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79"/>
  </p:notesMasterIdLst>
  <p:handoutMasterIdLst>
    <p:handoutMasterId r:id="rId80"/>
  </p:handoutMasterIdLst>
  <p:sldIdLst>
    <p:sldId id="298" r:id="rId2"/>
    <p:sldId id="299" r:id="rId3"/>
    <p:sldId id="300" r:id="rId4"/>
    <p:sldId id="365" r:id="rId5"/>
    <p:sldId id="366" r:id="rId6"/>
    <p:sldId id="367" r:id="rId7"/>
    <p:sldId id="301" r:id="rId8"/>
    <p:sldId id="387" r:id="rId9"/>
    <p:sldId id="302" r:id="rId10"/>
    <p:sldId id="303" r:id="rId11"/>
    <p:sldId id="304" r:id="rId12"/>
    <p:sldId id="305" r:id="rId13"/>
    <p:sldId id="355" r:id="rId14"/>
    <p:sldId id="307" r:id="rId15"/>
    <p:sldId id="329" r:id="rId16"/>
    <p:sldId id="308" r:id="rId17"/>
    <p:sldId id="309" r:id="rId18"/>
    <p:sldId id="310" r:id="rId19"/>
    <p:sldId id="311" r:id="rId20"/>
    <p:sldId id="312" r:id="rId21"/>
    <p:sldId id="313" r:id="rId22"/>
    <p:sldId id="314" r:id="rId23"/>
    <p:sldId id="315" r:id="rId24"/>
    <p:sldId id="348" r:id="rId25"/>
    <p:sldId id="317" r:id="rId26"/>
    <p:sldId id="318" r:id="rId27"/>
    <p:sldId id="319" r:id="rId28"/>
    <p:sldId id="320" r:id="rId29"/>
    <p:sldId id="321" r:id="rId30"/>
    <p:sldId id="353" r:id="rId31"/>
    <p:sldId id="323" r:id="rId32"/>
    <p:sldId id="352" r:id="rId33"/>
    <p:sldId id="325" r:id="rId34"/>
    <p:sldId id="326" r:id="rId35"/>
    <p:sldId id="327" r:id="rId36"/>
    <p:sldId id="354" r:id="rId37"/>
    <p:sldId id="361" r:id="rId38"/>
    <p:sldId id="369" r:id="rId39"/>
    <p:sldId id="370" r:id="rId40"/>
    <p:sldId id="371" r:id="rId41"/>
    <p:sldId id="372" r:id="rId42"/>
    <p:sldId id="373" r:id="rId43"/>
    <p:sldId id="374" r:id="rId44"/>
    <p:sldId id="375" r:id="rId45"/>
    <p:sldId id="376" r:id="rId46"/>
    <p:sldId id="384" r:id="rId47"/>
    <p:sldId id="379" r:id="rId48"/>
    <p:sldId id="385" r:id="rId49"/>
    <p:sldId id="381" r:id="rId50"/>
    <p:sldId id="386" r:id="rId51"/>
    <p:sldId id="363" r:id="rId52"/>
    <p:sldId id="389" r:id="rId53"/>
    <p:sldId id="331" r:id="rId54"/>
    <p:sldId id="332" r:id="rId55"/>
    <p:sldId id="333" r:id="rId56"/>
    <p:sldId id="334" r:id="rId57"/>
    <p:sldId id="336" r:id="rId58"/>
    <p:sldId id="337" r:id="rId59"/>
    <p:sldId id="338" r:id="rId60"/>
    <p:sldId id="339" r:id="rId61"/>
    <p:sldId id="340" r:id="rId62"/>
    <p:sldId id="351" r:id="rId63"/>
    <p:sldId id="364" r:id="rId64"/>
    <p:sldId id="342" r:id="rId65"/>
    <p:sldId id="343" r:id="rId66"/>
    <p:sldId id="344" r:id="rId67"/>
    <p:sldId id="345" r:id="rId68"/>
    <p:sldId id="368" r:id="rId69"/>
    <p:sldId id="346" r:id="rId70"/>
    <p:sldId id="390" r:id="rId71"/>
    <p:sldId id="356" r:id="rId72"/>
    <p:sldId id="357" r:id="rId73"/>
    <p:sldId id="358" r:id="rId74"/>
    <p:sldId id="392" r:id="rId75"/>
    <p:sldId id="359" r:id="rId76"/>
    <p:sldId id="391" r:id="rId77"/>
    <p:sldId id="360" r:id="rId78"/>
  </p:sldIdLst>
  <p:sldSz cx="9144000" cy="6858000" type="screen4x3"/>
  <p:notesSz cx="7315200" cy="9601200"/>
  <p:custDataLst>
    <p:tags r:id="rId81"/>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99"/>
    <a:srgbClr val="808080"/>
    <a:srgbClr val="C0C0C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94662" autoAdjust="0"/>
  </p:normalViewPr>
  <p:slideViewPr>
    <p:cSldViewPr snapToGrid="0">
      <p:cViewPr varScale="1">
        <p:scale>
          <a:sx n="121" d="100"/>
          <a:sy n="121" d="100"/>
        </p:scale>
        <p:origin x="-1350" y="-96"/>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0" d="100"/>
        <a:sy n="70" d="100"/>
      </p:scale>
      <p:origin x="0" y="2106"/>
    </p:cViewPr>
  </p:sorterViewPr>
  <p:notesViewPr>
    <p:cSldViewPr snapToGrid="0">
      <p:cViewPr>
        <p:scale>
          <a:sx n="75" d="100"/>
          <a:sy n="75" d="100"/>
        </p:scale>
        <p:origin x="-4020" y="-76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25" descr="SQLskills wide Logo2"/>
          <p:cNvPicPr>
            <a:picLocks noChangeAspect="1" noChangeArrowheads="1"/>
          </p:cNvPicPr>
          <p:nvPr/>
        </p:nvPicPr>
        <p:blipFill>
          <a:blip r:embed="rId2" cstate="print"/>
          <a:srcRect l="6503" t="22223" r="4047" b="33333"/>
          <a:stretch>
            <a:fillRect/>
          </a:stretch>
        </p:blipFill>
        <p:spPr bwMode="auto">
          <a:xfrm>
            <a:off x="2498725" y="193675"/>
            <a:ext cx="2481263" cy="596900"/>
          </a:xfrm>
          <a:prstGeom prst="rect">
            <a:avLst/>
          </a:prstGeom>
          <a:noFill/>
          <a:ln w="9525">
            <a:noFill/>
            <a:miter lim="800000"/>
            <a:headEnd/>
            <a:tailEnd/>
          </a:ln>
        </p:spPr>
      </p:pic>
      <p:sp>
        <p:nvSpPr>
          <p:cNvPr id="4" name="Rectangle 24"/>
          <p:cNvSpPr>
            <a:spLocks noGrp="1" noChangeArrowheads="1"/>
          </p:cNvSpPr>
          <p:nvPr>
            <p:ph type="sldNum" sz="quarter" idx="3"/>
          </p:nvPr>
        </p:nvSpPr>
        <p:spPr bwMode="auto">
          <a:xfrm>
            <a:off x="0" y="9120188"/>
            <a:ext cx="7477125"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err="1" smtClean="0">
                <a:latin typeface="Calibri" pitchFamily="34" charset="0"/>
              </a:rPr>
              <a:t>SQLskills</a:t>
            </a:r>
            <a:r>
              <a:rPr lang="en-US" dirty="0" smtClean="0">
                <a:latin typeface="Calibri" pitchFamily="34" charset="0"/>
              </a:rPr>
              <a:t> Immersion Event</a:t>
            </a:r>
          </a:p>
          <a:p>
            <a:pPr>
              <a:defRPr/>
            </a:pPr>
            <a:r>
              <a:rPr lang="en-US" b="0" dirty="0" smtClean="0">
                <a:latin typeface="Calibri" pitchFamily="34" charset="0"/>
              </a:rPr>
              <a:t>Page </a:t>
            </a:r>
            <a:fld id="{726231B1-EC7A-4FC1-96E9-E3A5007216C4}" type="slidenum">
              <a:rPr lang="en-US" b="0" smtClean="0">
                <a:latin typeface="Calibri" pitchFamily="34" charset="0"/>
              </a:rPr>
              <a:pPr>
                <a:defRPr/>
              </a:pPr>
              <a:t>‹#›</a:t>
            </a:fld>
            <a:endParaRPr lang="en-US" b="0" dirty="0">
              <a:latin typeface="Calibri" pitchFamily="34" charset="0"/>
            </a:endParaRPr>
          </a:p>
        </p:txBody>
      </p:sp>
    </p:spTree>
    <p:extLst>
      <p:ext uri="{BB962C8B-B14F-4D97-AF65-F5344CB8AC3E}">
        <p14:creationId xmlns="" xmlns:p14="http://schemas.microsoft.com/office/powerpoint/2010/main" val="41942204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dirty="0" smtClean="0"/>
              <a:t>© SQLskills.com. All rights reserved.</a:t>
            </a:r>
            <a:endParaRPr lang="en-US" dirty="0"/>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 xmlns:p14="http://schemas.microsoft.com/office/powerpoint/2010/main" val="2912963603"/>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21507" name="Rectangle 13"/>
          <p:cNvSpPr>
            <a:spLocks noGrp="1" noChangeArrowheads="1"/>
          </p:cNvSpPr>
          <p:nvPr>
            <p:ph type="sldNum" sz="quarter" idx="5"/>
          </p:nvPr>
        </p:nvSpPr>
        <p:spPr>
          <a:noFill/>
        </p:spPr>
        <p:txBody>
          <a:bodyPr/>
          <a:lstStyle/>
          <a:p>
            <a:fld id="{8CAA9B48-0A40-4E5A-B8B2-4B643D97A46C}" type="slidenum">
              <a:rPr lang="en-US" smtClean="0"/>
              <a:pPr/>
              <a:t>1</a:t>
            </a:fld>
            <a:endParaRPr lang="en-US" smtClean="0"/>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62</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a:ln/>
        </p:spPr>
        <p:txBody>
          <a:bodyPr/>
          <a:lstStyle/>
          <a:p>
            <a:endParaRPr lang="en-US" smtClean="0"/>
          </a:p>
        </p:txBody>
      </p:sp>
      <p:sp>
        <p:nvSpPr>
          <p:cNvPr id="14340" name="Slide Number Placeholder 3"/>
          <p:cNvSpPr>
            <a:spLocks noGrp="1"/>
          </p:cNvSpPr>
          <p:nvPr>
            <p:ph type="sldNum" sz="quarter" idx="5"/>
          </p:nvPr>
        </p:nvSpPr>
        <p:spPr>
          <a:noFill/>
        </p:spPr>
        <p:txBody>
          <a:bodyPr/>
          <a:lstStyle/>
          <a:p>
            <a:fld id="{E3542CC2-476D-488F-A0A8-BE82C89FEF89}" type="slidenum">
              <a:rPr lang="en-US" smtClean="0"/>
              <a:pPr/>
              <a:t>64</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ln/>
        </p:spPr>
        <p:txBody>
          <a:bodyPr/>
          <a:lstStyle/>
          <a:p>
            <a:r>
              <a:rPr lang="en-US" smtClean="0"/>
              <a:t>People want to know whether its comparable to LiteSpeed – yes, compression ratios in SS2008 should be comparable to those in LiteSpeed FOR THE SAME DATABASE!</a:t>
            </a:r>
          </a:p>
          <a:p>
            <a:r>
              <a:rPr lang="en-US" smtClean="0"/>
              <a:t>Compression ratio depends on:</a:t>
            </a:r>
          </a:p>
          <a:p>
            <a:r>
              <a:rPr lang="en-US" smtClean="0"/>
              <a:t> - type of data: character data compress much better than random integers or GUIDs</a:t>
            </a:r>
          </a:p>
          <a:p>
            <a:r>
              <a:rPr lang="en-US" smtClean="0"/>
              <a:t> - whether the data is already compressed: a database where most tables have data compression turned on probably won’t compress much further in the backup</a:t>
            </a:r>
          </a:p>
          <a:p>
            <a:r>
              <a:rPr lang="en-US" smtClean="0"/>
              <a:t> - whether the data is encrypted (through column-level encryption or TDE): encryption usually results in random strings of integers, which don’t compress well</a:t>
            </a:r>
          </a:p>
        </p:txBody>
      </p:sp>
      <p:sp>
        <p:nvSpPr>
          <p:cNvPr id="15364" name="Slide Number Placeholder 3"/>
          <p:cNvSpPr>
            <a:spLocks noGrp="1"/>
          </p:cNvSpPr>
          <p:nvPr>
            <p:ph type="sldNum" sz="quarter" idx="5"/>
          </p:nvPr>
        </p:nvSpPr>
        <p:spPr>
          <a:noFill/>
        </p:spPr>
        <p:txBody>
          <a:bodyPr/>
          <a:lstStyle/>
          <a:p>
            <a:fld id="{E8F44230-0AD2-40B6-82A1-730FA68B5609}" type="slidenum">
              <a:rPr lang="en-US" smtClean="0"/>
              <a:pPr/>
              <a:t>65</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p:spPr>
        <p:txBody>
          <a:bodyPr/>
          <a:lstStyle/>
          <a:p>
            <a:r>
              <a:rPr lang="en-US" smtClean="0"/>
              <a:t>See http://www.sqlskills.com/blogs/paul/2008/01/09/SQLServer2008BackupCompressionCPUCost.aspx</a:t>
            </a:r>
          </a:p>
        </p:txBody>
      </p:sp>
      <p:sp>
        <p:nvSpPr>
          <p:cNvPr id="16388" name="Slide Number Placeholder 3"/>
          <p:cNvSpPr>
            <a:spLocks noGrp="1"/>
          </p:cNvSpPr>
          <p:nvPr>
            <p:ph type="sldNum" sz="quarter" idx="5"/>
          </p:nvPr>
        </p:nvSpPr>
        <p:spPr>
          <a:noFill/>
        </p:spPr>
        <p:txBody>
          <a:bodyPr/>
          <a:lstStyle/>
          <a:p>
            <a:fld id="{EC123C16-F84B-4DBC-A7C1-38F2DFCD15BF}" type="slidenum">
              <a:rPr lang="en-US" smtClean="0"/>
              <a:pPr/>
              <a:t>66</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p:spPr>
        <p:txBody>
          <a:bodyPr/>
          <a:lstStyle/>
          <a:p>
            <a:r>
              <a:rPr lang="en-US" smtClean="0"/>
              <a:t>See http://www.sqlskills.com/blogs/paul/2008/01/09/SQLServer2008BackupCompressionCPUCost.aspx</a:t>
            </a:r>
          </a:p>
        </p:txBody>
      </p:sp>
      <p:sp>
        <p:nvSpPr>
          <p:cNvPr id="17412" name="Slide Number Placeholder 3"/>
          <p:cNvSpPr>
            <a:spLocks noGrp="1"/>
          </p:cNvSpPr>
          <p:nvPr>
            <p:ph type="sldNum" sz="quarter" idx="5"/>
          </p:nvPr>
        </p:nvSpPr>
        <p:spPr>
          <a:noFill/>
        </p:spPr>
        <p:txBody>
          <a:bodyPr/>
          <a:lstStyle/>
          <a:p>
            <a:fld id="{5C683F2E-CC3E-444E-B33A-9838E99DB313}" type="slidenum">
              <a:rPr lang="en-US" smtClean="0"/>
              <a:pPr/>
              <a:t>67</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p:spPr>
        <p:txBody>
          <a:bodyPr/>
          <a:lstStyle/>
          <a:p>
            <a:r>
              <a:rPr lang="en-US" smtClean="0"/>
              <a:t>Self-explanatory. Most important point is that a compressed backup can be restored on any Edition but only made on Enterprise Edition</a:t>
            </a:r>
          </a:p>
        </p:txBody>
      </p:sp>
      <p:sp>
        <p:nvSpPr>
          <p:cNvPr id="18436" name="Slide Number Placeholder 3"/>
          <p:cNvSpPr>
            <a:spLocks noGrp="1"/>
          </p:cNvSpPr>
          <p:nvPr>
            <p:ph type="sldNum" sz="quarter" idx="5"/>
          </p:nvPr>
        </p:nvSpPr>
        <p:spPr>
          <a:noFill/>
        </p:spPr>
        <p:txBody>
          <a:bodyPr/>
          <a:lstStyle/>
          <a:p>
            <a:fld id="{33ECFBEF-2698-4EF3-B6A7-81AF827BCBFB}" type="slidenum">
              <a:rPr lang="en-US" smtClean="0"/>
              <a:pPr/>
              <a:t>69</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3"/>
          <p:cNvSpPr>
            <a:spLocks noGrp="1" noChangeArrowheads="1"/>
          </p:cNvSpPr>
          <p:nvPr>
            <p:ph type="dt" sz="quarter" idx="1"/>
          </p:nvPr>
        </p:nvSpPr>
        <p:spPr>
          <a:noFill/>
        </p:spPr>
        <p:txBody>
          <a:bodyPr/>
          <a:lstStyle/>
          <a:p>
            <a:fld id="{E8FA9ED0-E2C0-45E4-96EB-0E65CD566B3E}" type="datetime8">
              <a:rPr lang="en-US" smtClean="0">
                <a:latin typeface="Arial" pitchFamily="34" charset="0"/>
              </a:rPr>
              <a:pPr/>
              <a:t>8/21/2012 12:25 PM</a:t>
            </a:fld>
            <a:endParaRPr lang="en-US" smtClean="0">
              <a:latin typeface="Arial" pitchFamily="34" charset="0"/>
            </a:endParaRPr>
          </a:p>
        </p:txBody>
      </p:sp>
      <p:sp>
        <p:nvSpPr>
          <p:cNvPr id="139267" name="Rectangle 6"/>
          <p:cNvSpPr>
            <a:spLocks noGrp="1" noChangeArrowheads="1"/>
          </p:cNvSpPr>
          <p:nvPr>
            <p:ph type="ftr" sz="quarter" idx="4"/>
          </p:nvPr>
        </p:nvSpPr>
        <p:spPr>
          <a:noFill/>
        </p:spPr>
        <p:txBody>
          <a:bodyPr/>
          <a:lstStyle/>
          <a:p>
            <a:r>
              <a:rPr lang="en-US" smtClean="0">
                <a:latin typeface="Arial" pitchFamily="34" charset="0"/>
              </a:rPr>
              <a:t>© 2006 Microsoft Corporation. All rights reserved. Microsoft, Windows, Windows Vista and other product names are or may be registered trademarks and/or trademarks in the U.S. and/or other countries.</a:t>
            </a:r>
          </a:p>
          <a:p>
            <a:r>
              <a:rPr lang="en-US" smtClean="0">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latin typeface="Arial" pitchFamily="34" charset="0"/>
              </a:rPr>
            </a:br>
            <a:r>
              <a:rPr lang="en-US" smtClean="0">
                <a:latin typeface="Arial" pitchFamily="34" charset="0"/>
              </a:rPr>
              <a:t>MICROSOFT MAKES NO WARRANTIES, EXPRESS, IMPLIED OR STATUTORY, AS TO THE INFORMATION IN THIS PRESENTATION.</a:t>
            </a:r>
          </a:p>
        </p:txBody>
      </p:sp>
      <p:sp>
        <p:nvSpPr>
          <p:cNvPr id="139268" name="Rectangle 7"/>
          <p:cNvSpPr>
            <a:spLocks noGrp="1" noChangeArrowheads="1"/>
          </p:cNvSpPr>
          <p:nvPr>
            <p:ph type="sldNum" sz="quarter" idx="5"/>
          </p:nvPr>
        </p:nvSpPr>
        <p:spPr>
          <a:noFill/>
        </p:spPr>
        <p:txBody>
          <a:bodyPr/>
          <a:lstStyle/>
          <a:p>
            <a:fld id="{3BE2FA86-F030-465F-80B6-6949B7209102}" type="slidenum">
              <a:rPr lang="en-US" smtClean="0">
                <a:latin typeface="Arial" pitchFamily="34" charset="0"/>
              </a:rPr>
              <a:pPr/>
              <a:t>71</a:t>
            </a:fld>
            <a:endParaRPr lang="en-US" smtClean="0">
              <a:latin typeface="Arial" pitchFamily="34" charset="0"/>
            </a:endParaRPr>
          </a:p>
        </p:txBody>
      </p:sp>
      <p:sp>
        <p:nvSpPr>
          <p:cNvPr id="139269" name="Rectangle 2"/>
          <p:cNvSpPr>
            <a:spLocks noGrp="1" noRot="1" noChangeAspect="1" noChangeArrowheads="1" noTextEdit="1"/>
          </p:cNvSpPr>
          <p:nvPr>
            <p:ph type="sldImg"/>
          </p:nvPr>
        </p:nvSpPr>
        <p:spPr>
          <a:ln/>
        </p:spPr>
      </p:sp>
      <p:sp>
        <p:nvSpPr>
          <p:cNvPr id="139270"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3"/>
          <p:cNvSpPr>
            <a:spLocks noGrp="1" noChangeArrowheads="1"/>
          </p:cNvSpPr>
          <p:nvPr>
            <p:ph type="dt" sz="quarter" idx="1"/>
          </p:nvPr>
        </p:nvSpPr>
        <p:spPr>
          <a:noFill/>
        </p:spPr>
        <p:txBody>
          <a:bodyPr/>
          <a:lstStyle/>
          <a:p>
            <a:fld id="{11318762-8CF0-42CB-A3D3-AA070799A42A}" type="datetime8">
              <a:rPr lang="en-US" smtClean="0">
                <a:latin typeface="Arial" pitchFamily="34" charset="0"/>
              </a:rPr>
              <a:pPr/>
              <a:t>8/21/2012 12:25 PM</a:t>
            </a:fld>
            <a:endParaRPr lang="en-US" smtClean="0">
              <a:latin typeface="Arial" pitchFamily="34" charset="0"/>
            </a:endParaRPr>
          </a:p>
        </p:txBody>
      </p:sp>
      <p:sp>
        <p:nvSpPr>
          <p:cNvPr id="138243" name="Rectangle 6"/>
          <p:cNvSpPr>
            <a:spLocks noGrp="1" noChangeArrowheads="1"/>
          </p:cNvSpPr>
          <p:nvPr>
            <p:ph type="ftr" sz="quarter" idx="4"/>
          </p:nvPr>
        </p:nvSpPr>
        <p:spPr>
          <a:noFill/>
        </p:spPr>
        <p:txBody>
          <a:bodyPr/>
          <a:lstStyle/>
          <a:p>
            <a:r>
              <a:rPr lang="en-US" smtClean="0">
                <a:latin typeface="Arial" pitchFamily="34" charset="0"/>
              </a:rPr>
              <a:t>© 2006 Microsoft Corporation. All rights reserved. Microsoft, Windows, Windows Vista and other product names are or may be registered trademarks and/or trademarks in the U.S. and/or other countries.</a:t>
            </a:r>
          </a:p>
          <a:p>
            <a:r>
              <a:rPr lang="en-US" smtClean="0">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latin typeface="Arial" pitchFamily="34" charset="0"/>
              </a:rPr>
            </a:br>
            <a:r>
              <a:rPr lang="en-US" smtClean="0">
                <a:latin typeface="Arial" pitchFamily="34" charset="0"/>
              </a:rPr>
              <a:t>MICROSOFT MAKES NO WARRANTIES, EXPRESS, IMPLIED OR STATUTORY, AS TO THE INFORMATION IN THIS PRESENTATION.</a:t>
            </a:r>
          </a:p>
        </p:txBody>
      </p:sp>
      <p:sp>
        <p:nvSpPr>
          <p:cNvPr id="138244" name="Rectangle 7"/>
          <p:cNvSpPr>
            <a:spLocks noGrp="1" noChangeArrowheads="1"/>
          </p:cNvSpPr>
          <p:nvPr>
            <p:ph type="sldNum" sz="quarter" idx="5"/>
          </p:nvPr>
        </p:nvSpPr>
        <p:spPr>
          <a:noFill/>
        </p:spPr>
        <p:txBody>
          <a:bodyPr/>
          <a:lstStyle/>
          <a:p>
            <a:fld id="{E9BD0B58-6EEB-47C7-B55F-F01E605C98A4}" type="slidenum">
              <a:rPr lang="en-US" smtClean="0">
                <a:latin typeface="Arial" pitchFamily="34" charset="0"/>
              </a:rPr>
              <a:pPr/>
              <a:t>72</a:t>
            </a:fld>
            <a:endParaRPr lang="en-US" smtClean="0">
              <a:latin typeface="Arial" pitchFamily="34" charset="0"/>
            </a:endParaRPr>
          </a:p>
        </p:txBody>
      </p:sp>
      <p:sp>
        <p:nvSpPr>
          <p:cNvPr id="138245" name="Rectangle 2"/>
          <p:cNvSpPr>
            <a:spLocks noGrp="1" noRot="1" noChangeAspect="1" noChangeArrowheads="1" noTextEdit="1"/>
          </p:cNvSpPr>
          <p:nvPr>
            <p:ph type="sldImg"/>
          </p:nvPr>
        </p:nvSpPr>
        <p:spPr>
          <a:ln/>
        </p:spPr>
      </p:sp>
      <p:sp>
        <p:nvSpPr>
          <p:cNvPr id="138246"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2"/>
          <p:cNvSpPr>
            <a:spLocks noGrp="1" noChangeArrowheads="1"/>
          </p:cNvSpPr>
          <p:nvPr>
            <p:ph type="ftr" sz="quarter" idx="4"/>
          </p:nvPr>
        </p:nvSpPr>
        <p:spPr>
          <a:noFill/>
        </p:spPr>
        <p:txBody>
          <a:bodyPr/>
          <a:lstStyle/>
          <a:p>
            <a:r>
              <a:rPr lang="en-US" smtClean="0"/>
              <a:t>© SQLskills.com. All rights reserved.</a:t>
            </a:r>
          </a:p>
        </p:txBody>
      </p:sp>
      <p:sp>
        <p:nvSpPr>
          <p:cNvPr id="64515" name="Rectangle 13"/>
          <p:cNvSpPr>
            <a:spLocks noGrp="1" noChangeArrowheads="1"/>
          </p:cNvSpPr>
          <p:nvPr>
            <p:ph type="sldNum" sz="quarter" idx="5"/>
          </p:nvPr>
        </p:nvSpPr>
        <p:spPr>
          <a:noFill/>
        </p:spPr>
        <p:txBody>
          <a:bodyPr/>
          <a:lstStyle/>
          <a:p>
            <a:fld id="{39FD5B46-0D2C-4285-B5AB-9F08550E9C24}" type="slidenum">
              <a:rPr lang="en-US" smtClean="0"/>
              <a:pPr/>
              <a:t>10</a:t>
            </a:fld>
            <a:endParaRPr lang="en-US" smtClean="0"/>
          </a:p>
        </p:txBody>
      </p:sp>
      <p:sp>
        <p:nvSpPr>
          <p:cNvPr id="64516" name="Rectangle 2"/>
          <p:cNvSpPr>
            <a:spLocks noGrp="1" noRot="1" noChangeAspect="1" noChangeArrowheads="1" noTextEdit="1"/>
          </p:cNvSpPr>
          <p:nvPr>
            <p:ph type="sldImg"/>
          </p:nvPr>
        </p:nvSpPr>
        <p:spPr>
          <a:ln/>
        </p:spPr>
      </p:sp>
      <p:sp>
        <p:nvSpPr>
          <p:cNvPr id="64517" name="Rectangle 3"/>
          <p:cNvSpPr>
            <a:spLocks noGrp="1" noChangeArrowheads="1"/>
          </p:cNvSpPr>
          <p:nvPr>
            <p:ph type="body" idx="1"/>
          </p:nvPr>
        </p:nvSpPr>
        <p:spPr>
          <a:xfrm>
            <a:off x="974035" y="4561227"/>
            <a:ext cx="5367130" cy="4318573"/>
          </a:xfrm>
          <a:noFill/>
          <a:ln/>
        </p:spPr>
        <p:txBody>
          <a:bodyPr lIns="96627" tIns="48313" rIns="96627" bIns="48313"/>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24</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32</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46</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48</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50</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1443" name="Rectangle 13"/>
          <p:cNvSpPr>
            <a:spLocks noGrp="1" noChangeArrowheads="1"/>
          </p:cNvSpPr>
          <p:nvPr>
            <p:ph type="sldNum" sz="quarter" idx="5"/>
          </p:nvPr>
        </p:nvSpPr>
        <p:spPr>
          <a:noFill/>
        </p:spPr>
        <p:txBody>
          <a:bodyPr/>
          <a:lstStyle/>
          <a:p>
            <a:fld id="{C87C2E98-7E6F-40EF-8470-E2D4ABD59C36}" type="slidenum">
              <a:rPr lang="en-US" smtClean="0"/>
              <a:pPr/>
              <a:t>55</a:t>
            </a:fld>
            <a:endParaRPr lang="en-US" smtClean="0"/>
          </a:p>
        </p:txBody>
      </p:sp>
      <p:sp>
        <p:nvSpPr>
          <p:cNvPr id="61444" name="Rectangle 2"/>
          <p:cNvSpPr>
            <a:spLocks noGrp="1" noRot="1" noChangeAspect="1" noChangeArrowheads="1" noTextEdit="1"/>
          </p:cNvSpPr>
          <p:nvPr>
            <p:ph type="sldImg"/>
          </p:nvPr>
        </p:nvSpPr>
        <p:spPr>
          <a:ln/>
        </p:spPr>
      </p:sp>
      <p:sp>
        <p:nvSpPr>
          <p:cNvPr id="61445" name="Rectangle 3"/>
          <p:cNvSpPr>
            <a:spLocks noGrp="1" noChangeArrowheads="1"/>
          </p:cNvSpPr>
          <p:nvPr>
            <p:ph type="body" idx="1"/>
          </p:nvPr>
        </p:nvSpPr>
        <p:spPr>
          <a:xfrm>
            <a:off x="974035" y="4561227"/>
            <a:ext cx="5367130" cy="4318573"/>
          </a:xfrm>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2"/>
          <p:cNvSpPr>
            <a:spLocks noGrp="1" noChangeArrowheads="1"/>
          </p:cNvSpPr>
          <p:nvPr>
            <p:ph type="ftr" sz="quarter" idx="4"/>
          </p:nvPr>
        </p:nvSpPr>
        <p:spPr>
          <a:noFill/>
        </p:spPr>
        <p:txBody>
          <a:bodyPr/>
          <a:lstStyle/>
          <a:p>
            <a:r>
              <a:rPr lang="en-US" smtClean="0"/>
              <a:t>© SQLskills.com. All rights reserved.</a:t>
            </a:r>
          </a:p>
        </p:txBody>
      </p:sp>
      <p:sp>
        <p:nvSpPr>
          <p:cNvPr id="62467" name="Rectangle 13"/>
          <p:cNvSpPr>
            <a:spLocks noGrp="1" noChangeArrowheads="1"/>
          </p:cNvSpPr>
          <p:nvPr>
            <p:ph type="sldNum" sz="quarter" idx="5"/>
          </p:nvPr>
        </p:nvSpPr>
        <p:spPr>
          <a:noFill/>
        </p:spPr>
        <p:txBody>
          <a:bodyPr/>
          <a:lstStyle/>
          <a:p>
            <a:fld id="{7040EE0E-D35C-446F-89A3-2D26BF27BFFB}" type="slidenum">
              <a:rPr lang="en-US" smtClean="0"/>
              <a:pPr/>
              <a:t>56</a:t>
            </a:fld>
            <a:endParaRPr lang="en-US" smtClean="0"/>
          </a:p>
        </p:txBody>
      </p:sp>
      <p:sp>
        <p:nvSpPr>
          <p:cNvPr id="62468" name="Rectangle 2"/>
          <p:cNvSpPr>
            <a:spLocks noGrp="1" noRot="1" noChangeAspect="1" noChangeArrowheads="1" noTextEdit="1"/>
          </p:cNvSpPr>
          <p:nvPr>
            <p:ph type="sldImg"/>
          </p:nvPr>
        </p:nvSpPr>
        <p:spPr>
          <a:ln/>
        </p:spPr>
      </p:sp>
      <p:sp>
        <p:nvSpPr>
          <p:cNvPr id="62469" name="Rectangle 3"/>
          <p:cNvSpPr>
            <a:spLocks noGrp="1" noChangeArrowheads="1"/>
          </p:cNvSpPr>
          <p:nvPr>
            <p:ph type="body" idx="1"/>
          </p:nvPr>
        </p:nvSpPr>
        <p:spPr>
          <a:xfrm>
            <a:off x="974035" y="4561227"/>
            <a:ext cx="5367130" cy="4318573"/>
          </a:xfrm>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4" name="Picture 2" descr="content-page.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Content Placeholder 8"/>
          <p:cNvSpPr>
            <a:spLocks noGrp="1"/>
          </p:cNvSpPr>
          <p:nvPr>
            <p:ph idx="1"/>
          </p:nvPr>
        </p:nvSpPr>
        <p:spPr>
          <a:xfrm>
            <a:off x="304800" y="1371600"/>
            <a:ext cx="8610600" cy="5105400"/>
          </a:xfrm>
          <a:prstGeom prst="rect">
            <a:avLst/>
          </a:prstGeom>
        </p:spPr>
        <p:txBody>
          <a:bodyPr/>
          <a:lstStyle>
            <a:lvl1pPr>
              <a:buClr>
                <a:schemeClr val="accent2">
                  <a:lumMod val="75000"/>
                </a:schemeClr>
              </a:buClr>
              <a:defRPr sz="2400">
                <a:latin typeface="Calibri" pitchFamily="34" charset="0"/>
              </a:defRPr>
            </a:lvl1pPr>
            <a:lvl2pPr>
              <a:buClr>
                <a:schemeClr val="accent2">
                  <a:lumMod val="75000"/>
                </a:schemeClr>
              </a:buClr>
              <a:defRPr sz="2000">
                <a:latin typeface="Calibri" pitchFamily="34" charset="0"/>
              </a:defRPr>
            </a:lvl2pPr>
            <a:lvl3pPr>
              <a:buClr>
                <a:schemeClr val="accent2">
                  <a:lumMod val="75000"/>
                </a:schemeClr>
              </a:buClr>
              <a:defRPr sz="1800">
                <a:latin typeface="Calibri" pitchFamily="34" charset="0"/>
              </a:defRPr>
            </a:lvl3pPr>
            <a:lvl4pPr>
              <a:buClr>
                <a:schemeClr val="accent2">
                  <a:lumMod val="75000"/>
                </a:schemeClr>
              </a:buClr>
              <a:defRPr sz="1600">
                <a:latin typeface="Calibri" pitchFamily="34" charset="0"/>
              </a:defRPr>
            </a:lvl4pPr>
            <a:lvl5pPr>
              <a:buClr>
                <a:schemeClr val="accent2">
                  <a:lumMod val="75000"/>
                </a:schemeClr>
              </a:buClr>
              <a:defRPr sz="1600">
                <a:latin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6" name="Title 16"/>
          <p:cNvSpPr>
            <a:spLocks noGrp="1"/>
          </p:cNvSpPr>
          <p:nvPr>
            <p:ph type="title"/>
          </p:nvPr>
        </p:nvSpPr>
        <p:spPr bwMode="auto">
          <a:xfrm>
            <a:off x="0" y="0"/>
            <a:ext cx="9144000" cy="1219200"/>
          </a:xfrm>
          <a:prstGeom prst="rect">
            <a:avLst/>
          </a:prstGeom>
          <a:solidFill>
            <a:schemeClr val="tx1"/>
          </a:solidFill>
        </p:spPr>
        <p:txBody>
          <a:bodyPr rtlCol="0" anchor="ctr" anchorCtr="0"/>
          <a:lstStyle>
            <a:lvl1pPr algn="ctr">
              <a:lnSpc>
                <a:spcPct val="90000"/>
              </a:lnSpc>
              <a:defRPr sz="3600" b="0" baseline="0">
                <a:solidFill>
                  <a:schemeClr val="bg1">
                    <a:lumMod val="85000"/>
                    <a:lumOff val="15000"/>
                  </a:schemeClr>
                </a:solidFill>
                <a:effectLst>
                  <a:outerShdw blurRad="50800" dist="38100" dir="18900000" algn="bl" rotWithShape="0">
                    <a:prstClr val="black">
                      <a:alpha val="40000"/>
                    </a:prstClr>
                  </a:outerShdw>
                </a:effectLst>
                <a:latin typeface="+mj-lt"/>
              </a:defRPr>
            </a:lvl1pPr>
          </a:lstStyle>
          <a:p>
            <a:r>
              <a:rPr kumimoji="0" lang="en-US" dirty="0"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971800"/>
            <a:ext cx="7772400" cy="841375"/>
          </a:xfrm>
          <a:prstGeom prst="rect">
            <a:avLst/>
          </a:prstGeom>
        </p:spPr>
        <p:txBody>
          <a:bodyPr>
            <a:normAutofit fontScale="90000"/>
          </a:bodyPr>
          <a:lstStyle>
            <a:lvl1pPr algn="ctr" rtl="0" eaLnBrk="1" fontAlgn="base" hangingPunct="1">
              <a:lnSpc>
                <a:spcPct val="80000"/>
              </a:lnSpc>
              <a:spcBef>
                <a:spcPct val="0"/>
              </a:spcBef>
              <a:spcAft>
                <a:spcPct val="0"/>
              </a:spcAft>
              <a:defRPr lang="en-US" sz="3600" kern="1200" dirty="0">
                <a:solidFill>
                  <a:schemeClr val="bg1"/>
                </a:solidFill>
                <a:latin typeface="+mj-lt"/>
                <a:ea typeface="+mj-ea"/>
                <a:cs typeface="+mj-cs"/>
              </a:defRPr>
            </a:lvl1pPr>
          </a:lstStyle>
          <a:p>
            <a:r>
              <a:rPr lang="en-US" dirty="0" smtClean="0"/>
              <a:t>Click to edit Master title style</a:t>
            </a:r>
            <a:endParaRPr lang="en-US" dirty="0"/>
          </a:p>
        </p:txBody>
      </p:sp>
      <p:sp>
        <p:nvSpPr>
          <p:cNvPr id="4" name="Subtitle 2"/>
          <p:cNvSpPr>
            <a:spLocks noGrp="1"/>
          </p:cNvSpPr>
          <p:nvPr>
            <p:ph type="subTitle" idx="1"/>
          </p:nvPr>
        </p:nvSpPr>
        <p:spPr>
          <a:xfrm>
            <a:off x="1371600" y="4572000"/>
            <a:ext cx="6400800" cy="1752600"/>
          </a:xfrm>
          <a:prstGeom prst="roundRect">
            <a:avLst/>
          </a:prstGeom>
          <a:solidFill>
            <a:schemeClr val="bg1">
              <a:lumMod val="75000"/>
              <a:alpha val="40000"/>
            </a:schemeClr>
          </a:solidFill>
        </p:spPr>
        <p:txBody>
          <a:bodyPr/>
          <a:lstStyle>
            <a:lvl1pPr marL="0" indent="0" algn="l" rtl="0" fontAlgn="base">
              <a:lnSpc>
                <a:spcPct val="90000"/>
              </a:lnSpc>
              <a:spcBef>
                <a:spcPct val="20000"/>
              </a:spcBef>
              <a:spcAft>
                <a:spcPct val="0"/>
              </a:spcAft>
              <a:buFont typeface="Wingdings" pitchFamily="2" charset="2"/>
              <a:buChar char="§"/>
              <a:defRPr lang="en-US" sz="2400" kern="1200" dirty="0">
                <a:solidFill>
                  <a:schemeClr val="accent4">
                    <a:lumMod val="50000"/>
                  </a:schemeClr>
                </a:solidFill>
                <a:effectLst>
                  <a:outerShdw blurRad="38100" dist="38100" dir="2700000" algn="tl">
                    <a:srgbClr val="000000">
                      <a:alpha val="43137"/>
                    </a:srgb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971800"/>
            <a:ext cx="7772400" cy="841375"/>
          </a:xfrm>
          <a:prstGeom prst="rect">
            <a:avLst/>
          </a:prstGeom>
        </p:spPr>
        <p:txBody>
          <a:bodyPr>
            <a:normAutofit fontScale="90000"/>
          </a:bodyPr>
          <a:lstStyle>
            <a:lvl1pPr algn="ctr" rtl="0" eaLnBrk="1" fontAlgn="base" hangingPunct="1">
              <a:lnSpc>
                <a:spcPct val="80000"/>
              </a:lnSpc>
              <a:spcBef>
                <a:spcPct val="0"/>
              </a:spcBef>
              <a:spcAft>
                <a:spcPct val="0"/>
              </a:spcAft>
              <a:defRPr lang="en-US" sz="3600" kern="1200" dirty="0">
                <a:solidFill>
                  <a:schemeClr val="bg1"/>
                </a:solidFill>
                <a:latin typeface="+mj-lt"/>
                <a:ea typeface="+mj-ea"/>
                <a:cs typeface="+mj-cs"/>
              </a:defRPr>
            </a:lvl1pPr>
          </a:lstStyle>
          <a:p>
            <a:r>
              <a:rPr lang="en-US" dirty="0" smtClean="0"/>
              <a:t>Click to edit Master title style</a:t>
            </a:r>
            <a:endParaRPr lang="en-US" dirty="0"/>
          </a:p>
        </p:txBody>
      </p:sp>
      <p:sp>
        <p:nvSpPr>
          <p:cNvPr id="4" name="Subtitle 2"/>
          <p:cNvSpPr>
            <a:spLocks noGrp="1"/>
          </p:cNvSpPr>
          <p:nvPr>
            <p:ph type="subTitle" idx="1"/>
          </p:nvPr>
        </p:nvSpPr>
        <p:spPr>
          <a:xfrm>
            <a:off x="1371600" y="4572000"/>
            <a:ext cx="6400800" cy="1752600"/>
          </a:xfrm>
          <a:prstGeom prst="roundRect">
            <a:avLst/>
          </a:prstGeom>
          <a:solidFill>
            <a:schemeClr val="bg1">
              <a:lumMod val="75000"/>
              <a:alpha val="40000"/>
            </a:schemeClr>
          </a:solidFill>
        </p:spPr>
        <p:txBody>
          <a:bodyPr/>
          <a:lstStyle>
            <a:lvl1pPr marL="0" indent="0" algn="l" rtl="0" fontAlgn="base">
              <a:lnSpc>
                <a:spcPct val="90000"/>
              </a:lnSpc>
              <a:spcBef>
                <a:spcPct val="20000"/>
              </a:spcBef>
              <a:spcAft>
                <a:spcPct val="0"/>
              </a:spcAft>
              <a:buFont typeface="Wingdings" pitchFamily="2" charset="2"/>
              <a:buChar char="§"/>
              <a:defRPr lang="en-US" sz="2400" kern="1200" dirty="0">
                <a:solidFill>
                  <a:schemeClr val="accent4">
                    <a:lumMod val="50000"/>
                  </a:schemeClr>
                </a:solidFill>
                <a:effectLst>
                  <a:outerShdw blurRad="38100" dist="38100" dir="2700000" algn="tl">
                    <a:srgbClr val="000000">
                      <a:alpha val="43137"/>
                    </a:srgb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971800"/>
            <a:ext cx="7772400" cy="841375"/>
          </a:xfrm>
          <a:prstGeom prst="rect">
            <a:avLst/>
          </a:prstGeom>
        </p:spPr>
        <p:txBody>
          <a:bodyPr>
            <a:normAutofit fontScale="90000"/>
          </a:bodyPr>
          <a:lstStyle>
            <a:lvl1pPr algn="ctr" rtl="0" eaLnBrk="1" fontAlgn="base" hangingPunct="1">
              <a:lnSpc>
                <a:spcPct val="80000"/>
              </a:lnSpc>
              <a:spcBef>
                <a:spcPct val="0"/>
              </a:spcBef>
              <a:spcAft>
                <a:spcPct val="0"/>
              </a:spcAft>
              <a:defRPr lang="en-US" sz="3600" kern="1200" dirty="0">
                <a:solidFill>
                  <a:schemeClr val="bg1"/>
                </a:solidFill>
                <a:latin typeface="+mj-lt"/>
                <a:ea typeface="+mj-ea"/>
                <a:cs typeface="+mj-cs"/>
              </a:defRPr>
            </a:lvl1pPr>
          </a:lstStyle>
          <a:p>
            <a:r>
              <a:rPr lang="en-US" dirty="0" smtClean="0"/>
              <a:t>Click to edit Master title style</a:t>
            </a:r>
            <a:endParaRPr lang="en-US" dirty="0"/>
          </a:p>
        </p:txBody>
      </p:sp>
      <p:sp>
        <p:nvSpPr>
          <p:cNvPr id="4" name="Subtitle 2"/>
          <p:cNvSpPr>
            <a:spLocks noGrp="1"/>
          </p:cNvSpPr>
          <p:nvPr>
            <p:ph type="subTitle" idx="1"/>
          </p:nvPr>
        </p:nvSpPr>
        <p:spPr>
          <a:xfrm>
            <a:off x="1371600" y="4572000"/>
            <a:ext cx="6400800" cy="1752600"/>
          </a:xfrm>
          <a:prstGeom prst="roundRect">
            <a:avLst/>
          </a:prstGeom>
          <a:solidFill>
            <a:schemeClr val="bg1">
              <a:lumMod val="75000"/>
              <a:alpha val="40000"/>
            </a:schemeClr>
          </a:solidFill>
        </p:spPr>
        <p:txBody>
          <a:bodyPr/>
          <a:lstStyle>
            <a:lvl1pPr marL="0" indent="0" algn="l" rtl="0" fontAlgn="base">
              <a:lnSpc>
                <a:spcPct val="90000"/>
              </a:lnSpc>
              <a:spcBef>
                <a:spcPct val="20000"/>
              </a:spcBef>
              <a:spcAft>
                <a:spcPct val="0"/>
              </a:spcAft>
              <a:buFont typeface="Wingdings" pitchFamily="2" charset="2"/>
              <a:buChar char="§"/>
              <a:defRPr lang="en-US" sz="2400" kern="1200" dirty="0">
                <a:solidFill>
                  <a:schemeClr val="accent4">
                    <a:lumMod val="50000"/>
                  </a:schemeClr>
                </a:solidFill>
                <a:effectLst>
                  <a:outerShdw blurRad="38100" dist="38100" dir="2700000" algn="tl">
                    <a:srgbClr val="000000">
                      <a:alpha val="43137"/>
                    </a:srgb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971800"/>
            <a:ext cx="7772400" cy="841375"/>
          </a:xfrm>
          <a:prstGeom prst="rect">
            <a:avLst/>
          </a:prstGeom>
        </p:spPr>
        <p:txBody>
          <a:bodyPr>
            <a:normAutofit fontScale="90000"/>
          </a:bodyPr>
          <a:lstStyle>
            <a:lvl1pPr algn="ctr" rtl="0" eaLnBrk="1" fontAlgn="base" hangingPunct="1">
              <a:lnSpc>
                <a:spcPct val="80000"/>
              </a:lnSpc>
              <a:spcBef>
                <a:spcPct val="0"/>
              </a:spcBef>
              <a:spcAft>
                <a:spcPct val="0"/>
              </a:spcAft>
              <a:defRPr lang="en-US" sz="3600" kern="1200" dirty="0">
                <a:solidFill>
                  <a:schemeClr val="bg1"/>
                </a:solidFill>
                <a:latin typeface="+mj-lt"/>
                <a:ea typeface="+mj-ea"/>
                <a:cs typeface="+mj-cs"/>
              </a:defRPr>
            </a:lvl1pPr>
          </a:lstStyle>
          <a:p>
            <a:r>
              <a:rPr lang="en-US" dirty="0" smtClean="0"/>
              <a:t>Click to edit Master title style</a:t>
            </a:r>
            <a:endParaRPr lang="en-US" dirty="0"/>
          </a:p>
        </p:txBody>
      </p:sp>
      <p:sp>
        <p:nvSpPr>
          <p:cNvPr id="4" name="Subtitle 2"/>
          <p:cNvSpPr>
            <a:spLocks noGrp="1"/>
          </p:cNvSpPr>
          <p:nvPr>
            <p:ph type="subTitle" idx="1"/>
          </p:nvPr>
        </p:nvSpPr>
        <p:spPr>
          <a:xfrm>
            <a:off x="1371600" y="4572000"/>
            <a:ext cx="6400800" cy="1752600"/>
          </a:xfrm>
          <a:prstGeom prst="roundRect">
            <a:avLst/>
          </a:prstGeom>
          <a:solidFill>
            <a:schemeClr val="bg1">
              <a:lumMod val="75000"/>
              <a:alpha val="40000"/>
            </a:schemeClr>
          </a:solidFill>
        </p:spPr>
        <p:txBody>
          <a:bodyPr/>
          <a:lstStyle>
            <a:lvl1pPr marL="0" indent="0" algn="l" rtl="0" fontAlgn="base">
              <a:lnSpc>
                <a:spcPct val="90000"/>
              </a:lnSpc>
              <a:spcBef>
                <a:spcPct val="20000"/>
              </a:spcBef>
              <a:spcAft>
                <a:spcPct val="0"/>
              </a:spcAft>
              <a:buFont typeface="Wingdings" pitchFamily="2" charset="2"/>
              <a:buChar char="§"/>
              <a:defRPr lang="en-US" sz="2400" kern="1200" dirty="0">
                <a:solidFill>
                  <a:schemeClr val="accent4">
                    <a:lumMod val="50000"/>
                  </a:schemeClr>
                </a:solidFill>
                <a:effectLst>
                  <a:outerShdw blurRad="38100" dist="38100" dir="2700000" algn="tl">
                    <a:srgbClr val="000000">
                      <a:alpha val="43137"/>
                    </a:srgb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Content">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571630"/>
            <a:ext cx="8494713" cy="2059025"/>
          </a:xfrm>
          <a:prstGeom prst="rect">
            <a:avLst/>
          </a:prstGeom>
          <a:noFill/>
        </p:spPr>
        <p:txBody>
          <a:bodyPr wrap="square" rtlCol="0">
            <a:spAutoFit/>
          </a:bodyPr>
          <a:lstStyle>
            <a:lvl1pPr algn="l" defTabSz="914363" rtl="0" fontAlgn="auto">
              <a:lnSpc>
                <a:spcPct val="90000"/>
              </a:lnSpc>
              <a:spcBef>
                <a:spcPct val="20000"/>
              </a:spcBef>
              <a:spcAft>
                <a:spcPts val="0"/>
              </a:spcAft>
              <a:buSzPct val="90000"/>
              <a:buFontTx/>
              <a:buBlip>
                <a:blip r:embed="rId3"/>
              </a:buBlip>
              <a:defRPr lang="en-US" sz="3200" kern="1200" dirty="0" smtClean="0">
                <a:solidFill>
                  <a:schemeClr val="bg2">
                    <a:lumMod val="75000"/>
                    <a:lumOff val="25000"/>
                  </a:schemeClr>
                </a:solidFill>
                <a:latin typeface="Segoe"/>
                <a:ea typeface="+mn-ea"/>
                <a:cs typeface="+mn-cs"/>
              </a:defRPr>
            </a:lvl1pPr>
            <a:lvl2pPr algn="l" defTabSz="914363" rtl="0" fontAlgn="auto">
              <a:lnSpc>
                <a:spcPct val="90000"/>
              </a:lnSpc>
              <a:spcBef>
                <a:spcPct val="20000"/>
              </a:spcBef>
              <a:spcAft>
                <a:spcPts val="0"/>
              </a:spcAft>
              <a:buSzPct val="90000"/>
              <a:buFontTx/>
              <a:buBlip>
                <a:blip r:embed="rId4"/>
              </a:buBlip>
              <a:defRPr lang="en-US" sz="2800" kern="1200" dirty="0" smtClean="0">
                <a:solidFill>
                  <a:schemeClr val="bg2">
                    <a:lumMod val="75000"/>
                    <a:lumOff val="25000"/>
                  </a:schemeClr>
                </a:solidFill>
                <a:latin typeface="Segoe"/>
                <a:ea typeface="+mn-ea"/>
                <a:cs typeface="+mn-cs"/>
              </a:defRPr>
            </a:lvl2pPr>
            <a:lvl3pPr algn="l" defTabSz="914363" rtl="0" fontAlgn="auto">
              <a:lnSpc>
                <a:spcPct val="90000"/>
              </a:lnSpc>
              <a:spcBef>
                <a:spcPct val="20000"/>
              </a:spcBef>
              <a:spcAft>
                <a:spcPts val="0"/>
              </a:spcAft>
              <a:buSzPct val="90000"/>
              <a:defRPr lang="en-US" sz="2400" kern="1200" dirty="0" smtClean="0">
                <a:solidFill>
                  <a:schemeClr val="bg2">
                    <a:lumMod val="75000"/>
                    <a:lumOff val="25000"/>
                  </a:schemeClr>
                </a:solidFill>
                <a:latin typeface="Segoe"/>
                <a:ea typeface="+mn-ea"/>
                <a:cs typeface="+mn-cs"/>
              </a:defRPr>
            </a:lvl3pPr>
            <a:lvl4pPr algn="l" defTabSz="914363" rtl="0" fontAlgn="auto">
              <a:lnSpc>
                <a:spcPct val="90000"/>
              </a:lnSpc>
              <a:spcBef>
                <a:spcPct val="20000"/>
              </a:spcBef>
              <a:spcAft>
                <a:spcPts val="0"/>
              </a:spcAft>
              <a:buSzPct val="90000"/>
              <a:defRPr lang="en-US" sz="2000" kern="1200" dirty="0" smtClean="0">
                <a:solidFill>
                  <a:schemeClr val="bg2">
                    <a:lumMod val="75000"/>
                    <a:lumOff val="25000"/>
                  </a:schemeClr>
                </a:solidFill>
                <a:latin typeface="Segoe"/>
                <a:ea typeface="+mn-ea"/>
                <a:cs typeface="+mn-cs"/>
              </a:defRPr>
            </a:lvl4pPr>
            <a:lvl5pPr algn="l" defTabSz="914363" rtl="0" fontAlgn="auto">
              <a:lnSpc>
                <a:spcPct val="90000"/>
              </a:lnSpc>
              <a:spcBef>
                <a:spcPct val="20000"/>
              </a:spcBef>
              <a:spcAft>
                <a:spcPts val="0"/>
              </a:spcAft>
              <a:buSzPct val="90000"/>
              <a:defRPr lang="en-US" sz="1800" kern="1200" dirty="0">
                <a:solidFill>
                  <a:schemeClr val="bg2">
                    <a:lumMod val="75000"/>
                    <a:lumOff val="25000"/>
                  </a:schemeClr>
                </a:solidFill>
                <a:latin typeface="Segoe"/>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p:cNvSpPr>
            <a:spLocks noGrp="1"/>
          </p:cNvSpPr>
          <p:nvPr>
            <p:ph type="title"/>
          </p:nvPr>
        </p:nvSpPr>
        <p:spPr>
          <a:xfrm>
            <a:off x="381000" y="516303"/>
            <a:ext cx="7572375" cy="615553"/>
          </a:xfrm>
          <a:prstGeom prst="rect">
            <a:avLst/>
          </a:prstGeom>
          <a:noFill/>
        </p:spPr>
        <p:txBody>
          <a:bodyPr wrap="square" rtlCol="0" anchor="t">
            <a:spAutoFit/>
          </a:bodyPr>
          <a:lstStyle>
            <a:lvl1pPr marL="0" marR="0" indent="0" algn="l" defTabSz="914400" rtl="0" eaLnBrk="1" fontAlgn="base" latinLnBrk="0" hangingPunct="1">
              <a:lnSpc>
                <a:spcPct val="100000"/>
              </a:lnSpc>
              <a:spcBef>
                <a:spcPct val="0"/>
              </a:spcBef>
              <a:spcAft>
                <a:spcPct val="0"/>
              </a:spcAft>
              <a:buClrTx/>
              <a:buSzTx/>
              <a:buFontTx/>
              <a:buNone/>
              <a:tabLst/>
              <a:defRPr kumimoji="0" lang="en-US" sz="3400" b="1" i="0" u="none" strike="noStrike" kern="1200" cap="none" spc="100" normalizeH="0" baseline="0" noProof="0" dirty="0">
                <a:ln w="3175">
                  <a:noFill/>
                </a:ln>
                <a:solidFill>
                  <a:srgbClr val="002A48"/>
                </a:solidFill>
                <a:effectLst>
                  <a:outerShdw blurRad="50800" dist="38100" dir="2700000" algn="tl" rotWithShape="0">
                    <a:srgbClr val="000000">
                      <a:alpha val="38000"/>
                    </a:srgbClr>
                  </a:outerShdw>
                </a:effectLst>
                <a:uLnTx/>
                <a:uFillTx/>
                <a:latin typeface="Segoe"/>
                <a:ea typeface="+mj-ea"/>
                <a:cs typeface="Segoe"/>
              </a:defRPr>
            </a:lvl1pPr>
          </a:lstStyle>
          <a:p>
            <a:r>
              <a:rPr lang="en-US" dirty="0" smtClean="0"/>
              <a:t>Click to edit Master title style</a:t>
            </a:r>
            <a:endParaRPr lang="en-US" dirty="0"/>
          </a:p>
        </p:txBody>
      </p:sp>
      <p:sp>
        <p:nvSpPr>
          <p:cNvPr id="10" name="Text Placeholder 2"/>
          <p:cNvSpPr>
            <a:spLocks noGrp="1"/>
          </p:cNvSpPr>
          <p:nvPr>
            <p:ph type="body" idx="10"/>
          </p:nvPr>
        </p:nvSpPr>
        <p:spPr>
          <a:xfrm>
            <a:off x="388939" y="1011238"/>
            <a:ext cx="7573962" cy="341632"/>
          </a:xfrm>
          <a:prstGeom prst="rect">
            <a:avLst/>
          </a:prstGeom>
          <a:noFill/>
        </p:spPr>
        <p:txBody>
          <a:bodyPr wrap="square" rtlCol="0">
            <a:spAutoFit/>
          </a:bodyPr>
          <a:lstStyle>
            <a:lvl1pPr marL="0" indent="0" algn="l" rtl="0" fontAlgn="base">
              <a:spcBef>
                <a:spcPct val="0"/>
              </a:spcBef>
              <a:spcAft>
                <a:spcPct val="0"/>
              </a:spcAft>
              <a:buNone/>
              <a:defRPr lang="en-US" sz="1800" kern="1200" dirty="0" smtClean="0">
                <a:solidFill>
                  <a:schemeClr val="bg2">
                    <a:lumMod val="65000"/>
                    <a:lumOff val="35000"/>
                  </a:schemeClr>
                </a:solidFill>
                <a:latin typeface="Segoe Semibold" pitchFamily="-128" charset="0"/>
                <a:ea typeface="+mn-ea"/>
                <a:cs typeface="+mn-cs"/>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and Content">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571630"/>
            <a:ext cx="8494713" cy="2059025"/>
          </a:xfrm>
          <a:prstGeom prst="rect">
            <a:avLst/>
          </a:prstGeom>
          <a:noFill/>
        </p:spPr>
        <p:txBody>
          <a:bodyPr wrap="square" rtlCol="0">
            <a:spAutoFit/>
          </a:bodyPr>
          <a:lstStyle>
            <a:lvl1pPr algn="l" defTabSz="914363" rtl="0" fontAlgn="auto">
              <a:lnSpc>
                <a:spcPct val="90000"/>
              </a:lnSpc>
              <a:spcBef>
                <a:spcPct val="20000"/>
              </a:spcBef>
              <a:spcAft>
                <a:spcPts val="0"/>
              </a:spcAft>
              <a:buSzPct val="90000"/>
              <a:buFontTx/>
              <a:buBlip>
                <a:blip r:embed="rId3"/>
              </a:buBlip>
              <a:defRPr lang="en-US" sz="3200" kern="1200" dirty="0" smtClean="0">
                <a:solidFill>
                  <a:schemeClr val="bg2">
                    <a:lumMod val="75000"/>
                    <a:lumOff val="25000"/>
                  </a:schemeClr>
                </a:solidFill>
                <a:latin typeface="Segoe"/>
                <a:ea typeface="+mn-ea"/>
                <a:cs typeface="+mn-cs"/>
              </a:defRPr>
            </a:lvl1pPr>
            <a:lvl2pPr algn="l" defTabSz="914363" rtl="0" fontAlgn="auto">
              <a:lnSpc>
                <a:spcPct val="90000"/>
              </a:lnSpc>
              <a:spcBef>
                <a:spcPct val="20000"/>
              </a:spcBef>
              <a:spcAft>
                <a:spcPts val="0"/>
              </a:spcAft>
              <a:buSzPct val="90000"/>
              <a:buFontTx/>
              <a:buBlip>
                <a:blip r:embed="rId4"/>
              </a:buBlip>
              <a:defRPr lang="en-US" sz="2800" kern="1200" dirty="0" smtClean="0">
                <a:solidFill>
                  <a:schemeClr val="bg2">
                    <a:lumMod val="75000"/>
                    <a:lumOff val="25000"/>
                  </a:schemeClr>
                </a:solidFill>
                <a:latin typeface="Segoe"/>
                <a:ea typeface="+mn-ea"/>
                <a:cs typeface="+mn-cs"/>
              </a:defRPr>
            </a:lvl2pPr>
            <a:lvl3pPr algn="l" defTabSz="914363" rtl="0" fontAlgn="auto">
              <a:lnSpc>
                <a:spcPct val="90000"/>
              </a:lnSpc>
              <a:spcBef>
                <a:spcPct val="20000"/>
              </a:spcBef>
              <a:spcAft>
                <a:spcPts val="0"/>
              </a:spcAft>
              <a:buSzPct val="90000"/>
              <a:defRPr lang="en-US" sz="2400" kern="1200" dirty="0" smtClean="0">
                <a:solidFill>
                  <a:schemeClr val="bg2">
                    <a:lumMod val="75000"/>
                    <a:lumOff val="25000"/>
                  </a:schemeClr>
                </a:solidFill>
                <a:latin typeface="Segoe"/>
                <a:ea typeface="+mn-ea"/>
                <a:cs typeface="+mn-cs"/>
              </a:defRPr>
            </a:lvl3pPr>
            <a:lvl4pPr algn="l" defTabSz="914363" rtl="0" fontAlgn="auto">
              <a:lnSpc>
                <a:spcPct val="90000"/>
              </a:lnSpc>
              <a:spcBef>
                <a:spcPct val="20000"/>
              </a:spcBef>
              <a:spcAft>
                <a:spcPts val="0"/>
              </a:spcAft>
              <a:buSzPct val="90000"/>
              <a:defRPr lang="en-US" sz="2000" kern="1200" dirty="0" smtClean="0">
                <a:solidFill>
                  <a:schemeClr val="bg2">
                    <a:lumMod val="75000"/>
                    <a:lumOff val="25000"/>
                  </a:schemeClr>
                </a:solidFill>
                <a:latin typeface="Segoe"/>
                <a:ea typeface="+mn-ea"/>
                <a:cs typeface="+mn-cs"/>
              </a:defRPr>
            </a:lvl4pPr>
            <a:lvl5pPr algn="l" defTabSz="914363" rtl="0" fontAlgn="auto">
              <a:lnSpc>
                <a:spcPct val="90000"/>
              </a:lnSpc>
              <a:spcBef>
                <a:spcPct val="20000"/>
              </a:spcBef>
              <a:spcAft>
                <a:spcPts val="0"/>
              </a:spcAft>
              <a:buSzPct val="90000"/>
              <a:defRPr lang="en-US" sz="1800" kern="1200" dirty="0">
                <a:solidFill>
                  <a:schemeClr val="bg2">
                    <a:lumMod val="75000"/>
                    <a:lumOff val="25000"/>
                  </a:schemeClr>
                </a:solidFill>
                <a:latin typeface="Segoe"/>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p:cNvSpPr>
            <a:spLocks noGrp="1"/>
          </p:cNvSpPr>
          <p:nvPr>
            <p:ph type="title"/>
          </p:nvPr>
        </p:nvSpPr>
        <p:spPr>
          <a:xfrm>
            <a:off x="381000" y="516303"/>
            <a:ext cx="7572375" cy="615553"/>
          </a:xfrm>
          <a:prstGeom prst="rect">
            <a:avLst/>
          </a:prstGeom>
          <a:noFill/>
        </p:spPr>
        <p:txBody>
          <a:bodyPr wrap="square" rtlCol="0" anchor="t">
            <a:spAutoFit/>
          </a:bodyPr>
          <a:lstStyle>
            <a:lvl1pPr marL="0" marR="0" indent="0" algn="l" defTabSz="914400" rtl="0" eaLnBrk="1" fontAlgn="base" latinLnBrk="0" hangingPunct="1">
              <a:lnSpc>
                <a:spcPct val="100000"/>
              </a:lnSpc>
              <a:spcBef>
                <a:spcPct val="0"/>
              </a:spcBef>
              <a:spcAft>
                <a:spcPct val="0"/>
              </a:spcAft>
              <a:buClrTx/>
              <a:buSzTx/>
              <a:buFontTx/>
              <a:buNone/>
              <a:tabLst/>
              <a:defRPr kumimoji="0" lang="en-US" sz="3400" b="1" i="0" u="none" strike="noStrike" kern="1200" cap="none" spc="100" normalizeH="0" baseline="0" noProof="0" dirty="0">
                <a:ln w="3175">
                  <a:noFill/>
                </a:ln>
                <a:solidFill>
                  <a:srgbClr val="002A48"/>
                </a:solidFill>
                <a:effectLst>
                  <a:outerShdw blurRad="50800" dist="38100" dir="2700000" algn="tl" rotWithShape="0">
                    <a:srgbClr val="000000">
                      <a:alpha val="38000"/>
                    </a:srgbClr>
                  </a:outerShdw>
                </a:effectLst>
                <a:uLnTx/>
                <a:uFillTx/>
                <a:latin typeface="Segoe"/>
                <a:ea typeface="+mj-ea"/>
                <a:cs typeface="Segoe"/>
              </a:defRPr>
            </a:lvl1pPr>
          </a:lstStyle>
          <a:p>
            <a:r>
              <a:rPr lang="en-US" dirty="0" smtClean="0"/>
              <a:t>Click to edit Master title style</a:t>
            </a:r>
            <a:endParaRPr lang="en-US" dirty="0"/>
          </a:p>
        </p:txBody>
      </p:sp>
      <p:sp>
        <p:nvSpPr>
          <p:cNvPr id="10" name="Text Placeholder 2"/>
          <p:cNvSpPr>
            <a:spLocks noGrp="1"/>
          </p:cNvSpPr>
          <p:nvPr>
            <p:ph type="body" idx="10"/>
          </p:nvPr>
        </p:nvSpPr>
        <p:spPr>
          <a:xfrm>
            <a:off x="388939" y="1011238"/>
            <a:ext cx="7573962" cy="341632"/>
          </a:xfrm>
          <a:prstGeom prst="rect">
            <a:avLst/>
          </a:prstGeom>
          <a:noFill/>
        </p:spPr>
        <p:txBody>
          <a:bodyPr wrap="square" rtlCol="0">
            <a:spAutoFit/>
          </a:bodyPr>
          <a:lstStyle>
            <a:lvl1pPr marL="0" indent="0" algn="l" rtl="0" fontAlgn="base">
              <a:spcBef>
                <a:spcPct val="0"/>
              </a:spcBef>
              <a:spcAft>
                <a:spcPct val="0"/>
              </a:spcAft>
              <a:buNone/>
              <a:defRPr lang="en-US" sz="1800" kern="1200" dirty="0" smtClean="0">
                <a:solidFill>
                  <a:schemeClr val="bg2">
                    <a:lumMod val="65000"/>
                    <a:lumOff val="35000"/>
                  </a:schemeClr>
                </a:solidFill>
                <a:latin typeface="Segoe Semibold" pitchFamily="-128" charset="0"/>
                <a:ea typeface="+mn-ea"/>
                <a:cs typeface="+mn-cs"/>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571630"/>
            <a:ext cx="8494713" cy="2059025"/>
          </a:xfrm>
          <a:prstGeom prst="rect">
            <a:avLst/>
          </a:prstGeom>
          <a:noFill/>
        </p:spPr>
        <p:txBody>
          <a:bodyPr wrap="square" rtlCol="0">
            <a:spAutoFit/>
          </a:bodyPr>
          <a:lstStyle>
            <a:lvl1pPr algn="l" defTabSz="914363" rtl="0" fontAlgn="auto">
              <a:lnSpc>
                <a:spcPct val="90000"/>
              </a:lnSpc>
              <a:spcBef>
                <a:spcPct val="20000"/>
              </a:spcBef>
              <a:spcAft>
                <a:spcPts val="0"/>
              </a:spcAft>
              <a:buSzPct val="90000"/>
              <a:buFontTx/>
              <a:buBlip>
                <a:blip r:embed="rId3"/>
              </a:buBlip>
              <a:defRPr lang="en-US" sz="3200" kern="1200" dirty="0" smtClean="0">
                <a:solidFill>
                  <a:schemeClr val="bg2">
                    <a:lumMod val="75000"/>
                    <a:lumOff val="25000"/>
                  </a:schemeClr>
                </a:solidFill>
                <a:latin typeface="Segoe"/>
                <a:ea typeface="+mn-ea"/>
                <a:cs typeface="+mn-cs"/>
              </a:defRPr>
            </a:lvl1pPr>
            <a:lvl2pPr algn="l" defTabSz="914363" rtl="0" fontAlgn="auto">
              <a:lnSpc>
                <a:spcPct val="90000"/>
              </a:lnSpc>
              <a:spcBef>
                <a:spcPct val="20000"/>
              </a:spcBef>
              <a:spcAft>
                <a:spcPts val="0"/>
              </a:spcAft>
              <a:buSzPct val="90000"/>
              <a:buFontTx/>
              <a:buBlip>
                <a:blip r:embed="rId4"/>
              </a:buBlip>
              <a:defRPr lang="en-US" sz="2800" kern="1200" dirty="0" smtClean="0">
                <a:solidFill>
                  <a:schemeClr val="bg2">
                    <a:lumMod val="75000"/>
                    <a:lumOff val="25000"/>
                  </a:schemeClr>
                </a:solidFill>
                <a:latin typeface="Segoe"/>
                <a:ea typeface="+mn-ea"/>
                <a:cs typeface="+mn-cs"/>
              </a:defRPr>
            </a:lvl2pPr>
            <a:lvl3pPr algn="l" defTabSz="914363" rtl="0" fontAlgn="auto">
              <a:lnSpc>
                <a:spcPct val="90000"/>
              </a:lnSpc>
              <a:spcBef>
                <a:spcPct val="20000"/>
              </a:spcBef>
              <a:spcAft>
                <a:spcPts val="0"/>
              </a:spcAft>
              <a:buSzPct val="90000"/>
              <a:defRPr lang="en-US" sz="2400" kern="1200" dirty="0" smtClean="0">
                <a:solidFill>
                  <a:schemeClr val="bg2">
                    <a:lumMod val="75000"/>
                    <a:lumOff val="25000"/>
                  </a:schemeClr>
                </a:solidFill>
                <a:latin typeface="Segoe"/>
                <a:ea typeface="+mn-ea"/>
                <a:cs typeface="+mn-cs"/>
              </a:defRPr>
            </a:lvl3pPr>
            <a:lvl4pPr algn="l" defTabSz="914363" rtl="0" fontAlgn="auto">
              <a:lnSpc>
                <a:spcPct val="90000"/>
              </a:lnSpc>
              <a:spcBef>
                <a:spcPct val="20000"/>
              </a:spcBef>
              <a:spcAft>
                <a:spcPts val="0"/>
              </a:spcAft>
              <a:buSzPct val="90000"/>
              <a:defRPr lang="en-US" sz="2000" kern="1200" dirty="0" smtClean="0">
                <a:solidFill>
                  <a:schemeClr val="bg2">
                    <a:lumMod val="75000"/>
                    <a:lumOff val="25000"/>
                  </a:schemeClr>
                </a:solidFill>
                <a:latin typeface="Segoe"/>
                <a:ea typeface="+mn-ea"/>
                <a:cs typeface="+mn-cs"/>
              </a:defRPr>
            </a:lvl4pPr>
            <a:lvl5pPr algn="l" defTabSz="914363" rtl="0" fontAlgn="auto">
              <a:lnSpc>
                <a:spcPct val="90000"/>
              </a:lnSpc>
              <a:spcBef>
                <a:spcPct val="20000"/>
              </a:spcBef>
              <a:spcAft>
                <a:spcPts val="0"/>
              </a:spcAft>
              <a:buSzPct val="90000"/>
              <a:defRPr lang="en-US" sz="1800" kern="1200" dirty="0">
                <a:solidFill>
                  <a:schemeClr val="bg2">
                    <a:lumMod val="75000"/>
                    <a:lumOff val="25000"/>
                  </a:schemeClr>
                </a:solidFill>
                <a:latin typeface="Segoe"/>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p:cNvSpPr>
            <a:spLocks noGrp="1"/>
          </p:cNvSpPr>
          <p:nvPr>
            <p:ph type="title"/>
          </p:nvPr>
        </p:nvSpPr>
        <p:spPr>
          <a:xfrm>
            <a:off x="381000" y="516303"/>
            <a:ext cx="7572375" cy="615553"/>
          </a:xfrm>
          <a:prstGeom prst="rect">
            <a:avLst/>
          </a:prstGeom>
          <a:noFill/>
        </p:spPr>
        <p:txBody>
          <a:bodyPr wrap="square" rtlCol="0" anchor="t">
            <a:spAutoFit/>
          </a:bodyPr>
          <a:lstStyle>
            <a:lvl1pPr marL="0" marR="0" indent="0" algn="l" defTabSz="914400" rtl="0" eaLnBrk="1" fontAlgn="base" latinLnBrk="0" hangingPunct="1">
              <a:lnSpc>
                <a:spcPct val="100000"/>
              </a:lnSpc>
              <a:spcBef>
                <a:spcPct val="0"/>
              </a:spcBef>
              <a:spcAft>
                <a:spcPct val="0"/>
              </a:spcAft>
              <a:buClrTx/>
              <a:buSzTx/>
              <a:buFontTx/>
              <a:buNone/>
              <a:tabLst/>
              <a:defRPr kumimoji="0" lang="en-US" sz="3400" b="1" i="0" u="none" strike="noStrike" kern="1200" cap="none" spc="100" normalizeH="0" baseline="0" noProof="0" dirty="0">
                <a:ln w="3175">
                  <a:noFill/>
                </a:ln>
                <a:solidFill>
                  <a:srgbClr val="002A48"/>
                </a:solidFill>
                <a:effectLst>
                  <a:outerShdw blurRad="50800" dist="38100" dir="2700000" algn="tl" rotWithShape="0">
                    <a:srgbClr val="000000">
                      <a:alpha val="38000"/>
                    </a:srgbClr>
                  </a:outerShdw>
                </a:effectLst>
                <a:uLnTx/>
                <a:uFillTx/>
                <a:latin typeface="Segoe"/>
                <a:ea typeface="+mj-ea"/>
                <a:cs typeface="Segoe"/>
              </a:defRPr>
            </a:lvl1pPr>
          </a:lstStyle>
          <a:p>
            <a:r>
              <a:rPr lang="en-US" dirty="0" smtClean="0"/>
              <a:t>Click to edit Master title style</a:t>
            </a:r>
            <a:endParaRPr lang="en-US" dirty="0"/>
          </a:p>
        </p:txBody>
      </p:sp>
      <p:sp>
        <p:nvSpPr>
          <p:cNvPr id="10" name="Text Placeholder 2"/>
          <p:cNvSpPr>
            <a:spLocks noGrp="1"/>
          </p:cNvSpPr>
          <p:nvPr>
            <p:ph type="body" idx="10"/>
          </p:nvPr>
        </p:nvSpPr>
        <p:spPr>
          <a:xfrm>
            <a:off x="388939" y="1011238"/>
            <a:ext cx="7573962" cy="341632"/>
          </a:xfrm>
          <a:prstGeom prst="rect">
            <a:avLst/>
          </a:prstGeom>
          <a:noFill/>
        </p:spPr>
        <p:txBody>
          <a:bodyPr wrap="square" rtlCol="0">
            <a:spAutoFit/>
          </a:bodyPr>
          <a:lstStyle>
            <a:lvl1pPr marL="0" indent="0" algn="l" rtl="0" fontAlgn="base">
              <a:spcBef>
                <a:spcPct val="0"/>
              </a:spcBef>
              <a:spcAft>
                <a:spcPct val="0"/>
              </a:spcAft>
              <a:buNone/>
              <a:defRPr lang="en-US" sz="1800" kern="1200" dirty="0" smtClean="0">
                <a:solidFill>
                  <a:schemeClr val="bg2">
                    <a:lumMod val="65000"/>
                    <a:lumOff val="35000"/>
                  </a:schemeClr>
                </a:solidFill>
                <a:latin typeface="Segoe Semibold" pitchFamily="-128" charset="0"/>
                <a:ea typeface="+mn-ea"/>
                <a:cs typeface="+mn-cs"/>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21"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22" cstate="print"/>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1569660" cy="400110"/>
          </a:xfrm>
          <a:prstGeom prst="rect">
            <a:avLst/>
          </a:prstGeom>
          <a:noFill/>
          <a:ln w="12700">
            <a:noFill/>
            <a:miter lim="800000"/>
            <a:headEnd/>
            <a:tailEnd/>
          </a:ln>
          <a:effectLst/>
        </p:spPr>
        <p:txBody>
          <a:bodyPr wrap="none">
            <a:spAutoFit/>
          </a:bodyPr>
          <a:lstStyle/>
          <a:p>
            <a:pPr>
              <a:lnSpc>
                <a:spcPct val="100000"/>
              </a:lnSpc>
              <a:defRPr/>
            </a:pPr>
            <a:r>
              <a:rPr lang="en-US" sz="1000" b="0" dirty="0" smtClean="0">
                <a:solidFill>
                  <a:srgbClr val="969696"/>
                </a:solidFill>
                <a:latin typeface="Calibri" pitchFamily="34" charset="0"/>
                <a:sym typeface="Symbol" pitchFamily="18" charset="2"/>
              </a:rPr>
              <a:t></a:t>
            </a:r>
            <a:r>
              <a:rPr lang="en-US" sz="1000" b="0" dirty="0" smtClean="0">
                <a:solidFill>
                  <a:srgbClr val="969696"/>
                </a:solidFill>
                <a:latin typeface="Calibri" pitchFamily="34" charset="0"/>
              </a:rPr>
              <a:t>SQLskills.com</a:t>
            </a:r>
            <a:br>
              <a:rPr lang="en-US" sz="1000" b="0" dirty="0" smtClean="0">
                <a:solidFill>
                  <a:srgbClr val="969696"/>
                </a:solidFill>
                <a:latin typeface="Calibri" pitchFamily="34" charset="0"/>
              </a:rPr>
            </a:br>
            <a:r>
              <a:rPr lang="en-US" sz="1000" b="0" dirty="0" smtClean="0">
                <a:solidFill>
                  <a:srgbClr val="969696"/>
                </a:solidFill>
                <a:latin typeface="Calibri" pitchFamily="34" charset="0"/>
              </a:rPr>
              <a:t> </a:t>
            </a:r>
            <a:r>
              <a:rPr lang="en-US" sz="1000" b="0" dirty="0" err="1" smtClean="0">
                <a:solidFill>
                  <a:srgbClr val="969696"/>
                </a:solidFill>
                <a:latin typeface="Calibri" pitchFamily="34" charset="0"/>
              </a:rPr>
              <a:t>SQLskills</a:t>
            </a:r>
            <a:r>
              <a:rPr lang="en-US" sz="1000" b="0" dirty="0" smtClean="0">
                <a:solidFill>
                  <a:srgbClr val="969696"/>
                </a:solidFill>
                <a:latin typeface="Calibri" pitchFamily="34" charset="0"/>
              </a:rPr>
              <a:t> Immersion Event</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Lst>
  <p:transition/>
  <p:hf sldNum="0" hdr="0" ftr="0" dt="0"/>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23"/>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23"/>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23"/>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23"/>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23"/>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23"/>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23"/>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23"/>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23"/>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tinyurl.com/njd6jr"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sqlskills.com/BLOGS/PAUL/post/Importance-of-having-the-right-backups.aspx"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sqlskills.com/BLOGS/PAUL/post/Importance-of-validating-backups.aspx"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6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hyperlink" Target="http://www.sqlskills.com/BLOGS/KIMBERLY/post/Backup-Resources-Where-oh-where-can-they-be.aspx" TargetMode="Externa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hyperlink" Target="http://www.sqlmag.com/article/database-backup-and-recovery/advanced-backup-and-restore-options-129834" TargetMode="External"/><Relationship Id="rId2" Type="http://schemas.openxmlformats.org/officeDocument/2006/relationships/hyperlink" Target="http://technet.microsoft.com/en-us/magazine/dd822915.aspx" TargetMode="External"/><Relationship Id="rId1" Type="http://schemas.openxmlformats.org/officeDocument/2006/relationships/slideLayout" Target="../slideLayouts/slideLayout2.xml"/><Relationship Id="rId5" Type="http://schemas.openxmlformats.org/officeDocument/2006/relationships/hyperlink" Target="http://www.sqlservercentral.com/articles/Backup+/+Restore/66564/" TargetMode="External"/><Relationship Id="rId4" Type="http://schemas.openxmlformats.org/officeDocument/2006/relationships/hyperlink" Target="http://sqlcat.com/technicalnotes/archive/2008/04/21/tuning-the-performance-of-backup-compression-in-sql-server-2008.aspx" TargetMode="External"/></Relationships>
</file>

<file path=ppt/slides/_rels/slide77.xml.rels><?xml version="1.0" encoding="UTF-8" standalone="yes"?>
<Relationships xmlns="http://schemas.openxmlformats.org/package/2006/relationships"><Relationship Id="rId3" Type="http://schemas.openxmlformats.org/officeDocument/2006/relationships/hyperlink" Target="http://tinyurl.com/3sberb7" TargetMode="External"/><Relationship Id="rId7" Type="http://schemas.openxmlformats.org/officeDocument/2006/relationships/hyperlink" Target="http://www.sqlskills.com/BLOGS/PAUL/post/Disaster-recovery-101-backing-up-the-tail-of-the-log.aspx" TargetMode="External"/><Relationship Id="rId2" Type="http://schemas.openxmlformats.org/officeDocument/2006/relationships/hyperlink" Target="http://tinyurl.com/3qxay2r" TargetMode="External"/><Relationship Id="rId1" Type="http://schemas.openxmlformats.org/officeDocument/2006/relationships/slideLayout" Target="../slideLayouts/slideLayout2.xml"/><Relationship Id="rId6" Type="http://schemas.openxmlformats.org/officeDocument/2006/relationships/hyperlink" Target="http://www.sqlskills.com/BLOGS/PAUL/post/A-SQL-Server-DBA-myth-a-day-(3030)-backup-myths.aspx" TargetMode="External"/><Relationship Id="rId5" Type="http://schemas.openxmlformats.org/officeDocument/2006/relationships/hyperlink" Target="http://www.sqlskills.com/BLOGS/PAUL/category/BackupRestore.aspx" TargetMode="External"/><Relationship Id="rId4" Type="http://schemas.openxmlformats.org/officeDocument/2006/relationships/hyperlink" Target="http://www.sqlskills.com/BLOGS/KIMBERLY/category/Backup-Restore.aspx"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2751522"/>
          </a:xfrm>
        </p:spPr>
        <p:txBody>
          <a:bodyPr anchor="t"/>
          <a:lstStyle/>
          <a:p>
            <a:pPr eaLnBrk="1" hangingPunct="1">
              <a:defRPr/>
            </a:pPr>
            <a:r>
              <a:rPr lang="en-US" sz="4000" smtClean="0">
                <a:solidFill>
                  <a:schemeClr val="accent1"/>
                </a:solidFill>
              </a:rPr>
              <a:t>Module 3</a:t>
            </a:r>
            <a:r>
              <a:rPr lang="en-US" sz="6000" dirty="0" smtClean="0"/>
              <a:t/>
            </a:r>
            <a:br>
              <a:rPr lang="en-US" sz="6000" dirty="0" smtClean="0"/>
            </a:br>
            <a:r>
              <a:rPr lang="en-US" sz="6000" dirty="0" smtClean="0"/>
              <a:t>Backup Strategy and Internals</a:t>
            </a:r>
            <a:br>
              <a:rPr lang="en-US" sz="6000" dirty="0" smtClean="0"/>
            </a:br>
            <a:endParaRPr lang="en-US" sz="3200" dirty="0" smtClean="0">
              <a:solidFill>
                <a:srgbClr val="FCEB98"/>
              </a:solidFill>
            </a:endParaRPr>
          </a:p>
        </p:txBody>
      </p:sp>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92" name="Rectangle 20"/>
          <p:cNvSpPr>
            <a:spLocks noGrp="1" noChangeAspect="1" noChangeArrowheads="1"/>
          </p:cNvSpPr>
          <p:nvPr>
            <p:ph type="title"/>
          </p:nvPr>
        </p:nvSpPr>
        <p:spPr/>
        <p:txBody>
          <a:bodyPr/>
          <a:lstStyle/>
          <a:p>
            <a:r>
              <a:rPr lang="en-US" smtClean="0"/>
              <a:t>How Full Database Backups Work</a:t>
            </a:r>
          </a:p>
        </p:txBody>
      </p:sp>
      <p:sp>
        <p:nvSpPr>
          <p:cNvPr id="412691" name="Rectangle 19"/>
          <p:cNvSpPr>
            <a:spLocks noGrp="1" noChangeArrowheads="1"/>
          </p:cNvSpPr>
          <p:nvPr>
            <p:ph idx="1"/>
          </p:nvPr>
        </p:nvSpPr>
        <p:spPr>
          <a:xfrm>
            <a:off x="227013" y="1384300"/>
            <a:ext cx="8455025" cy="4832092"/>
          </a:xfrm>
          <a:prstGeom prst="rect">
            <a:avLst/>
          </a:prstGeom>
        </p:spPr>
        <p:txBody>
          <a:bodyPr wrap="square">
            <a:spAutoFit/>
          </a:bodyPr>
          <a:lstStyle/>
          <a:p>
            <a:pPr marL="342900" indent="-342900" eaLnBrk="1" hangingPunct="1">
              <a:defRPr/>
            </a:pPr>
            <a:endParaRPr lang="en-US" sz="2400" dirty="0" smtClean="0">
              <a:cs typeface="Times New Roman" pitchFamily="18" charset="0"/>
            </a:endParaRPr>
          </a:p>
          <a:p>
            <a:pPr marL="342900" indent="-342900" eaLnBrk="1" hangingPunct="1">
              <a:defRPr/>
            </a:pPr>
            <a:endParaRPr lang="en-US" sz="2400" dirty="0" smtClean="0">
              <a:cs typeface="Times New Roman" pitchFamily="18" charset="0"/>
            </a:endParaRPr>
          </a:p>
          <a:p>
            <a:pPr marL="342900" indent="-342900" eaLnBrk="1" hangingPunct="1">
              <a:defRPr/>
            </a:pPr>
            <a:endParaRPr lang="en-US" sz="2400" dirty="0" smtClean="0">
              <a:cs typeface="Times New Roman" pitchFamily="18" charset="0"/>
            </a:endParaRPr>
          </a:p>
          <a:p>
            <a:pPr marL="342900" indent="-342900" eaLnBrk="1" hangingPunct="1">
              <a:defRPr/>
            </a:pPr>
            <a:endParaRPr lang="en-US" sz="2400" dirty="0" smtClean="0">
              <a:cs typeface="Times New Roman" pitchFamily="18" charset="0"/>
            </a:endParaRPr>
          </a:p>
          <a:p>
            <a:pPr marL="342900" indent="-342900" eaLnBrk="1" hangingPunct="1">
              <a:defRPr/>
            </a:pPr>
            <a:endParaRPr lang="en-US" sz="2400" dirty="0" smtClean="0">
              <a:cs typeface="Times New Roman" pitchFamily="18" charset="0"/>
            </a:endParaRPr>
          </a:p>
          <a:p>
            <a:pPr marL="342900" indent="-342900" eaLnBrk="1" hangingPunct="1">
              <a:defRPr/>
            </a:pPr>
            <a:endParaRPr lang="en-US" sz="2400" dirty="0" smtClean="0">
              <a:cs typeface="Times New Roman" pitchFamily="18" charset="0"/>
            </a:endParaRPr>
          </a:p>
          <a:p>
            <a:pPr marL="342900" indent="-342900" eaLnBrk="1" hangingPunct="1">
              <a:defRPr/>
            </a:pPr>
            <a:r>
              <a:rPr lang="en-US" sz="2400" dirty="0" smtClean="0">
                <a:cs typeface="Times New Roman" pitchFamily="18" charset="0"/>
              </a:rPr>
              <a:t>Data is read sequentially</a:t>
            </a:r>
          </a:p>
          <a:p>
            <a:pPr marL="342900" indent="-342900" eaLnBrk="1" hangingPunct="1">
              <a:defRPr/>
            </a:pPr>
            <a:r>
              <a:rPr lang="en-US" sz="2400" dirty="0" smtClean="0">
                <a:cs typeface="Times New Roman" pitchFamily="18" charset="0"/>
              </a:rPr>
              <a:t>Data is not changed, it’s a straight copy</a:t>
            </a:r>
          </a:p>
          <a:p>
            <a:pPr marL="915988" lvl="1" indent="-342900" eaLnBrk="1" hangingPunct="1">
              <a:defRPr/>
            </a:pPr>
            <a:r>
              <a:rPr lang="en-US" sz="2000" dirty="0" smtClean="0">
                <a:cs typeface="Times New Roman" pitchFamily="18" charset="0"/>
              </a:rPr>
              <a:t>Pages with page checksums MAY be processed… </a:t>
            </a:r>
          </a:p>
          <a:p>
            <a:pPr marL="342900" indent="-342900" eaLnBrk="1" hangingPunct="1">
              <a:defRPr/>
            </a:pPr>
            <a:r>
              <a:rPr lang="en-US" sz="2400" dirty="0" smtClean="0">
                <a:cs typeface="Times New Roman" pitchFamily="18" charset="0"/>
              </a:rPr>
              <a:t>Data is written directly to first available backup device (if parallel striped backup)</a:t>
            </a:r>
          </a:p>
          <a:p>
            <a:pPr marL="342900" indent="-342900" eaLnBrk="1" hangingPunct="1">
              <a:defRPr/>
            </a:pPr>
            <a:r>
              <a:rPr lang="en-US" sz="2400" dirty="0" smtClean="0"/>
              <a:t>Log backups can occur concurrently (from 2005), however, log clearing is deferred until full backup completes</a:t>
            </a:r>
          </a:p>
        </p:txBody>
      </p:sp>
      <p:sp>
        <p:nvSpPr>
          <p:cNvPr id="11267" name="Line 3"/>
          <p:cNvSpPr>
            <a:spLocks noChangeShapeType="1"/>
          </p:cNvSpPr>
          <p:nvPr/>
        </p:nvSpPr>
        <p:spPr bwMode="auto">
          <a:xfrm>
            <a:off x="1760538" y="1901825"/>
            <a:ext cx="6437312" cy="0"/>
          </a:xfrm>
          <a:prstGeom prst="line">
            <a:avLst/>
          </a:prstGeom>
          <a:noFill/>
          <a:ln w="38100">
            <a:solidFill>
              <a:schemeClr val="tx1"/>
            </a:solidFill>
            <a:round/>
            <a:headEnd type="none" w="sm" len="sm"/>
            <a:tailEnd type="triangle" w="med" len="lg"/>
          </a:ln>
        </p:spPr>
        <p:txBody>
          <a:bodyPr wrap="none" anchor="ctr"/>
          <a:lstStyle/>
          <a:p>
            <a:endParaRPr lang="en-US"/>
          </a:p>
        </p:txBody>
      </p:sp>
      <p:sp>
        <p:nvSpPr>
          <p:cNvPr id="412676" name="Rectangle 4"/>
          <p:cNvSpPr>
            <a:spLocks noChangeArrowheads="1"/>
          </p:cNvSpPr>
          <p:nvPr/>
        </p:nvSpPr>
        <p:spPr bwMode="auto">
          <a:xfrm>
            <a:off x="2517775" y="2068513"/>
            <a:ext cx="4400550" cy="290512"/>
          </a:xfrm>
          <a:prstGeom prst="rect">
            <a:avLst/>
          </a:prstGeom>
          <a:solidFill>
            <a:schemeClr val="bg1">
              <a:lumMod val="60000"/>
              <a:lumOff val="40000"/>
            </a:schemeClr>
          </a:solidFill>
          <a:ln w="12700">
            <a:solidFill>
              <a:schemeClr val="tx1"/>
            </a:solidFill>
            <a:miter lim="800000"/>
            <a:headEnd type="none" w="sm" len="sm"/>
            <a:tailEnd type="none" w="sm" len="sm"/>
          </a:ln>
          <a:effectLst/>
        </p:spPr>
        <p:txBody>
          <a:bodyPr wrap="none" anchor="ctr"/>
          <a:lstStyle/>
          <a:p>
            <a:pPr algn="ctr" eaLnBrk="0" hangingPunct="0">
              <a:lnSpc>
                <a:spcPct val="100000"/>
              </a:lnSpc>
              <a:defRPr/>
            </a:pPr>
            <a:r>
              <a:rPr lang="en-US" sz="1600" dirty="0">
                <a:solidFill>
                  <a:schemeClr val="bg2"/>
                </a:solidFill>
                <a:latin typeface="Calibri" pitchFamily="34" charset="0"/>
              </a:rPr>
              <a:t>A</a:t>
            </a:r>
            <a:r>
              <a:rPr lang="en-US" sz="1600" b="1" dirty="0" smtClean="0">
                <a:solidFill>
                  <a:schemeClr val="bg2"/>
                </a:solidFill>
                <a:latin typeface="Calibri" pitchFamily="34" charset="0"/>
              </a:rPr>
              <a:t>ctive </a:t>
            </a:r>
            <a:r>
              <a:rPr lang="en-US" sz="1600" b="1" dirty="0">
                <a:solidFill>
                  <a:schemeClr val="bg2"/>
                </a:solidFill>
                <a:latin typeface="Calibri" pitchFamily="34" charset="0"/>
              </a:rPr>
              <a:t>l</a:t>
            </a:r>
            <a:r>
              <a:rPr lang="en-US" sz="1600" b="1" dirty="0" smtClean="0">
                <a:solidFill>
                  <a:schemeClr val="bg2"/>
                </a:solidFill>
                <a:latin typeface="Calibri" pitchFamily="34" charset="0"/>
              </a:rPr>
              <a:t>og</a:t>
            </a:r>
            <a:endParaRPr lang="en-US" sz="1600" b="1" dirty="0">
              <a:solidFill>
                <a:schemeClr val="bg2"/>
              </a:solidFill>
              <a:latin typeface="Calibri" pitchFamily="34" charset="0"/>
            </a:endParaRPr>
          </a:p>
        </p:txBody>
      </p:sp>
      <p:sp>
        <p:nvSpPr>
          <p:cNvPr id="412677" name="Text Box 5"/>
          <p:cNvSpPr txBox="1">
            <a:spLocks noChangeArrowheads="1"/>
          </p:cNvSpPr>
          <p:nvPr/>
        </p:nvSpPr>
        <p:spPr bwMode="auto">
          <a:xfrm>
            <a:off x="2057400" y="2386013"/>
            <a:ext cx="1898650" cy="825500"/>
          </a:xfrm>
          <a:prstGeom prst="rect">
            <a:avLst/>
          </a:prstGeom>
          <a:noFill/>
          <a:ln w="12700">
            <a:noFill/>
            <a:miter lim="800000"/>
            <a:headEnd type="none" w="sm" len="sm"/>
            <a:tailEnd type="none" w="sm" len="sm"/>
          </a:ln>
          <a:effectLst/>
        </p:spPr>
        <p:txBody>
          <a:bodyPr>
            <a:spAutoFit/>
          </a:bodyPr>
          <a:lstStyle/>
          <a:p>
            <a:pPr algn="ctr" eaLnBrk="0" hangingPunct="0">
              <a:lnSpc>
                <a:spcPct val="100000"/>
              </a:lnSpc>
              <a:defRPr/>
            </a:pPr>
            <a:r>
              <a:rPr lang="en-US" sz="1600" dirty="0">
                <a:solidFill>
                  <a:schemeClr val="tx1"/>
                </a:solidFill>
                <a:latin typeface="Calibri" pitchFamily="34" charset="0"/>
              </a:rPr>
              <a:t>S</a:t>
            </a:r>
            <a:r>
              <a:rPr lang="en-US" sz="1600" dirty="0" smtClean="0">
                <a:solidFill>
                  <a:schemeClr val="tx1"/>
                </a:solidFill>
                <a:latin typeface="Calibri" pitchFamily="34" charset="0"/>
              </a:rPr>
              <a:t>tart</a:t>
            </a:r>
            <a:endParaRPr lang="en-US" sz="1600" dirty="0">
              <a:solidFill>
                <a:schemeClr val="tx1"/>
              </a:solidFill>
              <a:latin typeface="Calibri" pitchFamily="34" charset="0"/>
            </a:endParaRPr>
          </a:p>
          <a:p>
            <a:pPr algn="ctr" eaLnBrk="0" hangingPunct="0">
              <a:lnSpc>
                <a:spcPct val="100000"/>
              </a:lnSpc>
              <a:defRPr/>
            </a:pPr>
            <a:r>
              <a:rPr lang="en-US" sz="1600" dirty="0" smtClean="0">
                <a:solidFill>
                  <a:schemeClr val="tx1"/>
                </a:solidFill>
                <a:latin typeface="Calibri" pitchFamily="34" charset="0"/>
              </a:rPr>
              <a:t>oldest </a:t>
            </a:r>
            <a:r>
              <a:rPr lang="en-US" sz="1600" dirty="0">
                <a:solidFill>
                  <a:schemeClr val="tx1"/>
                </a:solidFill>
                <a:latin typeface="Calibri" pitchFamily="34" charset="0"/>
              </a:rPr>
              <a:t>a</a:t>
            </a:r>
            <a:r>
              <a:rPr lang="en-US" sz="1600" dirty="0" smtClean="0">
                <a:solidFill>
                  <a:schemeClr val="tx1"/>
                </a:solidFill>
                <a:latin typeface="Calibri" pitchFamily="34" charset="0"/>
              </a:rPr>
              <a:t>ctive </a:t>
            </a:r>
            <a:r>
              <a:rPr lang="en-US" sz="1600" dirty="0">
                <a:solidFill>
                  <a:schemeClr val="tx1"/>
                </a:solidFill>
                <a:latin typeface="Calibri" pitchFamily="34" charset="0"/>
              </a:rPr>
              <a:t>t</a:t>
            </a:r>
            <a:r>
              <a:rPr lang="en-US" sz="1600" dirty="0" smtClean="0">
                <a:solidFill>
                  <a:schemeClr val="tx1"/>
                </a:solidFill>
                <a:latin typeface="Calibri" pitchFamily="34" charset="0"/>
              </a:rPr>
              <a:t>ransaction</a:t>
            </a:r>
            <a:endParaRPr lang="en-US" sz="1600" dirty="0">
              <a:solidFill>
                <a:schemeClr val="tx1"/>
              </a:solidFill>
              <a:latin typeface="Calibri" pitchFamily="34" charset="0"/>
            </a:endParaRPr>
          </a:p>
        </p:txBody>
      </p:sp>
      <p:sp>
        <p:nvSpPr>
          <p:cNvPr id="412678" name="Text Box 6"/>
          <p:cNvSpPr txBox="1">
            <a:spLocks noChangeArrowheads="1"/>
          </p:cNvSpPr>
          <p:nvPr/>
        </p:nvSpPr>
        <p:spPr bwMode="auto">
          <a:xfrm>
            <a:off x="5764213" y="2533650"/>
            <a:ext cx="1195387" cy="581025"/>
          </a:xfrm>
          <a:prstGeom prst="rect">
            <a:avLst/>
          </a:prstGeom>
          <a:noFill/>
          <a:ln w="12700">
            <a:noFill/>
            <a:miter lim="800000"/>
            <a:headEnd type="none" w="sm" len="sm"/>
            <a:tailEnd type="none" w="sm" len="sm"/>
          </a:ln>
          <a:effectLst/>
        </p:spPr>
        <p:txBody>
          <a:bodyPr>
            <a:spAutoFit/>
          </a:bodyPr>
          <a:lstStyle/>
          <a:p>
            <a:pPr algn="r" eaLnBrk="0" hangingPunct="0">
              <a:lnSpc>
                <a:spcPct val="100000"/>
              </a:lnSpc>
              <a:defRPr/>
            </a:pPr>
            <a:r>
              <a:rPr lang="en-US" sz="1600" dirty="0">
                <a:solidFill>
                  <a:schemeClr val="tx1"/>
                </a:solidFill>
                <a:latin typeface="Calibri" pitchFamily="34" charset="0"/>
              </a:rPr>
              <a:t>E</a:t>
            </a:r>
            <a:r>
              <a:rPr lang="en-US" sz="1600" dirty="0" smtClean="0">
                <a:solidFill>
                  <a:schemeClr val="tx1"/>
                </a:solidFill>
                <a:latin typeface="Calibri" pitchFamily="34" charset="0"/>
              </a:rPr>
              <a:t>nd </a:t>
            </a:r>
            <a:r>
              <a:rPr lang="en-US" sz="1600" dirty="0">
                <a:solidFill>
                  <a:schemeClr val="tx1"/>
                </a:solidFill>
                <a:latin typeface="Calibri" pitchFamily="34" charset="0"/>
              </a:rPr>
              <a:t>d</a:t>
            </a:r>
            <a:r>
              <a:rPr lang="en-US" sz="1600" dirty="0" smtClean="0">
                <a:solidFill>
                  <a:schemeClr val="tx1"/>
                </a:solidFill>
                <a:latin typeface="Calibri" pitchFamily="34" charset="0"/>
              </a:rPr>
              <a:t>ata  </a:t>
            </a:r>
            <a:r>
              <a:rPr lang="en-US" sz="1600" dirty="0">
                <a:solidFill>
                  <a:schemeClr val="tx1"/>
                </a:solidFill>
                <a:latin typeface="Calibri" pitchFamily="34" charset="0"/>
              </a:rPr>
              <a:t>b</a:t>
            </a:r>
            <a:r>
              <a:rPr lang="en-US" sz="1600" dirty="0" smtClean="0">
                <a:solidFill>
                  <a:schemeClr val="tx1"/>
                </a:solidFill>
                <a:latin typeface="Calibri" pitchFamily="34" charset="0"/>
              </a:rPr>
              <a:t>ackup</a:t>
            </a:r>
            <a:endParaRPr lang="en-US" sz="1600" dirty="0">
              <a:solidFill>
                <a:schemeClr val="tx1"/>
              </a:solidFill>
              <a:latin typeface="Calibri" pitchFamily="34" charset="0"/>
            </a:endParaRPr>
          </a:p>
        </p:txBody>
      </p:sp>
      <p:sp>
        <p:nvSpPr>
          <p:cNvPr id="11271" name="Rectangle 7"/>
          <p:cNvSpPr>
            <a:spLocks noChangeArrowheads="1"/>
          </p:cNvSpPr>
          <p:nvPr/>
        </p:nvSpPr>
        <p:spPr bwMode="auto">
          <a:xfrm>
            <a:off x="1203325" y="2068513"/>
            <a:ext cx="1314450" cy="290512"/>
          </a:xfrm>
          <a:prstGeom prst="rect">
            <a:avLst/>
          </a:prstGeom>
          <a:solidFill>
            <a:schemeClr val="bg1">
              <a:lumMod val="60000"/>
              <a:lumOff val="40000"/>
            </a:schemeClr>
          </a:solidFill>
          <a:ln w="12700">
            <a:solidFill>
              <a:schemeClr val="tx1"/>
            </a:solidFill>
            <a:miter lim="800000"/>
            <a:headEnd type="none" w="sm" len="sm"/>
            <a:tailEnd type="none" w="sm" len="sm"/>
          </a:ln>
        </p:spPr>
        <p:txBody>
          <a:bodyPr wrap="none" anchor="ctr"/>
          <a:lstStyle/>
          <a:p>
            <a:endParaRPr lang="en-US"/>
          </a:p>
        </p:txBody>
      </p:sp>
      <p:sp>
        <p:nvSpPr>
          <p:cNvPr id="11272" name="Rectangle 8"/>
          <p:cNvSpPr>
            <a:spLocks noChangeArrowheads="1"/>
          </p:cNvSpPr>
          <p:nvPr/>
        </p:nvSpPr>
        <p:spPr bwMode="auto">
          <a:xfrm>
            <a:off x="6918325" y="2068513"/>
            <a:ext cx="838200" cy="290512"/>
          </a:xfrm>
          <a:prstGeom prst="rect">
            <a:avLst/>
          </a:prstGeom>
          <a:solidFill>
            <a:schemeClr val="bg1">
              <a:lumMod val="60000"/>
              <a:lumOff val="40000"/>
            </a:schemeClr>
          </a:solidFill>
          <a:ln w="12700">
            <a:solidFill>
              <a:schemeClr val="tx1"/>
            </a:solidFill>
            <a:miter lim="800000"/>
            <a:headEnd type="none" w="sm" len="sm"/>
            <a:tailEnd type="none" w="sm" len="sm"/>
          </a:ln>
        </p:spPr>
        <p:txBody>
          <a:bodyPr wrap="none" anchor="ctr"/>
          <a:lstStyle/>
          <a:p>
            <a:endParaRPr lang="en-US"/>
          </a:p>
        </p:txBody>
      </p:sp>
      <p:sp>
        <p:nvSpPr>
          <p:cNvPr id="412681" name="AutoShape 9"/>
          <p:cNvSpPr>
            <a:spLocks noChangeArrowheads="1"/>
          </p:cNvSpPr>
          <p:nvPr/>
        </p:nvSpPr>
        <p:spPr bwMode="auto">
          <a:xfrm flipV="1">
            <a:off x="517525" y="2578100"/>
            <a:ext cx="1101725" cy="533400"/>
          </a:xfrm>
          <a:prstGeom prst="wedgeRectCallout">
            <a:avLst>
              <a:gd name="adj1" fmla="val 38616"/>
              <a:gd name="adj2" fmla="val 102380"/>
            </a:avLst>
          </a:prstGeom>
          <a:solidFill>
            <a:srgbClr val="FFC000"/>
          </a:solidFill>
          <a:ln w="12700">
            <a:solidFill>
              <a:schemeClr val="tx1"/>
            </a:solidFill>
            <a:miter lim="800000"/>
            <a:headEnd type="none" w="sm" len="sm"/>
            <a:tailEnd type="none" w="sm" len="sm"/>
          </a:ln>
          <a:effectLst/>
        </p:spPr>
        <p:txBody>
          <a:bodyPr rot="10800000" wrap="none" anchor="ctr"/>
          <a:lstStyle/>
          <a:p>
            <a:pPr algn="ctr" eaLnBrk="0" hangingPunct="0">
              <a:lnSpc>
                <a:spcPct val="85000"/>
              </a:lnSpc>
              <a:defRPr/>
            </a:pPr>
            <a:r>
              <a:rPr lang="en-US" sz="1600" dirty="0" smtClean="0">
                <a:solidFill>
                  <a:schemeClr val="bg2"/>
                </a:solidFill>
                <a:latin typeface="Calibri" pitchFamily="34" charset="0"/>
              </a:rPr>
              <a:t>Old </a:t>
            </a:r>
            <a:r>
              <a:rPr lang="en-US" sz="1600" dirty="0">
                <a:solidFill>
                  <a:schemeClr val="bg2"/>
                </a:solidFill>
                <a:latin typeface="Calibri" pitchFamily="34" charset="0"/>
              </a:rPr>
              <a:t>- not</a:t>
            </a:r>
          </a:p>
          <a:p>
            <a:pPr algn="ctr" eaLnBrk="0" hangingPunct="0">
              <a:lnSpc>
                <a:spcPct val="85000"/>
              </a:lnSpc>
              <a:defRPr/>
            </a:pPr>
            <a:r>
              <a:rPr lang="en-US" sz="1600" dirty="0">
                <a:solidFill>
                  <a:schemeClr val="bg2"/>
                </a:solidFill>
                <a:latin typeface="Calibri" pitchFamily="34" charset="0"/>
              </a:rPr>
              <a:t>backed up</a:t>
            </a:r>
          </a:p>
        </p:txBody>
      </p:sp>
      <p:sp>
        <p:nvSpPr>
          <p:cNvPr id="412682" name="Text Box 10"/>
          <p:cNvSpPr txBox="1">
            <a:spLocks noChangeArrowheads="1"/>
          </p:cNvSpPr>
          <p:nvPr/>
        </p:nvSpPr>
        <p:spPr bwMode="auto">
          <a:xfrm>
            <a:off x="1076956" y="1704975"/>
            <a:ext cx="710451" cy="369332"/>
          </a:xfrm>
          <a:prstGeom prst="rect">
            <a:avLst/>
          </a:prstGeom>
          <a:noFill/>
          <a:ln w="12700">
            <a:noFill/>
            <a:miter lim="800000"/>
            <a:headEnd type="none" w="sm" len="sm"/>
            <a:tailEnd type="none" w="sm" len="sm"/>
          </a:ln>
          <a:effectLst/>
        </p:spPr>
        <p:txBody>
          <a:bodyPr wrap="none" anchor="ctr">
            <a:spAutoFit/>
          </a:bodyPr>
          <a:lstStyle/>
          <a:p>
            <a:pPr algn="ctr" eaLnBrk="0" hangingPunct="0">
              <a:lnSpc>
                <a:spcPct val="100000"/>
              </a:lnSpc>
              <a:defRPr/>
            </a:pPr>
            <a:r>
              <a:rPr lang="en-US" sz="1800" dirty="0" smtClean="0">
                <a:solidFill>
                  <a:schemeClr val="tx1"/>
                </a:solidFill>
                <a:latin typeface="Calibri" pitchFamily="34" charset="0"/>
                <a:cs typeface="Courier New" pitchFamily="49" charset="0"/>
              </a:rPr>
              <a:t> Time</a:t>
            </a:r>
            <a:endParaRPr lang="en-US" sz="1800" dirty="0">
              <a:solidFill>
                <a:schemeClr val="tx1"/>
              </a:solidFill>
              <a:latin typeface="Calibri" pitchFamily="34" charset="0"/>
              <a:cs typeface="Courier New" pitchFamily="49" charset="0"/>
            </a:endParaRPr>
          </a:p>
        </p:txBody>
      </p:sp>
      <p:sp>
        <p:nvSpPr>
          <p:cNvPr id="11275" name="Line 11"/>
          <p:cNvSpPr>
            <a:spLocks noChangeShapeType="1"/>
          </p:cNvSpPr>
          <p:nvPr/>
        </p:nvSpPr>
        <p:spPr bwMode="auto">
          <a:xfrm>
            <a:off x="450850" y="1901825"/>
            <a:ext cx="714375" cy="0"/>
          </a:xfrm>
          <a:prstGeom prst="line">
            <a:avLst/>
          </a:prstGeom>
          <a:noFill/>
          <a:ln w="38100">
            <a:solidFill>
              <a:schemeClr val="tx1"/>
            </a:solidFill>
            <a:round/>
            <a:headEnd type="none" w="sm" len="sm"/>
            <a:tailEnd type="none" w="sm" len="sm"/>
          </a:ln>
        </p:spPr>
        <p:txBody>
          <a:bodyPr wrap="none" anchor="ctr"/>
          <a:lstStyle/>
          <a:p>
            <a:endParaRPr lang="en-US"/>
          </a:p>
        </p:txBody>
      </p:sp>
      <p:sp>
        <p:nvSpPr>
          <p:cNvPr id="412684" name="AutoShape 12"/>
          <p:cNvSpPr>
            <a:spLocks noChangeArrowheads="1"/>
          </p:cNvSpPr>
          <p:nvPr/>
        </p:nvSpPr>
        <p:spPr bwMode="auto">
          <a:xfrm>
            <a:off x="7527925" y="2598738"/>
            <a:ext cx="1101725" cy="533400"/>
          </a:xfrm>
          <a:prstGeom prst="wedgeRectCallout">
            <a:avLst>
              <a:gd name="adj1" fmla="val -47981"/>
              <a:gd name="adj2" fmla="val -98213"/>
            </a:avLst>
          </a:prstGeom>
          <a:solidFill>
            <a:srgbClr val="FFC000"/>
          </a:solidFill>
          <a:ln w="12700">
            <a:solidFill>
              <a:schemeClr val="tx1"/>
            </a:solidFill>
            <a:miter lim="800000"/>
            <a:headEnd type="none" w="sm" len="sm"/>
            <a:tailEnd type="none" w="sm" len="sm"/>
          </a:ln>
          <a:effectLst/>
        </p:spPr>
        <p:txBody>
          <a:bodyPr wrap="none" anchor="ctr"/>
          <a:lstStyle/>
          <a:p>
            <a:pPr algn="ctr" eaLnBrk="0" hangingPunct="0">
              <a:lnSpc>
                <a:spcPct val="85000"/>
              </a:lnSpc>
              <a:defRPr/>
            </a:pPr>
            <a:r>
              <a:rPr lang="en-US" sz="1600" dirty="0">
                <a:solidFill>
                  <a:schemeClr val="bg2"/>
                </a:solidFill>
                <a:latin typeface="Calibri" pitchFamily="34" charset="0"/>
              </a:rPr>
              <a:t>A</a:t>
            </a:r>
            <a:r>
              <a:rPr lang="en-US" sz="1600" dirty="0" smtClean="0">
                <a:solidFill>
                  <a:schemeClr val="bg2"/>
                </a:solidFill>
                <a:latin typeface="Calibri" pitchFamily="34" charset="0"/>
              </a:rPr>
              <a:t>fter </a:t>
            </a:r>
            <a:r>
              <a:rPr lang="en-US" sz="1600" dirty="0">
                <a:solidFill>
                  <a:schemeClr val="bg2"/>
                </a:solidFill>
                <a:latin typeface="Calibri" pitchFamily="34" charset="0"/>
              </a:rPr>
              <a:t>data</a:t>
            </a:r>
          </a:p>
          <a:p>
            <a:pPr algn="ctr" eaLnBrk="0" hangingPunct="0">
              <a:lnSpc>
                <a:spcPct val="85000"/>
              </a:lnSpc>
              <a:defRPr/>
            </a:pPr>
            <a:r>
              <a:rPr lang="en-US" sz="1600" dirty="0">
                <a:solidFill>
                  <a:schemeClr val="bg2"/>
                </a:solidFill>
                <a:latin typeface="Calibri" pitchFamily="34" charset="0"/>
              </a:rPr>
              <a:t>written</a:t>
            </a:r>
          </a:p>
        </p:txBody>
      </p:sp>
      <p:sp>
        <p:nvSpPr>
          <p:cNvPr id="412685" name="AutoShape 13"/>
          <p:cNvSpPr>
            <a:spLocks noChangeArrowheads="1"/>
          </p:cNvSpPr>
          <p:nvPr/>
        </p:nvSpPr>
        <p:spPr bwMode="auto">
          <a:xfrm>
            <a:off x="4179888" y="2620963"/>
            <a:ext cx="1193800" cy="533400"/>
          </a:xfrm>
          <a:prstGeom prst="wedgeRectCallout">
            <a:avLst>
              <a:gd name="adj1" fmla="val -47343"/>
              <a:gd name="adj2" fmla="val -102083"/>
            </a:avLst>
          </a:prstGeom>
          <a:solidFill>
            <a:srgbClr val="FFC000"/>
          </a:solidFill>
          <a:ln w="12700">
            <a:solidFill>
              <a:schemeClr val="tx1"/>
            </a:solidFill>
            <a:miter lim="800000"/>
            <a:headEnd type="none" w="sm" len="sm"/>
            <a:tailEnd type="none" w="sm" len="sm"/>
          </a:ln>
          <a:effectLst/>
        </p:spPr>
        <p:txBody>
          <a:bodyPr wrap="none" anchor="ctr"/>
          <a:lstStyle/>
          <a:p>
            <a:pPr algn="ctr" eaLnBrk="0" hangingPunct="0">
              <a:lnSpc>
                <a:spcPct val="85000"/>
              </a:lnSpc>
              <a:defRPr/>
            </a:pPr>
            <a:r>
              <a:rPr lang="en-US" sz="1600" dirty="0" smtClean="0">
                <a:solidFill>
                  <a:schemeClr val="bg2"/>
                </a:solidFill>
                <a:latin typeface="Calibri" pitchFamily="34" charset="0"/>
              </a:rPr>
              <a:t>During </a:t>
            </a:r>
            <a:r>
              <a:rPr lang="en-US" sz="1600" dirty="0">
                <a:solidFill>
                  <a:schemeClr val="bg2"/>
                </a:solidFill>
                <a:latin typeface="Calibri" pitchFamily="34" charset="0"/>
              </a:rPr>
              <a:t>data</a:t>
            </a:r>
          </a:p>
          <a:p>
            <a:pPr algn="ctr" eaLnBrk="0" hangingPunct="0">
              <a:lnSpc>
                <a:spcPct val="85000"/>
              </a:lnSpc>
              <a:defRPr/>
            </a:pPr>
            <a:r>
              <a:rPr lang="en-US" sz="1600" dirty="0">
                <a:solidFill>
                  <a:schemeClr val="bg2"/>
                </a:solidFill>
                <a:latin typeface="Calibri" pitchFamily="34" charset="0"/>
              </a:rPr>
              <a:t>backup</a:t>
            </a:r>
          </a:p>
        </p:txBody>
      </p:sp>
      <p:sp>
        <p:nvSpPr>
          <p:cNvPr id="11278" name="Line 14"/>
          <p:cNvSpPr>
            <a:spLocks noChangeShapeType="1"/>
          </p:cNvSpPr>
          <p:nvPr/>
        </p:nvSpPr>
        <p:spPr bwMode="auto">
          <a:xfrm>
            <a:off x="2508250" y="2362200"/>
            <a:ext cx="258763" cy="160338"/>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11279" name="Line 15"/>
          <p:cNvSpPr>
            <a:spLocks noChangeShapeType="1"/>
          </p:cNvSpPr>
          <p:nvPr/>
        </p:nvSpPr>
        <p:spPr bwMode="auto">
          <a:xfrm>
            <a:off x="6911975" y="1339086"/>
            <a:ext cx="12700" cy="963612"/>
          </a:xfrm>
          <a:prstGeom prst="line">
            <a:avLst/>
          </a:prstGeom>
          <a:noFill/>
          <a:ln w="19050">
            <a:solidFill>
              <a:schemeClr val="tx1"/>
            </a:solidFill>
            <a:prstDash val="dash"/>
            <a:round/>
            <a:headEnd type="none" w="sm" len="sm"/>
            <a:tailEnd type="none" w="sm" len="sm"/>
          </a:ln>
        </p:spPr>
        <p:txBody>
          <a:bodyPr wrap="none" anchor="ctr"/>
          <a:lstStyle/>
          <a:p>
            <a:endParaRPr lang="en-US"/>
          </a:p>
        </p:txBody>
      </p:sp>
      <p:sp>
        <p:nvSpPr>
          <p:cNvPr id="11280" name="Line 16"/>
          <p:cNvSpPr>
            <a:spLocks noChangeShapeType="1"/>
          </p:cNvSpPr>
          <p:nvPr/>
        </p:nvSpPr>
        <p:spPr bwMode="auto">
          <a:xfrm>
            <a:off x="2509838" y="1322388"/>
            <a:ext cx="12700" cy="963612"/>
          </a:xfrm>
          <a:prstGeom prst="line">
            <a:avLst/>
          </a:prstGeom>
          <a:noFill/>
          <a:ln w="19050">
            <a:solidFill>
              <a:schemeClr val="tx1"/>
            </a:solidFill>
            <a:prstDash val="dash"/>
            <a:round/>
            <a:headEnd type="none" w="sm" len="sm"/>
            <a:tailEnd type="none" w="sm" len="sm"/>
          </a:ln>
        </p:spPr>
        <p:txBody>
          <a:bodyPr wrap="none" anchor="ctr"/>
          <a:lstStyle/>
          <a:p>
            <a:endParaRPr lang="en-US"/>
          </a:p>
        </p:txBody>
      </p:sp>
      <p:sp>
        <p:nvSpPr>
          <p:cNvPr id="412689" name="Rectangle 17"/>
          <p:cNvSpPr>
            <a:spLocks noChangeArrowheads="1"/>
          </p:cNvSpPr>
          <p:nvPr/>
        </p:nvSpPr>
        <p:spPr bwMode="auto">
          <a:xfrm>
            <a:off x="2513013" y="1309687"/>
            <a:ext cx="4400550" cy="290513"/>
          </a:xfrm>
          <a:prstGeom prst="rect">
            <a:avLst/>
          </a:prstGeom>
          <a:solidFill>
            <a:srgbClr val="FFC000"/>
          </a:solidFill>
          <a:ln w="12700">
            <a:solidFill>
              <a:schemeClr val="tx1"/>
            </a:solidFill>
            <a:miter lim="800000"/>
            <a:headEnd type="none" w="sm" len="sm"/>
            <a:tailEnd type="none" w="sm" len="sm"/>
          </a:ln>
          <a:effectLst/>
        </p:spPr>
        <p:txBody>
          <a:bodyPr wrap="none" anchor="ctr"/>
          <a:lstStyle/>
          <a:p>
            <a:pPr algn="ctr" eaLnBrk="0" hangingPunct="0">
              <a:lnSpc>
                <a:spcPct val="100000"/>
              </a:lnSpc>
              <a:defRPr/>
            </a:pPr>
            <a:r>
              <a:rPr lang="en-US" sz="1600" dirty="0">
                <a:solidFill>
                  <a:schemeClr val="bg2"/>
                </a:solidFill>
                <a:latin typeface="Calibri" pitchFamily="34" charset="0"/>
              </a:rPr>
              <a:t>I</a:t>
            </a:r>
            <a:r>
              <a:rPr lang="en-US" sz="1600" dirty="0" smtClean="0">
                <a:solidFill>
                  <a:schemeClr val="bg2"/>
                </a:solidFill>
                <a:latin typeface="Calibri" pitchFamily="34" charset="0"/>
              </a:rPr>
              <a:t>nconsistent </a:t>
            </a:r>
            <a:r>
              <a:rPr lang="en-US" sz="1600" dirty="0">
                <a:solidFill>
                  <a:schemeClr val="bg2"/>
                </a:solidFill>
                <a:latin typeface="Calibri" pitchFamily="34" charset="0"/>
              </a:rPr>
              <a:t>s</a:t>
            </a:r>
            <a:r>
              <a:rPr lang="en-US" sz="1600" dirty="0" smtClean="0">
                <a:solidFill>
                  <a:schemeClr val="bg2"/>
                </a:solidFill>
                <a:latin typeface="Calibri" pitchFamily="34" charset="0"/>
              </a:rPr>
              <a:t>et </a:t>
            </a:r>
            <a:r>
              <a:rPr lang="en-US" sz="1600" dirty="0">
                <a:solidFill>
                  <a:schemeClr val="bg2"/>
                </a:solidFill>
                <a:latin typeface="Calibri" pitchFamily="34" charset="0"/>
              </a:rPr>
              <a:t>of </a:t>
            </a:r>
            <a:r>
              <a:rPr lang="en-US" sz="1600" dirty="0" smtClean="0">
                <a:solidFill>
                  <a:schemeClr val="bg2"/>
                </a:solidFill>
                <a:latin typeface="Calibri" pitchFamily="34" charset="0"/>
              </a:rPr>
              <a:t>pages </a:t>
            </a:r>
            <a:r>
              <a:rPr lang="en-US" sz="1600" dirty="0">
                <a:solidFill>
                  <a:schemeClr val="bg2"/>
                </a:solidFill>
                <a:latin typeface="Calibri" pitchFamily="34" charset="0"/>
              </a:rPr>
              <a:t>b</a:t>
            </a:r>
            <a:r>
              <a:rPr lang="en-US" sz="1600" dirty="0" smtClean="0">
                <a:solidFill>
                  <a:schemeClr val="bg2"/>
                </a:solidFill>
                <a:latin typeface="Calibri" pitchFamily="34" charset="0"/>
              </a:rPr>
              <a:t>acked </a:t>
            </a:r>
            <a:r>
              <a:rPr lang="en-US" sz="1600" dirty="0">
                <a:solidFill>
                  <a:schemeClr val="bg2"/>
                </a:solidFill>
                <a:latin typeface="Calibri" pitchFamily="34" charset="0"/>
              </a:rPr>
              <a:t>u</a:t>
            </a:r>
            <a:r>
              <a:rPr lang="en-US" sz="1600" dirty="0" smtClean="0">
                <a:solidFill>
                  <a:schemeClr val="bg2"/>
                </a:solidFill>
                <a:latin typeface="Calibri" pitchFamily="34" charset="0"/>
              </a:rPr>
              <a:t>p</a:t>
            </a:r>
            <a:endParaRPr lang="en-US" sz="1600" dirty="0">
              <a:solidFill>
                <a:schemeClr val="bg2"/>
              </a:solidFill>
              <a:latin typeface="Calibri" pitchFamily="34" charset="0"/>
            </a:endParaRPr>
          </a:p>
        </p:txBody>
      </p:sp>
      <p:sp>
        <p:nvSpPr>
          <p:cNvPr id="412690" name="Text Box 18"/>
          <p:cNvSpPr txBox="1">
            <a:spLocks noChangeArrowheads="1"/>
          </p:cNvSpPr>
          <p:nvPr/>
        </p:nvSpPr>
        <p:spPr bwMode="auto">
          <a:xfrm>
            <a:off x="257175" y="3797300"/>
            <a:ext cx="506413" cy="579438"/>
          </a:xfrm>
          <a:prstGeom prst="rect">
            <a:avLst/>
          </a:prstGeom>
          <a:noFill/>
          <a:ln w="9525">
            <a:noFill/>
            <a:miter lim="800000"/>
            <a:headEnd/>
            <a:tailEnd/>
          </a:ln>
          <a:effectLst/>
        </p:spPr>
        <p:txBody>
          <a:bodyPr wrap="none">
            <a:spAutoFit/>
          </a:bodyPr>
          <a:lstStyle/>
          <a:p>
            <a:pPr>
              <a:lnSpc>
                <a:spcPct val="100000"/>
              </a:lnSpc>
              <a:buFont typeface="Wingdings" pitchFamily="2" charset="2"/>
              <a:buChar char="Ø"/>
              <a:defRPr/>
            </a:pPr>
            <a:endParaRPr lang="en-US" sz="3200">
              <a:solidFill>
                <a:schemeClr val="tx1"/>
              </a:solidFill>
              <a:effectLst>
                <a:outerShdw blurRad="38100" dist="38100" dir="2700000" algn="tl">
                  <a:srgbClr val="000000"/>
                </a:outerShdw>
              </a:effectLst>
              <a:latin typeface="Arial" charset="0"/>
            </a:endParaRPr>
          </a:p>
        </p:txBody>
      </p:sp>
      <p:sp>
        <p:nvSpPr>
          <p:cNvPr id="20"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Full Database Backups Work</a:t>
            </a:r>
            <a:endParaRPr lang="en-US" dirty="0"/>
          </a:p>
        </p:txBody>
      </p:sp>
      <p:sp>
        <p:nvSpPr>
          <p:cNvPr id="3" name="Content Placeholder 2"/>
          <p:cNvSpPr>
            <a:spLocks noGrp="1"/>
          </p:cNvSpPr>
          <p:nvPr>
            <p:ph idx="1"/>
          </p:nvPr>
        </p:nvSpPr>
        <p:spPr/>
        <p:txBody>
          <a:bodyPr/>
          <a:lstStyle/>
          <a:p>
            <a:pPr marL="649288" lvl="1" indent="-533400" eaLnBrk="1" hangingPunct="1">
              <a:lnSpc>
                <a:spcPct val="85000"/>
              </a:lnSpc>
              <a:spcBef>
                <a:spcPct val="25000"/>
              </a:spcBef>
              <a:buFontTx/>
              <a:buAutoNum type="arabicPeriod"/>
              <a:defRPr/>
            </a:pPr>
            <a:r>
              <a:rPr lang="en-US" sz="2400" dirty="0" smtClean="0"/>
              <a:t>Checkpoint: to make sure that pages on disk are up to date with current changes</a:t>
            </a:r>
          </a:p>
          <a:p>
            <a:pPr marL="649288" lvl="1" indent="-533400" eaLnBrk="1" hangingPunct="1">
              <a:lnSpc>
                <a:spcPct val="85000"/>
              </a:lnSpc>
              <a:spcBef>
                <a:spcPct val="25000"/>
              </a:spcBef>
              <a:buFontTx/>
              <a:buAutoNum type="arabicPeriod"/>
              <a:defRPr/>
            </a:pPr>
            <a:r>
              <a:rPr lang="en-US" sz="2400" dirty="0" smtClean="0"/>
              <a:t>Mark the log: backup began here</a:t>
            </a:r>
          </a:p>
          <a:p>
            <a:pPr marL="649288" lvl="1" indent="-533400" eaLnBrk="1" hangingPunct="1">
              <a:lnSpc>
                <a:spcPct val="85000"/>
              </a:lnSpc>
              <a:spcBef>
                <a:spcPct val="25000"/>
              </a:spcBef>
              <a:buFontTx/>
              <a:buAutoNum type="arabicPeriod"/>
              <a:defRPr/>
            </a:pPr>
            <a:r>
              <a:rPr lang="en-US" sz="2400" dirty="0" smtClean="0"/>
              <a:t>Read from data files: reads pages directly from disk, even though they might be changing WHILE the backup is occurring </a:t>
            </a:r>
            <a:r>
              <a:rPr lang="en-US" sz="2400" dirty="0" smtClean="0">
                <a:sym typeface="Symbol" pitchFamily="18" charset="2"/>
              </a:rPr>
              <a:t>therefore backup is considered an </a:t>
            </a:r>
            <a:r>
              <a:rPr lang="en-US" sz="2400" dirty="0" smtClean="0"/>
              <a:t>inconsistent set of pages (NOT a problem as the log will allow for transactional consistency)</a:t>
            </a:r>
          </a:p>
          <a:p>
            <a:pPr marL="649288" lvl="1" indent="-533400" eaLnBrk="1" hangingPunct="1">
              <a:lnSpc>
                <a:spcPct val="85000"/>
              </a:lnSpc>
              <a:spcBef>
                <a:spcPct val="25000"/>
              </a:spcBef>
              <a:buFontTx/>
              <a:buAutoNum type="arabicPeriod"/>
              <a:defRPr/>
            </a:pPr>
            <a:r>
              <a:rPr lang="en-US" sz="2400" dirty="0" smtClean="0"/>
              <a:t>Mark the log: backup ended here</a:t>
            </a:r>
          </a:p>
          <a:p>
            <a:pPr marL="649288" lvl="1" indent="-533400" eaLnBrk="1" hangingPunct="1">
              <a:lnSpc>
                <a:spcPct val="85000"/>
              </a:lnSpc>
              <a:spcBef>
                <a:spcPct val="25000"/>
              </a:spcBef>
              <a:buFontTx/>
              <a:buAutoNum type="arabicPeriod"/>
              <a:defRPr/>
            </a:pPr>
            <a:r>
              <a:rPr lang="en-US" sz="2400" dirty="0" smtClean="0"/>
              <a:t>Copy the transaction log: backup includes transaction log to make consistent. No point making the data consistent on the backup as we only need this information on the restore…</a:t>
            </a:r>
          </a:p>
          <a:p>
            <a:pPr marL="609600" indent="-609600" algn="ctr" eaLnBrk="1" hangingPunct="1">
              <a:lnSpc>
                <a:spcPct val="85000"/>
              </a:lnSpc>
              <a:spcBef>
                <a:spcPct val="25000"/>
              </a:spcBef>
              <a:buFontTx/>
              <a:buNone/>
              <a:defRPr/>
            </a:pPr>
            <a:r>
              <a:rPr lang="en-US" sz="2800" i="1" dirty="0" smtClean="0">
                <a:solidFill>
                  <a:schemeClr val="tx2"/>
                </a:solidFill>
                <a:latin typeface="Times New Roman" pitchFamily="18" charset="0"/>
              </a:rPr>
              <a:t>All of this means that transactions NEVER wait</a:t>
            </a:r>
          </a:p>
          <a:p>
            <a:endParaRPr lang="en-US" sz="2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Much Log is Necessary?</a:t>
            </a:r>
            <a:endParaRPr lang="en-US" dirty="0"/>
          </a:p>
        </p:txBody>
      </p:sp>
      <p:sp>
        <p:nvSpPr>
          <p:cNvPr id="3" name="Content Placeholder 2"/>
          <p:cNvSpPr>
            <a:spLocks noGrp="1"/>
          </p:cNvSpPr>
          <p:nvPr>
            <p:ph idx="1"/>
          </p:nvPr>
        </p:nvSpPr>
        <p:spPr/>
        <p:txBody>
          <a:bodyPr/>
          <a:lstStyle/>
          <a:p>
            <a:r>
              <a:rPr lang="en-US" sz="2400" dirty="0" smtClean="0"/>
              <a:t>Enough transaction log must be included in the backup to allow the database to be restored and recovery performed to make the database transactionally consistent</a:t>
            </a:r>
          </a:p>
          <a:p>
            <a:r>
              <a:rPr lang="en-US" sz="2400" dirty="0" smtClean="0"/>
              <a:t>Minimum of all log from the end of the data-reading portion of the backup all the way back to the oldest of:</a:t>
            </a:r>
          </a:p>
          <a:p>
            <a:pPr lvl="1"/>
            <a:r>
              <a:rPr lang="en-US" sz="2000" dirty="0" smtClean="0"/>
              <a:t>Last checkpoint</a:t>
            </a:r>
          </a:p>
          <a:p>
            <a:pPr lvl="1"/>
            <a:r>
              <a:rPr lang="en-US" sz="2000" dirty="0" smtClean="0"/>
              <a:t>Beginning of oldest active transaction</a:t>
            </a:r>
          </a:p>
          <a:p>
            <a:pPr lvl="1"/>
            <a:r>
              <a:rPr lang="en-US" sz="2000" dirty="0" smtClean="0"/>
              <a:t>Beginning of oldest un-replicated transaction</a:t>
            </a:r>
          </a:p>
          <a:p>
            <a:pPr lvl="2"/>
            <a:r>
              <a:rPr lang="en-US" sz="1600" dirty="0" smtClean="0"/>
              <a:t>I.e. not yet scanned by the replication Log Reader Agent</a:t>
            </a:r>
          </a:p>
          <a:p>
            <a:pPr lvl="2">
              <a:buNone/>
            </a:pPr>
            <a:endParaRPr lang="en-US" sz="18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01731"/>
          </a:xfrm>
        </p:spPr>
        <p:txBody>
          <a:bodyPr/>
          <a:lstStyle/>
          <a:p>
            <a:r>
              <a:rPr lang="en-US" smtClean="0"/>
              <a:t>Log Contained in a Full Backup</a:t>
            </a:r>
            <a:endParaRPr lang="en-US" dirty="0"/>
          </a:p>
        </p:txBody>
      </p:sp>
      <p:grpSp>
        <p:nvGrpSpPr>
          <p:cNvPr id="3" name="Content Placeholder 3"/>
          <p:cNvGrpSpPr>
            <a:grpSpLocks noGrp="1"/>
          </p:cNvGrpSpPr>
          <p:nvPr/>
        </p:nvGrpSpPr>
        <p:grpSpPr>
          <a:xfrm>
            <a:off x="1389926" y="744712"/>
            <a:ext cx="6495881" cy="2910065"/>
            <a:chOff x="725329" y="2383095"/>
            <a:chExt cx="6782161" cy="2047553"/>
          </a:xfrm>
        </p:grpSpPr>
        <p:cxnSp>
          <p:nvCxnSpPr>
            <p:cNvPr id="5" name="Straight Arrow Connector 4"/>
            <p:cNvCxnSpPr/>
            <p:nvPr/>
          </p:nvCxnSpPr>
          <p:spPr>
            <a:xfrm>
              <a:off x="1371600" y="3423138"/>
              <a:ext cx="5943600" cy="58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725329" y="3316727"/>
              <a:ext cx="616238" cy="220886"/>
            </a:xfrm>
            <a:prstGeom prst="rect">
              <a:avLst/>
            </a:prstGeom>
            <a:noFill/>
          </p:spPr>
          <p:txBody>
            <a:bodyPr wrap="none" rtlCol="0">
              <a:spAutoFit/>
            </a:bodyPr>
            <a:lstStyle/>
            <a:p>
              <a:r>
                <a:rPr lang="en-US" sz="1600" b="0" i="1" dirty="0" smtClean="0">
                  <a:latin typeface="Calibri" pitchFamily="34" charset="0"/>
                </a:rPr>
                <a:t>Time</a:t>
              </a:r>
              <a:endParaRPr lang="en-US" sz="1600" b="0" i="1" dirty="0">
                <a:latin typeface="Calibri" pitchFamily="34" charset="0"/>
              </a:endParaRPr>
            </a:p>
          </p:txBody>
        </p:sp>
        <p:sp>
          <p:nvSpPr>
            <p:cNvPr id="7" name="TextBox 6"/>
            <p:cNvSpPr txBox="1"/>
            <p:nvPr/>
          </p:nvSpPr>
          <p:spPr>
            <a:xfrm>
              <a:off x="975948" y="3894993"/>
              <a:ext cx="1168206" cy="376805"/>
            </a:xfrm>
            <a:prstGeom prst="rect">
              <a:avLst/>
            </a:prstGeom>
            <a:noFill/>
          </p:spPr>
          <p:txBody>
            <a:bodyPr wrap="none" rtlCol="0">
              <a:spAutoFit/>
            </a:bodyPr>
            <a:lstStyle/>
            <a:p>
              <a:r>
                <a:rPr lang="en-US" sz="1600" b="0" dirty="0" smtClean="0">
                  <a:latin typeface="Calibri" pitchFamily="34" charset="0"/>
                </a:rPr>
                <a:t>Backup</a:t>
              </a:r>
            </a:p>
            <a:p>
              <a:r>
                <a:rPr lang="en-US" sz="1600" b="0" dirty="0" smtClean="0">
                  <a:latin typeface="Calibri" pitchFamily="34" charset="0"/>
                </a:rPr>
                <a:t>checkpoint</a:t>
              </a:r>
            </a:p>
          </p:txBody>
        </p:sp>
        <p:sp>
          <p:nvSpPr>
            <p:cNvPr id="8" name="TextBox 7"/>
            <p:cNvSpPr txBox="1"/>
            <p:nvPr/>
          </p:nvSpPr>
          <p:spPr>
            <a:xfrm>
              <a:off x="1863969" y="2383095"/>
              <a:ext cx="834547" cy="532725"/>
            </a:xfrm>
            <a:prstGeom prst="rect">
              <a:avLst/>
            </a:prstGeom>
            <a:noFill/>
          </p:spPr>
          <p:txBody>
            <a:bodyPr wrap="none" rtlCol="0">
              <a:spAutoFit/>
            </a:bodyPr>
            <a:lstStyle/>
            <a:p>
              <a:r>
                <a:rPr lang="en-US" sz="1600" b="0" dirty="0" smtClean="0">
                  <a:latin typeface="Calibri" pitchFamily="34" charset="0"/>
                </a:rPr>
                <a:t>Backup</a:t>
              </a:r>
            </a:p>
            <a:p>
              <a:r>
                <a:rPr lang="en-US" sz="1600" b="0" dirty="0" smtClean="0">
                  <a:latin typeface="Calibri" pitchFamily="34" charset="0"/>
                </a:rPr>
                <a:t>reads</a:t>
              </a:r>
            </a:p>
            <a:p>
              <a:r>
                <a:rPr lang="en-US" sz="1600" b="0" dirty="0" smtClean="0">
                  <a:latin typeface="Calibri" pitchFamily="34" charset="0"/>
                </a:rPr>
                <a:t>page X</a:t>
              </a:r>
              <a:endParaRPr lang="en-US" sz="1600" b="0" dirty="0">
                <a:latin typeface="Calibri" pitchFamily="34" charset="0"/>
              </a:endParaRPr>
            </a:p>
          </p:txBody>
        </p:sp>
        <p:cxnSp>
          <p:nvCxnSpPr>
            <p:cNvPr id="9" name="Straight Arrow Connector 8"/>
            <p:cNvCxnSpPr/>
            <p:nvPr/>
          </p:nvCxnSpPr>
          <p:spPr>
            <a:xfrm rot="5400000" flipH="1" flipV="1">
              <a:off x="1562100" y="3657600"/>
              <a:ext cx="457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flipH="1" flipV="1">
              <a:off x="3403417" y="3656806"/>
              <a:ext cx="457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5400000" flipH="1" flipV="1">
              <a:off x="2489017" y="3656806"/>
              <a:ext cx="457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flipH="1" flipV="1">
              <a:off x="5261525" y="3656806"/>
              <a:ext cx="457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5400000" flipH="1" flipV="1">
              <a:off x="6630194" y="3656806"/>
              <a:ext cx="457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6200000" flipH="1">
              <a:off x="2019300" y="3199606"/>
              <a:ext cx="457994" cy="79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16200000" flipH="1">
              <a:off x="4312627" y="3180556"/>
              <a:ext cx="496094" cy="79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650023" y="3201793"/>
              <a:ext cx="301592" cy="220886"/>
            </a:xfrm>
            <a:prstGeom prst="rect">
              <a:avLst/>
            </a:prstGeom>
            <a:noFill/>
          </p:spPr>
          <p:txBody>
            <a:bodyPr wrap="none" rtlCol="0">
              <a:spAutoFit/>
            </a:bodyPr>
            <a:lstStyle/>
            <a:p>
              <a:r>
                <a:rPr lang="en-US" sz="1600" b="1" dirty="0" smtClean="0">
                  <a:solidFill>
                    <a:schemeClr val="tx1"/>
                  </a:solidFill>
                  <a:latin typeface="Calibri" pitchFamily="34" charset="0"/>
                </a:rPr>
                <a:t>1</a:t>
              </a:r>
              <a:endParaRPr lang="en-US" sz="1600" b="1" dirty="0">
                <a:solidFill>
                  <a:schemeClr val="tx1"/>
                </a:solidFill>
                <a:latin typeface="Calibri" pitchFamily="34" charset="0"/>
              </a:endParaRPr>
            </a:p>
          </p:txBody>
        </p:sp>
        <p:sp>
          <p:nvSpPr>
            <p:cNvPr id="17" name="TextBox 16"/>
            <p:cNvSpPr txBox="1"/>
            <p:nvPr/>
          </p:nvSpPr>
          <p:spPr>
            <a:xfrm>
              <a:off x="2110145" y="3429308"/>
              <a:ext cx="301592" cy="220886"/>
            </a:xfrm>
            <a:prstGeom prst="rect">
              <a:avLst/>
            </a:prstGeom>
            <a:noFill/>
          </p:spPr>
          <p:txBody>
            <a:bodyPr wrap="none" rtlCol="0">
              <a:spAutoFit/>
            </a:bodyPr>
            <a:lstStyle/>
            <a:p>
              <a:r>
                <a:rPr lang="en-US" sz="1600" b="1" dirty="0" smtClean="0">
                  <a:solidFill>
                    <a:schemeClr val="tx1"/>
                  </a:solidFill>
                  <a:latin typeface="Calibri" pitchFamily="34" charset="0"/>
                </a:rPr>
                <a:t>2</a:t>
              </a:r>
              <a:endParaRPr lang="en-US" sz="1600" b="1" dirty="0">
                <a:solidFill>
                  <a:schemeClr val="tx1"/>
                </a:solidFill>
                <a:latin typeface="Calibri" pitchFamily="34" charset="0"/>
              </a:endParaRPr>
            </a:p>
          </p:txBody>
        </p:sp>
        <p:sp>
          <p:nvSpPr>
            <p:cNvPr id="18" name="TextBox 17"/>
            <p:cNvSpPr txBox="1"/>
            <p:nvPr/>
          </p:nvSpPr>
          <p:spPr>
            <a:xfrm>
              <a:off x="2579077" y="3195160"/>
              <a:ext cx="301592" cy="220886"/>
            </a:xfrm>
            <a:prstGeom prst="rect">
              <a:avLst/>
            </a:prstGeom>
            <a:noFill/>
          </p:spPr>
          <p:txBody>
            <a:bodyPr wrap="none" rtlCol="0">
              <a:spAutoFit/>
            </a:bodyPr>
            <a:lstStyle/>
            <a:p>
              <a:r>
                <a:rPr lang="en-US" sz="1600" b="1" dirty="0" smtClean="0">
                  <a:solidFill>
                    <a:schemeClr val="tx1"/>
                  </a:solidFill>
                  <a:latin typeface="Calibri" pitchFamily="34" charset="0"/>
                </a:rPr>
                <a:t>3</a:t>
              </a:r>
              <a:endParaRPr lang="en-US" sz="1600" b="1" dirty="0">
                <a:solidFill>
                  <a:schemeClr val="tx1"/>
                </a:solidFill>
                <a:latin typeface="Calibri" pitchFamily="34" charset="0"/>
              </a:endParaRPr>
            </a:p>
          </p:txBody>
        </p:sp>
        <p:sp>
          <p:nvSpPr>
            <p:cNvPr id="19" name="TextBox 18"/>
            <p:cNvSpPr txBox="1"/>
            <p:nvPr/>
          </p:nvSpPr>
          <p:spPr>
            <a:xfrm>
              <a:off x="3490546" y="3197319"/>
              <a:ext cx="301592" cy="220886"/>
            </a:xfrm>
            <a:prstGeom prst="rect">
              <a:avLst/>
            </a:prstGeom>
            <a:noFill/>
          </p:spPr>
          <p:txBody>
            <a:bodyPr wrap="none" rtlCol="0">
              <a:spAutoFit/>
            </a:bodyPr>
            <a:lstStyle/>
            <a:p>
              <a:r>
                <a:rPr lang="en-US" sz="1600" b="1" dirty="0" smtClean="0">
                  <a:solidFill>
                    <a:schemeClr val="tx1"/>
                  </a:solidFill>
                  <a:latin typeface="Calibri" pitchFamily="34" charset="0"/>
                </a:rPr>
                <a:t>4</a:t>
              </a:r>
              <a:endParaRPr lang="en-US" sz="1600" b="1" dirty="0">
                <a:solidFill>
                  <a:schemeClr val="tx1"/>
                </a:solidFill>
                <a:latin typeface="Calibri" pitchFamily="34" charset="0"/>
              </a:endParaRPr>
            </a:p>
          </p:txBody>
        </p:sp>
        <p:sp>
          <p:nvSpPr>
            <p:cNvPr id="20" name="TextBox 19"/>
            <p:cNvSpPr txBox="1"/>
            <p:nvPr/>
          </p:nvSpPr>
          <p:spPr>
            <a:xfrm>
              <a:off x="4422714" y="3432238"/>
              <a:ext cx="301592" cy="220886"/>
            </a:xfrm>
            <a:prstGeom prst="rect">
              <a:avLst/>
            </a:prstGeom>
            <a:noFill/>
          </p:spPr>
          <p:txBody>
            <a:bodyPr wrap="none" rtlCol="0">
              <a:spAutoFit/>
            </a:bodyPr>
            <a:lstStyle/>
            <a:p>
              <a:r>
                <a:rPr lang="en-US" sz="1600" b="1" dirty="0" smtClean="0">
                  <a:solidFill>
                    <a:schemeClr val="tx1"/>
                  </a:solidFill>
                  <a:latin typeface="Calibri" pitchFamily="34" charset="0"/>
                </a:rPr>
                <a:t>5</a:t>
              </a:r>
              <a:endParaRPr lang="en-US" sz="1600" b="1" dirty="0">
                <a:solidFill>
                  <a:schemeClr val="tx1"/>
                </a:solidFill>
                <a:latin typeface="Calibri" pitchFamily="34" charset="0"/>
              </a:endParaRPr>
            </a:p>
          </p:txBody>
        </p:sp>
        <p:sp>
          <p:nvSpPr>
            <p:cNvPr id="21" name="TextBox 20"/>
            <p:cNvSpPr txBox="1"/>
            <p:nvPr/>
          </p:nvSpPr>
          <p:spPr>
            <a:xfrm>
              <a:off x="5345721" y="3197319"/>
              <a:ext cx="301592" cy="220886"/>
            </a:xfrm>
            <a:prstGeom prst="rect">
              <a:avLst/>
            </a:prstGeom>
            <a:noFill/>
          </p:spPr>
          <p:txBody>
            <a:bodyPr wrap="none" rtlCol="0">
              <a:spAutoFit/>
            </a:bodyPr>
            <a:lstStyle/>
            <a:p>
              <a:r>
                <a:rPr lang="en-US" sz="1600" b="1" dirty="0" smtClean="0">
                  <a:solidFill>
                    <a:schemeClr val="tx1"/>
                  </a:solidFill>
                  <a:latin typeface="Calibri" pitchFamily="34" charset="0"/>
                </a:rPr>
                <a:t>6</a:t>
              </a:r>
              <a:endParaRPr lang="en-US" sz="1600" b="1" dirty="0">
                <a:solidFill>
                  <a:schemeClr val="tx1"/>
                </a:solidFill>
                <a:latin typeface="Calibri" pitchFamily="34" charset="0"/>
              </a:endParaRPr>
            </a:p>
          </p:txBody>
        </p:sp>
        <p:sp>
          <p:nvSpPr>
            <p:cNvPr id="22" name="TextBox 21"/>
            <p:cNvSpPr txBox="1"/>
            <p:nvPr/>
          </p:nvSpPr>
          <p:spPr>
            <a:xfrm>
              <a:off x="6711647" y="3198091"/>
              <a:ext cx="301592" cy="220886"/>
            </a:xfrm>
            <a:prstGeom prst="rect">
              <a:avLst/>
            </a:prstGeom>
            <a:noFill/>
          </p:spPr>
          <p:txBody>
            <a:bodyPr wrap="none" rtlCol="0">
              <a:spAutoFit/>
            </a:bodyPr>
            <a:lstStyle/>
            <a:p>
              <a:r>
                <a:rPr lang="en-US" sz="1600" b="1" dirty="0" smtClean="0">
                  <a:solidFill>
                    <a:schemeClr val="tx1"/>
                  </a:solidFill>
                  <a:latin typeface="Calibri" pitchFamily="34" charset="0"/>
                </a:rPr>
                <a:t>7</a:t>
              </a:r>
              <a:endParaRPr lang="en-US" sz="1600" b="1" dirty="0">
                <a:solidFill>
                  <a:schemeClr val="tx1"/>
                </a:solidFill>
                <a:latin typeface="Calibri" pitchFamily="34" charset="0"/>
              </a:endParaRPr>
            </a:p>
          </p:txBody>
        </p:sp>
        <p:sp>
          <p:nvSpPr>
            <p:cNvPr id="23" name="TextBox 22"/>
            <p:cNvSpPr txBox="1"/>
            <p:nvPr/>
          </p:nvSpPr>
          <p:spPr>
            <a:xfrm>
              <a:off x="2414954" y="3897923"/>
              <a:ext cx="770213" cy="376805"/>
            </a:xfrm>
            <a:prstGeom prst="rect">
              <a:avLst/>
            </a:prstGeom>
            <a:noFill/>
          </p:spPr>
          <p:txBody>
            <a:bodyPr wrap="none" rtlCol="0">
              <a:spAutoFit/>
            </a:bodyPr>
            <a:lstStyle/>
            <a:p>
              <a:r>
                <a:rPr lang="en-US" sz="1600" b="0" dirty="0" smtClean="0">
                  <a:latin typeface="Calibri" pitchFamily="34" charset="0"/>
                </a:rPr>
                <a:t>Tran A</a:t>
              </a:r>
            </a:p>
            <a:p>
              <a:r>
                <a:rPr lang="en-US" sz="1600" b="0" dirty="0" smtClean="0">
                  <a:latin typeface="Calibri" pitchFamily="34" charset="0"/>
                </a:rPr>
                <a:t>begins</a:t>
              </a:r>
              <a:endParaRPr lang="en-US" sz="1600" b="0" dirty="0">
                <a:latin typeface="Calibri" pitchFamily="34" charset="0"/>
              </a:endParaRPr>
            </a:p>
          </p:txBody>
        </p:sp>
        <p:sp>
          <p:nvSpPr>
            <p:cNvPr id="24" name="TextBox 23"/>
            <p:cNvSpPr txBox="1"/>
            <p:nvPr/>
          </p:nvSpPr>
          <p:spPr>
            <a:xfrm>
              <a:off x="3329945" y="3897923"/>
              <a:ext cx="911871" cy="532725"/>
            </a:xfrm>
            <a:prstGeom prst="rect">
              <a:avLst/>
            </a:prstGeom>
            <a:noFill/>
          </p:spPr>
          <p:txBody>
            <a:bodyPr wrap="none" rtlCol="0">
              <a:spAutoFit/>
            </a:bodyPr>
            <a:lstStyle/>
            <a:p>
              <a:r>
                <a:rPr lang="en-US" sz="1600" b="0" dirty="0" smtClean="0">
                  <a:latin typeface="Calibri" pitchFamily="34" charset="0"/>
                </a:rPr>
                <a:t>Tran A</a:t>
              </a:r>
            </a:p>
            <a:p>
              <a:r>
                <a:rPr lang="en-US" sz="1600" b="0" dirty="0" smtClean="0">
                  <a:latin typeface="Calibri" pitchFamily="34" charset="0"/>
                </a:rPr>
                <a:t>changes</a:t>
              </a:r>
            </a:p>
            <a:p>
              <a:r>
                <a:rPr lang="en-US" sz="1600" b="0" dirty="0" smtClean="0">
                  <a:latin typeface="Calibri" pitchFamily="34" charset="0"/>
                </a:rPr>
                <a:t>page X</a:t>
              </a:r>
              <a:endParaRPr lang="en-US" sz="1600" b="0" dirty="0">
                <a:latin typeface="Calibri" pitchFamily="34" charset="0"/>
              </a:endParaRPr>
            </a:p>
          </p:txBody>
        </p:sp>
        <p:sp>
          <p:nvSpPr>
            <p:cNvPr id="25" name="TextBox 24"/>
            <p:cNvSpPr txBox="1"/>
            <p:nvPr/>
          </p:nvSpPr>
          <p:spPr>
            <a:xfrm>
              <a:off x="3902891" y="2535565"/>
              <a:ext cx="1346685" cy="376805"/>
            </a:xfrm>
            <a:prstGeom prst="rect">
              <a:avLst/>
            </a:prstGeom>
            <a:noFill/>
          </p:spPr>
          <p:txBody>
            <a:bodyPr wrap="none" rtlCol="0">
              <a:spAutoFit/>
            </a:bodyPr>
            <a:lstStyle/>
            <a:p>
              <a:endParaRPr lang="en-US" sz="1600" b="0" dirty="0" smtClean="0">
                <a:latin typeface="Calibri" pitchFamily="34" charset="0"/>
              </a:endParaRPr>
            </a:p>
            <a:p>
              <a:r>
                <a:rPr lang="en-US" sz="1600" b="0" dirty="0" smtClean="0">
                  <a:latin typeface="Calibri" pitchFamily="34" charset="0"/>
                </a:rPr>
                <a:t>Tran B begins</a:t>
              </a:r>
              <a:endParaRPr lang="en-US" sz="1600" b="0" dirty="0">
                <a:latin typeface="Calibri" pitchFamily="34" charset="0"/>
              </a:endParaRPr>
            </a:p>
          </p:txBody>
        </p:sp>
        <p:sp>
          <p:nvSpPr>
            <p:cNvPr id="26" name="TextBox 25"/>
            <p:cNvSpPr txBox="1"/>
            <p:nvPr/>
          </p:nvSpPr>
          <p:spPr>
            <a:xfrm>
              <a:off x="5181598" y="3900854"/>
              <a:ext cx="740824" cy="376805"/>
            </a:xfrm>
            <a:prstGeom prst="rect">
              <a:avLst/>
            </a:prstGeom>
            <a:noFill/>
          </p:spPr>
          <p:txBody>
            <a:bodyPr wrap="none" rtlCol="0">
              <a:spAutoFit/>
            </a:bodyPr>
            <a:lstStyle/>
            <a:p>
              <a:r>
                <a:rPr lang="en-US" sz="1600" b="0" dirty="0" smtClean="0">
                  <a:latin typeface="Calibri" pitchFamily="34" charset="0"/>
                </a:rPr>
                <a:t>Tran A</a:t>
              </a:r>
            </a:p>
            <a:p>
              <a:r>
                <a:rPr lang="en-US" sz="1600" b="0" dirty="0" smtClean="0">
                  <a:latin typeface="Calibri" pitchFamily="34" charset="0"/>
                </a:rPr>
                <a:t>ends</a:t>
              </a:r>
              <a:endParaRPr lang="en-US" sz="1600" b="0" dirty="0">
                <a:latin typeface="Calibri" pitchFamily="34" charset="0"/>
              </a:endParaRPr>
            </a:p>
          </p:txBody>
        </p:sp>
        <p:sp>
          <p:nvSpPr>
            <p:cNvPr id="27" name="TextBox 26"/>
            <p:cNvSpPr txBox="1"/>
            <p:nvPr/>
          </p:nvSpPr>
          <p:spPr>
            <a:xfrm>
              <a:off x="6254261" y="3894993"/>
              <a:ext cx="1253229" cy="376805"/>
            </a:xfrm>
            <a:prstGeom prst="rect">
              <a:avLst/>
            </a:prstGeom>
            <a:noFill/>
          </p:spPr>
          <p:txBody>
            <a:bodyPr wrap="none" rtlCol="0">
              <a:spAutoFit/>
            </a:bodyPr>
            <a:lstStyle/>
            <a:p>
              <a:r>
                <a:rPr lang="en-US" sz="1600" b="0" dirty="0" smtClean="0">
                  <a:latin typeface="Calibri" pitchFamily="34" charset="0"/>
                </a:rPr>
                <a:t>Backup data</a:t>
              </a:r>
            </a:p>
            <a:p>
              <a:r>
                <a:rPr lang="en-US" sz="1600" b="0" dirty="0" smtClean="0">
                  <a:latin typeface="Calibri" pitchFamily="34" charset="0"/>
                </a:rPr>
                <a:t>read ends</a:t>
              </a:r>
              <a:endParaRPr lang="en-US" sz="1600" b="0" dirty="0">
                <a:latin typeface="Calibri" pitchFamily="34" charset="0"/>
              </a:endParaRPr>
            </a:p>
          </p:txBody>
        </p:sp>
      </p:grpSp>
      <p:sp>
        <p:nvSpPr>
          <p:cNvPr id="32" name="TextBox 31"/>
          <p:cNvSpPr txBox="1"/>
          <p:nvPr/>
        </p:nvSpPr>
        <p:spPr>
          <a:xfrm>
            <a:off x="137928" y="3611749"/>
            <a:ext cx="8861693" cy="2834622"/>
          </a:xfrm>
          <a:prstGeom prst="rect">
            <a:avLst/>
          </a:prstGeom>
          <a:noFill/>
        </p:spPr>
        <p:txBody>
          <a:bodyPr wrap="square" rtlCol="0">
            <a:spAutoFit/>
          </a:bodyPr>
          <a:lstStyle/>
          <a:p>
            <a:pPr marL="342900" lvl="0" indent="-342900">
              <a:buFont typeface="+mj-lt"/>
              <a:buAutoNum type="arabicPeriod"/>
            </a:pPr>
            <a:r>
              <a:rPr lang="en-US" sz="1800" b="0" dirty="0" smtClean="0">
                <a:solidFill>
                  <a:schemeClr val="tx1"/>
                </a:solidFill>
                <a:latin typeface="Calibri" pitchFamily="34" charset="0"/>
              </a:rPr>
              <a:t>Checkpoint and begin reading from the database.</a:t>
            </a:r>
          </a:p>
          <a:p>
            <a:pPr marL="342900" lvl="0" indent="-342900">
              <a:buFont typeface="+mj-lt"/>
              <a:buAutoNum type="arabicPeriod"/>
            </a:pPr>
            <a:r>
              <a:rPr lang="en-US" sz="1800" b="0" dirty="0" smtClean="0">
                <a:solidFill>
                  <a:schemeClr val="tx1"/>
                </a:solidFill>
                <a:latin typeface="Calibri" pitchFamily="34" charset="0"/>
              </a:rPr>
              <a:t>The read operation reads page X</a:t>
            </a:r>
          </a:p>
          <a:p>
            <a:pPr marL="342900" lvl="0" indent="-342900">
              <a:buFont typeface="+mj-lt"/>
              <a:buAutoNum type="arabicPeriod"/>
            </a:pPr>
            <a:r>
              <a:rPr lang="en-US" sz="1800" b="0" dirty="0" smtClean="0">
                <a:solidFill>
                  <a:schemeClr val="tx1"/>
                </a:solidFill>
                <a:latin typeface="Calibri" pitchFamily="34" charset="0"/>
              </a:rPr>
              <a:t>Transaction A starts</a:t>
            </a:r>
          </a:p>
          <a:p>
            <a:pPr marL="342900" lvl="0" indent="-342900">
              <a:buFont typeface="+mj-lt"/>
              <a:buAutoNum type="arabicPeriod"/>
            </a:pPr>
            <a:r>
              <a:rPr lang="en-US" sz="1800" b="0" dirty="0" smtClean="0">
                <a:solidFill>
                  <a:schemeClr val="tx1"/>
                </a:solidFill>
                <a:latin typeface="Calibri" pitchFamily="34" charset="0"/>
              </a:rPr>
              <a:t>Transaction A makes a change to page X. The copy in the backup is now out-of-date. Note that the backup will not read page X again - it's already passed that point in the database.</a:t>
            </a:r>
          </a:p>
          <a:p>
            <a:pPr marL="342900" lvl="0" indent="-342900">
              <a:buFont typeface="+mj-lt"/>
              <a:buAutoNum type="arabicPeriod"/>
            </a:pPr>
            <a:r>
              <a:rPr lang="en-US" sz="1800" b="0" dirty="0" smtClean="0">
                <a:solidFill>
                  <a:schemeClr val="tx1"/>
                </a:solidFill>
                <a:latin typeface="Calibri" pitchFamily="34" charset="0"/>
              </a:rPr>
              <a:t>Transaction B starts. It does not complete before the data read operation completes.</a:t>
            </a:r>
          </a:p>
          <a:p>
            <a:pPr marL="342900" lvl="0" indent="-342900">
              <a:buFont typeface="+mj-lt"/>
              <a:buAutoNum type="arabicPeriod"/>
            </a:pPr>
            <a:r>
              <a:rPr lang="en-US" sz="1800" b="0" dirty="0" smtClean="0">
                <a:solidFill>
                  <a:schemeClr val="tx1"/>
                </a:solidFill>
                <a:latin typeface="Calibri" pitchFamily="34" charset="0"/>
              </a:rPr>
              <a:t>Transaction A commits. This commits the changes to page X.</a:t>
            </a:r>
          </a:p>
          <a:p>
            <a:pPr marL="342900" lvl="0" indent="-342900">
              <a:buFont typeface="+mj-lt"/>
              <a:buAutoNum type="arabicPeriod"/>
            </a:pPr>
            <a:r>
              <a:rPr lang="en-US" sz="1800" b="0" dirty="0" smtClean="0">
                <a:solidFill>
                  <a:schemeClr val="tx1"/>
                </a:solidFill>
                <a:latin typeface="Calibri" pitchFamily="34" charset="0"/>
              </a:rPr>
              <a:t>The backup data read operation completes and transaction log reading starts.</a:t>
            </a:r>
          </a:p>
          <a:p>
            <a:pPr marL="342900" lvl="0" indent="-342900">
              <a:buFont typeface="+mj-lt"/>
              <a:buAutoNum type="arabicPeriod"/>
            </a:pPr>
            <a:endParaRPr lang="en-US" sz="1800" b="0" dirty="0" smtClean="0">
              <a:solidFill>
                <a:schemeClr val="tx1"/>
              </a:solidFill>
              <a:latin typeface="Calibri" pitchFamily="34" charset="0"/>
            </a:endParaRPr>
          </a:p>
          <a:p>
            <a:pPr marL="342900" lvl="0" indent="-342900"/>
            <a:r>
              <a:rPr lang="en-US" sz="1800" b="0" dirty="0" smtClean="0">
                <a:solidFill>
                  <a:schemeClr val="tx1"/>
                </a:solidFill>
                <a:latin typeface="Calibri" pitchFamily="34" charset="0"/>
              </a:rPr>
              <a:t>Log is read back to the oldest of (last checkpoint, begin of oldest active </a:t>
            </a:r>
            <a:r>
              <a:rPr lang="en-US" sz="1800" b="0" dirty="0" err="1" smtClean="0">
                <a:solidFill>
                  <a:schemeClr val="tx1"/>
                </a:solidFill>
                <a:latin typeface="Calibri" pitchFamily="34" charset="0"/>
              </a:rPr>
              <a:t>tran</a:t>
            </a:r>
            <a:r>
              <a:rPr lang="en-US" sz="1800" b="0" dirty="0" smtClean="0">
                <a:solidFill>
                  <a:schemeClr val="tx1"/>
                </a:solidFill>
                <a:latin typeface="Calibri" pitchFamily="34" charset="0"/>
              </a:rPr>
              <a:t>): point 1</a:t>
            </a:r>
          </a:p>
          <a:p>
            <a:pPr marL="342900" indent="-342900">
              <a:buFont typeface="+mj-lt"/>
              <a:buAutoNum type="arabicPeriod"/>
            </a:pPr>
            <a:endParaRPr lang="en-US" sz="1800" b="0" dirty="0">
              <a:solidFill>
                <a:schemeClr val="tx1"/>
              </a:solidFill>
              <a:latin typeface="Calibri" pitchFamily="34" charset="0"/>
            </a:endParaRPr>
          </a:p>
        </p:txBody>
      </p:sp>
      <p:sp>
        <p:nvSpPr>
          <p:cNvPr id="28"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spect="1" noChangeArrowheads="1"/>
          </p:cNvSpPr>
          <p:nvPr>
            <p:ph type="title"/>
          </p:nvPr>
        </p:nvSpPr>
        <p:spPr/>
        <p:txBody>
          <a:bodyPr/>
          <a:lstStyle/>
          <a:p>
            <a:r>
              <a:rPr lang="en-US" dirty="0" smtClean="0"/>
              <a:t>Full Database Backup Concerns </a:t>
            </a:r>
          </a:p>
        </p:txBody>
      </p:sp>
      <p:sp>
        <p:nvSpPr>
          <p:cNvPr id="414723" name="Rectangle 3"/>
          <p:cNvSpPr>
            <a:spLocks noGrp="1" noChangeAspect="1" noChangeArrowheads="1"/>
          </p:cNvSpPr>
          <p:nvPr>
            <p:ph idx="1"/>
          </p:nvPr>
        </p:nvSpPr>
        <p:spPr/>
        <p:txBody>
          <a:bodyPr/>
          <a:lstStyle/>
          <a:p>
            <a:r>
              <a:rPr lang="en-US" sz="2400" dirty="0" smtClean="0"/>
              <a:t>Large database</a:t>
            </a:r>
          </a:p>
          <a:p>
            <a:pPr lvl="1"/>
            <a:r>
              <a:rPr lang="en-US" sz="2000" dirty="0" smtClean="0"/>
              <a:t>Time: reading a lot of data takes a lot of time</a:t>
            </a:r>
          </a:p>
          <a:p>
            <a:pPr lvl="1"/>
            <a:r>
              <a:rPr lang="en-US" sz="2000" dirty="0" smtClean="0"/>
              <a:t>Space: wasting space on backup media with data that has not changed</a:t>
            </a:r>
          </a:p>
          <a:p>
            <a:pPr lvl="2"/>
            <a:r>
              <a:rPr lang="en-US" sz="1800" dirty="0" smtClean="0"/>
              <a:t>Solution: partitioning or backup compression</a:t>
            </a:r>
          </a:p>
          <a:p>
            <a:pPr lvl="1"/>
            <a:r>
              <a:rPr lang="en-US" sz="2000" dirty="0" smtClean="0"/>
              <a:t>Cost: in terms of time, space and media storage</a:t>
            </a:r>
          </a:p>
          <a:p>
            <a:r>
              <a:rPr lang="en-US" sz="2400" dirty="0" smtClean="0"/>
              <a:t>Log backups do not clear the log during full (or diff) backups</a:t>
            </a:r>
          </a:p>
          <a:p>
            <a:pPr lvl="1"/>
            <a:r>
              <a:rPr lang="en-US" sz="2000" dirty="0" smtClean="0"/>
              <a:t>Log can fill and/or cause significant auto-growth</a:t>
            </a:r>
          </a:p>
          <a:p>
            <a:pPr lvl="1"/>
            <a:r>
              <a:rPr lang="en-US" sz="2000" dirty="0" smtClean="0"/>
              <a:t>Log needs to be as large as space required to hold active transactions during full backup</a:t>
            </a:r>
          </a:p>
          <a:p>
            <a:pPr lvl="2"/>
            <a:r>
              <a:rPr lang="en-US" sz="1800" dirty="0" smtClean="0"/>
              <a:t>Longer the full, larger the log</a:t>
            </a:r>
          </a:p>
          <a:p>
            <a:pPr lvl="1"/>
            <a:r>
              <a:rPr lang="en-US" sz="2000" dirty="0" smtClean="0"/>
              <a:t>Log clearing is deferred until the data backup completes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Concurrent Log and Data Backups</a:t>
            </a:r>
            <a:endParaRPr lang="en-US" dirty="0"/>
          </a:p>
        </p:txBody>
      </p:sp>
      <p:sp>
        <p:nvSpPr>
          <p:cNvPr id="3" name="Content Placeholder 2"/>
          <p:cNvSpPr>
            <a:spLocks noGrp="1"/>
          </p:cNvSpPr>
          <p:nvPr>
            <p:ph idx="1"/>
          </p:nvPr>
        </p:nvSpPr>
        <p:spPr/>
        <p:txBody>
          <a:bodyPr>
            <a:normAutofit/>
          </a:bodyPr>
          <a:lstStyle/>
          <a:p>
            <a:r>
              <a:rPr lang="en-US" sz="2400" dirty="0" smtClean="0"/>
              <a:t>Before SQL Server 2005, log backups would wait for full or differential backups to complete</a:t>
            </a:r>
          </a:p>
          <a:p>
            <a:pPr lvl="1"/>
            <a:r>
              <a:rPr lang="en-US" sz="2000" dirty="0" smtClean="0"/>
              <a:t>This is because a log backup clears the log, potentially including the log required by the full/differential backup</a:t>
            </a:r>
          </a:p>
          <a:p>
            <a:r>
              <a:rPr lang="en-US" sz="2400" dirty="0" smtClean="0"/>
              <a:t>SQL Server 2005 fixed the backup logic so that concurrent log backups can be taken during full and differential backups</a:t>
            </a:r>
          </a:p>
          <a:p>
            <a:pPr lvl="1"/>
            <a:r>
              <a:rPr lang="en-US" sz="2000" dirty="0" smtClean="0"/>
              <a:t>The log clearing is deferred until the concurrent log or differential backup completes</a:t>
            </a:r>
          </a:p>
          <a:p>
            <a:pPr lvl="1"/>
            <a:r>
              <a:rPr lang="en-US" sz="2000" dirty="0" smtClean="0"/>
              <a:t>Upon completion of the full/differential backup, the log manager performs the log clearing algorithm, giving rise to the misconception that a data backup clears the log</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ChangeAspect="1" noChangeArrowheads="1"/>
          </p:cNvSpPr>
          <p:nvPr>
            <p:ph type="title"/>
          </p:nvPr>
        </p:nvSpPr>
        <p:spPr/>
        <p:txBody>
          <a:bodyPr/>
          <a:lstStyle/>
          <a:p>
            <a:r>
              <a:rPr lang="en-US" smtClean="0"/>
              <a:t>Full Database Backup Only Strategy</a:t>
            </a:r>
          </a:p>
        </p:txBody>
      </p:sp>
      <p:sp>
        <p:nvSpPr>
          <p:cNvPr id="417795" name="Rectangle 3"/>
          <p:cNvSpPr>
            <a:spLocks noGrp="1" noChangeAspect="1" noChangeArrowheads="1"/>
          </p:cNvSpPr>
          <p:nvPr>
            <p:ph idx="1"/>
          </p:nvPr>
        </p:nvSpPr>
        <p:spPr>
          <a:prstGeom prst="rect">
            <a:avLst/>
          </a:prstGeom>
        </p:spPr>
        <p:txBody>
          <a:bodyPr/>
          <a:lstStyle/>
          <a:p>
            <a:pPr eaLnBrk="1" hangingPunct="1">
              <a:defRPr/>
            </a:pPr>
            <a:r>
              <a:rPr lang="en-US" sz="2400" dirty="0" smtClean="0"/>
              <a:t>Only as good as your last full backup</a:t>
            </a:r>
          </a:p>
          <a:p>
            <a:pPr eaLnBrk="1" hangingPunct="1">
              <a:defRPr/>
            </a:pPr>
            <a:r>
              <a:rPr lang="en-US" sz="2400" dirty="0" smtClean="0"/>
              <a:t>Significant amount of work loss exposure</a:t>
            </a:r>
          </a:p>
        </p:txBody>
      </p:sp>
      <p:sp>
        <p:nvSpPr>
          <p:cNvPr id="417796" name="AutoShape 4"/>
          <p:cNvSpPr>
            <a:spLocks noChangeArrowheads="1"/>
          </p:cNvSpPr>
          <p:nvPr/>
        </p:nvSpPr>
        <p:spPr bwMode="auto">
          <a:xfrm>
            <a:off x="2012950" y="3290888"/>
            <a:ext cx="457200" cy="457200"/>
          </a:xfrm>
          <a:prstGeom prst="can">
            <a:avLst>
              <a:gd name="adj" fmla="val 25000"/>
            </a:avLst>
          </a:prstGeom>
          <a:solidFill>
            <a:srgbClr val="C00000"/>
          </a:solidFill>
          <a:ln w="9525">
            <a:solidFill>
              <a:schemeClr val="tx1"/>
            </a:solidFill>
            <a:round/>
            <a:headEnd/>
            <a:tailEnd/>
          </a:ln>
          <a:effectLst/>
        </p:spPr>
        <p:txBody>
          <a:bodyPr wrap="none" anchor="ctr"/>
          <a:lstStyle/>
          <a:p>
            <a:pPr>
              <a:defRPr/>
            </a:pPr>
            <a:endParaRPr lang="en-US"/>
          </a:p>
        </p:txBody>
      </p:sp>
      <p:sp>
        <p:nvSpPr>
          <p:cNvPr id="417797" name="AutoShape 5"/>
          <p:cNvSpPr>
            <a:spLocks noChangeArrowheads="1"/>
          </p:cNvSpPr>
          <p:nvPr/>
        </p:nvSpPr>
        <p:spPr bwMode="auto">
          <a:xfrm>
            <a:off x="2012950" y="3649717"/>
            <a:ext cx="457200" cy="457200"/>
          </a:xfrm>
          <a:prstGeom prst="can">
            <a:avLst>
              <a:gd name="adj" fmla="val 25000"/>
            </a:avLst>
          </a:prstGeom>
          <a:solidFill>
            <a:srgbClr val="C00000"/>
          </a:solidFill>
          <a:ln w="9525">
            <a:solidFill>
              <a:schemeClr val="tx1"/>
            </a:solidFill>
            <a:round/>
            <a:headEnd/>
            <a:tailEnd/>
          </a:ln>
          <a:effectLst/>
        </p:spPr>
        <p:txBody>
          <a:bodyPr wrap="none" anchor="ctr"/>
          <a:lstStyle/>
          <a:p>
            <a:pPr>
              <a:defRPr/>
            </a:pPr>
            <a:endParaRPr lang="en-US"/>
          </a:p>
        </p:txBody>
      </p:sp>
      <p:sp>
        <p:nvSpPr>
          <p:cNvPr id="417798" name="AutoShape 6"/>
          <p:cNvSpPr>
            <a:spLocks noChangeArrowheads="1"/>
          </p:cNvSpPr>
          <p:nvPr/>
        </p:nvSpPr>
        <p:spPr bwMode="auto">
          <a:xfrm>
            <a:off x="2012950" y="4014842"/>
            <a:ext cx="457200" cy="457200"/>
          </a:xfrm>
          <a:prstGeom prst="can">
            <a:avLst>
              <a:gd name="adj" fmla="val 25000"/>
            </a:avLst>
          </a:prstGeom>
          <a:solidFill>
            <a:srgbClr val="C00000"/>
          </a:solidFill>
          <a:ln w="9525">
            <a:solidFill>
              <a:schemeClr val="tx1"/>
            </a:solidFill>
            <a:round/>
            <a:headEnd/>
            <a:tailEnd/>
          </a:ln>
          <a:effectLst/>
        </p:spPr>
        <p:txBody>
          <a:bodyPr wrap="none" anchor="ctr"/>
          <a:lstStyle/>
          <a:p>
            <a:pPr>
              <a:defRPr/>
            </a:pPr>
            <a:endParaRPr lang="en-US"/>
          </a:p>
        </p:txBody>
      </p:sp>
      <p:sp>
        <p:nvSpPr>
          <p:cNvPr id="417799" name="AutoShape 7"/>
          <p:cNvSpPr>
            <a:spLocks noChangeArrowheads="1"/>
          </p:cNvSpPr>
          <p:nvPr/>
        </p:nvSpPr>
        <p:spPr bwMode="auto">
          <a:xfrm>
            <a:off x="2012950" y="4373672"/>
            <a:ext cx="457200" cy="457200"/>
          </a:xfrm>
          <a:prstGeom prst="can">
            <a:avLst>
              <a:gd name="adj" fmla="val 25000"/>
            </a:avLst>
          </a:prstGeom>
          <a:solidFill>
            <a:srgbClr val="C00000"/>
          </a:solidFill>
          <a:ln w="9525">
            <a:solidFill>
              <a:schemeClr val="tx1"/>
            </a:solidFill>
            <a:round/>
            <a:headEnd/>
            <a:tailEnd/>
          </a:ln>
          <a:effectLst/>
        </p:spPr>
        <p:txBody>
          <a:bodyPr wrap="none" anchor="ctr"/>
          <a:lstStyle/>
          <a:p>
            <a:pPr>
              <a:defRPr/>
            </a:pPr>
            <a:endParaRPr lang="en-US"/>
          </a:p>
        </p:txBody>
      </p:sp>
      <p:sp>
        <p:nvSpPr>
          <p:cNvPr id="417800" name="AutoShape 8"/>
          <p:cNvSpPr>
            <a:spLocks noChangeArrowheads="1"/>
          </p:cNvSpPr>
          <p:nvPr/>
        </p:nvSpPr>
        <p:spPr bwMode="auto">
          <a:xfrm>
            <a:off x="2012950" y="4738797"/>
            <a:ext cx="457200" cy="457200"/>
          </a:xfrm>
          <a:prstGeom prst="can">
            <a:avLst>
              <a:gd name="adj" fmla="val 25000"/>
            </a:avLst>
          </a:prstGeom>
          <a:solidFill>
            <a:srgbClr val="C00000"/>
          </a:solidFill>
          <a:ln w="9525">
            <a:solidFill>
              <a:schemeClr val="tx1"/>
            </a:solidFill>
            <a:round/>
            <a:headEnd/>
            <a:tailEnd/>
          </a:ln>
          <a:effectLst/>
        </p:spPr>
        <p:txBody>
          <a:bodyPr wrap="none" anchor="ctr"/>
          <a:lstStyle/>
          <a:p>
            <a:pPr>
              <a:defRPr/>
            </a:pPr>
            <a:endParaRPr lang="en-US"/>
          </a:p>
        </p:txBody>
      </p:sp>
      <p:sp>
        <p:nvSpPr>
          <p:cNvPr id="16393" name="Text Box 9"/>
          <p:cNvSpPr txBox="1">
            <a:spLocks noChangeArrowheads="1"/>
          </p:cNvSpPr>
          <p:nvPr/>
        </p:nvSpPr>
        <p:spPr bwMode="auto">
          <a:xfrm>
            <a:off x="967060" y="3381375"/>
            <a:ext cx="1039813" cy="336550"/>
          </a:xfrm>
          <a:prstGeom prst="rect">
            <a:avLst/>
          </a:prstGeom>
          <a:noFill/>
          <a:ln w="9525">
            <a:noFill/>
            <a:miter lim="800000"/>
            <a:headEnd/>
            <a:tailEnd/>
          </a:ln>
        </p:spPr>
        <p:txBody>
          <a:bodyPr wrap="none">
            <a:spAutoFit/>
          </a:bodyPr>
          <a:lstStyle/>
          <a:p>
            <a:pPr eaLnBrk="0" hangingPunct="0">
              <a:lnSpc>
                <a:spcPct val="100000"/>
              </a:lnSpc>
            </a:pPr>
            <a:r>
              <a:rPr lang="en-US" sz="1600" dirty="0">
                <a:solidFill>
                  <a:schemeClr val="tx1"/>
                </a:solidFill>
                <a:latin typeface="Lucida Console" pitchFamily="49" charset="0"/>
              </a:rPr>
              <a:t>Primary</a:t>
            </a:r>
          </a:p>
        </p:txBody>
      </p:sp>
      <p:sp>
        <p:nvSpPr>
          <p:cNvPr id="16394" name="Text Box 10"/>
          <p:cNvSpPr txBox="1">
            <a:spLocks noChangeArrowheads="1"/>
          </p:cNvSpPr>
          <p:nvPr/>
        </p:nvSpPr>
        <p:spPr bwMode="auto">
          <a:xfrm>
            <a:off x="1213504" y="3748088"/>
            <a:ext cx="795338" cy="336550"/>
          </a:xfrm>
          <a:prstGeom prst="rect">
            <a:avLst/>
          </a:prstGeom>
          <a:noFill/>
          <a:ln w="9525">
            <a:noFill/>
            <a:miter lim="800000"/>
            <a:headEnd/>
            <a:tailEnd/>
          </a:ln>
        </p:spPr>
        <p:txBody>
          <a:bodyPr wrap="none">
            <a:spAutoFit/>
          </a:bodyPr>
          <a:lstStyle/>
          <a:p>
            <a:pPr eaLnBrk="0" hangingPunct="0">
              <a:lnSpc>
                <a:spcPct val="100000"/>
              </a:lnSpc>
            </a:pPr>
            <a:r>
              <a:rPr lang="en-US" sz="1600" dirty="0">
                <a:solidFill>
                  <a:schemeClr val="tx1"/>
                </a:solidFill>
                <a:latin typeface="Lucida Console" pitchFamily="49" charset="0"/>
              </a:rPr>
              <a:t>File1</a:t>
            </a:r>
          </a:p>
        </p:txBody>
      </p:sp>
      <p:sp>
        <p:nvSpPr>
          <p:cNvPr id="16395" name="Text Box 11"/>
          <p:cNvSpPr txBox="1">
            <a:spLocks noChangeArrowheads="1"/>
          </p:cNvSpPr>
          <p:nvPr/>
        </p:nvSpPr>
        <p:spPr bwMode="auto">
          <a:xfrm>
            <a:off x="1213504" y="4103688"/>
            <a:ext cx="795338" cy="336550"/>
          </a:xfrm>
          <a:prstGeom prst="rect">
            <a:avLst/>
          </a:prstGeom>
          <a:noFill/>
          <a:ln w="9525">
            <a:noFill/>
            <a:miter lim="800000"/>
            <a:headEnd/>
            <a:tailEnd/>
          </a:ln>
        </p:spPr>
        <p:txBody>
          <a:bodyPr wrap="none">
            <a:spAutoFit/>
          </a:bodyPr>
          <a:lstStyle/>
          <a:p>
            <a:pPr eaLnBrk="0" hangingPunct="0">
              <a:lnSpc>
                <a:spcPct val="100000"/>
              </a:lnSpc>
            </a:pPr>
            <a:r>
              <a:rPr lang="en-US" sz="1600" dirty="0">
                <a:solidFill>
                  <a:schemeClr val="tx1"/>
                </a:solidFill>
                <a:latin typeface="Lucida Console" pitchFamily="49" charset="0"/>
              </a:rPr>
              <a:t>File2</a:t>
            </a:r>
          </a:p>
        </p:txBody>
      </p:sp>
      <p:sp>
        <p:nvSpPr>
          <p:cNvPr id="16396" name="Text Box 12"/>
          <p:cNvSpPr txBox="1">
            <a:spLocks noChangeArrowheads="1"/>
          </p:cNvSpPr>
          <p:nvPr/>
        </p:nvSpPr>
        <p:spPr bwMode="auto">
          <a:xfrm>
            <a:off x="1213504" y="4508500"/>
            <a:ext cx="795338" cy="336550"/>
          </a:xfrm>
          <a:prstGeom prst="rect">
            <a:avLst/>
          </a:prstGeom>
          <a:noFill/>
          <a:ln w="9525">
            <a:noFill/>
            <a:miter lim="800000"/>
            <a:headEnd/>
            <a:tailEnd/>
          </a:ln>
        </p:spPr>
        <p:txBody>
          <a:bodyPr wrap="none">
            <a:spAutoFit/>
          </a:bodyPr>
          <a:lstStyle/>
          <a:p>
            <a:pPr eaLnBrk="0" hangingPunct="0">
              <a:lnSpc>
                <a:spcPct val="100000"/>
              </a:lnSpc>
            </a:pPr>
            <a:r>
              <a:rPr lang="en-US" sz="1600">
                <a:solidFill>
                  <a:schemeClr val="tx1"/>
                </a:solidFill>
                <a:latin typeface="Lucida Console" pitchFamily="49" charset="0"/>
              </a:rPr>
              <a:t>File3</a:t>
            </a:r>
          </a:p>
        </p:txBody>
      </p:sp>
      <p:sp>
        <p:nvSpPr>
          <p:cNvPr id="16397" name="Text Box 13"/>
          <p:cNvSpPr txBox="1">
            <a:spLocks noChangeArrowheads="1"/>
          </p:cNvSpPr>
          <p:nvPr/>
        </p:nvSpPr>
        <p:spPr bwMode="auto">
          <a:xfrm>
            <a:off x="1457979" y="4835525"/>
            <a:ext cx="550863" cy="336550"/>
          </a:xfrm>
          <a:prstGeom prst="rect">
            <a:avLst/>
          </a:prstGeom>
          <a:noFill/>
          <a:ln w="9525">
            <a:noFill/>
            <a:miter lim="800000"/>
            <a:headEnd/>
            <a:tailEnd/>
          </a:ln>
        </p:spPr>
        <p:txBody>
          <a:bodyPr wrap="none">
            <a:spAutoFit/>
          </a:bodyPr>
          <a:lstStyle/>
          <a:p>
            <a:pPr eaLnBrk="0" hangingPunct="0">
              <a:lnSpc>
                <a:spcPct val="100000"/>
              </a:lnSpc>
            </a:pPr>
            <a:r>
              <a:rPr lang="en-US" sz="1600" dirty="0">
                <a:solidFill>
                  <a:schemeClr val="tx1"/>
                </a:solidFill>
                <a:latin typeface="Lucida Console" pitchFamily="49" charset="0"/>
              </a:rPr>
              <a:t>Log</a:t>
            </a:r>
          </a:p>
        </p:txBody>
      </p:sp>
      <p:sp>
        <p:nvSpPr>
          <p:cNvPr id="16398" name="Line 14"/>
          <p:cNvSpPr>
            <a:spLocks noChangeShapeType="1"/>
          </p:cNvSpPr>
          <p:nvPr/>
        </p:nvSpPr>
        <p:spPr bwMode="auto">
          <a:xfrm>
            <a:off x="1463675" y="3108325"/>
            <a:ext cx="7223125" cy="0"/>
          </a:xfrm>
          <a:prstGeom prst="line">
            <a:avLst/>
          </a:prstGeom>
          <a:noFill/>
          <a:ln w="15875">
            <a:solidFill>
              <a:schemeClr val="tx1"/>
            </a:solidFill>
            <a:round/>
            <a:headEnd/>
            <a:tailEnd type="triangle" w="lg" len="lg"/>
          </a:ln>
        </p:spPr>
        <p:txBody>
          <a:bodyPr/>
          <a:lstStyle/>
          <a:p>
            <a:endParaRPr lang="en-US"/>
          </a:p>
        </p:txBody>
      </p:sp>
      <p:sp>
        <p:nvSpPr>
          <p:cNvPr id="16399" name="Text Box 15"/>
          <p:cNvSpPr txBox="1">
            <a:spLocks noChangeArrowheads="1"/>
          </p:cNvSpPr>
          <p:nvPr/>
        </p:nvSpPr>
        <p:spPr bwMode="auto">
          <a:xfrm>
            <a:off x="1006475" y="2911475"/>
            <a:ext cx="611449" cy="338554"/>
          </a:xfrm>
          <a:prstGeom prst="rect">
            <a:avLst/>
          </a:prstGeom>
          <a:noFill/>
          <a:ln w="9525">
            <a:noFill/>
            <a:miter lim="800000"/>
            <a:headEnd/>
            <a:tailEnd/>
          </a:ln>
        </p:spPr>
        <p:txBody>
          <a:bodyPr wrap="none">
            <a:spAutoFit/>
          </a:bodyPr>
          <a:lstStyle/>
          <a:p>
            <a:pPr eaLnBrk="0" hangingPunct="0">
              <a:lnSpc>
                <a:spcPct val="100000"/>
              </a:lnSpc>
            </a:pPr>
            <a:r>
              <a:rPr lang="en-US" sz="1600" i="1" dirty="0">
                <a:solidFill>
                  <a:schemeClr val="tx1"/>
                </a:solidFill>
                <a:latin typeface="Times New Roman" pitchFamily="18" charset="0"/>
              </a:rPr>
              <a:t>T</a:t>
            </a:r>
            <a:r>
              <a:rPr lang="en-US" sz="1600" i="1" dirty="0" smtClean="0">
                <a:solidFill>
                  <a:schemeClr val="tx1"/>
                </a:solidFill>
                <a:latin typeface="Times New Roman" pitchFamily="18" charset="0"/>
              </a:rPr>
              <a:t>ime</a:t>
            </a:r>
            <a:endParaRPr lang="en-US" sz="1600" i="1" dirty="0">
              <a:solidFill>
                <a:schemeClr val="tx1"/>
              </a:solidFill>
              <a:latin typeface="Times New Roman" pitchFamily="18" charset="0"/>
            </a:endParaRPr>
          </a:p>
        </p:txBody>
      </p:sp>
      <p:sp>
        <p:nvSpPr>
          <p:cNvPr id="16400" name="Line 16"/>
          <p:cNvSpPr>
            <a:spLocks noChangeShapeType="1"/>
          </p:cNvSpPr>
          <p:nvPr/>
        </p:nvSpPr>
        <p:spPr bwMode="auto">
          <a:xfrm>
            <a:off x="2243138" y="3108325"/>
            <a:ext cx="0" cy="182563"/>
          </a:xfrm>
          <a:prstGeom prst="line">
            <a:avLst/>
          </a:prstGeom>
          <a:noFill/>
          <a:ln w="9525">
            <a:solidFill>
              <a:schemeClr val="tx1"/>
            </a:solidFill>
            <a:round/>
            <a:headEnd type="diamond" w="med" len="med"/>
            <a:tailEnd/>
          </a:ln>
        </p:spPr>
        <p:txBody>
          <a:bodyPr/>
          <a:lstStyle/>
          <a:p>
            <a:endParaRPr lang="en-US"/>
          </a:p>
        </p:txBody>
      </p:sp>
      <p:sp>
        <p:nvSpPr>
          <p:cNvPr id="16401" name="Line 17"/>
          <p:cNvSpPr>
            <a:spLocks noChangeShapeType="1"/>
          </p:cNvSpPr>
          <p:nvPr/>
        </p:nvSpPr>
        <p:spPr bwMode="auto">
          <a:xfrm>
            <a:off x="3055938" y="3108325"/>
            <a:ext cx="0" cy="182563"/>
          </a:xfrm>
          <a:prstGeom prst="line">
            <a:avLst/>
          </a:prstGeom>
          <a:noFill/>
          <a:ln w="9525">
            <a:solidFill>
              <a:schemeClr val="tx1"/>
            </a:solidFill>
            <a:round/>
            <a:headEnd type="diamond" w="med" len="med"/>
            <a:tailEnd/>
          </a:ln>
        </p:spPr>
        <p:txBody>
          <a:bodyPr/>
          <a:lstStyle/>
          <a:p>
            <a:endParaRPr lang="en-US"/>
          </a:p>
        </p:txBody>
      </p:sp>
      <p:sp>
        <p:nvSpPr>
          <p:cNvPr id="16402" name="Text Box 18"/>
          <p:cNvSpPr txBox="1">
            <a:spLocks noChangeArrowheads="1"/>
          </p:cNvSpPr>
          <p:nvPr/>
        </p:nvSpPr>
        <p:spPr bwMode="auto">
          <a:xfrm>
            <a:off x="2147779" y="3994150"/>
            <a:ext cx="182562" cy="1381125"/>
          </a:xfrm>
          <a:prstGeom prst="rect">
            <a:avLst/>
          </a:prstGeom>
          <a:solidFill>
            <a:schemeClr val="tx1">
              <a:lumMod val="95000"/>
            </a:schemeClr>
          </a:solidFill>
          <a:ln w="9525">
            <a:solidFill>
              <a:schemeClr val="tx1"/>
            </a:solidFill>
            <a:miter lim="800000"/>
            <a:headEnd/>
            <a:tailEnd/>
          </a:ln>
        </p:spPr>
        <p:txBody>
          <a:bodyPr lIns="0" tIns="0" rIns="0" bIns="0">
            <a:spAutoFit/>
          </a:bodyPr>
          <a:lstStyle/>
          <a:p>
            <a:pPr algn="ctr" eaLnBrk="0" hangingPunct="0">
              <a:lnSpc>
                <a:spcPct val="100000"/>
              </a:lnSpc>
              <a:spcBef>
                <a:spcPct val="50000"/>
              </a:spcBef>
            </a:pPr>
            <a:r>
              <a:rPr lang="en-US" sz="1000" dirty="0">
                <a:solidFill>
                  <a:schemeClr val="bg2"/>
                </a:solidFill>
                <a:latin typeface="Lucida Console" pitchFamily="49" charset="0"/>
              </a:rPr>
              <a:t>D</a:t>
            </a:r>
            <a:br>
              <a:rPr lang="en-US" sz="1000" dirty="0">
                <a:solidFill>
                  <a:schemeClr val="bg2"/>
                </a:solidFill>
                <a:latin typeface="Lucida Console" pitchFamily="49" charset="0"/>
              </a:rPr>
            </a:br>
            <a:r>
              <a:rPr lang="en-US" sz="1000" dirty="0">
                <a:solidFill>
                  <a:schemeClr val="bg2"/>
                </a:solidFill>
                <a:latin typeface="Lucida Console" pitchFamily="49" charset="0"/>
              </a:rPr>
              <a:t>B</a:t>
            </a:r>
            <a:br>
              <a:rPr lang="en-US" sz="1000" dirty="0">
                <a:solidFill>
                  <a:schemeClr val="bg2"/>
                </a:solidFill>
                <a:latin typeface="Lucida Console" pitchFamily="49" charset="0"/>
              </a:rPr>
            </a:br>
            <a:r>
              <a:rPr lang="en-US" sz="1000" dirty="0">
                <a:solidFill>
                  <a:schemeClr val="bg2"/>
                </a:solidFill>
                <a:latin typeface="Lucida Console" pitchFamily="49" charset="0"/>
              </a:rPr>
              <a:t/>
            </a:r>
            <a:br>
              <a:rPr lang="en-US" sz="1000" dirty="0">
                <a:solidFill>
                  <a:schemeClr val="bg2"/>
                </a:solidFill>
                <a:latin typeface="Lucida Console" pitchFamily="49" charset="0"/>
              </a:rPr>
            </a:br>
            <a:r>
              <a:rPr lang="en-US" sz="1000" dirty="0">
                <a:solidFill>
                  <a:schemeClr val="bg2"/>
                </a:solidFill>
                <a:latin typeface="Lucida Console" pitchFamily="49" charset="0"/>
              </a:rPr>
              <a:t>C</a:t>
            </a:r>
            <a:br>
              <a:rPr lang="en-US" sz="1000" dirty="0">
                <a:solidFill>
                  <a:schemeClr val="bg2"/>
                </a:solidFill>
                <a:latin typeface="Lucida Console" pitchFamily="49" charset="0"/>
              </a:rPr>
            </a:br>
            <a:r>
              <a:rPr lang="en-US" sz="1000" dirty="0">
                <a:solidFill>
                  <a:schemeClr val="bg2"/>
                </a:solidFill>
                <a:latin typeface="Lucida Console" pitchFamily="49" charset="0"/>
              </a:rPr>
              <a:t>R</a:t>
            </a:r>
            <a:br>
              <a:rPr lang="en-US" sz="1000" dirty="0">
                <a:solidFill>
                  <a:schemeClr val="bg2"/>
                </a:solidFill>
                <a:latin typeface="Lucida Console" pitchFamily="49" charset="0"/>
              </a:rPr>
            </a:br>
            <a:r>
              <a:rPr lang="en-US" sz="1000" dirty="0">
                <a:solidFill>
                  <a:schemeClr val="bg2"/>
                </a:solidFill>
                <a:latin typeface="Lucida Console" pitchFamily="49" charset="0"/>
              </a:rPr>
              <a:t>E</a:t>
            </a:r>
            <a:br>
              <a:rPr lang="en-US" sz="1000" dirty="0">
                <a:solidFill>
                  <a:schemeClr val="bg2"/>
                </a:solidFill>
                <a:latin typeface="Lucida Console" pitchFamily="49" charset="0"/>
              </a:rPr>
            </a:br>
            <a:r>
              <a:rPr lang="en-US" sz="1000" dirty="0">
                <a:solidFill>
                  <a:schemeClr val="bg2"/>
                </a:solidFill>
                <a:latin typeface="Lucida Console" pitchFamily="49" charset="0"/>
              </a:rPr>
              <a:t>A</a:t>
            </a:r>
            <a:br>
              <a:rPr lang="en-US" sz="1000" dirty="0">
                <a:solidFill>
                  <a:schemeClr val="bg2"/>
                </a:solidFill>
                <a:latin typeface="Lucida Console" pitchFamily="49" charset="0"/>
              </a:rPr>
            </a:b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E</a:t>
            </a:r>
          </a:p>
        </p:txBody>
      </p:sp>
      <p:sp>
        <p:nvSpPr>
          <p:cNvPr id="16403" name="Text Box 19"/>
          <p:cNvSpPr txBox="1">
            <a:spLocks noChangeArrowheads="1"/>
          </p:cNvSpPr>
          <p:nvPr/>
        </p:nvSpPr>
        <p:spPr bwMode="auto">
          <a:xfrm rot="10800000">
            <a:off x="877103" y="3714750"/>
            <a:ext cx="461665" cy="1066800"/>
          </a:xfrm>
          <a:prstGeom prst="rect">
            <a:avLst/>
          </a:prstGeom>
          <a:noFill/>
          <a:ln w="9525">
            <a:noFill/>
            <a:miter lim="800000"/>
            <a:headEnd/>
            <a:tailEnd/>
          </a:ln>
        </p:spPr>
        <p:txBody>
          <a:bodyPr vert="eaVert">
            <a:spAutoFit/>
          </a:bodyPr>
          <a:lstStyle/>
          <a:p>
            <a:pPr>
              <a:lnSpc>
                <a:spcPct val="100000"/>
              </a:lnSpc>
              <a:spcBef>
                <a:spcPct val="50000"/>
              </a:spcBef>
            </a:pPr>
            <a:r>
              <a:rPr lang="en-US" sz="1800" b="0" dirty="0" smtClean="0">
                <a:solidFill>
                  <a:schemeClr val="tx1"/>
                </a:solidFill>
                <a:latin typeface="Arial" charset="0"/>
              </a:rPr>
              <a:t>Filegroup</a:t>
            </a:r>
            <a:endParaRPr lang="en-US" sz="1800" b="0" dirty="0">
              <a:solidFill>
                <a:schemeClr val="tx1"/>
              </a:solidFill>
              <a:latin typeface="Arial" charset="0"/>
            </a:endParaRPr>
          </a:p>
        </p:txBody>
      </p:sp>
      <p:sp>
        <p:nvSpPr>
          <p:cNvPr id="417812" name="AutoShape 20"/>
          <p:cNvSpPr>
            <a:spLocks noChangeArrowheads="1"/>
          </p:cNvSpPr>
          <p:nvPr/>
        </p:nvSpPr>
        <p:spPr bwMode="auto">
          <a:xfrm>
            <a:off x="2832100" y="3302000"/>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17813" name="AutoShape 21"/>
          <p:cNvSpPr>
            <a:spLocks noChangeArrowheads="1"/>
          </p:cNvSpPr>
          <p:nvPr/>
        </p:nvSpPr>
        <p:spPr bwMode="auto">
          <a:xfrm>
            <a:off x="2832100" y="3668713"/>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17814" name="AutoShape 22"/>
          <p:cNvSpPr>
            <a:spLocks noChangeArrowheads="1"/>
          </p:cNvSpPr>
          <p:nvPr/>
        </p:nvSpPr>
        <p:spPr bwMode="auto">
          <a:xfrm>
            <a:off x="2832100" y="4025955"/>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17815" name="AutoShape 23"/>
          <p:cNvSpPr>
            <a:spLocks noChangeArrowheads="1"/>
          </p:cNvSpPr>
          <p:nvPr/>
        </p:nvSpPr>
        <p:spPr bwMode="auto">
          <a:xfrm>
            <a:off x="2832100" y="4392667"/>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17816" name="AutoShape 24"/>
          <p:cNvSpPr>
            <a:spLocks noChangeArrowheads="1"/>
          </p:cNvSpPr>
          <p:nvPr/>
        </p:nvSpPr>
        <p:spPr bwMode="auto">
          <a:xfrm>
            <a:off x="2832100" y="4749909"/>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16409" name="Line 25"/>
          <p:cNvSpPr>
            <a:spLocks noChangeShapeType="1"/>
          </p:cNvSpPr>
          <p:nvPr/>
        </p:nvSpPr>
        <p:spPr bwMode="auto">
          <a:xfrm>
            <a:off x="3062288" y="3119438"/>
            <a:ext cx="0" cy="182562"/>
          </a:xfrm>
          <a:prstGeom prst="line">
            <a:avLst/>
          </a:prstGeom>
          <a:noFill/>
          <a:ln w="9525">
            <a:solidFill>
              <a:schemeClr val="tx1"/>
            </a:solidFill>
            <a:round/>
            <a:headEnd type="diamond" w="med" len="med"/>
            <a:tailEnd/>
          </a:ln>
        </p:spPr>
        <p:txBody>
          <a:bodyPr/>
          <a:lstStyle/>
          <a:p>
            <a:endParaRPr lang="en-US"/>
          </a:p>
        </p:txBody>
      </p:sp>
      <p:sp>
        <p:nvSpPr>
          <p:cNvPr id="16410" name="Text Box 26"/>
          <p:cNvSpPr txBox="1">
            <a:spLocks noChangeArrowheads="1"/>
          </p:cNvSpPr>
          <p:nvPr/>
        </p:nvSpPr>
        <p:spPr bwMode="auto">
          <a:xfrm>
            <a:off x="2970213" y="3609975"/>
            <a:ext cx="182562" cy="2066925"/>
          </a:xfrm>
          <a:prstGeom prst="rect">
            <a:avLst/>
          </a:prstGeom>
          <a:solidFill>
            <a:schemeClr val="tx1">
              <a:lumMod val="95000"/>
            </a:schemeClr>
          </a:solidFill>
          <a:ln w="9525">
            <a:solidFill>
              <a:schemeClr val="tx1"/>
            </a:solidFill>
            <a:miter lim="800000"/>
            <a:headEnd/>
            <a:tailEnd/>
          </a:ln>
        </p:spPr>
        <p:txBody>
          <a:bodyPr lIns="0" tIns="0" rIns="0" bIns="0">
            <a:spAutoFit/>
          </a:bodyPr>
          <a:lstStyle/>
          <a:p>
            <a:pPr algn="ctr" eaLnBrk="0" hangingPunct="0">
              <a:lnSpc>
                <a:spcPct val="100000"/>
              </a:lnSpc>
              <a:spcBef>
                <a:spcPct val="50000"/>
              </a:spcBef>
            </a:pPr>
            <a:r>
              <a:rPr lang="en-US" sz="1000" dirty="0">
                <a:solidFill>
                  <a:schemeClr val="bg2"/>
                </a:solidFill>
                <a:latin typeface="Lucida Console" pitchFamily="49" charset="0"/>
              </a:rPr>
              <a:t>F</a:t>
            </a:r>
            <a:br>
              <a:rPr lang="en-US" sz="1000" dirty="0">
                <a:solidFill>
                  <a:schemeClr val="bg2"/>
                </a:solidFill>
                <a:latin typeface="Lucida Console" pitchFamily="49" charset="0"/>
              </a:rPr>
            </a:br>
            <a:r>
              <a:rPr lang="en-US" sz="1000" dirty="0">
                <a:solidFill>
                  <a:schemeClr val="bg2"/>
                </a:solidFill>
                <a:latin typeface="Lucida Console" pitchFamily="49" charset="0"/>
              </a:rPr>
              <a:t>u</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 </a:t>
            </a:r>
            <a:br>
              <a:rPr lang="en-US" sz="1000" dirty="0">
                <a:solidFill>
                  <a:schemeClr val="bg2"/>
                </a:solidFill>
                <a:latin typeface="Lucida Console" pitchFamily="49" charset="0"/>
              </a:rPr>
            </a:br>
            <a:r>
              <a:rPr lang="en-US" sz="1000" dirty="0">
                <a:solidFill>
                  <a:schemeClr val="bg2"/>
                </a:solidFill>
                <a:latin typeface="Lucida Console" pitchFamily="49" charset="0"/>
              </a:rPr>
              <a:t>D</a:t>
            </a:r>
            <a:br>
              <a:rPr lang="en-US" sz="1000" dirty="0">
                <a:solidFill>
                  <a:schemeClr val="bg2"/>
                </a:solidFill>
                <a:latin typeface="Lucida Console" pitchFamily="49" charset="0"/>
              </a:rPr>
            </a:br>
            <a:r>
              <a:rPr lang="en-US" sz="1000" dirty="0">
                <a:solidFill>
                  <a:schemeClr val="bg2"/>
                </a:solidFill>
                <a:latin typeface="Lucida Console" pitchFamily="49" charset="0"/>
              </a:rPr>
              <a:t>B</a:t>
            </a:r>
          </a:p>
          <a:p>
            <a:pPr algn="ctr" eaLnBrk="0" hangingPunct="0">
              <a:lnSpc>
                <a:spcPct val="100000"/>
              </a:lnSpc>
              <a:spcBef>
                <a:spcPct val="50000"/>
              </a:spcBef>
            </a:pPr>
            <a:r>
              <a:rPr lang="en-US" sz="1000" dirty="0">
                <a:solidFill>
                  <a:schemeClr val="bg2"/>
                </a:solidFill>
                <a:latin typeface="Lucida Console" pitchFamily="49" charset="0"/>
              </a:rPr>
              <a:t>B</a:t>
            </a:r>
            <a:br>
              <a:rPr lang="en-US" sz="1000" dirty="0">
                <a:solidFill>
                  <a:schemeClr val="bg2"/>
                </a:solidFill>
                <a:latin typeface="Lucida Console" pitchFamily="49" charset="0"/>
              </a:rPr>
            </a:br>
            <a:r>
              <a:rPr lang="en-US" sz="1000" dirty="0">
                <a:solidFill>
                  <a:schemeClr val="bg2"/>
                </a:solidFill>
                <a:latin typeface="Lucida Console" pitchFamily="49" charset="0"/>
              </a:rPr>
              <a:t>a</a:t>
            </a:r>
            <a:br>
              <a:rPr lang="en-US" sz="1000" dirty="0">
                <a:solidFill>
                  <a:schemeClr val="bg2"/>
                </a:solidFill>
                <a:latin typeface="Lucida Console" pitchFamily="49" charset="0"/>
              </a:rPr>
            </a:br>
            <a:r>
              <a:rPr lang="en-US" sz="1000" dirty="0">
                <a:solidFill>
                  <a:schemeClr val="bg2"/>
                </a:solidFill>
                <a:latin typeface="Lucida Console" pitchFamily="49" charset="0"/>
              </a:rPr>
              <a:t>c</a:t>
            </a:r>
            <a:br>
              <a:rPr lang="en-US" sz="1000" dirty="0">
                <a:solidFill>
                  <a:schemeClr val="bg2"/>
                </a:solidFill>
                <a:latin typeface="Lucida Console" pitchFamily="49" charset="0"/>
              </a:rPr>
            </a:br>
            <a:r>
              <a:rPr lang="en-US" sz="1000" dirty="0">
                <a:solidFill>
                  <a:schemeClr val="bg2"/>
                </a:solidFill>
                <a:latin typeface="Lucida Console" pitchFamily="49" charset="0"/>
              </a:rPr>
              <a:t>k</a:t>
            </a:r>
            <a:br>
              <a:rPr lang="en-US" sz="1000" dirty="0">
                <a:solidFill>
                  <a:schemeClr val="bg2"/>
                </a:solidFill>
                <a:latin typeface="Lucida Console" pitchFamily="49" charset="0"/>
              </a:rPr>
            </a:br>
            <a:r>
              <a:rPr lang="en-US" sz="1000" dirty="0">
                <a:solidFill>
                  <a:schemeClr val="bg2"/>
                </a:solidFill>
                <a:latin typeface="Lucida Console" pitchFamily="49" charset="0"/>
              </a:rPr>
              <a:t>u</a:t>
            </a:r>
            <a:br>
              <a:rPr lang="en-US" sz="1000" dirty="0">
                <a:solidFill>
                  <a:schemeClr val="bg2"/>
                </a:solidFill>
                <a:latin typeface="Lucida Console" pitchFamily="49" charset="0"/>
              </a:rPr>
            </a:br>
            <a:r>
              <a:rPr lang="en-US" sz="1000" dirty="0">
                <a:solidFill>
                  <a:schemeClr val="bg2"/>
                </a:solidFill>
                <a:latin typeface="Lucida Console" pitchFamily="49" charset="0"/>
              </a:rPr>
              <a:t>p</a:t>
            </a:r>
          </a:p>
        </p:txBody>
      </p:sp>
      <p:sp>
        <p:nvSpPr>
          <p:cNvPr id="16411" name="Line 27"/>
          <p:cNvSpPr>
            <a:spLocks noChangeShapeType="1"/>
          </p:cNvSpPr>
          <p:nvPr/>
        </p:nvSpPr>
        <p:spPr bwMode="auto">
          <a:xfrm>
            <a:off x="5565775" y="3117850"/>
            <a:ext cx="0" cy="182563"/>
          </a:xfrm>
          <a:prstGeom prst="line">
            <a:avLst/>
          </a:prstGeom>
          <a:noFill/>
          <a:ln w="9525">
            <a:solidFill>
              <a:schemeClr val="tx1"/>
            </a:solidFill>
            <a:round/>
            <a:headEnd type="diamond" w="med" len="med"/>
            <a:tailEnd/>
          </a:ln>
        </p:spPr>
        <p:txBody>
          <a:bodyPr/>
          <a:lstStyle/>
          <a:p>
            <a:endParaRPr lang="en-US"/>
          </a:p>
        </p:txBody>
      </p:sp>
      <p:sp>
        <p:nvSpPr>
          <p:cNvPr id="417820" name="AutoShape 28"/>
          <p:cNvSpPr>
            <a:spLocks noChangeArrowheads="1"/>
          </p:cNvSpPr>
          <p:nvPr/>
        </p:nvSpPr>
        <p:spPr bwMode="auto">
          <a:xfrm>
            <a:off x="5341938" y="3311525"/>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17821" name="AutoShape 29"/>
          <p:cNvSpPr>
            <a:spLocks noChangeArrowheads="1"/>
          </p:cNvSpPr>
          <p:nvPr/>
        </p:nvSpPr>
        <p:spPr bwMode="auto">
          <a:xfrm>
            <a:off x="5341938" y="3670355"/>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17822" name="AutoShape 30"/>
          <p:cNvSpPr>
            <a:spLocks noChangeArrowheads="1"/>
          </p:cNvSpPr>
          <p:nvPr/>
        </p:nvSpPr>
        <p:spPr bwMode="auto">
          <a:xfrm>
            <a:off x="5341938" y="4035480"/>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17823" name="AutoShape 31"/>
          <p:cNvSpPr>
            <a:spLocks noChangeArrowheads="1"/>
          </p:cNvSpPr>
          <p:nvPr/>
        </p:nvSpPr>
        <p:spPr bwMode="auto">
          <a:xfrm>
            <a:off x="5341938" y="4402192"/>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17824" name="AutoShape 32"/>
          <p:cNvSpPr>
            <a:spLocks noChangeArrowheads="1"/>
          </p:cNvSpPr>
          <p:nvPr/>
        </p:nvSpPr>
        <p:spPr bwMode="auto">
          <a:xfrm>
            <a:off x="5341938" y="4759434"/>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16417" name="Line 33"/>
          <p:cNvSpPr>
            <a:spLocks noChangeShapeType="1"/>
          </p:cNvSpPr>
          <p:nvPr/>
        </p:nvSpPr>
        <p:spPr bwMode="auto">
          <a:xfrm>
            <a:off x="5572125" y="3128963"/>
            <a:ext cx="0" cy="182562"/>
          </a:xfrm>
          <a:prstGeom prst="line">
            <a:avLst/>
          </a:prstGeom>
          <a:noFill/>
          <a:ln w="9525">
            <a:solidFill>
              <a:schemeClr val="tx1"/>
            </a:solidFill>
            <a:round/>
            <a:headEnd type="diamond" w="med" len="med"/>
            <a:tailEnd/>
          </a:ln>
        </p:spPr>
        <p:txBody>
          <a:bodyPr/>
          <a:lstStyle/>
          <a:p>
            <a:endParaRPr lang="en-US"/>
          </a:p>
        </p:txBody>
      </p:sp>
      <p:sp>
        <p:nvSpPr>
          <p:cNvPr id="16418" name="Text Box 34"/>
          <p:cNvSpPr txBox="1">
            <a:spLocks noChangeArrowheads="1"/>
          </p:cNvSpPr>
          <p:nvPr/>
        </p:nvSpPr>
        <p:spPr bwMode="auto">
          <a:xfrm>
            <a:off x="5480050" y="3619500"/>
            <a:ext cx="182563" cy="2066925"/>
          </a:xfrm>
          <a:prstGeom prst="rect">
            <a:avLst/>
          </a:prstGeom>
          <a:solidFill>
            <a:schemeClr val="tx1">
              <a:lumMod val="95000"/>
            </a:schemeClr>
          </a:solidFill>
          <a:ln w="9525">
            <a:solidFill>
              <a:schemeClr val="tx1"/>
            </a:solidFill>
            <a:miter lim="800000"/>
            <a:headEnd/>
            <a:tailEnd/>
          </a:ln>
        </p:spPr>
        <p:txBody>
          <a:bodyPr lIns="0" tIns="0" rIns="0" bIns="0">
            <a:spAutoFit/>
          </a:bodyPr>
          <a:lstStyle/>
          <a:p>
            <a:pPr algn="ctr" eaLnBrk="0" hangingPunct="0">
              <a:lnSpc>
                <a:spcPct val="100000"/>
              </a:lnSpc>
              <a:spcBef>
                <a:spcPct val="50000"/>
              </a:spcBef>
            </a:pPr>
            <a:r>
              <a:rPr lang="en-US" sz="1000" dirty="0">
                <a:solidFill>
                  <a:schemeClr val="bg2"/>
                </a:solidFill>
                <a:latin typeface="Lucida Console" pitchFamily="49" charset="0"/>
              </a:rPr>
              <a:t>F</a:t>
            </a:r>
            <a:br>
              <a:rPr lang="en-US" sz="1000" dirty="0">
                <a:solidFill>
                  <a:schemeClr val="bg2"/>
                </a:solidFill>
                <a:latin typeface="Lucida Console" pitchFamily="49" charset="0"/>
              </a:rPr>
            </a:br>
            <a:r>
              <a:rPr lang="en-US" sz="1000" dirty="0">
                <a:solidFill>
                  <a:schemeClr val="bg2"/>
                </a:solidFill>
                <a:latin typeface="Lucida Console" pitchFamily="49" charset="0"/>
              </a:rPr>
              <a:t>u</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 </a:t>
            </a:r>
            <a:br>
              <a:rPr lang="en-US" sz="1000" dirty="0">
                <a:solidFill>
                  <a:schemeClr val="bg2"/>
                </a:solidFill>
                <a:latin typeface="Lucida Console" pitchFamily="49" charset="0"/>
              </a:rPr>
            </a:br>
            <a:r>
              <a:rPr lang="en-US" sz="1000" dirty="0">
                <a:solidFill>
                  <a:schemeClr val="bg2"/>
                </a:solidFill>
                <a:latin typeface="Lucida Console" pitchFamily="49" charset="0"/>
              </a:rPr>
              <a:t>D</a:t>
            </a:r>
            <a:br>
              <a:rPr lang="en-US" sz="1000" dirty="0">
                <a:solidFill>
                  <a:schemeClr val="bg2"/>
                </a:solidFill>
                <a:latin typeface="Lucida Console" pitchFamily="49" charset="0"/>
              </a:rPr>
            </a:br>
            <a:r>
              <a:rPr lang="en-US" sz="1000" dirty="0">
                <a:solidFill>
                  <a:schemeClr val="bg2"/>
                </a:solidFill>
                <a:latin typeface="Lucida Console" pitchFamily="49" charset="0"/>
              </a:rPr>
              <a:t>B</a:t>
            </a:r>
          </a:p>
          <a:p>
            <a:pPr algn="ctr" eaLnBrk="0" hangingPunct="0">
              <a:lnSpc>
                <a:spcPct val="100000"/>
              </a:lnSpc>
              <a:spcBef>
                <a:spcPct val="50000"/>
              </a:spcBef>
            </a:pPr>
            <a:r>
              <a:rPr lang="en-US" sz="1000" dirty="0">
                <a:solidFill>
                  <a:schemeClr val="bg2"/>
                </a:solidFill>
                <a:latin typeface="Lucida Console" pitchFamily="49" charset="0"/>
              </a:rPr>
              <a:t>B</a:t>
            </a:r>
            <a:br>
              <a:rPr lang="en-US" sz="1000" dirty="0">
                <a:solidFill>
                  <a:schemeClr val="bg2"/>
                </a:solidFill>
                <a:latin typeface="Lucida Console" pitchFamily="49" charset="0"/>
              </a:rPr>
            </a:br>
            <a:r>
              <a:rPr lang="en-US" sz="1000" dirty="0">
                <a:solidFill>
                  <a:schemeClr val="bg2"/>
                </a:solidFill>
                <a:latin typeface="Lucida Console" pitchFamily="49" charset="0"/>
              </a:rPr>
              <a:t>a</a:t>
            </a:r>
            <a:br>
              <a:rPr lang="en-US" sz="1000" dirty="0">
                <a:solidFill>
                  <a:schemeClr val="bg2"/>
                </a:solidFill>
                <a:latin typeface="Lucida Console" pitchFamily="49" charset="0"/>
              </a:rPr>
            </a:br>
            <a:r>
              <a:rPr lang="en-US" sz="1000" dirty="0">
                <a:solidFill>
                  <a:schemeClr val="bg2"/>
                </a:solidFill>
                <a:latin typeface="Lucida Console" pitchFamily="49" charset="0"/>
              </a:rPr>
              <a:t>c</a:t>
            </a:r>
            <a:br>
              <a:rPr lang="en-US" sz="1000" dirty="0">
                <a:solidFill>
                  <a:schemeClr val="bg2"/>
                </a:solidFill>
                <a:latin typeface="Lucida Console" pitchFamily="49" charset="0"/>
              </a:rPr>
            </a:br>
            <a:r>
              <a:rPr lang="en-US" sz="1000" dirty="0">
                <a:solidFill>
                  <a:schemeClr val="bg2"/>
                </a:solidFill>
                <a:latin typeface="Lucida Console" pitchFamily="49" charset="0"/>
              </a:rPr>
              <a:t>k</a:t>
            </a:r>
            <a:br>
              <a:rPr lang="en-US" sz="1000" dirty="0">
                <a:solidFill>
                  <a:schemeClr val="bg2"/>
                </a:solidFill>
                <a:latin typeface="Lucida Console" pitchFamily="49" charset="0"/>
              </a:rPr>
            </a:br>
            <a:r>
              <a:rPr lang="en-US" sz="1000" dirty="0">
                <a:solidFill>
                  <a:schemeClr val="bg2"/>
                </a:solidFill>
                <a:latin typeface="Lucida Console" pitchFamily="49" charset="0"/>
              </a:rPr>
              <a:t>u</a:t>
            </a:r>
            <a:br>
              <a:rPr lang="en-US" sz="1000" dirty="0">
                <a:solidFill>
                  <a:schemeClr val="bg2"/>
                </a:solidFill>
                <a:latin typeface="Lucida Console" pitchFamily="49" charset="0"/>
              </a:rPr>
            </a:br>
            <a:r>
              <a:rPr lang="en-US" sz="1000" dirty="0">
                <a:solidFill>
                  <a:schemeClr val="bg2"/>
                </a:solidFill>
                <a:latin typeface="Lucida Console" pitchFamily="49" charset="0"/>
              </a:rPr>
              <a:t>p</a:t>
            </a:r>
          </a:p>
        </p:txBody>
      </p:sp>
      <p:sp>
        <p:nvSpPr>
          <p:cNvPr id="16419" name="Line 35"/>
          <p:cNvSpPr>
            <a:spLocks noChangeShapeType="1"/>
          </p:cNvSpPr>
          <p:nvPr/>
        </p:nvSpPr>
        <p:spPr bwMode="auto">
          <a:xfrm>
            <a:off x="7880350" y="3117850"/>
            <a:ext cx="0" cy="182563"/>
          </a:xfrm>
          <a:prstGeom prst="line">
            <a:avLst/>
          </a:prstGeom>
          <a:noFill/>
          <a:ln w="9525">
            <a:solidFill>
              <a:schemeClr val="tx1"/>
            </a:solidFill>
            <a:round/>
            <a:headEnd type="diamond" w="med" len="med"/>
            <a:tailEnd/>
          </a:ln>
        </p:spPr>
        <p:txBody>
          <a:bodyPr/>
          <a:lstStyle/>
          <a:p>
            <a:endParaRPr lang="en-US"/>
          </a:p>
        </p:txBody>
      </p:sp>
      <p:sp>
        <p:nvSpPr>
          <p:cNvPr id="417828" name="AutoShape 36"/>
          <p:cNvSpPr>
            <a:spLocks noChangeArrowheads="1"/>
          </p:cNvSpPr>
          <p:nvPr/>
        </p:nvSpPr>
        <p:spPr bwMode="auto">
          <a:xfrm>
            <a:off x="7656513" y="3311525"/>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17829" name="AutoShape 37"/>
          <p:cNvSpPr>
            <a:spLocks noChangeArrowheads="1"/>
          </p:cNvSpPr>
          <p:nvPr/>
        </p:nvSpPr>
        <p:spPr bwMode="auto">
          <a:xfrm>
            <a:off x="7656513" y="3670355"/>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17830" name="AutoShape 38"/>
          <p:cNvSpPr>
            <a:spLocks noChangeArrowheads="1"/>
          </p:cNvSpPr>
          <p:nvPr/>
        </p:nvSpPr>
        <p:spPr bwMode="auto">
          <a:xfrm>
            <a:off x="7656513" y="4035480"/>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17831" name="AutoShape 39"/>
          <p:cNvSpPr>
            <a:spLocks noChangeArrowheads="1"/>
          </p:cNvSpPr>
          <p:nvPr/>
        </p:nvSpPr>
        <p:spPr bwMode="auto">
          <a:xfrm>
            <a:off x="7656513" y="4402192"/>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17832" name="AutoShape 40"/>
          <p:cNvSpPr>
            <a:spLocks noChangeArrowheads="1"/>
          </p:cNvSpPr>
          <p:nvPr/>
        </p:nvSpPr>
        <p:spPr bwMode="auto">
          <a:xfrm>
            <a:off x="7656513" y="4759434"/>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16425" name="Line 41"/>
          <p:cNvSpPr>
            <a:spLocks noChangeShapeType="1"/>
          </p:cNvSpPr>
          <p:nvPr/>
        </p:nvSpPr>
        <p:spPr bwMode="auto">
          <a:xfrm>
            <a:off x="7886700" y="3128963"/>
            <a:ext cx="0" cy="182562"/>
          </a:xfrm>
          <a:prstGeom prst="line">
            <a:avLst/>
          </a:prstGeom>
          <a:noFill/>
          <a:ln w="9525">
            <a:solidFill>
              <a:schemeClr val="tx1"/>
            </a:solidFill>
            <a:round/>
            <a:headEnd type="diamond" w="med" len="med"/>
            <a:tailEnd/>
          </a:ln>
        </p:spPr>
        <p:txBody>
          <a:bodyPr/>
          <a:lstStyle/>
          <a:p>
            <a:endParaRPr lang="en-US"/>
          </a:p>
        </p:txBody>
      </p:sp>
      <p:sp>
        <p:nvSpPr>
          <p:cNvPr id="16426" name="Text Box 42"/>
          <p:cNvSpPr txBox="1">
            <a:spLocks noChangeArrowheads="1"/>
          </p:cNvSpPr>
          <p:nvPr/>
        </p:nvSpPr>
        <p:spPr bwMode="auto">
          <a:xfrm>
            <a:off x="7794625" y="3619500"/>
            <a:ext cx="182563" cy="2066925"/>
          </a:xfrm>
          <a:prstGeom prst="rect">
            <a:avLst/>
          </a:prstGeom>
          <a:solidFill>
            <a:schemeClr val="tx1">
              <a:lumMod val="95000"/>
            </a:schemeClr>
          </a:solidFill>
          <a:ln w="9525">
            <a:solidFill>
              <a:schemeClr val="tx1"/>
            </a:solidFill>
            <a:miter lim="800000"/>
            <a:headEnd/>
            <a:tailEnd/>
          </a:ln>
        </p:spPr>
        <p:txBody>
          <a:bodyPr lIns="0" tIns="0" rIns="0" bIns="0">
            <a:spAutoFit/>
          </a:bodyPr>
          <a:lstStyle/>
          <a:p>
            <a:pPr algn="ctr" eaLnBrk="0" hangingPunct="0">
              <a:lnSpc>
                <a:spcPct val="100000"/>
              </a:lnSpc>
              <a:spcBef>
                <a:spcPct val="50000"/>
              </a:spcBef>
            </a:pPr>
            <a:r>
              <a:rPr lang="en-US" sz="1000" dirty="0">
                <a:solidFill>
                  <a:schemeClr val="bg2"/>
                </a:solidFill>
                <a:latin typeface="Lucida Console" pitchFamily="49" charset="0"/>
              </a:rPr>
              <a:t>F</a:t>
            </a:r>
            <a:br>
              <a:rPr lang="en-US" sz="1000" dirty="0">
                <a:solidFill>
                  <a:schemeClr val="bg2"/>
                </a:solidFill>
                <a:latin typeface="Lucida Console" pitchFamily="49" charset="0"/>
              </a:rPr>
            </a:br>
            <a:r>
              <a:rPr lang="en-US" sz="1000" dirty="0">
                <a:solidFill>
                  <a:schemeClr val="bg2"/>
                </a:solidFill>
                <a:latin typeface="Lucida Console" pitchFamily="49" charset="0"/>
              </a:rPr>
              <a:t>u</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 </a:t>
            </a:r>
            <a:br>
              <a:rPr lang="en-US" sz="1000" dirty="0">
                <a:solidFill>
                  <a:schemeClr val="bg2"/>
                </a:solidFill>
                <a:latin typeface="Lucida Console" pitchFamily="49" charset="0"/>
              </a:rPr>
            </a:br>
            <a:r>
              <a:rPr lang="en-US" sz="1000" dirty="0">
                <a:solidFill>
                  <a:schemeClr val="bg2"/>
                </a:solidFill>
                <a:latin typeface="Lucida Console" pitchFamily="49" charset="0"/>
              </a:rPr>
              <a:t>D</a:t>
            </a:r>
            <a:br>
              <a:rPr lang="en-US" sz="1000" dirty="0">
                <a:solidFill>
                  <a:schemeClr val="bg2"/>
                </a:solidFill>
                <a:latin typeface="Lucida Console" pitchFamily="49" charset="0"/>
              </a:rPr>
            </a:br>
            <a:r>
              <a:rPr lang="en-US" sz="1000" dirty="0">
                <a:solidFill>
                  <a:schemeClr val="bg2"/>
                </a:solidFill>
                <a:latin typeface="Lucida Console" pitchFamily="49" charset="0"/>
              </a:rPr>
              <a:t>B</a:t>
            </a:r>
          </a:p>
          <a:p>
            <a:pPr algn="ctr" eaLnBrk="0" hangingPunct="0">
              <a:lnSpc>
                <a:spcPct val="100000"/>
              </a:lnSpc>
              <a:spcBef>
                <a:spcPct val="50000"/>
              </a:spcBef>
            </a:pPr>
            <a:r>
              <a:rPr lang="en-US" sz="1000" dirty="0">
                <a:solidFill>
                  <a:schemeClr val="bg2"/>
                </a:solidFill>
                <a:latin typeface="Lucida Console" pitchFamily="49" charset="0"/>
              </a:rPr>
              <a:t>B</a:t>
            </a:r>
            <a:br>
              <a:rPr lang="en-US" sz="1000" dirty="0">
                <a:solidFill>
                  <a:schemeClr val="bg2"/>
                </a:solidFill>
                <a:latin typeface="Lucida Console" pitchFamily="49" charset="0"/>
              </a:rPr>
            </a:br>
            <a:r>
              <a:rPr lang="en-US" sz="1000" dirty="0">
                <a:solidFill>
                  <a:schemeClr val="bg2"/>
                </a:solidFill>
                <a:latin typeface="Lucida Console" pitchFamily="49" charset="0"/>
              </a:rPr>
              <a:t>a</a:t>
            </a:r>
            <a:br>
              <a:rPr lang="en-US" sz="1000" dirty="0">
                <a:solidFill>
                  <a:schemeClr val="bg2"/>
                </a:solidFill>
                <a:latin typeface="Lucida Console" pitchFamily="49" charset="0"/>
              </a:rPr>
            </a:br>
            <a:r>
              <a:rPr lang="en-US" sz="1000" dirty="0">
                <a:solidFill>
                  <a:schemeClr val="bg2"/>
                </a:solidFill>
                <a:latin typeface="Lucida Console" pitchFamily="49" charset="0"/>
              </a:rPr>
              <a:t>c</a:t>
            </a:r>
            <a:br>
              <a:rPr lang="en-US" sz="1000" dirty="0">
                <a:solidFill>
                  <a:schemeClr val="bg2"/>
                </a:solidFill>
                <a:latin typeface="Lucida Console" pitchFamily="49" charset="0"/>
              </a:rPr>
            </a:br>
            <a:r>
              <a:rPr lang="en-US" sz="1000" dirty="0">
                <a:solidFill>
                  <a:schemeClr val="bg2"/>
                </a:solidFill>
                <a:latin typeface="Lucida Console" pitchFamily="49" charset="0"/>
              </a:rPr>
              <a:t>k</a:t>
            </a:r>
            <a:br>
              <a:rPr lang="en-US" sz="1000" dirty="0">
                <a:solidFill>
                  <a:schemeClr val="bg2"/>
                </a:solidFill>
                <a:latin typeface="Lucida Console" pitchFamily="49" charset="0"/>
              </a:rPr>
            </a:br>
            <a:r>
              <a:rPr lang="en-US" sz="1000" dirty="0">
                <a:solidFill>
                  <a:schemeClr val="bg2"/>
                </a:solidFill>
                <a:latin typeface="Lucida Console" pitchFamily="49" charset="0"/>
              </a:rPr>
              <a:t>u</a:t>
            </a:r>
            <a:br>
              <a:rPr lang="en-US" sz="1000" dirty="0">
                <a:solidFill>
                  <a:schemeClr val="bg2"/>
                </a:solidFill>
                <a:latin typeface="Lucida Console" pitchFamily="49" charset="0"/>
              </a:rPr>
            </a:br>
            <a:r>
              <a:rPr lang="en-US" sz="1000" dirty="0">
                <a:solidFill>
                  <a:schemeClr val="bg2"/>
                </a:solidFill>
                <a:latin typeface="Lucida Console" pitchFamily="49" charset="0"/>
              </a:rPr>
              <a:t>p</a:t>
            </a:r>
          </a:p>
        </p:txBody>
      </p:sp>
      <p:sp>
        <p:nvSpPr>
          <p:cNvPr id="43"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20" name="Rectangle 4"/>
          <p:cNvSpPr>
            <a:spLocks noGrp="1" noChangeAspect="1" noChangeArrowheads="1"/>
          </p:cNvSpPr>
          <p:nvPr>
            <p:ph type="title"/>
          </p:nvPr>
        </p:nvSpPr>
        <p:spPr/>
        <p:txBody>
          <a:bodyPr/>
          <a:lstStyle/>
          <a:p>
            <a:r>
              <a:rPr lang="en-US" dirty="0" smtClean="0"/>
              <a:t>Transaction Log Backups</a:t>
            </a:r>
          </a:p>
        </p:txBody>
      </p:sp>
      <p:sp>
        <p:nvSpPr>
          <p:cNvPr id="418821" name="Rectangle 5"/>
          <p:cNvSpPr>
            <a:spLocks noGrp="1" noChangeAspect="1" noChangeArrowheads="1"/>
          </p:cNvSpPr>
          <p:nvPr>
            <p:ph idx="1"/>
          </p:nvPr>
        </p:nvSpPr>
        <p:spPr/>
        <p:txBody>
          <a:bodyPr>
            <a:normAutofit/>
          </a:bodyPr>
          <a:lstStyle/>
          <a:p>
            <a:r>
              <a:rPr lang="en-US" sz="2400" dirty="0" smtClean="0"/>
              <a:t>Information about the changes since the last transaction log backup (can be described as incremental)</a:t>
            </a:r>
          </a:p>
          <a:p>
            <a:r>
              <a:rPr lang="en-US" sz="2400" dirty="0" smtClean="0"/>
              <a:t>Taken at frequent intervals </a:t>
            </a:r>
            <a:r>
              <a:rPr lang="en-US" sz="2400" dirty="0" smtClean="0">
                <a:sym typeface="Symbol"/>
              </a:rPr>
              <a:t>therefore usually </a:t>
            </a:r>
            <a:r>
              <a:rPr lang="en-US" sz="2400" dirty="0" smtClean="0"/>
              <a:t>fairly small</a:t>
            </a:r>
          </a:p>
          <a:p>
            <a:r>
              <a:rPr lang="en-US" sz="2400" dirty="0" smtClean="0"/>
              <a:t>Once backed up, SQL Server clears the inactive portion (the inactive VLFs) of the log, if possible</a:t>
            </a:r>
          </a:p>
          <a:p>
            <a:pPr lvl="1"/>
            <a:r>
              <a:rPr lang="en-US" sz="2000" dirty="0" smtClean="0"/>
              <a:t>This can help to keep the transaction log file small and manageable but SQL Server does NOT release the file’s free space</a:t>
            </a:r>
          </a:p>
          <a:p>
            <a:r>
              <a:rPr lang="en-US" sz="2400" dirty="0" smtClean="0"/>
              <a:t>Minimal impact to current users because only inactive information may be cleared</a:t>
            </a:r>
          </a:p>
          <a:p>
            <a:r>
              <a:rPr lang="en-US" sz="2400" dirty="0" smtClean="0"/>
              <a:t>Key purposes</a:t>
            </a:r>
          </a:p>
          <a:p>
            <a:pPr lvl="1"/>
            <a:r>
              <a:rPr lang="en-US" sz="2000" dirty="0" smtClean="0"/>
              <a:t>Allow roll-forward to point of failure</a:t>
            </a:r>
          </a:p>
          <a:p>
            <a:pPr lvl="1"/>
            <a:r>
              <a:rPr lang="en-US" sz="2000" dirty="0" smtClean="0"/>
              <a:t>Allow recovery to an arbitrary point in time</a:t>
            </a:r>
          </a:p>
          <a:p>
            <a:pPr lvl="1"/>
            <a:r>
              <a:rPr lang="en-US" sz="2000" dirty="0" smtClean="0"/>
              <a:t>Support log shipping, either through automation wizard or manually backed up and copied/shipped to a secondary location</a:t>
            </a:r>
            <a:endParaRPr lang="en-US" sz="24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smtClean="0"/>
              <a:t>Log Backups Over Time…</a:t>
            </a:r>
          </a:p>
        </p:txBody>
      </p:sp>
      <p:sp>
        <p:nvSpPr>
          <p:cNvPr id="11267" name="Content Placeholder 2"/>
          <p:cNvSpPr>
            <a:spLocks noGrp="1"/>
          </p:cNvSpPr>
          <p:nvPr>
            <p:ph idx="1"/>
          </p:nvPr>
        </p:nvSpPr>
        <p:spPr/>
        <p:txBody>
          <a:bodyPr/>
          <a:lstStyle/>
          <a:p>
            <a:r>
              <a:rPr lang="en-US" sz="2400" dirty="0" smtClean="0"/>
              <a:t>Remember the active and inactive portions of the log…</a:t>
            </a:r>
          </a:p>
          <a:p>
            <a:r>
              <a:rPr lang="en-US" sz="2400" dirty="0" smtClean="0"/>
              <a:t>On a transaction log backup everything that’s occurred since the last log backup is backed up BUT only the inactive portion of the log is cleared…</a:t>
            </a:r>
          </a:p>
          <a:p>
            <a:r>
              <a:rPr lang="en-US" sz="2400" dirty="0" smtClean="0"/>
              <a:t>The transaction log size does not shrink at transaction log backup…</a:t>
            </a:r>
          </a:p>
        </p:txBody>
      </p:sp>
      <p:sp>
        <p:nvSpPr>
          <p:cNvPr id="21" name="Rectangle 20"/>
          <p:cNvSpPr/>
          <p:nvPr/>
        </p:nvSpPr>
        <p:spPr>
          <a:xfrm>
            <a:off x="611168" y="4377953"/>
            <a:ext cx="8153400" cy="82232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2"/>
              </a:solidFill>
            </a:endParaRPr>
          </a:p>
        </p:txBody>
      </p:sp>
      <p:sp>
        <p:nvSpPr>
          <p:cNvPr id="22" name="Text Box 19"/>
          <p:cNvSpPr txBox="1">
            <a:spLocks noChangeArrowheads="1"/>
          </p:cNvSpPr>
          <p:nvPr/>
        </p:nvSpPr>
        <p:spPr bwMode="auto">
          <a:xfrm>
            <a:off x="7248506" y="5559053"/>
            <a:ext cx="1611312" cy="424732"/>
          </a:xfrm>
          <a:prstGeom prst="rect">
            <a:avLst/>
          </a:prstGeom>
          <a:noFill/>
          <a:ln w="9525">
            <a:noFill/>
            <a:miter lim="800000"/>
            <a:headEnd/>
            <a:tailEnd/>
          </a:ln>
          <a:effectLst/>
        </p:spPr>
        <p:txBody>
          <a:bodyPr>
            <a:spAutoFit/>
          </a:bodyPr>
          <a:lstStyle/>
          <a:p>
            <a:pPr algn="r">
              <a:defRPr/>
            </a:pPr>
            <a:r>
              <a:rPr lang="en-US" sz="1200" dirty="0">
                <a:latin typeface="Calibri" pitchFamily="34" charset="0"/>
              </a:rPr>
              <a:t>D</a:t>
            </a:r>
            <a:r>
              <a:rPr lang="en-US" sz="1200" dirty="0" smtClean="0">
                <a:latin typeface="Calibri" pitchFamily="34" charset="0"/>
              </a:rPr>
              <a:t>efined size </a:t>
            </a:r>
            <a:r>
              <a:rPr lang="en-US" sz="1200" dirty="0">
                <a:latin typeface="Calibri" pitchFamily="34" charset="0"/>
              </a:rPr>
              <a:t>of </a:t>
            </a:r>
            <a:r>
              <a:rPr lang="en-US" sz="1200" dirty="0" smtClean="0">
                <a:latin typeface="Calibri" pitchFamily="34" charset="0"/>
              </a:rPr>
              <a:t>transaction </a:t>
            </a:r>
            <a:r>
              <a:rPr lang="en-US" sz="1200" dirty="0">
                <a:latin typeface="Calibri" pitchFamily="34" charset="0"/>
              </a:rPr>
              <a:t>l</a:t>
            </a:r>
            <a:r>
              <a:rPr lang="en-US" sz="1200" dirty="0" smtClean="0">
                <a:latin typeface="Calibri" pitchFamily="34" charset="0"/>
              </a:rPr>
              <a:t>og</a:t>
            </a:r>
            <a:endParaRPr lang="en-US" sz="1200" dirty="0">
              <a:latin typeface="Calibri" pitchFamily="34" charset="0"/>
            </a:endParaRPr>
          </a:p>
        </p:txBody>
      </p:sp>
      <p:sp>
        <p:nvSpPr>
          <p:cNvPr id="28" name="Text Box 19"/>
          <p:cNvSpPr txBox="1">
            <a:spLocks noChangeArrowheads="1"/>
          </p:cNvSpPr>
          <p:nvPr/>
        </p:nvSpPr>
        <p:spPr bwMode="auto">
          <a:xfrm>
            <a:off x="3735368" y="5559053"/>
            <a:ext cx="1611313" cy="424732"/>
          </a:xfrm>
          <a:prstGeom prst="rect">
            <a:avLst/>
          </a:prstGeom>
          <a:noFill/>
          <a:ln w="9525">
            <a:noFill/>
            <a:miter lim="800000"/>
            <a:headEnd/>
            <a:tailEnd/>
          </a:ln>
          <a:effectLst/>
        </p:spPr>
        <p:txBody>
          <a:bodyPr>
            <a:spAutoFit/>
          </a:bodyPr>
          <a:lstStyle/>
          <a:p>
            <a:pPr algn="r">
              <a:defRPr/>
            </a:pPr>
            <a:r>
              <a:rPr lang="en-US" sz="1200" dirty="0" smtClean="0">
                <a:latin typeface="Calibri" pitchFamily="34" charset="0"/>
              </a:rPr>
              <a:t>Most recent log record</a:t>
            </a:r>
            <a:endParaRPr lang="en-US" sz="1200" dirty="0">
              <a:latin typeface="Calibri" pitchFamily="34" charset="0"/>
            </a:endParaRPr>
          </a:p>
        </p:txBody>
      </p:sp>
      <p:cxnSp>
        <p:nvCxnSpPr>
          <p:cNvPr id="29" name="Straight Connector 28"/>
          <p:cNvCxnSpPr/>
          <p:nvPr/>
        </p:nvCxnSpPr>
        <p:spPr>
          <a:xfrm rot="5400000">
            <a:off x="1364437" y="4796259"/>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2383612" y="4796259"/>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7479487" y="4796259"/>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6460312" y="4796259"/>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a:off x="5441137" y="4796259"/>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4421962" y="4796259"/>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a:off x="3402787" y="4796259"/>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3659168" y="3996953"/>
            <a:ext cx="2048256"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A</a:t>
            </a:r>
            <a:r>
              <a:rPr lang="en-US" sz="1100" i="1" dirty="0" smtClean="0">
                <a:solidFill>
                  <a:schemeClr val="tx1"/>
                </a:solidFill>
                <a:latin typeface="Calibri" pitchFamily="34" charset="0"/>
              </a:rPr>
              <a:t>ctive </a:t>
            </a:r>
            <a:r>
              <a:rPr lang="en-US" sz="1100" i="1" dirty="0">
                <a:solidFill>
                  <a:schemeClr val="tx1"/>
                </a:solidFill>
                <a:latin typeface="Calibri" pitchFamily="34" charset="0"/>
              </a:rPr>
              <a:t>portion of the log</a:t>
            </a:r>
          </a:p>
        </p:txBody>
      </p:sp>
      <p:sp>
        <p:nvSpPr>
          <p:cNvPr id="37" name="Rectangle 36"/>
          <p:cNvSpPr/>
          <p:nvPr/>
        </p:nvSpPr>
        <p:spPr>
          <a:xfrm>
            <a:off x="611168" y="3996953"/>
            <a:ext cx="3048381"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smtClean="0">
                <a:solidFill>
                  <a:schemeClr val="tx1"/>
                </a:solidFill>
                <a:latin typeface="Calibri" pitchFamily="34" charset="0"/>
              </a:rPr>
              <a:t>Used + inactive + not backed up portion </a:t>
            </a:r>
            <a:r>
              <a:rPr lang="en-US" sz="1100" i="1" dirty="0">
                <a:solidFill>
                  <a:schemeClr val="tx1"/>
                </a:solidFill>
                <a:latin typeface="Calibri" pitchFamily="34" charset="0"/>
              </a:rPr>
              <a:t>of the log</a:t>
            </a:r>
          </a:p>
        </p:txBody>
      </p:sp>
      <p:sp>
        <p:nvSpPr>
          <p:cNvPr id="38" name="Rectangle 37"/>
          <p:cNvSpPr/>
          <p:nvPr/>
        </p:nvSpPr>
        <p:spPr>
          <a:xfrm>
            <a:off x="5707042" y="3996953"/>
            <a:ext cx="3057525"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U</a:t>
            </a:r>
            <a:r>
              <a:rPr lang="en-US" sz="1100" i="1" dirty="0" smtClean="0">
                <a:solidFill>
                  <a:schemeClr val="tx1"/>
                </a:solidFill>
                <a:latin typeface="Calibri" pitchFamily="34" charset="0"/>
              </a:rPr>
              <a:t>nused </a:t>
            </a:r>
            <a:r>
              <a:rPr lang="en-US" sz="1100" i="1" dirty="0">
                <a:solidFill>
                  <a:schemeClr val="tx1"/>
                </a:solidFill>
                <a:latin typeface="Calibri" pitchFamily="34" charset="0"/>
              </a:rPr>
              <a:t>portion of the log</a:t>
            </a:r>
          </a:p>
        </p:txBody>
      </p:sp>
      <p:sp>
        <p:nvSpPr>
          <p:cNvPr id="39" name="Line 21"/>
          <p:cNvSpPr>
            <a:spLocks noChangeShapeType="1"/>
          </p:cNvSpPr>
          <p:nvPr/>
        </p:nvSpPr>
        <p:spPr bwMode="auto">
          <a:xfrm flipV="1">
            <a:off x="8753456" y="5244728"/>
            <a:ext cx="0" cy="260350"/>
          </a:xfrm>
          <a:prstGeom prst="line">
            <a:avLst/>
          </a:prstGeom>
          <a:noFill/>
          <a:ln w="9525">
            <a:solidFill>
              <a:schemeClr val="tx1"/>
            </a:solidFill>
            <a:round/>
            <a:headEnd/>
            <a:tailEnd type="triangle" w="lg" len="med"/>
          </a:ln>
        </p:spPr>
        <p:txBody>
          <a:bodyPr/>
          <a:lstStyle/>
          <a:p>
            <a:endParaRPr lang="en-US"/>
          </a:p>
        </p:txBody>
      </p:sp>
      <p:sp>
        <p:nvSpPr>
          <p:cNvPr id="40" name="Line 21"/>
          <p:cNvSpPr>
            <a:spLocks noChangeShapeType="1"/>
          </p:cNvSpPr>
          <p:nvPr/>
        </p:nvSpPr>
        <p:spPr bwMode="auto">
          <a:xfrm flipV="1">
            <a:off x="5238731" y="5244728"/>
            <a:ext cx="0" cy="260350"/>
          </a:xfrm>
          <a:prstGeom prst="line">
            <a:avLst/>
          </a:prstGeom>
          <a:noFill/>
          <a:ln w="9525">
            <a:solidFill>
              <a:schemeClr val="tx1"/>
            </a:solidFill>
            <a:round/>
            <a:headEnd/>
            <a:tailEnd type="triangle" w="lg" len="med"/>
          </a:ln>
        </p:spPr>
        <p:txBody>
          <a:bodyPr/>
          <a:lstStyle/>
          <a:p>
            <a:endParaRPr lang="en-US"/>
          </a:p>
        </p:txBody>
      </p:sp>
      <p:sp>
        <p:nvSpPr>
          <p:cNvPr id="19"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ustDataLst>
      <p:tags r:id="rId1"/>
    </p:custData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 Backups Over Time…</a:t>
            </a:r>
            <a:endParaRPr lang="en-US" dirty="0"/>
          </a:p>
        </p:txBody>
      </p:sp>
      <p:sp>
        <p:nvSpPr>
          <p:cNvPr id="4" name="Rectangle 3"/>
          <p:cNvSpPr/>
          <p:nvPr/>
        </p:nvSpPr>
        <p:spPr>
          <a:xfrm>
            <a:off x="609600" y="4800600"/>
            <a:ext cx="8153400" cy="82232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2"/>
              </a:solidFill>
            </a:endParaRPr>
          </a:p>
        </p:txBody>
      </p:sp>
      <p:sp>
        <p:nvSpPr>
          <p:cNvPr id="5" name="Text Box 19"/>
          <p:cNvSpPr txBox="1">
            <a:spLocks noChangeArrowheads="1"/>
          </p:cNvSpPr>
          <p:nvPr/>
        </p:nvSpPr>
        <p:spPr bwMode="auto">
          <a:xfrm>
            <a:off x="7246938" y="5981700"/>
            <a:ext cx="1611312" cy="424732"/>
          </a:xfrm>
          <a:prstGeom prst="rect">
            <a:avLst/>
          </a:prstGeom>
          <a:noFill/>
          <a:ln w="9525">
            <a:noFill/>
            <a:miter lim="800000"/>
            <a:headEnd/>
            <a:tailEnd/>
          </a:ln>
          <a:effectLst/>
        </p:spPr>
        <p:txBody>
          <a:bodyPr>
            <a:spAutoFit/>
          </a:bodyPr>
          <a:lstStyle/>
          <a:p>
            <a:pPr algn="r">
              <a:defRPr/>
            </a:pPr>
            <a:r>
              <a:rPr lang="en-US" sz="1200" dirty="0">
                <a:latin typeface="Calibri" pitchFamily="34" charset="0"/>
              </a:rPr>
              <a:t>D</a:t>
            </a:r>
            <a:r>
              <a:rPr lang="en-US" sz="1200" dirty="0" smtClean="0">
                <a:latin typeface="Calibri" pitchFamily="34" charset="0"/>
              </a:rPr>
              <a:t>efined size </a:t>
            </a:r>
            <a:r>
              <a:rPr lang="en-US" sz="1200" dirty="0">
                <a:latin typeface="Calibri" pitchFamily="34" charset="0"/>
              </a:rPr>
              <a:t>of </a:t>
            </a:r>
            <a:r>
              <a:rPr lang="en-US" sz="1200" dirty="0" smtClean="0">
                <a:latin typeface="Calibri" pitchFamily="34" charset="0"/>
              </a:rPr>
              <a:t>transaction </a:t>
            </a:r>
            <a:r>
              <a:rPr lang="en-US" sz="1200" dirty="0">
                <a:latin typeface="Calibri" pitchFamily="34" charset="0"/>
              </a:rPr>
              <a:t>l</a:t>
            </a:r>
            <a:r>
              <a:rPr lang="en-US" sz="1200" dirty="0" smtClean="0">
                <a:latin typeface="Calibri" pitchFamily="34" charset="0"/>
              </a:rPr>
              <a:t>og</a:t>
            </a:r>
            <a:endParaRPr lang="en-US" sz="1200" dirty="0">
              <a:latin typeface="Calibri" pitchFamily="34" charset="0"/>
            </a:endParaRPr>
          </a:p>
        </p:txBody>
      </p:sp>
      <p:sp>
        <p:nvSpPr>
          <p:cNvPr id="6" name="Text Box 19"/>
          <p:cNvSpPr txBox="1">
            <a:spLocks noChangeArrowheads="1"/>
          </p:cNvSpPr>
          <p:nvPr/>
        </p:nvSpPr>
        <p:spPr bwMode="auto">
          <a:xfrm>
            <a:off x="3733800" y="5981700"/>
            <a:ext cx="1611313" cy="424732"/>
          </a:xfrm>
          <a:prstGeom prst="rect">
            <a:avLst/>
          </a:prstGeom>
          <a:noFill/>
          <a:ln w="9525">
            <a:noFill/>
            <a:miter lim="800000"/>
            <a:headEnd/>
            <a:tailEnd/>
          </a:ln>
          <a:effectLst/>
        </p:spPr>
        <p:txBody>
          <a:bodyPr>
            <a:spAutoFit/>
          </a:bodyPr>
          <a:lstStyle/>
          <a:p>
            <a:pPr algn="r">
              <a:defRPr/>
            </a:pPr>
            <a:r>
              <a:rPr lang="en-US" sz="1200" dirty="0" smtClean="0">
                <a:latin typeface="Calibri" pitchFamily="34" charset="0"/>
              </a:rPr>
              <a:t>Most recent log record</a:t>
            </a:r>
            <a:endParaRPr lang="en-US" sz="1200" dirty="0">
              <a:latin typeface="Calibri" pitchFamily="34" charset="0"/>
            </a:endParaRPr>
          </a:p>
        </p:txBody>
      </p:sp>
      <p:cxnSp>
        <p:nvCxnSpPr>
          <p:cNvPr id="7" name="Straight Connector 6"/>
          <p:cNvCxnSpPr/>
          <p:nvPr/>
        </p:nvCxnSpPr>
        <p:spPr>
          <a:xfrm rot="5400000">
            <a:off x="1362869" y="5218906"/>
            <a:ext cx="533400" cy="1588"/>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2382044" y="5218906"/>
            <a:ext cx="533400" cy="1588"/>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7477919"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6458744"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5439569"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4420394"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3401219" y="5218906"/>
            <a:ext cx="533400" cy="1588"/>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3657600" y="4419600"/>
            <a:ext cx="2048256"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A</a:t>
            </a:r>
            <a:r>
              <a:rPr lang="en-US" sz="1100" i="1" dirty="0" smtClean="0">
                <a:solidFill>
                  <a:schemeClr val="tx1"/>
                </a:solidFill>
                <a:latin typeface="Calibri" pitchFamily="34" charset="0"/>
              </a:rPr>
              <a:t>ctive </a:t>
            </a:r>
            <a:r>
              <a:rPr lang="en-US" sz="1100" i="1" dirty="0">
                <a:solidFill>
                  <a:schemeClr val="tx1"/>
                </a:solidFill>
                <a:latin typeface="Calibri" pitchFamily="34" charset="0"/>
              </a:rPr>
              <a:t>portion of the log</a:t>
            </a:r>
          </a:p>
        </p:txBody>
      </p:sp>
      <p:sp>
        <p:nvSpPr>
          <p:cNvPr id="15" name="Rectangle 14"/>
          <p:cNvSpPr/>
          <p:nvPr/>
        </p:nvSpPr>
        <p:spPr>
          <a:xfrm>
            <a:off x="609600" y="4419600"/>
            <a:ext cx="3048381"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smtClean="0">
                <a:solidFill>
                  <a:schemeClr val="tx1"/>
                </a:solidFill>
                <a:latin typeface="Calibri" pitchFamily="34" charset="0"/>
              </a:rPr>
              <a:t>Used + inactive + backed up portion </a:t>
            </a:r>
            <a:r>
              <a:rPr lang="en-US" sz="1100" i="1" dirty="0">
                <a:solidFill>
                  <a:schemeClr val="tx1"/>
                </a:solidFill>
                <a:latin typeface="Calibri" pitchFamily="34" charset="0"/>
              </a:rPr>
              <a:t>of the log</a:t>
            </a:r>
          </a:p>
        </p:txBody>
      </p:sp>
      <p:sp>
        <p:nvSpPr>
          <p:cNvPr id="16" name="Rectangle 15"/>
          <p:cNvSpPr/>
          <p:nvPr/>
        </p:nvSpPr>
        <p:spPr>
          <a:xfrm>
            <a:off x="5705474" y="4419600"/>
            <a:ext cx="3057525"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U</a:t>
            </a:r>
            <a:r>
              <a:rPr lang="en-US" sz="1100" i="1" dirty="0" smtClean="0">
                <a:solidFill>
                  <a:schemeClr val="tx1"/>
                </a:solidFill>
                <a:latin typeface="Calibri" pitchFamily="34" charset="0"/>
              </a:rPr>
              <a:t>nused </a:t>
            </a:r>
            <a:r>
              <a:rPr lang="en-US" sz="1100" i="1" dirty="0">
                <a:solidFill>
                  <a:schemeClr val="tx1"/>
                </a:solidFill>
                <a:latin typeface="Calibri" pitchFamily="34" charset="0"/>
              </a:rPr>
              <a:t>portion of the log</a:t>
            </a:r>
          </a:p>
        </p:txBody>
      </p:sp>
      <p:sp>
        <p:nvSpPr>
          <p:cNvPr id="17" name="Line 21"/>
          <p:cNvSpPr>
            <a:spLocks noChangeShapeType="1"/>
          </p:cNvSpPr>
          <p:nvPr/>
        </p:nvSpPr>
        <p:spPr bwMode="auto">
          <a:xfrm flipV="1">
            <a:off x="8751888" y="5667375"/>
            <a:ext cx="0" cy="260350"/>
          </a:xfrm>
          <a:prstGeom prst="line">
            <a:avLst/>
          </a:prstGeom>
          <a:noFill/>
          <a:ln w="9525">
            <a:solidFill>
              <a:schemeClr val="tx1"/>
            </a:solidFill>
            <a:round/>
            <a:headEnd/>
            <a:tailEnd type="triangle" w="lg" len="med"/>
          </a:ln>
        </p:spPr>
        <p:txBody>
          <a:bodyPr/>
          <a:lstStyle/>
          <a:p>
            <a:endParaRPr lang="en-US"/>
          </a:p>
        </p:txBody>
      </p:sp>
      <p:sp>
        <p:nvSpPr>
          <p:cNvPr id="18" name="Line 21"/>
          <p:cNvSpPr>
            <a:spLocks noChangeShapeType="1"/>
          </p:cNvSpPr>
          <p:nvPr/>
        </p:nvSpPr>
        <p:spPr bwMode="auto">
          <a:xfrm flipV="1">
            <a:off x="5237163" y="5667375"/>
            <a:ext cx="0" cy="260350"/>
          </a:xfrm>
          <a:prstGeom prst="line">
            <a:avLst/>
          </a:prstGeom>
          <a:noFill/>
          <a:ln w="9525">
            <a:solidFill>
              <a:schemeClr val="tx1"/>
            </a:solidFill>
            <a:round/>
            <a:headEnd/>
            <a:tailEnd type="triangle" w="lg" len="med"/>
          </a:ln>
        </p:spPr>
        <p:txBody>
          <a:bodyPr/>
          <a:lstStyle/>
          <a:p>
            <a:endParaRPr lang="en-US"/>
          </a:p>
        </p:txBody>
      </p:sp>
      <p:sp>
        <p:nvSpPr>
          <p:cNvPr id="19" name="Rectangle 18"/>
          <p:cNvSpPr/>
          <p:nvPr/>
        </p:nvSpPr>
        <p:spPr>
          <a:xfrm>
            <a:off x="609600" y="4800600"/>
            <a:ext cx="4626864" cy="838200"/>
          </a:xfrm>
          <a:prstGeom prst="rect">
            <a:avLst/>
          </a:prstGeom>
          <a:noFill/>
          <a:ln w="28575">
            <a:solidFill>
              <a:schemeClr val="accent3"/>
            </a:solidFill>
            <a:prstDash val="sys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r">
              <a:defRPr/>
            </a:pPr>
            <a:endParaRPr lang="en-US" sz="1400" i="1" dirty="0">
              <a:latin typeface="Calibri" pitchFamily="34" charset="0"/>
            </a:endParaRPr>
          </a:p>
        </p:txBody>
      </p:sp>
      <p:sp>
        <p:nvSpPr>
          <p:cNvPr id="20" name="Rectangle 19"/>
          <p:cNvSpPr/>
          <p:nvPr/>
        </p:nvSpPr>
        <p:spPr>
          <a:xfrm>
            <a:off x="609600" y="4800600"/>
            <a:ext cx="3048000" cy="838200"/>
          </a:xfrm>
          <a:prstGeom prst="rect">
            <a:avLst/>
          </a:prstGeom>
          <a:solidFill>
            <a:schemeClr val="accent2"/>
          </a:solidFill>
          <a:ln w="28575">
            <a:solidFill>
              <a:schemeClr val="accent3"/>
            </a:solidFill>
            <a:prstDash val="sys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defRPr/>
            </a:pPr>
            <a:r>
              <a:rPr lang="en-US" sz="1200" i="1" dirty="0">
                <a:latin typeface="Calibri" pitchFamily="34" charset="0"/>
              </a:rPr>
              <a:t>P</a:t>
            </a:r>
            <a:r>
              <a:rPr lang="en-US" sz="1200" i="1" dirty="0" smtClean="0">
                <a:latin typeface="Calibri" pitchFamily="34" charset="0"/>
              </a:rPr>
              <a:t>ortion </a:t>
            </a:r>
            <a:r>
              <a:rPr lang="en-US" sz="1200" i="1" dirty="0">
                <a:latin typeface="Calibri" pitchFamily="34" charset="0"/>
              </a:rPr>
              <a:t>of the log that’s cleared when a transaction log backup is performed</a:t>
            </a:r>
          </a:p>
        </p:txBody>
      </p:sp>
      <p:sp>
        <p:nvSpPr>
          <p:cNvPr id="21" name="Rectangle 20"/>
          <p:cNvSpPr/>
          <p:nvPr/>
        </p:nvSpPr>
        <p:spPr>
          <a:xfrm>
            <a:off x="611168" y="1747820"/>
            <a:ext cx="8153400" cy="82232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2"/>
              </a:solidFill>
            </a:endParaRPr>
          </a:p>
        </p:txBody>
      </p:sp>
      <p:sp>
        <p:nvSpPr>
          <p:cNvPr id="22" name="Text Box 19"/>
          <p:cNvSpPr txBox="1">
            <a:spLocks noChangeArrowheads="1"/>
          </p:cNvSpPr>
          <p:nvPr/>
        </p:nvSpPr>
        <p:spPr bwMode="auto">
          <a:xfrm>
            <a:off x="7248506" y="2928920"/>
            <a:ext cx="1611312" cy="424732"/>
          </a:xfrm>
          <a:prstGeom prst="rect">
            <a:avLst/>
          </a:prstGeom>
          <a:noFill/>
          <a:ln w="9525">
            <a:noFill/>
            <a:miter lim="800000"/>
            <a:headEnd/>
            <a:tailEnd/>
          </a:ln>
          <a:effectLst/>
        </p:spPr>
        <p:txBody>
          <a:bodyPr>
            <a:spAutoFit/>
          </a:bodyPr>
          <a:lstStyle/>
          <a:p>
            <a:pPr algn="r">
              <a:defRPr/>
            </a:pPr>
            <a:r>
              <a:rPr lang="en-US" sz="1200" dirty="0">
                <a:latin typeface="Calibri" pitchFamily="34" charset="0"/>
              </a:rPr>
              <a:t>D</a:t>
            </a:r>
            <a:r>
              <a:rPr lang="en-US" sz="1200" dirty="0" smtClean="0">
                <a:latin typeface="Calibri" pitchFamily="34" charset="0"/>
              </a:rPr>
              <a:t>efined size </a:t>
            </a:r>
            <a:r>
              <a:rPr lang="en-US" sz="1200" dirty="0">
                <a:latin typeface="Calibri" pitchFamily="34" charset="0"/>
              </a:rPr>
              <a:t>of </a:t>
            </a:r>
            <a:r>
              <a:rPr lang="en-US" sz="1200" dirty="0" smtClean="0">
                <a:latin typeface="Calibri" pitchFamily="34" charset="0"/>
              </a:rPr>
              <a:t>transaction </a:t>
            </a:r>
            <a:r>
              <a:rPr lang="en-US" sz="1200" dirty="0">
                <a:latin typeface="Calibri" pitchFamily="34" charset="0"/>
              </a:rPr>
              <a:t>l</a:t>
            </a:r>
            <a:r>
              <a:rPr lang="en-US" sz="1200" dirty="0" smtClean="0">
                <a:latin typeface="Calibri" pitchFamily="34" charset="0"/>
              </a:rPr>
              <a:t>og</a:t>
            </a:r>
            <a:endParaRPr lang="en-US" sz="1200" dirty="0">
              <a:latin typeface="Calibri" pitchFamily="34" charset="0"/>
            </a:endParaRPr>
          </a:p>
        </p:txBody>
      </p:sp>
      <p:sp>
        <p:nvSpPr>
          <p:cNvPr id="23" name="Text Box 19"/>
          <p:cNvSpPr txBox="1">
            <a:spLocks noChangeArrowheads="1"/>
          </p:cNvSpPr>
          <p:nvPr/>
        </p:nvSpPr>
        <p:spPr bwMode="auto">
          <a:xfrm>
            <a:off x="3735368" y="2928920"/>
            <a:ext cx="1611313" cy="424732"/>
          </a:xfrm>
          <a:prstGeom prst="rect">
            <a:avLst/>
          </a:prstGeom>
          <a:noFill/>
          <a:ln w="9525">
            <a:noFill/>
            <a:miter lim="800000"/>
            <a:headEnd/>
            <a:tailEnd/>
          </a:ln>
          <a:effectLst/>
        </p:spPr>
        <p:txBody>
          <a:bodyPr>
            <a:spAutoFit/>
          </a:bodyPr>
          <a:lstStyle/>
          <a:p>
            <a:pPr algn="r">
              <a:defRPr/>
            </a:pPr>
            <a:r>
              <a:rPr lang="en-US" sz="1200" dirty="0" smtClean="0">
                <a:latin typeface="Calibri" pitchFamily="34" charset="0"/>
              </a:rPr>
              <a:t>Most recent log record</a:t>
            </a:r>
            <a:endParaRPr lang="en-US" sz="1200" dirty="0">
              <a:latin typeface="Calibri" pitchFamily="34" charset="0"/>
            </a:endParaRPr>
          </a:p>
        </p:txBody>
      </p:sp>
      <p:cxnSp>
        <p:nvCxnSpPr>
          <p:cNvPr id="24" name="Straight Connector 23"/>
          <p:cNvCxnSpPr/>
          <p:nvPr/>
        </p:nvCxnSpPr>
        <p:spPr>
          <a:xfrm rot="5400000">
            <a:off x="1364437" y="2166126"/>
            <a:ext cx="533400" cy="1588"/>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2383612" y="2166126"/>
            <a:ext cx="533400" cy="1588"/>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7479487" y="216612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5400000">
            <a:off x="6460312" y="216612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a:off x="5441137" y="216612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a:off x="4421962" y="2166126"/>
            <a:ext cx="533400" cy="1588"/>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3402787" y="2166126"/>
            <a:ext cx="533400" cy="1588"/>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3659168" y="1366820"/>
            <a:ext cx="2048256"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A</a:t>
            </a:r>
            <a:r>
              <a:rPr lang="en-US" sz="1100" i="1" dirty="0" smtClean="0">
                <a:solidFill>
                  <a:schemeClr val="tx1"/>
                </a:solidFill>
                <a:latin typeface="Calibri" pitchFamily="34" charset="0"/>
              </a:rPr>
              <a:t>ctive </a:t>
            </a:r>
            <a:r>
              <a:rPr lang="en-US" sz="1100" i="1" dirty="0">
                <a:solidFill>
                  <a:schemeClr val="tx1"/>
                </a:solidFill>
                <a:latin typeface="Calibri" pitchFamily="34" charset="0"/>
              </a:rPr>
              <a:t>portion of the log</a:t>
            </a:r>
          </a:p>
        </p:txBody>
      </p:sp>
      <p:sp>
        <p:nvSpPr>
          <p:cNvPr id="32" name="Rectangle 31"/>
          <p:cNvSpPr/>
          <p:nvPr/>
        </p:nvSpPr>
        <p:spPr>
          <a:xfrm>
            <a:off x="611168" y="1366820"/>
            <a:ext cx="3048381"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smtClean="0">
                <a:solidFill>
                  <a:schemeClr val="tx1"/>
                </a:solidFill>
                <a:latin typeface="Calibri" pitchFamily="34" charset="0"/>
              </a:rPr>
              <a:t>Used + inactive + not backed up portion </a:t>
            </a:r>
            <a:r>
              <a:rPr lang="en-US" sz="1100" i="1" dirty="0">
                <a:solidFill>
                  <a:schemeClr val="tx1"/>
                </a:solidFill>
                <a:latin typeface="Calibri" pitchFamily="34" charset="0"/>
              </a:rPr>
              <a:t>of the log</a:t>
            </a:r>
          </a:p>
        </p:txBody>
      </p:sp>
      <p:sp>
        <p:nvSpPr>
          <p:cNvPr id="33" name="Rectangle 32"/>
          <p:cNvSpPr/>
          <p:nvPr/>
        </p:nvSpPr>
        <p:spPr>
          <a:xfrm>
            <a:off x="5707042" y="1366820"/>
            <a:ext cx="3057525"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U</a:t>
            </a:r>
            <a:r>
              <a:rPr lang="en-US" sz="1100" i="1" dirty="0" smtClean="0">
                <a:solidFill>
                  <a:schemeClr val="tx1"/>
                </a:solidFill>
                <a:latin typeface="Calibri" pitchFamily="34" charset="0"/>
              </a:rPr>
              <a:t>nused </a:t>
            </a:r>
            <a:r>
              <a:rPr lang="en-US" sz="1100" i="1" dirty="0">
                <a:solidFill>
                  <a:schemeClr val="tx1"/>
                </a:solidFill>
                <a:latin typeface="Calibri" pitchFamily="34" charset="0"/>
              </a:rPr>
              <a:t>portion of the log</a:t>
            </a:r>
          </a:p>
        </p:txBody>
      </p:sp>
      <p:sp>
        <p:nvSpPr>
          <p:cNvPr id="34" name="Line 21"/>
          <p:cNvSpPr>
            <a:spLocks noChangeShapeType="1"/>
          </p:cNvSpPr>
          <p:nvPr/>
        </p:nvSpPr>
        <p:spPr bwMode="auto">
          <a:xfrm flipV="1">
            <a:off x="8753456" y="2614595"/>
            <a:ext cx="0" cy="260350"/>
          </a:xfrm>
          <a:prstGeom prst="line">
            <a:avLst/>
          </a:prstGeom>
          <a:noFill/>
          <a:ln w="9525">
            <a:solidFill>
              <a:schemeClr val="tx1"/>
            </a:solidFill>
            <a:round/>
            <a:headEnd/>
            <a:tailEnd type="triangle" w="lg" len="med"/>
          </a:ln>
        </p:spPr>
        <p:txBody>
          <a:bodyPr/>
          <a:lstStyle/>
          <a:p>
            <a:endParaRPr lang="en-US"/>
          </a:p>
        </p:txBody>
      </p:sp>
      <p:sp>
        <p:nvSpPr>
          <p:cNvPr id="35" name="Line 21"/>
          <p:cNvSpPr>
            <a:spLocks noChangeShapeType="1"/>
          </p:cNvSpPr>
          <p:nvPr/>
        </p:nvSpPr>
        <p:spPr bwMode="auto">
          <a:xfrm flipV="1">
            <a:off x="5238731" y="2614595"/>
            <a:ext cx="0" cy="260350"/>
          </a:xfrm>
          <a:prstGeom prst="line">
            <a:avLst/>
          </a:prstGeom>
          <a:noFill/>
          <a:ln w="9525">
            <a:solidFill>
              <a:schemeClr val="tx1"/>
            </a:solidFill>
            <a:round/>
            <a:headEnd/>
            <a:tailEnd type="triangle" w="lg" len="med"/>
          </a:ln>
        </p:spPr>
        <p:txBody>
          <a:bodyPr/>
          <a:lstStyle/>
          <a:p>
            <a:endParaRPr lang="en-US"/>
          </a:p>
        </p:txBody>
      </p:sp>
      <p:sp>
        <p:nvSpPr>
          <p:cNvPr id="36" name="Rectangle 35"/>
          <p:cNvSpPr/>
          <p:nvPr/>
        </p:nvSpPr>
        <p:spPr>
          <a:xfrm>
            <a:off x="611168" y="1747820"/>
            <a:ext cx="4626864" cy="838200"/>
          </a:xfrm>
          <a:prstGeom prst="rect">
            <a:avLst/>
          </a:prstGeom>
          <a:solidFill>
            <a:schemeClr val="accent2"/>
          </a:solidFill>
          <a:ln w="28575">
            <a:solidFill>
              <a:schemeClr val="accent3"/>
            </a:solidFill>
            <a:prstDash val="sys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r">
              <a:defRPr/>
            </a:pPr>
            <a:r>
              <a:rPr lang="en-US" sz="1200" i="1" dirty="0">
                <a:solidFill>
                  <a:schemeClr val="tx1"/>
                </a:solidFill>
                <a:latin typeface="Calibri" pitchFamily="34" charset="0"/>
              </a:rPr>
              <a:t>P</a:t>
            </a:r>
            <a:r>
              <a:rPr lang="en-US" sz="1200" i="1" dirty="0" smtClean="0">
                <a:solidFill>
                  <a:schemeClr val="tx1"/>
                </a:solidFill>
                <a:latin typeface="Calibri" pitchFamily="34" charset="0"/>
              </a:rPr>
              <a:t>ortion </a:t>
            </a:r>
            <a:r>
              <a:rPr lang="en-US" sz="1200" i="1" dirty="0">
                <a:solidFill>
                  <a:schemeClr val="tx1"/>
                </a:solidFill>
                <a:latin typeface="Calibri" pitchFamily="34" charset="0"/>
              </a:rPr>
              <a:t>of the log that’s backed up when a transaction log backup is performed</a:t>
            </a:r>
          </a:p>
        </p:txBody>
      </p:sp>
      <p:sp>
        <p:nvSpPr>
          <p:cNvPr id="40" name="Down Arrow 39"/>
          <p:cNvSpPr/>
          <p:nvPr/>
        </p:nvSpPr>
        <p:spPr bwMode="auto">
          <a:xfrm>
            <a:off x="3968685" y="3450210"/>
            <a:ext cx="1206631" cy="858857"/>
          </a:xfrm>
          <a:prstGeom prst="downArrow">
            <a:avLst>
              <a:gd name="adj1" fmla="val 46875"/>
              <a:gd name="adj2" fmla="val 50000"/>
            </a:avLst>
          </a:prstGeom>
          <a:solidFill>
            <a:srgbClr val="00B050"/>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4000" b="1" i="0" u="none" strike="noStrike" cap="none" normalizeH="0" baseline="0" smtClean="0">
              <a:ln>
                <a:noFill/>
              </a:ln>
              <a:solidFill>
                <a:srgbClr val="FFCC00"/>
              </a:solidFill>
              <a:effectLst/>
              <a:latin typeface="Eurostile" pitchFamily="34" charset="0"/>
            </a:endParaRPr>
          </a:p>
        </p:txBody>
      </p:sp>
      <p:sp>
        <p:nvSpPr>
          <p:cNvPr id="37"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14" grpId="0" animBg="1"/>
      <p:bldP spid="15" grpId="0" animBg="1"/>
      <p:bldP spid="16" grpId="0" animBg="1"/>
      <p:bldP spid="17" grpId="0" animBg="1"/>
      <p:bldP spid="18" grpId="0" animBg="1"/>
      <p:bldP spid="19" grpId="0" animBg="1"/>
      <p:bldP spid="20" grpId="0" animBg="1"/>
      <p:bldP spid="4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450" name="Rectangle 2"/>
          <p:cNvSpPr>
            <a:spLocks noGrp="1" noChangeAspect="1" noChangeArrowheads="1"/>
          </p:cNvSpPr>
          <p:nvPr>
            <p:ph type="title"/>
          </p:nvPr>
        </p:nvSpPr>
        <p:spPr/>
        <p:txBody>
          <a:bodyPr/>
          <a:lstStyle/>
          <a:p>
            <a:r>
              <a:rPr lang="en-US" dirty="0" smtClean="0"/>
              <a:t>Overview</a:t>
            </a:r>
          </a:p>
        </p:txBody>
      </p:sp>
      <p:sp>
        <p:nvSpPr>
          <p:cNvPr id="744451" name="Rectangle 3"/>
          <p:cNvSpPr>
            <a:spLocks noGrp="1" noChangeAspect="1" noChangeArrowheads="1"/>
          </p:cNvSpPr>
          <p:nvPr>
            <p:ph idx="1"/>
          </p:nvPr>
        </p:nvSpPr>
        <p:spPr/>
        <p:txBody>
          <a:bodyPr/>
          <a:lstStyle/>
          <a:p>
            <a:r>
              <a:rPr lang="en-US" sz="2800" dirty="0" smtClean="0"/>
              <a:t>Planning a backup strategy</a:t>
            </a:r>
          </a:p>
          <a:p>
            <a:r>
              <a:rPr lang="en-US" sz="2800" dirty="0" smtClean="0"/>
              <a:t>Backup types</a:t>
            </a:r>
          </a:p>
          <a:p>
            <a:pPr lvl="1"/>
            <a:r>
              <a:rPr lang="en-US" sz="2400" dirty="0" smtClean="0"/>
              <a:t>Full/differential/log</a:t>
            </a:r>
          </a:p>
          <a:p>
            <a:pPr lvl="1"/>
            <a:r>
              <a:rPr lang="en-US" sz="2400" dirty="0" smtClean="0"/>
              <a:t>VLDB strategy concerns</a:t>
            </a:r>
          </a:p>
          <a:p>
            <a:pPr lvl="2"/>
            <a:r>
              <a:rPr lang="en-US" sz="2000" dirty="0" err="1" smtClean="0"/>
              <a:t>Filegroup</a:t>
            </a:r>
            <a:r>
              <a:rPr lang="en-US" sz="2000" dirty="0" smtClean="0"/>
              <a:t>/file backups</a:t>
            </a:r>
          </a:p>
          <a:p>
            <a:pPr lvl="2"/>
            <a:r>
              <a:rPr lang="en-US" sz="2000" dirty="0" err="1" smtClean="0"/>
              <a:t>Filegroup</a:t>
            </a:r>
            <a:r>
              <a:rPr lang="en-US" sz="2000" dirty="0" smtClean="0"/>
              <a:t>/file differential backups</a:t>
            </a:r>
          </a:p>
          <a:p>
            <a:r>
              <a:rPr lang="en-US" sz="2800" dirty="0" smtClean="0"/>
              <a:t>Special features for backups</a:t>
            </a:r>
          </a:p>
          <a:p>
            <a:pPr lvl="1"/>
            <a:r>
              <a:rPr lang="en-US" sz="2400" dirty="0" smtClean="0"/>
              <a:t>COPY_ONLY</a:t>
            </a:r>
          </a:p>
          <a:p>
            <a:pPr lvl="1"/>
            <a:r>
              <a:rPr lang="en-US" sz="2400" dirty="0" smtClean="0"/>
              <a:t>Parallel striped backup/multi-file backups</a:t>
            </a:r>
          </a:p>
          <a:p>
            <a:pPr lvl="1"/>
            <a:r>
              <a:rPr lang="en-US" sz="2400" dirty="0" smtClean="0"/>
              <a:t>Mirrored backups</a:t>
            </a:r>
          </a:p>
          <a:p>
            <a:pPr lvl="1"/>
            <a:r>
              <a:rPr lang="en-US" sz="2400" dirty="0" smtClean="0"/>
              <a:t>Backup integrity</a:t>
            </a:r>
          </a:p>
          <a:p>
            <a:pPr lvl="1"/>
            <a:r>
              <a:rPr lang="en-US" sz="2400" dirty="0" smtClean="0"/>
              <a:t>Backup compression</a:t>
            </a:r>
          </a:p>
          <a:p>
            <a:r>
              <a:rPr lang="en-US" sz="2800" dirty="0" smtClean="0"/>
              <a:t>Log shipping</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mtClean="0"/>
              <a:t>Log Backups Over Time…</a:t>
            </a:r>
          </a:p>
        </p:txBody>
      </p:sp>
      <p:sp>
        <p:nvSpPr>
          <p:cNvPr id="12291" name="Content Placeholder 2"/>
          <p:cNvSpPr>
            <a:spLocks noGrp="1"/>
          </p:cNvSpPr>
          <p:nvPr>
            <p:ph idx="1"/>
          </p:nvPr>
        </p:nvSpPr>
        <p:spPr/>
        <p:txBody>
          <a:bodyPr/>
          <a:lstStyle/>
          <a:p>
            <a:r>
              <a:rPr lang="en-US" sz="2400" dirty="0" smtClean="0"/>
              <a:t>If the transactional activity has moved forward (as it should in well-designed/programmed databases </a:t>
            </a:r>
            <a:r>
              <a:rPr lang="en-US" sz="1800" dirty="0" smtClean="0"/>
              <a:t>[e.g. transactions are not left open for long periods of time]</a:t>
            </a:r>
            <a:r>
              <a:rPr lang="en-US" sz="2400" dirty="0" smtClean="0"/>
              <a:t>) then the previously active transaction is now inactive and that portion (since the entire VLF was backed up) can be cleared</a:t>
            </a:r>
          </a:p>
          <a:p>
            <a:r>
              <a:rPr lang="en-US" sz="2400" dirty="0" smtClean="0"/>
              <a:t>The next log backup will backup all of the activity since the last log backup and then clear the inactive portion of the log…</a:t>
            </a:r>
          </a:p>
        </p:txBody>
      </p:sp>
      <p:sp>
        <p:nvSpPr>
          <p:cNvPr id="5" name="Rectangle 4"/>
          <p:cNvSpPr/>
          <p:nvPr/>
        </p:nvSpPr>
        <p:spPr>
          <a:xfrm>
            <a:off x="609600" y="4800600"/>
            <a:ext cx="8153400" cy="82232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ext Box 19"/>
          <p:cNvSpPr txBox="1">
            <a:spLocks noChangeArrowheads="1"/>
          </p:cNvSpPr>
          <p:nvPr/>
        </p:nvSpPr>
        <p:spPr bwMode="auto">
          <a:xfrm>
            <a:off x="7246938" y="5981700"/>
            <a:ext cx="1611312" cy="424732"/>
          </a:xfrm>
          <a:prstGeom prst="rect">
            <a:avLst/>
          </a:prstGeom>
          <a:noFill/>
          <a:ln w="9525">
            <a:noFill/>
            <a:miter lim="800000"/>
            <a:headEnd/>
            <a:tailEnd/>
          </a:ln>
          <a:effectLst/>
        </p:spPr>
        <p:txBody>
          <a:bodyPr>
            <a:spAutoFit/>
          </a:bodyPr>
          <a:lstStyle/>
          <a:p>
            <a:pPr algn="r">
              <a:defRPr/>
            </a:pPr>
            <a:r>
              <a:rPr lang="en-US" sz="1200" dirty="0">
                <a:latin typeface="Calibri" pitchFamily="34" charset="0"/>
              </a:rPr>
              <a:t>D</a:t>
            </a:r>
            <a:r>
              <a:rPr lang="en-US" sz="1200" dirty="0" smtClean="0">
                <a:latin typeface="Calibri" pitchFamily="34" charset="0"/>
              </a:rPr>
              <a:t>efined </a:t>
            </a:r>
            <a:r>
              <a:rPr lang="en-US" sz="1200" dirty="0">
                <a:latin typeface="Calibri" pitchFamily="34" charset="0"/>
              </a:rPr>
              <a:t>s</a:t>
            </a:r>
            <a:r>
              <a:rPr lang="en-US" sz="1200" dirty="0" smtClean="0">
                <a:latin typeface="Calibri" pitchFamily="34" charset="0"/>
              </a:rPr>
              <a:t>ize </a:t>
            </a:r>
            <a:r>
              <a:rPr lang="en-US" sz="1200" dirty="0">
                <a:latin typeface="Calibri" pitchFamily="34" charset="0"/>
              </a:rPr>
              <a:t>of </a:t>
            </a:r>
            <a:r>
              <a:rPr lang="en-US" sz="1200" dirty="0" smtClean="0">
                <a:latin typeface="Calibri" pitchFamily="34" charset="0"/>
              </a:rPr>
              <a:t>transaction </a:t>
            </a:r>
            <a:r>
              <a:rPr lang="en-US" sz="1200" dirty="0">
                <a:latin typeface="Calibri" pitchFamily="34" charset="0"/>
              </a:rPr>
              <a:t>l</a:t>
            </a:r>
            <a:r>
              <a:rPr lang="en-US" sz="1200" dirty="0" smtClean="0">
                <a:latin typeface="Calibri" pitchFamily="34" charset="0"/>
              </a:rPr>
              <a:t>og</a:t>
            </a:r>
            <a:endParaRPr lang="en-US" sz="1200" dirty="0">
              <a:latin typeface="Calibri" pitchFamily="34" charset="0"/>
            </a:endParaRPr>
          </a:p>
        </p:txBody>
      </p:sp>
      <p:cxnSp>
        <p:nvCxnSpPr>
          <p:cNvPr id="13" name="Straight Connector 12"/>
          <p:cNvCxnSpPr/>
          <p:nvPr/>
        </p:nvCxnSpPr>
        <p:spPr>
          <a:xfrm rot="5400000">
            <a:off x="1362869"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2382044"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7477919"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6458744"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5439569"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4420394"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3401219"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6715125" y="4419600"/>
            <a:ext cx="1019556"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A</a:t>
            </a:r>
            <a:r>
              <a:rPr lang="en-US" sz="1100" i="1" dirty="0" smtClean="0">
                <a:solidFill>
                  <a:schemeClr val="tx1"/>
                </a:solidFill>
                <a:latin typeface="Calibri" pitchFamily="34" charset="0"/>
              </a:rPr>
              <a:t>ctive </a:t>
            </a:r>
            <a:r>
              <a:rPr lang="en-US" sz="1100" i="1" dirty="0">
                <a:solidFill>
                  <a:schemeClr val="tx1"/>
                </a:solidFill>
                <a:latin typeface="Calibri" pitchFamily="34" charset="0"/>
              </a:rPr>
              <a:t>portion of the log</a:t>
            </a:r>
          </a:p>
        </p:txBody>
      </p:sp>
      <p:sp>
        <p:nvSpPr>
          <p:cNvPr id="24" name="Rectangle 23"/>
          <p:cNvSpPr/>
          <p:nvPr/>
        </p:nvSpPr>
        <p:spPr>
          <a:xfrm>
            <a:off x="3667125" y="4419600"/>
            <a:ext cx="3048000"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smtClean="0">
                <a:solidFill>
                  <a:schemeClr val="tx1"/>
                </a:solidFill>
                <a:latin typeface="Calibri" pitchFamily="34" charset="0"/>
              </a:rPr>
              <a:t>Used + inactive + not backed up portion </a:t>
            </a:r>
            <a:r>
              <a:rPr lang="en-US" sz="1100" i="1" dirty="0">
                <a:solidFill>
                  <a:schemeClr val="tx1"/>
                </a:solidFill>
                <a:latin typeface="Calibri" pitchFamily="34" charset="0"/>
              </a:rPr>
              <a:t>of the log</a:t>
            </a:r>
          </a:p>
        </p:txBody>
      </p:sp>
      <p:sp>
        <p:nvSpPr>
          <p:cNvPr id="25" name="Rectangle 24"/>
          <p:cNvSpPr/>
          <p:nvPr/>
        </p:nvSpPr>
        <p:spPr>
          <a:xfrm>
            <a:off x="7734300" y="4419600"/>
            <a:ext cx="1033272"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U</a:t>
            </a:r>
            <a:r>
              <a:rPr lang="en-US" sz="1100" i="1" dirty="0" smtClean="0">
                <a:solidFill>
                  <a:schemeClr val="tx1"/>
                </a:solidFill>
                <a:latin typeface="Calibri" pitchFamily="34" charset="0"/>
              </a:rPr>
              <a:t>nused </a:t>
            </a:r>
            <a:r>
              <a:rPr lang="en-US" sz="1100" i="1" dirty="0">
                <a:solidFill>
                  <a:schemeClr val="tx1"/>
                </a:solidFill>
                <a:latin typeface="Calibri" pitchFamily="34" charset="0"/>
              </a:rPr>
              <a:t>portion of </a:t>
            </a:r>
            <a:r>
              <a:rPr lang="en-US" sz="1100" i="1" dirty="0" smtClean="0">
                <a:solidFill>
                  <a:schemeClr val="tx1"/>
                </a:solidFill>
                <a:latin typeface="Calibri" pitchFamily="34" charset="0"/>
              </a:rPr>
              <a:t>log</a:t>
            </a:r>
            <a:endParaRPr lang="en-US" sz="1100" i="1" dirty="0">
              <a:solidFill>
                <a:schemeClr val="tx1"/>
              </a:solidFill>
              <a:latin typeface="Calibri" pitchFamily="34" charset="0"/>
            </a:endParaRPr>
          </a:p>
        </p:txBody>
      </p:sp>
      <p:sp>
        <p:nvSpPr>
          <p:cNvPr id="12311" name="Line 21"/>
          <p:cNvSpPr>
            <a:spLocks noChangeShapeType="1"/>
          </p:cNvSpPr>
          <p:nvPr/>
        </p:nvSpPr>
        <p:spPr bwMode="auto">
          <a:xfrm flipV="1">
            <a:off x="8751888" y="5667375"/>
            <a:ext cx="0" cy="260350"/>
          </a:xfrm>
          <a:prstGeom prst="line">
            <a:avLst/>
          </a:prstGeom>
          <a:noFill/>
          <a:ln w="9525">
            <a:solidFill>
              <a:schemeClr val="tx1"/>
            </a:solidFill>
            <a:round/>
            <a:headEnd/>
            <a:tailEnd type="triangle" w="lg" len="med"/>
          </a:ln>
        </p:spPr>
        <p:txBody>
          <a:bodyPr/>
          <a:lstStyle/>
          <a:p>
            <a:endParaRPr lang="en-US"/>
          </a:p>
        </p:txBody>
      </p:sp>
      <p:sp>
        <p:nvSpPr>
          <p:cNvPr id="22" name="Text Box 19"/>
          <p:cNvSpPr txBox="1">
            <a:spLocks noChangeArrowheads="1"/>
          </p:cNvSpPr>
          <p:nvPr/>
        </p:nvSpPr>
        <p:spPr bwMode="auto">
          <a:xfrm>
            <a:off x="3733800" y="5981700"/>
            <a:ext cx="1611313" cy="424732"/>
          </a:xfrm>
          <a:prstGeom prst="rect">
            <a:avLst/>
          </a:prstGeom>
          <a:noFill/>
          <a:ln w="9525">
            <a:noFill/>
            <a:miter lim="800000"/>
            <a:headEnd/>
            <a:tailEnd/>
          </a:ln>
          <a:effectLst/>
        </p:spPr>
        <p:txBody>
          <a:bodyPr>
            <a:spAutoFit/>
          </a:bodyPr>
          <a:lstStyle/>
          <a:p>
            <a:pPr algn="r">
              <a:defRPr/>
            </a:pPr>
            <a:r>
              <a:rPr lang="en-US" sz="1200" dirty="0" smtClean="0">
                <a:latin typeface="Calibri" pitchFamily="34" charset="0"/>
              </a:rPr>
              <a:t>Last transaction log </a:t>
            </a:r>
            <a:r>
              <a:rPr lang="en-US" sz="1200" dirty="0">
                <a:latin typeface="Calibri" pitchFamily="34" charset="0"/>
              </a:rPr>
              <a:t>b</a:t>
            </a:r>
            <a:r>
              <a:rPr lang="en-US" sz="1200" dirty="0" smtClean="0">
                <a:latin typeface="Calibri" pitchFamily="34" charset="0"/>
              </a:rPr>
              <a:t>ackup</a:t>
            </a:r>
            <a:endParaRPr lang="en-US" sz="1200" dirty="0">
              <a:latin typeface="Calibri" pitchFamily="34" charset="0"/>
            </a:endParaRPr>
          </a:p>
        </p:txBody>
      </p:sp>
      <p:sp>
        <p:nvSpPr>
          <p:cNvPr id="12319" name="Line 21"/>
          <p:cNvSpPr>
            <a:spLocks noChangeShapeType="1"/>
          </p:cNvSpPr>
          <p:nvPr/>
        </p:nvSpPr>
        <p:spPr bwMode="auto">
          <a:xfrm flipV="1">
            <a:off x="5237163" y="5667375"/>
            <a:ext cx="0" cy="260350"/>
          </a:xfrm>
          <a:prstGeom prst="line">
            <a:avLst/>
          </a:prstGeom>
          <a:noFill/>
          <a:ln w="9525">
            <a:solidFill>
              <a:schemeClr val="tx1"/>
            </a:solidFill>
            <a:round/>
            <a:headEnd/>
            <a:tailEnd type="triangle" w="lg" len="med"/>
          </a:ln>
        </p:spPr>
        <p:txBody>
          <a:bodyPr/>
          <a:lstStyle/>
          <a:p>
            <a:endParaRPr lang="en-US"/>
          </a:p>
        </p:txBody>
      </p:sp>
      <p:sp>
        <p:nvSpPr>
          <p:cNvPr id="29" name="Text Box 19"/>
          <p:cNvSpPr txBox="1">
            <a:spLocks noChangeArrowheads="1"/>
          </p:cNvSpPr>
          <p:nvPr/>
        </p:nvSpPr>
        <p:spPr bwMode="auto">
          <a:xfrm>
            <a:off x="5943600" y="5981700"/>
            <a:ext cx="1611313" cy="424732"/>
          </a:xfrm>
          <a:prstGeom prst="rect">
            <a:avLst/>
          </a:prstGeom>
          <a:noFill/>
          <a:ln w="9525">
            <a:noFill/>
            <a:miter lim="800000"/>
            <a:headEnd/>
            <a:tailEnd/>
          </a:ln>
          <a:effectLst/>
        </p:spPr>
        <p:txBody>
          <a:bodyPr>
            <a:spAutoFit/>
          </a:bodyPr>
          <a:lstStyle/>
          <a:p>
            <a:pPr algn="r">
              <a:defRPr/>
            </a:pPr>
            <a:r>
              <a:rPr lang="en-US" sz="1200" dirty="0" smtClean="0">
                <a:latin typeface="Calibri" pitchFamily="34" charset="0"/>
              </a:rPr>
              <a:t>Most recent log record</a:t>
            </a:r>
            <a:endParaRPr lang="en-US" sz="1200" dirty="0">
              <a:latin typeface="Calibri" pitchFamily="34" charset="0"/>
            </a:endParaRPr>
          </a:p>
        </p:txBody>
      </p:sp>
      <p:sp>
        <p:nvSpPr>
          <p:cNvPr id="12321" name="Line 21"/>
          <p:cNvSpPr>
            <a:spLocks noChangeShapeType="1"/>
          </p:cNvSpPr>
          <p:nvPr/>
        </p:nvSpPr>
        <p:spPr bwMode="auto">
          <a:xfrm flipV="1">
            <a:off x="7459663" y="5667375"/>
            <a:ext cx="0" cy="260350"/>
          </a:xfrm>
          <a:prstGeom prst="line">
            <a:avLst/>
          </a:prstGeom>
          <a:noFill/>
          <a:ln w="9525">
            <a:solidFill>
              <a:schemeClr val="tx1"/>
            </a:solidFill>
            <a:round/>
            <a:headEnd/>
            <a:tailEnd type="triangle" w="lg" len="med"/>
          </a:ln>
        </p:spPr>
        <p:txBody>
          <a:bodyPr/>
          <a:lstStyle/>
          <a:p>
            <a:endParaRPr lang="en-US"/>
          </a:p>
        </p:txBody>
      </p:sp>
      <p:sp>
        <p:nvSpPr>
          <p:cNvPr id="31" name="Text Box 19"/>
          <p:cNvSpPr txBox="1">
            <a:spLocks noChangeArrowheads="1"/>
          </p:cNvSpPr>
          <p:nvPr/>
        </p:nvSpPr>
        <p:spPr bwMode="auto">
          <a:xfrm>
            <a:off x="2151063" y="5981700"/>
            <a:ext cx="1611312" cy="424732"/>
          </a:xfrm>
          <a:prstGeom prst="rect">
            <a:avLst/>
          </a:prstGeom>
          <a:noFill/>
          <a:ln w="9525">
            <a:noFill/>
            <a:miter lim="800000"/>
            <a:headEnd/>
            <a:tailEnd/>
          </a:ln>
          <a:effectLst/>
        </p:spPr>
        <p:txBody>
          <a:bodyPr>
            <a:spAutoFit/>
          </a:bodyPr>
          <a:lstStyle/>
          <a:p>
            <a:pPr algn="r">
              <a:defRPr/>
            </a:pPr>
            <a:r>
              <a:rPr lang="en-US" sz="1200" dirty="0">
                <a:latin typeface="Calibri" pitchFamily="34" charset="0"/>
              </a:rPr>
              <a:t>C</a:t>
            </a:r>
            <a:r>
              <a:rPr lang="en-US" sz="1200" dirty="0" smtClean="0">
                <a:latin typeface="Calibri" pitchFamily="34" charset="0"/>
              </a:rPr>
              <a:t>leared </a:t>
            </a:r>
            <a:r>
              <a:rPr lang="en-US" sz="1200" dirty="0">
                <a:latin typeface="Calibri" pitchFamily="34" charset="0"/>
              </a:rPr>
              <a:t>portion </a:t>
            </a:r>
            <a:br>
              <a:rPr lang="en-US" sz="1200" dirty="0">
                <a:latin typeface="Calibri" pitchFamily="34" charset="0"/>
              </a:rPr>
            </a:br>
            <a:r>
              <a:rPr lang="en-US" sz="1200" dirty="0">
                <a:latin typeface="Calibri" pitchFamily="34" charset="0"/>
              </a:rPr>
              <a:t>of the </a:t>
            </a:r>
            <a:r>
              <a:rPr lang="en-US" sz="1200" dirty="0" smtClean="0">
                <a:latin typeface="Calibri" pitchFamily="34" charset="0"/>
              </a:rPr>
              <a:t>log</a:t>
            </a:r>
            <a:endParaRPr lang="en-US" sz="1200" dirty="0">
              <a:latin typeface="Calibri" pitchFamily="34" charset="0"/>
            </a:endParaRPr>
          </a:p>
        </p:txBody>
      </p:sp>
      <p:sp>
        <p:nvSpPr>
          <p:cNvPr id="12323" name="Line 21"/>
          <p:cNvSpPr>
            <a:spLocks noChangeShapeType="1"/>
          </p:cNvSpPr>
          <p:nvPr/>
        </p:nvSpPr>
        <p:spPr bwMode="auto">
          <a:xfrm flipV="1">
            <a:off x="3654425" y="5667375"/>
            <a:ext cx="0" cy="260350"/>
          </a:xfrm>
          <a:prstGeom prst="line">
            <a:avLst/>
          </a:prstGeom>
          <a:noFill/>
          <a:ln w="9525">
            <a:solidFill>
              <a:schemeClr val="tx1"/>
            </a:solidFill>
            <a:round/>
            <a:headEnd/>
            <a:tailEnd type="triangle" w="lg" len="med"/>
          </a:ln>
        </p:spPr>
        <p:txBody>
          <a:bodyPr/>
          <a:lstStyle/>
          <a:p>
            <a:endParaRPr lang="en-US"/>
          </a:p>
        </p:txBody>
      </p:sp>
      <p:sp>
        <p:nvSpPr>
          <p:cNvPr id="33" name="Rectangle 32"/>
          <p:cNvSpPr/>
          <p:nvPr/>
        </p:nvSpPr>
        <p:spPr>
          <a:xfrm>
            <a:off x="609600" y="4419600"/>
            <a:ext cx="3052572"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U</a:t>
            </a:r>
            <a:r>
              <a:rPr lang="en-US" sz="1100" i="1" dirty="0" smtClean="0">
                <a:solidFill>
                  <a:schemeClr val="tx1"/>
                </a:solidFill>
                <a:latin typeface="Calibri" pitchFamily="34" charset="0"/>
              </a:rPr>
              <a:t>nused </a:t>
            </a:r>
            <a:r>
              <a:rPr lang="en-US" sz="1100" i="1" dirty="0">
                <a:solidFill>
                  <a:schemeClr val="tx1"/>
                </a:solidFill>
                <a:latin typeface="Calibri" pitchFamily="34" charset="0"/>
              </a:rPr>
              <a:t>portion of the log</a:t>
            </a:r>
          </a:p>
        </p:txBody>
      </p:sp>
      <p:sp>
        <p:nvSpPr>
          <p:cNvPr id="26"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ustDataLst>
      <p:tags r:id="rId1"/>
    </p:custData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 Backups Over Time…</a:t>
            </a:r>
            <a:endParaRPr lang="en-US" dirty="0"/>
          </a:p>
        </p:txBody>
      </p:sp>
      <p:sp>
        <p:nvSpPr>
          <p:cNvPr id="4" name="Rectangle 3"/>
          <p:cNvSpPr/>
          <p:nvPr/>
        </p:nvSpPr>
        <p:spPr>
          <a:xfrm>
            <a:off x="609600" y="4800600"/>
            <a:ext cx="8153400" cy="82232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Text Box 19"/>
          <p:cNvSpPr txBox="1">
            <a:spLocks noChangeArrowheads="1"/>
          </p:cNvSpPr>
          <p:nvPr/>
        </p:nvSpPr>
        <p:spPr bwMode="auto">
          <a:xfrm>
            <a:off x="7246938" y="5981700"/>
            <a:ext cx="1611312" cy="424732"/>
          </a:xfrm>
          <a:prstGeom prst="rect">
            <a:avLst/>
          </a:prstGeom>
          <a:noFill/>
          <a:ln w="9525">
            <a:noFill/>
            <a:miter lim="800000"/>
            <a:headEnd/>
            <a:tailEnd/>
          </a:ln>
          <a:effectLst/>
        </p:spPr>
        <p:txBody>
          <a:bodyPr>
            <a:spAutoFit/>
          </a:bodyPr>
          <a:lstStyle/>
          <a:p>
            <a:pPr algn="r">
              <a:defRPr/>
            </a:pPr>
            <a:r>
              <a:rPr lang="en-US" sz="1200" dirty="0">
                <a:latin typeface="Calibri" pitchFamily="34" charset="0"/>
              </a:rPr>
              <a:t>D</a:t>
            </a:r>
            <a:r>
              <a:rPr lang="en-US" sz="1200" dirty="0" smtClean="0">
                <a:latin typeface="Calibri" pitchFamily="34" charset="0"/>
              </a:rPr>
              <a:t>efined </a:t>
            </a:r>
            <a:r>
              <a:rPr lang="en-US" sz="1200" dirty="0">
                <a:latin typeface="Calibri" pitchFamily="34" charset="0"/>
              </a:rPr>
              <a:t>s</a:t>
            </a:r>
            <a:r>
              <a:rPr lang="en-US" sz="1200" dirty="0" smtClean="0">
                <a:latin typeface="Calibri" pitchFamily="34" charset="0"/>
              </a:rPr>
              <a:t>ize </a:t>
            </a:r>
            <a:r>
              <a:rPr lang="en-US" sz="1200" dirty="0">
                <a:latin typeface="Calibri" pitchFamily="34" charset="0"/>
              </a:rPr>
              <a:t>of </a:t>
            </a:r>
            <a:r>
              <a:rPr lang="en-US" sz="1200" dirty="0" smtClean="0">
                <a:latin typeface="Calibri" pitchFamily="34" charset="0"/>
              </a:rPr>
              <a:t>transaction </a:t>
            </a:r>
            <a:r>
              <a:rPr lang="en-US" sz="1200" dirty="0">
                <a:latin typeface="Calibri" pitchFamily="34" charset="0"/>
              </a:rPr>
              <a:t>l</a:t>
            </a:r>
            <a:r>
              <a:rPr lang="en-US" sz="1200" dirty="0" smtClean="0">
                <a:latin typeface="Calibri" pitchFamily="34" charset="0"/>
              </a:rPr>
              <a:t>og</a:t>
            </a:r>
            <a:endParaRPr lang="en-US" sz="1200" dirty="0">
              <a:latin typeface="Calibri" pitchFamily="34" charset="0"/>
            </a:endParaRPr>
          </a:p>
        </p:txBody>
      </p:sp>
      <p:cxnSp>
        <p:nvCxnSpPr>
          <p:cNvPr id="6" name="Straight Connector 5"/>
          <p:cNvCxnSpPr/>
          <p:nvPr/>
        </p:nvCxnSpPr>
        <p:spPr>
          <a:xfrm rot="5400000">
            <a:off x="1362869"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2382044"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7477919"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6458744"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5439569" y="5218906"/>
            <a:ext cx="533400" cy="1588"/>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4420394" y="5218906"/>
            <a:ext cx="533400" cy="1588"/>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3401219" y="5218906"/>
            <a:ext cx="533400" cy="1588"/>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6715125" y="4419600"/>
            <a:ext cx="1019556"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A</a:t>
            </a:r>
            <a:r>
              <a:rPr lang="en-US" sz="1100" i="1" dirty="0" smtClean="0">
                <a:solidFill>
                  <a:schemeClr val="tx1"/>
                </a:solidFill>
                <a:latin typeface="Calibri" pitchFamily="34" charset="0"/>
              </a:rPr>
              <a:t>ctive </a:t>
            </a:r>
            <a:r>
              <a:rPr lang="en-US" sz="1100" i="1" dirty="0">
                <a:solidFill>
                  <a:schemeClr val="tx1"/>
                </a:solidFill>
                <a:latin typeface="Calibri" pitchFamily="34" charset="0"/>
              </a:rPr>
              <a:t>portion of the log</a:t>
            </a:r>
          </a:p>
        </p:txBody>
      </p:sp>
      <p:sp>
        <p:nvSpPr>
          <p:cNvPr id="14" name="Rectangle 13"/>
          <p:cNvSpPr/>
          <p:nvPr/>
        </p:nvSpPr>
        <p:spPr>
          <a:xfrm>
            <a:off x="3667125" y="4419600"/>
            <a:ext cx="3048000"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smtClean="0">
                <a:solidFill>
                  <a:schemeClr val="tx1"/>
                </a:solidFill>
                <a:latin typeface="Calibri" pitchFamily="34" charset="0"/>
              </a:rPr>
              <a:t>Used + inactive + backed up portion </a:t>
            </a:r>
            <a:r>
              <a:rPr lang="en-US" sz="1100" i="1" dirty="0">
                <a:solidFill>
                  <a:schemeClr val="tx1"/>
                </a:solidFill>
                <a:latin typeface="Calibri" pitchFamily="34" charset="0"/>
              </a:rPr>
              <a:t>of the log</a:t>
            </a:r>
          </a:p>
        </p:txBody>
      </p:sp>
      <p:sp>
        <p:nvSpPr>
          <p:cNvPr id="15" name="Rectangle 14"/>
          <p:cNvSpPr/>
          <p:nvPr/>
        </p:nvSpPr>
        <p:spPr>
          <a:xfrm>
            <a:off x="7734300" y="4419600"/>
            <a:ext cx="1033272"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U</a:t>
            </a:r>
            <a:r>
              <a:rPr lang="en-US" sz="1100" i="1" dirty="0" smtClean="0">
                <a:solidFill>
                  <a:schemeClr val="tx1"/>
                </a:solidFill>
                <a:latin typeface="Calibri" pitchFamily="34" charset="0"/>
              </a:rPr>
              <a:t>nused </a:t>
            </a:r>
            <a:r>
              <a:rPr lang="en-US" sz="1100" i="1" dirty="0">
                <a:solidFill>
                  <a:schemeClr val="tx1"/>
                </a:solidFill>
                <a:latin typeface="Calibri" pitchFamily="34" charset="0"/>
              </a:rPr>
              <a:t>portion of </a:t>
            </a:r>
            <a:r>
              <a:rPr lang="en-US" sz="1100" i="1" dirty="0" smtClean="0">
                <a:solidFill>
                  <a:schemeClr val="tx1"/>
                </a:solidFill>
                <a:latin typeface="Calibri" pitchFamily="34" charset="0"/>
              </a:rPr>
              <a:t>log</a:t>
            </a:r>
            <a:endParaRPr lang="en-US" sz="1100" i="1" dirty="0">
              <a:solidFill>
                <a:schemeClr val="tx1"/>
              </a:solidFill>
              <a:latin typeface="Calibri" pitchFamily="34" charset="0"/>
            </a:endParaRPr>
          </a:p>
        </p:txBody>
      </p:sp>
      <p:sp>
        <p:nvSpPr>
          <p:cNvPr id="16" name="Line 21"/>
          <p:cNvSpPr>
            <a:spLocks noChangeShapeType="1"/>
          </p:cNvSpPr>
          <p:nvPr/>
        </p:nvSpPr>
        <p:spPr bwMode="auto">
          <a:xfrm flipV="1">
            <a:off x="8751888" y="5667375"/>
            <a:ext cx="0" cy="260350"/>
          </a:xfrm>
          <a:prstGeom prst="line">
            <a:avLst/>
          </a:prstGeom>
          <a:noFill/>
          <a:ln w="9525">
            <a:solidFill>
              <a:schemeClr val="tx1"/>
            </a:solidFill>
            <a:round/>
            <a:headEnd/>
            <a:tailEnd type="triangle" w="lg" len="med"/>
          </a:ln>
        </p:spPr>
        <p:txBody>
          <a:bodyPr/>
          <a:lstStyle/>
          <a:p>
            <a:endParaRPr lang="en-US"/>
          </a:p>
        </p:txBody>
      </p:sp>
      <p:sp>
        <p:nvSpPr>
          <p:cNvPr id="18" name="Rectangle 17"/>
          <p:cNvSpPr/>
          <p:nvPr/>
        </p:nvSpPr>
        <p:spPr>
          <a:xfrm>
            <a:off x="3657600" y="4800600"/>
            <a:ext cx="3048000" cy="838200"/>
          </a:xfrm>
          <a:prstGeom prst="rect">
            <a:avLst/>
          </a:prstGeom>
          <a:solidFill>
            <a:schemeClr val="accent2"/>
          </a:solidFill>
          <a:ln w="28575">
            <a:solidFill>
              <a:schemeClr val="accent3"/>
            </a:solidFill>
            <a:prstDash val="sys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defRPr/>
            </a:pPr>
            <a:r>
              <a:rPr lang="en-US" sz="1200" i="1" dirty="0">
                <a:latin typeface="Calibri" pitchFamily="34" charset="0"/>
              </a:rPr>
              <a:t>P</a:t>
            </a:r>
            <a:r>
              <a:rPr lang="en-US" sz="1200" i="1" dirty="0" smtClean="0">
                <a:latin typeface="Calibri" pitchFamily="34" charset="0"/>
              </a:rPr>
              <a:t>ortion </a:t>
            </a:r>
            <a:r>
              <a:rPr lang="en-US" sz="1200" i="1" dirty="0">
                <a:latin typeface="Calibri" pitchFamily="34" charset="0"/>
              </a:rPr>
              <a:t>of the log that’s cleared when a transaction log backup is performed</a:t>
            </a:r>
          </a:p>
        </p:txBody>
      </p:sp>
      <p:sp>
        <p:nvSpPr>
          <p:cNvPr id="19" name="Text Box 19"/>
          <p:cNvSpPr txBox="1">
            <a:spLocks noChangeArrowheads="1"/>
          </p:cNvSpPr>
          <p:nvPr/>
        </p:nvSpPr>
        <p:spPr bwMode="auto">
          <a:xfrm>
            <a:off x="3733800" y="5981700"/>
            <a:ext cx="1611313" cy="424732"/>
          </a:xfrm>
          <a:prstGeom prst="rect">
            <a:avLst/>
          </a:prstGeom>
          <a:noFill/>
          <a:ln w="9525">
            <a:noFill/>
            <a:miter lim="800000"/>
            <a:headEnd/>
            <a:tailEnd/>
          </a:ln>
          <a:effectLst/>
        </p:spPr>
        <p:txBody>
          <a:bodyPr>
            <a:spAutoFit/>
          </a:bodyPr>
          <a:lstStyle/>
          <a:p>
            <a:pPr algn="r">
              <a:defRPr/>
            </a:pPr>
            <a:r>
              <a:rPr lang="en-US" sz="1200" dirty="0" smtClean="0">
                <a:latin typeface="Calibri" pitchFamily="34" charset="0"/>
              </a:rPr>
              <a:t>Last transaction log </a:t>
            </a:r>
            <a:r>
              <a:rPr lang="en-US" sz="1200" dirty="0">
                <a:latin typeface="Calibri" pitchFamily="34" charset="0"/>
              </a:rPr>
              <a:t>b</a:t>
            </a:r>
            <a:r>
              <a:rPr lang="en-US" sz="1200" dirty="0" smtClean="0">
                <a:latin typeface="Calibri" pitchFamily="34" charset="0"/>
              </a:rPr>
              <a:t>ackup</a:t>
            </a:r>
            <a:endParaRPr lang="en-US" sz="1200" dirty="0">
              <a:latin typeface="Calibri" pitchFamily="34" charset="0"/>
            </a:endParaRPr>
          </a:p>
        </p:txBody>
      </p:sp>
      <p:sp>
        <p:nvSpPr>
          <p:cNvPr id="20" name="Line 21"/>
          <p:cNvSpPr>
            <a:spLocks noChangeShapeType="1"/>
          </p:cNvSpPr>
          <p:nvPr/>
        </p:nvSpPr>
        <p:spPr bwMode="auto">
          <a:xfrm flipV="1">
            <a:off x="5237163" y="5667375"/>
            <a:ext cx="0" cy="260350"/>
          </a:xfrm>
          <a:prstGeom prst="line">
            <a:avLst/>
          </a:prstGeom>
          <a:noFill/>
          <a:ln w="9525">
            <a:solidFill>
              <a:schemeClr val="tx1"/>
            </a:solidFill>
            <a:round/>
            <a:headEnd/>
            <a:tailEnd type="triangle" w="lg" len="med"/>
          </a:ln>
        </p:spPr>
        <p:txBody>
          <a:bodyPr/>
          <a:lstStyle/>
          <a:p>
            <a:endParaRPr lang="en-US"/>
          </a:p>
        </p:txBody>
      </p:sp>
      <p:sp>
        <p:nvSpPr>
          <p:cNvPr id="21" name="Text Box 19"/>
          <p:cNvSpPr txBox="1">
            <a:spLocks noChangeArrowheads="1"/>
          </p:cNvSpPr>
          <p:nvPr/>
        </p:nvSpPr>
        <p:spPr bwMode="auto">
          <a:xfrm>
            <a:off x="5943600" y="5981700"/>
            <a:ext cx="1611313" cy="424732"/>
          </a:xfrm>
          <a:prstGeom prst="rect">
            <a:avLst/>
          </a:prstGeom>
          <a:noFill/>
          <a:ln w="9525">
            <a:noFill/>
            <a:miter lim="800000"/>
            <a:headEnd/>
            <a:tailEnd/>
          </a:ln>
          <a:effectLst/>
        </p:spPr>
        <p:txBody>
          <a:bodyPr>
            <a:spAutoFit/>
          </a:bodyPr>
          <a:lstStyle/>
          <a:p>
            <a:pPr algn="r">
              <a:defRPr/>
            </a:pPr>
            <a:r>
              <a:rPr lang="en-US" sz="1200" dirty="0" smtClean="0">
                <a:latin typeface="Calibri" pitchFamily="34" charset="0"/>
              </a:rPr>
              <a:t>Most recent log record</a:t>
            </a:r>
            <a:endParaRPr lang="en-US" sz="1200" dirty="0">
              <a:latin typeface="Calibri" pitchFamily="34" charset="0"/>
            </a:endParaRPr>
          </a:p>
        </p:txBody>
      </p:sp>
      <p:sp>
        <p:nvSpPr>
          <p:cNvPr id="22" name="Line 21"/>
          <p:cNvSpPr>
            <a:spLocks noChangeShapeType="1"/>
          </p:cNvSpPr>
          <p:nvPr/>
        </p:nvSpPr>
        <p:spPr bwMode="auto">
          <a:xfrm flipV="1">
            <a:off x="7459663" y="5667375"/>
            <a:ext cx="0" cy="260350"/>
          </a:xfrm>
          <a:prstGeom prst="line">
            <a:avLst/>
          </a:prstGeom>
          <a:noFill/>
          <a:ln w="9525">
            <a:solidFill>
              <a:schemeClr val="tx1"/>
            </a:solidFill>
            <a:round/>
            <a:headEnd/>
            <a:tailEnd type="triangle" w="lg" len="med"/>
          </a:ln>
        </p:spPr>
        <p:txBody>
          <a:bodyPr/>
          <a:lstStyle/>
          <a:p>
            <a:endParaRPr lang="en-US"/>
          </a:p>
        </p:txBody>
      </p:sp>
      <p:sp>
        <p:nvSpPr>
          <p:cNvPr id="23" name="Text Box 19"/>
          <p:cNvSpPr txBox="1">
            <a:spLocks noChangeArrowheads="1"/>
          </p:cNvSpPr>
          <p:nvPr/>
        </p:nvSpPr>
        <p:spPr bwMode="auto">
          <a:xfrm>
            <a:off x="2151063" y="5981700"/>
            <a:ext cx="1611312" cy="424732"/>
          </a:xfrm>
          <a:prstGeom prst="rect">
            <a:avLst/>
          </a:prstGeom>
          <a:noFill/>
          <a:ln w="9525">
            <a:noFill/>
            <a:miter lim="800000"/>
            <a:headEnd/>
            <a:tailEnd/>
          </a:ln>
          <a:effectLst/>
        </p:spPr>
        <p:txBody>
          <a:bodyPr>
            <a:spAutoFit/>
          </a:bodyPr>
          <a:lstStyle/>
          <a:p>
            <a:pPr algn="r">
              <a:defRPr/>
            </a:pPr>
            <a:r>
              <a:rPr lang="en-US" sz="1200" dirty="0">
                <a:latin typeface="Calibri" pitchFamily="34" charset="0"/>
              </a:rPr>
              <a:t>C</a:t>
            </a:r>
            <a:r>
              <a:rPr lang="en-US" sz="1200" dirty="0" smtClean="0">
                <a:latin typeface="Calibri" pitchFamily="34" charset="0"/>
              </a:rPr>
              <a:t>leared </a:t>
            </a:r>
            <a:r>
              <a:rPr lang="en-US" sz="1200" dirty="0">
                <a:latin typeface="Calibri" pitchFamily="34" charset="0"/>
              </a:rPr>
              <a:t>portion </a:t>
            </a:r>
            <a:br>
              <a:rPr lang="en-US" sz="1200" dirty="0">
                <a:latin typeface="Calibri" pitchFamily="34" charset="0"/>
              </a:rPr>
            </a:br>
            <a:r>
              <a:rPr lang="en-US" sz="1200" dirty="0">
                <a:latin typeface="Calibri" pitchFamily="34" charset="0"/>
              </a:rPr>
              <a:t>of the </a:t>
            </a:r>
            <a:r>
              <a:rPr lang="en-US" sz="1200" dirty="0" smtClean="0">
                <a:latin typeface="Calibri" pitchFamily="34" charset="0"/>
              </a:rPr>
              <a:t>log</a:t>
            </a:r>
            <a:endParaRPr lang="en-US" sz="1200" dirty="0">
              <a:latin typeface="Calibri" pitchFamily="34" charset="0"/>
            </a:endParaRPr>
          </a:p>
        </p:txBody>
      </p:sp>
      <p:sp>
        <p:nvSpPr>
          <p:cNvPr id="24" name="Line 21"/>
          <p:cNvSpPr>
            <a:spLocks noChangeShapeType="1"/>
          </p:cNvSpPr>
          <p:nvPr/>
        </p:nvSpPr>
        <p:spPr bwMode="auto">
          <a:xfrm flipV="1">
            <a:off x="3654425" y="5667375"/>
            <a:ext cx="0" cy="260350"/>
          </a:xfrm>
          <a:prstGeom prst="line">
            <a:avLst/>
          </a:prstGeom>
          <a:noFill/>
          <a:ln w="9525">
            <a:solidFill>
              <a:schemeClr val="tx1"/>
            </a:solidFill>
            <a:round/>
            <a:headEnd/>
            <a:tailEnd type="triangle" w="lg" len="med"/>
          </a:ln>
        </p:spPr>
        <p:txBody>
          <a:bodyPr/>
          <a:lstStyle/>
          <a:p>
            <a:endParaRPr lang="en-US"/>
          </a:p>
        </p:txBody>
      </p:sp>
      <p:sp>
        <p:nvSpPr>
          <p:cNvPr id="25" name="Rectangle 24"/>
          <p:cNvSpPr/>
          <p:nvPr/>
        </p:nvSpPr>
        <p:spPr>
          <a:xfrm>
            <a:off x="609600" y="4419600"/>
            <a:ext cx="3052572"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U</a:t>
            </a:r>
            <a:r>
              <a:rPr lang="en-US" sz="1100" i="1" dirty="0" smtClean="0">
                <a:solidFill>
                  <a:schemeClr val="tx1"/>
                </a:solidFill>
                <a:latin typeface="Calibri" pitchFamily="34" charset="0"/>
              </a:rPr>
              <a:t>nused </a:t>
            </a:r>
            <a:r>
              <a:rPr lang="en-US" sz="1100" i="1" dirty="0">
                <a:solidFill>
                  <a:schemeClr val="tx1"/>
                </a:solidFill>
                <a:latin typeface="Calibri" pitchFamily="34" charset="0"/>
              </a:rPr>
              <a:t>portion of the log</a:t>
            </a:r>
          </a:p>
        </p:txBody>
      </p:sp>
      <p:sp>
        <p:nvSpPr>
          <p:cNvPr id="26" name="Rectangle 25"/>
          <p:cNvSpPr/>
          <p:nvPr/>
        </p:nvSpPr>
        <p:spPr>
          <a:xfrm>
            <a:off x="611168" y="1719539"/>
            <a:ext cx="8153400" cy="82232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Text Box 19"/>
          <p:cNvSpPr txBox="1">
            <a:spLocks noChangeArrowheads="1"/>
          </p:cNvSpPr>
          <p:nvPr/>
        </p:nvSpPr>
        <p:spPr bwMode="auto">
          <a:xfrm>
            <a:off x="7248506" y="2900639"/>
            <a:ext cx="1611312" cy="424732"/>
          </a:xfrm>
          <a:prstGeom prst="rect">
            <a:avLst/>
          </a:prstGeom>
          <a:noFill/>
          <a:ln w="9525">
            <a:noFill/>
            <a:miter lim="800000"/>
            <a:headEnd/>
            <a:tailEnd/>
          </a:ln>
          <a:effectLst/>
        </p:spPr>
        <p:txBody>
          <a:bodyPr>
            <a:spAutoFit/>
          </a:bodyPr>
          <a:lstStyle/>
          <a:p>
            <a:pPr algn="r">
              <a:defRPr/>
            </a:pPr>
            <a:r>
              <a:rPr lang="en-US" sz="1200" dirty="0">
                <a:latin typeface="Calibri" pitchFamily="34" charset="0"/>
              </a:rPr>
              <a:t>D</a:t>
            </a:r>
            <a:r>
              <a:rPr lang="en-US" sz="1200" dirty="0" smtClean="0">
                <a:latin typeface="Calibri" pitchFamily="34" charset="0"/>
              </a:rPr>
              <a:t>efined </a:t>
            </a:r>
            <a:r>
              <a:rPr lang="en-US" sz="1200" dirty="0">
                <a:latin typeface="Calibri" pitchFamily="34" charset="0"/>
              </a:rPr>
              <a:t>s</a:t>
            </a:r>
            <a:r>
              <a:rPr lang="en-US" sz="1200" dirty="0" smtClean="0">
                <a:latin typeface="Calibri" pitchFamily="34" charset="0"/>
              </a:rPr>
              <a:t>ize </a:t>
            </a:r>
            <a:r>
              <a:rPr lang="en-US" sz="1200" dirty="0">
                <a:latin typeface="Calibri" pitchFamily="34" charset="0"/>
              </a:rPr>
              <a:t>of </a:t>
            </a:r>
            <a:r>
              <a:rPr lang="en-US" sz="1200" dirty="0" smtClean="0">
                <a:latin typeface="Calibri" pitchFamily="34" charset="0"/>
              </a:rPr>
              <a:t>transaction </a:t>
            </a:r>
            <a:r>
              <a:rPr lang="en-US" sz="1200" dirty="0">
                <a:latin typeface="Calibri" pitchFamily="34" charset="0"/>
              </a:rPr>
              <a:t>l</a:t>
            </a:r>
            <a:r>
              <a:rPr lang="en-US" sz="1200" dirty="0" smtClean="0">
                <a:latin typeface="Calibri" pitchFamily="34" charset="0"/>
              </a:rPr>
              <a:t>og</a:t>
            </a:r>
            <a:endParaRPr lang="en-US" sz="1200" dirty="0">
              <a:latin typeface="Calibri" pitchFamily="34" charset="0"/>
            </a:endParaRPr>
          </a:p>
        </p:txBody>
      </p:sp>
      <p:cxnSp>
        <p:nvCxnSpPr>
          <p:cNvPr id="28" name="Straight Connector 27"/>
          <p:cNvCxnSpPr/>
          <p:nvPr/>
        </p:nvCxnSpPr>
        <p:spPr>
          <a:xfrm rot="5400000">
            <a:off x="1364437" y="2137845"/>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a:off x="2383612" y="2137845"/>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7479487" y="2137845"/>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6460312" y="2137845"/>
            <a:ext cx="533400" cy="1588"/>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5441137" y="2137845"/>
            <a:ext cx="533400" cy="1588"/>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a:off x="4421962" y="2137845"/>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3402787" y="2137845"/>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6716693" y="1338539"/>
            <a:ext cx="1019556"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A</a:t>
            </a:r>
            <a:r>
              <a:rPr lang="en-US" sz="1100" i="1" dirty="0" smtClean="0">
                <a:solidFill>
                  <a:schemeClr val="tx1"/>
                </a:solidFill>
                <a:latin typeface="Calibri" pitchFamily="34" charset="0"/>
              </a:rPr>
              <a:t>ctive </a:t>
            </a:r>
            <a:r>
              <a:rPr lang="en-US" sz="1100" i="1" dirty="0">
                <a:solidFill>
                  <a:schemeClr val="tx1"/>
                </a:solidFill>
                <a:latin typeface="Calibri" pitchFamily="34" charset="0"/>
              </a:rPr>
              <a:t>portion of the log</a:t>
            </a:r>
          </a:p>
        </p:txBody>
      </p:sp>
      <p:sp>
        <p:nvSpPr>
          <p:cNvPr id="36" name="Rectangle 35"/>
          <p:cNvSpPr/>
          <p:nvPr/>
        </p:nvSpPr>
        <p:spPr>
          <a:xfrm>
            <a:off x="3668693" y="1338539"/>
            <a:ext cx="3048000"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smtClean="0">
                <a:solidFill>
                  <a:schemeClr val="tx1"/>
                </a:solidFill>
                <a:latin typeface="Calibri" pitchFamily="34" charset="0"/>
              </a:rPr>
              <a:t>Used + inactive + not backed up portion </a:t>
            </a:r>
            <a:r>
              <a:rPr lang="en-US" sz="1100" i="1" dirty="0">
                <a:solidFill>
                  <a:schemeClr val="tx1"/>
                </a:solidFill>
                <a:latin typeface="Calibri" pitchFamily="34" charset="0"/>
              </a:rPr>
              <a:t>of the log</a:t>
            </a:r>
          </a:p>
        </p:txBody>
      </p:sp>
      <p:sp>
        <p:nvSpPr>
          <p:cNvPr id="37" name="Rectangle 36"/>
          <p:cNvSpPr/>
          <p:nvPr/>
        </p:nvSpPr>
        <p:spPr>
          <a:xfrm>
            <a:off x="7735868" y="1338539"/>
            <a:ext cx="1033272"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U</a:t>
            </a:r>
            <a:r>
              <a:rPr lang="en-US" sz="1100" i="1" dirty="0" smtClean="0">
                <a:solidFill>
                  <a:schemeClr val="tx1"/>
                </a:solidFill>
                <a:latin typeface="Calibri" pitchFamily="34" charset="0"/>
              </a:rPr>
              <a:t>nused </a:t>
            </a:r>
            <a:r>
              <a:rPr lang="en-US" sz="1100" i="1" dirty="0">
                <a:solidFill>
                  <a:schemeClr val="tx1"/>
                </a:solidFill>
                <a:latin typeface="Calibri" pitchFamily="34" charset="0"/>
              </a:rPr>
              <a:t>portion of </a:t>
            </a:r>
            <a:r>
              <a:rPr lang="en-US" sz="1100" i="1" dirty="0" smtClean="0">
                <a:solidFill>
                  <a:schemeClr val="tx1"/>
                </a:solidFill>
                <a:latin typeface="Calibri" pitchFamily="34" charset="0"/>
              </a:rPr>
              <a:t>log</a:t>
            </a:r>
            <a:endParaRPr lang="en-US" sz="1100" i="1" dirty="0">
              <a:solidFill>
                <a:schemeClr val="tx1"/>
              </a:solidFill>
              <a:latin typeface="Calibri" pitchFamily="34" charset="0"/>
            </a:endParaRPr>
          </a:p>
        </p:txBody>
      </p:sp>
      <p:sp>
        <p:nvSpPr>
          <p:cNvPr id="38" name="Line 21"/>
          <p:cNvSpPr>
            <a:spLocks noChangeShapeType="1"/>
          </p:cNvSpPr>
          <p:nvPr/>
        </p:nvSpPr>
        <p:spPr bwMode="auto">
          <a:xfrm flipV="1">
            <a:off x="8753456" y="2586314"/>
            <a:ext cx="0" cy="260350"/>
          </a:xfrm>
          <a:prstGeom prst="line">
            <a:avLst/>
          </a:prstGeom>
          <a:noFill/>
          <a:ln w="9525">
            <a:solidFill>
              <a:schemeClr val="tx1"/>
            </a:solidFill>
            <a:round/>
            <a:headEnd/>
            <a:tailEnd type="triangle" w="lg" len="med"/>
          </a:ln>
        </p:spPr>
        <p:txBody>
          <a:bodyPr/>
          <a:lstStyle/>
          <a:p>
            <a:endParaRPr lang="en-US"/>
          </a:p>
        </p:txBody>
      </p:sp>
      <p:sp>
        <p:nvSpPr>
          <p:cNvPr id="39" name="Rectangle 38"/>
          <p:cNvSpPr/>
          <p:nvPr/>
        </p:nvSpPr>
        <p:spPr>
          <a:xfrm>
            <a:off x="5259368" y="1719539"/>
            <a:ext cx="2209800" cy="838200"/>
          </a:xfrm>
          <a:prstGeom prst="rect">
            <a:avLst/>
          </a:prstGeom>
          <a:solidFill>
            <a:schemeClr val="accent2"/>
          </a:solidFill>
          <a:ln w="28575">
            <a:solidFill>
              <a:schemeClr val="accent3"/>
            </a:solidFill>
            <a:prstDash val="sys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r">
              <a:defRPr/>
            </a:pPr>
            <a:r>
              <a:rPr lang="en-US" sz="1200" i="1" dirty="0">
                <a:latin typeface="Calibri" pitchFamily="34" charset="0"/>
              </a:rPr>
              <a:t>P</a:t>
            </a:r>
            <a:r>
              <a:rPr lang="en-US" sz="1200" i="1" dirty="0" smtClean="0">
                <a:latin typeface="Calibri" pitchFamily="34" charset="0"/>
              </a:rPr>
              <a:t>ortion </a:t>
            </a:r>
            <a:r>
              <a:rPr lang="en-US" sz="1200" i="1" dirty="0">
                <a:latin typeface="Calibri" pitchFamily="34" charset="0"/>
              </a:rPr>
              <a:t>of the log that’s backed up when the next transaction log backup is performed</a:t>
            </a:r>
          </a:p>
        </p:txBody>
      </p:sp>
      <p:sp>
        <p:nvSpPr>
          <p:cNvPr id="41" name="Text Box 19"/>
          <p:cNvSpPr txBox="1">
            <a:spLocks noChangeArrowheads="1"/>
          </p:cNvSpPr>
          <p:nvPr/>
        </p:nvSpPr>
        <p:spPr bwMode="auto">
          <a:xfrm>
            <a:off x="3735368" y="2900639"/>
            <a:ext cx="1611313" cy="424732"/>
          </a:xfrm>
          <a:prstGeom prst="rect">
            <a:avLst/>
          </a:prstGeom>
          <a:noFill/>
          <a:ln w="9525">
            <a:noFill/>
            <a:miter lim="800000"/>
            <a:headEnd/>
            <a:tailEnd/>
          </a:ln>
          <a:effectLst/>
        </p:spPr>
        <p:txBody>
          <a:bodyPr>
            <a:spAutoFit/>
          </a:bodyPr>
          <a:lstStyle/>
          <a:p>
            <a:pPr algn="r">
              <a:defRPr/>
            </a:pPr>
            <a:r>
              <a:rPr lang="en-US" sz="1200" dirty="0" smtClean="0">
                <a:latin typeface="Calibri" pitchFamily="34" charset="0"/>
              </a:rPr>
              <a:t>Last transaction log </a:t>
            </a:r>
            <a:r>
              <a:rPr lang="en-US" sz="1200" dirty="0">
                <a:latin typeface="Calibri" pitchFamily="34" charset="0"/>
              </a:rPr>
              <a:t>b</a:t>
            </a:r>
            <a:r>
              <a:rPr lang="en-US" sz="1200" dirty="0" smtClean="0">
                <a:latin typeface="Calibri" pitchFamily="34" charset="0"/>
              </a:rPr>
              <a:t>ackup</a:t>
            </a:r>
            <a:endParaRPr lang="en-US" sz="1200" dirty="0">
              <a:latin typeface="Calibri" pitchFamily="34" charset="0"/>
            </a:endParaRPr>
          </a:p>
        </p:txBody>
      </p:sp>
      <p:sp>
        <p:nvSpPr>
          <p:cNvPr id="42" name="Line 21"/>
          <p:cNvSpPr>
            <a:spLocks noChangeShapeType="1"/>
          </p:cNvSpPr>
          <p:nvPr/>
        </p:nvSpPr>
        <p:spPr bwMode="auto">
          <a:xfrm flipV="1">
            <a:off x="5238731" y="2586314"/>
            <a:ext cx="0" cy="260350"/>
          </a:xfrm>
          <a:prstGeom prst="line">
            <a:avLst/>
          </a:prstGeom>
          <a:noFill/>
          <a:ln w="9525">
            <a:solidFill>
              <a:schemeClr val="tx1"/>
            </a:solidFill>
            <a:round/>
            <a:headEnd/>
            <a:tailEnd type="triangle" w="lg" len="med"/>
          </a:ln>
        </p:spPr>
        <p:txBody>
          <a:bodyPr/>
          <a:lstStyle/>
          <a:p>
            <a:endParaRPr lang="en-US"/>
          </a:p>
        </p:txBody>
      </p:sp>
      <p:sp>
        <p:nvSpPr>
          <p:cNvPr id="43" name="Text Box 19"/>
          <p:cNvSpPr txBox="1">
            <a:spLocks noChangeArrowheads="1"/>
          </p:cNvSpPr>
          <p:nvPr/>
        </p:nvSpPr>
        <p:spPr bwMode="auto">
          <a:xfrm>
            <a:off x="5945168" y="2900639"/>
            <a:ext cx="1611313" cy="424732"/>
          </a:xfrm>
          <a:prstGeom prst="rect">
            <a:avLst/>
          </a:prstGeom>
          <a:noFill/>
          <a:ln w="9525">
            <a:noFill/>
            <a:miter lim="800000"/>
            <a:headEnd/>
            <a:tailEnd/>
          </a:ln>
          <a:effectLst/>
        </p:spPr>
        <p:txBody>
          <a:bodyPr>
            <a:spAutoFit/>
          </a:bodyPr>
          <a:lstStyle/>
          <a:p>
            <a:pPr algn="r">
              <a:defRPr/>
            </a:pPr>
            <a:r>
              <a:rPr lang="en-US" sz="1200" dirty="0" smtClean="0">
                <a:latin typeface="Calibri" pitchFamily="34" charset="0"/>
              </a:rPr>
              <a:t>Most recent log record</a:t>
            </a:r>
            <a:endParaRPr lang="en-US" sz="1200" dirty="0">
              <a:latin typeface="Calibri" pitchFamily="34" charset="0"/>
            </a:endParaRPr>
          </a:p>
        </p:txBody>
      </p:sp>
      <p:sp>
        <p:nvSpPr>
          <p:cNvPr id="44" name="Line 21"/>
          <p:cNvSpPr>
            <a:spLocks noChangeShapeType="1"/>
          </p:cNvSpPr>
          <p:nvPr/>
        </p:nvSpPr>
        <p:spPr bwMode="auto">
          <a:xfrm flipV="1">
            <a:off x="7461231" y="2586314"/>
            <a:ext cx="0" cy="260350"/>
          </a:xfrm>
          <a:prstGeom prst="line">
            <a:avLst/>
          </a:prstGeom>
          <a:noFill/>
          <a:ln w="9525">
            <a:solidFill>
              <a:schemeClr val="tx1"/>
            </a:solidFill>
            <a:round/>
            <a:headEnd/>
            <a:tailEnd type="triangle" w="lg" len="med"/>
          </a:ln>
        </p:spPr>
        <p:txBody>
          <a:bodyPr/>
          <a:lstStyle/>
          <a:p>
            <a:endParaRPr lang="en-US"/>
          </a:p>
        </p:txBody>
      </p:sp>
      <p:sp>
        <p:nvSpPr>
          <p:cNvPr id="45" name="Text Box 19"/>
          <p:cNvSpPr txBox="1">
            <a:spLocks noChangeArrowheads="1"/>
          </p:cNvSpPr>
          <p:nvPr/>
        </p:nvSpPr>
        <p:spPr bwMode="auto">
          <a:xfrm>
            <a:off x="2152631" y="2900639"/>
            <a:ext cx="1611312" cy="424732"/>
          </a:xfrm>
          <a:prstGeom prst="rect">
            <a:avLst/>
          </a:prstGeom>
          <a:noFill/>
          <a:ln w="9525">
            <a:noFill/>
            <a:miter lim="800000"/>
            <a:headEnd/>
            <a:tailEnd/>
          </a:ln>
          <a:effectLst/>
        </p:spPr>
        <p:txBody>
          <a:bodyPr>
            <a:spAutoFit/>
          </a:bodyPr>
          <a:lstStyle/>
          <a:p>
            <a:pPr algn="r">
              <a:defRPr/>
            </a:pPr>
            <a:r>
              <a:rPr lang="en-US" sz="1200" dirty="0">
                <a:latin typeface="Calibri" pitchFamily="34" charset="0"/>
              </a:rPr>
              <a:t>C</a:t>
            </a:r>
            <a:r>
              <a:rPr lang="en-US" sz="1200" dirty="0" smtClean="0">
                <a:latin typeface="Calibri" pitchFamily="34" charset="0"/>
              </a:rPr>
              <a:t>leared </a:t>
            </a:r>
            <a:r>
              <a:rPr lang="en-US" sz="1200" dirty="0">
                <a:latin typeface="Calibri" pitchFamily="34" charset="0"/>
              </a:rPr>
              <a:t>portion </a:t>
            </a:r>
            <a:br>
              <a:rPr lang="en-US" sz="1200" dirty="0">
                <a:latin typeface="Calibri" pitchFamily="34" charset="0"/>
              </a:rPr>
            </a:br>
            <a:r>
              <a:rPr lang="en-US" sz="1200" dirty="0">
                <a:latin typeface="Calibri" pitchFamily="34" charset="0"/>
              </a:rPr>
              <a:t>of the </a:t>
            </a:r>
            <a:r>
              <a:rPr lang="en-US" sz="1200" dirty="0" smtClean="0">
                <a:latin typeface="Calibri" pitchFamily="34" charset="0"/>
              </a:rPr>
              <a:t>log</a:t>
            </a:r>
            <a:endParaRPr lang="en-US" sz="1200" dirty="0">
              <a:latin typeface="Calibri" pitchFamily="34" charset="0"/>
            </a:endParaRPr>
          </a:p>
        </p:txBody>
      </p:sp>
      <p:sp>
        <p:nvSpPr>
          <p:cNvPr id="46" name="Line 21"/>
          <p:cNvSpPr>
            <a:spLocks noChangeShapeType="1"/>
          </p:cNvSpPr>
          <p:nvPr/>
        </p:nvSpPr>
        <p:spPr bwMode="auto">
          <a:xfrm flipV="1">
            <a:off x="3655993" y="2586314"/>
            <a:ext cx="0" cy="260350"/>
          </a:xfrm>
          <a:prstGeom prst="line">
            <a:avLst/>
          </a:prstGeom>
          <a:noFill/>
          <a:ln w="9525">
            <a:solidFill>
              <a:schemeClr val="tx1"/>
            </a:solidFill>
            <a:round/>
            <a:headEnd/>
            <a:tailEnd type="triangle" w="lg" len="med"/>
          </a:ln>
        </p:spPr>
        <p:txBody>
          <a:bodyPr/>
          <a:lstStyle/>
          <a:p>
            <a:endParaRPr lang="en-US"/>
          </a:p>
        </p:txBody>
      </p:sp>
      <p:sp>
        <p:nvSpPr>
          <p:cNvPr id="47" name="Rectangle 46"/>
          <p:cNvSpPr/>
          <p:nvPr/>
        </p:nvSpPr>
        <p:spPr>
          <a:xfrm>
            <a:off x="611168" y="1338539"/>
            <a:ext cx="3052572"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U</a:t>
            </a:r>
            <a:r>
              <a:rPr lang="en-US" sz="1100" i="1" dirty="0" smtClean="0">
                <a:solidFill>
                  <a:schemeClr val="tx1"/>
                </a:solidFill>
                <a:latin typeface="Calibri" pitchFamily="34" charset="0"/>
              </a:rPr>
              <a:t>nused </a:t>
            </a:r>
            <a:r>
              <a:rPr lang="en-US" sz="1100" i="1" dirty="0">
                <a:solidFill>
                  <a:schemeClr val="tx1"/>
                </a:solidFill>
                <a:latin typeface="Calibri" pitchFamily="34" charset="0"/>
              </a:rPr>
              <a:t>portion of the log</a:t>
            </a:r>
          </a:p>
        </p:txBody>
      </p:sp>
      <p:sp>
        <p:nvSpPr>
          <p:cNvPr id="48" name="Down Arrow 47"/>
          <p:cNvSpPr/>
          <p:nvPr/>
        </p:nvSpPr>
        <p:spPr bwMode="auto">
          <a:xfrm>
            <a:off x="3968685" y="3450210"/>
            <a:ext cx="1206631" cy="858857"/>
          </a:xfrm>
          <a:prstGeom prst="downArrow">
            <a:avLst>
              <a:gd name="adj1" fmla="val 46875"/>
              <a:gd name="adj2" fmla="val 50000"/>
            </a:avLst>
          </a:prstGeom>
          <a:solidFill>
            <a:srgbClr val="00B050"/>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4000" b="1" i="0" u="none" strike="noStrike" cap="none" normalizeH="0" baseline="0" smtClean="0">
              <a:ln>
                <a:noFill/>
              </a:ln>
              <a:solidFill>
                <a:srgbClr val="FFCC00"/>
              </a:solidFill>
              <a:effectLst/>
              <a:latin typeface="Eurostile" pitchFamily="34" charset="0"/>
            </a:endParaRPr>
          </a:p>
        </p:txBody>
      </p:sp>
      <p:sp>
        <p:nvSpPr>
          <p:cNvPr id="49"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3" grpId="0" animBg="1"/>
      <p:bldP spid="14" grpId="0" animBg="1"/>
      <p:bldP spid="15" grpId="0" animBg="1"/>
      <p:bldP spid="16" grpId="0" animBg="1"/>
      <p:bldP spid="18" grpId="0" animBg="1"/>
      <p:bldP spid="19" grpId="0"/>
      <p:bldP spid="20" grpId="0" animBg="1"/>
      <p:bldP spid="21" grpId="0"/>
      <p:bldP spid="22" grpId="0" animBg="1"/>
      <p:bldP spid="23" grpId="0"/>
      <p:bldP spid="24" grpId="0" animBg="1"/>
      <p:bldP spid="25" grpId="0" animBg="1"/>
      <p:bldP spid="4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smtClean="0"/>
              <a:t>Log Backups Over Time…</a:t>
            </a:r>
          </a:p>
        </p:txBody>
      </p:sp>
      <p:sp>
        <p:nvSpPr>
          <p:cNvPr id="13315" name="Content Placeholder 2"/>
          <p:cNvSpPr>
            <a:spLocks noGrp="1"/>
          </p:cNvSpPr>
          <p:nvPr>
            <p:ph idx="1"/>
          </p:nvPr>
        </p:nvSpPr>
        <p:spPr/>
        <p:txBody>
          <a:bodyPr/>
          <a:lstStyle/>
          <a:p>
            <a:r>
              <a:rPr lang="en-US" sz="2400" dirty="0" smtClean="0"/>
              <a:t>Finally, the log wraps and is circular</a:t>
            </a:r>
          </a:p>
          <a:p>
            <a:pPr lvl="1"/>
            <a:r>
              <a:rPr lang="en-US" sz="2000" dirty="0" smtClean="0"/>
              <a:t>It’s circular nature is why it does not support Instant File Initialization and must be zero-initialized</a:t>
            </a:r>
          </a:p>
          <a:p>
            <a:pPr lvl="1"/>
            <a:r>
              <a:rPr lang="en-US" sz="2000" dirty="0" smtClean="0"/>
              <a:t>If defined at a proper size it should not require significant auto-growth (</a:t>
            </a:r>
            <a:r>
              <a:rPr lang="en-US" sz="2000" i="1" dirty="0" smtClean="0"/>
              <a:t>if it has auto-grown to the appropriate size and stabilized then be sure to clean up VLFs</a:t>
            </a:r>
            <a:r>
              <a:rPr lang="en-US" sz="2000" dirty="0" smtClean="0"/>
              <a:t>)</a:t>
            </a:r>
          </a:p>
          <a:p>
            <a:pPr lvl="1"/>
            <a:endParaRPr lang="en-US" sz="2000" dirty="0" smtClean="0"/>
          </a:p>
        </p:txBody>
      </p:sp>
      <p:sp>
        <p:nvSpPr>
          <p:cNvPr id="5" name="Rectangle 4"/>
          <p:cNvSpPr/>
          <p:nvPr/>
        </p:nvSpPr>
        <p:spPr>
          <a:xfrm>
            <a:off x="609600" y="4800600"/>
            <a:ext cx="8153400" cy="82232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2"/>
              </a:solidFill>
            </a:endParaRPr>
          </a:p>
        </p:txBody>
      </p:sp>
      <p:sp>
        <p:nvSpPr>
          <p:cNvPr id="6" name="Text Box 19"/>
          <p:cNvSpPr txBox="1">
            <a:spLocks noChangeArrowheads="1"/>
          </p:cNvSpPr>
          <p:nvPr/>
        </p:nvSpPr>
        <p:spPr bwMode="auto">
          <a:xfrm>
            <a:off x="7246938" y="5981700"/>
            <a:ext cx="1611312" cy="424732"/>
          </a:xfrm>
          <a:prstGeom prst="rect">
            <a:avLst/>
          </a:prstGeom>
          <a:noFill/>
          <a:ln w="9525">
            <a:noFill/>
            <a:miter lim="800000"/>
            <a:headEnd/>
            <a:tailEnd/>
          </a:ln>
          <a:effectLst/>
        </p:spPr>
        <p:txBody>
          <a:bodyPr>
            <a:spAutoFit/>
          </a:bodyPr>
          <a:lstStyle/>
          <a:p>
            <a:pPr algn="r">
              <a:defRPr/>
            </a:pPr>
            <a:r>
              <a:rPr lang="en-US" sz="1200" dirty="0">
                <a:latin typeface="Calibri" pitchFamily="34" charset="0"/>
              </a:rPr>
              <a:t>D</a:t>
            </a:r>
            <a:r>
              <a:rPr lang="en-US" sz="1200" dirty="0" smtClean="0">
                <a:latin typeface="Calibri" pitchFamily="34" charset="0"/>
              </a:rPr>
              <a:t>efined </a:t>
            </a:r>
            <a:r>
              <a:rPr lang="en-US" sz="1200" dirty="0">
                <a:latin typeface="Calibri" pitchFamily="34" charset="0"/>
              </a:rPr>
              <a:t>s</a:t>
            </a:r>
            <a:r>
              <a:rPr lang="en-US" sz="1200" dirty="0" smtClean="0">
                <a:latin typeface="Calibri" pitchFamily="34" charset="0"/>
              </a:rPr>
              <a:t>ize </a:t>
            </a:r>
            <a:r>
              <a:rPr lang="en-US" sz="1200" dirty="0">
                <a:latin typeface="Calibri" pitchFamily="34" charset="0"/>
              </a:rPr>
              <a:t>of </a:t>
            </a:r>
            <a:r>
              <a:rPr lang="en-US" sz="1200" dirty="0" smtClean="0">
                <a:latin typeface="Calibri" pitchFamily="34" charset="0"/>
              </a:rPr>
              <a:t>transaction </a:t>
            </a:r>
            <a:r>
              <a:rPr lang="en-US" sz="1200" dirty="0">
                <a:latin typeface="Calibri" pitchFamily="34" charset="0"/>
              </a:rPr>
              <a:t>l</a:t>
            </a:r>
            <a:r>
              <a:rPr lang="en-US" sz="1200" dirty="0" smtClean="0">
                <a:latin typeface="Calibri" pitchFamily="34" charset="0"/>
              </a:rPr>
              <a:t>og</a:t>
            </a:r>
            <a:endParaRPr lang="en-US" sz="1200" dirty="0">
              <a:latin typeface="Calibri" pitchFamily="34" charset="0"/>
            </a:endParaRPr>
          </a:p>
        </p:txBody>
      </p:sp>
      <p:cxnSp>
        <p:nvCxnSpPr>
          <p:cNvPr id="13" name="Straight Connector 12"/>
          <p:cNvCxnSpPr/>
          <p:nvPr/>
        </p:nvCxnSpPr>
        <p:spPr>
          <a:xfrm rot="5400000">
            <a:off x="1362869"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2382044"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7477919"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6458744"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5439569"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4420394"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3401219"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1609725" y="4419600"/>
            <a:ext cx="1019556"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A</a:t>
            </a:r>
            <a:r>
              <a:rPr lang="en-US" sz="1100" i="1" dirty="0" smtClean="0">
                <a:solidFill>
                  <a:schemeClr val="tx1"/>
                </a:solidFill>
                <a:latin typeface="Calibri" pitchFamily="34" charset="0"/>
              </a:rPr>
              <a:t>ctive</a:t>
            </a:r>
            <a:endParaRPr lang="en-US" sz="1100" i="1" dirty="0">
              <a:solidFill>
                <a:schemeClr val="tx1"/>
              </a:solidFill>
              <a:latin typeface="Calibri" pitchFamily="34" charset="0"/>
            </a:endParaRPr>
          </a:p>
        </p:txBody>
      </p:sp>
      <p:sp>
        <p:nvSpPr>
          <p:cNvPr id="24" name="Rectangle 23"/>
          <p:cNvSpPr/>
          <p:nvPr/>
        </p:nvSpPr>
        <p:spPr>
          <a:xfrm>
            <a:off x="6705600" y="4419600"/>
            <a:ext cx="2057400"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en-US" sz="1100" i="1" dirty="0" smtClean="0">
                <a:solidFill>
                  <a:schemeClr val="tx1"/>
                </a:solidFill>
                <a:latin typeface="Calibri" pitchFamily="34" charset="0"/>
              </a:rPr>
              <a:t>Used + inactive</a:t>
            </a:r>
            <a:endParaRPr lang="en-US" sz="1200" i="1" dirty="0">
              <a:solidFill>
                <a:schemeClr val="tx1"/>
              </a:solidFill>
              <a:latin typeface="Calibri" pitchFamily="34" charset="0"/>
            </a:endParaRPr>
          </a:p>
        </p:txBody>
      </p:sp>
      <p:sp>
        <p:nvSpPr>
          <p:cNvPr id="13332" name="Line 21"/>
          <p:cNvSpPr>
            <a:spLocks noChangeShapeType="1"/>
          </p:cNvSpPr>
          <p:nvPr/>
        </p:nvSpPr>
        <p:spPr bwMode="auto">
          <a:xfrm flipV="1">
            <a:off x="8751888" y="5667375"/>
            <a:ext cx="0" cy="260350"/>
          </a:xfrm>
          <a:prstGeom prst="line">
            <a:avLst/>
          </a:prstGeom>
          <a:noFill/>
          <a:ln w="9525">
            <a:solidFill>
              <a:schemeClr val="tx1"/>
            </a:solidFill>
            <a:round/>
            <a:headEnd/>
            <a:tailEnd type="triangle" w="lg" len="med"/>
          </a:ln>
        </p:spPr>
        <p:txBody>
          <a:bodyPr/>
          <a:lstStyle/>
          <a:p>
            <a:endParaRPr lang="en-US"/>
          </a:p>
        </p:txBody>
      </p:sp>
      <p:sp>
        <p:nvSpPr>
          <p:cNvPr id="22" name="Text Box 19"/>
          <p:cNvSpPr txBox="1">
            <a:spLocks noChangeArrowheads="1"/>
          </p:cNvSpPr>
          <p:nvPr/>
        </p:nvSpPr>
        <p:spPr bwMode="auto">
          <a:xfrm>
            <a:off x="598488" y="5981700"/>
            <a:ext cx="1611312" cy="424732"/>
          </a:xfrm>
          <a:prstGeom prst="rect">
            <a:avLst/>
          </a:prstGeom>
          <a:noFill/>
          <a:ln w="9525">
            <a:noFill/>
            <a:miter lim="800000"/>
            <a:headEnd/>
            <a:tailEnd/>
          </a:ln>
          <a:effectLst/>
        </p:spPr>
        <p:txBody>
          <a:bodyPr>
            <a:spAutoFit/>
          </a:bodyPr>
          <a:lstStyle/>
          <a:p>
            <a:pPr algn="r">
              <a:defRPr/>
            </a:pPr>
            <a:r>
              <a:rPr lang="en-US" sz="1200" dirty="0" smtClean="0">
                <a:latin typeface="Calibri" pitchFamily="34" charset="0"/>
              </a:rPr>
              <a:t>Most recent log record</a:t>
            </a:r>
            <a:endParaRPr lang="en-US" sz="1200" dirty="0">
              <a:latin typeface="Calibri" pitchFamily="34" charset="0"/>
            </a:endParaRPr>
          </a:p>
        </p:txBody>
      </p:sp>
      <p:sp>
        <p:nvSpPr>
          <p:cNvPr id="13340" name="Line 21"/>
          <p:cNvSpPr>
            <a:spLocks noChangeShapeType="1"/>
          </p:cNvSpPr>
          <p:nvPr/>
        </p:nvSpPr>
        <p:spPr bwMode="auto">
          <a:xfrm flipV="1">
            <a:off x="2101850" y="5667375"/>
            <a:ext cx="0" cy="260350"/>
          </a:xfrm>
          <a:prstGeom prst="line">
            <a:avLst/>
          </a:prstGeom>
          <a:noFill/>
          <a:ln w="9525">
            <a:solidFill>
              <a:schemeClr val="tx1"/>
            </a:solidFill>
            <a:round/>
            <a:headEnd/>
            <a:tailEnd type="triangle" w="lg" len="med"/>
          </a:ln>
        </p:spPr>
        <p:txBody>
          <a:bodyPr/>
          <a:lstStyle/>
          <a:p>
            <a:endParaRPr lang="en-US"/>
          </a:p>
        </p:txBody>
      </p:sp>
      <p:sp>
        <p:nvSpPr>
          <p:cNvPr id="33" name="Rectangle 32"/>
          <p:cNvSpPr/>
          <p:nvPr/>
        </p:nvSpPr>
        <p:spPr>
          <a:xfrm>
            <a:off x="2624328" y="4419600"/>
            <a:ext cx="4081272"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U</a:t>
            </a:r>
            <a:r>
              <a:rPr lang="en-US" sz="1100" i="1" dirty="0" smtClean="0">
                <a:solidFill>
                  <a:schemeClr val="tx1"/>
                </a:solidFill>
                <a:latin typeface="Calibri" pitchFamily="34" charset="0"/>
              </a:rPr>
              <a:t>nused </a:t>
            </a:r>
            <a:r>
              <a:rPr lang="en-US" sz="1100" i="1" dirty="0">
                <a:solidFill>
                  <a:schemeClr val="tx1"/>
                </a:solidFill>
                <a:latin typeface="Calibri" pitchFamily="34" charset="0"/>
              </a:rPr>
              <a:t>portion of the log</a:t>
            </a:r>
          </a:p>
        </p:txBody>
      </p:sp>
      <p:sp>
        <p:nvSpPr>
          <p:cNvPr id="34" name="Text Box 19"/>
          <p:cNvSpPr txBox="1">
            <a:spLocks noChangeArrowheads="1"/>
          </p:cNvSpPr>
          <p:nvPr/>
        </p:nvSpPr>
        <p:spPr bwMode="auto">
          <a:xfrm>
            <a:off x="5638800" y="5981700"/>
            <a:ext cx="1611313" cy="424732"/>
          </a:xfrm>
          <a:prstGeom prst="rect">
            <a:avLst/>
          </a:prstGeom>
          <a:noFill/>
          <a:ln w="9525">
            <a:noFill/>
            <a:miter lim="800000"/>
            <a:headEnd/>
            <a:tailEnd/>
          </a:ln>
          <a:effectLst/>
        </p:spPr>
        <p:txBody>
          <a:bodyPr>
            <a:spAutoFit/>
          </a:bodyPr>
          <a:lstStyle/>
          <a:p>
            <a:pPr algn="r">
              <a:defRPr/>
            </a:pPr>
            <a:r>
              <a:rPr lang="en-US" sz="1200" dirty="0" smtClean="0">
                <a:latin typeface="Calibri" pitchFamily="34" charset="0"/>
              </a:rPr>
              <a:t>Last </a:t>
            </a:r>
            <a:r>
              <a:rPr lang="en-US" sz="1200" dirty="0">
                <a:latin typeface="Calibri" pitchFamily="34" charset="0"/>
              </a:rPr>
              <a:t>t</a:t>
            </a:r>
            <a:r>
              <a:rPr lang="en-US" sz="1200" dirty="0" smtClean="0">
                <a:latin typeface="Calibri" pitchFamily="34" charset="0"/>
              </a:rPr>
              <a:t>ransaction </a:t>
            </a:r>
            <a:r>
              <a:rPr lang="en-US" sz="1200" dirty="0">
                <a:latin typeface="Calibri" pitchFamily="34" charset="0"/>
              </a:rPr>
              <a:t>l</a:t>
            </a:r>
            <a:r>
              <a:rPr lang="en-US" sz="1200" dirty="0" smtClean="0">
                <a:latin typeface="Calibri" pitchFamily="34" charset="0"/>
              </a:rPr>
              <a:t>og </a:t>
            </a:r>
            <a:r>
              <a:rPr lang="en-US" sz="1200" dirty="0">
                <a:latin typeface="Calibri" pitchFamily="34" charset="0"/>
              </a:rPr>
              <a:t>b</a:t>
            </a:r>
            <a:r>
              <a:rPr lang="en-US" sz="1200" dirty="0" smtClean="0">
                <a:latin typeface="Calibri" pitchFamily="34" charset="0"/>
              </a:rPr>
              <a:t>ackup</a:t>
            </a:r>
            <a:endParaRPr lang="en-US" sz="1200" dirty="0">
              <a:latin typeface="Calibri" pitchFamily="34" charset="0"/>
            </a:endParaRPr>
          </a:p>
        </p:txBody>
      </p:sp>
      <p:sp>
        <p:nvSpPr>
          <p:cNvPr id="13345" name="Line 21"/>
          <p:cNvSpPr>
            <a:spLocks noChangeShapeType="1"/>
          </p:cNvSpPr>
          <p:nvPr/>
        </p:nvSpPr>
        <p:spPr bwMode="auto">
          <a:xfrm flipV="1">
            <a:off x="7142163" y="5667375"/>
            <a:ext cx="0" cy="260350"/>
          </a:xfrm>
          <a:prstGeom prst="line">
            <a:avLst/>
          </a:prstGeom>
          <a:noFill/>
          <a:ln w="9525">
            <a:solidFill>
              <a:schemeClr val="tx1"/>
            </a:solidFill>
            <a:round/>
            <a:headEnd/>
            <a:tailEnd type="triangle" w="lg" len="med"/>
          </a:ln>
        </p:spPr>
        <p:txBody>
          <a:bodyPr/>
          <a:lstStyle/>
          <a:p>
            <a:endParaRPr lang="en-US"/>
          </a:p>
        </p:txBody>
      </p:sp>
      <p:sp>
        <p:nvSpPr>
          <p:cNvPr id="36" name="Rectangle 35"/>
          <p:cNvSpPr/>
          <p:nvPr/>
        </p:nvSpPr>
        <p:spPr>
          <a:xfrm>
            <a:off x="609600" y="4419600"/>
            <a:ext cx="990600"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rIns="0" bIns="0"/>
          <a:lstStyle/>
          <a:p>
            <a:pPr algn="ctr">
              <a:defRPr/>
            </a:pPr>
            <a:r>
              <a:rPr lang="en-US" sz="1100" i="1" dirty="0" smtClean="0">
                <a:solidFill>
                  <a:schemeClr val="tx1"/>
                </a:solidFill>
                <a:latin typeface="Calibri" pitchFamily="34" charset="0"/>
              </a:rPr>
              <a:t>Used + inactive</a:t>
            </a:r>
            <a:endParaRPr lang="en-US" sz="1100" i="1" dirty="0">
              <a:solidFill>
                <a:schemeClr val="tx1"/>
              </a:solidFill>
              <a:latin typeface="Calibri" pitchFamily="34" charset="0"/>
            </a:endParaRPr>
          </a:p>
        </p:txBody>
      </p:sp>
      <p:sp>
        <p:nvSpPr>
          <p:cNvPr id="25"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 Backups Over Time…</a:t>
            </a:r>
            <a:endParaRPr lang="en-US" dirty="0"/>
          </a:p>
        </p:txBody>
      </p:sp>
      <p:sp>
        <p:nvSpPr>
          <p:cNvPr id="4" name="Rectangle 3"/>
          <p:cNvSpPr/>
          <p:nvPr/>
        </p:nvSpPr>
        <p:spPr>
          <a:xfrm>
            <a:off x="609600" y="4800600"/>
            <a:ext cx="8153400" cy="82232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2"/>
              </a:solidFill>
            </a:endParaRPr>
          </a:p>
        </p:txBody>
      </p:sp>
      <p:sp>
        <p:nvSpPr>
          <p:cNvPr id="5" name="Text Box 19"/>
          <p:cNvSpPr txBox="1">
            <a:spLocks noChangeArrowheads="1"/>
          </p:cNvSpPr>
          <p:nvPr/>
        </p:nvSpPr>
        <p:spPr bwMode="auto">
          <a:xfrm>
            <a:off x="7246938" y="5981700"/>
            <a:ext cx="1611312" cy="424732"/>
          </a:xfrm>
          <a:prstGeom prst="rect">
            <a:avLst/>
          </a:prstGeom>
          <a:noFill/>
          <a:ln w="9525">
            <a:noFill/>
            <a:miter lim="800000"/>
            <a:headEnd/>
            <a:tailEnd/>
          </a:ln>
          <a:effectLst/>
        </p:spPr>
        <p:txBody>
          <a:bodyPr>
            <a:spAutoFit/>
          </a:bodyPr>
          <a:lstStyle/>
          <a:p>
            <a:pPr algn="r">
              <a:defRPr/>
            </a:pPr>
            <a:r>
              <a:rPr lang="en-US" sz="1200" dirty="0">
                <a:latin typeface="Calibri" pitchFamily="34" charset="0"/>
              </a:rPr>
              <a:t>D</a:t>
            </a:r>
            <a:r>
              <a:rPr lang="en-US" sz="1200" dirty="0" smtClean="0">
                <a:latin typeface="Calibri" pitchFamily="34" charset="0"/>
              </a:rPr>
              <a:t>efined </a:t>
            </a:r>
            <a:r>
              <a:rPr lang="en-US" sz="1200" dirty="0">
                <a:latin typeface="Calibri" pitchFamily="34" charset="0"/>
              </a:rPr>
              <a:t>s</a:t>
            </a:r>
            <a:r>
              <a:rPr lang="en-US" sz="1200" dirty="0" smtClean="0">
                <a:latin typeface="Calibri" pitchFamily="34" charset="0"/>
              </a:rPr>
              <a:t>ize </a:t>
            </a:r>
            <a:r>
              <a:rPr lang="en-US" sz="1200" dirty="0">
                <a:latin typeface="Calibri" pitchFamily="34" charset="0"/>
              </a:rPr>
              <a:t>of </a:t>
            </a:r>
            <a:r>
              <a:rPr lang="en-US" sz="1200" dirty="0" smtClean="0">
                <a:latin typeface="Calibri" pitchFamily="34" charset="0"/>
              </a:rPr>
              <a:t>transaction </a:t>
            </a:r>
            <a:r>
              <a:rPr lang="en-US" sz="1200" dirty="0">
                <a:latin typeface="Calibri" pitchFamily="34" charset="0"/>
              </a:rPr>
              <a:t>l</a:t>
            </a:r>
            <a:r>
              <a:rPr lang="en-US" sz="1200" dirty="0" smtClean="0">
                <a:latin typeface="Calibri" pitchFamily="34" charset="0"/>
              </a:rPr>
              <a:t>og</a:t>
            </a:r>
            <a:endParaRPr lang="en-US" sz="1200" dirty="0">
              <a:latin typeface="Calibri" pitchFamily="34" charset="0"/>
            </a:endParaRPr>
          </a:p>
        </p:txBody>
      </p:sp>
      <p:cxnSp>
        <p:nvCxnSpPr>
          <p:cNvPr id="6" name="Straight Connector 5"/>
          <p:cNvCxnSpPr/>
          <p:nvPr/>
        </p:nvCxnSpPr>
        <p:spPr>
          <a:xfrm rot="5400000">
            <a:off x="1362869"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2382044"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7477919" y="5218906"/>
            <a:ext cx="533400" cy="1588"/>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6458744"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5439569"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4420394"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3401219" y="521890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1623847" y="4419600"/>
            <a:ext cx="1005433"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A</a:t>
            </a:r>
            <a:r>
              <a:rPr lang="en-US" sz="1100" i="1" dirty="0" smtClean="0">
                <a:solidFill>
                  <a:schemeClr val="tx1"/>
                </a:solidFill>
                <a:latin typeface="Calibri" pitchFamily="34" charset="0"/>
              </a:rPr>
              <a:t>ctive</a:t>
            </a:r>
            <a:endParaRPr lang="en-US" sz="1100" i="1" dirty="0">
              <a:solidFill>
                <a:schemeClr val="tx1"/>
              </a:solidFill>
              <a:latin typeface="Calibri" pitchFamily="34" charset="0"/>
            </a:endParaRPr>
          </a:p>
        </p:txBody>
      </p:sp>
      <p:sp>
        <p:nvSpPr>
          <p:cNvPr id="14" name="Rectangle 13"/>
          <p:cNvSpPr/>
          <p:nvPr/>
        </p:nvSpPr>
        <p:spPr>
          <a:xfrm>
            <a:off x="6705600" y="4419600"/>
            <a:ext cx="2057400"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en-US" sz="1100" i="1" dirty="0" smtClean="0">
                <a:solidFill>
                  <a:schemeClr val="tx1"/>
                </a:solidFill>
                <a:latin typeface="Calibri" pitchFamily="34" charset="0"/>
              </a:rPr>
              <a:t>Used + inactive</a:t>
            </a:r>
            <a:endParaRPr lang="en-US" sz="1200" i="1" dirty="0">
              <a:solidFill>
                <a:schemeClr val="tx1"/>
              </a:solidFill>
              <a:latin typeface="Calibri" pitchFamily="34" charset="0"/>
            </a:endParaRPr>
          </a:p>
        </p:txBody>
      </p:sp>
      <p:sp>
        <p:nvSpPr>
          <p:cNvPr id="15" name="Line 21"/>
          <p:cNvSpPr>
            <a:spLocks noChangeShapeType="1"/>
          </p:cNvSpPr>
          <p:nvPr/>
        </p:nvSpPr>
        <p:spPr bwMode="auto">
          <a:xfrm flipV="1">
            <a:off x="8751888" y="5667375"/>
            <a:ext cx="0" cy="260350"/>
          </a:xfrm>
          <a:prstGeom prst="line">
            <a:avLst/>
          </a:prstGeom>
          <a:noFill/>
          <a:ln w="9525">
            <a:solidFill>
              <a:schemeClr val="tx1"/>
            </a:solidFill>
            <a:round/>
            <a:headEnd/>
            <a:tailEnd type="triangle" w="lg" len="med"/>
          </a:ln>
        </p:spPr>
        <p:txBody>
          <a:bodyPr/>
          <a:lstStyle/>
          <a:p>
            <a:endParaRPr lang="en-US"/>
          </a:p>
        </p:txBody>
      </p:sp>
      <p:sp>
        <p:nvSpPr>
          <p:cNvPr id="17" name="Rectangle 16"/>
          <p:cNvSpPr/>
          <p:nvPr/>
        </p:nvSpPr>
        <p:spPr>
          <a:xfrm>
            <a:off x="6705600" y="4800600"/>
            <a:ext cx="2057400" cy="838200"/>
          </a:xfrm>
          <a:prstGeom prst="rect">
            <a:avLst/>
          </a:prstGeom>
          <a:solidFill>
            <a:schemeClr val="accent2"/>
          </a:solidFill>
          <a:ln w="28575">
            <a:solidFill>
              <a:schemeClr val="accent3"/>
            </a:solidFill>
            <a:prstDash val="sys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defRPr/>
            </a:pPr>
            <a:r>
              <a:rPr lang="en-US" sz="1200" i="1" dirty="0">
                <a:latin typeface="Calibri" pitchFamily="34" charset="0"/>
              </a:rPr>
              <a:t>CLEARED</a:t>
            </a:r>
          </a:p>
        </p:txBody>
      </p:sp>
      <p:sp>
        <p:nvSpPr>
          <p:cNvPr id="18" name="Text Box 19"/>
          <p:cNvSpPr txBox="1">
            <a:spLocks noChangeArrowheads="1"/>
          </p:cNvSpPr>
          <p:nvPr/>
        </p:nvSpPr>
        <p:spPr bwMode="auto">
          <a:xfrm>
            <a:off x="598488" y="5981700"/>
            <a:ext cx="1611312" cy="424732"/>
          </a:xfrm>
          <a:prstGeom prst="rect">
            <a:avLst/>
          </a:prstGeom>
          <a:noFill/>
          <a:ln w="9525">
            <a:noFill/>
            <a:miter lim="800000"/>
            <a:headEnd/>
            <a:tailEnd/>
          </a:ln>
          <a:effectLst/>
        </p:spPr>
        <p:txBody>
          <a:bodyPr>
            <a:spAutoFit/>
          </a:bodyPr>
          <a:lstStyle/>
          <a:p>
            <a:pPr algn="r">
              <a:defRPr/>
            </a:pPr>
            <a:r>
              <a:rPr lang="en-US" sz="1200" dirty="0" smtClean="0">
                <a:latin typeface="Calibri" pitchFamily="34" charset="0"/>
              </a:rPr>
              <a:t>Most recent log record</a:t>
            </a:r>
            <a:endParaRPr lang="en-US" sz="1200" dirty="0">
              <a:latin typeface="Calibri" pitchFamily="34" charset="0"/>
            </a:endParaRPr>
          </a:p>
        </p:txBody>
      </p:sp>
      <p:sp>
        <p:nvSpPr>
          <p:cNvPr id="19" name="Line 21"/>
          <p:cNvSpPr>
            <a:spLocks noChangeShapeType="1"/>
          </p:cNvSpPr>
          <p:nvPr/>
        </p:nvSpPr>
        <p:spPr bwMode="auto">
          <a:xfrm flipV="1">
            <a:off x="2101850" y="5667375"/>
            <a:ext cx="0" cy="260350"/>
          </a:xfrm>
          <a:prstGeom prst="line">
            <a:avLst/>
          </a:prstGeom>
          <a:noFill/>
          <a:ln w="9525">
            <a:solidFill>
              <a:schemeClr val="tx1"/>
            </a:solidFill>
            <a:round/>
            <a:headEnd/>
            <a:tailEnd type="triangle" w="lg" len="med"/>
          </a:ln>
        </p:spPr>
        <p:txBody>
          <a:bodyPr/>
          <a:lstStyle/>
          <a:p>
            <a:endParaRPr lang="en-US"/>
          </a:p>
        </p:txBody>
      </p:sp>
      <p:sp>
        <p:nvSpPr>
          <p:cNvPr id="20" name="Rectangle 19"/>
          <p:cNvSpPr/>
          <p:nvPr/>
        </p:nvSpPr>
        <p:spPr>
          <a:xfrm>
            <a:off x="2624328" y="4419600"/>
            <a:ext cx="4081272"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U</a:t>
            </a:r>
            <a:r>
              <a:rPr lang="en-US" sz="1100" i="1" dirty="0" smtClean="0">
                <a:solidFill>
                  <a:schemeClr val="tx1"/>
                </a:solidFill>
                <a:latin typeface="Calibri" pitchFamily="34" charset="0"/>
              </a:rPr>
              <a:t>nused </a:t>
            </a:r>
            <a:r>
              <a:rPr lang="en-US" sz="1100" i="1" dirty="0">
                <a:solidFill>
                  <a:schemeClr val="tx1"/>
                </a:solidFill>
                <a:latin typeface="Calibri" pitchFamily="34" charset="0"/>
              </a:rPr>
              <a:t>portion of the log</a:t>
            </a:r>
          </a:p>
        </p:txBody>
      </p:sp>
      <p:sp>
        <p:nvSpPr>
          <p:cNvPr id="21" name="Text Box 19"/>
          <p:cNvSpPr txBox="1">
            <a:spLocks noChangeArrowheads="1"/>
          </p:cNvSpPr>
          <p:nvPr/>
        </p:nvSpPr>
        <p:spPr bwMode="auto">
          <a:xfrm>
            <a:off x="5638800" y="5981700"/>
            <a:ext cx="1611313" cy="424732"/>
          </a:xfrm>
          <a:prstGeom prst="rect">
            <a:avLst/>
          </a:prstGeom>
          <a:noFill/>
          <a:ln w="9525">
            <a:noFill/>
            <a:miter lim="800000"/>
            <a:headEnd/>
            <a:tailEnd/>
          </a:ln>
          <a:effectLst/>
        </p:spPr>
        <p:txBody>
          <a:bodyPr>
            <a:spAutoFit/>
          </a:bodyPr>
          <a:lstStyle/>
          <a:p>
            <a:pPr algn="r">
              <a:defRPr/>
            </a:pPr>
            <a:r>
              <a:rPr lang="en-US" sz="1200" dirty="0" smtClean="0">
                <a:latin typeface="Calibri" pitchFamily="34" charset="0"/>
              </a:rPr>
              <a:t>Last </a:t>
            </a:r>
            <a:r>
              <a:rPr lang="en-US" sz="1200" dirty="0">
                <a:latin typeface="Calibri" pitchFamily="34" charset="0"/>
              </a:rPr>
              <a:t>t</a:t>
            </a:r>
            <a:r>
              <a:rPr lang="en-US" sz="1200" dirty="0" smtClean="0">
                <a:latin typeface="Calibri" pitchFamily="34" charset="0"/>
              </a:rPr>
              <a:t>ransaction </a:t>
            </a:r>
            <a:r>
              <a:rPr lang="en-US" sz="1200" dirty="0">
                <a:latin typeface="Calibri" pitchFamily="34" charset="0"/>
              </a:rPr>
              <a:t>l</a:t>
            </a:r>
            <a:r>
              <a:rPr lang="en-US" sz="1200" dirty="0" smtClean="0">
                <a:latin typeface="Calibri" pitchFamily="34" charset="0"/>
              </a:rPr>
              <a:t>og </a:t>
            </a:r>
            <a:r>
              <a:rPr lang="en-US" sz="1200" dirty="0">
                <a:latin typeface="Calibri" pitchFamily="34" charset="0"/>
              </a:rPr>
              <a:t>b</a:t>
            </a:r>
            <a:r>
              <a:rPr lang="en-US" sz="1200" dirty="0" smtClean="0">
                <a:latin typeface="Calibri" pitchFamily="34" charset="0"/>
              </a:rPr>
              <a:t>ackup</a:t>
            </a:r>
            <a:endParaRPr lang="en-US" sz="1200" dirty="0">
              <a:latin typeface="Calibri" pitchFamily="34" charset="0"/>
            </a:endParaRPr>
          </a:p>
        </p:txBody>
      </p:sp>
      <p:sp>
        <p:nvSpPr>
          <p:cNvPr id="22" name="Line 21"/>
          <p:cNvSpPr>
            <a:spLocks noChangeShapeType="1"/>
          </p:cNvSpPr>
          <p:nvPr/>
        </p:nvSpPr>
        <p:spPr bwMode="auto">
          <a:xfrm flipV="1">
            <a:off x="7142163" y="5667375"/>
            <a:ext cx="0" cy="260350"/>
          </a:xfrm>
          <a:prstGeom prst="line">
            <a:avLst/>
          </a:prstGeom>
          <a:noFill/>
          <a:ln w="9525">
            <a:solidFill>
              <a:schemeClr val="tx1"/>
            </a:solidFill>
            <a:round/>
            <a:headEnd/>
            <a:tailEnd type="triangle" w="lg" len="med"/>
          </a:ln>
        </p:spPr>
        <p:txBody>
          <a:bodyPr/>
          <a:lstStyle/>
          <a:p>
            <a:endParaRPr lang="en-US"/>
          </a:p>
        </p:txBody>
      </p:sp>
      <p:sp>
        <p:nvSpPr>
          <p:cNvPr id="23" name="Rectangle 22"/>
          <p:cNvSpPr/>
          <p:nvPr/>
        </p:nvSpPr>
        <p:spPr>
          <a:xfrm>
            <a:off x="609600" y="4419600"/>
            <a:ext cx="1030014"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rIns="0" bIns="0"/>
          <a:lstStyle/>
          <a:p>
            <a:pPr algn="ctr">
              <a:defRPr/>
            </a:pPr>
            <a:r>
              <a:rPr lang="en-US" sz="1100" i="1" dirty="0" smtClean="0">
                <a:solidFill>
                  <a:schemeClr val="tx1"/>
                </a:solidFill>
                <a:latin typeface="Calibri" pitchFamily="34" charset="0"/>
              </a:rPr>
              <a:t>Used + inactive</a:t>
            </a:r>
            <a:endParaRPr lang="en-US" sz="1100" i="1" dirty="0">
              <a:solidFill>
                <a:schemeClr val="tx1"/>
              </a:solidFill>
              <a:latin typeface="Calibri" pitchFamily="34" charset="0"/>
            </a:endParaRPr>
          </a:p>
        </p:txBody>
      </p:sp>
      <p:sp>
        <p:nvSpPr>
          <p:cNvPr id="25" name="Rectangle 24"/>
          <p:cNvSpPr/>
          <p:nvPr/>
        </p:nvSpPr>
        <p:spPr>
          <a:xfrm>
            <a:off x="609599" y="4800600"/>
            <a:ext cx="1022131" cy="838200"/>
          </a:xfrm>
          <a:prstGeom prst="rect">
            <a:avLst/>
          </a:prstGeom>
          <a:solidFill>
            <a:schemeClr val="accent2"/>
          </a:solidFill>
          <a:ln w="28575">
            <a:solidFill>
              <a:schemeClr val="accent3"/>
            </a:solidFill>
            <a:prstDash val="sys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defRPr/>
            </a:pPr>
            <a:r>
              <a:rPr lang="en-US" sz="1200" i="1" dirty="0">
                <a:latin typeface="Calibri" pitchFamily="34" charset="0"/>
              </a:rPr>
              <a:t>CLEARED</a:t>
            </a:r>
          </a:p>
        </p:txBody>
      </p:sp>
      <p:sp>
        <p:nvSpPr>
          <p:cNvPr id="26" name="Rectangle 25"/>
          <p:cNvSpPr/>
          <p:nvPr/>
        </p:nvSpPr>
        <p:spPr>
          <a:xfrm>
            <a:off x="611168" y="1747820"/>
            <a:ext cx="8153400" cy="82232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2"/>
              </a:solidFill>
            </a:endParaRPr>
          </a:p>
        </p:txBody>
      </p:sp>
      <p:sp>
        <p:nvSpPr>
          <p:cNvPr id="27" name="Text Box 19"/>
          <p:cNvSpPr txBox="1">
            <a:spLocks noChangeArrowheads="1"/>
          </p:cNvSpPr>
          <p:nvPr/>
        </p:nvSpPr>
        <p:spPr bwMode="auto">
          <a:xfrm>
            <a:off x="7248506" y="2928920"/>
            <a:ext cx="1611312" cy="424732"/>
          </a:xfrm>
          <a:prstGeom prst="rect">
            <a:avLst/>
          </a:prstGeom>
          <a:noFill/>
          <a:ln w="9525">
            <a:noFill/>
            <a:miter lim="800000"/>
            <a:headEnd/>
            <a:tailEnd/>
          </a:ln>
          <a:effectLst/>
        </p:spPr>
        <p:txBody>
          <a:bodyPr>
            <a:spAutoFit/>
          </a:bodyPr>
          <a:lstStyle/>
          <a:p>
            <a:pPr algn="r">
              <a:defRPr/>
            </a:pPr>
            <a:r>
              <a:rPr lang="en-US" sz="1200" dirty="0">
                <a:latin typeface="Calibri" pitchFamily="34" charset="0"/>
              </a:rPr>
              <a:t>D</a:t>
            </a:r>
            <a:r>
              <a:rPr lang="en-US" sz="1200" dirty="0" smtClean="0">
                <a:latin typeface="Calibri" pitchFamily="34" charset="0"/>
              </a:rPr>
              <a:t>efined </a:t>
            </a:r>
            <a:r>
              <a:rPr lang="en-US" sz="1200" dirty="0">
                <a:latin typeface="Calibri" pitchFamily="34" charset="0"/>
              </a:rPr>
              <a:t>s</a:t>
            </a:r>
            <a:r>
              <a:rPr lang="en-US" sz="1200" dirty="0" smtClean="0">
                <a:latin typeface="Calibri" pitchFamily="34" charset="0"/>
              </a:rPr>
              <a:t>ize </a:t>
            </a:r>
            <a:r>
              <a:rPr lang="en-US" sz="1200" dirty="0">
                <a:latin typeface="Calibri" pitchFamily="34" charset="0"/>
              </a:rPr>
              <a:t>of </a:t>
            </a:r>
            <a:r>
              <a:rPr lang="en-US" sz="1200" dirty="0" smtClean="0">
                <a:latin typeface="Calibri" pitchFamily="34" charset="0"/>
              </a:rPr>
              <a:t>transaction </a:t>
            </a:r>
            <a:r>
              <a:rPr lang="en-US" sz="1200" dirty="0">
                <a:latin typeface="Calibri" pitchFamily="34" charset="0"/>
              </a:rPr>
              <a:t>l</a:t>
            </a:r>
            <a:r>
              <a:rPr lang="en-US" sz="1200" dirty="0" smtClean="0">
                <a:latin typeface="Calibri" pitchFamily="34" charset="0"/>
              </a:rPr>
              <a:t>og</a:t>
            </a:r>
            <a:endParaRPr lang="en-US" sz="1200" dirty="0">
              <a:latin typeface="Calibri" pitchFamily="34" charset="0"/>
            </a:endParaRPr>
          </a:p>
        </p:txBody>
      </p:sp>
      <p:cxnSp>
        <p:nvCxnSpPr>
          <p:cNvPr id="28" name="Straight Connector 27"/>
          <p:cNvCxnSpPr/>
          <p:nvPr/>
        </p:nvCxnSpPr>
        <p:spPr>
          <a:xfrm rot="5400000">
            <a:off x="1364437" y="2166126"/>
            <a:ext cx="533400" cy="1588"/>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a:off x="2383612" y="216612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7479487" y="2166126"/>
            <a:ext cx="533400" cy="1588"/>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6460312" y="216612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5441137" y="216612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a:off x="4421962" y="216612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3402787" y="2166126"/>
            <a:ext cx="533400" cy="158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1611293" y="1366820"/>
            <a:ext cx="1019556"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A</a:t>
            </a:r>
            <a:r>
              <a:rPr lang="en-US" sz="1100" i="1" dirty="0" smtClean="0">
                <a:solidFill>
                  <a:schemeClr val="tx1"/>
                </a:solidFill>
                <a:latin typeface="Calibri" pitchFamily="34" charset="0"/>
              </a:rPr>
              <a:t>ctive</a:t>
            </a:r>
            <a:endParaRPr lang="en-US" sz="1100" i="1" dirty="0">
              <a:solidFill>
                <a:schemeClr val="tx1"/>
              </a:solidFill>
              <a:latin typeface="Calibri" pitchFamily="34" charset="0"/>
            </a:endParaRPr>
          </a:p>
        </p:txBody>
      </p:sp>
      <p:sp>
        <p:nvSpPr>
          <p:cNvPr id="36" name="Rectangle 35"/>
          <p:cNvSpPr/>
          <p:nvPr/>
        </p:nvSpPr>
        <p:spPr>
          <a:xfrm>
            <a:off x="6707168" y="1366820"/>
            <a:ext cx="2057400"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en-US" sz="1100" i="1" dirty="0" smtClean="0">
                <a:solidFill>
                  <a:schemeClr val="tx1"/>
                </a:solidFill>
                <a:latin typeface="Calibri" pitchFamily="34" charset="0"/>
              </a:rPr>
              <a:t>Used + inactive</a:t>
            </a:r>
            <a:endParaRPr lang="en-US" sz="1200" i="1" dirty="0">
              <a:solidFill>
                <a:schemeClr val="tx1"/>
              </a:solidFill>
              <a:latin typeface="Calibri" pitchFamily="34" charset="0"/>
            </a:endParaRPr>
          </a:p>
        </p:txBody>
      </p:sp>
      <p:sp>
        <p:nvSpPr>
          <p:cNvPr id="37" name="Line 21"/>
          <p:cNvSpPr>
            <a:spLocks noChangeShapeType="1"/>
          </p:cNvSpPr>
          <p:nvPr/>
        </p:nvSpPr>
        <p:spPr bwMode="auto">
          <a:xfrm flipV="1">
            <a:off x="8753456" y="2614595"/>
            <a:ext cx="0" cy="260350"/>
          </a:xfrm>
          <a:prstGeom prst="line">
            <a:avLst/>
          </a:prstGeom>
          <a:noFill/>
          <a:ln w="9525">
            <a:solidFill>
              <a:schemeClr val="tx1"/>
            </a:solidFill>
            <a:round/>
            <a:headEnd/>
            <a:tailEnd type="triangle" w="lg" len="med"/>
          </a:ln>
        </p:spPr>
        <p:txBody>
          <a:bodyPr/>
          <a:lstStyle/>
          <a:p>
            <a:endParaRPr lang="en-US"/>
          </a:p>
        </p:txBody>
      </p:sp>
      <p:sp>
        <p:nvSpPr>
          <p:cNvPr id="38" name="Rectangle 37"/>
          <p:cNvSpPr/>
          <p:nvPr/>
        </p:nvSpPr>
        <p:spPr>
          <a:xfrm>
            <a:off x="7088168" y="1747820"/>
            <a:ext cx="1676400" cy="838200"/>
          </a:xfrm>
          <a:prstGeom prst="rect">
            <a:avLst/>
          </a:prstGeom>
          <a:solidFill>
            <a:schemeClr val="accent2"/>
          </a:solidFill>
          <a:ln w="28575">
            <a:solidFill>
              <a:schemeClr val="accent3"/>
            </a:solidFill>
            <a:prstDash val="sys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r">
              <a:defRPr/>
            </a:pPr>
            <a:r>
              <a:rPr lang="en-US" sz="1200" i="1" dirty="0">
                <a:latin typeface="Calibri" pitchFamily="34" charset="0"/>
              </a:rPr>
              <a:t>BACKUP</a:t>
            </a:r>
          </a:p>
        </p:txBody>
      </p:sp>
      <p:sp>
        <p:nvSpPr>
          <p:cNvPr id="40" name="Text Box 19"/>
          <p:cNvSpPr txBox="1">
            <a:spLocks noChangeArrowheads="1"/>
          </p:cNvSpPr>
          <p:nvPr/>
        </p:nvSpPr>
        <p:spPr bwMode="auto">
          <a:xfrm>
            <a:off x="600056" y="2928920"/>
            <a:ext cx="1611312" cy="424732"/>
          </a:xfrm>
          <a:prstGeom prst="rect">
            <a:avLst/>
          </a:prstGeom>
          <a:noFill/>
          <a:ln w="9525">
            <a:noFill/>
            <a:miter lim="800000"/>
            <a:headEnd/>
            <a:tailEnd/>
          </a:ln>
          <a:effectLst/>
        </p:spPr>
        <p:txBody>
          <a:bodyPr>
            <a:spAutoFit/>
          </a:bodyPr>
          <a:lstStyle/>
          <a:p>
            <a:pPr algn="r">
              <a:defRPr/>
            </a:pPr>
            <a:r>
              <a:rPr lang="en-US" sz="1200" dirty="0" smtClean="0">
                <a:latin typeface="Calibri" pitchFamily="34" charset="0"/>
              </a:rPr>
              <a:t>Most recent log record</a:t>
            </a:r>
            <a:endParaRPr lang="en-US" sz="1200" dirty="0">
              <a:latin typeface="Calibri" pitchFamily="34" charset="0"/>
            </a:endParaRPr>
          </a:p>
        </p:txBody>
      </p:sp>
      <p:sp>
        <p:nvSpPr>
          <p:cNvPr id="41" name="Line 21"/>
          <p:cNvSpPr>
            <a:spLocks noChangeShapeType="1"/>
          </p:cNvSpPr>
          <p:nvPr/>
        </p:nvSpPr>
        <p:spPr bwMode="auto">
          <a:xfrm flipV="1">
            <a:off x="2103418" y="2614595"/>
            <a:ext cx="0" cy="260350"/>
          </a:xfrm>
          <a:prstGeom prst="line">
            <a:avLst/>
          </a:prstGeom>
          <a:noFill/>
          <a:ln w="9525">
            <a:solidFill>
              <a:schemeClr val="tx1"/>
            </a:solidFill>
            <a:round/>
            <a:headEnd/>
            <a:tailEnd type="triangle" w="lg" len="med"/>
          </a:ln>
        </p:spPr>
        <p:txBody>
          <a:bodyPr/>
          <a:lstStyle/>
          <a:p>
            <a:endParaRPr lang="en-US"/>
          </a:p>
        </p:txBody>
      </p:sp>
      <p:sp>
        <p:nvSpPr>
          <p:cNvPr id="42" name="Rectangle 41"/>
          <p:cNvSpPr/>
          <p:nvPr/>
        </p:nvSpPr>
        <p:spPr>
          <a:xfrm>
            <a:off x="2625896" y="1366820"/>
            <a:ext cx="4081272"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1100" i="1" dirty="0">
                <a:solidFill>
                  <a:schemeClr val="tx1"/>
                </a:solidFill>
                <a:latin typeface="Calibri" pitchFamily="34" charset="0"/>
              </a:rPr>
              <a:t>U</a:t>
            </a:r>
            <a:r>
              <a:rPr lang="en-US" sz="1100" i="1" dirty="0" smtClean="0">
                <a:solidFill>
                  <a:schemeClr val="tx1"/>
                </a:solidFill>
                <a:latin typeface="Calibri" pitchFamily="34" charset="0"/>
              </a:rPr>
              <a:t>nused </a:t>
            </a:r>
            <a:r>
              <a:rPr lang="en-US" sz="1100" i="1" dirty="0">
                <a:solidFill>
                  <a:schemeClr val="tx1"/>
                </a:solidFill>
                <a:latin typeface="Calibri" pitchFamily="34" charset="0"/>
              </a:rPr>
              <a:t>portion of the log</a:t>
            </a:r>
          </a:p>
        </p:txBody>
      </p:sp>
      <p:sp>
        <p:nvSpPr>
          <p:cNvPr id="43" name="Text Box 19"/>
          <p:cNvSpPr txBox="1">
            <a:spLocks noChangeArrowheads="1"/>
          </p:cNvSpPr>
          <p:nvPr/>
        </p:nvSpPr>
        <p:spPr bwMode="auto">
          <a:xfrm>
            <a:off x="5640368" y="2928920"/>
            <a:ext cx="1611313" cy="424732"/>
          </a:xfrm>
          <a:prstGeom prst="rect">
            <a:avLst/>
          </a:prstGeom>
          <a:noFill/>
          <a:ln w="9525">
            <a:noFill/>
            <a:miter lim="800000"/>
            <a:headEnd/>
            <a:tailEnd/>
          </a:ln>
          <a:effectLst/>
        </p:spPr>
        <p:txBody>
          <a:bodyPr>
            <a:spAutoFit/>
          </a:bodyPr>
          <a:lstStyle/>
          <a:p>
            <a:pPr algn="r">
              <a:defRPr/>
            </a:pPr>
            <a:r>
              <a:rPr lang="en-US" sz="1200" dirty="0" smtClean="0">
                <a:latin typeface="Calibri" pitchFamily="34" charset="0"/>
              </a:rPr>
              <a:t>Last </a:t>
            </a:r>
            <a:r>
              <a:rPr lang="en-US" sz="1200" dirty="0">
                <a:latin typeface="Calibri" pitchFamily="34" charset="0"/>
              </a:rPr>
              <a:t>t</a:t>
            </a:r>
            <a:r>
              <a:rPr lang="en-US" sz="1200" dirty="0" smtClean="0">
                <a:latin typeface="Calibri" pitchFamily="34" charset="0"/>
              </a:rPr>
              <a:t>ransaction </a:t>
            </a:r>
            <a:r>
              <a:rPr lang="en-US" sz="1200" dirty="0">
                <a:latin typeface="Calibri" pitchFamily="34" charset="0"/>
              </a:rPr>
              <a:t>l</a:t>
            </a:r>
            <a:r>
              <a:rPr lang="en-US" sz="1200" dirty="0" smtClean="0">
                <a:latin typeface="Calibri" pitchFamily="34" charset="0"/>
              </a:rPr>
              <a:t>og </a:t>
            </a:r>
            <a:r>
              <a:rPr lang="en-US" sz="1200" dirty="0">
                <a:latin typeface="Calibri" pitchFamily="34" charset="0"/>
              </a:rPr>
              <a:t>b</a:t>
            </a:r>
            <a:r>
              <a:rPr lang="en-US" sz="1200" dirty="0" smtClean="0">
                <a:latin typeface="Calibri" pitchFamily="34" charset="0"/>
              </a:rPr>
              <a:t>ackup</a:t>
            </a:r>
            <a:endParaRPr lang="en-US" sz="1200" dirty="0">
              <a:latin typeface="Calibri" pitchFamily="34" charset="0"/>
            </a:endParaRPr>
          </a:p>
        </p:txBody>
      </p:sp>
      <p:sp>
        <p:nvSpPr>
          <p:cNvPr id="44" name="Line 21"/>
          <p:cNvSpPr>
            <a:spLocks noChangeShapeType="1"/>
          </p:cNvSpPr>
          <p:nvPr/>
        </p:nvSpPr>
        <p:spPr bwMode="auto">
          <a:xfrm flipV="1">
            <a:off x="7143731" y="2614595"/>
            <a:ext cx="0" cy="260350"/>
          </a:xfrm>
          <a:prstGeom prst="line">
            <a:avLst/>
          </a:prstGeom>
          <a:noFill/>
          <a:ln w="9525">
            <a:solidFill>
              <a:schemeClr val="tx1"/>
            </a:solidFill>
            <a:round/>
            <a:headEnd/>
            <a:tailEnd type="triangle" w="lg" len="med"/>
          </a:ln>
        </p:spPr>
        <p:txBody>
          <a:bodyPr/>
          <a:lstStyle/>
          <a:p>
            <a:endParaRPr lang="en-US"/>
          </a:p>
        </p:txBody>
      </p:sp>
      <p:sp>
        <p:nvSpPr>
          <p:cNvPr id="45" name="Rectangle 44"/>
          <p:cNvSpPr/>
          <p:nvPr/>
        </p:nvSpPr>
        <p:spPr>
          <a:xfrm>
            <a:off x="611168" y="1366820"/>
            <a:ext cx="990600" cy="1447800"/>
          </a:xfrm>
          <a:prstGeom prst="rect">
            <a:avLst/>
          </a:prstGeom>
          <a:noFill/>
          <a:ln w="28575">
            <a:solidFill>
              <a:schemeClr val="accent3"/>
            </a:solidFill>
            <a:prstDash val="lgDash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rIns="0" bIns="0"/>
          <a:lstStyle/>
          <a:p>
            <a:pPr algn="ctr">
              <a:defRPr/>
            </a:pPr>
            <a:r>
              <a:rPr lang="en-US" sz="1100" i="1" dirty="0" smtClean="0">
                <a:solidFill>
                  <a:schemeClr val="tx1"/>
                </a:solidFill>
                <a:latin typeface="Calibri" pitchFamily="34" charset="0"/>
              </a:rPr>
              <a:t>Used + inactive</a:t>
            </a:r>
            <a:endParaRPr lang="en-US" sz="1100" i="1" dirty="0">
              <a:solidFill>
                <a:schemeClr val="tx1"/>
              </a:solidFill>
              <a:latin typeface="Calibri" pitchFamily="34" charset="0"/>
            </a:endParaRPr>
          </a:p>
        </p:txBody>
      </p:sp>
      <p:sp>
        <p:nvSpPr>
          <p:cNvPr id="46" name="Rectangle 45"/>
          <p:cNvSpPr/>
          <p:nvPr/>
        </p:nvSpPr>
        <p:spPr>
          <a:xfrm>
            <a:off x="611168" y="1747820"/>
            <a:ext cx="1524000" cy="838200"/>
          </a:xfrm>
          <a:prstGeom prst="rect">
            <a:avLst/>
          </a:prstGeom>
          <a:solidFill>
            <a:schemeClr val="accent2"/>
          </a:solidFill>
          <a:ln w="28575">
            <a:solidFill>
              <a:schemeClr val="accent3"/>
            </a:solidFill>
            <a:prstDash val="sysDot"/>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r">
              <a:defRPr/>
            </a:pPr>
            <a:r>
              <a:rPr lang="en-US" sz="1200" i="1" dirty="0">
                <a:latin typeface="Calibri" pitchFamily="34" charset="0"/>
              </a:rPr>
              <a:t>BACKUP</a:t>
            </a:r>
          </a:p>
        </p:txBody>
      </p:sp>
      <p:sp>
        <p:nvSpPr>
          <p:cNvPr id="48" name="Down Arrow 47"/>
          <p:cNvSpPr/>
          <p:nvPr/>
        </p:nvSpPr>
        <p:spPr bwMode="auto">
          <a:xfrm>
            <a:off x="3968685" y="3450210"/>
            <a:ext cx="1206631" cy="858857"/>
          </a:xfrm>
          <a:prstGeom prst="downArrow">
            <a:avLst>
              <a:gd name="adj1" fmla="val 46875"/>
              <a:gd name="adj2" fmla="val 50000"/>
            </a:avLst>
          </a:prstGeom>
          <a:solidFill>
            <a:srgbClr val="00B050"/>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4000" b="1" i="0" u="none" strike="noStrike" cap="none" normalizeH="0" baseline="0" smtClean="0">
              <a:ln>
                <a:noFill/>
              </a:ln>
              <a:solidFill>
                <a:srgbClr val="FFCC00"/>
              </a:solidFill>
              <a:effectLst/>
              <a:latin typeface="Eurostile" pitchFamily="34" charset="0"/>
            </a:endParaRPr>
          </a:p>
        </p:txBody>
      </p:sp>
      <p:sp>
        <p:nvSpPr>
          <p:cNvPr id="47"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3" grpId="0" animBg="1"/>
      <p:bldP spid="14" grpId="0" animBg="1"/>
      <p:bldP spid="15" grpId="0" animBg="1"/>
      <p:bldP spid="17" grpId="0" animBg="1"/>
      <p:bldP spid="18" grpId="0"/>
      <p:bldP spid="19" grpId="0" animBg="1"/>
      <p:bldP spid="20" grpId="0" animBg="1"/>
      <p:bldP spid="21" grpId="0"/>
      <p:bldP spid="22" grpId="0" animBg="1"/>
      <p:bldP spid="23" grpId="0" animBg="1"/>
      <p:bldP spid="25" grpId="0" animBg="1"/>
      <p:bldP spid="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649561"/>
            <a:ext cx="7634288" cy="701731"/>
          </a:xfrm>
        </p:spPr>
        <p:txBody>
          <a:bodyPr/>
          <a:lstStyle/>
          <a:p>
            <a:pPr eaLnBrk="1" hangingPunct="1">
              <a:defRPr/>
            </a:pPr>
            <a:r>
              <a:rPr lang="en-US" dirty="0" smtClean="0"/>
              <a:t>When does the log get cleared?</a:t>
            </a:r>
            <a:endParaRPr lang="en-GB" sz="3600" dirty="0" smtClean="0">
              <a:solidFill>
                <a:srgbClr val="FFFF99"/>
              </a:solidFill>
            </a:endParaRP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50" name="Rectangle 6"/>
          <p:cNvSpPr>
            <a:spLocks noGrp="1" noChangeAspect="1" noChangeArrowheads="1"/>
          </p:cNvSpPr>
          <p:nvPr>
            <p:ph type="title"/>
          </p:nvPr>
        </p:nvSpPr>
        <p:spPr>
          <a:xfrm>
            <a:off x="227013" y="228600"/>
            <a:ext cx="8683625" cy="1089529"/>
          </a:xfrm>
        </p:spPr>
        <p:txBody>
          <a:bodyPr/>
          <a:lstStyle/>
          <a:p>
            <a:r>
              <a:rPr lang="en-US" dirty="0" smtClean="0"/>
              <a:t>Full Recovery Model</a:t>
            </a:r>
            <a:br>
              <a:rPr lang="en-US" dirty="0" smtClean="0"/>
            </a:br>
            <a:r>
              <a:rPr lang="en-US" sz="2800" dirty="0" smtClean="0">
                <a:solidFill>
                  <a:schemeClr val="accent1"/>
                </a:solidFill>
              </a:rPr>
              <a:t>Transaction Log Management Required</a:t>
            </a:r>
            <a:endParaRPr lang="en-US" dirty="0" smtClean="0">
              <a:solidFill>
                <a:schemeClr val="accent1"/>
              </a:solidFill>
            </a:endParaRPr>
          </a:p>
        </p:txBody>
      </p:sp>
      <p:sp>
        <p:nvSpPr>
          <p:cNvPr id="415747" name="Rectangle 3"/>
          <p:cNvSpPr>
            <a:spLocks noGrp="1" noChangeAspect="1" noChangeArrowheads="1"/>
          </p:cNvSpPr>
          <p:nvPr>
            <p:ph idx="1"/>
          </p:nvPr>
        </p:nvSpPr>
        <p:spPr/>
        <p:txBody>
          <a:bodyPr/>
          <a:lstStyle/>
          <a:p>
            <a:r>
              <a:rPr lang="en-US" sz="2400" dirty="0" smtClean="0"/>
              <a:t>If you’re ONLY performing full database backups then FULL (or BULK_LOGGED) recovery model is NOT recommended as the log is NOT being maintained (it will eventually fill)</a:t>
            </a:r>
          </a:p>
          <a:p>
            <a:r>
              <a:rPr lang="en-US" sz="2400" dirty="0" smtClean="0"/>
              <a:t>Manage the transaction log:</a:t>
            </a:r>
          </a:p>
          <a:p>
            <a:pPr lvl="1"/>
            <a:r>
              <a:rPr lang="en-US" sz="2000" dirty="0" smtClean="0"/>
              <a:t>Using SIMPLE recovery model; OR</a:t>
            </a:r>
          </a:p>
          <a:p>
            <a:pPr lvl="1"/>
            <a:r>
              <a:rPr lang="en-US" sz="2000" dirty="0" smtClean="0"/>
              <a:t>Perform transaction log backups</a:t>
            </a:r>
          </a:p>
          <a:p>
            <a:endParaRPr lang="en-US" sz="2400" dirty="0" smtClean="0"/>
          </a:p>
          <a:p>
            <a:r>
              <a:rPr lang="en-US" sz="2400" dirty="0" smtClean="0"/>
              <a:t>Some people use manual commands to clear the log:</a:t>
            </a:r>
          </a:p>
          <a:p>
            <a:pPr lvl="1"/>
            <a:r>
              <a:rPr lang="en-US" sz="2000" dirty="0" smtClean="0">
                <a:latin typeface="Courier New" pitchFamily="49" charset="0"/>
                <a:cs typeface="Courier New" pitchFamily="49" charset="0"/>
              </a:rPr>
              <a:t>BACKUP LOG WITH TRUNCATE_ONLY</a:t>
            </a:r>
            <a:r>
              <a:rPr lang="en-US" sz="2000" dirty="0" smtClean="0"/>
              <a:t> or </a:t>
            </a:r>
          </a:p>
          <a:p>
            <a:pPr lvl="1"/>
            <a:r>
              <a:rPr lang="en-US" sz="2000" dirty="0">
                <a:latin typeface="Courier New" pitchFamily="49" charset="0"/>
                <a:cs typeface="Courier New" pitchFamily="49" charset="0"/>
              </a:rPr>
              <a:t>BACKUP </a:t>
            </a:r>
            <a:r>
              <a:rPr lang="en-US" sz="2000" dirty="0" smtClean="0">
                <a:latin typeface="Courier New" pitchFamily="49" charset="0"/>
                <a:cs typeface="Courier New" pitchFamily="49" charset="0"/>
              </a:rPr>
              <a:t>LOG WITH NO_LOG</a:t>
            </a:r>
            <a:endParaRPr lang="en-US" sz="2000" dirty="0" smtClean="0"/>
          </a:p>
          <a:p>
            <a:pPr marL="0" indent="0">
              <a:buNone/>
            </a:pPr>
            <a:r>
              <a:rPr lang="en-US" sz="2000" dirty="0" smtClean="0"/>
              <a:t>	NOTE: These do NOT exist in SQL Server 2008+</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642" name="Rectangle 2"/>
          <p:cNvSpPr>
            <a:spLocks noGrp="1" noChangeAspect="1" noChangeArrowheads="1"/>
          </p:cNvSpPr>
          <p:nvPr>
            <p:ph type="title"/>
          </p:nvPr>
        </p:nvSpPr>
        <p:spPr/>
        <p:txBody>
          <a:bodyPr/>
          <a:lstStyle/>
          <a:p>
            <a:r>
              <a:rPr lang="en-US" smtClean="0"/>
              <a:t>Trace Flags To Stop Log Dumping</a:t>
            </a:r>
            <a:endParaRPr lang="en-US" dirty="0" smtClean="0"/>
          </a:p>
        </p:txBody>
      </p:sp>
      <p:sp>
        <p:nvSpPr>
          <p:cNvPr id="752643" name="Rectangle 3"/>
          <p:cNvSpPr>
            <a:spLocks noGrp="1" noChangeAspect="1" noChangeArrowheads="1"/>
          </p:cNvSpPr>
          <p:nvPr>
            <p:ph idx="1"/>
          </p:nvPr>
        </p:nvSpPr>
        <p:spPr>
          <a:xfrm>
            <a:off x="227013" y="1384300"/>
            <a:ext cx="8627055" cy="5040312"/>
          </a:xfrm>
        </p:spPr>
        <p:txBody>
          <a:bodyPr/>
          <a:lstStyle/>
          <a:p>
            <a:r>
              <a:rPr lang="en-US" sz="2400" dirty="0" smtClean="0"/>
              <a:t>To change the behavior of </a:t>
            </a:r>
            <a:r>
              <a:rPr lang="en-US" sz="2400" dirty="0" smtClean="0">
                <a:latin typeface="Courier New" pitchFamily="49" charset="0"/>
                <a:cs typeface="Courier New" pitchFamily="49" charset="0"/>
              </a:rPr>
              <a:t>BACKUP LOG WITH </a:t>
            </a:r>
            <a:r>
              <a:rPr lang="en-US" sz="2400" dirty="0" err="1" smtClean="0">
                <a:latin typeface="Courier New" pitchFamily="49" charset="0"/>
                <a:cs typeface="Courier New" pitchFamily="49" charset="0"/>
              </a:rPr>
              <a:t>TRUNCATE_ONLY</a:t>
            </a:r>
            <a:r>
              <a:rPr lang="en-US" sz="2400" dirty="0" smtClean="0">
                <a:latin typeface="Courier New" pitchFamily="49" charset="0"/>
                <a:cs typeface="Courier New" pitchFamily="49" charset="0"/>
              </a:rPr>
              <a:t> </a:t>
            </a:r>
            <a:r>
              <a:rPr lang="en-US" sz="2400" dirty="0" smtClean="0">
                <a:cs typeface="Calibri" pitchFamily="34" charset="0"/>
              </a:rPr>
              <a:t>or</a:t>
            </a:r>
            <a:r>
              <a:rPr lang="en-US" sz="2400" dirty="0" smtClean="0">
                <a:latin typeface="Courier New" pitchFamily="49" charset="0"/>
                <a:cs typeface="Courier New" pitchFamily="49" charset="0"/>
              </a:rPr>
              <a:t> </a:t>
            </a:r>
            <a:r>
              <a:rPr lang="en-US" sz="2400" dirty="0" err="1" smtClean="0">
                <a:latin typeface="Courier New" pitchFamily="49" charset="0"/>
                <a:cs typeface="Courier New" pitchFamily="49" charset="0"/>
              </a:rPr>
              <a:t>NO_LOG</a:t>
            </a:r>
            <a:r>
              <a:rPr lang="en-US" sz="2400" dirty="0" smtClean="0"/>
              <a:t>:</a:t>
            </a:r>
          </a:p>
          <a:p>
            <a:r>
              <a:rPr lang="en-US" sz="2400" dirty="0" smtClean="0"/>
              <a:t>In SQL Server 2000</a:t>
            </a:r>
          </a:p>
          <a:p>
            <a:pPr lvl="1"/>
            <a:r>
              <a:rPr lang="en-US" sz="2000" dirty="0" smtClean="0"/>
              <a:t>Trace flag –T3231</a:t>
            </a:r>
          </a:p>
          <a:p>
            <a:pPr lvl="2"/>
            <a:r>
              <a:rPr lang="en-US" sz="1800" dirty="0" smtClean="0"/>
              <a:t>In FULL or </a:t>
            </a:r>
            <a:r>
              <a:rPr lang="en-US" sz="1800" dirty="0" err="1" smtClean="0"/>
              <a:t>BULK_LOGGED</a:t>
            </a:r>
            <a:r>
              <a:rPr lang="en-US" sz="1800" dirty="0" smtClean="0"/>
              <a:t> recovery model they do nothing</a:t>
            </a:r>
          </a:p>
          <a:p>
            <a:pPr lvl="2"/>
            <a:r>
              <a:rPr lang="en-US" sz="1800" dirty="0" smtClean="0"/>
              <a:t>In SIMPLE recovery model they will clear the log</a:t>
            </a:r>
          </a:p>
          <a:p>
            <a:r>
              <a:rPr lang="en-US" sz="2400" dirty="0" smtClean="0"/>
              <a:t>In SQL Server 2005</a:t>
            </a:r>
          </a:p>
          <a:p>
            <a:pPr lvl="1"/>
            <a:r>
              <a:rPr lang="en-US" sz="2000" dirty="0" smtClean="0"/>
              <a:t>Trace flag –T3231 works the same way as in 2000</a:t>
            </a:r>
          </a:p>
          <a:p>
            <a:pPr lvl="1"/>
            <a:r>
              <a:rPr lang="en-US" sz="2000" dirty="0" smtClean="0"/>
              <a:t>Trace flag –T3031 does a checkpoint</a:t>
            </a:r>
          </a:p>
          <a:p>
            <a:r>
              <a:rPr lang="en-US" sz="2400" dirty="0" smtClean="0"/>
              <a:t>In SQL Server 2008 </a:t>
            </a:r>
          </a:p>
          <a:p>
            <a:pPr lvl="1"/>
            <a:r>
              <a:rPr lang="en-US" sz="2000" dirty="0" smtClean="0"/>
              <a:t>Manually clearing the log is no longer possible, but some people may still do it by switching back-and-forth to SIMPLE recovery model</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8" name="Rectangle 4"/>
          <p:cNvSpPr>
            <a:spLocks noGrp="1" noChangeAspect="1" noChangeArrowheads="1"/>
          </p:cNvSpPr>
          <p:nvPr>
            <p:ph type="title"/>
          </p:nvPr>
        </p:nvSpPr>
        <p:spPr/>
        <p:txBody>
          <a:bodyPr/>
          <a:lstStyle/>
          <a:p>
            <a:r>
              <a:rPr lang="en-US" dirty="0" smtClean="0"/>
              <a:t>Continuity of the Log Backup Chain</a:t>
            </a:r>
          </a:p>
        </p:txBody>
      </p:sp>
      <p:sp>
        <p:nvSpPr>
          <p:cNvPr id="425989" name="Rectangle 5"/>
          <p:cNvSpPr>
            <a:spLocks noGrp="1" noChangeAspect="1" noChangeArrowheads="1"/>
          </p:cNvSpPr>
          <p:nvPr>
            <p:ph idx="1"/>
          </p:nvPr>
        </p:nvSpPr>
        <p:spPr/>
        <p:txBody>
          <a:bodyPr/>
          <a:lstStyle/>
          <a:p>
            <a:r>
              <a:rPr lang="en-US" sz="2400" dirty="0" smtClean="0"/>
              <a:t>If the log backup chain is not complete (meaning one or more log backups are damaged or missing) then complete recovery is not possible</a:t>
            </a:r>
          </a:p>
          <a:p>
            <a:pPr lvl="1"/>
            <a:r>
              <a:rPr lang="en-US" sz="2000" dirty="0" smtClean="0"/>
              <a:t>Must have complete chain of log backups from which to restore</a:t>
            </a:r>
          </a:p>
          <a:p>
            <a:r>
              <a:rPr lang="en-US" sz="2400" dirty="0" smtClean="0"/>
              <a:t>Consider using mirrored backups of the transaction log and/or storing them on redundant disks</a:t>
            </a:r>
          </a:p>
          <a:p>
            <a:r>
              <a:rPr lang="en-US" sz="2400" dirty="0" smtClean="0"/>
              <a:t>What breaks the log chain?</a:t>
            </a:r>
          </a:p>
          <a:p>
            <a:pPr lvl="1"/>
            <a:r>
              <a:rPr lang="en-US" sz="2000" dirty="0" smtClean="0"/>
              <a:t>Clearing the transaction log manually (using </a:t>
            </a:r>
            <a:r>
              <a:rPr lang="en-US" sz="2000" dirty="0" smtClean="0">
                <a:latin typeface="Courier New" pitchFamily="49" charset="0"/>
                <a:cs typeface="Courier New" pitchFamily="49" charset="0"/>
              </a:rPr>
              <a:t>WITH TRUNCATE_ONLY</a:t>
            </a:r>
            <a:r>
              <a:rPr lang="en-US" sz="2000" dirty="0" smtClean="0"/>
              <a:t> or </a:t>
            </a:r>
            <a:r>
              <a:rPr lang="en-US" sz="2000" dirty="0" smtClean="0">
                <a:latin typeface="Courier New" pitchFamily="49" charset="0"/>
                <a:cs typeface="Courier New" pitchFamily="49" charset="0"/>
              </a:rPr>
              <a:t>WITH NO_LOG</a:t>
            </a:r>
            <a:r>
              <a:rPr lang="en-US" sz="2000" dirty="0" smtClean="0"/>
              <a:t>)</a:t>
            </a:r>
          </a:p>
          <a:p>
            <a:pPr lvl="1"/>
            <a:r>
              <a:rPr lang="en-US" sz="2000" dirty="0" smtClean="0"/>
              <a:t>Changing the database to SIMPLE recovery model (and then changing back)</a:t>
            </a:r>
          </a:p>
          <a:p>
            <a:pPr lvl="1"/>
            <a:r>
              <a:rPr lang="en-US" sz="2000" dirty="0" smtClean="0"/>
              <a:t>Deleting, overwriting or throwing away a log backup that was not made as </a:t>
            </a:r>
            <a:r>
              <a:rPr lang="en-US" sz="2000" dirty="0" err="1" smtClean="0">
                <a:latin typeface="Courier New" pitchFamily="49" charset="0"/>
                <a:cs typeface="Courier New" pitchFamily="49" charset="0"/>
              </a:rPr>
              <a:t>COPY_ONLY</a:t>
            </a:r>
            <a:endParaRPr lang="en-US" sz="2000" dirty="0" smtClean="0">
              <a:latin typeface="Courier New" pitchFamily="49" charset="0"/>
              <a:cs typeface="Courier New" pitchFamily="49" charset="0"/>
            </a:endParaRPr>
          </a:p>
          <a:p>
            <a:pPr lvl="1"/>
            <a:r>
              <a:rPr lang="en-US" sz="2000" dirty="0" smtClean="0"/>
              <a:t>Reverting from a database snapshot</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90" name="Rectangle 58"/>
          <p:cNvSpPr>
            <a:spLocks noGrp="1" noChangeAspect="1" noChangeArrowheads="1"/>
          </p:cNvSpPr>
          <p:nvPr>
            <p:ph type="title"/>
          </p:nvPr>
        </p:nvSpPr>
        <p:spPr/>
        <p:txBody>
          <a:bodyPr/>
          <a:lstStyle/>
          <a:p>
            <a:r>
              <a:rPr lang="en-US" dirty="0" smtClean="0"/>
              <a:t>Log Backup in BULK_LOGGED</a:t>
            </a:r>
          </a:p>
        </p:txBody>
      </p:sp>
      <p:sp>
        <p:nvSpPr>
          <p:cNvPr id="428091" name="Rectangle 59"/>
          <p:cNvSpPr>
            <a:spLocks noGrp="1" noChangeAspect="1" noChangeArrowheads="1"/>
          </p:cNvSpPr>
          <p:nvPr>
            <p:ph idx="1"/>
          </p:nvPr>
        </p:nvSpPr>
        <p:spPr/>
        <p:txBody>
          <a:bodyPr/>
          <a:lstStyle/>
          <a:p>
            <a:r>
              <a:rPr lang="en-US" sz="2000" dirty="0" smtClean="0"/>
              <a:t>Log backup contains extents modified by minimally logged operations since last log backup</a:t>
            </a:r>
          </a:p>
          <a:p>
            <a:pPr lvl="1"/>
            <a:r>
              <a:rPr lang="en-US" sz="1800" dirty="0" smtClean="0"/>
              <a:t>Avoids breaking the log backup chain</a:t>
            </a:r>
          </a:p>
          <a:p>
            <a:pPr lvl="1"/>
            <a:r>
              <a:rPr lang="en-US" sz="1800" dirty="0" smtClean="0"/>
              <a:t>Eliminates need for special full/diff backup</a:t>
            </a:r>
          </a:p>
          <a:p>
            <a:pPr lvl="1"/>
            <a:r>
              <a:rPr lang="en-US" sz="1800" dirty="0" smtClean="0"/>
              <a:t>Log backups will be roughly the same size as in FULL recovery model</a:t>
            </a:r>
          </a:p>
          <a:p>
            <a:pPr lvl="1"/>
            <a:r>
              <a:rPr lang="en-US" sz="1800" dirty="0" smtClean="0"/>
              <a:t>No impact to automated backups</a:t>
            </a:r>
          </a:p>
          <a:p>
            <a:pPr lvl="1"/>
            <a:r>
              <a:rPr lang="en-US" sz="1800" dirty="0" smtClean="0"/>
              <a:t>Log shipping unaffected by minimally-logged operations</a:t>
            </a:r>
          </a:p>
          <a:p>
            <a:pPr lvl="1"/>
            <a:r>
              <a:rPr lang="en-US" sz="1800" dirty="0" smtClean="0"/>
              <a:t>Database mirroring/AGs do NOT support BULK_LOGGED </a:t>
            </a:r>
          </a:p>
        </p:txBody>
      </p:sp>
      <p:sp>
        <p:nvSpPr>
          <p:cNvPr id="24578" name="Text Box 2"/>
          <p:cNvSpPr txBox="1">
            <a:spLocks noChangeArrowheads="1"/>
          </p:cNvSpPr>
          <p:nvPr/>
        </p:nvSpPr>
        <p:spPr bwMode="auto">
          <a:xfrm>
            <a:off x="609600" y="5791200"/>
            <a:ext cx="1676400" cy="581025"/>
          </a:xfrm>
          <a:prstGeom prst="rect">
            <a:avLst/>
          </a:prstGeom>
          <a:noFill/>
          <a:ln w="12700">
            <a:noFill/>
            <a:miter lim="800000"/>
            <a:headEnd/>
            <a:tailEnd/>
          </a:ln>
        </p:spPr>
        <p:txBody>
          <a:bodyPr anchor="ctr">
            <a:spAutoFit/>
          </a:bodyPr>
          <a:lstStyle/>
          <a:p>
            <a:pPr algn="r" eaLnBrk="0" hangingPunct="0">
              <a:lnSpc>
                <a:spcPct val="100000"/>
              </a:lnSpc>
            </a:pPr>
            <a:r>
              <a:rPr lang="en-US" sz="1600" b="0" dirty="0" smtClean="0">
                <a:solidFill>
                  <a:schemeClr val="tx1"/>
                </a:solidFill>
                <a:latin typeface="Calibri" pitchFamily="34" charset="0"/>
              </a:rPr>
              <a:t>Data extents</a:t>
            </a:r>
            <a:endParaRPr lang="en-US" sz="1600" b="0" dirty="0">
              <a:solidFill>
                <a:schemeClr val="tx1"/>
              </a:solidFill>
              <a:latin typeface="Calibri" pitchFamily="34" charset="0"/>
            </a:endParaRPr>
          </a:p>
          <a:p>
            <a:pPr algn="r" eaLnBrk="0" hangingPunct="0">
              <a:lnSpc>
                <a:spcPct val="100000"/>
              </a:lnSpc>
            </a:pPr>
            <a:r>
              <a:rPr lang="en-US" sz="1600" b="0" dirty="0">
                <a:solidFill>
                  <a:schemeClr val="tx1"/>
                </a:solidFill>
                <a:latin typeface="Calibri" pitchFamily="34" charset="0"/>
              </a:rPr>
              <a:t> </a:t>
            </a:r>
          </a:p>
        </p:txBody>
      </p:sp>
      <p:cxnSp>
        <p:nvCxnSpPr>
          <p:cNvPr id="24579" name="AutoShape 3"/>
          <p:cNvCxnSpPr>
            <a:cxnSpLocks noChangeShapeType="1"/>
          </p:cNvCxnSpPr>
          <p:nvPr/>
        </p:nvCxnSpPr>
        <p:spPr bwMode="auto">
          <a:xfrm flipV="1">
            <a:off x="1860550" y="4978400"/>
            <a:ext cx="4763" cy="736600"/>
          </a:xfrm>
          <a:prstGeom prst="straightConnector1">
            <a:avLst/>
          </a:prstGeom>
          <a:noFill/>
          <a:ln w="28575">
            <a:solidFill>
              <a:schemeClr val="tx1"/>
            </a:solidFill>
            <a:round/>
            <a:headEnd type="none" w="sm" len="sm"/>
            <a:tailEnd type="none" w="sm" len="sm"/>
          </a:ln>
        </p:spPr>
      </p:cxnSp>
      <p:cxnSp>
        <p:nvCxnSpPr>
          <p:cNvPr id="24580" name="AutoShape 4"/>
          <p:cNvCxnSpPr>
            <a:cxnSpLocks noChangeShapeType="1"/>
          </p:cNvCxnSpPr>
          <p:nvPr/>
        </p:nvCxnSpPr>
        <p:spPr bwMode="auto">
          <a:xfrm flipV="1">
            <a:off x="3003550" y="4978400"/>
            <a:ext cx="4763" cy="736600"/>
          </a:xfrm>
          <a:prstGeom prst="straightConnector1">
            <a:avLst/>
          </a:prstGeom>
          <a:noFill/>
          <a:ln w="28575">
            <a:solidFill>
              <a:schemeClr val="tx1"/>
            </a:solidFill>
            <a:round/>
            <a:headEnd type="none" w="sm" len="sm"/>
            <a:tailEnd type="none" w="sm" len="sm"/>
          </a:ln>
        </p:spPr>
      </p:cxnSp>
      <p:cxnSp>
        <p:nvCxnSpPr>
          <p:cNvPr id="24581" name="AutoShape 5"/>
          <p:cNvCxnSpPr>
            <a:cxnSpLocks noChangeShapeType="1"/>
          </p:cNvCxnSpPr>
          <p:nvPr/>
        </p:nvCxnSpPr>
        <p:spPr bwMode="auto">
          <a:xfrm flipH="1" flipV="1">
            <a:off x="3913188" y="4978400"/>
            <a:ext cx="4762" cy="736600"/>
          </a:xfrm>
          <a:prstGeom prst="straightConnector1">
            <a:avLst/>
          </a:prstGeom>
          <a:noFill/>
          <a:ln w="28575">
            <a:solidFill>
              <a:schemeClr val="tx1"/>
            </a:solidFill>
            <a:round/>
            <a:headEnd type="none" w="sm" len="sm"/>
            <a:tailEnd type="none" w="sm" len="sm"/>
          </a:ln>
        </p:spPr>
      </p:cxnSp>
      <p:cxnSp>
        <p:nvCxnSpPr>
          <p:cNvPr id="24582" name="AutoShape 6"/>
          <p:cNvCxnSpPr>
            <a:cxnSpLocks noChangeShapeType="1"/>
          </p:cNvCxnSpPr>
          <p:nvPr/>
        </p:nvCxnSpPr>
        <p:spPr bwMode="auto">
          <a:xfrm flipV="1">
            <a:off x="4832350" y="4978400"/>
            <a:ext cx="3175" cy="736600"/>
          </a:xfrm>
          <a:prstGeom prst="straightConnector1">
            <a:avLst/>
          </a:prstGeom>
          <a:noFill/>
          <a:ln w="28575">
            <a:solidFill>
              <a:schemeClr val="tx1"/>
            </a:solidFill>
            <a:round/>
            <a:headEnd type="none" w="sm" len="sm"/>
            <a:tailEnd type="none" w="sm" len="sm"/>
          </a:ln>
        </p:spPr>
      </p:cxnSp>
      <p:cxnSp>
        <p:nvCxnSpPr>
          <p:cNvPr id="24583" name="AutoShape 7"/>
          <p:cNvCxnSpPr>
            <a:cxnSpLocks noChangeShapeType="1"/>
          </p:cNvCxnSpPr>
          <p:nvPr/>
        </p:nvCxnSpPr>
        <p:spPr bwMode="auto">
          <a:xfrm flipV="1">
            <a:off x="2787650" y="4991100"/>
            <a:ext cx="4763" cy="736600"/>
          </a:xfrm>
          <a:prstGeom prst="straightConnector1">
            <a:avLst/>
          </a:prstGeom>
          <a:noFill/>
          <a:ln w="28575">
            <a:solidFill>
              <a:schemeClr val="tx1"/>
            </a:solidFill>
            <a:round/>
            <a:headEnd type="none" w="sm" len="sm"/>
            <a:tailEnd type="none" w="sm" len="sm"/>
          </a:ln>
        </p:spPr>
      </p:cxnSp>
      <p:sp>
        <p:nvSpPr>
          <p:cNvPr id="428042" name="Rectangle 10"/>
          <p:cNvSpPr>
            <a:spLocks noChangeArrowheads="1"/>
          </p:cNvSpPr>
          <p:nvPr/>
        </p:nvSpPr>
        <p:spPr bwMode="auto">
          <a:xfrm>
            <a:off x="8318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43" name="Rectangle 11"/>
          <p:cNvSpPr>
            <a:spLocks noChangeArrowheads="1"/>
          </p:cNvSpPr>
          <p:nvPr/>
        </p:nvSpPr>
        <p:spPr bwMode="auto">
          <a:xfrm>
            <a:off x="10604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44" name="Rectangle 12"/>
          <p:cNvSpPr>
            <a:spLocks noChangeArrowheads="1"/>
          </p:cNvSpPr>
          <p:nvPr/>
        </p:nvSpPr>
        <p:spPr bwMode="auto">
          <a:xfrm>
            <a:off x="1289050" y="5487987"/>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45" name="Rectangle 13"/>
          <p:cNvSpPr>
            <a:spLocks noChangeArrowheads="1"/>
          </p:cNvSpPr>
          <p:nvPr/>
        </p:nvSpPr>
        <p:spPr bwMode="auto">
          <a:xfrm>
            <a:off x="15176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46" name="Rectangle 14"/>
          <p:cNvSpPr>
            <a:spLocks noChangeArrowheads="1"/>
          </p:cNvSpPr>
          <p:nvPr/>
        </p:nvSpPr>
        <p:spPr bwMode="auto">
          <a:xfrm>
            <a:off x="1746250" y="5487987"/>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47" name="Rectangle 15"/>
          <p:cNvSpPr>
            <a:spLocks noChangeArrowheads="1"/>
          </p:cNvSpPr>
          <p:nvPr/>
        </p:nvSpPr>
        <p:spPr bwMode="auto">
          <a:xfrm>
            <a:off x="19748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48" name="Rectangle 16"/>
          <p:cNvSpPr>
            <a:spLocks noChangeArrowheads="1"/>
          </p:cNvSpPr>
          <p:nvPr/>
        </p:nvSpPr>
        <p:spPr bwMode="auto">
          <a:xfrm>
            <a:off x="22034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49" name="Rectangle 17"/>
          <p:cNvSpPr>
            <a:spLocks noChangeArrowheads="1"/>
          </p:cNvSpPr>
          <p:nvPr/>
        </p:nvSpPr>
        <p:spPr bwMode="auto">
          <a:xfrm>
            <a:off x="24320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50" name="Rectangle 18"/>
          <p:cNvSpPr>
            <a:spLocks noChangeArrowheads="1"/>
          </p:cNvSpPr>
          <p:nvPr/>
        </p:nvSpPr>
        <p:spPr bwMode="auto">
          <a:xfrm>
            <a:off x="2660650" y="5487987"/>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51" name="Rectangle 19"/>
          <p:cNvSpPr>
            <a:spLocks noChangeArrowheads="1"/>
          </p:cNvSpPr>
          <p:nvPr/>
        </p:nvSpPr>
        <p:spPr bwMode="auto">
          <a:xfrm>
            <a:off x="2889250" y="5487987"/>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52" name="Rectangle 20"/>
          <p:cNvSpPr>
            <a:spLocks noChangeArrowheads="1"/>
          </p:cNvSpPr>
          <p:nvPr/>
        </p:nvSpPr>
        <p:spPr bwMode="auto">
          <a:xfrm>
            <a:off x="31178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53" name="Rectangle 21"/>
          <p:cNvSpPr>
            <a:spLocks noChangeArrowheads="1"/>
          </p:cNvSpPr>
          <p:nvPr/>
        </p:nvSpPr>
        <p:spPr bwMode="auto">
          <a:xfrm>
            <a:off x="33464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54" name="Rectangle 22"/>
          <p:cNvSpPr>
            <a:spLocks noChangeArrowheads="1"/>
          </p:cNvSpPr>
          <p:nvPr/>
        </p:nvSpPr>
        <p:spPr bwMode="auto">
          <a:xfrm>
            <a:off x="35750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55" name="Rectangle 23"/>
          <p:cNvSpPr>
            <a:spLocks noChangeArrowheads="1"/>
          </p:cNvSpPr>
          <p:nvPr/>
        </p:nvSpPr>
        <p:spPr bwMode="auto">
          <a:xfrm>
            <a:off x="3803650" y="5487987"/>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56" name="Rectangle 24"/>
          <p:cNvSpPr>
            <a:spLocks noChangeArrowheads="1"/>
          </p:cNvSpPr>
          <p:nvPr/>
        </p:nvSpPr>
        <p:spPr bwMode="auto">
          <a:xfrm>
            <a:off x="40322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57" name="Rectangle 25"/>
          <p:cNvSpPr>
            <a:spLocks noChangeArrowheads="1"/>
          </p:cNvSpPr>
          <p:nvPr/>
        </p:nvSpPr>
        <p:spPr bwMode="auto">
          <a:xfrm>
            <a:off x="42608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58" name="Rectangle 26"/>
          <p:cNvSpPr>
            <a:spLocks noChangeArrowheads="1"/>
          </p:cNvSpPr>
          <p:nvPr/>
        </p:nvSpPr>
        <p:spPr bwMode="auto">
          <a:xfrm>
            <a:off x="44894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59" name="Rectangle 27"/>
          <p:cNvSpPr>
            <a:spLocks noChangeArrowheads="1"/>
          </p:cNvSpPr>
          <p:nvPr/>
        </p:nvSpPr>
        <p:spPr bwMode="auto">
          <a:xfrm>
            <a:off x="4718050" y="5487987"/>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60" name="Rectangle 28"/>
          <p:cNvSpPr>
            <a:spLocks noChangeArrowheads="1"/>
          </p:cNvSpPr>
          <p:nvPr/>
        </p:nvSpPr>
        <p:spPr bwMode="auto">
          <a:xfrm>
            <a:off x="49466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61" name="Rectangle 29"/>
          <p:cNvSpPr>
            <a:spLocks noChangeArrowheads="1"/>
          </p:cNvSpPr>
          <p:nvPr/>
        </p:nvSpPr>
        <p:spPr bwMode="auto">
          <a:xfrm>
            <a:off x="51752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62" name="Rectangle 30"/>
          <p:cNvSpPr>
            <a:spLocks noChangeArrowheads="1"/>
          </p:cNvSpPr>
          <p:nvPr/>
        </p:nvSpPr>
        <p:spPr bwMode="auto">
          <a:xfrm>
            <a:off x="54038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63" name="Rectangle 31"/>
          <p:cNvSpPr>
            <a:spLocks noChangeArrowheads="1"/>
          </p:cNvSpPr>
          <p:nvPr/>
        </p:nvSpPr>
        <p:spPr bwMode="auto">
          <a:xfrm>
            <a:off x="56324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64" name="Rectangle 32"/>
          <p:cNvSpPr>
            <a:spLocks noChangeArrowheads="1"/>
          </p:cNvSpPr>
          <p:nvPr/>
        </p:nvSpPr>
        <p:spPr bwMode="auto">
          <a:xfrm>
            <a:off x="58610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65" name="Rectangle 33"/>
          <p:cNvSpPr>
            <a:spLocks noChangeArrowheads="1"/>
          </p:cNvSpPr>
          <p:nvPr/>
        </p:nvSpPr>
        <p:spPr bwMode="auto">
          <a:xfrm>
            <a:off x="6089650" y="5487987"/>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66" name="Rectangle 34"/>
          <p:cNvSpPr>
            <a:spLocks noChangeArrowheads="1"/>
          </p:cNvSpPr>
          <p:nvPr/>
        </p:nvSpPr>
        <p:spPr bwMode="auto">
          <a:xfrm>
            <a:off x="5886450" y="4829175"/>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67" name="Rectangle 35"/>
          <p:cNvSpPr>
            <a:spLocks noChangeArrowheads="1"/>
          </p:cNvSpPr>
          <p:nvPr/>
        </p:nvSpPr>
        <p:spPr bwMode="auto">
          <a:xfrm>
            <a:off x="6115050" y="4829175"/>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68" name="Rectangle 36"/>
          <p:cNvSpPr>
            <a:spLocks noChangeArrowheads="1"/>
          </p:cNvSpPr>
          <p:nvPr/>
        </p:nvSpPr>
        <p:spPr bwMode="auto">
          <a:xfrm>
            <a:off x="5429250" y="4829175"/>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69" name="Rectangle 37"/>
          <p:cNvSpPr>
            <a:spLocks noChangeArrowheads="1"/>
          </p:cNvSpPr>
          <p:nvPr/>
        </p:nvSpPr>
        <p:spPr bwMode="auto">
          <a:xfrm>
            <a:off x="5657850" y="4829175"/>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70" name="Rectangle 38"/>
          <p:cNvSpPr>
            <a:spLocks noChangeArrowheads="1"/>
          </p:cNvSpPr>
          <p:nvPr/>
        </p:nvSpPr>
        <p:spPr bwMode="auto">
          <a:xfrm>
            <a:off x="6343650" y="4829175"/>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71" name="Rectangle 39"/>
          <p:cNvSpPr>
            <a:spLocks noChangeArrowheads="1"/>
          </p:cNvSpPr>
          <p:nvPr/>
        </p:nvSpPr>
        <p:spPr bwMode="auto">
          <a:xfrm>
            <a:off x="6572250" y="4829175"/>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cxnSp>
        <p:nvCxnSpPr>
          <p:cNvPr id="24616" name="AutoShape 40"/>
          <p:cNvCxnSpPr>
            <a:cxnSpLocks noChangeShapeType="1"/>
            <a:stCxn id="428044" idx="0"/>
            <a:endCxn id="428068" idx="1"/>
          </p:cNvCxnSpPr>
          <p:nvPr/>
        </p:nvCxnSpPr>
        <p:spPr bwMode="auto">
          <a:xfrm rot="-5400000">
            <a:off x="3163094" y="3221831"/>
            <a:ext cx="506412" cy="4025900"/>
          </a:xfrm>
          <a:prstGeom prst="bentConnector2">
            <a:avLst/>
          </a:prstGeom>
          <a:noFill/>
          <a:ln w="28575">
            <a:solidFill>
              <a:schemeClr val="tx1"/>
            </a:solidFill>
            <a:miter lim="800000"/>
            <a:headEnd type="none" w="sm" len="sm"/>
            <a:tailEnd type="stealth" w="med" len="med"/>
          </a:ln>
        </p:spPr>
      </p:cxnSp>
      <p:sp>
        <p:nvSpPr>
          <p:cNvPr id="428073" name="Rectangle 41"/>
          <p:cNvSpPr>
            <a:spLocks noChangeArrowheads="1"/>
          </p:cNvSpPr>
          <p:nvPr/>
        </p:nvSpPr>
        <p:spPr bwMode="auto">
          <a:xfrm>
            <a:off x="3295650" y="4306887"/>
            <a:ext cx="228600" cy="304800"/>
          </a:xfrm>
          <a:prstGeom prst="rect">
            <a:avLst/>
          </a:prstGeom>
          <a:solidFill>
            <a:srgbClr val="92D05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74" name="Rectangle 42"/>
          <p:cNvSpPr>
            <a:spLocks noChangeArrowheads="1"/>
          </p:cNvSpPr>
          <p:nvPr/>
        </p:nvSpPr>
        <p:spPr bwMode="auto">
          <a:xfrm>
            <a:off x="3524250" y="4306887"/>
            <a:ext cx="228600" cy="304800"/>
          </a:xfrm>
          <a:prstGeom prst="rect">
            <a:avLst/>
          </a:prstGeom>
          <a:solidFill>
            <a:srgbClr val="92D05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75" name="Rectangle 43"/>
          <p:cNvSpPr>
            <a:spLocks noChangeArrowheads="1"/>
          </p:cNvSpPr>
          <p:nvPr/>
        </p:nvSpPr>
        <p:spPr bwMode="auto">
          <a:xfrm>
            <a:off x="3752850" y="4306887"/>
            <a:ext cx="228600" cy="304800"/>
          </a:xfrm>
          <a:prstGeom prst="rect">
            <a:avLst/>
          </a:prstGeom>
          <a:solidFill>
            <a:srgbClr val="92D05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76" name="Rectangle 44"/>
          <p:cNvSpPr>
            <a:spLocks noChangeArrowheads="1"/>
          </p:cNvSpPr>
          <p:nvPr/>
        </p:nvSpPr>
        <p:spPr bwMode="auto">
          <a:xfrm>
            <a:off x="3981450" y="4306887"/>
            <a:ext cx="228600" cy="304800"/>
          </a:xfrm>
          <a:prstGeom prst="rect">
            <a:avLst/>
          </a:prstGeom>
          <a:solidFill>
            <a:srgbClr val="92D05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77" name="Rectangle 45"/>
          <p:cNvSpPr>
            <a:spLocks noChangeArrowheads="1"/>
          </p:cNvSpPr>
          <p:nvPr/>
        </p:nvSpPr>
        <p:spPr bwMode="auto">
          <a:xfrm>
            <a:off x="4210050" y="4306887"/>
            <a:ext cx="228600" cy="304800"/>
          </a:xfrm>
          <a:prstGeom prst="rect">
            <a:avLst/>
          </a:prstGeom>
          <a:solidFill>
            <a:srgbClr val="92D05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78" name="Rectangle 46"/>
          <p:cNvSpPr>
            <a:spLocks noChangeArrowheads="1"/>
          </p:cNvSpPr>
          <p:nvPr/>
        </p:nvSpPr>
        <p:spPr bwMode="auto">
          <a:xfrm>
            <a:off x="4438650" y="4306887"/>
            <a:ext cx="228600" cy="304800"/>
          </a:xfrm>
          <a:prstGeom prst="rect">
            <a:avLst/>
          </a:prstGeom>
          <a:solidFill>
            <a:srgbClr val="92D05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24623" name="Text Box 47"/>
          <p:cNvSpPr txBox="1">
            <a:spLocks noChangeArrowheads="1"/>
          </p:cNvSpPr>
          <p:nvPr/>
        </p:nvSpPr>
        <p:spPr bwMode="auto">
          <a:xfrm>
            <a:off x="1238250" y="4267200"/>
            <a:ext cx="2057400" cy="581025"/>
          </a:xfrm>
          <a:prstGeom prst="rect">
            <a:avLst/>
          </a:prstGeom>
          <a:noFill/>
          <a:ln w="12700">
            <a:noFill/>
            <a:miter lim="800000"/>
            <a:headEnd/>
            <a:tailEnd/>
          </a:ln>
        </p:spPr>
        <p:txBody>
          <a:bodyPr anchor="ctr">
            <a:spAutoFit/>
          </a:bodyPr>
          <a:lstStyle/>
          <a:p>
            <a:pPr algn="r" eaLnBrk="0" hangingPunct="0">
              <a:lnSpc>
                <a:spcPct val="100000"/>
              </a:lnSpc>
            </a:pPr>
            <a:r>
              <a:rPr lang="en-US" sz="1600" b="0" dirty="0" smtClean="0">
                <a:solidFill>
                  <a:schemeClr val="tx1"/>
                </a:solidFill>
                <a:latin typeface="Calibri" pitchFamily="34" charset="0"/>
              </a:rPr>
              <a:t>Transaction log</a:t>
            </a:r>
            <a:endParaRPr lang="en-US" sz="1600" b="0" dirty="0">
              <a:solidFill>
                <a:schemeClr val="tx1"/>
              </a:solidFill>
              <a:latin typeface="Calibri" pitchFamily="34" charset="0"/>
            </a:endParaRPr>
          </a:p>
          <a:p>
            <a:pPr algn="r" eaLnBrk="0" hangingPunct="0">
              <a:lnSpc>
                <a:spcPct val="100000"/>
              </a:lnSpc>
            </a:pPr>
            <a:r>
              <a:rPr lang="en-US" sz="1600" b="0" dirty="0">
                <a:solidFill>
                  <a:schemeClr val="tx1"/>
                </a:solidFill>
                <a:latin typeface="Calibri" pitchFamily="34" charset="0"/>
              </a:rPr>
              <a:t> </a:t>
            </a:r>
          </a:p>
        </p:txBody>
      </p:sp>
      <p:sp>
        <p:nvSpPr>
          <p:cNvPr id="24624" name="Text Box 48"/>
          <p:cNvSpPr txBox="1">
            <a:spLocks noChangeArrowheads="1"/>
          </p:cNvSpPr>
          <p:nvPr/>
        </p:nvSpPr>
        <p:spPr bwMode="auto">
          <a:xfrm>
            <a:off x="3695700" y="5946775"/>
            <a:ext cx="4721225" cy="294183"/>
          </a:xfrm>
          <a:prstGeom prst="rect">
            <a:avLst/>
          </a:prstGeom>
          <a:noFill/>
          <a:ln w="12700">
            <a:noFill/>
            <a:miter lim="800000"/>
            <a:headEnd type="none" w="sm" len="sm"/>
            <a:tailEnd type="none" w="sm" len="sm"/>
          </a:ln>
        </p:spPr>
        <p:txBody>
          <a:bodyPr>
            <a:spAutoFit/>
          </a:bodyPr>
          <a:lstStyle/>
          <a:p>
            <a:pPr eaLnBrk="0" hangingPunct="0">
              <a:lnSpc>
                <a:spcPct val="80000"/>
              </a:lnSpc>
            </a:pPr>
            <a:r>
              <a:rPr lang="en-US" sz="1600" b="0" dirty="0">
                <a:solidFill>
                  <a:schemeClr val="tx1"/>
                </a:solidFill>
                <a:latin typeface="Calibri" pitchFamily="34" charset="0"/>
              </a:rPr>
              <a:t>= </a:t>
            </a:r>
            <a:r>
              <a:rPr lang="en-US" sz="1600" b="0" dirty="0" smtClean="0">
                <a:solidFill>
                  <a:schemeClr val="tx1"/>
                </a:solidFill>
                <a:latin typeface="Calibri" pitchFamily="34" charset="0"/>
              </a:rPr>
              <a:t>Extents </a:t>
            </a:r>
            <a:r>
              <a:rPr lang="en-US" sz="1600" b="0" dirty="0">
                <a:solidFill>
                  <a:schemeClr val="tx1"/>
                </a:solidFill>
                <a:latin typeface="Calibri" pitchFamily="34" charset="0"/>
              </a:rPr>
              <a:t>modified by bulk logged operation </a:t>
            </a:r>
          </a:p>
        </p:txBody>
      </p:sp>
      <p:sp>
        <p:nvSpPr>
          <p:cNvPr id="428081" name="Rectangle 49"/>
          <p:cNvSpPr>
            <a:spLocks noChangeArrowheads="1"/>
          </p:cNvSpPr>
          <p:nvPr/>
        </p:nvSpPr>
        <p:spPr bwMode="auto">
          <a:xfrm>
            <a:off x="6800850" y="4829175"/>
            <a:ext cx="228600" cy="304800"/>
          </a:xfrm>
          <a:prstGeom prst="rect">
            <a:avLst/>
          </a:prstGeom>
          <a:solidFill>
            <a:srgbClr val="92D05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82" name="Rectangle 50"/>
          <p:cNvSpPr>
            <a:spLocks noChangeArrowheads="1"/>
          </p:cNvSpPr>
          <p:nvPr/>
        </p:nvSpPr>
        <p:spPr bwMode="auto">
          <a:xfrm>
            <a:off x="7029450" y="4829175"/>
            <a:ext cx="228600" cy="304800"/>
          </a:xfrm>
          <a:prstGeom prst="rect">
            <a:avLst/>
          </a:prstGeom>
          <a:solidFill>
            <a:srgbClr val="92D05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83" name="Rectangle 51"/>
          <p:cNvSpPr>
            <a:spLocks noChangeArrowheads="1"/>
          </p:cNvSpPr>
          <p:nvPr/>
        </p:nvSpPr>
        <p:spPr bwMode="auto">
          <a:xfrm>
            <a:off x="7258050" y="4829175"/>
            <a:ext cx="228600" cy="304800"/>
          </a:xfrm>
          <a:prstGeom prst="rect">
            <a:avLst/>
          </a:prstGeom>
          <a:solidFill>
            <a:srgbClr val="92D05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84" name="Rectangle 52"/>
          <p:cNvSpPr>
            <a:spLocks noChangeArrowheads="1"/>
          </p:cNvSpPr>
          <p:nvPr/>
        </p:nvSpPr>
        <p:spPr bwMode="auto">
          <a:xfrm>
            <a:off x="7486650" y="4829175"/>
            <a:ext cx="228600" cy="304800"/>
          </a:xfrm>
          <a:prstGeom prst="rect">
            <a:avLst/>
          </a:prstGeom>
          <a:solidFill>
            <a:srgbClr val="92D05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85" name="Rectangle 53"/>
          <p:cNvSpPr>
            <a:spLocks noChangeArrowheads="1"/>
          </p:cNvSpPr>
          <p:nvPr/>
        </p:nvSpPr>
        <p:spPr bwMode="auto">
          <a:xfrm>
            <a:off x="7715250" y="4829175"/>
            <a:ext cx="228600" cy="304800"/>
          </a:xfrm>
          <a:prstGeom prst="rect">
            <a:avLst/>
          </a:prstGeom>
          <a:solidFill>
            <a:srgbClr val="92D05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428086" name="Rectangle 54"/>
          <p:cNvSpPr>
            <a:spLocks noChangeArrowheads="1"/>
          </p:cNvSpPr>
          <p:nvPr/>
        </p:nvSpPr>
        <p:spPr bwMode="auto">
          <a:xfrm>
            <a:off x="7943850" y="4829175"/>
            <a:ext cx="228600" cy="304800"/>
          </a:xfrm>
          <a:prstGeom prst="rect">
            <a:avLst/>
          </a:prstGeom>
          <a:solidFill>
            <a:srgbClr val="92D05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cxnSp>
        <p:nvCxnSpPr>
          <p:cNvPr id="24631" name="AutoShape 55"/>
          <p:cNvCxnSpPr>
            <a:cxnSpLocks noChangeShapeType="1"/>
            <a:stCxn id="428078" idx="3"/>
            <a:endCxn id="428081" idx="0"/>
          </p:cNvCxnSpPr>
          <p:nvPr/>
        </p:nvCxnSpPr>
        <p:spPr bwMode="auto">
          <a:xfrm>
            <a:off x="4667250" y="4459287"/>
            <a:ext cx="2247900" cy="369888"/>
          </a:xfrm>
          <a:prstGeom prst="bentConnector2">
            <a:avLst/>
          </a:prstGeom>
          <a:noFill/>
          <a:ln w="28575">
            <a:solidFill>
              <a:schemeClr val="tx1"/>
            </a:solidFill>
            <a:miter lim="800000"/>
            <a:headEnd type="none" w="sm" len="sm"/>
            <a:tailEnd type="stealth" w="med" len="med"/>
          </a:ln>
        </p:spPr>
      </p:cxnSp>
      <p:sp>
        <p:nvSpPr>
          <p:cNvPr id="24632" name="Text Box 56"/>
          <p:cNvSpPr txBox="1">
            <a:spLocks noChangeArrowheads="1"/>
          </p:cNvSpPr>
          <p:nvPr/>
        </p:nvSpPr>
        <p:spPr bwMode="auto">
          <a:xfrm>
            <a:off x="5316538" y="5076825"/>
            <a:ext cx="2057400" cy="581025"/>
          </a:xfrm>
          <a:prstGeom prst="rect">
            <a:avLst/>
          </a:prstGeom>
          <a:noFill/>
          <a:ln w="12700">
            <a:noFill/>
            <a:miter lim="800000"/>
            <a:headEnd/>
            <a:tailEnd/>
          </a:ln>
        </p:spPr>
        <p:txBody>
          <a:bodyPr anchor="ctr">
            <a:spAutoFit/>
          </a:bodyPr>
          <a:lstStyle/>
          <a:p>
            <a:pPr eaLnBrk="0" hangingPunct="0">
              <a:lnSpc>
                <a:spcPct val="100000"/>
              </a:lnSpc>
            </a:pPr>
            <a:r>
              <a:rPr lang="en-US" sz="1600" b="0" dirty="0" smtClean="0">
                <a:solidFill>
                  <a:schemeClr val="tx1"/>
                </a:solidFill>
                <a:latin typeface="Calibri" pitchFamily="34" charset="0"/>
              </a:rPr>
              <a:t>Log backup</a:t>
            </a:r>
            <a:endParaRPr lang="en-US" sz="1600" b="0" dirty="0">
              <a:solidFill>
                <a:schemeClr val="tx1"/>
              </a:solidFill>
              <a:latin typeface="Calibri" pitchFamily="34" charset="0"/>
            </a:endParaRPr>
          </a:p>
          <a:p>
            <a:pPr eaLnBrk="0" hangingPunct="0">
              <a:lnSpc>
                <a:spcPct val="100000"/>
              </a:lnSpc>
            </a:pPr>
            <a:r>
              <a:rPr lang="en-US" sz="1600" b="0" dirty="0">
                <a:solidFill>
                  <a:schemeClr val="tx1"/>
                </a:solidFill>
                <a:latin typeface="Calibri" pitchFamily="34" charset="0"/>
              </a:rPr>
              <a:t> </a:t>
            </a:r>
          </a:p>
        </p:txBody>
      </p:sp>
      <p:sp>
        <p:nvSpPr>
          <p:cNvPr id="428089" name="Rectangle 57"/>
          <p:cNvSpPr>
            <a:spLocks noChangeArrowheads="1"/>
          </p:cNvSpPr>
          <p:nvPr/>
        </p:nvSpPr>
        <p:spPr bwMode="auto">
          <a:xfrm>
            <a:off x="3513138" y="5883275"/>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p>
        </p:txBody>
      </p:sp>
      <p:sp>
        <p:nvSpPr>
          <p:cNvPr id="58" name="Rectangle 40"/>
          <p:cNvSpPr>
            <a:spLocks noChangeArrowheads="1"/>
          </p:cNvSpPr>
          <p:nvPr/>
        </p:nvSpPr>
        <p:spPr bwMode="auto">
          <a:xfrm>
            <a:off x="230681" y="4461504"/>
            <a:ext cx="581025" cy="646331"/>
          </a:xfrm>
          <a:prstGeom prst="rect">
            <a:avLst/>
          </a:prstGeom>
          <a:solidFill>
            <a:schemeClr val="bg1"/>
          </a:solidFill>
          <a:ln w="12700">
            <a:solidFill>
              <a:schemeClr val="tx1"/>
            </a:solidFill>
            <a:miter lim="800000"/>
            <a:headEnd type="none" w="sm" len="sm"/>
            <a:tailEnd type="none" w="sm" len="sm"/>
          </a:ln>
        </p:spPr>
        <p:txBody>
          <a:bodyPr lIns="45720" rIns="45720" anchor="ctr">
            <a:spAutoFit/>
          </a:bodyPr>
          <a:lstStyle/>
          <a:p>
            <a:pPr algn="ctr"/>
            <a:r>
              <a:rPr lang="en-US" sz="1000" dirty="0">
                <a:solidFill>
                  <a:schemeClr val="tx1"/>
                </a:solidFill>
              </a:rPr>
              <a:t>001010001100010001000000</a:t>
            </a:r>
          </a:p>
        </p:txBody>
      </p:sp>
      <p:sp>
        <p:nvSpPr>
          <p:cNvPr id="59" name="Text Box 42"/>
          <p:cNvSpPr txBox="1">
            <a:spLocks noChangeArrowheads="1"/>
          </p:cNvSpPr>
          <p:nvPr/>
        </p:nvSpPr>
        <p:spPr bwMode="auto">
          <a:xfrm>
            <a:off x="614308" y="4619296"/>
            <a:ext cx="1435100" cy="535531"/>
          </a:xfrm>
          <a:prstGeom prst="rect">
            <a:avLst/>
          </a:prstGeom>
          <a:noFill/>
          <a:ln w="12700">
            <a:noFill/>
            <a:miter lim="800000"/>
            <a:headEnd/>
            <a:tailEnd/>
          </a:ln>
        </p:spPr>
        <p:txBody>
          <a:bodyPr anchor="ctr">
            <a:spAutoFit/>
          </a:bodyPr>
          <a:lstStyle/>
          <a:p>
            <a:pPr algn="r" eaLnBrk="0" hangingPunct="0"/>
            <a:r>
              <a:rPr lang="en-US" sz="1600" b="0" dirty="0">
                <a:solidFill>
                  <a:schemeClr val="tx1"/>
                </a:solidFill>
                <a:latin typeface="Calibri" pitchFamily="34" charset="0"/>
              </a:rPr>
              <a:t>B</a:t>
            </a:r>
            <a:r>
              <a:rPr lang="en-US" sz="1600" b="0" dirty="0" smtClean="0">
                <a:solidFill>
                  <a:schemeClr val="tx1"/>
                </a:solidFill>
                <a:latin typeface="Calibri" pitchFamily="34" charset="0"/>
              </a:rPr>
              <a:t>itmap </a:t>
            </a:r>
            <a:r>
              <a:rPr lang="en-US" sz="1600" b="0" dirty="0">
                <a:solidFill>
                  <a:schemeClr val="tx1"/>
                </a:solidFill>
                <a:latin typeface="Calibri" pitchFamily="34" charset="0"/>
              </a:rPr>
              <a:t>page</a:t>
            </a:r>
          </a:p>
          <a:p>
            <a:pPr algn="r" eaLnBrk="0" hangingPunct="0"/>
            <a:r>
              <a:rPr lang="en-US" sz="1600" b="0" dirty="0">
                <a:solidFill>
                  <a:schemeClr val="tx1"/>
                </a:solidFill>
                <a:latin typeface="Calibri" pitchFamily="34" charset="0"/>
              </a:rPr>
              <a:t> </a:t>
            </a:r>
          </a:p>
        </p:txBody>
      </p:sp>
      <p:sp>
        <p:nvSpPr>
          <p:cNvPr id="60"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60" name="Rectangle 4"/>
          <p:cNvSpPr>
            <a:spLocks noGrp="1" noChangeAspect="1" noChangeArrowheads="1"/>
          </p:cNvSpPr>
          <p:nvPr>
            <p:ph type="title"/>
          </p:nvPr>
        </p:nvSpPr>
        <p:spPr/>
        <p:txBody>
          <a:bodyPr/>
          <a:lstStyle/>
          <a:p>
            <a:r>
              <a:rPr lang="en-US" dirty="0" smtClean="0"/>
              <a:t>Full Database + Log Backup Strategy</a:t>
            </a:r>
          </a:p>
        </p:txBody>
      </p:sp>
      <p:sp>
        <p:nvSpPr>
          <p:cNvPr id="429061" name="Rectangle 5"/>
          <p:cNvSpPr>
            <a:spLocks noGrp="1" noChangeAspect="1" noChangeArrowheads="1"/>
          </p:cNvSpPr>
          <p:nvPr>
            <p:ph idx="1"/>
          </p:nvPr>
        </p:nvSpPr>
        <p:spPr/>
        <p:txBody>
          <a:bodyPr/>
          <a:lstStyle/>
          <a:p>
            <a:r>
              <a:rPr lang="en-US" sz="2400" dirty="0" smtClean="0"/>
              <a:t>Relatively common configuration</a:t>
            </a:r>
          </a:p>
          <a:p>
            <a:pPr lvl="1"/>
            <a:r>
              <a:rPr lang="en-US" sz="2000" dirty="0" smtClean="0"/>
              <a:t>Easy to setup</a:t>
            </a:r>
          </a:p>
          <a:p>
            <a:pPr lvl="1"/>
            <a:r>
              <a:rPr lang="en-US" sz="2000" dirty="0" smtClean="0"/>
              <a:t>Easy to control</a:t>
            </a:r>
          </a:p>
          <a:p>
            <a:pPr lvl="1"/>
            <a:r>
              <a:rPr lang="en-US" sz="2000" dirty="0" smtClean="0"/>
              <a:t>Easy to recover</a:t>
            </a:r>
          </a:p>
          <a:p>
            <a:r>
              <a:rPr lang="en-US" sz="2400" dirty="0" smtClean="0"/>
              <a:t>Costly to manage</a:t>
            </a:r>
          </a:p>
          <a:p>
            <a:pPr lvl="1"/>
            <a:r>
              <a:rPr lang="en-US" sz="2000" dirty="0" smtClean="0"/>
              <a:t>Takes more time</a:t>
            </a:r>
          </a:p>
          <a:p>
            <a:pPr lvl="1"/>
            <a:r>
              <a:rPr lang="en-US" sz="2000" dirty="0" smtClean="0"/>
              <a:t>Requires more space than just full backups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Take Backups?</a:t>
            </a:r>
            <a:endParaRPr lang="en-US" dirty="0"/>
          </a:p>
        </p:txBody>
      </p:sp>
      <p:sp>
        <p:nvSpPr>
          <p:cNvPr id="3" name="Content Placeholder 2"/>
          <p:cNvSpPr>
            <a:spLocks noGrp="1"/>
          </p:cNvSpPr>
          <p:nvPr>
            <p:ph idx="1"/>
          </p:nvPr>
        </p:nvSpPr>
        <p:spPr/>
        <p:txBody>
          <a:bodyPr/>
          <a:lstStyle/>
          <a:p>
            <a:r>
              <a:rPr lang="en-US" sz="2400" dirty="0" smtClean="0"/>
              <a:t>To allow a restore to take place</a:t>
            </a:r>
          </a:p>
          <a:p>
            <a:pPr lvl="1"/>
            <a:r>
              <a:rPr lang="en-US" sz="2000" dirty="0" smtClean="0"/>
              <a:t>Disaster recovery</a:t>
            </a:r>
          </a:p>
          <a:p>
            <a:pPr lvl="1"/>
            <a:r>
              <a:rPr lang="en-US" sz="2000" dirty="0" smtClean="0"/>
              <a:t>Log shipping</a:t>
            </a:r>
          </a:p>
          <a:p>
            <a:pPr lvl="1"/>
            <a:r>
              <a:rPr lang="en-US" sz="2000" dirty="0" smtClean="0"/>
              <a:t>Initializing database mirroring or Availability Groups</a:t>
            </a:r>
          </a:p>
          <a:p>
            <a:pPr lvl="1"/>
            <a:r>
              <a:rPr lang="en-US" sz="2000" dirty="0" smtClean="0"/>
              <a:t>Initializing replication</a:t>
            </a:r>
          </a:p>
          <a:p>
            <a:pPr lvl="1"/>
            <a:r>
              <a:rPr lang="en-US" sz="2000" dirty="0" smtClean="0"/>
              <a:t>Transferring a database to development</a:t>
            </a:r>
          </a:p>
          <a:p>
            <a:pPr lvl="1"/>
            <a:r>
              <a:rPr lang="en-US" sz="2000" dirty="0" smtClean="0"/>
              <a:t>Moving/upgrading a database</a:t>
            </a:r>
          </a:p>
          <a:p>
            <a:r>
              <a:rPr lang="en-US" sz="2400" dirty="0" smtClean="0"/>
              <a:t>To manage the size of the transaction log</a:t>
            </a:r>
          </a:p>
          <a:p>
            <a:r>
              <a:rPr lang="en-US" sz="2400" dirty="0" smtClean="0"/>
              <a:t>Just in case…</a:t>
            </a:r>
          </a:p>
          <a:p>
            <a:pPr lvl="1"/>
            <a:r>
              <a:rPr lang="en-US" sz="2000" dirty="0" smtClean="0"/>
              <a:t>Before performing a database repair</a:t>
            </a:r>
          </a:p>
          <a:p>
            <a:pPr lvl="1"/>
            <a:r>
              <a:rPr lang="en-US" sz="2000" dirty="0" smtClean="0"/>
              <a:t>Before performing an upgrade of any kind</a:t>
            </a:r>
          </a:p>
          <a:p>
            <a:pPr lvl="2"/>
            <a:r>
              <a:rPr lang="en-US" sz="1800" dirty="0" smtClean="0"/>
              <a:t>Hardware, OS, SQL Server</a:t>
            </a:r>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50" name="Rectangle 70"/>
          <p:cNvSpPr>
            <a:spLocks noGrp="1" noChangeAspect="1" noChangeArrowheads="1"/>
          </p:cNvSpPr>
          <p:nvPr>
            <p:ph type="title"/>
          </p:nvPr>
        </p:nvSpPr>
        <p:spPr/>
        <p:txBody>
          <a:bodyPr/>
          <a:lstStyle/>
          <a:p>
            <a:r>
              <a:rPr lang="en-US" dirty="0" smtClean="0"/>
              <a:t>Full Database + Log Backup Strategy</a:t>
            </a:r>
          </a:p>
        </p:txBody>
      </p:sp>
      <p:sp>
        <p:nvSpPr>
          <p:cNvPr id="48131" name="Rectangle 71"/>
          <p:cNvSpPr>
            <a:spLocks noGrp="1" noChangeAspect="1" noChangeArrowheads="1"/>
          </p:cNvSpPr>
          <p:nvPr>
            <p:ph idx="1"/>
          </p:nvPr>
        </p:nvSpPr>
        <p:spPr/>
        <p:txBody>
          <a:bodyPr/>
          <a:lstStyle/>
          <a:p>
            <a:r>
              <a:rPr lang="en-US" sz="2400" dirty="0" smtClean="0"/>
              <a:t>Supports all recovery types</a:t>
            </a:r>
          </a:p>
          <a:p>
            <a:r>
              <a:rPr lang="en-US" sz="2400" dirty="0" smtClean="0"/>
              <a:t>Might be able to get up-to-the-minute recovery in the event of a disaster (i.e. no data loss)</a:t>
            </a:r>
          </a:p>
          <a:p>
            <a:r>
              <a:rPr lang="en-US" sz="2400" dirty="0" smtClean="0"/>
              <a:t>Restoring a large number of logs can take a significant amount of time</a:t>
            </a:r>
          </a:p>
        </p:txBody>
      </p:sp>
      <p:sp>
        <p:nvSpPr>
          <p:cNvPr id="430084" name="AutoShape 4"/>
          <p:cNvSpPr>
            <a:spLocks noChangeArrowheads="1"/>
          </p:cNvSpPr>
          <p:nvPr/>
        </p:nvSpPr>
        <p:spPr bwMode="auto">
          <a:xfrm>
            <a:off x="1598613" y="3924300"/>
            <a:ext cx="457200" cy="457200"/>
          </a:xfrm>
          <a:prstGeom prst="can">
            <a:avLst>
              <a:gd name="adj" fmla="val 25000"/>
            </a:avLst>
          </a:prstGeom>
          <a:solidFill>
            <a:srgbClr val="C00000"/>
          </a:solidFill>
          <a:ln w="9525">
            <a:solidFill>
              <a:schemeClr val="tx1"/>
            </a:solidFill>
            <a:round/>
            <a:headEnd/>
            <a:tailEnd/>
          </a:ln>
          <a:effectLst/>
        </p:spPr>
        <p:txBody>
          <a:bodyPr wrap="none" anchor="ctr"/>
          <a:lstStyle/>
          <a:p>
            <a:pPr>
              <a:defRPr/>
            </a:pPr>
            <a:endParaRPr lang="en-US"/>
          </a:p>
        </p:txBody>
      </p:sp>
      <p:sp>
        <p:nvSpPr>
          <p:cNvPr id="430085" name="AutoShape 5"/>
          <p:cNvSpPr>
            <a:spLocks noChangeArrowheads="1"/>
          </p:cNvSpPr>
          <p:nvPr/>
        </p:nvSpPr>
        <p:spPr bwMode="auto">
          <a:xfrm>
            <a:off x="1598613" y="4291013"/>
            <a:ext cx="457200" cy="457200"/>
          </a:xfrm>
          <a:prstGeom prst="can">
            <a:avLst>
              <a:gd name="adj" fmla="val 25000"/>
            </a:avLst>
          </a:prstGeom>
          <a:solidFill>
            <a:srgbClr val="C00000"/>
          </a:solidFill>
          <a:ln w="9525">
            <a:solidFill>
              <a:schemeClr val="tx1"/>
            </a:solidFill>
            <a:round/>
            <a:headEnd/>
            <a:tailEnd/>
          </a:ln>
          <a:effectLst/>
        </p:spPr>
        <p:txBody>
          <a:bodyPr wrap="none" anchor="ctr"/>
          <a:lstStyle/>
          <a:p>
            <a:pPr>
              <a:defRPr/>
            </a:pPr>
            <a:endParaRPr lang="en-US"/>
          </a:p>
        </p:txBody>
      </p:sp>
      <p:sp>
        <p:nvSpPr>
          <p:cNvPr id="430086" name="AutoShape 6"/>
          <p:cNvSpPr>
            <a:spLocks noChangeArrowheads="1"/>
          </p:cNvSpPr>
          <p:nvPr/>
        </p:nvSpPr>
        <p:spPr bwMode="auto">
          <a:xfrm>
            <a:off x="1598613" y="4648255"/>
            <a:ext cx="457200" cy="457200"/>
          </a:xfrm>
          <a:prstGeom prst="can">
            <a:avLst>
              <a:gd name="adj" fmla="val 25000"/>
            </a:avLst>
          </a:prstGeom>
          <a:solidFill>
            <a:srgbClr val="C00000"/>
          </a:solidFill>
          <a:ln w="9525">
            <a:solidFill>
              <a:schemeClr val="tx1"/>
            </a:solidFill>
            <a:round/>
            <a:headEnd/>
            <a:tailEnd/>
          </a:ln>
          <a:effectLst/>
        </p:spPr>
        <p:txBody>
          <a:bodyPr wrap="none" anchor="ctr"/>
          <a:lstStyle/>
          <a:p>
            <a:pPr>
              <a:defRPr/>
            </a:pPr>
            <a:endParaRPr lang="en-US"/>
          </a:p>
        </p:txBody>
      </p:sp>
      <p:sp>
        <p:nvSpPr>
          <p:cNvPr id="430087" name="AutoShape 7"/>
          <p:cNvSpPr>
            <a:spLocks noChangeArrowheads="1"/>
          </p:cNvSpPr>
          <p:nvPr/>
        </p:nvSpPr>
        <p:spPr bwMode="auto">
          <a:xfrm>
            <a:off x="1598613" y="5014967"/>
            <a:ext cx="457200" cy="457200"/>
          </a:xfrm>
          <a:prstGeom prst="can">
            <a:avLst>
              <a:gd name="adj" fmla="val 25000"/>
            </a:avLst>
          </a:prstGeom>
          <a:solidFill>
            <a:srgbClr val="C00000"/>
          </a:solidFill>
          <a:ln w="9525">
            <a:solidFill>
              <a:schemeClr val="tx1"/>
            </a:solidFill>
            <a:round/>
            <a:headEnd/>
            <a:tailEnd/>
          </a:ln>
          <a:effectLst/>
        </p:spPr>
        <p:txBody>
          <a:bodyPr wrap="none" anchor="ctr"/>
          <a:lstStyle/>
          <a:p>
            <a:pPr>
              <a:defRPr/>
            </a:pPr>
            <a:endParaRPr lang="en-US"/>
          </a:p>
        </p:txBody>
      </p:sp>
      <p:sp>
        <p:nvSpPr>
          <p:cNvPr id="430088" name="AutoShape 8"/>
          <p:cNvSpPr>
            <a:spLocks noChangeArrowheads="1"/>
          </p:cNvSpPr>
          <p:nvPr/>
        </p:nvSpPr>
        <p:spPr bwMode="auto">
          <a:xfrm>
            <a:off x="1598613" y="5372209"/>
            <a:ext cx="457200" cy="457200"/>
          </a:xfrm>
          <a:prstGeom prst="can">
            <a:avLst>
              <a:gd name="adj" fmla="val 25000"/>
            </a:avLst>
          </a:prstGeom>
          <a:solidFill>
            <a:srgbClr val="C00000"/>
          </a:solidFill>
          <a:ln w="9525">
            <a:solidFill>
              <a:schemeClr val="tx1"/>
            </a:solidFill>
            <a:round/>
            <a:headEnd/>
            <a:tailEnd/>
          </a:ln>
          <a:effectLst/>
        </p:spPr>
        <p:txBody>
          <a:bodyPr wrap="none" anchor="ctr"/>
          <a:lstStyle/>
          <a:p>
            <a:pPr>
              <a:defRPr/>
            </a:pPr>
            <a:endParaRPr lang="en-US"/>
          </a:p>
        </p:txBody>
      </p:sp>
      <p:sp>
        <p:nvSpPr>
          <p:cNvPr id="48137" name="Text Box 9"/>
          <p:cNvSpPr txBox="1">
            <a:spLocks noChangeArrowheads="1"/>
          </p:cNvSpPr>
          <p:nvPr/>
        </p:nvSpPr>
        <p:spPr bwMode="auto">
          <a:xfrm>
            <a:off x="544840" y="4014788"/>
            <a:ext cx="1048685" cy="313932"/>
          </a:xfrm>
          <a:prstGeom prst="rect">
            <a:avLst/>
          </a:prstGeom>
          <a:noFill/>
          <a:ln w="9525">
            <a:noFill/>
            <a:miter lim="800000"/>
            <a:headEnd/>
            <a:tailEnd/>
          </a:ln>
        </p:spPr>
        <p:txBody>
          <a:bodyPr wrap="none">
            <a:spAutoFit/>
          </a:bodyPr>
          <a:lstStyle/>
          <a:p>
            <a:pPr eaLnBrk="0" hangingPunct="0"/>
            <a:r>
              <a:rPr lang="en-US" sz="1600" dirty="0">
                <a:solidFill>
                  <a:schemeClr val="tx1"/>
                </a:solidFill>
                <a:latin typeface="Lucida Console" pitchFamily="49" charset="0"/>
              </a:rPr>
              <a:t>Primary</a:t>
            </a:r>
          </a:p>
        </p:txBody>
      </p:sp>
      <p:sp>
        <p:nvSpPr>
          <p:cNvPr id="48138" name="Text Box 10"/>
          <p:cNvSpPr txBox="1">
            <a:spLocks noChangeArrowheads="1"/>
          </p:cNvSpPr>
          <p:nvPr/>
        </p:nvSpPr>
        <p:spPr bwMode="auto">
          <a:xfrm>
            <a:off x="791284" y="4381500"/>
            <a:ext cx="801823" cy="313932"/>
          </a:xfrm>
          <a:prstGeom prst="rect">
            <a:avLst/>
          </a:prstGeom>
          <a:noFill/>
          <a:ln w="9525">
            <a:noFill/>
            <a:miter lim="800000"/>
            <a:headEnd/>
            <a:tailEnd/>
          </a:ln>
        </p:spPr>
        <p:txBody>
          <a:bodyPr wrap="none">
            <a:spAutoFit/>
          </a:bodyPr>
          <a:lstStyle/>
          <a:p>
            <a:pPr eaLnBrk="0" hangingPunct="0"/>
            <a:r>
              <a:rPr lang="en-US" sz="1600" dirty="0">
                <a:solidFill>
                  <a:schemeClr val="tx1"/>
                </a:solidFill>
                <a:latin typeface="Lucida Console" pitchFamily="49" charset="0"/>
              </a:rPr>
              <a:t>File1</a:t>
            </a:r>
          </a:p>
        </p:txBody>
      </p:sp>
      <p:sp>
        <p:nvSpPr>
          <p:cNvPr id="48139" name="Text Box 11"/>
          <p:cNvSpPr txBox="1">
            <a:spLocks noChangeArrowheads="1"/>
          </p:cNvSpPr>
          <p:nvPr/>
        </p:nvSpPr>
        <p:spPr bwMode="auto">
          <a:xfrm>
            <a:off x="791284" y="4737100"/>
            <a:ext cx="801823" cy="313932"/>
          </a:xfrm>
          <a:prstGeom prst="rect">
            <a:avLst/>
          </a:prstGeom>
          <a:noFill/>
          <a:ln w="9525">
            <a:noFill/>
            <a:miter lim="800000"/>
            <a:headEnd/>
            <a:tailEnd/>
          </a:ln>
        </p:spPr>
        <p:txBody>
          <a:bodyPr wrap="none">
            <a:spAutoFit/>
          </a:bodyPr>
          <a:lstStyle/>
          <a:p>
            <a:pPr eaLnBrk="0" hangingPunct="0"/>
            <a:r>
              <a:rPr lang="en-US" sz="1600" dirty="0">
                <a:solidFill>
                  <a:schemeClr val="tx1"/>
                </a:solidFill>
                <a:latin typeface="Lucida Console" pitchFamily="49" charset="0"/>
              </a:rPr>
              <a:t>File2</a:t>
            </a:r>
          </a:p>
        </p:txBody>
      </p:sp>
      <p:sp>
        <p:nvSpPr>
          <p:cNvPr id="48140" name="Text Box 12"/>
          <p:cNvSpPr txBox="1">
            <a:spLocks noChangeArrowheads="1"/>
          </p:cNvSpPr>
          <p:nvPr/>
        </p:nvSpPr>
        <p:spPr bwMode="auto">
          <a:xfrm>
            <a:off x="791284" y="5141913"/>
            <a:ext cx="801823" cy="313932"/>
          </a:xfrm>
          <a:prstGeom prst="rect">
            <a:avLst/>
          </a:prstGeom>
          <a:noFill/>
          <a:ln w="9525">
            <a:noFill/>
            <a:miter lim="800000"/>
            <a:headEnd/>
            <a:tailEnd/>
          </a:ln>
        </p:spPr>
        <p:txBody>
          <a:bodyPr wrap="none">
            <a:spAutoFit/>
          </a:bodyPr>
          <a:lstStyle/>
          <a:p>
            <a:pPr eaLnBrk="0" hangingPunct="0"/>
            <a:r>
              <a:rPr lang="en-US" sz="1600" dirty="0">
                <a:solidFill>
                  <a:schemeClr val="tx1"/>
                </a:solidFill>
                <a:latin typeface="Lucida Console" pitchFamily="49" charset="0"/>
              </a:rPr>
              <a:t>File3</a:t>
            </a:r>
          </a:p>
        </p:txBody>
      </p:sp>
      <p:sp>
        <p:nvSpPr>
          <p:cNvPr id="48141" name="Text Box 13"/>
          <p:cNvSpPr txBox="1">
            <a:spLocks noChangeArrowheads="1"/>
          </p:cNvSpPr>
          <p:nvPr/>
        </p:nvSpPr>
        <p:spPr bwMode="auto">
          <a:xfrm>
            <a:off x="1043642" y="5468938"/>
            <a:ext cx="554960" cy="313932"/>
          </a:xfrm>
          <a:prstGeom prst="rect">
            <a:avLst/>
          </a:prstGeom>
          <a:noFill/>
          <a:ln w="9525">
            <a:noFill/>
            <a:miter lim="800000"/>
            <a:headEnd/>
            <a:tailEnd/>
          </a:ln>
        </p:spPr>
        <p:txBody>
          <a:bodyPr wrap="none">
            <a:spAutoFit/>
          </a:bodyPr>
          <a:lstStyle/>
          <a:p>
            <a:pPr eaLnBrk="0" hangingPunct="0"/>
            <a:r>
              <a:rPr lang="en-US" sz="1600" dirty="0">
                <a:solidFill>
                  <a:schemeClr val="tx1"/>
                </a:solidFill>
                <a:latin typeface="Lucida Console" pitchFamily="49" charset="0"/>
              </a:rPr>
              <a:t>Log</a:t>
            </a:r>
          </a:p>
        </p:txBody>
      </p:sp>
      <p:sp>
        <p:nvSpPr>
          <p:cNvPr id="48142" name="Line 14"/>
          <p:cNvSpPr>
            <a:spLocks noChangeShapeType="1"/>
          </p:cNvSpPr>
          <p:nvPr/>
        </p:nvSpPr>
        <p:spPr bwMode="auto">
          <a:xfrm>
            <a:off x="1049338" y="3741738"/>
            <a:ext cx="7223125" cy="0"/>
          </a:xfrm>
          <a:prstGeom prst="line">
            <a:avLst/>
          </a:prstGeom>
          <a:noFill/>
          <a:ln w="15875">
            <a:solidFill>
              <a:schemeClr val="tx1"/>
            </a:solidFill>
            <a:round/>
            <a:headEnd/>
            <a:tailEnd type="triangle" w="lg" len="lg"/>
          </a:ln>
        </p:spPr>
        <p:txBody>
          <a:bodyPr/>
          <a:lstStyle/>
          <a:p>
            <a:endParaRPr lang="en-US"/>
          </a:p>
        </p:txBody>
      </p:sp>
      <p:sp>
        <p:nvSpPr>
          <p:cNvPr id="48143" name="Text Box 15"/>
          <p:cNvSpPr txBox="1">
            <a:spLocks noChangeArrowheads="1"/>
          </p:cNvSpPr>
          <p:nvPr/>
        </p:nvSpPr>
        <p:spPr bwMode="auto">
          <a:xfrm>
            <a:off x="592138" y="3544888"/>
            <a:ext cx="611449" cy="313932"/>
          </a:xfrm>
          <a:prstGeom prst="rect">
            <a:avLst/>
          </a:prstGeom>
          <a:noFill/>
          <a:ln w="9525">
            <a:noFill/>
            <a:miter lim="800000"/>
            <a:headEnd/>
            <a:tailEnd/>
          </a:ln>
        </p:spPr>
        <p:txBody>
          <a:bodyPr wrap="none">
            <a:spAutoFit/>
          </a:bodyPr>
          <a:lstStyle/>
          <a:p>
            <a:pPr eaLnBrk="0" hangingPunct="0"/>
            <a:r>
              <a:rPr lang="en-US" sz="1600" i="1" dirty="0">
                <a:solidFill>
                  <a:schemeClr val="tx1"/>
                </a:solidFill>
                <a:latin typeface="Times New Roman" pitchFamily="18" charset="0"/>
              </a:rPr>
              <a:t>T</a:t>
            </a:r>
            <a:r>
              <a:rPr lang="en-US" sz="1600" i="1" dirty="0" smtClean="0">
                <a:solidFill>
                  <a:schemeClr val="tx1"/>
                </a:solidFill>
                <a:latin typeface="Times New Roman" pitchFamily="18" charset="0"/>
              </a:rPr>
              <a:t>ime</a:t>
            </a:r>
            <a:endParaRPr lang="en-US" sz="1600" i="1" dirty="0">
              <a:solidFill>
                <a:schemeClr val="tx1"/>
              </a:solidFill>
              <a:latin typeface="Times New Roman" pitchFamily="18" charset="0"/>
            </a:endParaRPr>
          </a:p>
        </p:txBody>
      </p:sp>
      <p:sp>
        <p:nvSpPr>
          <p:cNvPr id="48144" name="Line 16"/>
          <p:cNvSpPr>
            <a:spLocks noChangeShapeType="1"/>
          </p:cNvSpPr>
          <p:nvPr/>
        </p:nvSpPr>
        <p:spPr bwMode="auto">
          <a:xfrm>
            <a:off x="1828800" y="3741738"/>
            <a:ext cx="0" cy="182562"/>
          </a:xfrm>
          <a:prstGeom prst="line">
            <a:avLst/>
          </a:prstGeom>
          <a:noFill/>
          <a:ln w="9525">
            <a:solidFill>
              <a:schemeClr val="tx1"/>
            </a:solidFill>
            <a:round/>
            <a:headEnd type="diamond" w="med" len="med"/>
            <a:tailEnd/>
          </a:ln>
        </p:spPr>
        <p:txBody>
          <a:bodyPr/>
          <a:lstStyle/>
          <a:p>
            <a:endParaRPr lang="en-US"/>
          </a:p>
        </p:txBody>
      </p:sp>
      <p:sp>
        <p:nvSpPr>
          <p:cNvPr id="48145" name="Line 17"/>
          <p:cNvSpPr>
            <a:spLocks noChangeShapeType="1"/>
          </p:cNvSpPr>
          <p:nvPr/>
        </p:nvSpPr>
        <p:spPr bwMode="auto">
          <a:xfrm>
            <a:off x="2641600" y="3741738"/>
            <a:ext cx="0" cy="182562"/>
          </a:xfrm>
          <a:prstGeom prst="line">
            <a:avLst/>
          </a:prstGeom>
          <a:noFill/>
          <a:ln w="9525">
            <a:solidFill>
              <a:schemeClr val="tx1"/>
            </a:solidFill>
            <a:round/>
            <a:headEnd type="diamond" w="med" len="med"/>
            <a:tailEnd/>
          </a:ln>
        </p:spPr>
        <p:txBody>
          <a:bodyPr/>
          <a:lstStyle/>
          <a:p>
            <a:endParaRPr lang="en-US"/>
          </a:p>
        </p:txBody>
      </p:sp>
      <p:sp>
        <p:nvSpPr>
          <p:cNvPr id="48146" name="Text Box 18"/>
          <p:cNvSpPr txBox="1">
            <a:spLocks noChangeArrowheads="1"/>
          </p:cNvSpPr>
          <p:nvPr/>
        </p:nvSpPr>
        <p:spPr bwMode="auto">
          <a:xfrm>
            <a:off x="1741324" y="4627563"/>
            <a:ext cx="182563" cy="1246495"/>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D</a:t>
            </a:r>
            <a:br>
              <a:rPr lang="en-US" sz="1000" dirty="0">
                <a:solidFill>
                  <a:schemeClr val="bg2"/>
                </a:solidFill>
                <a:latin typeface="Lucida Console" pitchFamily="49" charset="0"/>
              </a:rPr>
            </a:br>
            <a:r>
              <a:rPr lang="en-US" sz="1000" dirty="0">
                <a:solidFill>
                  <a:schemeClr val="bg2"/>
                </a:solidFill>
                <a:latin typeface="Lucida Console" pitchFamily="49" charset="0"/>
              </a:rPr>
              <a:t>B</a:t>
            </a:r>
            <a:br>
              <a:rPr lang="en-US" sz="1000" dirty="0">
                <a:solidFill>
                  <a:schemeClr val="bg2"/>
                </a:solidFill>
                <a:latin typeface="Lucida Console" pitchFamily="49" charset="0"/>
              </a:rPr>
            </a:br>
            <a:r>
              <a:rPr lang="en-US" sz="1000" dirty="0">
                <a:solidFill>
                  <a:schemeClr val="bg2"/>
                </a:solidFill>
                <a:latin typeface="Lucida Console" pitchFamily="49" charset="0"/>
              </a:rPr>
              <a:t/>
            </a:r>
            <a:br>
              <a:rPr lang="en-US" sz="1000" dirty="0">
                <a:solidFill>
                  <a:schemeClr val="bg2"/>
                </a:solidFill>
                <a:latin typeface="Lucida Console" pitchFamily="49" charset="0"/>
              </a:rPr>
            </a:br>
            <a:r>
              <a:rPr lang="en-US" sz="1000" dirty="0">
                <a:solidFill>
                  <a:schemeClr val="bg2"/>
                </a:solidFill>
                <a:latin typeface="Lucida Console" pitchFamily="49" charset="0"/>
              </a:rPr>
              <a:t>C</a:t>
            </a:r>
            <a:br>
              <a:rPr lang="en-US" sz="1000" dirty="0">
                <a:solidFill>
                  <a:schemeClr val="bg2"/>
                </a:solidFill>
                <a:latin typeface="Lucida Console" pitchFamily="49" charset="0"/>
              </a:rPr>
            </a:br>
            <a:r>
              <a:rPr lang="en-US" sz="1000" dirty="0">
                <a:solidFill>
                  <a:schemeClr val="bg2"/>
                </a:solidFill>
                <a:latin typeface="Lucida Console" pitchFamily="49" charset="0"/>
              </a:rPr>
              <a:t>R</a:t>
            </a:r>
            <a:br>
              <a:rPr lang="en-US" sz="1000" dirty="0">
                <a:solidFill>
                  <a:schemeClr val="bg2"/>
                </a:solidFill>
                <a:latin typeface="Lucida Console" pitchFamily="49" charset="0"/>
              </a:rPr>
            </a:br>
            <a:r>
              <a:rPr lang="en-US" sz="1000" dirty="0">
                <a:solidFill>
                  <a:schemeClr val="bg2"/>
                </a:solidFill>
                <a:latin typeface="Lucida Console" pitchFamily="49" charset="0"/>
              </a:rPr>
              <a:t>E</a:t>
            </a:r>
            <a:br>
              <a:rPr lang="en-US" sz="1000" dirty="0">
                <a:solidFill>
                  <a:schemeClr val="bg2"/>
                </a:solidFill>
                <a:latin typeface="Lucida Console" pitchFamily="49" charset="0"/>
              </a:rPr>
            </a:br>
            <a:r>
              <a:rPr lang="en-US" sz="1000" dirty="0">
                <a:solidFill>
                  <a:schemeClr val="bg2"/>
                </a:solidFill>
                <a:latin typeface="Lucida Console" pitchFamily="49" charset="0"/>
              </a:rPr>
              <a:t>A</a:t>
            </a:r>
            <a:br>
              <a:rPr lang="en-US" sz="1000" dirty="0">
                <a:solidFill>
                  <a:schemeClr val="bg2"/>
                </a:solidFill>
                <a:latin typeface="Lucida Console" pitchFamily="49" charset="0"/>
              </a:rPr>
            </a:b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E</a:t>
            </a:r>
          </a:p>
        </p:txBody>
      </p:sp>
      <p:sp>
        <p:nvSpPr>
          <p:cNvPr id="48147" name="Text Box 19"/>
          <p:cNvSpPr txBox="1">
            <a:spLocks noChangeArrowheads="1"/>
          </p:cNvSpPr>
          <p:nvPr/>
        </p:nvSpPr>
        <p:spPr bwMode="auto">
          <a:xfrm rot="10800000">
            <a:off x="468732" y="4348163"/>
            <a:ext cx="433965" cy="1066800"/>
          </a:xfrm>
          <a:prstGeom prst="rect">
            <a:avLst/>
          </a:prstGeom>
          <a:noFill/>
          <a:ln w="9525">
            <a:noFill/>
            <a:miter lim="800000"/>
            <a:headEnd/>
            <a:tailEnd/>
          </a:ln>
        </p:spPr>
        <p:txBody>
          <a:bodyPr vert="eaVert">
            <a:spAutoFit/>
          </a:bodyPr>
          <a:lstStyle/>
          <a:p>
            <a:pPr>
              <a:spcBef>
                <a:spcPct val="50000"/>
              </a:spcBef>
            </a:pPr>
            <a:r>
              <a:rPr lang="en-US" sz="1800" b="0" dirty="0">
                <a:solidFill>
                  <a:schemeClr val="tx1"/>
                </a:solidFill>
                <a:latin typeface="Arial" pitchFamily="34" charset="0"/>
                <a:cs typeface="Arial" pitchFamily="34" charset="0"/>
              </a:rPr>
              <a:t>F</a:t>
            </a:r>
            <a:r>
              <a:rPr lang="en-US" sz="1800" b="0" dirty="0" smtClean="0">
                <a:solidFill>
                  <a:schemeClr val="tx1"/>
                </a:solidFill>
                <a:latin typeface="Arial" pitchFamily="34" charset="0"/>
                <a:cs typeface="Arial" pitchFamily="34" charset="0"/>
              </a:rPr>
              <a:t>ilegroup</a:t>
            </a:r>
            <a:endParaRPr lang="en-US" sz="1800" b="0" dirty="0">
              <a:solidFill>
                <a:schemeClr val="tx1"/>
              </a:solidFill>
              <a:latin typeface="Arial" pitchFamily="34" charset="0"/>
              <a:cs typeface="Arial" pitchFamily="34" charset="0"/>
            </a:endParaRPr>
          </a:p>
        </p:txBody>
      </p:sp>
      <p:sp>
        <p:nvSpPr>
          <p:cNvPr id="430100" name="AutoShape 20"/>
          <p:cNvSpPr>
            <a:spLocks noChangeArrowheads="1"/>
          </p:cNvSpPr>
          <p:nvPr/>
        </p:nvSpPr>
        <p:spPr bwMode="auto">
          <a:xfrm>
            <a:off x="2417763" y="3935413"/>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30101" name="AutoShape 21"/>
          <p:cNvSpPr>
            <a:spLocks noChangeArrowheads="1"/>
          </p:cNvSpPr>
          <p:nvPr/>
        </p:nvSpPr>
        <p:spPr bwMode="auto">
          <a:xfrm>
            <a:off x="2417763" y="4294242"/>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30102" name="AutoShape 22"/>
          <p:cNvSpPr>
            <a:spLocks noChangeArrowheads="1"/>
          </p:cNvSpPr>
          <p:nvPr/>
        </p:nvSpPr>
        <p:spPr bwMode="auto">
          <a:xfrm>
            <a:off x="2417763" y="4659367"/>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30103" name="AutoShape 23"/>
          <p:cNvSpPr>
            <a:spLocks noChangeArrowheads="1"/>
          </p:cNvSpPr>
          <p:nvPr/>
        </p:nvSpPr>
        <p:spPr bwMode="auto">
          <a:xfrm>
            <a:off x="2417763" y="5018197"/>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30104" name="AutoShape 24"/>
          <p:cNvSpPr>
            <a:spLocks noChangeArrowheads="1"/>
          </p:cNvSpPr>
          <p:nvPr/>
        </p:nvSpPr>
        <p:spPr bwMode="auto">
          <a:xfrm>
            <a:off x="2417763" y="5383322"/>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8153" name="Line 25"/>
          <p:cNvSpPr>
            <a:spLocks noChangeShapeType="1"/>
          </p:cNvSpPr>
          <p:nvPr/>
        </p:nvSpPr>
        <p:spPr bwMode="auto">
          <a:xfrm>
            <a:off x="2647950" y="3752850"/>
            <a:ext cx="0" cy="182563"/>
          </a:xfrm>
          <a:prstGeom prst="line">
            <a:avLst/>
          </a:prstGeom>
          <a:noFill/>
          <a:ln w="9525">
            <a:solidFill>
              <a:schemeClr val="tx1"/>
            </a:solidFill>
            <a:round/>
            <a:headEnd type="diamond" w="med" len="med"/>
            <a:tailEnd/>
          </a:ln>
        </p:spPr>
        <p:txBody>
          <a:bodyPr/>
          <a:lstStyle/>
          <a:p>
            <a:endParaRPr lang="en-US"/>
          </a:p>
        </p:txBody>
      </p:sp>
      <p:sp>
        <p:nvSpPr>
          <p:cNvPr id="48154" name="Text Box 26"/>
          <p:cNvSpPr txBox="1">
            <a:spLocks noChangeArrowheads="1"/>
          </p:cNvSpPr>
          <p:nvPr/>
        </p:nvSpPr>
        <p:spPr bwMode="auto">
          <a:xfrm>
            <a:off x="2555875" y="4243388"/>
            <a:ext cx="182563" cy="1877437"/>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F</a:t>
            </a:r>
            <a:br>
              <a:rPr lang="en-US" sz="1000" dirty="0">
                <a:solidFill>
                  <a:schemeClr val="bg2"/>
                </a:solidFill>
                <a:latin typeface="Lucida Console" pitchFamily="49" charset="0"/>
              </a:rPr>
            </a:br>
            <a:r>
              <a:rPr lang="en-US" sz="1000" dirty="0">
                <a:solidFill>
                  <a:schemeClr val="bg2"/>
                </a:solidFill>
                <a:latin typeface="Lucida Console" pitchFamily="49" charset="0"/>
              </a:rPr>
              <a:t>u</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 </a:t>
            </a:r>
            <a:br>
              <a:rPr lang="en-US" sz="1000" dirty="0">
                <a:solidFill>
                  <a:schemeClr val="bg2"/>
                </a:solidFill>
                <a:latin typeface="Lucida Console" pitchFamily="49" charset="0"/>
              </a:rPr>
            </a:br>
            <a:r>
              <a:rPr lang="en-US" sz="1000" dirty="0">
                <a:solidFill>
                  <a:schemeClr val="bg2"/>
                </a:solidFill>
                <a:latin typeface="Lucida Console" pitchFamily="49" charset="0"/>
              </a:rPr>
              <a:t>D</a:t>
            </a:r>
            <a:br>
              <a:rPr lang="en-US" sz="1000" dirty="0">
                <a:solidFill>
                  <a:schemeClr val="bg2"/>
                </a:solidFill>
                <a:latin typeface="Lucida Console" pitchFamily="49" charset="0"/>
              </a:rPr>
            </a:br>
            <a:r>
              <a:rPr lang="en-US" sz="1000" dirty="0">
                <a:solidFill>
                  <a:schemeClr val="bg2"/>
                </a:solidFill>
                <a:latin typeface="Lucida Console" pitchFamily="49" charset="0"/>
              </a:rPr>
              <a:t>B</a:t>
            </a:r>
          </a:p>
          <a:p>
            <a:pPr algn="ctr" eaLnBrk="0" hangingPunct="0">
              <a:spcBef>
                <a:spcPct val="50000"/>
              </a:spcBef>
            </a:pPr>
            <a:r>
              <a:rPr lang="en-US" sz="1000" dirty="0">
                <a:solidFill>
                  <a:schemeClr val="bg2"/>
                </a:solidFill>
                <a:latin typeface="Lucida Console" pitchFamily="49" charset="0"/>
              </a:rPr>
              <a:t>B</a:t>
            </a:r>
            <a:br>
              <a:rPr lang="en-US" sz="1000" dirty="0">
                <a:solidFill>
                  <a:schemeClr val="bg2"/>
                </a:solidFill>
                <a:latin typeface="Lucida Console" pitchFamily="49" charset="0"/>
              </a:rPr>
            </a:br>
            <a:r>
              <a:rPr lang="en-US" sz="1000" dirty="0">
                <a:solidFill>
                  <a:schemeClr val="bg2"/>
                </a:solidFill>
                <a:latin typeface="Lucida Console" pitchFamily="49" charset="0"/>
              </a:rPr>
              <a:t>a</a:t>
            </a:r>
            <a:br>
              <a:rPr lang="en-US" sz="1000" dirty="0">
                <a:solidFill>
                  <a:schemeClr val="bg2"/>
                </a:solidFill>
                <a:latin typeface="Lucida Console" pitchFamily="49" charset="0"/>
              </a:rPr>
            </a:br>
            <a:r>
              <a:rPr lang="en-US" sz="1000" dirty="0">
                <a:solidFill>
                  <a:schemeClr val="bg2"/>
                </a:solidFill>
                <a:latin typeface="Lucida Console" pitchFamily="49" charset="0"/>
              </a:rPr>
              <a:t>c</a:t>
            </a:r>
            <a:br>
              <a:rPr lang="en-US" sz="1000" dirty="0">
                <a:solidFill>
                  <a:schemeClr val="bg2"/>
                </a:solidFill>
                <a:latin typeface="Lucida Console" pitchFamily="49" charset="0"/>
              </a:rPr>
            </a:br>
            <a:r>
              <a:rPr lang="en-US" sz="1000" dirty="0">
                <a:solidFill>
                  <a:schemeClr val="bg2"/>
                </a:solidFill>
                <a:latin typeface="Lucida Console" pitchFamily="49" charset="0"/>
              </a:rPr>
              <a:t>k</a:t>
            </a:r>
            <a:br>
              <a:rPr lang="en-US" sz="1000" dirty="0">
                <a:solidFill>
                  <a:schemeClr val="bg2"/>
                </a:solidFill>
                <a:latin typeface="Lucida Console" pitchFamily="49" charset="0"/>
              </a:rPr>
            </a:br>
            <a:r>
              <a:rPr lang="en-US" sz="1000" dirty="0">
                <a:solidFill>
                  <a:schemeClr val="bg2"/>
                </a:solidFill>
                <a:latin typeface="Lucida Console" pitchFamily="49" charset="0"/>
              </a:rPr>
              <a:t>u</a:t>
            </a:r>
            <a:br>
              <a:rPr lang="en-US" sz="1000" dirty="0">
                <a:solidFill>
                  <a:schemeClr val="bg2"/>
                </a:solidFill>
                <a:latin typeface="Lucida Console" pitchFamily="49" charset="0"/>
              </a:rPr>
            </a:br>
            <a:r>
              <a:rPr lang="en-US" sz="1000" dirty="0">
                <a:solidFill>
                  <a:schemeClr val="bg2"/>
                </a:solidFill>
                <a:latin typeface="Lucida Console" pitchFamily="49" charset="0"/>
              </a:rPr>
              <a:t>p</a:t>
            </a:r>
          </a:p>
        </p:txBody>
      </p:sp>
      <p:sp>
        <p:nvSpPr>
          <p:cNvPr id="48155" name="Line 27"/>
          <p:cNvSpPr>
            <a:spLocks noChangeShapeType="1"/>
          </p:cNvSpPr>
          <p:nvPr/>
        </p:nvSpPr>
        <p:spPr bwMode="auto">
          <a:xfrm>
            <a:off x="5151438" y="3751263"/>
            <a:ext cx="0" cy="182562"/>
          </a:xfrm>
          <a:prstGeom prst="line">
            <a:avLst/>
          </a:prstGeom>
          <a:noFill/>
          <a:ln w="9525">
            <a:solidFill>
              <a:schemeClr val="tx1"/>
            </a:solidFill>
            <a:round/>
            <a:headEnd type="diamond" w="med" len="med"/>
            <a:tailEnd/>
          </a:ln>
        </p:spPr>
        <p:txBody>
          <a:bodyPr/>
          <a:lstStyle/>
          <a:p>
            <a:endParaRPr lang="en-US"/>
          </a:p>
        </p:txBody>
      </p:sp>
      <p:sp>
        <p:nvSpPr>
          <p:cNvPr id="430108" name="AutoShape 28"/>
          <p:cNvSpPr>
            <a:spLocks noChangeArrowheads="1"/>
          </p:cNvSpPr>
          <p:nvPr/>
        </p:nvSpPr>
        <p:spPr bwMode="auto">
          <a:xfrm>
            <a:off x="4927600" y="3944938"/>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30109" name="AutoShape 29"/>
          <p:cNvSpPr>
            <a:spLocks noChangeArrowheads="1"/>
          </p:cNvSpPr>
          <p:nvPr/>
        </p:nvSpPr>
        <p:spPr bwMode="auto">
          <a:xfrm>
            <a:off x="4927600" y="4303767"/>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30110" name="AutoShape 30"/>
          <p:cNvSpPr>
            <a:spLocks noChangeArrowheads="1"/>
          </p:cNvSpPr>
          <p:nvPr/>
        </p:nvSpPr>
        <p:spPr bwMode="auto">
          <a:xfrm>
            <a:off x="4927600" y="4668892"/>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30111" name="AutoShape 31"/>
          <p:cNvSpPr>
            <a:spLocks noChangeArrowheads="1"/>
          </p:cNvSpPr>
          <p:nvPr/>
        </p:nvSpPr>
        <p:spPr bwMode="auto">
          <a:xfrm>
            <a:off x="4927600" y="5027722"/>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30112" name="AutoShape 32"/>
          <p:cNvSpPr>
            <a:spLocks noChangeArrowheads="1"/>
          </p:cNvSpPr>
          <p:nvPr/>
        </p:nvSpPr>
        <p:spPr bwMode="auto">
          <a:xfrm>
            <a:off x="4927600" y="5392847"/>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8161" name="Line 33"/>
          <p:cNvSpPr>
            <a:spLocks noChangeShapeType="1"/>
          </p:cNvSpPr>
          <p:nvPr/>
        </p:nvSpPr>
        <p:spPr bwMode="auto">
          <a:xfrm>
            <a:off x="5157788" y="3762375"/>
            <a:ext cx="0" cy="182563"/>
          </a:xfrm>
          <a:prstGeom prst="line">
            <a:avLst/>
          </a:prstGeom>
          <a:noFill/>
          <a:ln w="9525">
            <a:solidFill>
              <a:schemeClr val="tx1"/>
            </a:solidFill>
            <a:round/>
            <a:headEnd type="diamond" w="med" len="med"/>
            <a:tailEnd/>
          </a:ln>
        </p:spPr>
        <p:txBody>
          <a:bodyPr/>
          <a:lstStyle/>
          <a:p>
            <a:endParaRPr lang="en-US"/>
          </a:p>
        </p:txBody>
      </p:sp>
      <p:sp>
        <p:nvSpPr>
          <p:cNvPr id="48162" name="Text Box 34"/>
          <p:cNvSpPr txBox="1">
            <a:spLocks noChangeArrowheads="1"/>
          </p:cNvSpPr>
          <p:nvPr/>
        </p:nvSpPr>
        <p:spPr bwMode="auto">
          <a:xfrm>
            <a:off x="5065713" y="4252913"/>
            <a:ext cx="182562" cy="1877437"/>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F</a:t>
            </a:r>
            <a:br>
              <a:rPr lang="en-US" sz="1000" dirty="0">
                <a:solidFill>
                  <a:schemeClr val="bg2"/>
                </a:solidFill>
                <a:latin typeface="Lucida Console" pitchFamily="49" charset="0"/>
              </a:rPr>
            </a:br>
            <a:r>
              <a:rPr lang="en-US" sz="1000" dirty="0">
                <a:solidFill>
                  <a:schemeClr val="bg2"/>
                </a:solidFill>
                <a:latin typeface="Lucida Console" pitchFamily="49" charset="0"/>
              </a:rPr>
              <a:t>u</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 </a:t>
            </a:r>
            <a:br>
              <a:rPr lang="en-US" sz="1000" dirty="0">
                <a:solidFill>
                  <a:schemeClr val="bg2"/>
                </a:solidFill>
                <a:latin typeface="Lucida Console" pitchFamily="49" charset="0"/>
              </a:rPr>
            </a:br>
            <a:r>
              <a:rPr lang="en-US" sz="1000" dirty="0">
                <a:solidFill>
                  <a:schemeClr val="bg2"/>
                </a:solidFill>
                <a:latin typeface="Lucida Console" pitchFamily="49" charset="0"/>
              </a:rPr>
              <a:t>D</a:t>
            </a:r>
            <a:br>
              <a:rPr lang="en-US" sz="1000" dirty="0">
                <a:solidFill>
                  <a:schemeClr val="bg2"/>
                </a:solidFill>
                <a:latin typeface="Lucida Console" pitchFamily="49" charset="0"/>
              </a:rPr>
            </a:br>
            <a:r>
              <a:rPr lang="en-US" sz="1000" dirty="0">
                <a:solidFill>
                  <a:schemeClr val="bg2"/>
                </a:solidFill>
                <a:latin typeface="Lucida Console" pitchFamily="49" charset="0"/>
              </a:rPr>
              <a:t>B</a:t>
            </a:r>
          </a:p>
          <a:p>
            <a:pPr algn="ctr" eaLnBrk="0" hangingPunct="0">
              <a:spcBef>
                <a:spcPct val="50000"/>
              </a:spcBef>
            </a:pPr>
            <a:r>
              <a:rPr lang="en-US" sz="1000" dirty="0">
                <a:solidFill>
                  <a:schemeClr val="bg2"/>
                </a:solidFill>
                <a:latin typeface="Lucida Console" pitchFamily="49" charset="0"/>
              </a:rPr>
              <a:t>B</a:t>
            </a:r>
            <a:br>
              <a:rPr lang="en-US" sz="1000" dirty="0">
                <a:solidFill>
                  <a:schemeClr val="bg2"/>
                </a:solidFill>
                <a:latin typeface="Lucida Console" pitchFamily="49" charset="0"/>
              </a:rPr>
            </a:br>
            <a:r>
              <a:rPr lang="en-US" sz="1000" dirty="0">
                <a:solidFill>
                  <a:schemeClr val="bg2"/>
                </a:solidFill>
                <a:latin typeface="Lucida Console" pitchFamily="49" charset="0"/>
              </a:rPr>
              <a:t>a</a:t>
            </a:r>
            <a:br>
              <a:rPr lang="en-US" sz="1000" dirty="0">
                <a:solidFill>
                  <a:schemeClr val="bg2"/>
                </a:solidFill>
                <a:latin typeface="Lucida Console" pitchFamily="49" charset="0"/>
              </a:rPr>
            </a:br>
            <a:r>
              <a:rPr lang="en-US" sz="1000" dirty="0">
                <a:solidFill>
                  <a:schemeClr val="bg2"/>
                </a:solidFill>
                <a:latin typeface="Lucida Console" pitchFamily="49" charset="0"/>
              </a:rPr>
              <a:t>c</a:t>
            </a:r>
            <a:br>
              <a:rPr lang="en-US" sz="1000" dirty="0">
                <a:solidFill>
                  <a:schemeClr val="bg2"/>
                </a:solidFill>
                <a:latin typeface="Lucida Console" pitchFamily="49" charset="0"/>
              </a:rPr>
            </a:br>
            <a:r>
              <a:rPr lang="en-US" sz="1000" dirty="0">
                <a:solidFill>
                  <a:schemeClr val="bg2"/>
                </a:solidFill>
                <a:latin typeface="Lucida Console" pitchFamily="49" charset="0"/>
              </a:rPr>
              <a:t>k</a:t>
            </a:r>
            <a:br>
              <a:rPr lang="en-US" sz="1000" dirty="0">
                <a:solidFill>
                  <a:schemeClr val="bg2"/>
                </a:solidFill>
                <a:latin typeface="Lucida Console" pitchFamily="49" charset="0"/>
              </a:rPr>
            </a:br>
            <a:r>
              <a:rPr lang="en-US" sz="1000" dirty="0">
                <a:solidFill>
                  <a:schemeClr val="bg2"/>
                </a:solidFill>
                <a:latin typeface="Lucida Console" pitchFamily="49" charset="0"/>
              </a:rPr>
              <a:t>u</a:t>
            </a:r>
            <a:br>
              <a:rPr lang="en-US" sz="1000" dirty="0">
                <a:solidFill>
                  <a:schemeClr val="bg2"/>
                </a:solidFill>
                <a:latin typeface="Lucida Console" pitchFamily="49" charset="0"/>
              </a:rPr>
            </a:br>
            <a:r>
              <a:rPr lang="en-US" sz="1000" dirty="0">
                <a:solidFill>
                  <a:schemeClr val="bg2"/>
                </a:solidFill>
                <a:latin typeface="Lucida Console" pitchFamily="49" charset="0"/>
              </a:rPr>
              <a:t>p</a:t>
            </a:r>
          </a:p>
        </p:txBody>
      </p:sp>
      <p:sp>
        <p:nvSpPr>
          <p:cNvPr id="48163" name="Line 35"/>
          <p:cNvSpPr>
            <a:spLocks noChangeShapeType="1"/>
          </p:cNvSpPr>
          <p:nvPr/>
        </p:nvSpPr>
        <p:spPr bwMode="auto">
          <a:xfrm>
            <a:off x="7466013" y="3751263"/>
            <a:ext cx="0" cy="182562"/>
          </a:xfrm>
          <a:prstGeom prst="line">
            <a:avLst/>
          </a:prstGeom>
          <a:noFill/>
          <a:ln w="9525">
            <a:solidFill>
              <a:schemeClr val="tx1"/>
            </a:solidFill>
            <a:round/>
            <a:headEnd type="diamond" w="med" len="med"/>
            <a:tailEnd/>
          </a:ln>
        </p:spPr>
        <p:txBody>
          <a:bodyPr/>
          <a:lstStyle/>
          <a:p>
            <a:endParaRPr lang="en-US"/>
          </a:p>
        </p:txBody>
      </p:sp>
      <p:sp>
        <p:nvSpPr>
          <p:cNvPr id="430116" name="AutoShape 36"/>
          <p:cNvSpPr>
            <a:spLocks noChangeArrowheads="1"/>
          </p:cNvSpPr>
          <p:nvPr/>
        </p:nvSpPr>
        <p:spPr bwMode="auto">
          <a:xfrm>
            <a:off x="7242175" y="3944938"/>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30117" name="AutoShape 37"/>
          <p:cNvSpPr>
            <a:spLocks noChangeArrowheads="1"/>
          </p:cNvSpPr>
          <p:nvPr/>
        </p:nvSpPr>
        <p:spPr bwMode="auto">
          <a:xfrm>
            <a:off x="7242175" y="4303767"/>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30118" name="AutoShape 38"/>
          <p:cNvSpPr>
            <a:spLocks noChangeArrowheads="1"/>
          </p:cNvSpPr>
          <p:nvPr/>
        </p:nvSpPr>
        <p:spPr bwMode="auto">
          <a:xfrm>
            <a:off x="7242175" y="4668892"/>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30119" name="AutoShape 39"/>
          <p:cNvSpPr>
            <a:spLocks noChangeArrowheads="1"/>
          </p:cNvSpPr>
          <p:nvPr/>
        </p:nvSpPr>
        <p:spPr bwMode="auto">
          <a:xfrm>
            <a:off x="7242175" y="5027722"/>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30120" name="AutoShape 40"/>
          <p:cNvSpPr>
            <a:spLocks noChangeArrowheads="1"/>
          </p:cNvSpPr>
          <p:nvPr/>
        </p:nvSpPr>
        <p:spPr bwMode="auto">
          <a:xfrm>
            <a:off x="7242175" y="5392847"/>
            <a:ext cx="457200" cy="457200"/>
          </a:xfrm>
          <a:prstGeom prst="can">
            <a:avLst>
              <a:gd name="adj" fmla="val 25000"/>
            </a:avLst>
          </a:prstGeom>
          <a:solidFill>
            <a:srgbClr val="FFC000"/>
          </a:solidFill>
          <a:ln w="9525">
            <a:solidFill>
              <a:schemeClr val="tx1"/>
            </a:solidFill>
            <a:round/>
            <a:headEnd/>
            <a:tailEnd/>
          </a:ln>
          <a:effectLst/>
        </p:spPr>
        <p:txBody>
          <a:bodyPr wrap="none" anchor="ctr"/>
          <a:lstStyle/>
          <a:p>
            <a:pPr>
              <a:defRPr/>
            </a:pPr>
            <a:endParaRPr lang="en-US"/>
          </a:p>
        </p:txBody>
      </p:sp>
      <p:sp>
        <p:nvSpPr>
          <p:cNvPr id="48169" name="Line 41"/>
          <p:cNvSpPr>
            <a:spLocks noChangeShapeType="1"/>
          </p:cNvSpPr>
          <p:nvPr/>
        </p:nvSpPr>
        <p:spPr bwMode="auto">
          <a:xfrm>
            <a:off x="7472363" y="3762375"/>
            <a:ext cx="0" cy="182563"/>
          </a:xfrm>
          <a:prstGeom prst="line">
            <a:avLst/>
          </a:prstGeom>
          <a:noFill/>
          <a:ln w="9525">
            <a:solidFill>
              <a:schemeClr val="tx1"/>
            </a:solidFill>
            <a:round/>
            <a:headEnd type="diamond" w="med" len="med"/>
            <a:tailEnd/>
          </a:ln>
        </p:spPr>
        <p:txBody>
          <a:bodyPr/>
          <a:lstStyle/>
          <a:p>
            <a:endParaRPr lang="en-US"/>
          </a:p>
        </p:txBody>
      </p:sp>
      <p:sp>
        <p:nvSpPr>
          <p:cNvPr id="48170" name="Text Box 42"/>
          <p:cNvSpPr txBox="1">
            <a:spLocks noChangeArrowheads="1"/>
          </p:cNvSpPr>
          <p:nvPr/>
        </p:nvSpPr>
        <p:spPr bwMode="auto">
          <a:xfrm>
            <a:off x="7380288" y="4252913"/>
            <a:ext cx="182562" cy="1877437"/>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F</a:t>
            </a:r>
            <a:br>
              <a:rPr lang="en-US" sz="1000" dirty="0">
                <a:solidFill>
                  <a:schemeClr val="bg2"/>
                </a:solidFill>
                <a:latin typeface="Lucida Console" pitchFamily="49" charset="0"/>
              </a:rPr>
            </a:br>
            <a:r>
              <a:rPr lang="en-US" sz="1000" dirty="0">
                <a:solidFill>
                  <a:schemeClr val="bg2"/>
                </a:solidFill>
                <a:latin typeface="Lucida Console" pitchFamily="49" charset="0"/>
              </a:rPr>
              <a:t>u</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 </a:t>
            </a:r>
            <a:br>
              <a:rPr lang="en-US" sz="1000" dirty="0">
                <a:solidFill>
                  <a:schemeClr val="bg2"/>
                </a:solidFill>
                <a:latin typeface="Lucida Console" pitchFamily="49" charset="0"/>
              </a:rPr>
            </a:br>
            <a:r>
              <a:rPr lang="en-US" sz="1000" dirty="0">
                <a:solidFill>
                  <a:schemeClr val="bg2"/>
                </a:solidFill>
                <a:latin typeface="Lucida Console" pitchFamily="49" charset="0"/>
              </a:rPr>
              <a:t>D</a:t>
            </a:r>
            <a:br>
              <a:rPr lang="en-US" sz="1000" dirty="0">
                <a:solidFill>
                  <a:schemeClr val="bg2"/>
                </a:solidFill>
                <a:latin typeface="Lucida Console" pitchFamily="49" charset="0"/>
              </a:rPr>
            </a:br>
            <a:r>
              <a:rPr lang="en-US" sz="1000" dirty="0">
                <a:solidFill>
                  <a:schemeClr val="bg2"/>
                </a:solidFill>
                <a:latin typeface="Lucida Console" pitchFamily="49" charset="0"/>
              </a:rPr>
              <a:t>B</a:t>
            </a:r>
          </a:p>
          <a:p>
            <a:pPr algn="ctr" eaLnBrk="0" hangingPunct="0">
              <a:spcBef>
                <a:spcPct val="50000"/>
              </a:spcBef>
            </a:pPr>
            <a:r>
              <a:rPr lang="en-US" sz="1000" dirty="0">
                <a:solidFill>
                  <a:schemeClr val="bg2"/>
                </a:solidFill>
                <a:latin typeface="Lucida Console" pitchFamily="49" charset="0"/>
              </a:rPr>
              <a:t>B</a:t>
            </a:r>
            <a:br>
              <a:rPr lang="en-US" sz="1000" dirty="0">
                <a:solidFill>
                  <a:schemeClr val="bg2"/>
                </a:solidFill>
                <a:latin typeface="Lucida Console" pitchFamily="49" charset="0"/>
              </a:rPr>
            </a:br>
            <a:r>
              <a:rPr lang="en-US" sz="1000" dirty="0">
                <a:solidFill>
                  <a:schemeClr val="bg2"/>
                </a:solidFill>
                <a:latin typeface="Lucida Console" pitchFamily="49" charset="0"/>
              </a:rPr>
              <a:t>a</a:t>
            </a:r>
            <a:br>
              <a:rPr lang="en-US" sz="1000" dirty="0">
                <a:solidFill>
                  <a:schemeClr val="bg2"/>
                </a:solidFill>
                <a:latin typeface="Lucida Console" pitchFamily="49" charset="0"/>
              </a:rPr>
            </a:br>
            <a:r>
              <a:rPr lang="en-US" sz="1000" dirty="0">
                <a:solidFill>
                  <a:schemeClr val="bg2"/>
                </a:solidFill>
                <a:latin typeface="Lucida Console" pitchFamily="49" charset="0"/>
              </a:rPr>
              <a:t>c</a:t>
            </a:r>
            <a:br>
              <a:rPr lang="en-US" sz="1000" dirty="0">
                <a:solidFill>
                  <a:schemeClr val="bg2"/>
                </a:solidFill>
                <a:latin typeface="Lucida Console" pitchFamily="49" charset="0"/>
              </a:rPr>
            </a:br>
            <a:r>
              <a:rPr lang="en-US" sz="1000" dirty="0">
                <a:solidFill>
                  <a:schemeClr val="bg2"/>
                </a:solidFill>
                <a:latin typeface="Lucida Console" pitchFamily="49" charset="0"/>
              </a:rPr>
              <a:t>k</a:t>
            </a:r>
            <a:br>
              <a:rPr lang="en-US" sz="1000" dirty="0">
                <a:solidFill>
                  <a:schemeClr val="bg2"/>
                </a:solidFill>
                <a:latin typeface="Lucida Console" pitchFamily="49" charset="0"/>
              </a:rPr>
            </a:br>
            <a:r>
              <a:rPr lang="en-US" sz="1000" dirty="0">
                <a:solidFill>
                  <a:schemeClr val="bg2"/>
                </a:solidFill>
                <a:latin typeface="Lucida Console" pitchFamily="49" charset="0"/>
              </a:rPr>
              <a:t>u</a:t>
            </a:r>
            <a:br>
              <a:rPr lang="en-US" sz="1000" dirty="0">
                <a:solidFill>
                  <a:schemeClr val="bg2"/>
                </a:solidFill>
                <a:latin typeface="Lucida Console" pitchFamily="49" charset="0"/>
              </a:rPr>
            </a:br>
            <a:r>
              <a:rPr lang="en-US" sz="1000" dirty="0">
                <a:solidFill>
                  <a:schemeClr val="bg2"/>
                </a:solidFill>
                <a:latin typeface="Lucida Console" pitchFamily="49" charset="0"/>
              </a:rPr>
              <a:t>p</a:t>
            </a:r>
          </a:p>
        </p:txBody>
      </p:sp>
      <p:sp>
        <p:nvSpPr>
          <p:cNvPr id="48171" name="Text Box 43"/>
          <p:cNvSpPr txBox="1">
            <a:spLocks noChangeArrowheads="1"/>
          </p:cNvSpPr>
          <p:nvPr/>
        </p:nvSpPr>
        <p:spPr bwMode="auto">
          <a:xfrm>
            <a:off x="3379788" y="3433763"/>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2</a:t>
            </a:r>
          </a:p>
        </p:txBody>
      </p:sp>
      <p:sp>
        <p:nvSpPr>
          <p:cNvPr id="48172" name="Text Box 44"/>
          <p:cNvSpPr txBox="1">
            <a:spLocks noChangeArrowheads="1"/>
          </p:cNvSpPr>
          <p:nvPr/>
        </p:nvSpPr>
        <p:spPr bwMode="auto">
          <a:xfrm>
            <a:off x="3041650" y="5402263"/>
            <a:ext cx="182563"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48173" name="Text Box 45"/>
          <p:cNvSpPr txBox="1">
            <a:spLocks noChangeArrowheads="1"/>
          </p:cNvSpPr>
          <p:nvPr/>
        </p:nvSpPr>
        <p:spPr bwMode="auto">
          <a:xfrm>
            <a:off x="3863975" y="5402263"/>
            <a:ext cx="182563"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48174" name="Line 46"/>
          <p:cNvSpPr>
            <a:spLocks noChangeShapeType="1"/>
          </p:cNvSpPr>
          <p:nvPr/>
        </p:nvSpPr>
        <p:spPr bwMode="auto">
          <a:xfrm>
            <a:off x="3132138" y="3756025"/>
            <a:ext cx="0" cy="1646238"/>
          </a:xfrm>
          <a:prstGeom prst="line">
            <a:avLst/>
          </a:prstGeom>
          <a:noFill/>
          <a:ln w="9525">
            <a:solidFill>
              <a:schemeClr val="tx1"/>
            </a:solidFill>
            <a:round/>
            <a:headEnd type="diamond" w="med" len="med"/>
            <a:tailEnd/>
          </a:ln>
        </p:spPr>
        <p:txBody>
          <a:bodyPr/>
          <a:lstStyle/>
          <a:p>
            <a:endParaRPr lang="en-US"/>
          </a:p>
        </p:txBody>
      </p:sp>
      <p:sp>
        <p:nvSpPr>
          <p:cNvPr id="48175" name="Line 47"/>
          <p:cNvSpPr>
            <a:spLocks noChangeShapeType="1"/>
          </p:cNvSpPr>
          <p:nvPr/>
        </p:nvSpPr>
        <p:spPr bwMode="auto">
          <a:xfrm>
            <a:off x="3956050" y="3756025"/>
            <a:ext cx="0" cy="1646238"/>
          </a:xfrm>
          <a:prstGeom prst="line">
            <a:avLst/>
          </a:prstGeom>
          <a:noFill/>
          <a:ln w="9525">
            <a:solidFill>
              <a:schemeClr val="tx1"/>
            </a:solidFill>
            <a:round/>
            <a:headEnd type="diamond" w="med" len="med"/>
            <a:tailEnd/>
          </a:ln>
        </p:spPr>
        <p:txBody>
          <a:bodyPr/>
          <a:lstStyle/>
          <a:p>
            <a:endParaRPr lang="en-US"/>
          </a:p>
        </p:txBody>
      </p:sp>
      <p:sp>
        <p:nvSpPr>
          <p:cNvPr id="48176" name="Text Box 48"/>
          <p:cNvSpPr txBox="1">
            <a:spLocks noChangeArrowheads="1"/>
          </p:cNvSpPr>
          <p:nvPr/>
        </p:nvSpPr>
        <p:spPr bwMode="auto">
          <a:xfrm>
            <a:off x="2979738" y="3435350"/>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1</a:t>
            </a:r>
          </a:p>
        </p:txBody>
      </p:sp>
      <p:sp>
        <p:nvSpPr>
          <p:cNvPr id="48177" name="Text Box 49"/>
          <p:cNvSpPr txBox="1">
            <a:spLocks noChangeArrowheads="1"/>
          </p:cNvSpPr>
          <p:nvPr/>
        </p:nvSpPr>
        <p:spPr bwMode="auto">
          <a:xfrm>
            <a:off x="3470275" y="5400675"/>
            <a:ext cx="182563"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48178" name="Line 50"/>
          <p:cNvSpPr>
            <a:spLocks noChangeShapeType="1"/>
          </p:cNvSpPr>
          <p:nvPr/>
        </p:nvSpPr>
        <p:spPr bwMode="auto">
          <a:xfrm>
            <a:off x="3560763" y="3754438"/>
            <a:ext cx="0" cy="1646237"/>
          </a:xfrm>
          <a:prstGeom prst="line">
            <a:avLst/>
          </a:prstGeom>
          <a:noFill/>
          <a:ln w="9525">
            <a:solidFill>
              <a:schemeClr val="tx1"/>
            </a:solidFill>
            <a:round/>
            <a:headEnd type="diamond" w="med" len="med"/>
            <a:tailEnd/>
          </a:ln>
        </p:spPr>
        <p:txBody>
          <a:bodyPr/>
          <a:lstStyle/>
          <a:p>
            <a:endParaRPr lang="en-US"/>
          </a:p>
        </p:txBody>
      </p:sp>
      <p:sp>
        <p:nvSpPr>
          <p:cNvPr id="48179" name="Text Box 51"/>
          <p:cNvSpPr txBox="1">
            <a:spLocks noChangeArrowheads="1"/>
          </p:cNvSpPr>
          <p:nvPr/>
        </p:nvSpPr>
        <p:spPr bwMode="auto">
          <a:xfrm>
            <a:off x="4260850" y="5402263"/>
            <a:ext cx="182563"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48180" name="Text Box 52"/>
          <p:cNvSpPr txBox="1">
            <a:spLocks noChangeArrowheads="1"/>
          </p:cNvSpPr>
          <p:nvPr/>
        </p:nvSpPr>
        <p:spPr bwMode="auto">
          <a:xfrm>
            <a:off x="5540375" y="5402263"/>
            <a:ext cx="182563"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48181" name="Line 53"/>
          <p:cNvSpPr>
            <a:spLocks noChangeShapeType="1"/>
          </p:cNvSpPr>
          <p:nvPr/>
        </p:nvSpPr>
        <p:spPr bwMode="auto">
          <a:xfrm>
            <a:off x="4351338" y="3756025"/>
            <a:ext cx="0" cy="1646238"/>
          </a:xfrm>
          <a:prstGeom prst="line">
            <a:avLst/>
          </a:prstGeom>
          <a:noFill/>
          <a:ln w="9525">
            <a:solidFill>
              <a:schemeClr val="tx1"/>
            </a:solidFill>
            <a:round/>
            <a:headEnd type="diamond" w="med" len="med"/>
            <a:tailEnd/>
          </a:ln>
        </p:spPr>
        <p:txBody>
          <a:bodyPr/>
          <a:lstStyle/>
          <a:p>
            <a:endParaRPr lang="en-US"/>
          </a:p>
        </p:txBody>
      </p:sp>
      <p:sp>
        <p:nvSpPr>
          <p:cNvPr id="48182" name="Line 54"/>
          <p:cNvSpPr>
            <a:spLocks noChangeShapeType="1"/>
          </p:cNvSpPr>
          <p:nvPr/>
        </p:nvSpPr>
        <p:spPr bwMode="auto">
          <a:xfrm>
            <a:off x="5632450" y="3756025"/>
            <a:ext cx="0" cy="1646238"/>
          </a:xfrm>
          <a:prstGeom prst="line">
            <a:avLst/>
          </a:prstGeom>
          <a:noFill/>
          <a:ln w="9525">
            <a:solidFill>
              <a:schemeClr val="tx1"/>
            </a:solidFill>
            <a:round/>
            <a:headEnd type="diamond" w="med" len="med"/>
            <a:tailEnd/>
          </a:ln>
        </p:spPr>
        <p:txBody>
          <a:bodyPr/>
          <a:lstStyle/>
          <a:p>
            <a:endParaRPr lang="en-US"/>
          </a:p>
        </p:txBody>
      </p:sp>
      <p:sp>
        <p:nvSpPr>
          <p:cNvPr id="48183" name="Text Box 55"/>
          <p:cNvSpPr txBox="1">
            <a:spLocks noChangeArrowheads="1"/>
          </p:cNvSpPr>
          <p:nvPr/>
        </p:nvSpPr>
        <p:spPr bwMode="auto">
          <a:xfrm>
            <a:off x="4646613" y="5400675"/>
            <a:ext cx="182562"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48184" name="Line 56"/>
          <p:cNvSpPr>
            <a:spLocks noChangeShapeType="1"/>
          </p:cNvSpPr>
          <p:nvPr/>
        </p:nvSpPr>
        <p:spPr bwMode="auto">
          <a:xfrm>
            <a:off x="4737100" y="3754438"/>
            <a:ext cx="0" cy="1646237"/>
          </a:xfrm>
          <a:prstGeom prst="line">
            <a:avLst/>
          </a:prstGeom>
          <a:noFill/>
          <a:ln w="9525">
            <a:solidFill>
              <a:schemeClr val="tx1"/>
            </a:solidFill>
            <a:round/>
            <a:headEnd type="diamond" w="med" len="med"/>
            <a:tailEnd/>
          </a:ln>
        </p:spPr>
        <p:txBody>
          <a:bodyPr/>
          <a:lstStyle/>
          <a:p>
            <a:endParaRPr lang="en-US"/>
          </a:p>
        </p:txBody>
      </p:sp>
      <p:sp>
        <p:nvSpPr>
          <p:cNvPr id="48185" name="Text Box 57"/>
          <p:cNvSpPr txBox="1">
            <a:spLocks noChangeArrowheads="1"/>
          </p:cNvSpPr>
          <p:nvPr/>
        </p:nvSpPr>
        <p:spPr bwMode="auto">
          <a:xfrm>
            <a:off x="3779838" y="3433763"/>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3</a:t>
            </a:r>
          </a:p>
        </p:txBody>
      </p:sp>
      <p:sp>
        <p:nvSpPr>
          <p:cNvPr id="48186" name="Text Box 58"/>
          <p:cNvSpPr txBox="1">
            <a:spLocks noChangeArrowheads="1"/>
          </p:cNvSpPr>
          <p:nvPr/>
        </p:nvSpPr>
        <p:spPr bwMode="auto">
          <a:xfrm>
            <a:off x="4584700" y="3433763"/>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5</a:t>
            </a:r>
          </a:p>
        </p:txBody>
      </p:sp>
      <p:sp>
        <p:nvSpPr>
          <p:cNvPr id="48187" name="Text Box 59"/>
          <p:cNvSpPr txBox="1">
            <a:spLocks noChangeArrowheads="1"/>
          </p:cNvSpPr>
          <p:nvPr/>
        </p:nvSpPr>
        <p:spPr bwMode="auto">
          <a:xfrm>
            <a:off x="4227513" y="3435350"/>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4</a:t>
            </a:r>
          </a:p>
        </p:txBody>
      </p:sp>
      <p:sp>
        <p:nvSpPr>
          <p:cNvPr id="48188" name="Text Box 60"/>
          <p:cNvSpPr txBox="1">
            <a:spLocks noChangeArrowheads="1"/>
          </p:cNvSpPr>
          <p:nvPr/>
        </p:nvSpPr>
        <p:spPr bwMode="auto">
          <a:xfrm>
            <a:off x="5484813" y="3433763"/>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6</a:t>
            </a:r>
          </a:p>
        </p:txBody>
      </p:sp>
      <p:sp>
        <p:nvSpPr>
          <p:cNvPr id="48189" name="Text Box 61"/>
          <p:cNvSpPr txBox="1">
            <a:spLocks noChangeArrowheads="1"/>
          </p:cNvSpPr>
          <p:nvPr/>
        </p:nvSpPr>
        <p:spPr bwMode="auto">
          <a:xfrm>
            <a:off x="5984875" y="5402263"/>
            <a:ext cx="182563"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48190" name="Text Box 62"/>
          <p:cNvSpPr txBox="1">
            <a:spLocks noChangeArrowheads="1"/>
          </p:cNvSpPr>
          <p:nvPr/>
        </p:nvSpPr>
        <p:spPr bwMode="auto">
          <a:xfrm>
            <a:off x="6864350" y="5402263"/>
            <a:ext cx="182563"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48191" name="Line 63"/>
          <p:cNvSpPr>
            <a:spLocks noChangeShapeType="1"/>
          </p:cNvSpPr>
          <p:nvPr/>
        </p:nvSpPr>
        <p:spPr bwMode="auto">
          <a:xfrm>
            <a:off x="6075363" y="3756025"/>
            <a:ext cx="0" cy="1646238"/>
          </a:xfrm>
          <a:prstGeom prst="line">
            <a:avLst/>
          </a:prstGeom>
          <a:noFill/>
          <a:ln w="9525">
            <a:solidFill>
              <a:schemeClr val="tx1"/>
            </a:solidFill>
            <a:round/>
            <a:headEnd type="diamond" w="med" len="med"/>
            <a:tailEnd/>
          </a:ln>
        </p:spPr>
        <p:txBody>
          <a:bodyPr/>
          <a:lstStyle/>
          <a:p>
            <a:endParaRPr lang="en-US"/>
          </a:p>
        </p:txBody>
      </p:sp>
      <p:sp>
        <p:nvSpPr>
          <p:cNvPr id="48192" name="Line 64"/>
          <p:cNvSpPr>
            <a:spLocks noChangeShapeType="1"/>
          </p:cNvSpPr>
          <p:nvPr/>
        </p:nvSpPr>
        <p:spPr bwMode="auto">
          <a:xfrm>
            <a:off x="6956425" y="3756025"/>
            <a:ext cx="0" cy="1646238"/>
          </a:xfrm>
          <a:prstGeom prst="line">
            <a:avLst/>
          </a:prstGeom>
          <a:noFill/>
          <a:ln w="9525">
            <a:solidFill>
              <a:schemeClr val="tx1"/>
            </a:solidFill>
            <a:round/>
            <a:headEnd type="diamond" w="med" len="med"/>
            <a:tailEnd/>
          </a:ln>
        </p:spPr>
        <p:txBody>
          <a:bodyPr/>
          <a:lstStyle/>
          <a:p>
            <a:endParaRPr lang="en-US"/>
          </a:p>
        </p:txBody>
      </p:sp>
      <p:sp>
        <p:nvSpPr>
          <p:cNvPr id="48193" name="Text Box 65"/>
          <p:cNvSpPr txBox="1">
            <a:spLocks noChangeArrowheads="1"/>
          </p:cNvSpPr>
          <p:nvPr/>
        </p:nvSpPr>
        <p:spPr bwMode="auto">
          <a:xfrm>
            <a:off x="6413500" y="5400675"/>
            <a:ext cx="182563"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48194" name="Line 66"/>
          <p:cNvSpPr>
            <a:spLocks noChangeShapeType="1"/>
          </p:cNvSpPr>
          <p:nvPr/>
        </p:nvSpPr>
        <p:spPr bwMode="auto">
          <a:xfrm>
            <a:off x="6503988" y="3754438"/>
            <a:ext cx="0" cy="1646237"/>
          </a:xfrm>
          <a:prstGeom prst="line">
            <a:avLst/>
          </a:prstGeom>
          <a:noFill/>
          <a:ln w="9525">
            <a:solidFill>
              <a:schemeClr val="tx1"/>
            </a:solidFill>
            <a:round/>
            <a:headEnd type="diamond" w="med" len="med"/>
            <a:tailEnd/>
          </a:ln>
        </p:spPr>
        <p:txBody>
          <a:bodyPr/>
          <a:lstStyle/>
          <a:p>
            <a:endParaRPr lang="en-US"/>
          </a:p>
        </p:txBody>
      </p:sp>
      <p:sp>
        <p:nvSpPr>
          <p:cNvPr id="48195" name="Text Box 67"/>
          <p:cNvSpPr txBox="1">
            <a:spLocks noChangeArrowheads="1"/>
          </p:cNvSpPr>
          <p:nvPr/>
        </p:nvSpPr>
        <p:spPr bwMode="auto">
          <a:xfrm>
            <a:off x="6351588" y="3433763"/>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8</a:t>
            </a:r>
          </a:p>
        </p:txBody>
      </p:sp>
      <p:sp>
        <p:nvSpPr>
          <p:cNvPr id="48196" name="Text Box 68"/>
          <p:cNvSpPr txBox="1">
            <a:spLocks noChangeArrowheads="1"/>
          </p:cNvSpPr>
          <p:nvPr/>
        </p:nvSpPr>
        <p:spPr bwMode="auto">
          <a:xfrm>
            <a:off x="5951538" y="3435350"/>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7</a:t>
            </a:r>
          </a:p>
        </p:txBody>
      </p:sp>
      <p:sp>
        <p:nvSpPr>
          <p:cNvPr id="48197" name="Text Box 69"/>
          <p:cNvSpPr txBox="1">
            <a:spLocks noChangeArrowheads="1"/>
          </p:cNvSpPr>
          <p:nvPr/>
        </p:nvSpPr>
        <p:spPr bwMode="auto">
          <a:xfrm>
            <a:off x="6775450" y="3429000"/>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9</a:t>
            </a:r>
          </a:p>
        </p:txBody>
      </p:sp>
      <p:sp>
        <p:nvSpPr>
          <p:cNvPr id="70"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4" name="Rectangle 2"/>
          <p:cNvSpPr>
            <a:spLocks noGrp="1" noChangeAspect="1" noChangeArrowheads="1"/>
          </p:cNvSpPr>
          <p:nvPr>
            <p:ph type="title"/>
          </p:nvPr>
        </p:nvSpPr>
        <p:spPr>
          <a:xfrm>
            <a:off x="227013" y="228600"/>
            <a:ext cx="8683625" cy="1089529"/>
          </a:xfrm>
        </p:spPr>
        <p:txBody>
          <a:bodyPr/>
          <a:lstStyle/>
          <a:p>
            <a:r>
              <a:rPr lang="en-US" dirty="0" smtClean="0"/>
              <a:t>Tail-Of-The-Log Backups</a:t>
            </a:r>
            <a:br>
              <a:rPr lang="en-US" dirty="0" smtClean="0"/>
            </a:br>
            <a:r>
              <a:rPr lang="en-US" sz="2800" dirty="0" smtClean="0">
                <a:solidFill>
                  <a:schemeClr val="accent1"/>
                </a:solidFill>
              </a:rPr>
              <a:t>Up-To-The-Point-Of-Crash Recovery</a:t>
            </a:r>
            <a:endParaRPr lang="en-US" dirty="0" smtClean="0">
              <a:solidFill>
                <a:schemeClr val="accent1"/>
              </a:solidFill>
            </a:endParaRPr>
          </a:p>
        </p:txBody>
      </p:sp>
      <p:sp>
        <p:nvSpPr>
          <p:cNvPr id="719875" name="Rectangle 3"/>
          <p:cNvSpPr>
            <a:spLocks noGrp="1" noChangeAspect="1" noChangeArrowheads="1"/>
          </p:cNvSpPr>
          <p:nvPr>
            <p:ph idx="1"/>
          </p:nvPr>
        </p:nvSpPr>
        <p:spPr/>
        <p:txBody>
          <a:bodyPr/>
          <a:lstStyle/>
          <a:p>
            <a:r>
              <a:rPr lang="en-US" sz="2400" dirty="0" smtClean="0"/>
              <a:t>This is the best case!</a:t>
            </a:r>
          </a:p>
          <a:p>
            <a:r>
              <a:rPr lang="en-US" sz="2400" dirty="0" smtClean="0"/>
              <a:t>If the transaction log is accessible and the data portion of the database is damaged (in part or entirely) then you </a:t>
            </a:r>
            <a:r>
              <a:rPr lang="en-US" sz="2400" b="1" i="1" dirty="0" smtClean="0"/>
              <a:t>might</a:t>
            </a:r>
            <a:r>
              <a:rPr lang="en-US" sz="2400" dirty="0" smtClean="0"/>
              <a:t> be able to back up the transaction log</a:t>
            </a:r>
          </a:p>
          <a:p>
            <a:r>
              <a:rPr lang="en-US" sz="2400" dirty="0" smtClean="0"/>
              <a:t>IF you can backup the transaction log AND you have all of the transaction log backups since the last full AND you’re in FULL recovery model (or BULK_LOGGED but no minimally logged operations have occurred) THEN up-to-the-minute recovery is possible and with NO DATA LOSS!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649561"/>
            <a:ext cx="7634288" cy="701731"/>
          </a:xfrm>
        </p:spPr>
        <p:txBody>
          <a:bodyPr/>
          <a:lstStyle/>
          <a:p>
            <a:pPr eaLnBrk="1" hangingPunct="1">
              <a:defRPr/>
            </a:pPr>
            <a:r>
              <a:rPr lang="en-US" dirty="0" smtClean="0"/>
              <a:t>Tail-of-the-log backups</a:t>
            </a:r>
            <a:endParaRPr lang="en-GB" sz="3600" dirty="0" smtClean="0">
              <a:solidFill>
                <a:srgbClr val="FFFF99"/>
              </a:solidFill>
            </a:endParaRP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8" name="Rectangle 4"/>
          <p:cNvSpPr>
            <a:spLocks noGrp="1" noChangeAspect="1" noChangeArrowheads="1"/>
          </p:cNvSpPr>
          <p:nvPr>
            <p:ph type="title"/>
          </p:nvPr>
        </p:nvSpPr>
        <p:spPr/>
        <p:txBody>
          <a:bodyPr/>
          <a:lstStyle/>
          <a:p>
            <a:r>
              <a:rPr lang="en-US" dirty="0" smtClean="0"/>
              <a:t>How to Backup the Tail of the Log?</a:t>
            </a:r>
            <a:endParaRPr lang="en-US" dirty="0"/>
          </a:p>
        </p:txBody>
      </p:sp>
      <p:sp>
        <p:nvSpPr>
          <p:cNvPr id="507909" name="Rectangle 5"/>
          <p:cNvSpPr>
            <a:spLocks noGrp="1" noChangeAspect="1" noChangeArrowheads="1"/>
          </p:cNvSpPr>
          <p:nvPr>
            <p:ph idx="1"/>
          </p:nvPr>
        </p:nvSpPr>
        <p:spPr/>
        <p:txBody>
          <a:bodyPr/>
          <a:lstStyle/>
          <a:p>
            <a:r>
              <a:rPr lang="en-US" sz="2400" dirty="0" smtClean="0"/>
              <a:t>Use the </a:t>
            </a:r>
            <a:r>
              <a:rPr lang="en-US" sz="2400" dirty="0" smtClean="0">
                <a:latin typeface="Courier New" pitchFamily="49" charset="0"/>
                <a:cs typeface="Courier New" pitchFamily="49" charset="0"/>
              </a:rPr>
              <a:t>NO_TRUNCATE</a:t>
            </a:r>
            <a:r>
              <a:rPr lang="en-US" sz="2400" dirty="0" smtClean="0"/>
              <a:t> clause with the </a:t>
            </a:r>
            <a:r>
              <a:rPr lang="en-US" sz="2400" dirty="0" smtClean="0">
                <a:latin typeface="Courier New" pitchFamily="49" charset="0"/>
                <a:cs typeface="Courier New" pitchFamily="49" charset="0"/>
              </a:rPr>
              <a:t>BACKUP LOG</a:t>
            </a:r>
            <a:r>
              <a:rPr lang="en-US" sz="2400" dirty="0" smtClean="0"/>
              <a:t> command</a:t>
            </a:r>
          </a:p>
          <a:p>
            <a:pPr lvl="1">
              <a:buNone/>
            </a:pPr>
            <a:r>
              <a:rPr lang="en-US" sz="2000" dirty="0" smtClean="0">
                <a:latin typeface="Courier New" pitchFamily="49" charset="0"/>
                <a:cs typeface="Courier New" pitchFamily="49" charset="0"/>
              </a:rPr>
              <a:t>BACKUP LOG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TO device1 WITH NO_TRUNCATE </a:t>
            </a:r>
          </a:p>
          <a:p>
            <a:r>
              <a:rPr lang="en-US" sz="2400" dirty="0" smtClean="0"/>
              <a:t>Through SSMS</a:t>
            </a:r>
          </a:p>
          <a:p>
            <a:pPr lvl="1"/>
            <a:r>
              <a:rPr lang="en-US" sz="2000" dirty="0" smtClean="0"/>
              <a:t>Right-click on a working database, choose Tasks, Backup Database… , select the damaged database from drop-down</a:t>
            </a:r>
          </a:p>
          <a:p>
            <a:pPr lvl="1"/>
            <a:r>
              <a:rPr lang="en-US" sz="2000" dirty="0" smtClean="0"/>
              <a:t>Choose the Options ‘page’ on backup dialog</a:t>
            </a:r>
          </a:p>
          <a:p>
            <a:pPr lvl="1"/>
            <a:r>
              <a:rPr lang="en-US" sz="2000" dirty="0" smtClean="0"/>
              <a:t>Under the Transaction Log section</a:t>
            </a:r>
          </a:p>
          <a:p>
            <a:pPr lvl="2"/>
            <a:r>
              <a:rPr lang="en-US" sz="1800" dirty="0" smtClean="0"/>
              <a:t>Truncate the transaction log by removing inactive entries</a:t>
            </a:r>
          </a:p>
          <a:p>
            <a:pPr lvl="2"/>
            <a:r>
              <a:rPr lang="en-US" sz="1800" dirty="0" smtClean="0"/>
              <a:t>SELECT THIS ONE &gt;&gt;&gt; Backup the tail of the log, and leave the database in a restoring state</a:t>
            </a:r>
          </a:p>
          <a:p>
            <a:pPr lvl="3"/>
            <a:r>
              <a:rPr lang="en-US" sz="1400" dirty="0" smtClean="0"/>
              <a:t>i.e. BACKUP WITH NO_TRUNCATE, NORECOVERY</a:t>
            </a:r>
          </a:p>
          <a:p>
            <a:r>
              <a:rPr lang="en-US" sz="2400" b="1" dirty="0" smtClean="0">
                <a:solidFill>
                  <a:schemeClr val="tx2"/>
                </a:solidFill>
              </a:rPr>
              <a:t>Important: </a:t>
            </a:r>
            <a:r>
              <a:rPr lang="en-US" sz="2400" dirty="0" smtClean="0"/>
              <a:t>If you want to keep your database ‘partially available’ you should use the Transact-SQL syntax instead. You do NOT want your database put into the restoring state</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8" name="Rectangle 4"/>
          <p:cNvSpPr>
            <a:spLocks noGrp="1" noChangeAspect="1" noChangeArrowheads="1"/>
          </p:cNvSpPr>
          <p:nvPr>
            <p:ph type="title"/>
          </p:nvPr>
        </p:nvSpPr>
        <p:spPr/>
        <p:txBody>
          <a:bodyPr/>
          <a:lstStyle/>
          <a:p>
            <a:r>
              <a:rPr lang="en-US" smtClean="0"/>
              <a:t>Differential Database Backups</a:t>
            </a:r>
          </a:p>
        </p:txBody>
      </p:sp>
      <p:sp>
        <p:nvSpPr>
          <p:cNvPr id="431109" name="Rectangle 5"/>
          <p:cNvSpPr>
            <a:spLocks noGrp="1" noChangeAspect="1" noChangeArrowheads="1"/>
          </p:cNvSpPr>
          <p:nvPr>
            <p:ph idx="1"/>
          </p:nvPr>
        </p:nvSpPr>
        <p:spPr/>
        <p:txBody>
          <a:bodyPr/>
          <a:lstStyle/>
          <a:p>
            <a:r>
              <a:rPr lang="en-US" sz="2400" dirty="0" smtClean="0"/>
              <a:t>Similar to full backup except only includes the extents modified since the last </a:t>
            </a:r>
            <a:r>
              <a:rPr lang="en-US" sz="2400" b="1" i="1" dirty="0" smtClean="0"/>
              <a:t>full</a:t>
            </a:r>
            <a:r>
              <a:rPr lang="en-US" sz="2400" dirty="0" smtClean="0"/>
              <a:t> backup</a:t>
            </a:r>
          </a:p>
          <a:p>
            <a:pPr lvl="1"/>
            <a:r>
              <a:rPr lang="en-US" sz="2000" dirty="0" smtClean="0"/>
              <a:t>I.e. differential backups are NOT incremental, they are cumulative</a:t>
            </a:r>
          </a:p>
          <a:p>
            <a:r>
              <a:rPr lang="en-US" sz="2400" dirty="0" smtClean="0"/>
              <a:t>Time to create the backup is proportional to the number of extents modified since last full backup.</a:t>
            </a:r>
          </a:p>
          <a:p>
            <a:r>
              <a:rPr lang="en-US" sz="2400" dirty="0" smtClean="0"/>
              <a:t>Excellent to reduce roll-forward time on restore</a:t>
            </a:r>
          </a:p>
          <a:p>
            <a:r>
              <a:rPr lang="en-US" sz="2400" dirty="0" smtClean="0"/>
              <a:t>Faster than restoring the comparable transaction log backups for same timeframe</a:t>
            </a:r>
          </a:p>
          <a:p>
            <a:endParaRPr lang="en-US" sz="2400" dirty="0" smtClean="0"/>
          </a:p>
          <a:p>
            <a:r>
              <a:rPr lang="en-US" sz="2400" dirty="0" smtClean="0"/>
              <a:t>How big will the next differential backup be?</a:t>
            </a:r>
          </a:p>
          <a:p>
            <a:pPr lvl="1"/>
            <a:r>
              <a:rPr lang="en-US" sz="2000" dirty="0" smtClean="0">
                <a:hlinkClick r:id="rId2"/>
              </a:rPr>
              <a:t>http://tinyurl.com/njd6jr</a:t>
            </a:r>
            <a:endParaRPr lang="en-US" sz="2000" dirty="0" smtClean="0"/>
          </a:p>
          <a:p>
            <a:pPr lvl="1"/>
            <a:endParaRPr lang="en-US" sz="20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6"/>
          <p:cNvSpPr>
            <a:spLocks noGrp="1" noChangeAspect="1" noChangeArrowheads="1"/>
          </p:cNvSpPr>
          <p:nvPr>
            <p:ph type="title"/>
          </p:nvPr>
        </p:nvSpPr>
        <p:spPr/>
        <p:txBody>
          <a:bodyPr/>
          <a:lstStyle/>
          <a:p>
            <a:r>
              <a:rPr lang="en-US" dirty="0" smtClean="0"/>
              <a:t>How Differential Backups Work</a:t>
            </a:r>
          </a:p>
        </p:txBody>
      </p:sp>
      <p:sp>
        <p:nvSpPr>
          <p:cNvPr id="21507" name="Rectangle 47"/>
          <p:cNvSpPr>
            <a:spLocks noGrp="1" noChangeAspect="1" noChangeArrowheads="1"/>
          </p:cNvSpPr>
          <p:nvPr>
            <p:ph idx="1"/>
          </p:nvPr>
        </p:nvSpPr>
        <p:spPr/>
        <p:txBody>
          <a:bodyPr/>
          <a:lstStyle/>
          <a:p>
            <a:r>
              <a:rPr lang="en-US" sz="2400" dirty="0" smtClean="0"/>
              <a:t>Modified extents in files are ‘marked’ in the DIFF map</a:t>
            </a:r>
          </a:p>
          <a:p>
            <a:pPr lvl="1"/>
            <a:r>
              <a:rPr lang="en-US" sz="2000" dirty="0" smtClean="0"/>
              <a:t>Similar to GAM page – one per GAM interval</a:t>
            </a:r>
          </a:p>
          <a:p>
            <a:r>
              <a:rPr lang="en-US" sz="2400" dirty="0" smtClean="0"/>
              <a:t>Bitmap for file is reset when file backup, filegroup backup or full backup – backs up that portion of the database </a:t>
            </a:r>
          </a:p>
          <a:p>
            <a:r>
              <a:rPr lang="en-US" sz="2400" dirty="0" smtClean="0"/>
              <a:t>TIP: Use </a:t>
            </a:r>
            <a:r>
              <a:rPr lang="en-US" sz="2400" dirty="0" smtClean="0">
                <a:latin typeface="Courier New" pitchFamily="49" charset="0"/>
                <a:cs typeface="Courier New" pitchFamily="49" charset="0"/>
              </a:rPr>
              <a:t>COPY_ONLY</a:t>
            </a:r>
            <a:r>
              <a:rPr lang="en-US" sz="2400" dirty="0" smtClean="0"/>
              <a:t> for a full database backup copy which does NOT impact the differential bitmap!</a:t>
            </a:r>
          </a:p>
          <a:p>
            <a:endParaRPr lang="en-US" sz="2400" dirty="0" smtClean="0"/>
          </a:p>
          <a:p>
            <a:pPr lvl="4"/>
            <a:endParaRPr lang="en-US" sz="1600" dirty="0" smtClean="0"/>
          </a:p>
        </p:txBody>
      </p:sp>
      <p:cxnSp>
        <p:nvCxnSpPr>
          <p:cNvPr id="21508" name="AutoShape 4"/>
          <p:cNvCxnSpPr>
            <a:cxnSpLocks noChangeShapeType="1"/>
          </p:cNvCxnSpPr>
          <p:nvPr/>
        </p:nvCxnSpPr>
        <p:spPr bwMode="auto">
          <a:xfrm flipV="1">
            <a:off x="2066925" y="4759325"/>
            <a:ext cx="4763" cy="736600"/>
          </a:xfrm>
          <a:prstGeom prst="straightConnector1">
            <a:avLst/>
          </a:prstGeom>
          <a:noFill/>
          <a:ln w="28575">
            <a:solidFill>
              <a:schemeClr val="tx1"/>
            </a:solidFill>
            <a:round/>
            <a:headEnd type="none" w="sm" len="sm"/>
            <a:tailEnd type="none" w="sm" len="sm"/>
          </a:ln>
        </p:spPr>
      </p:cxnSp>
      <p:cxnSp>
        <p:nvCxnSpPr>
          <p:cNvPr id="21509" name="AutoShape 5"/>
          <p:cNvCxnSpPr>
            <a:cxnSpLocks noChangeShapeType="1"/>
          </p:cNvCxnSpPr>
          <p:nvPr/>
        </p:nvCxnSpPr>
        <p:spPr bwMode="auto">
          <a:xfrm flipV="1">
            <a:off x="3209925" y="4759325"/>
            <a:ext cx="4763" cy="736600"/>
          </a:xfrm>
          <a:prstGeom prst="straightConnector1">
            <a:avLst/>
          </a:prstGeom>
          <a:noFill/>
          <a:ln w="28575">
            <a:solidFill>
              <a:schemeClr val="tx1"/>
            </a:solidFill>
            <a:round/>
            <a:headEnd type="none" w="sm" len="sm"/>
            <a:tailEnd type="none" w="sm" len="sm"/>
          </a:ln>
        </p:spPr>
      </p:cxnSp>
      <p:cxnSp>
        <p:nvCxnSpPr>
          <p:cNvPr id="21510" name="AutoShape 6"/>
          <p:cNvCxnSpPr>
            <a:cxnSpLocks noChangeShapeType="1"/>
          </p:cNvCxnSpPr>
          <p:nvPr/>
        </p:nvCxnSpPr>
        <p:spPr bwMode="auto">
          <a:xfrm flipH="1" flipV="1">
            <a:off x="4119563" y="4759325"/>
            <a:ext cx="4762" cy="736600"/>
          </a:xfrm>
          <a:prstGeom prst="straightConnector1">
            <a:avLst/>
          </a:prstGeom>
          <a:noFill/>
          <a:ln w="28575">
            <a:solidFill>
              <a:schemeClr val="tx1"/>
            </a:solidFill>
            <a:round/>
            <a:headEnd type="none" w="sm" len="sm"/>
            <a:tailEnd type="none" w="sm" len="sm"/>
          </a:ln>
        </p:spPr>
      </p:cxnSp>
      <p:cxnSp>
        <p:nvCxnSpPr>
          <p:cNvPr id="21511" name="AutoShape 7"/>
          <p:cNvCxnSpPr>
            <a:cxnSpLocks noChangeShapeType="1"/>
          </p:cNvCxnSpPr>
          <p:nvPr/>
        </p:nvCxnSpPr>
        <p:spPr bwMode="auto">
          <a:xfrm flipV="1">
            <a:off x="5038725" y="4759325"/>
            <a:ext cx="3175" cy="736600"/>
          </a:xfrm>
          <a:prstGeom prst="straightConnector1">
            <a:avLst/>
          </a:prstGeom>
          <a:noFill/>
          <a:ln w="28575">
            <a:solidFill>
              <a:schemeClr val="tx1"/>
            </a:solidFill>
            <a:round/>
            <a:headEnd type="none" w="sm" len="sm"/>
            <a:tailEnd type="none" w="sm" len="sm"/>
          </a:ln>
        </p:spPr>
      </p:cxnSp>
      <p:cxnSp>
        <p:nvCxnSpPr>
          <p:cNvPr id="21512" name="AutoShape 8"/>
          <p:cNvCxnSpPr>
            <a:cxnSpLocks noChangeShapeType="1"/>
          </p:cNvCxnSpPr>
          <p:nvPr/>
        </p:nvCxnSpPr>
        <p:spPr bwMode="auto">
          <a:xfrm flipV="1">
            <a:off x="2994025" y="4772025"/>
            <a:ext cx="4763" cy="736600"/>
          </a:xfrm>
          <a:prstGeom prst="straightConnector1">
            <a:avLst/>
          </a:prstGeom>
          <a:noFill/>
          <a:ln w="28575">
            <a:solidFill>
              <a:schemeClr val="tx1"/>
            </a:solidFill>
            <a:round/>
            <a:headEnd type="none" w="sm" len="sm"/>
            <a:tailEnd type="none" w="sm" len="sm"/>
          </a:ln>
        </p:spPr>
      </p:cxnSp>
      <p:sp>
        <p:nvSpPr>
          <p:cNvPr id="432137" name="Rectangle 9"/>
          <p:cNvSpPr>
            <a:spLocks noChangeArrowheads="1"/>
          </p:cNvSpPr>
          <p:nvPr/>
        </p:nvSpPr>
        <p:spPr bwMode="auto">
          <a:xfrm>
            <a:off x="10382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38" name="Rectangle 10"/>
          <p:cNvSpPr>
            <a:spLocks noChangeArrowheads="1"/>
          </p:cNvSpPr>
          <p:nvPr/>
        </p:nvSpPr>
        <p:spPr bwMode="auto">
          <a:xfrm>
            <a:off x="12668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39" name="Rectangle 11"/>
          <p:cNvSpPr>
            <a:spLocks noChangeArrowheads="1"/>
          </p:cNvSpPr>
          <p:nvPr/>
        </p:nvSpPr>
        <p:spPr bwMode="auto">
          <a:xfrm>
            <a:off x="1495425" y="5268913"/>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40" name="Rectangle 12"/>
          <p:cNvSpPr>
            <a:spLocks noChangeArrowheads="1"/>
          </p:cNvSpPr>
          <p:nvPr/>
        </p:nvSpPr>
        <p:spPr bwMode="auto">
          <a:xfrm>
            <a:off x="17240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41" name="Rectangle 13"/>
          <p:cNvSpPr>
            <a:spLocks noChangeArrowheads="1"/>
          </p:cNvSpPr>
          <p:nvPr/>
        </p:nvSpPr>
        <p:spPr bwMode="auto">
          <a:xfrm>
            <a:off x="1952625" y="5268913"/>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42" name="Rectangle 14"/>
          <p:cNvSpPr>
            <a:spLocks noChangeArrowheads="1"/>
          </p:cNvSpPr>
          <p:nvPr/>
        </p:nvSpPr>
        <p:spPr bwMode="auto">
          <a:xfrm>
            <a:off x="21812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43" name="Rectangle 15"/>
          <p:cNvSpPr>
            <a:spLocks noChangeArrowheads="1"/>
          </p:cNvSpPr>
          <p:nvPr/>
        </p:nvSpPr>
        <p:spPr bwMode="auto">
          <a:xfrm>
            <a:off x="24098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44" name="Rectangle 16"/>
          <p:cNvSpPr>
            <a:spLocks noChangeArrowheads="1"/>
          </p:cNvSpPr>
          <p:nvPr/>
        </p:nvSpPr>
        <p:spPr bwMode="auto">
          <a:xfrm>
            <a:off x="26384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45" name="Rectangle 17"/>
          <p:cNvSpPr>
            <a:spLocks noChangeArrowheads="1"/>
          </p:cNvSpPr>
          <p:nvPr/>
        </p:nvSpPr>
        <p:spPr bwMode="auto">
          <a:xfrm>
            <a:off x="2867025" y="5268913"/>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46" name="Rectangle 18"/>
          <p:cNvSpPr>
            <a:spLocks noChangeArrowheads="1"/>
          </p:cNvSpPr>
          <p:nvPr/>
        </p:nvSpPr>
        <p:spPr bwMode="auto">
          <a:xfrm>
            <a:off x="3095625" y="5268913"/>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47" name="Rectangle 19"/>
          <p:cNvSpPr>
            <a:spLocks noChangeArrowheads="1"/>
          </p:cNvSpPr>
          <p:nvPr/>
        </p:nvSpPr>
        <p:spPr bwMode="auto">
          <a:xfrm>
            <a:off x="33242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48" name="Rectangle 20"/>
          <p:cNvSpPr>
            <a:spLocks noChangeArrowheads="1"/>
          </p:cNvSpPr>
          <p:nvPr/>
        </p:nvSpPr>
        <p:spPr bwMode="auto">
          <a:xfrm>
            <a:off x="35528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49" name="Rectangle 21"/>
          <p:cNvSpPr>
            <a:spLocks noChangeArrowheads="1"/>
          </p:cNvSpPr>
          <p:nvPr/>
        </p:nvSpPr>
        <p:spPr bwMode="auto">
          <a:xfrm>
            <a:off x="37814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50" name="Rectangle 22"/>
          <p:cNvSpPr>
            <a:spLocks noChangeArrowheads="1"/>
          </p:cNvSpPr>
          <p:nvPr/>
        </p:nvSpPr>
        <p:spPr bwMode="auto">
          <a:xfrm>
            <a:off x="4010025" y="5268913"/>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51" name="Rectangle 23"/>
          <p:cNvSpPr>
            <a:spLocks noChangeArrowheads="1"/>
          </p:cNvSpPr>
          <p:nvPr/>
        </p:nvSpPr>
        <p:spPr bwMode="auto">
          <a:xfrm>
            <a:off x="42386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52" name="Rectangle 24"/>
          <p:cNvSpPr>
            <a:spLocks noChangeArrowheads="1"/>
          </p:cNvSpPr>
          <p:nvPr/>
        </p:nvSpPr>
        <p:spPr bwMode="auto">
          <a:xfrm>
            <a:off x="44672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53" name="Rectangle 25"/>
          <p:cNvSpPr>
            <a:spLocks noChangeArrowheads="1"/>
          </p:cNvSpPr>
          <p:nvPr/>
        </p:nvSpPr>
        <p:spPr bwMode="auto">
          <a:xfrm>
            <a:off x="46958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54" name="Rectangle 26"/>
          <p:cNvSpPr>
            <a:spLocks noChangeArrowheads="1"/>
          </p:cNvSpPr>
          <p:nvPr/>
        </p:nvSpPr>
        <p:spPr bwMode="auto">
          <a:xfrm>
            <a:off x="4924425" y="5268913"/>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55" name="Rectangle 27"/>
          <p:cNvSpPr>
            <a:spLocks noChangeArrowheads="1"/>
          </p:cNvSpPr>
          <p:nvPr/>
        </p:nvSpPr>
        <p:spPr bwMode="auto">
          <a:xfrm>
            <a:off x="51530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56" name="Rectangle 28"/>
          <p:cNvSpPr>
            <a:spLocks noChangeArrowheads="1"/>
          </p:cNvSpPr>
          <p:nvPr/>
        </p:nvSpPr>
        <p:spPr bwMode="auto">
          <a:xfrm>
            <a:off x="53816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57" name="Rectangle 29"/>
          <p:cNvSpPr>
            <a:spLocks noChangeArrowheads="1"/>
          </p:cNvSpPr>
          <p:nvPr/>
        </p:nvSpPr>
        <p:spPr bwMode="auto">
          <a:xfrm>
            <a:off x="56102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58" name="Rectangle 30"/>
          <p:cNvSpPr>
            <a:spLocks noChangeArrowheads="1"/>
          </p:cNvSpPr>
          <p:nvPr/>
        </p:nvSpPr>
        <p:spPr bwMode="auto">
          <a:xfrm>
            <a:off x="58388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59" name="Rectangle 31"/>
          <p:cNvSpPr>
            <a:spLocks noChangeArrowheads="1"/>
          </p:cNvSpPr>
          <p:nvPr/>
        </p:nvSpPr>
        <p:spPr bwMode="auto">
          <a:xfrm>
            <a:off x="60674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60" name="Rectangle 32"/>
          <p:cNvSpPr>
            <a:spLocks noChangeArrowheads="1"/>
          </p:cNvSpPr>
          <p:nvPr/>
        </p:nvSpPr>
        <p:spPr bwMode="auto">
          <a:xfrm>
            <a:off x="6296025" y="5268913"/>
            <a:ext cx="228600" cy="304800"/>
          </a:xfrm>
          <a:prstGeom prst="rect">
            <a:avLst/>
          </a:prstGeom>
          <a:solidFill>
            <a:schemeClr val="tx2">
              <a:lumMod val="50000"/>
            </a:schemeClr>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61" name="Rectangle 33"/>
          <p:cNvSpPr>
            <a:spLocks noChangeArrowheads="1"/>
          </p:cNvSpPr>
          <p:nvPr/>
        </p:nvSpPr>
        <p:spPr bwMode="auto">
          <a:xfrm>
            <a:off x="6092825" y="4610100"/>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62" name="Rectangle 34"/>
          <p:cNvSpPr>
            <a:spLocks noChangeArrowheads="1"/>
          </p:cNvSpPr>
          <p:nvPr/>
        </p:nvSpPr>
        <p:spPr bwMode="auto">
          <a:xfrm>
            <a:off x="6321425" y="4610100"/>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63" name="Rectangle 35"/>
          <p:cNvSpPr>
            <a:spLocks noChangeArrowheads="1"/>
          </p:cNvSpPr>
          <p:nvPr/>
        </p:nvSpPr>
        <p:spPr bwMode="auto">
          <a:xfrm>
            <a:off x="5635625" y="4610100"/>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64" name="Rectangle 36"/>
          <p:cNvSpPr>
            <a:spLocks noChangeArrowheads="1"/>
          </p:cNvSpPr>
          <p:nvPr/>
        </p:nvSpPr>
        <p:spPr bwMode="auto">
          <a:xfrm>
            <a:off x="5864225" y="4610100"/>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65" name="Rectangle 37"/>
          <p:cNvSpPr>
            <a:spLocks noChangeArrowheads="1"/>
          </p:cNvSpPr>
          <p:nvPr/>
        </p:nvSpPr>
        <p:spPr bwMode="auto">
          <a:xfrm>
            <a:off x="6550025" y="4610100"/>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32166" name="Rectangle 38"/>
          <p:cNvSpPr>
            <a:spLocks noChangeArrowheads="1"/>
          </p:cNvSpPr>
          <p:nvPr/>
        </p:nvSpPr>
        <p:spPr bwMode="auto">
          <a:xfrm>
            <a:off x="6778625" y="4610100"/>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cxnSp>
        <p:nvCxnSpPr>
          <p:cNvPr id="21543" name="AutoShape 39"/>
          <p:cNvCxnSpPr>
            <a:cxnSpLocks noChangeShapeType="1"/>
            <a:stCxn id="432139" idx="0"/>
            <a:endCxn id="432163" idx="1"/>
          </p:cNvCxnSpPr>
          <p:nvPr/>
        </p:nvCxnSpPr>
        <p:spPr bwMode="auto">
          <a:xfrm rot="-5400000">
            <a:off x="3369468" y="3002757"/>
            <a:ext cx="506413" cy="4025900"/>
          </a:xfrm>
          <a:prstGeom prst="bentConnector2">
            <a:avLst/>
          </a:prstGeom>
          <a:noFill/>
          <a:ln w="28575">
            <a:solidFill>
              <a:schemeClr val="tx1"/>
            </a:solidFill>
            <a:miter lim="800000"/>
            <a:headEnd type="none" w="sm" len="sm"/>
            <a:tailEnd type="stealth" w="med" len="med"/>
          </a:ln>
        </p:spPr>
      </p:cxnSp>
      <p:sp>
        <p:nvSpPr>
          <p:cNvPr id="21544" name="Rectangle 40"/>
          <p:cNvSpPr>
            <a:spLocks noChangeArrowheads="1"/>
          </p:cNvSpPr>
          <p:nvPr/>
        </p:nvSpPr>
        <p:spPr bwMode="auto">
          <a:xfrm>
            <a:off x="908598" y="3957008"/>
            <a:ext cx="581025" cy="646331"/>
          </a:xfrm>
          <a:prstGeom prst="rect">
            <a:avLst/>
          </a:prstGeom>
          <a:solidFill>
            <a:schemeClr val="bg1"/>
          </a:solidFill>
          <a:ln w="12700">
            <a:solidFill>
              <a:schemeClr val="tx1"/>
            </a:solidFill>
            <a:miter lim="800000"/>
            <a:headEnd type="none" w="sm" len="sm"/>
            <a:tailEnd type="none" w="sm" len="sm"/>
          </a:ln>
        </p:spPr>
        <p:txBody>
          <a:bodyPr lIns="45720" rIns="45720" anchor="ctr">
            <a:spAutoFit/>
          </a:bodyPr>
          <a:lstStyle/>
          <a:p>
            <a:pPr algn="ctr"/>
            <a:r>
              <a:rPr lang="en-US" sz="1000" dirty="0">
                <a:solidFill>
                  <a:schemeClr val="tx1"/>
                </a:solidFill>
              </a:rPr>
              <a:t>001010001100010001000000</a:t>
            </a:r>
          </a:p>
        </p:txBody>
      </p:sp>
      <p:sp>
        <p:nvSpPr>
          <p:cNvPr id="21545" name="Text Box 41"/>
          <p:cNvSpPr txBox="1">
            <a:spLocks noChangeArrowheads="1"/>
          </p:cNvSpPr>
          <p:nvPr/>
        </p:nvSpPr>
        <p:spPr bwMode="auto">
          <a:xfrm>
            <a:off x="685800" y="5578037"/>
            <a:ext cx="1676400" cy="535531"/>
          </a:xfrm>
          <a:prstGeom prst="rect">
            <a:avLst/>
          </a:prstGeom>
          <a:noFill/>
          <a:ln w="12700">
            <a:noFill/>
            <a:miter lim="800000"/>
            <a:headEnd/>
            <a:tailEnd/>
          </a:ln>
        </p:spPr>
        <p:txBody>
          <a:bodyPr anchor="ctr">
            <a:spAutoFit/>
          </a:bodyPr>
          <a:lstStyle/>
          <a:p>
            <a:pPr algn="r" eaLnBrk="0" hangingPunct="0"/>
            <a:r>
              <a:rPr lang="en-US" sz="1600" b="0" dirty="0">
                <a:solidFill>
                  <a:schemeClr val="tx1"/>
                </a:solidFill>
                <a:latin typeface="Calibri" pitchFamily="34" charset="0"/>
              </a:rPr>
              <a:t>D</a:t>
            </a:r>
            <a:r>
              <a:rPr lang="en-US" sz="1600" b="0" dirty="0" smtClean="0">
                <a:solidFill>
                  <a:schemeClr val="tx1"/>
                </a:solidFill>
                <a:latin typeface="Calibri" pitchFamily="34" charset="0"/>
              </a:rPr>
              <a:t>ata </a:t>
            </a:r>
            <a:r>
              <a:rPr lang="en-US" sz="1600" b="0" dirty="0">
                <a:solidFill>
                  <a:schemeClr val="tx1"/>
                </a:solidFill>
                <a:latin typeface="Calibri" pitchFamily="34" charset="0"/>
              </a:rPr>
              <a:t>extents</a:t>
            </a:r>
          </a:p>
          <a:p>
            <a:pPr algn="r" eaLnBrk="0" hangingPunct="0"/>
            <a:r>
              <a:rPr lang="en-US" sz="1600" b="0" dirty="0">
                <a:solidFill>
                  <a:schemeClr val="tx1"/>
                </a:solidFill>
                <a:latin typeface="Calibri" pitchFamily="34" charset="0"/>
              </a:rPr>
              <a:t> </a:t>
            </a:r>
          </a:p>
        </p:txBody>
      </p:sp>
      <p:sp>
        <p:nvSpPr>
          <p:cNvPr id="21546" name="Text Box 42"/>
          <p:cNvSpPr txBox="1">
            <a:spLocks noChangeArrowheads="1"/>
          </p:cNvSpPr>
          <p:nvPr/>
        </p:nvSpPr>
        <p:spPr bwMode="auto">
          <a:xfrm>
            <a:off x="1292225" y="4114800"/>
            <a:ext cx="1435100" cy="535531"/>
          </a:xfrm>
          <a:prstGeom prst="rect">
            <a:avLst/>
          </a:prstGeom>
          <a:noFill/>
          <a:ln w="12700">
            <a:noFill/>
            <a:miter lim="800000"/>
            <a:headEnd/>
            <a:tailEnd/>
          </a:ln>
        </p:spPr>
        <p:txBody>
          <a:bodyPr anchor="ctr">
            <a:spAutoFit/>
          </a:bodyPr>
          <a:lstStyle/>
          <a:p>
            <a:pPr algn="r" eaLnBrk="0" hangingPunct="0"/>
            <a:r>
              <a:rPr lang="en-US" sz="1600" b="0" dirty="0">
                <a:solidFill>
                  <a:schemeClr val="tx1"/>
                </a:solidFill>
                <a:latin typeface="Calibri" pitchFamily="34" charset="0"/>
              </a:rPr>
              <a:t>B</a:t>
            </a:r>
            <a:r>
              <a:rPr lang="en-US" sz="1600" b="0" dirty="0" smtClean="0">
                <a:solidFill>
                  <a:schemeClr val="tx1"/>
                </a:solidFill>
                <a:latin typeface="Calibri" pitchFamily="34" charset="0"/>
              </a:rPr>
              <a:t>itmap </a:t>
            </a:r>
            <a:r>
              <a:rPr lang="en-US" sz="1600" b="0" dirty="0">
                <a:solidFill>
                  <a:schemeClr val="tx1"/>
                </a:solidFill>
                <a:latin typeface="Calibri" pitchFamily="34" charset="0"/>
              </a:rPr>
              <a:t>page</a:t>
            </a:r>
          </a:p>
          <a:p>
            <a:pPr algn="r" eaLnBrk="0" hangingPunct="0"/>
            <a:r>
              <a:rPr lang="en-US" sz="1600" b="0" dirty="0">
                <a:solidFill>
                  <a:schemeClr val="tx1"/>
                </a:solidFill>
                <a:latin typeface="Calibri" pitchFamily="34" charset="0"/>
              </a:rPr>
              <a:t> </a:t>
            </a:r>
          </a:p>
        </p:txBody>
      </p:sp>
      <p:sp>
        <p:nvSpPr>
          <p:cNvPr id="21547" name="Text Box 43"/>
          <p:cNvSpPr txBox="1">
            <a:spLocks noChangeArrowheads="1"/>
          </p:cNvSpPr>
          <p:nvPr/>
        </p:nvSpPr>
        <p:spPr bwMode="auto">
          <a:xfrm>
            <a:off x="4584700" y="5815013"/>
            <a:ext cx="3149600" cy="491160"/>
          </a:xfrm>
          <a:prstGeom prst="rect">
            <a:avLst/>
          </a:prstGeom>
          <a:noFill/>
          <a:ln w="12700">
            <a:noFill/>
            <a:miter lim="800000"/>
            <a:headEnd type="none" w="sm" len="sm"/>
            <a:tailEnd type="none" w="sm" len="sm"/>
          </a:ln>
        </p:spPr>
        <p:txBody>
          <a:bodyPr>
            <a:spAutoFit/>
          </a:bodyPr>
          <a:lstStyle/>
          <a:p>
            <a:pPr eaLnBrk="0" hangingPunct="0">
              <a:lnSpc>
                <a:spcPct val="80000"/>
              </a:lnSpc>
            </a:pPr>
            <a:r>
              <a:rPr lang="en-US" sz="1600" b="0" dirty="0">
                <a:solidFill>
                  <a:schemeClr val="tx1"/>
                </a:solidFill>
                <a:latin typeface="Calibri" pitchFamily="34" charset="0"/>
              </a:rPr>
              <a:t>= </a:t>
            </a:r>
            <a:r>
              <a:rPr lang="en-US" sz="1600" b="0" dirty="0" smtClean="0">
                <a:solidFill>
                  <a:schemeClr val="tx1"/>
                </a:solidFill>
                <a:latin typeface="Calibri" pitchFamily="34" charset="0"/>
              </a:rPr>
              <a:t>Extent </a:t>
            </a:r>
            <a:r>
              <a:rPr lang="en-US" sz="1600" b="0" dirty="0">
                <a:solidFill>
                  <a:schemeClr val="tx1"/>
                </a:solidFill>
                <a:latin typeface="Calibri" pitchFamily="34" charset="0"/>
              </a:rPr>
              <a:t>modified since the last </a:t>
            </a:r>
            <a:r>
              <a:rPr lang="en-US" sz="1600" b="0" dirty="0" smtClean="0">
                <a:solidFill>
                  <a:schemeClr val="tx1"/>
                </a:solidFill>
                <a:latin typeface="Calibri" pitchFamily="34" charset="0"/>
              </a:rPr>
              <a:t>full </a:t>
            </a:r>
            <a:r>
              <a:rPr lang="en-US" sz="1600" b="0" dirty="0">
                <a:solidFill>
                  <a:schemeClr val="tx1"/>
                </a:solidFill>
                <a:latin typeface="Calibri" pitchFamily="34" charset="0"/>
              </a:rPr>
              <a:t>database backup</a:t>
            </a:r>
          </a:p>
        </p:txBody>
      </p:sp>
      <p:sp>
        <p:nvSpPr>
          <p:cNvPr id="21548" name="Text Box 44"/>
          <p:cNvSpPr txBox="1">
            <a:spLocks noChangeArrowheads="1"/>
          </p:cNvSpPr>
          <p:nvPr/>
        </p:nvSpPr>
        <p:spPr bwMode="auto">
          <a:xfrm>
            <a:off x="5522913" y="4897164"/>
            <a:ext cx="2057400" cy="535531"/>
          </a:xfrm>
          <a:prstGeom prst="rect">
            <a:avLst/>
          </a:prstGeom>
          <a:noFill/>
          <a:ln w="12700">
            <a:noFill/>
            <a:miter lim="800000"/>
            <a:headEnd/>
            <a:tailEnd/>
          </a:ln>
        </p:spPr>
        <p:txBody>
          <a:bodyPr anchor="ctr">
            <a:spAutoFit/>
          </a:bodyPr>
          <a:lstStyle/>
          <a:p>
            <a:pPr eaLnBrk="0" hangingPunct="0"/>
            <a:r>
              <a:rPr lang="en-US" sz="1600" b="0" dirty="0" smtClean="0">
                <a:solidFill>
                  <a:schemeClr val="tx1"/>
                </a:solidFill>
                <a:latin typeface="Calibri" pitchFamily="34" charset="0"/>
              </a:rPr>
              <a:t>Differential </a:t>
            </a:r>
            <a:r>
              <a:rPr lang="en-US" sz="1600" b="0" dirty="0">
                <a:solidFill>
                  <a:schemeClr val="tx1"/>
                </a:solidFill>
                <a:latin typeface="Calibri" pitchFamily="34" charset="0"/>
              </a:rPr>
              <a:t>backup</a:t>
            </a:r>
          </a:p>
          <a:p>
            <a:pPr eaLnBrk="0" hangingPunct="0"/>
            <a:r>
              <a:rPr lang="en-US" sz="1600" b="0" dirty="0">
                <a:solidFill>
                  <a:schemeClr val="tx1"/>
                </a:solidFill>
                <a:latin typeface="Calibri" pitchFamily="34" charset="0"/>
              </a:rPr>
              <a:t> </a:t>
            </a:r>
          </a:p>
        </p:txBody>
      </p:sp>
      <p:sp>
        <p:nvSpPr>
          <p:cNvPr id="432173" name="Rectangle 45"/>
          <p:cNvSpPr>
            <a:spLocks noChangeArrowheads="1"/>
          </p:cNvSpPr>
          <p:nvPr/>
        </p:nvSpPr>
        <p:spPr bwMode="auto">
          <a:xfrm>
            <a:off x="4376738" y="5778500"/>
            <a:ext cx="228600" cy="304800"/>
          </a:xfrm>
          <a:prstGeom prst="rect">
            <a:avLst/>
          </a:prstGeom>
          <a:solidFill>
            <a:srgbClr val="00B0F0"/>
          </a:solidFill>
          <a:ln w="12700">
            <a:solidFill>
              <a:schemeClr val="tx1"/>
            </a:solidFill>
            <a:miter lim="800000"/>
            <a:headEnd type="none" w="sm" len="sm"/>
            <a:tailEnd type="none" w="sm" len="sm"/>
          </a:ln>
          <a:effectLst/>
        </p:spPr>
        <p:txBody>
          <a:bodyPr wrap="none" anchor="ctr">
            <a:spAutoFit/>
          </a:bodyPr>
          <a:lstStyle/>
          <a:p>
            <a:pPr>
              <a:defRPr/>
            </a:pPr>
            <a:endParaRPr lang="en-US">
              <a:latin typeface="Arial" pitchFamily="34" charset="0"/>
            </a:endParaRPr>
          </a:p>
        </p:txBody>
      </p:sp>
      <p:sp>
        <p:nvSpPr>
          <p:cNvPr id="46"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3036888" y="3429000"/>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2</a:t>
            </a:r>
          </a:p>
        </p:txBody>
      </p:sp>
      <p:sp>
        <p:nvSpPr>
          <p:cNvPr id="22531" name="Rectangle 3"/>
          <p:cNvSpPr>
            <a:spLocks noGrp="1" noChangeAspect="1" noChangeArrowheads="1"/>
          </p:cNvSpPr>
          <p:nvPr>
            <p:ph type="title"/>
          </p:nvPr>
        </p:nvSpPr>
        <p:spPr>
          <a:xfrm>
            <a:off x="227013" y="228600"/>
            <a:ext cx="8683625" cy="1311128"/>
          </a:xfrm>
        </p:spPr>
        <p:txBody>
          <a:bodyPr/>
          <a:lstStyle/>
          <a:p>
            <a:r>
              <a:rPr lang="en-US" dirty="0" smtClean="0"/>
              <a:t>Full, Diff Database, and Log Backup Strategy</a:t>
            </a:r>
          </a:p>
        </p:txBody>
      </p:sp>
      <p:sp>
        <p:nvSpPr>
          <p:cNvPr id="22532" name="Rectangle 4"/>
          <p:cNvSpPr>
            <a:spLocks noGrp="1" noChangeAspect="1" noChangeArrowheads="1"/>
          </p:cNvSpPr>
          <p:nvPr>
            <p:ph idx="1"/>
          </p:nvPr>
        </p:nvSpPr>
        <p:spPr/>
        <p:txBody>
          <a:bodyPr/>
          <a:lstStyle/>
          <a:p>
            <a:r>
              <a:rPr lang="en-US" sz="2400" dirty="0" smtClean="0"/>
              <a:t>Differential database backups are only the extents changed since the last full database backup</a:t>
            </a:r>
          </a:p>
          <a:p>
            <a:r>
              <a:rPr lang="en-US" sz="2400" dirty="0" smtClean="0"/>
              <a:t>Simplifies recovery time by allowing you to recover the database, the last differential, and only the logs after that, until the time of the disaster</a:t>
            </a:r>
          </a:p>
        </p:txBody>
      </p:sp>
      <p:sp>
        <p:nvSpPr>
          <p:cNvPr id="51205" name="AutoShape 5"/>
          <p:cNvSpPr>
            <a:spLocks noChangeArrowheads="1"/>
          </p:cNvSpPr>
          <p:nvPr/>
        </p:nvSpPr>
        <p:spPr bwMode="auto">
          <a:xfrm>
            <a:off x="1327150" y="3933825"/>
            <a:ext cx="457200" cy="457200"/>
          </a:xfrm>
          <a:prstGeom prst="can">
            <a:avLst>
              <a:gd name="adj" fmla="val 25000"/>
            </a:avLst>
          </a:prstGeom>
          <a:solidFill>
            <a:srgbClr val="C00000"/>
          </a:solidFill>
          <a:ln w="9525">
            <a:solidFill>
              <a:schemeClr val="tx1"/>
            </a:solidFill>
            <a:round/>
            <a:headEnd/>
            <a:tailEnd/>
          </a:ln>
        </p:spPr>
        <p:txBody>
          <a:bodyPr wrap="none" anchor="ctr"/>
          <a:lstStyle/>
          <a:p>
            <a:pPr>
              <a:defRPr/>
            </a:pPr>
            <a:endParaRPr lang="en-US">
              <a:latin typeface="Arial" pitchFamily="34" charset="0"/>
            </a:endParaRPr>
          </a:p>
        </p:txBody>
      </p:sp>
      <p:sp>
        <p:nvSpPr>
          <p:cNvPr id="51206" name="AutoShape 6"/>
          <p:cNvSpPr>
            <a:spLocks noChangeArrowheads="1"/>
          </p:cNvSpPr>
          <p:nvPr/>
        </p:nvSpPr>
        <p:spPr bwMode="auto">
          <a:xfrm>
            <a:off x="1327150" y="4292655"/>
            <a:ext cx="457200" cy="457200"/>
          </a:xfrm>
          <a:prstGeom prst="can">
            <a:avLst>
              <a:gd name="adj" fmla="val 25000"/>
            </a:avLst>
          </a:prstGeom>
          <a:solidFill>
            <a:srgbClr val="C00000"/>
          </a:solidFill>
          <a:ln w="9525">
            <a:solidFill>
              <a:schemeClr val="tx1"/>
            </a:solidFill>
            <a:round/>
            <a:headEnd/>
            <a:tailEnd/>
          </a:ln>
        </p:spPr>
        <p:txBody>
          <a:bodyPr wrap="none" anchor="ctr"/>
          <a:lstStyle/>
          <a:p>
            <a:pPr>
              <a:defRPr/>
            </a:pPr>
            <a:endParaRPr lang="en-US">
              <a:latin typeface="Arial" pitchFamily="34" charset="0"/>
            </a:endParaRPr>
          </a:p>
        </p:txBody>
      </p:sp>
      <p:sp>
        <p:nvSpPr>
          <p:cNvPr id="51207" name="AutoShape 7"/>
          <p:cNvSpPr>
            <a:spLocks noChangeArrowheads="1"/>
          </p:cNvSpPr>
          <p:nvPr/>
        </p:nvSpPr>
        <p:spPr bwMode="auto">
          <a:xfrm>
            <a:off x="1327150" y="4657780"/>
            <a:ext cx="457200" cy="457200"/>
          </a:xfrm>
          <a:prstGeom prst="can">
            <a:avLst>
              <a:gd name="adj" fmla="val 25000"/>
            </a:avLst>
          </a:prstGeom>
          <a:solidFill>
            <a:srgbClr val="C00000"/>
          </a:solidFill>
          <a:ln w="9525">
            <a:solidFill>
              <a:schemeClr val="tx1"/>
            </a:solidFill>
            <a:round/>
            <a:headEnd/>
            <a:tailEnd/>
          </a:ln>
        </p:spPr>
        <p:txBody>
          <a:bodyPr wrap="none" anchor="ctr"/>
          <a:lstStyle/>
          <a:p>
            <a:pPr>
              <a:defRPr/>
            </a:pPr>
            <a:endParaRPr lang="en-US">
              <a:latin typeface="Arial" pitchFamily="34" charset="0"/>
            </a:endParaRPr>
          </a:p>
        </p:txBody>
      </p:sp>
      <p:sp>
        <p:nvSpPr>
          <p:cNvPr id="51208" name="AutoShape 8"/>
          <p:cNvSpPr>
            <a:spLocks noChangeArrowheads="1"/>
          </p:cNvSpPr>
          <p:nvPr/>
        </p:nvSpPr>
        <p:spPr bwMode="auto">
          <a:xfrm>
            <a:off x="1327150" y="5024492"/>
            <a:ext cx="457200" cy="457200"/>
          </a:xfrm>
          <a:prstGeom prst="can">
            <a:avLst>
              <a:gd name="adj" fmla="val 25000"/>
            </a:avLst>
          </a:prstGeom>
          <a:solidFill>
            <a:srgbClr val="C00000"/>
          </a:solidFill>
          <a:ln w="9525">
            <a:solidFill>
              <a:schemeClr val="tx1"/>
            </a:solidFill>
            <a:round/>
            <a:headEnd/>
            <a:tailEnd/>
          </a:ln>
        </p:spPr>
        <p:txBody>
          <a:bodyPr wrap="none" anchor="ctr"/>
          <a:lstStyle/>
          <a:p>
            <a:pPr>
              <a:defRPr/>
            </a:pPr>
            <a:endParaRPr lang="en-US">
              <a:latin typeface="Arial" pitchFamily="34" charset="0"/>
            </a:endParaRPr>
          </a:p>
        </p:txBody>
      </p:sp>
      <p:sp>
        <p:nvSpPr>
          <p:cNvPr id="51209" name="AutoShape 9"/>
          <p:cNvSpPr>
            <a:spLocks noChangeArrowheads="1"/>
          </p:cNvSpPr>
          <p:nvPr/>
        </p:nvSpPr>
        <p:spPr bwMode="auto">
          <a:xfrm>
            <a:off x="1327150" y="5389617"/>
            <a:ext cx="457200" cy="457200"/>
          </a:xfrm>
          <a:prstGeom prst="can">
            <a:avLst>
              <a:gd name="adj" fmla="val 25000"/>
            </a:avLst>
          </a:prstGeom>
          <a:solidFill>
            <a:srgbClr val="C00000"/>
          </a:solidFill>
          <a:ln w="9525">
            <a:solidFill>
              <a:schemeClr val="tx1"/>
            </a:solidFill>
            <a:round/>
            <a:headEnd/>
            <a:tailEnd/>
          </a:ln>
        </p:spPr>
        <p:txBody>
          <a:bodyPr wrap="none" anchor="ctr"/>
          <a:lstStyle/>
          <a:p>
            <a:pPr>
              <a:defRPr/>
            </a:pPr>
            <a:endParaRPr lang="en-US">
              <a:latin typeface="Arial" pitchFamily="34" charset="0"/>
            </a:endParaRPr>
          </a:p>
        </p:txBody>
      </p:sp>
      <p:sp>
        <p:nvSpPr>
          <p:cNvPr id="22539" name="Text Box 10"/>
          <p:cNvSpPr txBox="1">
            <a:spLocks noChangeArrowheads="1"/>
          </p:cNvSpPr>
          <p:nvPr/>
        </p:nvSpPr>
        <p:spPr bwMode="auto">
          <a:xfrm>
            <a:off x="273377" y="4024313"/>
            <a:ext cx="1048685" cy="313932"/>
          </a:xfrm>
          <a:prstGeom prst="rect">
            <a:avLst/>
          </a:prstGeom>
          <a:noFill/>
          <a:ln w="9525">
            <a:noFill/>
            <a:miter lim="800000"/>
            <a:headEnd/>
            <a:tailEnd/>
          </a:ln>
        </p:spPr>
        <p:txBody>
          <a:bodyPr wrap="none">
            <a:spAutoFit/>
          </a:bodyPr>
          <a:lstStyle/>
          <a:p>
            <a:pPr eaLnBrk="0" hangingPunct="0"/>
            <a:r>
              <a:rPr lang="en-US" sz="1600" dirty="0">
                <a:solidFill>
                  <a:schemeClr val="tx1"/>
                </a:solidFill>
                <a:latin typeface="Lucida Console" pitchFamily="49" charset="0"/>
              </a:rPr>
              <a:t>Primary</a:t>
            </a:r>
          </a:p>
        </p:txBody>
      </p:sp>
      <p:sp>
        <p:nvSpPr>
          <p:cNvPr id="22540" name="Text Box 11"/>
          <p:cNvSpPr txBox="1">
            <a:spLocks noChangeArrowheads="1"/>
          </p:cNvSpPr>
          <p:nvPr/>
        </p:nvSpPr>
        <p:spPr bwMode="auto">
          <a:xfrm>
            <a:off x="519821" y="4391025"/>
            <a:ext cx="801823" cy="313932"/>
          </a:xfrm>
          <a:prstGeom prst="rect">
            <a:avLst/>
          </a:prstGeom>
          <a:noFill/>
          <a:ln w="9525">
            <a:noFill/>
            <a:miter lim="800000"/>
            <a:headEnd/>
            <a:tailEnd/>
          </a:ln>
        </p:spPr>
        <p:txBody>
          <a:bodyPr wrap="none">
            <a:spAutoFit/>
          </a:bodyPr>
          <a:lstStyle/>
          <a:p>
            <a:pPr eaLnBrk="0" hangingPunct="0"/>
            <a:r>
              <a:rPr lang="en-US" sz="1600" dirty="0">
                <a:solidFill>
                  <a:schemeClr val="tx1"/>
                </a:solidFill>
                <a:latin typeface="Lucida Console" pitchFamily="49" charset="0"/>
              </a:rPr>
              <a:t>File1</a:t>
            </a:r>
          </a:p>
        </p:txBody>
      </p:sp>
      <p:sp>
        <p:nvSpPr>
          <p:cNvPr id="22541" name="Text Box 12"/>
          <p:cNvSpPr txBox="1">
            <a:spLocks noChangeArrowheads="1"/>
          </p:cNvSpPr>
          <p:nvPr/>
        </p:nvSpPr>
        <p:spPr bwMode="auto">
          <a:xfrm>
            <a:off x="519821" y="4746625"/>
            <a:ext cx="801823" cy="313932"/>
          </a:xfrm>
          <a:prstGeom prst="rect">
            <a:avLst/>
          </a:prstGeom>
          <a:noFill/>
          <a:ln w="9525">
            <a:noFill/>
            <a:miter lim="800000"/>
            <a:headEnd/>
            <a:tailEnd/>
          </a:ln>
        </p:spPr>
        <p:txBody>
          <a:bodyPr wrap="none">
            <a:spAutoFit/>
          </a:bodyPr>
          <a:lstStyle/>
          <a:p>
            <a:pPr eaLnBrk="0" hangingPunct="0"/>
            <a:r>
              <a:rPr lang="en-US" sz="1600" dirty="0">
                <a:solidFill>
                  <a:schemeClr val="tx1"/>
                </a:solidFill>
                <a:latin typeface="Lucida Console" pitchFamily="49" charset="0"/>
              </a:rPr>
              <a:t>File2</a:t>
            </a:r>
          </a:p>
        </p:txBody>
      </p:sp>
      <p:sp>
        <p:nvSpPr>
          <p:cNvPr id="22542" name="Text Box 13"/>
          <p:cNvSpPr txBox="1">
            <a:spLocks noChangeArrowheads="1"/>
          </p:cNvSpPr>
          <p:nvPr/>
        </p:nvSpPr>
        <p:spPr bwMode="auto">
          <a:xfrm>
            <a:off x="519821" y="5151438"/>
            <a:ext cx="801823" cy="313932"/>
          </a:xfrm>
          <a:prstGeom prst="rect">
            <a:avLst/>
          </a:prstGeom>
          <a:noFill/>
          <a:ln w="9525">
            <a:noFill/>
            <a:miter lim="800000"/>
            <a:headEnd/>
            <a:tailEnd/>
          </a:ln>
        </p:spPr>
        <p:txBody>
          <a:bodyPr wrap="none">
            <a:spAutoFit/>
          </a:bodyPr>
          <a:lstStyle/>
          <a:p>
            <a:pPr eaLnBrk="0" hangingPunct="0"/>
            <a:r>
              <a:rPr lang="en-US" sz="1600" dirty="0">
                <a:solidFill>
                  <a:schemeClr val="tx1"/>
                </a:solidFill>
                <a:latin typeface="Lucida Console" pitchFamily="49" charset="0"/>
              </a:rPr>
              <a:t>File3</a:t>
            </a:r>
          </a:p>
        </p:txBody>
      </p:sp>
      <p:sp>
        <p:nvSpPr>
          <p:cNvPr id="22543" name="Text Box 14"/>
          <p:cNvSpPr txBox="1">
            <a:spLocks noChangeArrowheads="1"/>
          </p:cNvSpPr>
          <p:nvPr/>
        </p:nvSpPr>
        <p:spPr bwMode="auto">
          <a:xfrm>
            <a:off x="764296" y="5478463"/>
            <a:ext cx="554960" cy="313932"/>
          </a:xfrm>
          <a:prstGeom prst="rect">
            <a:avLst/>
          </a:prstGeom>
          <a:noFill/>
          <a:ln w="9525">
            <a:noFill/>
            <a:miter lim="800000"/>
            <a:headEnd/>
            <a:tailEnd/>
          </a:ln>
        </p:spPr>
        <p:txBody>
          <a:bodyPr wrap="none">
            <a:spAutoFit/>
          </a:bodyPr>
          <a:lstStyle/>
          <a:p>
            <a:pPr eaLnBrk="0" hangingPunct="0"/>
            <a:r>
              <a:rPr lang="en-US" sz="1600" dirty="0">
                <a:solidFill>
                  <a:schemeClr val="tx1"/>
                </a:solidFill>
                <a:latin typeface="Lucida Console" pitchFamily="49" charset="0"/>
              </a:rPr>
              <a:t>Log</a:t>
            </a:r>
          </a:p>
        </p:txBody>
      </p:sp>
      <p:sp>
        <p:nvSpPr>
          <p:cNvPr id="22544" name="Line 15"/>
          <p:cNvSpPr>
            <a:spLocks noChangeShapeType="1"/>
          </p:cNvSpPr>
          <p:nvPr/>
        </p:nvSpPr>
        <p:spPr bwMode="auto">
          <a:xfrm>
            <a:off x="777875" y="3751263"/>
            <a:ext cx="7223125" cy="0"/>
          </a:xfrm>
          <a:prstGeom prst="line">
            <a:avLst/>
          </a:prstGeom>
          <a:noFill/>
          <a:ln w="15875">
            <a:solidFill>
              <a:schemeClr val="tx1"/>
            </a:solidFill>
            <a:round/>
            <a:headEnd/>
            <a:tailEnd type="triangle" w="lg" len="lg"/>
          </a:ln>
        </p:spPr>
        <p:txBody>
          <a:bodyPr/>
          <a:lstStyle/>
          <a:p>
            <a:endParaRPr lang="en-US">
              <a:solidFill>
                <a:schemeClr val="tx1"/>
              </a:solidFill>
            </a:endParaRPr>
          </a:p>
        </p:txBody>
      </p:sp>
      <p:sp>
        <p:nvSpPr>
          <p:cNvPr id="22545" name="Text Box 16"/>
          <p:cNvSpPr txBox="1">
            <a:spLocks noChangeArrowheads="1"/>
          </p:cNvSpPr>
          <p:nvPr/>
        </p:nvSpPr>
        <p:spPr bwMode="auto">
          <a:xfrm>
            <a:off x="320675" y="3554413"/>
            <a:ext cx="611449" cy="313932"/>
          </a:xfrm>
          <a:prstGeom prst="rect">
            <a:avLst/>
          </a:prstGeom>
          <a:noFill/>
          <a:ln w="9525">
            <a:noFill/>
            <a:miter lim="800000"/>
            <a:headEnd/>
            <a:tailEnd/>
          </a:ln>
        </p:spPr>
        <p:txBody>
          <a:bodyPr wrap="none">
            <a:spAutoFit/>
          </a:bodyPr>
          <a:lstStyle/>
          <a:p>
            <a:pPr eaLnBrk="0" hangingPunct="0"/>
            <a:r>
              <a:rPr lang="en-US" sz="1600" i="1" dirty="0">
                <a:solidFill>
                  <a:schemeClr val="tx1"/>
                </a:solidFill>
                <a:latin typeface="Times New Roman" pitchFamily="18" charset="0"/>
              </a:rPr>
              <a:t>T</a:t>
            </a:r>
            <a:r>
              <a:rPr lang="en-US" sz="1600" i="1" dirty="0" smtClean="0">
                <a:solidFill>
                  <a:schemeClr val="tx1"/>
                </a:solidFill>
                <a:latin typeface="Times New Roman" pitchFamily="18" charset="0"/>
              </a:rPr>
              <a:t>ime</a:t>
            </a:r>
            <a:endParaRPr lang="en-US" sz="1600" i="1" dirty="0">
              <a:solidFill>
                <a:schemeClr val="tx1"/>
              </a:solidFill>
              <a:latin typeface="Times New Roman" pitchFamily="18" charset="0"/>
            </a:endParaRPr>
          </a:p>
        </p:txBody>
      </p:sp>
      <p:sp>
        <p:nvSpPr>
          <p:cNvPr id="22546" name="Text Box 17"/>
          <p:cNvSpPr txBox="1">
            <a:spLocks noChangeArrowheads="1"/>
          </p:cNvSpPr>
          <p:nvPr/>
        </p:nvSpPr>
        <p:spPr bwMode="auto">
          <a:xfrm>
            <a:off x="2698750" y="5397500"/>
            <a:ext cx="182563"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22547" name="Text Box 18"/>
          <p:cNvSpPr txBox="1">
            <a:spLocks noChangeArrowheads="1"/>
          </p:cNvSpPr>
          <p:nvPr/>
        </p:nvSpPr>
        <p:spPr bwMode="auto">
          <a:xfrm>
            <a:off x="3521075" y="5397500"/>
            <a:ext cx="182563"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22548" name="Line 19"/>
          <p:cNvSpPr>
            <a:spLocks noChangeShapeType="1"/>
          </p:cNvSpPr>
          <p:nvPr/>
        </p:nvSpPr>
        <p:spPr bwMode="auto">
          <a:xfrm>
            <a:off x="2789238" y="3751263"/>
            <a:ext cx="0" cy="1646237"/>
          </a:xfrm>
          <a:prstGeom prst="line">
            <a:avLst/>
          </a:prstGeom>
          <a:noFill/>
          <a:ln w="9525">
            <a:solidFill>
              <a:schemeClr val="tx1"/>
            </a:solidFill>
            <a:round/>
            <a:headEnd type="diamond" w="med" len="med"/>
            <a:tailEnd/>
          </a:ln>
        </p:spPr>
        <p:txBody>
          <a:bodyPr/>
          <a:lstStyle/>
          <a:p>
            <a:endParaRPr lang="en-US"/>
          </a:p>
        </p:txBody>
      </p:sp>
      <p:sp>
        <p:nvSpPr>
          <p:cNvPr id="22549" name="Line 20"/>
          <p:cNvSpPr>
            <a:spLocks noChangeShapeType="1"/>
          </p:cNvSpPr>
          <p:nvPr/>
        </p:nvSpPr>
        <p:spPr bwMode="auto">
          <a:xfrm>
            <a:off x="3613150" y="3751263"/>
            <a:ext cx="0" cy="1646237"/>
          </a:xfrm>
          <a:prstGeom prst="line">
            <a:avLst/>
          </a:prstGeom>
          <a:noFill/>
          <a:ln w="9525">
            <a:solidFill>
              <a:schemeClr val="tx1"/>
            </a:solidFill>
            <a:round/>
            <a:headEnd type="diamond" w="med" len="med"/>
            <a:tailEnd/>
          </a:ln>
        </p:spPr>
        <p:txBody>
          <a:bodyPr/>
          <a:lstStyle/>
          <a:p>
            <a:endParaRPr lang="en-US"/>
          </a:p>
        </p:txBody>
      </p:sp>
      <p:sp>
        <p:nvSpPr>
          <p:cNvPr id="22550" name="Line 21"/>
          <p:cNvSpPr>
            <a:spLocks noChangeShapeType="1"/>
          </p:cNvSpPr>
          <p:nvPr/>
        </p:nvSpPr>
        <p:spPr bwMode="auto">
          <a:xfrm>
            <a:off x="4035425" y="3751263"/>
            <a:ext cx="0" cy="549275"/>
          </a:xfrm>
          <a:prstGeom prst="line">
            <a:avLst/>
          </a:prstGeom>
          <a:noFill/>
          <a:ln w="9525">
            <a:solidFill>
              <a:schemeClr val="tx1"/>
            </a:solidFill>
            <a:round/>
            <a:headEnd type="diamond" w="med" len="med"/>
            <a:tailEnd/>
          </a:ln>
        </p:spPr>
        <p:txBody>
          <a:bodyPr/>
          <a:lstStyle/>
          <a:p>
            <a:endParaRPr lang="en-US"/>
          </a:p>
        </p:txBody>
      </p:sp>
      <p:sp>
        <p:nvSpPr>
          <p:cNvPr id="22551" name="Line 22"/>
          <p:cNvSpPr>
            <a:spLocks noChangeShapeType="1"/>
          </p:cNvSpPr>
          <p:nvPr/>
        </p:nvSpPr>
        <p:spPr bwMode="auto">
          <a:xfrm>
            <a:off x="1454859" y="3751263"/>
            <a:ext cx="0" cy="182562"/>
          </a:xfrm>
          <a:prstGeom prst="line">
            <a:avLst/>
          </a:prstGeom>
          <a:noFill/>
          <a:ln w="9525">
            <a:solidFill>
              <a:schemeClr val="tx1"/>
            </a:solidFill>
            <a:round/>
            <a:headEnd type="diamond" w="med" len="med"/>
            <a:tailEnd/>
          </a:ln>
        </p:spPr>
        <p:txBody>
          <a:bodyPr/>
          <a:lstStyle/>
          <a:p>
            <a:endParaRPr lang="en-US">
              <a:solidFill>
                <a:schemeClr val="tx1"/>
              </a:solidFill>
            </a:endParaRPr>
          </a:p>
        </p:txBody>
      </p:sp>
      <p:sp>
        <p:nvSpPr>
          <p:cNvPr id="22552" name="Line 23"/>
          <p:cNvSpPr>
            <a:spLocks noChangeShapeType="1"/>
          </p:cNvSpPr>
          <p:nvPr/>
        </p:nvSpPr>
        <p:spPr bwMode="auto">
          <a:xfrm>
            <a:off x="2370138" y="3751263"/>
            <a:ext cx="0" cy="182562"/>
          </a:xfrm>
          <a:prstGeom prst="line">
            <a:avLst/>
          </a:prstGeom>
          <a:noFill/>
          <a:ln w="9525">
            <a:solidFill>
              <a:schemeClr val="tx1"/>
            </a:solidFill>
            <a:round/>
            <a:headEnd type="diamond" w="med" len="med"/>
            <a:tailEnd/>
          </a:ln>
        </p:spPr>
        <p:txBody>
          <a:bodyPr/>
          <a:lstStyle/>
          <a:p>
            <a:endParaRPr lang="en-US">
              <a:solidFill>
                <a:schemeClr val="tx1"/>
              </a:solidFill>
            </a:endParaRPr>
          </a:p>
        </p:txBody>
      </p:sp>
      <p:sp>
        <p:nvSpPr>
          <p:cNvPr id="22553" name="Text Box 24"/>
          <p:cNvSpPr txBox="1">
            <a:spLocks noChangeArrowheads="1"/>
          </p:cNvSpPr>
          <p:nvPr/>
        </p:nvSpPr>
        <p:spPr bwMode="auto">
          <a:xfrm>
            <a:off x="2212975" y="3429000"/>
            <a:ext cx="308098" cy="313932"/>
          </a:xfrm>
          <a:prstGeom prst="rect">
            <a:avLst/>
          </a:prstGeom>
          <a:noFill/>
          <a:ln w="9525">
            <a:noFill/>
            <a:miter lim="800000"/>
            <a:headEnd/>
            <a:tailEnd/>
          </a:ln>
        </p:spPr>
        <p:txBody>
          <a:bodyPr wrap="none">
            <a:spAutoFit/>
          </a:bodyPr>
          <a:lstStyle/>
          <a:p>
            <a:pPr eaLnBrk="0" hangingPunct="0"/>
            <a:r>
              <a:rPr lang="en-US" sz="1600">
                <a:solidFill>
                  <a:schemeClr val="tx1"/>
                </a:solidFill>
                <a:latin typeface="Lucida Console" pitchFamily="49" charset="0"/>
              </a:rPr>
              <a:t>1</a:t>
            </a:r>
          </a:p>
        </p:txBody>
      </p:sp>
      <p:sp>
        <p:nvSpPr>
          <p:cNvPr id="22554" name="Text Box 25"/>
          <p:cNvSpPr txBox="1">
            <a:spLocks noChangeArrowheads="1"/>
          </p:cNvSpPr>
          <p:nvPr/>
        </p:nvSpPr>
        <p:spPr bwMode="auto">
          <a:xfrm>
            <a:off x="2636838" y="3430588"/>
            <a:ext cx="389850" cy="313932"/>
          </a:xfrm>
          <a:prstGeom prst="rect">
            <a:avLst/>
          </a:prstGeom>
          <a:noFill/>
          <a:ln w="9525">
            <a:noFill/>
            <a:miter lim="800000"/>
            <a:headEnd/>
            <a:tailEnd/>
          </a:ln>
        </p:spPr>
        <p:txBody>
          <a:bodyPr wrap="none">
            <a:spAutoFit/>
          </a:bodyPr>
          <a:lstStyle/>
          <a:p>
            <a:pPr eaLnBrk="0" hangingPunct="0"/>
            <a:r>
              <a:rPr lang="en-US" sz="1600" i="1" dirty="0">
                <a:solidFill>
                  <a:schemeClr val="tx1"/>
                </a:solidFill>
                <a:latin typeface="Lucida Console" pitchFamily="49" charset="0"/>
              </a:rPr>
              <a:t>t</a:t>
            </a:r>
            <a:r>
              <a:rPr lang="en-US" sz="1600" i="1" baseline="-25000" dirty="0">
                <a:solidFill>
                  <a:schemeClr val="tx1"/>
                </a:solidFill>
                <a:latin typeface="Lucida Console" pitchFamily="49" charset="0"/>
              </a:rPr>
              <a:t>1</a:t>
            </a:r>
          </a:p>
        </p:txBody>
      </p:sp>
      <p:sp>
        <p:nvSpPr>
          <p:cNvPr id="22555" name="Text Box 26"/>
          <p:cNvSpPr txBox="1">
            <a:spLocks noChangeArrowheads="1"/>
          </p:cNvSpPr>
          <p:nvPr/>
        </p:nvSpPr>
        <p:spPr bwMode="auto">
          <a:xfrm>
            <a:off x="3875088" y="3429000"/>
            <a:ext cx="308098" cy="313932"/>
          </a:xfrm>
          <a:prstGeom prst="rect">
            <a:avLst/>
          </a:prstGeom>
          <a:noFill/>
          <a:ln w="9525">
            <a:noFill/>
            <a:miter lim="800000"/>
            <a:headEnd/>
            <a:tailEnd/>
          </a:ln>
        </p:spPr>
        <p:txBody>
          <a:bodyPr wrap="none">
            <a:spAutoFit/>
          </a:bodyPr>
          <a:lstStyle/>
          <a:p>
            <a:pPr eaLnBrk="0" hangingPunct="0"/>
            <a:r>
              <a:rPr lang="en-US" sz="1600">
                <a:solidFill>
                  <a:schemeClr val="tx1"/>
                </a:solidFill>
                <a:latin typeface="Lucida Console" pitchFamily="49" charset="0"/>
              </a:rPr>
              <a:t>2</a:t>
            </a:r>
          </a:p>
        </p:txBody>
      </p:sp>
      <p:sp>
        <p:nvSpPr>
          <p:cNvPr id="22556" name="Text Box 27"/>
          <p:cNvSpPr txBox="1">
            <a:spLocks noChangeArrowheads="1"/>
          </p:cNvSpPr>
          <p:nvPr/>
        </p:nvSpPr>
        <p:spPr bwMode="auto">
          <a:xfrm>
            <a:off x="1461979" y="4637088"/>
            <a:ext cx="182562" cy="1246495"/>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D</a:t>
            </a:r>
            <a:br>
              <a:rPr lang="en-US" sz="1000" dirty="0">
                <a:solidFill>
                  <a:schemeClr val="bg2"/>
                </a:solidFill>
                <a:latin typeface="Lucida Console" pitchFamily="49" charset="0"/>
              </a:rPr>
            </a:br>
            <a:r>
              <a:rPr lang="en-US" sz="1000" dirty="0">
                <a:solidFill>
                  <a:schemeClr val="bg2"/>
                </a:solidFill>
                <a:latin typeface="Lucida Console" pitchFamily="49" charset="0"/>
              </a:rPr>
              <a:t>B</a:t>
            </a:r>
            <a:br>
              <a:rPr lang="en-US" sz="1000" dirty="0">
                <a:solidFill>
                  <a:schemeClr val="bg2"/>
                </a:solidFill>
                <a:latin typeface="Lucida Console" pitchFamily="49" charset="0"/>
              </a:rPr>
            </a:br>
            <a:r>
              <a:rPr lang="en-US" sz="1000" dirty="0">
                <a:solidFill>
                  <a:schemeClr val="bg2"/>
                </a:solidFill>
                <a:latin typeface="Lucida Console" pitchFamily="49" charset="0"/>
              </a:rPr>
              <a:t/>
            </a:r>
            <a:br>
              <a:rPr lang="en-US" sz="1000" dirty="0">
                <a:solidFill>
                  <a:schemeClr val="bg2"/>
                </a:solidFill>
                <a:latin typeface="Lucida Console" pitchFamily="49" charset="0"/>
              </a:rPr>
            </a:br>
            <a:r>
              <a:rPr lang="en-US" sz="1000" dirty="0">
                <a:solidFill>
                  <a:schemeClr val="bg2"/>
                </a:solidFill>
                <a:latin typeface="Lucida Console" pitchFamily="49" charset="0"/>
              </a:rPr>
              <a:t>C</a:t>
            </a:r>
            <a:br>
              <a:rPr lang="en-US" sz="1000" dirty="0">
                <a:solidFill>
                  <a:schemeClr val="bg2"/>
                </a:solidFill>
                <a:latin typeface="Lucida Console" pitchFamily="49" charset="0"/>
              </a:rPr>
            </a:br>
            <a:r>
              <a:rPr lang="en-US" sz="1000" dirty="0">
                <a:solidFill>
                  <a:schemeClr val="bg2"/>
                </a:solidFill>
                <a:latin typeface="Lucida Console" pitchFamily="49" charset="0"/>
              </a:rPr>
              <a:t>R</a:t>
            </a:r>
            <a:br>
              <a:rPr lang="en-US" sz="1000" dirty="0">
                <a:solidFill>
                  <a:schemeClr val="bg2"/>
                </a:solidFill>
                <a:latin typeface="Lucida Console" pitchFamily="49" charset="0"/>
              </a:rPr>
            </a:br>
            <a:r>
              <a:rPr lang="en-US" sz="1000" dirty="0">
                <a:solidFill>
                  <a:schemeClr val="bg2"/>
                </a:solidFill>
                <a:latin typeface="Lucida Console" pitchFamily="49" charset="0"/>
              </a:rPr>
              <a:t>E</a:t>
            </a:r>
            <a:br>
              <a:rPr lang="en-US" sz="1000" dirty="0">
                <a:solidFill>
                  <a:schemeClr val="bg2"/>
                </a:solidFill>
                <a:latin typeface="Lucida Console" pitchFamily="49" charset="0"/>
              </a:rPr>
            </a:br>
            <a:r>
              <a:rPr lang="en-US" sz="1000" dirty="0">
                <a:solidFill>
                  <a:schemeClr val="bg2"/>
                </a:solidFill>
                <a:latin typeface="Lucida Console" pitchFamily="49" charset="0"/>
              </a:rPr>
              <a:t>A</a:t>
            </a:r>
            <a:br>
              <a:rPr lang="en-US" sz="1000" dirty="0">
                <a:solidFill>
                  <a:schemeClr val="bg2"/>
                </a:solidFill>
                <a:latin typeface="Lucida Console" pitchFamily="49" charset="0"/>
              </a:rPr>
            </a:b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E</a:t>
            </a:r>
          </a:p>
        </p:txBody>
      </p:sp>
      <p:sp>
        <p:nvSpPr>
          <p:cNvPr id="22557" name="Text Box 28"/>
          <p:cNvSpPr txBox="1">
            <a:spLocks noChangeArrowheads="1"/>
          </p:cNvSpPr>
          <p:nvPr/>
        </p:nvSpPr>
        <p:spPr bwMode="auto">
          <a:xfrm rot="10800000">
            <a:off x="197270" y="4357688"/>
            <a:ext cx="433965" cy="1066800"/>
          </a:xfrm>
          <a:prstGeom prst="rect">
            <a:avLst/>
          </a:prstGeom>
          <a:noFill/>
          <a:ln w="9525">
            <a:noFill/>
            <a:miter lim="800000"/>
            <a:headEnd/>
            <a:tailEnd/>
          </a:ln>
        </p:spPr>
        <p:txBody>
          <a:bodyPr vert="eaVert">
            <a:spAutoFit/>
          </a:bodyPr>
          <a:lstStyle/>
          <a:p>
            <a:pPr>
              <a:spcBef>
                <a:spcPct val="50000"/>
              </a:spcBef>
            </a:pPr>
            <a:r>
              <a:rPr lang="en-US" sz="1800" b="0" dirty="0">
                <a:solidFill>
                  <a:schemeClr val="tx1"/>
                </a:solidFill>
                <a:latin typeface="Arial" pitchFamily="34" charset="0"/>
                <a:cs typeface="Arial" pitchFamily="34" charset="0"/>
              </a:rPr>
              <a:t>F</a:t>
            </a:r>
            <a:r>
              <a:rPr lang="en-US" sz="1800" b="0" dirty="0" smtClean="0">
                <a:solidFill>
                  <a:schemeClr val="tx1"/>
                </a:solidFill>
                <a:latin typeface="Arial" pitchFamily="34" charset="0"/>
                <a:cs typeface="Arial" pitchFamily="34" charset="0"/>
              </a:rPr>
              <a:t>ilegroup</a:t>
            </a:r>
            <a:endParaRPr lang="en-US" sz="1800" b="0" dirty="0">
              <a:solidFill>
                <a:schemeClr val="tx1"/>
              </a:solidFill>
              <a:latin typeface="Arial" pitchFamily="34" charset="0"/>
              <a:cs typeface="Arial" pitchFamily="34" charset="0"/>
            </a:endParaRPr>
          </a:p>
        </p:txBody>
      </p:sp>
      <p:sp>
        <p:nvSpPr>
          <p:cNvPr id="51229" name="AutoShape 29"/>
          <p:cNvSpPr>
            <a:spLocks noChangeArrowheads="1"/>
          </p:cNvSpPr>
          <p:nvPr/>
        </p:nvSpPr>
        <p:spPr bwMode="auto">
          <a:xfrm>
            <a:off x="2146300" y="3944938"/>
            <a:ext cx="457200" cy="457200"/>
          </a:xfrm>
          <a:prstGeom prst="can">
            <a:avLst>
              <a:gd name="adj" fmla="val 25000"/>
            </a:avLst>
          </a:prstGeom>
          <a:solidFill>
            <a:srgbClr val="FFC000"/>
          </a:solidFill>
          <a:ln w="9525">
            <a:solidFill>
              <a:schemeClr val="tx1"/>
            </a:solidFill>
            <a:round/>
            <a:headEnd/>
            <a:tailEnd/>
          </a:ln>
        </p:spPr>
        <p:txBody>
          <a:bodyPr wrap="none" anchor="ctr"/>
          <a:lstStyle/>
          <a:p>
            <a:pPr>
              <a:defRPr/>
            </a:pPr>
            <a:endParaRPr lang="en-US">
              <a:latin typeface="Arial" pitchFamily="34" charset="0"/>
            </a:endParaRPr>
          </a:p>
        </p:txBody>
      </p:sp>
      <p:sp>
        <p:nvSpPr>
          <p:cNvPr id="51230" name="AutoShape 30"/>
          <p:cNvSpPr>
            <a:spLocks noChangeArrowheads="1"/>
          </p:cNvSpPr>
          <p:nvPr/>
        </p:nvSpPr>
        <p:spPr bwMode="auto">
          <a:xfrm>
            <a:off x="2146300" y="4303767"/>
            <a:ext cx="457200" cy="457200"/>
          </a:xfrm>
          <a:prstGeom prst="can">
            <a:avLst>
              <a:gd name="adj" fmla="val 25000"/>
            </a:avLst>
          </a:prstGeom>
          <a:solidFill>
            <a:srgbClr val="FFC000"/>
          </a:solidFill>
          <a:ln w="9525">
            <a:solidFill>
              <a:schemeClr val="tx1"/>
            </a:solidFill>
            <a:round/>
            <a:headEnd/>
            <a:tailEnd/>
          </a:ln>
        </p:spPr>
        <p:txBody>
          <a:bodyPr wrap="none" anchor="ctr"/>
          <a:lstStyle/>
          <a:p>
            <a:pPr>
              <a:defRPr/>
            </a:pPr>
            <a:endParaRPr lang="en-US">
              <a:latin typeface="Arial" pitchFamily="34" charset="0"/>
            </a:endParaRPr>
          </a:p>
        </p:txBody>
      </p:sp>
      <p:sp>
        <p:nvSpPr>
          <p:cNvPr id="51231" name="AutoShape 31"/>
          <p:cNvSpPr>
            <a:spLocks noChangeArrowheads="1"/>
          </p:cNvSpPr>
          <p:nvPr/>
        </p:nvSpPr>
        <p:spPr bwMode="auto">
          <a:xfrm>
            <a:off x="2146300" y="4668892"/>
            <a:ext cx="457200" cy="457200"/>
          </a:xfrm>
          <a:prstGeom prst="can">
            <a:avLst>
              <a:gd name="adj" fmla="val 25000"/>
            </a:avLst>
          </a:prstGeom>
          <a:solidFill>
            <a:srgbClr val="FFC000"/>
          </a:solidFill>
          <a:ln w="9525">
            <a:solidFill>
              <a:schemeClr val="tx1"/>
            </a:solidFill>
            <a:round/>
            <a:headEnd/>
            <a:tailEnd/>
          </a:ln>
        </p:spPr>
        <p:txBody>
          <a:bodyPr wrap="none" anchor="ctr"/>
          <a:lstStyle/>
          <a:p>
            <a:pPr>
              <a:defRPr/>
            </a:pPr>
            <a:endParaRPr lang="en-US">
              <a:latin typeface="Arial" pitchFamily="34" charset="0"/>
            </a:endParaRPr>
          </a:p>
        </p:txBody>
      </p:sp>
      <p:sp>
        <p:nvSpPr>
          <p:cNvPr id="51232" name="AutoShape 32"/>
          <p:cNvSpPr>
            <a:spLocks noChangeArrowheads="1"/>
          </p:cNvSpPr>
          <p:nvPr/>
        </p:nvSpPr>
        <p:spPr bwMode="auto">
          <a:xfrm>
            <a:off x="2146300" y="5027722"/>
            <a:ext cx="457200" cy="457200"/>
          </a:xfrm>
          <a:prstGeom prst="can">
            <a:avLst>
              <a:gd name="adj" fmla="val 25000"/>
            </a:avLst>
          </a:prstGeom>
          <a:solidFill>
            <a:srgbClr val="FFC000"/>
          </a:solidFill>
          <a:ln w="9525">
            <a:solidFill>
              <a:schemeClr val="tx1"/>
            </a:solidFill>
            <a:round/>
            <a:headEnd/>
            <a:tailEnd/>
          </a:ln>
        </p:spPr>
        <p:txBody>
          <a:bodyPr wrap="none" anchor="ctr"/>
          <a:lstStyle/>
          <a:p>
            <a:pPr>
              <a:defRPr/>
            </a:pPr>
            <a:endParaRPr lang="en-US">
              <a:latin typeface="Arial" pitchFamily="34" charset="0"/>
            </a:endParaRPr>
          </a:p>
        </p:txBody>
      </p:sp>
      <p:sp>
        <p:nvSpPr>
          <p:cNvPr id="51233" name="AutoShape 33"/>
          <p:cNvSpPr>
            <a:spLocks noChangeArrowheads="1"/>
          </p:cNvSpPr>
          <p:nvPr/>
        </p:nvSpPr>
        <p:spPr bwMode="auto">
          <a:xfrm>
            <a:off x="2146300" y="5392847"/>
            <a:ext cx="457200" cy="457200"/>
          </a:xfrm>
          <a:prstGeom prst="can">
            <a:avLst>
              <a:gd name="adj" fmla="val 25000"/>
            </a:avLst>
          </a:prstGeom>
          <a:solidFill>
            <a:srgbClr val="FFC000"/>
          </a:solidFill>
          <a:ln w="9525">
            <a:solidFill>
              <a:schemeClr val="tx1"/>
            </a:solidFill>
            <a:round/>
            <a:headEnd/>
            <a:tailEnd/>
          </a:ln>
        </p:spPr>
        <p:txBody>
          <a:bodyPr wrap="none" anchor="ctr"/>
          <a:lstStyle/>
          <a:p>
            <a:pPr>
              <a:defRPr/>
            </a:pPr>
            <a:endParaRPr lang="en-US">
              <a:latin typeface="Arial" pitchFamily="34" charset="0"/>
            </a:endParaRPr>
          </a:p>
        </p:txBody>
      </p:sp>
      <p:sp>
        <p:nvSpPr>
          <p:cNvPr id="22563" name="Line 34"/>
          <p:cNvSpPr>
            <a:spLocks noChangeShapeType="1"/>
          </p:cNvSpPr>
          <p:nvPr/>
        </p:nvSpPr>
        <p:spPr bwMode="auto">
          <a:xfrm>
            <a:off x="2376488" y="3762375"/>
            <a:ext cx="0" cy="182563"/>
          </a:xfrm>
          <a:prstGeom prst="line">
            <a:avLst/>
          </a:prstGeom>
          <a:noFill/>
          <a:ln w="9525">
            <a:solidFill>
              <a:schemeClr val="tx1"/>
            </a:solidFill>
            <a:round/>
            <a:headEnd type="diamond" w="med" len="med"/>
            <a:tailEnd/>
          </a:ln>
        </p:spPr>
        <p:txBody>
          <a:bodyPr/>
          <a:lstStyle/>
          <a:p>
            <a:endParaRPr lang="en-US">
              <a:solidFill>
                <a:schemeClr val="tx1"/>
              </a:solidFill>
            </a:endParaRPr>
          </a:p>
        </p:txBody>
      </p:sp>
      <p:sp>
        <p:nvSpPr>
          <p:cNvPr id="22564" name="Text Box 35"/>
          <p:cNvSpPr txBox="1">
            <a:spLocks noChangeArrowheads="1"/>
          </p:cNvSpPr>
          <p:nvPr/>
        </p:nvSpPr>
        <p:spPr bwMode="auto">
          <a:xfrm>
            <a:off x="2286000" y="4267200"/>
            <a:ext cx="182563" cy="1877437"/>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F</a:t>
            </a:r>
            <a:br>
              <a:rPr lang="en-US" sz="1000" dirty="0">
                <a:solidFill>
                  <a:schemeClr val="bg2"/>
                </a:solidFill>
                <a:latin typeface="Lucida Console" pitchFamily="49" charset="0"/>
              </a:rPr>
            </a:br>
            <a:r>
              <a:rPr lang="en-US" sz="1000" dirty="0">
                <a:solidFill>
                  <a:schemeClr val="bg2"/>
                </a:solidFill>
                <a:latin typeface="Lucida Console" pitchFamily="49" charset="0"/>
              </a:rPr>
              <a:t>u</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 </a:t>
            </a:r>
            <a:br>
              <a:rPr lang="en-US" sz="1000" dirty="0">
                <a:solidFill>
                  <a:schemeClr val="bg2"/>
                </a:solidFill>
                <a:latin typeface="Lucida Console" pitchFamily="49" charset="0"/>
              </a:rPr>
            </a:br>
            <a:r>
              <a:rPr lang="en-US" sz="1000" dirty="0">
                <a:solidFill>
                  <a:schemeClr val="bg2"/>
                </a:solidFill>
                <a:latin typeface="Lucida Console" pitchFamily="49" charset="0"/>
              </a:rPr>
              <a:t>D</a:t>
            </a:r>
            <a:br>
              <a:rPr lang="en-US" sz="1000" dirty="0">
                <a:solidFill>
                  <a:schemeClr val="bg2"/>
                </a:solidFill>
                <a:latin typeface="Lucida Console" pitchFamily="49" charset="0"/>
              </a:rPr>
            </a:br>
            <a:r>
              <a:rPr lang="en-US" sz="1000" dirty="0">
                <a:solidFill>
                  <a:schemeClr val="bg2"/>
                </a:solidFill>
                <a:latin typeface="Lucida Console" pitchFamily="49" charset="0"/>
              </a:rPr>
              <a:t>B</a:t>
            </a:r>
          </a:p>
          <a:p>
            <a:pPr algn="ctr" eaLnBrk="0" hangingPunct="0">
              <a:spcBef>
                <a:spcPct val="50000"/>
              </a:spcBef>
            </a:pPr>
            <a:r>
              <a:rPr lang="en-US" sz="1000" dirty="0">
                <a:solidFill>
                  <a:schemeClr val="bg2"/>
                </a:solidFill>
                <a:latin typeface="Lucida Console" pitchFamily="49" charset="0"/>
              </a:rPr>
              <a:t>B</a:t>
            </a:r>
            <a:br>
              <a:rPr lang="en-US" sz="1000" dirty="0">
                <a:solidFill>
                  <a:schemeClr val="bg2"/>
                </a:solidFill>
                <a:latin typeface="Lucida Console" pitchFamily="49" charset="0"/>
              </a:rPr>
            </a:br>
            <a:r>
              <a:rPr lang="en-US" sz="1000" dirty="0">
                <a:solidFill>
                  <a:schemeClr val="bg2"/>
                </a:solidFill>
                <a:latin typeface="Lucida Console" pitchFamily="49" charset="0"/>
              </a:rPr>
              <a:t>a</a:t>
            </a:r>
            <a:br>
              <a:rPr lang="en-US" sz="1000" dirty="0">
                <a:solidFill>
                  <a:schemeClr val="bg2"/>
                </a:solidFill>
                <a:latin typeface="Lucida Console" pitchFamily="49" charset="0"/>
              </a:rPr>
            </a:br>
            <a:r>
              <a:rPr lang="en-US" sz="1000" dirty="0">
                <a:solidFill>
                  <a:schemeClr val="bg2"/>
                </a:solidFill>
                <a:latin typeface="Lucida Console" pitchFamily="49" charset="0"/>
              </a:rPr>
              <a:t>c</a:t>
            </a:r>
            <a:br>
              <a:rPr lang="en-US" sz="1000" dirty="0">
                <a:solidFill>
                  <a:schemeClr val="bg2"/>
                </a:solidFill>
                <a:latin typeface="Lucida Console" pitchFamily="49" charset="0"/>
              </a:rPr>
            </a:br>
            <a:r>
              <a:rPr lang="en-US" sz="1000" dirty="0">
                <a:solidFill>
                  <a:schemeClr val="bg2"/>
                </a:solidFill>
                <a:latin typeface="Lucida Console" pitchFamily="49" charset="0"/>
              </a:rPr>
              <a:t>k</a:t>
            </a:r>
            <a:br>
              <a:rPr lang="en-US" sz="1000" dirty="0">
                <a:solidFill>
                  <a:schemeClr val="bg2"/>
                </a:solidFill>
                <a:latin typeface="Lucida Console" pitchFamily="49" charset="0"/>
              </a:rPr>
            </a:br>
            <a:r>
              <a:rPr lang="en-US" sz="1000" dirty="0">
                <a:solidFill>
                  <a:schemeClr val="bg2"/>
                </a:solidFill>
                <a:latin typeface="Lucida Console" pitchFamily="49" charset="0"/>
              </a:rPr>
              <a:t>u</a:t>
            </a:r>
            <a:br>
              <a:rPr lang="en-US" sz="1000" dirty="0">
                <a:solidFill>
                  <a:schemeClr val="bg2"/>
                </a:solidFill>
                <a:latin typeface="Lucida Console" pitchFamily="49" charset="0"/>
              </a:rPr>
            </a:br>
            <a:r>
              <a:rPr lang="en-US" sz="1000" dirty="0">
                <a:solidFill>
                  <a:schemeClr val="bg2"/>
                </a:solidFill>
                <a:latin typeface="Lucida Console" pitchFamily="49" charset="0"/>
              </a:rPr>
              <a:t>p</a:t>
            </a:r>
          </a:p>
        </p:txBody>
      </p:sp>
      <p:sp>
        <p:nvSpPr>
          <p:cNvPr id="22565" name="AutoShape 36" descr="Large checker board"/>
          <p:cNvSpPr>
            <a:spLocks noChangeArrowheads="1"/>
          </p:cNvSpPr>
          <p:nvPr/>
        </p:nvSpPr>
        <p:spPr bwMode="auto">
          <a:xfrm>
            <a:off x="3822700" y="3948113"/>
            <a:ext cx="457200" cy="457200"/>
          </a:xfrm>
          <a:prstGeom prst="can">
            <a:avLst>
              <a:gd name="adj" fmla="val 25000"/>
            </a:avLst>
          </a:prstGeom>
          <a:solidFill>
            <a:srgbClr val="00B0F0"/>
          </a:solidFill>
          <a:ln w="9525">
            <a:solidFill>
              <a:schemeClr val="tx1"/>
            </a:solidFill>
            <a:round/>
            <a:headEnd/>
            <a:tailEnd/>
          </a:ln>
        </p:spPr>
        <p:txBody>
          <a:bodyPr wrap="none" anchor="ctr"/>
          <a:lstStyle/>
          <a:p>
            <a:endParaRPr lang="en-US"/>
          </a:p>
        </p:txBody>
      </p:sp>
      <p:sp>
        <p:nvSpPr>
          <p:cNvPr id="22566" name="AutoShape 37" descr="Large checker board"/>
          <p:cNvSpPr>
            <a:spLocks noChangeArrowheads="1"/>
          </p:cNvSpPr>
          <p:nvPr/>
        </p:nvSpPr>
        <p:spPr bwMode="auto">
          <a:xfrm>
            <a:off x="3824288" y="4300538"/>
            <a:ext cx="457200" cy="457200"/>
          </a:xfrm>
          <a:prstGeom prst="can">
            <a:avLst>
              <a:gd name="adj" fmla="val 25000"/>
            </a:avLst>
          </a:prstGeom>
          <a:solidFill>
            <a:srgbClr val="00B0F0"/>
          </a:solidFill>
          <a:ln w="9525">
            <a:solidFill>
              <a:schemeClr val="tx1"/>
            </a:solidFill>
            <a:round/>
            <a:headEnd/>
            <a:tailEnd/>
          </a:ln>
        </p:spPr>
        <p:txBody>
          <a:bodyPr wrap="none" anchor="ctr"/>
          <a:lstStyle/>
          <a:p>
            <a:endParaRPr lang="en-US"/>
          </a:p>
        </p:txBody>
      </p:sp>
      <p:sp>
        <p:nvSpPr>
          <p:cNvPr id="22567" name="AutoShape 38" descr="Large checker board"/>
          <p:cNvSpPr>
            <a:spLocks noChangeArrowheads="1"/>
          </p:cNvSpPr>
          <p:nvPr/>
        </p:nvSpPr>
        <p:spPr bwMode="auto">
          <a:xfrm>
            <a:off x="3824288" y="4665663"/>
            <a:ext cx="457200" cy="457200"/>
          </a:xfrm>
          <a:prstGeom prst="can">
            <a:avLst>
              <a:gd name="adj" fmla="val 25000"/>
            </a:avLst>
          </a:prstGeom>
          <a:solidFill>
            <a:srgbClr val="00B0F0"/>
          </a:solidFill>
          <a:ln w="9525">
            <a:solidFill>
              <a:schemeClr val="tx1"/>
            </a:solidFill>
            <a:round/>
            <a:headEnd/>
            <a:tailEnd/>
          </a:ln>
        </p:spPr>
        <p:txBody>
          <a:bodyPr wrap="none" anchor="ctr"/>
          <a:lstStyle/>
          <a:p>
            <a:endParaRPr lang="en-US"/>
          </a:p>
        </p:txBody>
      </p:sp>
      <p:sp>
        <p:nvSpPr>
          <p:cNvPr id="22568" name="AutoShape 39" descr="Large checker board"/>
          <p:cNvSpPr>
            <a:spLocks noChangeArrowheads="1"/>
          </p:cNvSpPr>
          <p:nvPr/>
        </p:nvSpPr>
        <p:spPr bwMode="auto">
          <a:xfrm>
            <a:off x="3824288" y="5026134"/>
            <a:ext cx="457200" cy="457200"/>
          </a:xfrm>
          <a:prstGeom prst="can">
            <a:avLst>
              <a:gd name="adj" fmla="val 25000"/>
            </a:avLst>
          </a:prstGeom>
          <a:solidFill>
            <a:srgbClr val="00B0F0"/>
          </a:solidFill>
          <a:ln w="9525">
            <a:solidFill>
              <a:schemeClr val="tx1"/>
            </a:solidFill>
            <a:round/>
            <a:headEnd/>
            <a:tailEnd/>
          </a:ln>
        </p:spPr>
        <p:txBody>
          <a:bodyPr wrap="none" anchor="ctr"/>
          <a:lstStyle/>
          <a:p>
            <a:endParaRPr lang="en-US"/>
          </a:p>
        </p:txBody>
      </p:sp>
      <p:sp>
        <p:nvSpPr>
          <p:cNvPr id="22569" name="Text Box 40"/>
          <p:cNvSpPr txBox="1">
            <a:spLocks noChangeArrowheads="1"/>
          </p:cNvSpPr>
          <p:nvPr/>
        </p:nvSpPr>
        <p:spPr bwMode="auto">
          <a:xfrm>
            <a:off x="3952875" y="4946650"/>
            <a:ext cx="182563" cy="969496"/>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D</a:t>
            </a:r>
            <a:br>
              <a:rPr lang="en-US" sz="1000" dirty="0">
                <a:solidFill>
                  <a:schemeClr val="bg2"/>
                </a:solidFill>
                <a:latin typeface="Lucida Console" pitchFamily="49" charset="0"/>
              </a:rPr>
            </a:br>
            <a:r>
              <a:rPr lang="en-US" sz="1000" dirty="0">
                <a:solidFill>
                  <a:schemeClr val="bg2"/>
                </a:solidFill>
                <a:latin typeface="Lucida Console" pitchFamily="49" charset="0"/>
              </a:rPr>
              <a:t>I</a:t>
            </a:r>
            <a:br>
              <a:rPr lang="en-US" sz="1000" dirty="0">
                <a:solidFill>
                  <a:schemeClr val="bg2"/>
                </a:solidFill>
                <a:latin typeface="Lucida Console" pitchFamily="49" charset="0"/>
              </a:rPr>
            </a:br>
            <a:r>
              <a:rPr lang="en-US" sz="1000" dirty="0">
                <a:solidFill>
                  <a:schemeClr val="bg2"/>
                </a:solidFill>
                <a:latin typeface="Lucida Console" pitchFamily="49" charset="0"/>
              </a:rPr>
              <a:t>F</a:t>
            </a:r>
            <a:br>
              <a:rPr lang="en-US" sz="1000" dirty="0">
                <a:solidFill>
                  <a:schemeClr val="bg2"/>
                </a:solidFill>
                <a:latin typeface="Lucida Console" pitchFamily="49" charset="0"/>
              </a:rPr>
            </a:br>
            <a:r>
              <a:rPr lang="en-US" sz="1000" dirty="0">
                <a:solidFill>
                  <a:schemeClr val="bg2"/>
                </a:solidFill>
                <a:latin typeface="Lucida Console" pitchFamily="49" charset="0"/>
              </a:rPr>
              <a:t>F</a:t>
            </a:r>
            <a:br>
              <a:rPr lang="en-US" sz="1000" dirty="0">
                <a:solidFill>
                  <a:schemeClr val="bg2"/>
                </a:solidFill>
                <a:latin typeface="Lucida Console" pitchFamily="49" charset="0"/>
              </a:rPr>
            </a:br>
            <a:r>
              <a:rPr lang="en-US" sz="1000" dirty="0">
                <a:solidFill>
                  <a:schemeClr val="bg2"/>
                </a:solidFill>
                <a:latin typeface="Lucida Console" pitchFamily="49" charset="0"/>
              </a:rPr>
              <a:t/>
            </a:r>
            <a:br>
              <a:rPr lang="en-US" sz="1000" dirty="0">
                <a:solidFill>
                  <a:schemeClr val="bg2"/>
                </a:solidFill>
                <a:latin typeface="Lucida Console" pitchFamily="49" charset="0"/>
              </a:rPr>
            </a:br>
            <a:r>
              <a:rPr lang="en-US" sz="1000" dirty="0">
                <a:solidFill>
                  <a:schemeClr val="bg2"/>
                </a:solidFill>
                <a:latin typeface="Lucida Console" pitchFamily="49" charset="0"/>
              </a:rPr>
              <a:t>F</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22570" name="Text Box 41"/>
          <p:cNvSpPr txBox="1">
            <a:spLocks noChangeArrowheads="1"/>
          </p:cNvSpPr>
          <p:nvPr/>
        </p:nvSpPr>
        <p:spPr bwMode="auto">
          <a:xfrm>
            <a:off x="3127375" y="5395913"/>
            <a:ext cx="182563"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22571" name="Line 42"/>
          <p:cNvSpPr>
            <a:spLocks noChangeShapeType="1"/>
          </p:cNvSpPr>
          <p:nvPr/>
        </p:nvSpPr>
        <p:spPr bwMode="auto">
          <a:xfrm>
            <a:off x="3217863" y="3749675"/>
            <a:ext cx="0" cy="1646238"/>
          </a:xfrm>
          <a:prstGeom prst="line">
            <a:avLst/>
          </a:prstGeom>
          <a:noFill/>
          <a:ln w="9525">
            <a:solidFill>
              <a:schemeClr val="tx1"/>
            </a:solidFill>
            <a:round/>
            <a:headEnd type="diamond" w="med" len="med"/>
            <a:tailEnd/>
          </a:ln>
        </p:spPr>
        <p:txBody>
          <a:bodyPr/>
          <a:lstStyle/>
          <a:p>
            <a:endParaRPr lang="en-US"/>
          </a:p>
        </p:txBody>
      </p:sp>
      <p:sp>
        <p:nvSpPr>
          <p:cNvPr id="22572" name="Text Box 43"/>
          <p:cNvSpPr txBox="1">
            <a:spLocks noChangeArrowheads="1"/>
          </p:cNvSpPr>
          <p:nvPr/>
        </p:nvSpPr>
        <p:spPr bwMode="auto">
          <a:xfrm>
            <a:off x="4375150" y="5397500"/>
            <a:ext cx="182563"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22573" name="Text Box 44"/>
          <p:cNvSpPr txBox="1">
            <a:spLocks noChangeArrowheads="1"/>
          </p:cNvSpPr>
          <p:nvPr/>
        </p:nvSpPr>
        <p:spPr bwMode="auto">
          <a:xfrm>
            <a:off x="5197475" y="5397500"/>
            <a:ext cx="182563"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22574" name="Line 45"/>
          <p:cNvSpPr>
            <a:spLocks noChangeShapeType="1"/>
          </p:cNvSpPr>
          <p:nvPr/>
        </p:nvSpPr>
        <p:spPr bwMode="auto">
          <a:xfrm>
            <a:off x="4465638" y="3751263"/>
            <a:ext cx="0" cy="1646237"/>
          </a:xfrm>
          <a:prstGeom prst="line">
            <a:avLst/>
          </a:prstGeom>
          <a:noFill/>
          <a:ln w="9525">
            <a:solidFill>
              <a:schemeClr val="tx1"/>
            </a:solidFill>
            <a:round/>
            <a:headEnd type="diamond" w="med" len="med"/>
            <a:tailEnd/>
          </a:ln>
        </p:spPr>
        <p:txBody>
          <a:bodyPr/>
          <a:lstStyle/>
          <a:p>
            <a:endParaRPr lang="en-US"/>
          </a:p>
        </p:txBody>
      </p:sp>
      <p:sp>
        <p:nvSpPr>
          <p:cNvPr id="22575" name="Line 46"/>
          <p:cNvSpPr>
            <a:spLocks noChangeShapeType="1"/>
          </p:cNvSpPr>
          <p:nvPr/>
        </p:nvSpPr>
        <p:spPr bwMode="auto">
          <a:xfrm>
            <a:off x="5289550" y="3751263"/>
            <a:ext cx="0" cy="1646237"/>
          </a:xfrm>
          <a:prstGeom prst="line">
            <a:avLst/>
          </a:prstGeom>
          <a:noFill/>
          <a:ln w="9525">
            <a:solidFill>
              <a:schemeClr val="tx1"/>
            </a:solidFill>
            <a:round/>
            <a:headEnd type="diamond" w="med" len="med"/>
            <a:tailEnd/>
          </a:ln>
        </p:spPr>
        <p:txBody>
          <a:bodyPr/>
          <a:lstStyle/>
          <a:p>
            <a:endParaRPr lang="en-US"/>
          </a:p>
        </p:txBody>
      </p:sp>
      <p:sp>
        <p:nvSpPr>
          <p:cNvPr id="22576" name="Line 47"/>
          <p:cNvSpPr>
            <a:spLocks noChangeShapeType="1"/>
          </p:cNvSpPr>
          <p:nvPr/>
        </p:nvSpPr>
        <p:spPr bwMode="auto">
          <a:xfrm>
            <a:off x="5683250" y="3751263"/>
            <a:ext cx="0" cy="549275"/>
          </a:xfrm>
          <a:prstGeom prst="line">
            <a:avLst/>
          </a:prstGeom>
          <a:noFill/>
          <a:ln w="9525">
            <a:solidFill>
              <a:schemeClr val="tx1"/>
            </a:solidFill>
            <a:round/>
            <a:headEnd type="diamond" w="med" len="med"/>
            <a:tailEnd/>
          </a:ln>
        </p:spPr>
        <p:txBody>
          <a:bodyPr/>
          <a:lstStyle/>
          <a:p>
            <a:endParaRPr lang="en-US"/>
          </a:p>
        </p:txBody>
      </p:sp>
      <p:sp>
        <p:nvSpPr>
          <p:cNvPr id="22577" name="Text Box 48"/>
          <p:cNvSpPr txBox="1">
            <a:spLocks noChangeArrowheads="1"/>
          </p:cNvSpPr>
          <p:nvPr/>
        </p:nvSpPr>
        <p:spPr bwMode="auto">
          <a:xfrm>
            <a:off x="5522913" y="3429000"/>
            <a:ext cx="308098" cy="313932"/>
          </a:xfrm>
          <a:prstGeom prst="rect">
            <a:avLst/>
          </a:prstGeom>
          <a:noFill/>
          <a:ln w="9525">
            <a:noFill/>
            <a:miter lim="800000"/>
            <a:headEnd/>
            <a:tailEnd/>
          </a:ln>
        </p:spPr>
        <p:txBody>
          <a:bodyPr wrap="none">
            <a:spAutoFit/>
          </a:bodyPr>
          <a:lstStyle/>
          <a:p>
            <a:pPr eaLnBrk="0" hangingPunct="0"/>
            <a:r>
              <a:rPr lang="en-US" sz="1600">
                <a:solidFill>
                  <a:schemeClr val="tx1"/>
                </a:solidFill>
                <a:latin typeface="Lucida Console" pitchFamily="49" charset="0"/>
              </a:rPr>
              <a:t>3</a:t>
            </a:r>
          </a:p>
        </p:txBody>
      </p:sp>
      <p:sp>
        <p:nvSpPr>
          <p:cNvPr id="22578" name="AutoShape 49" descr="Large checker board"/>
          <p:cNvSpPr>
            <a:spLocks noChangeArrowheads="1"/>
          </p:cNvSpPr>
          <p:nvPr/>
        </p:nvSpPr>
        <p:spPr bwMode="auto">
          <a:xfrm>
            <a:off x="5470525" y="3948113"/>
            <a:ext cx="457200" cy="457200"/>
          </a:xfrm>
          <a:prstGeom prst="can">
            <a:avLst>
              <a:gd name="adj" fmla="val 25000"/>
            </a:avLst>
          </a:prstGeom>
          <a:solidFill>
            <a:srgbClr val="00B0F0"/>
          </a:solidFill>
          <a:ln w="9525">
            <a:solidFill>
              <a:schemeClr val="tx1"/>
            </a:solidFill>
            <a:round/>
            <a:headEnd/>
            <a:tailEnd/>
          </a:ln>
        </p:spPr>
        <p:txBody>
          <a:bodyPr wrap="none" anchor="ctr"/>
          <a:lstStyle/>
          <a:p>
            <a:endParaRPr lang="en-US"/>
          </a:p>
        </p:txBody>
      </p:sp>
      <p:sp>
        <p:nvSpPr>
          <p:cNvPr id="22579" name="AutoShape 50" descr="Large checker board"/>
          <p:cNvSpPr>
            <a:spLocks noChangeArrowheads="1"/>
          </p:cNvSpPr>
          <p:nvPr/>
        </p:nvSpPr>
        <p:spPr bwMode="auto">
          <a:xfrm>
            <a:off x="5472113" y="4300538"/>
            <a:ext cx="457200" cy="457200"/>
          </a:xfrm>
          <a:prstGeom prst="can">
            <a:avLst>
              <a:gd name="adj" fmla="val 25000"/>
            </a:avLst>
          </a:prstGeom>
          <a:solidFill>
            <a:srgbClr val="00B0F0"/>
          </a:solidFill>
          <a:ln w="9525">
            <a:solidFill>
              <a:schemeClr val="tx1"/>
            </a:solidFill>
            <a:round/>
            <a:headEnd/>
            <a:tailEnd/>
          </a:ln>
        </p:spPr>
        <p:txBody>
          <a:bodyPr wrap="none" anchor="ctr"/>
          <a:lstStyle/>
          <a:p>
            <a:endParaRPr lang="en-US"/>
          </a:p>
        </p:txBody>
      </p:sp>
      <p:sp>
        <p:nvSpPr>
          <p:cNvPr id="22580" name="AutoShape 51" descr="Large checker board"/>
          <p:cNvSpPr>
            <a:spLocks noChangeArrowheads="1"/>
          </p:cNvSpPr>
          <p:nvPr/>
        </p:nvSpPr>
        <p:spPr bwMode="auto">
          <a:xfrm>
            <a:off x="5472113" y="4665663"/>
            <a:ext cx="457200" cy="457200"/>
          </a:xfrm>
          <a:prstGeom prst="can">
            <a:avLst>
              <a:gd name="adj" fmla="val 25000"/>
            </a:avLst>
          </a:prstGeom>
          <a:solidFill>
            <a:srgbClr val="00B0F0"/>
          </a:solidFill>
          <a:ln w="9525">
            <a:solidFill>
              <a:schemeClr val="tx1"/>
            </a:solidFill>
            <a:round/>
            <a:headEnd/>
            <a:tailEnd/>
          </a:ln>
        </p:spPr>
        <p:txBody>
          <a:bodyPr wrap="none" anchor="ctr"/>
          <a:lstStyle/>
          <a:p>
            <a:endParaRPr lang="en-US"/>
          </a:p>
        </p:txBody>
      </p:sp>
      <p:sp>
        <p:nvSpPr>
          <p:cNvPr id="22581" name="AutoShape 52" descr="Large checker board"/>
          <p:cNvSpPr>
            <a:spLocks noChangeArrowheads="1"/>
          </p:cNvSpPr>
          <p:nvPr/>
        </p:nvSpPr>
        <p:spPr bwMode="auto">
          <a:xfrm>
            <a:off x="5472113" y="5026134"/>
            <a:ext cx="457200" cy="457200"/>
          </a:xfrm>
          <a:prstGeom prst="can">
            <a:avLst>
              <a:gd name="adj" fmla="val 25000"/>
            </a:avLst>
          </a:prstGeom>
          <a:solidFill>
            <a:srgbClr val="00B0F0"/>
          </a:solidFill>
          <a:ln w="9525">
            <a:solidFill>
              <a:schemeClr val="tx1"/>
            </a:solidFill>
            <a:round/>
            <a:headEnd/>
            <a:tailEnd/>
          </a:ln>
        </p:spPr>
        <p:txBody>
          <a:bodyPr wrap="none" anchor="ctr"/>
          <a:lstStyle/>
          <a:p>
            <a:endParaRPr lang="en-US"/>
          </a:p>
        </p:txBody>
      </p:sp>
      <p:sp>
        <p:nvSpPr>
          <p:cNvPr id="22582" name="Text Box 53"/>
          <p:cNvSpPr txBox="1">
            <a:spLocks noChangeArrowheads="1"/>
          </p:cNvSpPr>
          <p:nvPr/>
        </p:nvSpPr>
        <p:spPr bwMode="auto">
          <a:xfrm>
            <a:off x="5600700" y="4946650"/>
            <a:ext cx="182563" cy="969496"/>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D</a:t>
            </a:r>
            <a:br>
              <a:rPr lang="en-US" sz="1000" dirty="0">
                <a:solidFill>
                  <a:schemeClr val="bg2"/>
                </a:solidFill>
                <a:latin typeface="Lucida Console" pitchFamily="49" charset="0"/>
              </a:rPr>
            </a:br>
            <a:r>
              <a:rPr lang="en-US" sz="1000" dirty="0">
                <a:solidFill>
                  <a:schemeClr val="bg2"/>
                </a:solidFill>
                <a:latin typeface="Lucida Console" pitchFamily="49" charset="0"/>
              </a:rPr>
              <a:t>I</a:t>
            </a:r>
            <a:br>
              <a:rPr lang="en-US" sz="1000" dirty="0">
                <a:solidFill>
                  <a:schemeClr val="bg2"/>
                </a:solidFill>
                <a:latin typeface="Lucida Console" pitchFamily="49" charset="0"/>
              </a:rPr>
            </a:br>
            <a:r>
              <a:rPr lang="en-US" sz="1000" dirty="0">
                <a:solidFill>
                  <a:schemeClr val="bg2"/>
                </a:solidFill>
                <a:latin typeface="Lucida Console" pitchFamily="49" charset="0"/>
              </a:rPr>
              <a:t>F</a:t>
            </a:r>
            <a:br>
              <a:rPr lang="en-US" sz="1000" dirty="0">
                <a:solidFill>
                  <a:schemeClr val="bg2"/>
                </a:solidFill>
                <a:latin typeface="Lucida Console" pitchFamily="49" charset="0"/>
              </a:rPr>
            </a:br>
            <a:r>
              <a:rPr lang="en-US" sz="1000" dirty="0">
                <a:solidFill>
                  <a:schemeClr val="bg2"/>
                </a:solidFill>
                <a:latin typeface="Lucida Console" pitchFamily="49" charset="0"/>
              </a:rPr>
              <a:t>F</a:t>
            </a:r>
            <a:br>
              <a:rPr lang="en-US" sz="1000" dirty="0">
                <a:solidFill>
                  <a:schemeClr val="bg2"/>
                </a:solidFill>
                <a:latin typeface="Lucida Console" pitchFamily="49" charset="0"/>
              </a:rPr>
            </a:br>
            <a:r>
              <a:rPr lang="en-US" sz="1000" dirty="0">
                <a:solidFill>
                  <a:schemeClr val="bg2"/>
                </a:solidFill>
                <a:latin typeface="Lucida Console" pitchFamily="49" charset="0"/>
              </a:rPr>
              <a:t/>
            </a:r>
            <a:br>
              <a:rPr lang="en-US" sz="1000" dirty="0">
                <a:solidFill>
                  <a:schemeClr val="bg2"/>
                </a:solidFill>
                <a:latin typeface="Lucida Console" pitchFamily="49" charset="0"/>
              </a:rPr>
            </a:br>
            <a:r>
              <a:rPr lang="en-US" sz="1000" dirty="0">
                <a:solidFill>
                  <a:schemeClr val="bg2"/>
                </a:solidFill>
                <a:latin typeface="Lucida Console" pitchFamily="49" charset="0"/>
              </a:rPr>
              <a:t>F</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22583" name="Text Box 54"/>
          <p:cNvSpPr txBox="1">
            <a:spLocks noChangeArrowheads="1"/>
          </p:cNvSpPr>
          <p:nvPr/>
        </p:nvSpPr>
        <p:spPr bwMode="auto">
          <a:xfrm>
            <a:off x="4803775" y="5395913"/>
            <a:ext cx="182563"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22584" name="Line 55"/>
          <p:cNvSpPr>
            <a:spLocks noChangeShapeType="1"/>
          </p:cNvSpPr>
          <p:nvPr/>
        </p:nvSpPr>
        <p:spPr bwMode="auto">
          <a:xfrm>
            <a:off x="4894263" y="3749675"/>
            <a:ext cx="0" cy="1646238"/>
          </a:xfrm>
          <a:prstGeom prst="line">
            <a:avLst/>
          </a:prstGeom>
          <a:noFill/>
          <a:ln w="9525">
            <a:solidFill>
              <a:schemeClr val="tx1"/>
            </a:solidFill>
            <a:round/>
            <a:headEnd type="diamond" w="med" len="med"/>
            <a:tailEnd/>
          </a:ln>
        </p:spPr>
        <p:txBody>
          <a:bodyPr/>
          <a:lstStyle/>
          <a:p>
            <a:endParaRPr lang="en-US"/>
          </a:p>
        </p:txBody>
      </p:sp>
      <p:sp>
        <p:nvSpPr>
          <p:cNvPr id="22585" name="Text Box 56"/>
          <p:cNvSpPr txBox="1">
            <a:spLocks noChangeArrowheads="1"/>
          </p:cNvSpPr>
          <p:nvPr/>
        </p:nvSpPr>
        <p:spPr bwMode="auto">
          <a:xfrm>
            <a:off x="3436938" y="3429000"/>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3</a:t>
            </a:r>
          </a:p>
        </p:txBody>
      </p:sp>
      <p:sp>
        <p:nvSpPr>
          <p:cNvPr id="22586" name="Text Box 57"/>
          <p:cNvSpPr txBox="1">
            <a:spLocks noChangeArrowheads="1"/>
          </p:cNvSpPr>
          <p:nvPr/>
        </p:nvSpPr>
        <p:spPr bwMode="auto">
          <a:xfrm>
            <a:off x="4741863" y="3429000"/>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5</a:t>
            </a:r>
          </a:p>
        </p:txBody>
      </p:sp>
      <p:sp>
        <p:nvSpPr>
          <p:cNvPr id="22587" name="Text Box 58"/>
          <p:cNvSpPr txBox="1">
            <a:spLocks noChangeArrowheads="1"/>
          </p:cNvSpPr>
          <p:nvPr/>
        </p:nvSpPr>
        <p:spPr bwMode="auto">
          <a:xfrm>
            <a:off x="4341813" y="3430588"/>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4</a:t>
            </a:r>
          </a:p>
        </p:txBody>
      </p:sp>
      <p:sp>
        <p:nvSpPr>
          <p:cNvPr id="22588" name="Text Box 59"/>
          <p:cNvSpPr txBox="1">
            <a:spLocks noChangeArrowheads="1"/>
          </p:cNvSpPr>
          <p:nvPr/>
        </p:nvSpPr>
        <p:spPr bwMode="auto">
          <a:xfrm>
            <a:off x="5141913" y="3429000"/>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6</a:t>
            </a:r>
          </a:p>
        </p:txBody>
      </p:sp>
      <p:sp>
        <p:nvSpPr>
          <p:cNvPr id="22589" name="Text Box 60"/>
          <p:cNvSpPr txBox="1">
            <a:spLocks noChangeArrowheads="1"/>
          </p:cNvSpPr>
          <p:nvPr/>
        </p:nvSpPr>
        <p:spPr bwMode="auto">
          <a:xfrm>
            <a:off x="6056313" y="5397500"/>
            <a:ext cx="182562"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22590" name="Text Box 61"/>
          <p:cNvSpPr txBox="1">
            <a:spLocks noChangeArrowheads="1"/>
          </p:cNvSpPr>
          <p:nvPr/>
        </p:nvSpPr>
        <p:spPr bwMode="auto">
          <a:xfrm>
            <a:off x="6878638" y="5397500"/>
            <a:ext cx="182562"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22591" name="Line 62"/>
          <p:cNvSpPr>
            <a:spLocks noChangeShapeType="1"/>
          </p:cNvSpPr>
          <p:nvPr/>
        </p:nvSpPr>
        <p:spPr bwMode="auto">
          <a:xfrm>
            <a:off x="6146800" y="3751263"/>
            <a:ext cx="0" cy="1646237"/>
          </a:xfrm>
          <a:prstGeom prst="line">
            <a:avLst/>
          </a:prstGeom>
          <a:noFill/>
          <a:ln w="9525">
            <a:solidFill>
              <a:schemeClr val="tx1"/>
            </a:solidFill>
            <a:round/>
            <a:headEnd type="diamond" w="med" len="med"/>
            <a:tailEnd/>
          </a:ln>
        </p:spPr>
        <p:txBody>
          <a:bodyPr/>
          <a:lstStyle/>
          <a:p>
            <a:endParaRPr lang="en-US"/>
          </a:p>
        </p:txBody>
      </p:sp>
      <p:sp>
        <p:nvSpPr>
          <p:cNvPr id="22592" name="Line 63"/>
          <p:cNvSpPr>
            <a:spLocks noChangeShapeType="1"/>
          </p:cNvSpPr>
          <p:nvPr/>
        </p:nvSpPr>
        <p:spPr bwMode="auto">
          <a:xfrm>
            <a:off x="6970713" y="3751263"/>
            <a:ext cx="0" cy="1646237"/>
          </a:xfrm>
          <a:prstGeom prst="line">
            <a:avLst/>
          </a:prstGeom>
          <a:noFill/>
          <a:ln w="9525">
            <a:solidFill>
              <a:schemeClr val="tx1"/>
            </a:solidFill>
            <a:round/>
            <a:headEnd type="diamond" w="med" len="med"/>
            <a:tailEnd/>
          </a:ln>
        </p:spPr>
        <p:txBody>
          <a:bodyPr/>
          <a:lstStyle/>
          <a:p>
            <a:endParaRPr lang="en-US"/>
          </a:p>
        </p:txBody>
      </p:sp>
      <p:sp>
        <p:nvSpPr>
          <p:cNvPr id="22593" name="Line 64"/>
          <p:cNvSpPr>
            <a:spLocks noChangeShapeType="1"/>
          </p:cNvSpPr>
          <p:nvPr/>
        </p:nvSpPr>
        <p:spPr bwMode="auto">
          <a:xfrm>
            <a:off x="7364413" y="3751263"/>
            <a:ext cx="0" cy="549275"/>
          </a:xfrm>
          <a:prstGeom prst="line">
            <a:avLst/>
          </a:prstGeom>
          <a:noFill/>
          <a:ln w="9525">
            <a:solidFill>
              <a:schemeClr val="tx1"/>
            </a:solidFill>
            <a:round/>
            <a:headEnd type="diamond" w="med" len="med"/>
            <a:tailEnd/>
          </a:ln>
        </p:spPr>
        <p:txBody>
          <a:bodyPr/>
          <a:lstStyle/>
          <a:p>
            <a:endParaRPr lang="en-US"/>
          </a:p>
        </p:txBody>
      </p:sp>
      <p:sp>
        <p:nvSpPr>
          <p:cNvPr id="22594" name="Text Box 65"/>
          <p:cNvSpPr txBox="1">
            <a:spLocks noChangeArrowheads="1"/>
          </p:cNvSpPr>
          <p:nvPr/>
        </p:nvSpPr>
        <p:spPr bwMode="auto">
          <a:xfrm>
            <a:off x="7204075" y="3429000"/>
            <a:ext cx="308098" cy="313932"/>
          </a:xfrm>
          <a:prstGeom prst="rect">
            <a:avLst/>
          </a:prstGeom>
          <a:noFill/>
          <a:ln w="9525">
            <a:noFill/>
            <a:miter lim="800000"/>
            <a:headEnd/>
            <a:tailEnd/>
          </a:ln>
        </p:spPr>
        <p:txBody>
          <a:bodyPr wrap="none">
            <a:spAutoFit/>
          </a:bodyPr>
          <a:lstStyle/>
          <a:p>
            <a:pPr eaLnBrk="0" hangingPunct="0"/>
            <a:r>
              <a:rPr lang="en-US" sz="1600">
                <a:solidFill>
                  <a:schemeClr val="tx1"/>
                </a:solidFill>
                <a:latin typeface="Lucida Console" pitchFamily="49" charset="0"/>
              </a:rPr>
              <a:t>4</a:t>
            </a:r>
          </a:p>
        </p:txBody>
      </p:sp>
      <p:sp>
        <p:nvSpPr>
          <p:cNvPr id="22595" name="AutoShape 66" descr="Large checker board"/>
          <p:cNvSpPr>
            <a:spLocks noChangeArrowheads="1"/>
          </p:cNvSpPr>
          <p:nvPr/>
        </p:nvSpPr>
        <p:spPr bwMode="auto">
          <a:xfrm>
            <a:off x="7151688" y="3948113"/>
            <a:ext cx="457200" cy="457200"/>
          </a:xfrm>
          <a:prstGeom prst="can">
            <a:avLst>
              <a:gd name="adj" fmla="val 25000"/>
            </a:avLst>
          </a:prstGeom>
          <a:solidFill>
            <a:srgbClr val="00B0F0"/>
          </a:solidFill>
          <a:ln w="9525">
            <a:solidFill>
              <a:schemeClr val="tx1"/>
            </a:solidFill>
            <a:round/>
            <a:headEnd/>
            <a:tailEnd/>
          </a:ln>
        </p:spPr>
        <p:txBody>
          <a:bodyPr wrap="none" anchor="ctr"/>
          <a:lstStyle/>
          <a:p>
            <a:endParaRPr lang="en-US"/>
          </a:p>
        </p:txBody>
      </p:sp>
      <p:sp>
        <p:nvSpPr>
          <p:cNvPr id="22596" name="AutoShape 67" descr="Large checker board"/>
          <p:cNvSpPr>
            <a:spLocks noChangeArrowheads="1"/>
          </p:cNvSpPr>
          <p:nvPr/>
        </p:nvSpPr>
        <p:spPr bwMode="auto">
          <a:xfrm>
            <a:off x="7153275" y="4300538"/>
            <a:ext cx="457200" cy="457200"/>
          </a:xfrm>
          <a:prstGeom prst="can">
            <a:avLst>
              <a:gd name="adj" fmla="val 25000"/>
            </a:avLst>
          </a:prstGeom>
          <a:solidFill>
            <a:srgbClr val="00B0F0"/>
          </a:solidFill>
          <a:ln w="9525">
            <a:solidFill>
              <a:schemeClr val="tx1"/>
            </a:solidFill>
            <a:round/>
            <a:headEnd/>
            <a:tailEnd/>
          </a:ln>
        </p:spPr>
        <p:txBody>
          <a:bodyPr wrap="none" anchor="ctr"/>
          <a:lstStyle/>
          <a:p>
            <a:endParaRPr lang="en-US"/>
          </a:p>
        </p:txBody>
      </p:sp>
      <p:sp>
        <p:nvSpPr>
          <p:cNvPr id="22597" name="AutoShape 68" descr="Large checker board"/>
          <p:cNvSpPr>
            <a:spLocks noChangeArrowheads="1"/>
          </p:cNvSpPr>
          <p:nvPr/>
        </p:nvSpPr>
        <p:spPr bwMode="auto">
          <a:xfrm>
            <a:off x="7153275" y="4665663"/>
            <a:ext cx="457200" cy="457200"/>
          </a:xfrm>
          <a:prstGeom prst="can">
            <a:avLst>
              <a:gd name="adj" fmla="val 25000"/>
            </a:avLst>
          </a:prstGeom>
          <a:solidFill>
            <a:srgbClr val="00B0F0"/>
          </a:solidFill>
          <a:ln w="9525">
            <a:solidFill>
              <a:schemeClr val="tx1"/>
            </a:solidFill>
            <a:round/>
            <a:headEnd/>
            <a:tailEnd/>
          </a:ln>
        </p:spPr>
        <p:txBody>
          <a:bodyPr wrap="none" anchor="ctr"/>
          <a:lstStyle/>
          <a:p>
            <a:endParaRPr lang="en-US"/>
          </a:p>
        </p:txBody>
      </p:sp>
      <p:sp>
        <p:nvSpPr>
          <p:cNvPr id="22598" name="AutoShape 69" descr="Large checker board"/>
          <p:cNvSpPr>
            <a:spLocks noChangeArrowheads="1"/>
          </p:cNvSpPr>
          <p:nvPr/>
        </p:nvSpPr>
        <p:spPr bwMode="auto">
          <a:xfrm>
            <a:off x="7153275" y="5026134"/>
            <a:ext cx="457200" cy="457200"/>
          </a:xfrm>
          <a:prstGeom prst="can">
            <a:avLst>
              <a:gd name="adj" fmla="val 25000"/>
            </a:avLst>
          </a:prstGeom>
          <a:solidFill>
            <a:srgbClr val="00B0F0"/>
          </a:solidFill>
          <a:ln w="9525">
            <a:solidFill>
              <a:schemeClr val="tx1"/>
            </a:solidFill>
            <a:round/>
            <a:headEnd/>
            <a:tailEnd/>
          </a:ln>
        </p:spPr>
        <p:txBody>
          <a:bodyPr wrap="none" anchor="ctr"/>
          <a:lstStyle/>
          <a:p>
            <a:endParaRPr lang="en-US"/>
          </a:p>
        </p:txBody>
      </p:sp>
      <p:sp>
        <p:nvSpPr>
          <p:cNvPr id="22599" name="Text Box 70"/>
          <p:cNvSpPr txBox="1">
            <a:spLocks noChangeArrowheads="1"/>
          </p:cNvSpPr>
          <p:nvPr/>
        </p:nvSpPr>
        <p:spPr bwMode="auto">
          <a:xfrm>
            <a:off x="7281863" y="4946650"/>
            <a:ext cx="182562" cy="969496"/>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D</a:t>
            </a:r>
            <a:br>
              <a:rPr lang="en-US" sz="1000" dirty="0">
                <a:solidFill>
                  <a:schemeClr val="bg2"/>
                </a:solidFill>
                <a:latin typeface="Lucida Console" pitchFamily="49" charset="0"/>
              </a:rPr>
            </a:br>
            <a:r>
              <a:rPr lang="en-US" sz="1000" dirty="0">
                <a:solidFill>
                  <a:schemeClr val="bg2"/>
                </a:solidFill>
                <a:latin typeface="Lucida Console" pitchFamily="49" charset="0"/>
              </a:rPr>
              <a:t>I</a:t>
            </a:r>
            <a:br>
              <a:rPr lang="en-US" sz="1000" dirty="0">
                <a:solidFill>
                  <a:schemeClr val="bg2"/>
                </a:solidFill>
                <a:latin typeface="Lucida Console" pitchFamily="49" charset="0"/>
              </a:rPr>
            </a:br>
            <a:r>
              <a:rPr lang="en-US" sz="1000" dirty="0">
                <a:solidFill>
                  <a:schemeClr val="bg2"/>
                </a:solidFill>
                <a:latin typeface="Lucida Console" pitchFamily="49" charset="0"/>
              </a:rPr>
              <a:t>F</a:t>
            </a:r>
            <a:br>
              <a:rPr lang="en-US" sz="1000" dirty="0">
                <a:solidFill>
                  <a:schemeClr val="bg2"/>
                </a:solidFill>
                <a:latin typeface="Lucida Console" pitchFamily="49" charset="0"/>
              </a:rPr>
            </a:br>
            <a:r>
              <a:rPr lang="en-US" sz="1000" dirty="0">
                <a:solidFill>
                  <a:schemeClr val="bg2"/>
                </a:solidFill>
                <a:latin typeface="Lucida Console" pitchFamily="49" charset="0"/>
              </a:rPr>
              <a:t>F</a:t>
            </a:r>
            <a:br>
              <a:rPr lang="en-US" sz="1000" dirty="0">
                <a:solidFill>
                  <a:schemeClr val="bg2"/>
                </a:solidFill>
                <a:latin typeface="Lucida Console" pitchFamily="49" charset="0"/>
              </a:rPr>
            </a:br>
            <a:r>
              <a:rPr lang="en-US" sz="1000" dirty="0">
                <a:solidFill>
                  <a:schemeClr val="bg2"/>
                </a:solidFill>
                <a:latin typeface="Lucida Console" pitchFamily="49" charset="0"/>
              </a:rPr>
              <a:t/>
            </a:r>
            <a:br>
              <a:rPr lang="en-US" sz="1000" dirty="0">
                <a:solidFill>
                  <a:schemeClr val="bg2"/>
                </a:solidFill>
                <a:latin typeface="Lucida Console" pitchFamily="49" charset="0"/>
              </a:rPr>
            </a:br>
            <a:r>
              <a:rPr lang="en-US" sz="1000" dirty="0">
                <a:solidFill>
                  <a:schemeClr val="bg2"/>
                </a:solidFill>
                <a:latin typeface="Lucida Console" pitchFamily="49" charset="0"/>
              </a:rPr>
              <a:t>F</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22600" name="Text Box 71"/>
          <p:cNvSpPr txBox="1">
            <a:spLocks noChangeArrowheads="1"/>
          </p:cNvSpPr>
          <p:nvPr/>
        </p:nvSpPr>
        <p:spPr bwMode="auto">
          <a:xfrm>
            <a:off x="6484938" y="5395913"/>
            <a:ext cx="182562" cy="553998"/>
          </a:xfrm>
          <a:prstGeom prst="rect">
            <a:avLst/>
          </a:prstGeom>
          <a:solidFill>
            <a:schemeClr val="tx1"/>
          </a:solidFill>
          <a:ln w="9525">
            <a:solidFill>
              <a:schemeClr val="tx1"/>
            </a:solidFill>
            <a:miter lim="800000"/>
            <a:headEnd/>
            <a:tailEnd/>
          </a:ln>
        </p:spPr>
        <p:txBody>
          <a:bodyPr lIns="0" tIns="0" rIns="0" bIns="0">
            <a:spAutoFit/>
          </a:bodyPr>
          <a:lstStyle/>
          <a:p>
            <a:pPr algn="ctr" eaLnBrk="0" hangingPunct="0">
              <a:spcBef>
                <a:spcPct val="50000"/>
              </a:spcBef>
            </a:pPr>
            <a:r>
              <a:rPr lang="en-US" sz="1000" dirty="0">
                <a:solidFill>
                  <a:schemeClr val="bg2"/>
                </a:solidFill>
                <a:latin typeface="Lucida Console" pitchFamily="49" charset="0"/>
              </a:rPr>
              <a:t>T</a:t>
            </a:r>
            <a:br>
              <a:rPr lang="en-US" sz="1000" dirty="0">
                <a:solidFill>
                  <a:schemeClr val="bg2"/>
                </a:solidFill>
                <a:latin typeface="Lucida Console" pitchFamily="49" charset="0"/>
              </a:rPr>
            </a:br>
            <a:r>
              <a:rPr lang="en-US" sz="1000" dirty="0">
                <a:solidFill>
                  <a:schemeClr val="bg2"/>
                </a:solidFill>
                <a:latin typeface="Lucida Console" pitchFamily="49" charset="0"/>
              </a:rPr>
              <a:t>L</a:t>
            </a:r>
            <a:br>
              <a:rPr lang="en-US" sz="1000" dirty="0">
                <a:solidFill>
                  <a:schemeClr val="bg2"/>
                </a:solidFill>
                <a:latin typeface="Lucida Console" pitchFamily="49" charset="0"/>
              </a:rPr>
            </a:br>
            <a:r>
              <a:rPr lang="en-US" sz="1000" dirty="0">
                <a:solidFill>
                  <a:schemeClr val="bg2"/>
                </a:solidFill>
                <a:latin typeface="Lucida Console" pitchFamily="49" charset="0"/>
              </a:rPr>
              <a:t>O</a:t>
            </a:r>
            <a:br>
              <a:rPr lang="en-US" sz="1000" dirty="0">
                <a:solidFill>
                  <a:schemeClr val="bg2"/>
                </a:solidFill>
                <a:latin typeface="Lucida Console" pitchFamily="49" charset="0"/>
              </a:rPr>
            </a:br>
            <a:r>
              <a:rPr lang="en-US" sz="1000" dirty="0">
                <a:solidFill>
                  <a:schemeClr val="bg2"/>
                </a:solidFill>
                <a:latin typeface="Lucida Console" pitchFamily="49" charset="0"/>
              </a:rPr>
              <a:t>G</a:t>
            </a:r>
          </a:p>
        </p:txBody>
      </p:sp>
      <p:sp>
        <p:nvSpPr>
          <p:cNvPr id="22601" name="Line 72"/>
          <p:cNvSpPr>
            <a:spLocks noChangeShapeType="1"/>
          </p:cNvSpPr>
          <p:nvPr/>
        </p:nvSpPr>
        <p:spPr bwMode="auto">
          <a:xfrm>
            <a:off x="6575425" y="3749675"/>
            <a:ext cx="0" cy="1646238"/>
          </a:xfrm>
          <a:prstGeom prst="line">
            <a:avLst/>
          </a:prstGeom>
          <a:noFill/>
          <a:ln w="9525">
            <a:solidFill>
              <a:schemeClr val="tx1"/>
            </a:solidFill>
            <a:round/>
            <a:headEnd type="diamond" w="med" len="med"/>
            <a:tailEnd/>
          </a:ln>
        </p:spPr>
        <p:txBody>
          <a:bodyPr/>
          <a:lstStyle/>
          <a:p>
            <a:endParaRPr lang="en-US"/>
          </a:p>
        </p:txBody>
      </p:sp>
      <p:sp>
        <p:nvSpPr>
          <p:cNvPr id="22602" name="Text Box 73"/>
          <p:cNvSpPr txBox="1">
            <a:spLocks noChangeArrowheads="1"/>
          </p:cNvSpPr>
          <p:nvPr/>
        </p:nvSpPr>
        <p:spPr bwMode="auto">
          <a:xfrm>
            <a:off x="6423025" y="3429000"/>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8</a:t>
            </a:r>
          </a:p>
        </p:txBody>
      </p:sp>
      <p:sp>
        <p:nvSpPr>
          <p:cNvPr id="22603" name="Text Box 74"/>
          <p:cNvSpPr txBox="1">
            <a:spLocks noChangeArrowheads="1"/>
          </p:cNvSpPr>
          <p:nvPr/>
        </p:nvSpPr>
        <p:spPr bwMode="auto">
          <a:xfrm>
            <a:off x="6022975" y="3430588"/>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7</a:t>
            </a:r>
          </a:p>
        </p:txBody>
      </p:sp>
      <p:sp>
        <p:nvSpPr>
          <p:cNvPr id="22604" name="Text Box 75"/>
          <p:cNvSpPr txBox="1">
            <a:spLocks noChangeArrowheads="1"/>
          </p:cNvSpPr>
          <p:nvPr/>
        </p:nvSpPr>
        <p:spPr bwMode="auto">
          <a:xfrm>
            <a:off x="6823075" y="3429000"/>
            <a:ext cx="389850" cy="313932"/>
          </a:xfrm>
          <a:prstGeom prst="rect">
            <a:avLst/>
          </a:prstGeom>
          <a:noFill/>
          <a:ln w="9525">
            <a:noFill/>
            <a:miter lim="800000"/>
            <a:headEnd/>
            <a:tailEnd/>
          </a:ln>
        </p:spPr>
        <p:txBody>
          <a:bodyPr wrap="none">
            <a:spAutoFit/>
          </a:bodyPr>
          <a:lstStyle/>
          <a:p>
            <a:pPr eaLnBrk="0" hangingPunct="0"/>
            <a:r>
              <a:rPr lang="en-US" sz="1600" i="1">
                <a:solidFill>
                  <a:schemeClr val="tx1"/>
                </a:solidFill>
                <a:latin typeface="Lucida Console" pitchFamily="49" charset="0"/>
              </a:rPr>
              <a:t>t</a:t>
            </a:r>
            <a:r>
              <a:rPr lang="en-US" sz="1600" i="1" baseline="-25000">
                <a:solidFill>
                  <a:schemeClr val="tx1"/>
                </a:solidFill>
                <a:latin typeface="Lucida Console" pitchFamily="49" charset="0"/>
              </a:rPr>
              <a:t>9</a:t>
            </a:r>
          </a:p>
        </p:txBody>
      </p:sp>
      <p:sp>
        <p:nvSpPr>
          <p:cNvPr id="76"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Granular Backups</a:t>
            </a:r>
            <a:endParaRPr lang="en-US" dirty="0"/>
          </a:p>
        </p:txBody>
      </p:sp>
      <p:sp>
        <p:nvSpPr>
          <p:cNvPr id="3" name="Content Placeholder 2"/>
          <p:cNvSpPr>
            <a:spLocks noGrp="1"/>
          </p:cNvSpPr>
          <p:nvPr>
            <p:ph idx="1"/>
          </p:nvPr>
        </p:nvSpPr>
        <p:spPr/>
        <p:txBody>
          <a:bodyPr/>
          <a:lstStyle/>
          <a:p>
            <a:r>
              <a:rPr lang="en-US" sz="2400" dirty="0" smtClean="0"/>
              <a:t>Full and differential backups can be performed at three levels:</a:t>
            </a:r>
          </a:p>
          <a:p>
            <a:pPr lvl="1"/>
            <a:r>
              <a:rPr lang="en-US" sz="2000" dirty="0" smtClean="0"/>
              <a:t>Database</a:t>
            </a:r>
          </a:p>
          <a:p>
            <a:pPr lvl="1"/>
            <a:r>
              <a:rPr lang="en-US" sz="2000" dirty="0" smtClean="0"/>
              <a:t>Filegroup (or list of filegroups)</a:t>
            </a:r>
          </a:p>
          <a:p>
            <a:pPr lvl="1"/>
            <a:r>
              <a:rPr lang="en-US" sz="2000" dirty="0" smtClean="0"/>
              <a:t>File (or list of files)</a:t>
            </a:r>
          </a:p>
          <a:p>
            <a:r>
              <a:rPr lang="en-US" sz="2400" dirty="0" smtClean="0"/>
              <a:t>Can specify </a:t>
            </a:r>
            <a:r>
              <a:rPr lang="en-US" sz="2400" i="1" dirty="0" smtClean="0"/>
              <a:t>just </a:t>
            </a:r>
            <a:r>
              <a:rPr lang="en-US" sz="2400" dirty="0" smtClean="0">
                <a:latin typeface="Courier New" pitchFamily="49" charset="0"/>
                <a:cs typeface="Courier New" pitchFamily="49" charset="0"/>
              </a:rPr>
              <a:t>READ_WRITE_FILEGROUPS</a:t>
            </a:r>
            <a:r>
              <a:rPr lang="en-US" sz="2400" dirty="0" smtClean="0"/>
              <a:t> to create a partial backup (either full or differential) of ALL the </a:t>
            </a:r>
            <a:r>
              <a:rPr lang="en-US" sz="2400" dirty="0" err="1" smtClean="0"/>
              <a:t>filegroups</a:t>
            </a:r>
            <a:r>
              <a:rPr lang="en-US" sz="2400" dirty="0" smtClean="0"/>
              <a:t> NOT set to read-only</a:t>
            </a:r>
          </a:p>
          <a:p>
            <a:pPr lvl="1"/>
            <a:r>
              <a:rPr lang="en-US" sz="2000" dirty="0" smtClean="0"/>
              <a:t>Used when you want to run with SIMPLE recovery model but want to do more granular backups</a:t>
            </a:r>
          </a:p>
          <a:p>
            <a:pPr lvl="1"/>
            <a:r>
              <a:rPr lang="en-US" sz="2000" dirty="0" smtClean="0"/>
              <a:t>If a filegroup becomes read/write after the partial full backup was taken, but was not included in the partial full backup, a partial differential will fail</a:t>
            </a:r>
          </a:p>
          <a:p>
            <a:r>
              <a:rPr lang="en-US" sz="2400" dirty="0" smtClean="0"/>
              <a:t>Can make for faster recovery, but more complex to manage</a:t>
            </a:r>
          </a:p>
          <a:p>
            <a:pPr lvl="1"/>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p:cNvSpPr>
            <a:spLocks noGrp="1" noChangeAspect="1" noChangeArrowheads="1"/>
          </p:cNvSpPr>
          <p:nvPr>
            <p:ph type="title"/>
          </p:nvPr>
        </p:nvSpPr>
        <p:spPr/>
        <p:txBody>
          <a:bodyPr/>
          <a:lstStyle/>
          <a:p>
            <a:r>
              <a:rPr lang="en-US" dirty="0" smtClean="0"/>
              <a:t>VLDB Issues</a:t>
            </a:r>
          </a:p>
        </p:txBody>
      </p:sp>
      <p:sp>
        <p:nvSpPr>
          <p:cNvPr id="436227" name="Rectangle 3"/>
          <p:cNvSpPr>
            <a:spLocks noGrp="1" noChangeAspect="1" noChangeArrowheads="1"/>
          </p:cNvSpPr>
          <p:nvPr>
            <p:ph type="body" idx="1"/>
          </p:nvPr>
        </p:nvSpPr>
        <p:spPr>
          <a:xfrm>
            <a:off x="227013" y="1384300"/>
            <a:ext cx="6894899" cy="5040312"/>
          </a:xfrm>
        </p:spPr>
        <p:txBody>
          <a:bodyPr/>
          <a:lstStyle/>
          <a:p>
            <a:r>
              <a:rPr lang="en-US" sz="2400" dirty="0" err="1" smtClean="0"/>
              <a:t>VLDB</a:t>
            </a:r>
            <a:r>
              <a:rPr lang="en-US" sz="2400" dirty="0" smtClean="0"/>
              <a:t>: Very large database (100+ GB)</a:t>
            </a:r>
          </a:p>
          <a:p>
            <a:r>
              <a:rPr lang="en-US" sz="2400" dirty="0" err="1" smtClean="0"/>
              <a:t>VLT</a:t>
            </a:r>
            <a:r>
              <a:rPr lang="en-US" sz="2400" dirty="0" smtClean="0"/>
              <a:t>: very large table (well into double digit GB)</a:t>
            </a:r>
          </a:p>
          <a:p>
            <a:r>
              <a:rPr lang="en-US" sz="2400" dirty="0" smtClean="0"/>
              <a:t>More space/time required for many operations</a:t>
            </a:r>
          </a:p>
          <a:p>
            <a:r>
              <a:rPr lang="en-US" sz="2400" dirty="0" smtClean="0"/>
              <a:t>Typically large portion not changing often</a:t>
            </a:r>
          </a:p>
          <a:p>
            <a:r>
              <a:rPr lang="en-US" sz="2400" dirty="0" smtClean="0"/>
              <a:t>Large database can add to importance of secondary site (although this is not really size related but size of the database makes this problem more challenging)</a:t>
            </a:r>
          </a:p>
        </p:txBody>
      </p:sp>
      <p:pic>
        <p:nvPicPr>
          <p:cNvPr id="436228" name="Picture 4" descr="j0078748"/>
          <p:cNvPicPr>
            <a:picLocks noGrp="1" noChangeAspect="1" noChangeArrowheads="1"/>
          </p:cNvPicPr>
          <p:nvPr>
            <p:ph sz="half" idx="4294967295"/>
          </p:nvPr>
        </p:nvPicPr>
        <p:blipFill>
          <a:blip r:embed="rId2" cstate="print"/>
          <a:srcRect/>
          <a:stretch>
            <a:fillRect/>
          </a:stretch>
        </p:blipFill>
        <p:spPr>
          <a:xfrm>
            <a:off x="7025268" y="3467478"/>
            <a:ext cx="2118732" cy="3125410"/>
          </a:xfrm>
          <a:effectLst>
            <a:outerShdw dist="17961" dir="2700000" algn="ctr" rotWithShape="0">
              <a:srgbClr val="808080">
                <a:alpha val="0"/>
              </a:srgbClr>
            </a:outerShdw>
          </a:effectLst>
        </p:spPr>
      </p:pic>
      <p:sp>
        <p:nvSpPr>
          <p:cNvPr id="436229" name="AutoShape 5"/>
          <p:cNvSpPr>
            <a:spLocks noChangeArrowheads="1"/>
          </p:cNvSpPr>
          <p:nvPr/>
        </p:nvSpPr>
        <p:spPr bwMode="auto">
          <a:xfrm>
            <a:off x="7292897" y="2408665"/>
            <a:ext cx="1713416" cy="1021556"/>
          </a:xfrm>
          <a:prstGeom prst="wedgeRoundRectCallout">
            <a:avLst>
              <a:gd name="adj1" fmla="val -8630"/>
              <a:gd name="adj2" fmla="val 118477"/>
              <a:gd name="adj3" fmla="val 16667"/>
            </a:avLst>
          </a:prstGeom>
          <a:gradFill rotWithShape="1">
            <a:gsLst>
              <a:gs pos="0">
                <a:schemeClr val="accent1"/>
              </a:gs>
              <a:gs pos="100000">
                <a:schemeClr val="accent1">
                  <a:gamma/>
                  <a:shade val="46275"/>
                  <a:invGamma/>
                </a:schemeClr>
              </a:gs>
            </a:gsLst>
            <a:path path="rect">
              <a:fillToRect l="50000" t="50000" r="50000" b="50000"/>
            </a:path>
          </a:gradFill>
          <a:ln w="9525">
            <a:solidFill>
              <a:schemeClr val="tx1"/>
            </a:solidFill>
            <a:miter lim="800000"/>
            <a:headEnd/>
            <a:tailEnd/>
          </a:ln>
          <a:effectLst/>
        </p:spPr>
        <p:txBody>
          <a:bodyPr wrap="square" lIns="45720" rIns="45720">
            <a:spAutoFit/>
          </a:bodyPr>
          <a:lstStyle/>
          <a:p>
            <a:pPr algn="ctr">
              <a:defRPr/>
            </a:pPr>
            <a:r>
              <a:rPr lang="en-US" sz="2000" i="1" dirty="0">
                <a:solidFill>
                  <a:srgbClr val="003366"/>
                </a:solidFill>
                <a:latin typeface="Cooper Black" pitchFamily="18" charset="0"/>
              </a:rPr>
              <a:t>Our database is THIS big!</a:t>
            </a:r>
          </a:p>
        </p:txBody>
      </p:sp>
      <p:sp>
        <p:nvSpPr>
          <p:cNvPr id="8"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828486431"/>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2" name="Rectangle 4"/>
          <p:cNvSpPr>
            <a:spLocks noGrp="1" noChangeAspect="1" noChangeArrowheads="1"/>
          </p:cNvSpPr>
          <p:nvPr>
            <p:ph type="title"/>
          </p:nvPr>
        </p:nvSpPr>
        <p:spPr/>
        <p:txBody>
          <a:bodyPr/>
          <a:lstStyle/>
          <a:p>
            <a:r>
              <a:rPr lang="en-US" smtClean="0"/>
              <a:t>VLDB Creation Techniques</a:t>
            </a:r>
          </a:p>
        </p:txBody>
      </p:sp>
      <p:sp>
        <p:nvSpPr>
          <p:cNvPr id="437253" name="Rectangle 5"/>
          <p:cNvSpPr>
            <a:spLocks noGrp="1" noChangeAspect="1" noChangeArrowheads="1"/>
          </p:cNvSpPr>
          <p:nvPr>
            <p:ph type="body" idx="1"/>
          </p:nvPr>
        </p:nvSpPr>
        <p:spPr/>
        <p:txBody>
          <a:bodyPr>
            <a:normAutofit/>
          </a:bodyPr>
          <a:lstStyle/>
          <a:p>
            <a:r>
              <a:rPr lang="en-US" sz="2400" dirty="0" smtClean="0"/>
              <a:t>Partitioning can offer:</a:t>
            </a:r>
          </a:p>
          <a:p>
            <a:pPr lvl="1"/>
            <a:r>
              <a:rPr lang="en-US" sz="2000" dirty="0" smtClean="0"/>
              <a:t>Smaller, more granular backups (i.e. table backups/table restores)</a:t>
            </a:r>
          </a:p>
          <a:p>
            <a:pPr lvl="1"/>
            <a:r>
              <a:rPr lang="en-US" sz="2000" dirty="0" smtClean="0"/>
              <a:t>Smaller, more granular (and possibly little to no) index maintenance for some partitions</a:t>
            </a:r>
          </a:p>
          <a:p>
            <a:pPr lvl="1"/>
            <a:r>
              <a:rPr lang="en-US" sz="2000" dirty="0" smtClean="0"/>
              <a:t>Less contention due to partition-level lock escalation</a:t>
            </a:r>
          </a:p>
          <a:p>
            <a:r>
              <a:rPr lang="en-US" sz="2400" dirty="0" smtClean="0"/>
              <a:t>Partitioned views (SQL Server 7.0+)</a:t>
            </a:r>
          </a:p>
          <a:p>
            <a:r>
              <a:rPr lang="en-US" sz="2400" dirty="0" smtClean="0"/>
              <a:t>Updateable partitioned views (SQL Server 2000+)</a:t>
            </a:r>
          </a:p>
          <a:p>
            <a:r>
              <a:rPr lang="en-US" sz="2400" dirty="0" smtClean="0"/>
              <a:t>Partitioned tables (SQL Server 2005+)</a:t>
            </a:r>
          </a:p>
          <a:p>
            <a:r>
              <a:rPr lang="en-US" sz="2400" dirty="0" smtClean="0"/>
              <a:t>Best architecture often combines techniques</a:t>
            </a:r>
          </a:p>
        </p:txBody>
      </p:sp>
      <p:sp>
        <p:nvSpPr>
          <p:cNvPr id="8"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9275492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t>How to Plan a Backup Strategy?</a:t>
            </a:r>
          </a:p>
        </p:txBody>
      </p:sp>
      <p:sp>
        <p:nvSpPr>
          <p:cNvPr id="3" name="Content Placeholder 2"/>
          <p:cNvSpPr>
            <a:spLocks noGrp="1"/>
          </p:cNvSpPr>
          <p:nvPr>
            <p:ph idx="1"/>
          </p:nvPr>
        </p:nvSpPr>
        <p:spPr/>
        <p:txBody>
          <a:bodyPr/>
          <a:lstStyle/>
          <a:p>
            <a:pPr algn="ctr">
              <a:buFontTx/>
              <a:buNone/>
            </a:pPr>
            <a:endParaRPr lang="en-US" sz="7200" smtClean="0"/>
          </a:p>
          <a:p>
            <a:pPr algn="ctr">
              <a:buFontTx/>
              <a:buNone/>
            </a:pPr>
            <a:r>
              <a:rPr lang="en-US" sz="7200" smtClean="0"/>
              <a:t>Don’t Do It.</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22" name="Rectangle 2"/>
          <p:cNvSpPr>
            <a:spLocks noGrp="1" noChangeAspect="1" noChangeArrowheads="1"/>
          </p:cNvSpPr>
          <p:nvPr>
            <p:ph type="title"/>
          </p:nvPr>
        </p:nvSpPr>
        <p:spPr/>
        <p:txBody>
          <a:bodyPr/>
          <a:lstStyle/>
          <a:p>
            <a:r>
              <a:rPr lang="en-US" smtClean="0"/>
              <a:t>How is This Possible?	</a:t>
            </a:r>
          </a:p>
        </p:txBody>
      </p:sp>
      <p:sp>
        <p:nvSpPr>
          <p:cNvPr id="747523" name="Rectangle 3"/>
          <p:cNvSpPr>
            <a:spLocks noGrp="1" noChangeAspect="1" noChangeArrowheads="1"/>
          </p:cNvSpPr>
          <p:nvPr>
            <p:ph type="body" idx="1"/>
          </p:nvPr>
        </p:nvSpPr>
        <p:spPr/>
        <p:txBody>
          <a:bodyPr>
            <a:normAutofit/>
          </a:bodyPr>
          <a:lstStyle/>
          <a:p>
            <a:r>
              <a:rPr lang="en-US" sz="2400" dirty="0" smtClean="0"/>
              <a:t>Fine grain operations are based on ‘partitioning’ datasets for VLDB</a:t>
            </a:r>
          </a:p>
          <a:p>
            <a:r>
              <a:rPr lang="en-US" sz="2400" dirty="0" smtClean="0"/>
              <a:t>Partitioning in this sense does not require the SQL Server 2005 partitioned tables feature however, this feature significantly benefits from these capabilities</a:t>
            </a:r>
          </a:p>
          <a:p>
            <a:r>
              <a:rPr lang="en-US" sz="2400" dirty="0" smtClean="0"/>
              <a:t>Partitioning for fine grain operations just means </a:t>
            </a:r>
            <a:r>
              <a:rPr lang="en-US" sz="2400" b="1" i="1" dirty="0" smtClean="0"/>
              <a:t>strategically placing objects within </a:t>
            </a:r>
            <a:r>
              <a:rPr lang="en-US" sz="2400" b="1" i="1" dirty="0" err="1" smtClean="0"/>
              <a:t>filegroups</a:t>
            </a:r>
            <a:r>
              <a:rPr lang="en-US" sz="2400" b="1" i="1" dirty="0" smtClean="0"/>
              <a:t> </a:t>
            </a:r>
            <a:r>
              <a:rPr lang="en-US" sz="2400" dirty="0" smtClean="0"/>
              <a:t>to recover the prioritized combination at time of disaster</a:t>
            </a:r>
          </a:p>
          <a:p>
            <a:r>
              <a:rPr lang="en-US" sz="2400" dirty="0" smtClean="0"/>
              <a:t>Strategies…</a:t>
            </a:r>
          </a:p>
        </p:txBody>
      </p:sp>
      <p:sp>
        <p:nvSpPr>
          <p:cNvPr id="8"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005584518"/>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8546" name="Rectangle 2"/>
          <p:cNvSpPr>
            <a:spLocks noGrp="1" noChangeAspect="1" noChangeArrowheads="1"/>
          </p:cNvSpPr>
          <p:nvPr>
            <p:ph type="title"/>
          </p:nvPr>
        </p:nvSpPr>
        <p:spPr/>
        <p:txBody>
          <a:bodyPr/>
          <a:lstStyle/>
          <a:p>
            <a:r>
              <a:rPr lang="en-US" dirty="0" smtClean="0"/>
              <a:t>Time-Based Data Placement </a:t>
            </a:r>
          </a:p>
        </p:txBody>
      </p:sp>
      <p:sp>
        <p:nvSpPr>
          <p:cNvPr id="748547" name="Rectangle 3"/>
          <p:cNvSpPr>
            <a:spLocks noGrp="1" noChangeAspect="1" noChangeArrowheads="1"/>
          </p:cNvSpPr>
          <p:nvPr>
            <p:ph type="body" idx="1"/>
          </p:nvPr>
        </p:nvSpPr>
        <p:spPr/>
        <p:txBody>
          <a:bodyPr/>
          <a:lstStyle/>
          <a:p>
            <a:r>
              <a:rPr lang="en-US" sz="2400" dirty="0" smtClean="0"/>
              <a:t>Structures designed for sliding-window scenario</a:t>
            </a:r>
          </a:p>
          <a:p>
            <a:r>
              <a:rPr lang="en-US" sz="2400" dirty="0" smtClean="0"/>
              <a:t>Tables created and data flows on regular/consistent basis, e.g. weekly, monthly, yearly, etc. </a:t>
            </a:r>
          </a:p>
          <a:p>
            <a:r>
              <a:rPr lang="en-US" sz="2400" dirty="0" smtClean="0"/>
              <a:t>Data may be archived/removed to keep only ‘current’ timeframe, e.g. year, two years, etc.</a:t>
            </a:r>
          </a:p>
          <a:p>
            <a:r>
              <a:rPr lang="en-US" sz="2400" dirty="0" smtClean="0"/>
              <a:t>Uses partitioned views or </a:t>
            </a:r>
            <a:r>
              <a:rPr lang="en-US" sz="2400" smtClean="0"/>
              <a:t>partitioned tables </a:t>
            </a:r>
            <a:r>
              <a:rPr lang="en-US" sz="2400" dirty="0" smtClean="0"/>
              <a:t>defining ‘ranges’ using date-based criteria</a:t>
            </a:r>
          </a:p>
        </p:txBody>
      </p:sp>
      <p:sp>
        <p:nvSpPr>
          <p:cNvPr id="748548" name="AutoShape 4"/>
          <p:cNvSpPr>
            <a:spLocks noChangeArrowheads="1"/>
          </p:cNvSpPr>
          <p:nvPr/>
        </p:nvSpPr>
        <p:spPr bwMode="auto">
          <a:xfrm>
            <a:off x="922338" y="5651500"/>
            <a:ext cx="6850062" cy="673100"/>
          </a:xfrm>
          <a:prstGeom prst="rightArrow">
            <a:avLst>
              <a:gd name="adj1" fmla="val 53991"/>
              <a:gd name="adj2" fmla="val 91309"/>
            </a:avLst>
          </a:prstGeom>
          <a:solidFill>
            <a:srgbClr val="00B0F0"/>
          </a:solidFill>
          <a:ln w="22225">
            <a:solidFill>
              <a:schemeClr val="tx1"/>
            </a:solidFill>
            <a:miter lim="800000"/>
            <a:headEnd/>
            <a:tailEnd/>
          </a:ln>
        </p:spPr>
        <p:txBody>
          <a:bodyPr/>
          <a:lstStyle/>
          <a:p>
            <a:pPr>
              <a:defRPr/>
            </a:pPr>
            <a:endParaRPr lang="en-US">
              <a:latin typeface="Calibri" pitchFamily="34" charset="0"/>
              <a:cs typeface="Calibri" pitchFamily="34" charset="0"/>
            </a:endParaRPr>
          </a:p>
        </p:txBody>
      </p:sp>
      <p:sp>
        <p:nvSpPr>
          <p:cNvPr id="748549" name="Text Box 5"/>
          <p:cNvSpPr txBox="1">
            <a:spLocks noChangeArrowheads="1"/>
          </p:cNvSpPr>
          <p:nvPr/>
        </p:nvSpPr>
        <p:spPr bwMode="auto">
          <a:xfrm>
            <a:off x="7270750" y="5467350"/>
            <a:ext cx="882650" cy="434975"/>
          </a:xfrm>
          <a:prstGeom prst="rect">
            <a:avLst/>
          </a:prstGeom>
          <a:noFill/>
          <a:ln w="9525">
            <a:noFill/>
            <a:miter lim="800000"/>
            <a:headEnd/>
            <a:tailEnd/>
          </a:ln>
        </p:spPr>
        <p:txBody>
          <a:bodyPr/>
          <a:lstStyle/>
          <a:p>
            <a:pPr eaLnBrk="0" hangingPunct="0">
              <a:lnSpc>
                <a:spcPct val="100000"/>
              </a:lnSpc>
              <a:defRPr/>
            </a:pPr>
            <a:r>
              <a:rPr lang="en-US" sz="1800" dirty="0">
                <a:solidFill>
                  <a:schemeClr val="tx1"/>
                </a:solidFill>
                <a:latin typeface="Calibri" pitchFamily="34" charset="0"/>
                <a:ea typeface="Times New Roman" pitchFamily="18" charset="0"/>
                <a:cs typeface="Calibri" pitchFamily="34" charset="0"/>
              </a:rPr>
              <a:t>Time</a:t>
            </a:r>
            <a:endParaRPr lang="en-US" sz="1800" b="0" dirty="0">
              <a:solidFill>
                <a:schemeClr val="tx1"/>
              </a:solidFill>
              <a:latin typeface="Calibri" pitchFamily="34" charset="0"/>
              <a:ea typeface="Times New Roman" pitchFamily="18" charset="0"/>
              <a:cs typeface="Calibri" pitchFamily="34" charset="0"/>
            </a:endParaRPr>
          </a:p>
        </p:txBody>
      </p:sp>
      <p:sp>
        <p:nvSpPr>
          <p:cNvPr id="47110" name="Rectangle 6"/>
          <p:cNvSpPr>
            <a:spLocks noChangeArrowheads="1"/>
          </p:cNvSpPr>
          <p:nvPr/>
        </p:nvSpPr>
        <p:spPr bwMode="auto">
          <a:xfrm>
            <a:off x="6153150" y="5803900"/>
            <a:ext cx="579438" cy="369888"/>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a:lstStyle/>
          <a:p>
            <a:endParaRPr lang="en-US">
              <a:latin typeface="Calibri" pitchFamily="34" charset="0"/>
              <a:cs typeface="Calibri" pitchFamily="34" charset="0"/>
            </a:endParaRPr>
          </a:p>
        </p:txBody>
      </p:sp>
      <p:sp>
        <p:nvSpPr>
          <p:cNvPr id="748551" name="Rectangle 7"/>
          <p:cNvSpPr>
            <a:spLocks noChangeArrowheads="1"/>
          </p:cNvSpPr>
          <p:nvPr/>
        </p:nvSpPr>
        <p:spPr bwMode="auto">
          <a:xfrm>
            <a:off x="4535488" y="5803900"/>
            <a:ext cx="1622425" cy="369888"/>
          </a:xfrm>
          <a:prstGeom prst="rect">
            <a:avLst/>
          </a:prstGeom>
          <a:solidFill>
            <a:srgbClr val="00B0F0"/>
          </a:solidFill>
          <a:ln w="22225" algn="ctr">
            <a:solidFill>
              <a:schemeClr val="tx1"/>
            </a:solidFill>
            <a:miter lim="800000"/>
            <a:headEnd/>
            <a:tailEnd/>
          </a:ln>
          <a:effectLst/>
        </p:spPr>
        <p:txBody>
          <a:bodyPr/>
          <a:lstStyle/>
          <a:p>
            <a:pPr>
              <a:defRPr/>
            </a:pPr>
            <a:endParaRPr lang="en-US">
              <a:latin typeface="Calibri" pitchFamily="34" charset="0"/>
              <a:cs typeface="Calibri" pitchFamily="34" charset="0"/>
            </a:endParaRPr>
          </a:p>
        </p:txBody>
      </p:sp>
      <p:sp>
        <p:nvSpPr>
          <p:cNvPr id="47112" name="Rectangle 8"/>
          <p:cNvSpPr>
            <a:spLocks noChangeArrowheads="1"/>
          </p:cNvSpPr>
          <p:nvPr/>
        </p:nvSpPr>
        <p:spPr bwMode="auto">
          <a:xfrm>
            <a:off x="2281238" y="5803900"/>
            <a:ext cx="2254250" cy="369888"/>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a:lstStyle/>
          <a:p>
            <a:endParaRPr lang="en-US">
              <a:latin typeface="Calibri" pitchFamily="34" charset="0"/>
              <a:cs typeface="Calibri" pitchFamily="34" charset="0"/>
            </a:endParaRPr>
          </a:p>
        </p:txBody>
      </p:sp>
      <p:sp>
        <p:nvSpPr>
          <p:cNvPr id="47113" name="Rectangle 9"/>
          <p:cNvSpPr>
            <a:spLocks noChangeArrowheads="1"/>
          </p:cNvSpPr>
          <p:nvPr/>
        </p:nvSpPr>
        <p:spPr bwMode="auto">
          <a:xfrm>
            <a:off x="920750" y="5803900"/>
            <a:ext cx="1374775" cy="369888"/>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a:lstStyle/>
          <a:p>
            <a:endParaRPr lang="en-US">
              <a:latin typeface="Calibri" pitchFamily="34" charset="0"/>
              <a:cs typeface="Calibri" pitchFamily="34" charset="0"/>
            </a:endParaRPr>
          </a:p>
        </p:txBody>
      </p:sp>
      <p:sp>
        <p:nvSpPr>
          <p:cNvPr id="748554" name="Text Box 10"/>
          <p:cNvSpPr txBox="1">
            <a:spLocks noChangeArrowheads="1"/>
          </p:cNvSpPr>
          <p:nvPr/>
        </p:nvSpPr>
        <p:spPr bwMode="auto">
          <a:xfrm>
            <a:off x="4785369" y="5849938"/>
            <a:ext cx="1127425" cy="307777"/>
          </a:xfrm>
          <a:prstGeom prst="rect">
            <a:avLst/>
          </a:prstGeom>
          <a:noFill/>
          <a:ln w="9525">
            <a:noFill/>
            <a:miter lim="800000"/>
            <a:headEnd/>
            <a:tailEnd/>
          </a:ln>
        </p:spPr>
        <p:txBody>
          <a:bodyPr wrap="none">
            <a:spAutoFit/>
          </a:bodyPr>
          <a:lstStyle/>
          <a:p>
            <a:pPr algn="ctr" eaLnBrk="0" hangingPunct="0">
              <a:lnSpc>
                <a:spcPct val="100000"/>
              </a:lnSpc>
              <a:defRPr/>
            </a:pPr>
            <a:r>
              <a:rPr lang="en-US" sz="1400" dirty="0" smtClean="0">
                <a:solidFill>
                  <a:schemeClr val="bg2"/>
                </a:solidFill>
                <a:latin typeface="Calibri" pitchFamily="34" charset="0"/>
                <a:ea typeface="Times New Roman" pitchFamily="18" charset="0"/>
                <a:cs typeface="Calibri" pitchFamily="34" charset="0"/>
              </a:rPr>
              <a:t>Read-mostly</a:t>
            </a:r>
            <a:endParaRPr lang="en-US" sz="1400" dirty="0">
              <a:solidFill>
                <a:schemeClr val="bg2"/>
              </a:solidFill>
              <a:latin typeface="Calibri" pitchFamily="34" charset="0"/>
              <a:ea typeface="Times New Roman" pitchFamily="18" charset="0"/>
              <a:cs typeface="Calibri" pitchFamily="34" charset="0"/>
            </a:endParaRPr>
          </a:p>
        </p:txBody>
      </p:sp>
      <p:sp>
        <p:nvSpPr>
          <p:cNvPr id="748555" name="Text Box 11"/>
          <p:cNvSpPr txBox="1">
            <a:spLocks noChangeArrowheads="1"/>
          </p:cNvSpPr>
          <p:nvPr/>
        </p:nvSpPr>
        <p:spPr bwMode="auto">
          <a:xfrm>
            <a:off x="2844479" y="5851525"/>
            <a:ext cx="959493" cy="307777"/>
          </a:xfrm>
          <a:prstGeom prst="rect">
            <a:avLst/>
          </a:prstGeom>
          <a:noFill/>
          <a:ln w="9525">
            <a:noFill/>
            <a:miter lim="800000"/>
            <a:headEnd/>
            <a:tailEnd/>
          </a:ln>
        </p:spPr>
        <p:txBody>
          <a:bodyPr wrap="none">
            <a:spAutoFit/>
          </a:bodyPr>
          <a:lstStyle/>
          <a:p>
            <a:pPr algn="ctr" eaLnBrk="0" hangingPunct="0">
              <a:lnSpc>
                <a:spcPct val="100000"/>
              </a:lnSpc>
              <a:defRPr/>
            </a:pPr>
            <a:r>
              <a:rPr lang="en-US" sz="1400" dirty="0" smtClean="0">
                <a:solidFill>
                  <a:schemeClr val="bg2"/>
                </a:solidFill>
                <a:latin typeface="Calibri" pitchFamily="34" charset="0"/>
                <a:ea typeface="Times New Roman" pitchFamily="18" charset="0"/>
                <a:cs typeface="Calibri" pitchFamily="34" charset="0"/>
              </a:rPr>
              <a:t>Read-only</a:t>
            </a:r>
            <a:endParaRPr lang="en-US" sz="1400" dirty="0">
              <a:solidFill>
                <a:schemeClr val="bg2"/>
              </a:solidFill>
              <a:latin typeface="Calibri" pitchFamily="34" charset="0"/>
              <a:ea typeface="Times New Roman" pitchFamily="18" charset="0"/>
              <a:cs typeface="Calibri" pitchFamily="34" charset="0"/>
            </a:endParaRPr>
          </a:p>
        </p:txBody>
      </p:sp>
      <p:sp>
        <p:nvSpPr>
          <p:cNvPr id="748556" name="Text Box 12"/>
          <p:cNvSpPr txBox="1">
            <a:spLocks noChangeArrowheads="1"/>
          </p:cNvSpPr>
          <p:nvPr/>
        </p:nvSpPr>
        <p:spPr bwMode="auto">
          <a:xfrm>
            <a:off x="1063053" y="5851525"/>
            <a:ext cx="853632" cy="307777"/>
          </a:xfrm>
          <a:prstGeom prst="rect">
            <a:avLst/>
          </a:prstGeom>
          <a:noFill/>
          <a:ln w="9525">
            <a:noFill/>
            <a:miter lim="800000"/>
            <a:headEnd/>
            <a:tailEnd/>
          </a:ln>
        </p:spPr>
        <p:txBody>
          <a:bodyPr wrap="none">
            <a:spAutoFit/>
          </a:bodyPr>
          <a:lstStyle/>
          <a:p>
            <a:pPr algn="ctr" eaLnBrk="0" hangingPunct="0">
              <a:lnSpc>
                <a:spcPct val="100000"/>
              </a:lnSpc>
              <a:defRPr/>
            </a:pPr>
            <a:r>
              <a:rPr lang="en-US" sz="1400" dirty="0">
                <a:solidFill>
                  <a:schemeClr val="bg2"/>
                </a:solidFill>
                <a:latin typeface="Calibri" pitchFamily="34" charset="0"/>
                <a:ea typeface="Times New Roman" pitchFamily="18" charset="0"/>
                <a:cs typeface="Calibri" pitchFamily="34" charset="0"/>
              </a:rPr>
              <a:t>Obsolete</a:t>
            </a:r>
          </a:p>
        </p:txBody>
      </p:sp>
      <p:sp>
        <p:nvSpPr>
          <p:cNvPr id="47117" name="AutoShape 13"/>
          <p:cNvSpPr>
            <a:spLocks/>
          </p:cNvSpPr>
          <p:nvPr/>
        </p:nvSpPr>
        <p:spPr bwMode="auto">
          <a:xfrm rot="5400000" flipV="1">
            <a:off x="4323557" y="3352006"/>
            <a:ext cx="420688" cy="4391025"/>
          </a:xfrm>
          <a:prstGeom prst="leftBrace">
            <a:avLst>
              <a:gd name="adj1" fmla="val 86981"/>
              <a:gd name="adj2" fmla="val 49977"/>
            </a:avLst>
          </a:prstGeom>
          <a:noFill/>
          <a:ln w="38100">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en-US">
              <a:latin typeface="Calibri" pitchFamily="34" charset="0"/>
              <a:cs typeface="Calibri" pitchFamily="34" charset="0"/>
            </a:endParaRPr>
          </a:p>
        </p:txBody>
      </p:sp>
      <p:sp>
        <p:nvSpPr>
          <p:cNvPr id="748558" name="Text Box 14"/>
          <p:cNvSpPr txBox="1">
            <a:spLocks noChangeArrowheads="1"/>
          </p:cNvSpPr>
          <p:nvPr/>
        </p:nvSpPr>
        <p:spPr bwMode="auto">
          <a:xfrm>
            <a:off x="3417888" y="4916488"/>
            <a:ext cx="2481262" cy="436562"/>
          </a:xfrm>
          <a:prstGeom prst="rect">
            <a:avLst/>
          </a:prstGeom>
          <a:noFill/>
          <a:ln w="9525">
            <a:noFill/>
            <a:miter lim="800000"/>
            <a:headEnd/>
            <a:tailEnd/>
          </a:ln>
        </p:spPr>
        <p:txBody>
          <a:bodyPr/>
          <a:lstStyle/>
          <a:p>
            <a:pPr eaLnBrk="0" hangingPunct="0">
              <a:lnSpc>
                <a:spcPct val="100000"/>
              </a:lnSpc>
              <a:defRPr/>
            </a:pPr>
            <a:r>
              <a:rPr lang="en-US" sz="2000" dirty="0">
                <a:solidFill>
                  <a:schemeClr val="tx1"/>
                </a:solidFill>
                <a:latin typeface="Calibri" pitchFamily="34" charset="0"/>
                <a:ea typeface="Times New Roman" pitchFamily="18" charset="0"/>
                <a:cs typeface="Calibri" pitchFamily="34" charset="0"/>
              </a:rPr>
              <a:t>Sliding </a:t>
            </a:r>
            <a:r>
              <a:rPr lang="en-US" sz="2000" dirty="0" smtClean="0">
                <a:solidFill>
                  <a:schemeClr val="tx1"/>
                </a:solidFill>
                <a:latin typeface="Calibri" pitchFamily="34" charset="0"/>
                <a:ea typeface="Times New Roman" pitchFamily="18" charset="0"/>
                <a:cs typeface="Calibri" pitchFamily="34" charset="0"/>
              </a:rPr>
              <a:t>window</a:t>
            </a:r>
            <a:endParaRPr lang="en-US" sz="2000" b="0" dirty="0">
              <a:solidFill>
                <a:schemeClr val="tx1"/>
              </a:solidFill>
              <a:latin typeface="Calibri" pitchFamily="34" charset="0"/>
              <a:ea typeface="Times New Roman" pitchFamily="18" charset="0"/>
              <a:cs typeface="Calibri" pitchFamily="34" charset="0"/>
            </a:endParaRPr>
          </a:p>
        </p:txBody>
      </p:sp>
      <p:sp>
        <p:nvSpPr>
          <p:cNvPr id="47119" name="AutoShape 15"/>
          <p:cNvSpPr>
            <a:spLocks noChangeArrowheads="1"/>
          </p:cNvSpPr>
          <p:nvPr/>
        </p:nvSpPr>
        <p:spPr bwMode="auto">
          <a:xfrm>
            <a:off x="5530850" y="4997450"/>
            <a:ext cx="604838" cy="260350"/>
          </a:xfrm>
          <a:prstGeom prst="rightArrow">
            <a:avLst>
              <a:gd name="adj1" fmla="val 50000"/>
              <a:gd name="adj2" fmla="val 58079"/>
            </a:avLst>
          </a:prstGeom>
          <a:solidFill>
            <a:schemeClr val="tx1"/>
          </a:solidFill>
          <a:ln w="12700">
            <a:solidFill>
              <a:schemeClr val="tx1"/>
            </a:solidFill>
            <a:miter lim="800000"/>
            <a:headEnd type="none" w="sm" len="sm"/>
            <a:tailEnd type="none" w="sm" len="sm"/>
          </a:ln>
        </p:spPr>
        <p:txBody>
          <a:bodyPr wrap="none" anchor="ctr"/>
          <a:lstStyle/>
          <a:p>
            <a:pPr algn="ctr">
              <a:lnSpc>
                <a:spcPct val="100000"/>
              </a:lnSpc>
            </a:pPr>
            <a:endParaRPr lang="en-US" sz="3200">
              <a:solidFill>
                <a:schemeClr val="tx1"/>
              </a:solidFill>
              <a:latin typeface="Calibri" pitchFamily="34" charset="0"/>
              <a:cs typeface="Calibri" pitchFamily="34" charset="0"/>
            </a:endParaRPr>
          </a:p>
        </p:txBody>
      </p:sp>
      <p:sp>
        <p:nvSpPr>
          <p:cNvPr id="748560" name="Text Box 16"/>
          <p:cNvSpPr txBox="1">
            <a:spLocks noChangeArrowheads="1"/>
          </p:cNvSpPr>
          <p:nvPr/>
        </p:nvSpPr>
        <p:spPr bwMode="auto">
          <a:xfrm>
            <a:off x="6192849" y="5851525"/>
            <a:ext cx="457176" cy="307777"/>
          </a:xfrm>
          <a:prstGeom prst="rect">
            <a:avLst/>
          </a:prstGeom>
          <a:noFill/>
          <a:ln w="9525">
            <a:noFill/>
            <a:miter lim="800000"/>
            <a:headEnd/>
            <a:tailEnd/>
          </a:ln>
        </p:spPr>
        <p:txBody>
          <a:bodyPr wrap="none">
            <a:spAutoFit/>
          </a:bodyPr>
          <a:lstStyle/>
          <a:p>
            <a:pPr algn="ctr" eaLnBrk="0" hangingPunct="0">
              <a:lnSpc>
                <a:spcPct val="100000"/>
              </a:lnSpc>
              <a:defRPr/>
            </a:pPr>
            <a:r>
              <a:rPr lang="en-US" sz="1400" dirty="0">
                <a:solidFill>
                  <a:schemeClr val="bg2"/>
                </a:solidFill>
                <a:latin typeface="Calibri" pitchFamily="34" charset="0"/>
                <a:ea typeface="Times New Roman" pitchFamily="18" charset="0"/>
                <a:cs typeface="Calibri" pitchFamily="34" charset="0"/>
              </a:rPr>
              <a:t>Hot</a:t>
            </a:r>
          </a:p>
        </p:txBody>
      </p:sp>
      <p:sp>
        <p:nvSpPr>
          <p:cNvPr id="19"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4194217408"/>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9570" name="Rectangle 2"/>
          <p:cNvSpPr>
            <a:spLocks noGrp="1" noChangeAspect="1" noChangeArrowheads="1"/>
          </p:cNvSpPr>
          <p:nvPr>
            <p:ph type="title"/>
          </p:nvPr>
        </p:nvSpPr>
        <p:spPr/>
        <p:txBody>
          <a:bodyPr/>
          <a:lstStyle/>
          <a:p>
            <a:r>
              <a:rPr lang="en-US" smtClean="0"/>
              <a:t>Related-Object Groupings</a:t>
            </a:r>
          </a:p>
        </p:txBody>
      </p:sp>
      <p:sp>
        <p:nvSpPr>
          <p:cNvPr id="749571" name="Rectangle 3"/>
          <p:cNvSpPr>
            <a:spLocks noGrp="1" noChangeAspect="1" noChangeArrowheads="1"/>
          </p:cNvSpPr>
          <p:nvPr>
            <p:ph idx="1"/>
          </p:nvPr>
        </p:nvSpPr>
        <p:spPr/>
        <p:txBody>
          <a:bodyPr/>
          <a:lstStyle/>
          <a:p>
            <a:pPr eaLnBrk="1" hangingPunct="1">
              <a:buFontTx/>
              <a:buNone/>
              <a:defRPr/>
            </a:pPr>
            <a:r>
              <a:rPr lang="en-US" sz="2400" dirty="0" smtClean="0">
                <a:solidFill>
                  <a:schemeClr val="accent1"/>
                </a:solidFill>
              </a:rPr>
              <a:t>Related-object groups = List-based or functional</a:t>
            </a:r>
          </a:p>
          <a:p>
            <a:pPr eaLnBrk="1" hangingPunct="1">
              <a:defRPr/>
            </a:pPr>
            <a:r>
              <a:rPr lang="en-US" sz="2400" dirty="0" smtClean="0"/>
              <a:t>Regionally-based with some shared components</a:t>
            </a:r>
          </a:p>
          <a:p>
            <a:pPr eaLnBrk="1" hangingPunct="1">
              <a:defRPr/>
            </a:pPr>
            <a:r>
              <a:rPr lang="en-US" sz="2400" dirty="0" smtClean="0"/>
              <a:t>Functionally-based – could use separate tables (with PV) OR Partitioned Tables using a list-based partition function</a:t>
            </a:r>
          </a:p>
          <a:p>
            <a:pPr eaLnBrk="1" hangingPunct="1">
              <a:defRPr/>
            </a:pPr>
            <a:endParaRPr lang="en-US" sz="2400" dirty="0" smtClean="0"/>
          </a:p>
        </p:txBody>
      </p:sp>
      <p:sp>
        <p:nvSpPr>
          <p:cNvPr id="749572" name="Rectangle 4"/>
          <p:cNvSpPr>
            <a:spLocks noGrp="1" noChangeAspect="1" noChangeArrowheads="1"/>
          </p:cNvSpPr>
          <p:nvPr>
            <p:ph type="body" sz="half" idx="4294967295"/>
          </p:nvPr>
        </p:nvSpPr>
        <p:spPr>
          <a:xfrm>
            <a:off x="4274645" y="2995346"/>
            <a:ext cx="4594291" cy="3168650"/>
          </a:xfrm>
        </p:spPr>
        <p:txBody>
          <a:bodyPr/>
          <a:lstStyle/>
          <a:p>
            <a:pPr eaLnBrk="1" hangingPunct="1">
              <a:buFontTx/>
              <a:buNone/>
              <a:defRPr/>
            </a:pPr>
            <a:r>
              <a:rPr lang="en-US" sz="2400" dirty="0" smtClean="0">
                <a:solidFill>
                  <a:schemeClr val="accent1"/>
                </a:solidFill>
              </a:rPr>
              <a:t>Region-specific Data: </a:t>
            </a:r>
          </a:p>
          <a:p>
            <a:pPr eaLnBrk="1" hangingPunct="1">
              <a:defRPr/>
            </a:pPr>
            <a:r>
              <a:rPr lang="en-US" sz="2400" dirty="0" smtClean="0"/>
              <a:t>Customers, Sales, SRs are found within the region-specific </a:t>
            </a:r>
            <a:r>
              <a:rPr lang="en-US" sz="2400" dirty="0" err="1" smtClean="0"/>
              <a:t>filegroup</a:t>
            </a:r>
            <a:endParaRPr lang="en-US" sz="2400" dirty="0" smtClean="0"/>
          </a:p>
          <a:p>
            <a:pPr eaLnBrk="1" hangingPunct="1">
              <a:defRPr/>
            </a:pPr>
            <a:r>
              <a:rPr lang="en-US" sz="2400" dirty="0" smtClean="0"/>
              <a:t>If </a:t>
            </a:r>
            <a:r>
              <a:rPr lang="en-US" sz="2400" dirty="0" err="1" smtClean="0"/>
              <a:t>CAFilegroup</a:t>
            </a:r>
            <a:r>
              <a:rPr lang="en-US" sz="2400" dirty="0" smtClean="0"/>
              <a:t> is damaged, customers in Oregon, Washington and Montana are not affected…</a:t>
            </a:r>
          </a:p>
          <a:p>
            <a:pPr eaLnBrk="1" hangingPunct="1">
              <a:defRPr/>
            </a:pPr>
            <a:r>
              <a:rPr lang="en-US" sz="2400" dirty="0" smtClean="0"/>
              <a:t>However, damage to ‘Parts’ would mean downtime </a:t>
            </a:r>
          </a:p>
        </p:txBody>
      </p:sp>
      <p:sp>
        <p:nvSpPr>
          <p:cNvPr id="749573" name="Oval 5"/>
          <p:cNvSpPr>
            <a:spLocks noChangeArrowheads="1"/>
          </p:cNvSpPr>
          <p:nvPr/>
        </p:nvSpPr>
        <p:spPr bwMode="auto">
          <a:xfrm>
            <a:off x="2632075" y="5018088"/>
            <a:ext cx="1312863" cy="1312862"/>
          </a:xfrm>
          <a:prstGeom prst="ellipse">
            <a:avLst/>
          </a:prstGeom>
          <a:gradFill rotWithShape="1">
            <a:gsLst>
              <a:gs pos="0">
                <a:schemeClr val="accent1">
                  <a:gamma/>
                  <a:shade val="26275"/>
                  <a:invGamma/>
                </a:schemeClr>
              </a:gs>
              <a:gs pos="50000">
                <a:schemeClr val="accent1">
                  <a:alpha val="70000"/>
                </a:schemeClr>
              </a:gs>
              <a:gs pos="100000">
                <a:schemeClr val="accent1">
                  <a:gamma/>
                  <a:shade val="26275"/>
                  <a:invGamma/>
                </a:schemeClr>
              </a:gs>
            </a:gsLst>
            <a:lin ang="2700000" scaled="1"/>
          </a:gradFill>
          <a:ln w="15875" cap="rnd" algn="ctr">
            <a:solidFill>
              <a:schemeClr val="hlink"/>
            </a:solidFill>
            <a:prstDash val="sysDot"/>
            <a:round/>
            <a:headEnd/>
            <a:tailEnd/>
          </a:ln>
          <a:effectLst/>
        </p:spPr>
        <p:txBody>
          <a:bodyPr wrap="none" anchorCtr="1"/>
          <a:lstStyle/>
          <a:p>
            <a:pPr algn="ctr">
              <a:lnSpc>
                <a:spcPct val="100000"/>
              </a:lnSpc>
              <a:spcBef>
                <a:spcPct val="50000"/>
              </a:spcBef>
              <a:defRPr/>
            </a:pPr>
            <a:r>
              <a:rPr lang="en-US" sz="2000" dirty="0">
                <a:solidFill>
                  <a:schemeClr val="bg2"/>
                </a:solidFill>
                <a:latin typeface="Calibri" pitchFamily="34" charset="0"/>
                <a:cs typeface="Calibri" pitchFamily="34" charset="0"/>
              </a:rPr>
              <a:t>WA</a:t>
            </a:r>
          </a:p>
        </p:txBody>
      </p:sp>
      <p:sp>
        <p:nvSpPr>
          <p:cNvPr id="749574" name="Oval 6"/>
          <p:cNvSpPr>
            <a:spLocks noChangeArrowheads="1"/>
          </p:cNvSpPr>
          <p:nvPr/>
        </p:nvSpPr>
        <p:spPr bwMode="auto">
          <a:xfrm>
            <a:off x="968375" y="5018088"/>
            <a:ext cx="1312863" cy="1312862"/>
          </a:xfrm>
          <a:prstGeom prst="ellipse">
            <a:avLst/>
          </a:prstGeom>
          <a:gradFill rotWithShape="1">
            <a:gsLst>
              <a:gs pos="0">
                <a:schemeClr val="accent1">
                  <a:gamma/>
                  <a:shade val="26275"/>
                  <a:invGamma/>
                </a:schemeClr>
              </a:gs>
              <a:gs pos="50000">
                <a:schemeClr val="accent1">
                  <a:alpha val="70000"/>
                </a:schemeClr>
              </a:gs>
              <a:gs pos="100000">
                <a:schemeClr val="accent1">
                  <a:gamma/>
                  <a:shade val="26275"/>
                  <a:invGamma/>
                </a:schemeClr>
              </a:gs>
            </a:gsLst>
            <a:lin ang="2700000" scaled="1"/>
          </a:gradFill>
          <a:ln w="15875" cap="rnd" algn="ctr">
            <a:solidFill>
              <a:schemeClr val="hlink"/>
            </a:solidFill>
            <a:prstDash val="sysDot"/>
            <a:round/>
            <a:headEnd/>
            <a:tailEnd/>
          </a:ln>
          <a:effectLst/>
        </p:spPr>
        <p:txBody>
          <a:bodyPr wrap="none" anchorCtr="1"/>
          <a:lstStyle/>
          <a:p>
            <a:pPr algn="ctr">
              <a:lnSpc>
                <a:spcPct val="100000"/>
              </a:lnSpc>
              <a:spcBef>
                <a:spcPct val="50000"/>
              </a:spcBef>
              <a:defRPr/>
            </a:pPr>
            <a:r>
              <a:rPr lang="en-US" sz="2000" dirty="0">
                <a:solidFill>
                  <a:schemeClr val="bg2"/>
                </a:solidFill>
                <a:latin typeface="Calibri" pitchFamily="34" charset="0"/>
                <a:cs typeface="Calibri" pitchFamily="34" charset="0"/>
              </a:rPr>
              <a:t>MT</a:t>
            </a:r>
          </a:p>
        </p:txBody>
      </p:sp>
      <p:sp>
        <p:nvSpPr>
          <p:cNvPr id="749575" name="Oval 7"/>
          <p:cNvSpPr>
            <a:spLocks noChangeArrowheads="1"/>
          </p:cNvSpPr>
          <p:nvPr/>
        </p:nvSpPr>
        <p:spPr bwMode="auto">
          <a:xfrm>
            <a:off x="2630488" y="3590925"/>
            <a:ext cx="1312862" cy="1312863"/>
          </a:xfrm>
          <a:prstGeom prst="ellipse">
            <a:avLst/>
          </a:prstGeom>
          <a:gradFill rotWithShape="1">
            <a:gsLst>
              <a:gs pos="0">
                <a:schemeClr val="accent1">
                  <a:gamma/>
                  <a:shade val="26275"/>
                  <a:invGamma/>
                </a:schemeClr>
              </a:gs>
              <a:gs pos="50000">
                <a:schemeClr val="accent1">
                  <a:alpha val="70000"/>
                </a:schemeClr>
              </a:gs>
              <a:gs pos="100000">
                <a:schemeClr val="accent1">
                  <a:gamma/>
                  <a:shade val="26275"/>
                  <a:invGamma/>
                </a:schemeClr>
              </a:gs>
            </a:gsLst>
            <a:lin ang="2700000" scaled="1"/>
          </a:gradFill>
          <a:ln w="15875" cap="rnd" algn="ctr">
            <a:solidFill>
              <a:schemeClr val="hlink"/>
            </a:solidFill>
            <a:prstDash val="sysDot"/>
            <a:round/>
            <a:headEnd/>
            <a:tailEnd/>
          </a:ln>
          <a:effectLst/>
        </p:spPr>
        <p:txBody>
          <a:bodyPr wrap="none" anchorCtr="1"/>
          <a:lstStyle/>
          <a:p>
            <a:pPr algn="ctr">
              <a:lnSpc>
                <a:spcPct val="100000"/>
              </a:lnSpc>
              <a:spcBef>
                <a:spcPct val="50000"/>
              </a:spcBef>
              <a:defRPr/>
            </a:pPr>
            <a:r>
              <a:rPr lang="en-US" sz="2000" dirty="0">
                <a:solidFill>
                  <a:schemeClr val="bg2"/>
                </a:solidFill>
                <a:latin typeface="Calibri" pitchFamily="34" charset="0"/>
                <a:cs typeface="Calibri" pitchFamily="34" charset="0"/>
              </a:rPr>
              <a:t>CA</a:t>
            </a:r>
          </a:p>
        </p:txBody>
      </p:sp>
      <p:sp>
        <p:nvSpPr>
          <p:cNvPr id="749576" name="Oval 8"/>
          <p:cNvSpPr>
            <a:spLocks noChangeArrowheads="1"/>
          </p:cNvSpPr>
          <p:nvPr/>
        </p:nvSpPr>
        <p:spPr bwMode="auto">
          <a:xfrm>
            <a:off x="966788" y="3590925"/>
            <a:ext cx="1312862" cy="1312863"/>
          </a:xfrm>
          <a:prstGeom prst="ellipse">
            <a:avLst/>
          </a:prstGeom>
          <a:gradFill rotWithShape="1">
            <a:gsLst>
              <a:gs pos="0">
                <a:schemeClr val="accent1">
                  <a:gamma/>
                  <a:shade val="26275"/>
                  <a:invGamma/>
                </a:schemeClr>
              </a:gs>
              <a:gs pos="50000">
                <a:schemeClr val="accent1">
                  <a:alpha val="70000"/>
                </a:schemeClr>
              </a:gs>
              <a:gs pos="100000">
                <a:schemeClr val="accent1">
                  <a:gamma/>
                  <a:shade val="26275"/>
                  <a:invGamma/>
                </a:schemeClr>
              </a:gs>
            </a:gsLst>
            <a:lin ang="2700000" scaled="1"/>
          </a:gradFill>
          <a:ln w="15875" cap="rnd" algn="ctr">
            <a:solidFill>
              <a:schemeClr val="hlink"/>
            </a:solidFill>
            <a:prstDash val="sysDot"/>
            <a:round/>
            <a:headEnd/>
            <a:tailEnd/>
          </a:ln>
          <a:effectLst/>
        </p:spPr>
        <p:txBody>
          <a:bodyPr wrap="none" anchorCtr="1"/>
          <a:lstStyle/>
          <a:p>
            <a:pPr algn="ctr">
              <a:lnSpc>
                <a:spcPct val="100000"/>
              </a:lnSpc>
              <a:spcBef>
                <a:spcPct val="50000"/>
              </a:spcBef>
              <a:defRPr/>
            </a:pPr>
            <a:r>
              <a:rPr lang="en-US" sz="2000" dirty="0">
                <a:solidFill>
                  <a:schemeClr val="bg2"/>
                </a:solidFill>
                <a:latin typeface="Calibri" pitchFamily="34" charset="0"/>
                <a:cs typeface="Calibri" pitchFamily="34" charset="0"/>
              </a:rPr>
              <a:t>OR</a:t>
            </a:r>
          </a:p>
        </p:txBody>
      </p:sp>
      <p:sp>
        <p:nvSpPr>
          <p:cNvPr id="749577" name="Oval 9"/>
          <p:cNvSpPr>
            <a:spLocks noChangeArrowheads="1"/>
          </p:cNvSpPr>
          <p:nvPr/>
        </p:nvSpPr>
        <p:spPr bwMode="auto">
          <a:xfrm>
            <a:off x="1798638" y="4291013"/>
            <a:ext cx="1312862" cy="1312862"/>
          </a:xfrm>
          <a:prstGeom prst="ellipse">
            <a:avLst/>
          </a:prstGeom>
          <a:gradFill rotWithShape="1">
            <a:gsLst>
              <a:gs pos="0">
                <a:schemeClr val="hlink">
                  <a:gamma/>
                  <a:shade val="26275"/>
                  <a:invGamma/>
                </a:schemeClr>
              </a:gs>
              <a:gs pos="50000">
                <a:schemeClr val="hlink">
                  <a:alpha val="70000"/>
                </a:schemeClr>
              </a:gs>
              <a:gs pos="100000">
                <a:schemeClr val="hlink">
                  <a:gamma/>
                  <a:shade val="26275"/>
                  <a:invGamma/>
                </a:schemeClr>
              </a:gs>
            </a:gsLst>
            <a:lin ang="2700000" scaled="1"/>
          </a:gradFill>
          <a:ln w="15875" cap="rnd">
            <a:solidFill>
              <a:schemeClr val="hlink"/>
            </a:solidFill>
            <a:prstDash val="sysDot"/>
            <a:round/>
            <a:headEnd/>
            <a:tailEnd/>
          </a:ln>
          <a:effectLst/>
        </p:spPr>
        <p:txBody>
          <a:bodyPr wrap="none" anchorCtr="1"/>
          <a:lstStyle/>
          <a:p>
            <a:pPr algn="ctr">
              <a:lnSpc>
                <a:spcPct val="100000"/>
              </a:lnSpc>
              <a:spcBef>
                <a:spcPct val="50000"/>
              </a:spcBef>
              <a:defRPr/>
            </a:pPr>
            <a:r>
              <a:rPr lang="en-US" sz="2000" dirty="0">
                <a:solidFill>
                  <a:schemeClr val="bg2"/>
                </a:solidFill>
                <a:latin typeface="Calibri" pitchFamily="34" charset="0"/>
                <a:cs typeface="Calibri" pitchFamily="34" charset="0"/>
              </a:rPr>
              <a:t>Parts</a:t>
            </a:r>
          </a:p>
        </p:txBody>
      </p:sp>
      <p:sp>
        <p:nvSpPr>
          <p:cNvPr id="749578" name="Text Box 10"/>
          <p:cNvSpPr txBox="1">
            <a:spLocks noChangeArrowheads="1"/>
          </p:cNvSpPr>
          <p:nvPr/>
        </p:nvSpPr>
        <p:spPr bwMode="auto">
          <a:xfrm>
            <a:off x="2748897" y="4151313"/>
            <a:ext cx="1087156" cy="307777"/>
          </a:xfrm>
          <a:prstGeom prst="rect">
            <a:avLst/>
          </a:prstGeom>
          <a:noFill/>
          <a:ln w="9525" algn="ctr">
            <a:noFill/>
            <a:miter lim="800000"/>
            <a:headEnd/>
            <a:tailEnd/>
          </a:ln>
          <a:effectLst/>
        </p:spPr>
        <p:txBody>
          <a:bodyPr wrap="none">
            <a:spAutoFit/>
          </a:bodyPr>
          <a:lstStyle/>
          <a:p>
            <a:pPr algn="ctr">
              <a:lnSpc>
                <a:spcPct val="100000"/>
              </a:lnSpc>
              <a:spcBef>
                <a:spcPct val="50000"/>
              </a:spcBef>
              <a:defRPr/>
            </a:pPr>
            <a:r>
              <a:rPr lang="en-US" sz="1400" i="1" dirty="0" err="1">
                <a:solidFill>
                  <a:schemeClr val="bg2"/>
                </a:solidFill>
                <a:latin typeface="Calibri" pitchFamily="34" charset="0"/>
                <a:cs typeface="Calibri" pitchFamily="34" charset="0"/>
              </a:rPr>
              <a:t>CAFilegroup</a:t>
            </a:r>
            <a:endParaRPr lang="en-US" sz="1400" i="1" dirty="0">
              <a:solidFill>
                <a:schemeClr val="bg2"/>
              </a:solidFill>
              <a:latin typeface="Calibri" pitchFamily="34" charset="0"/>
              <a:cs typeface="Calibri" pitchFamily="34" charset="0"/>
            </a:endParaRPr>
          </a:p>
        </p:txBody>
      </p:sp>
      <p:sp>
        <p:nvSpPr>
          <p:cNvPr id="749579" name="Text Box 11"/>
          <p:cNvSpPr txBox="1">
            <a:spLocks noChangeArrowheads="1"/>
          </p:cNvSpPr>
          <p:nvPr/>
        </p:nvSpPr>
        <p:spPr bwMode="auto">
          <a:xfrm>
            <a:off x="2707480" y="5556250"/>
            <a:ext cx="1149353" cy="307777"/>
          </a:xfrm>
          <a:prstGeom prst="rect">
            <a:avLst/>
          </a:prstGeom>
          <a:noFill/>
          <a:ln w="9525" algn="ctr">
            <a:noFill/>
            <a:miter lim="800000"/>
            <a:headEnd/>
            <a:tailEnd/>
          </a:ln>
          <a:effectLst/>
        </p:spPr>
        <p:txBody>
          <a:bodyPr wrap="none">
            <a:spAutoFit/>
          </a:bodyPr>
          <a:lstStyle/>
          <a:p>
            <a:pPr algn="ctr">
              <a:lnSpc>
                <a:spcPct val="100000"/>
              </a:lnSpc>
              <a:spcBef>
                <a:spcPct val="50000"/>
              </a:spcBef>
              <a:defRPr/>
            </a:pPr>
            <a:r>
              <a:rPr lang="en-US" sz="1400" i="1" dirty="0" err="1">
                <a:solidFill>
                  <a:schemeClr val="bg2"/>
                </a:solidFill>
                <a:latin typeface="Calibri" pitchFamily="34" charset="0"/>
                <a:cs typeface="Calibri" pitchFamily="34" charset="0"/>
              </a:rPr>
              <a:t>WAFilegroup</a:t>
            </a:r>
            <a:endParaRPr lang="en-US" sz="1400" i="1" dirty="0">
              <a:solidFill>
                <a:schemeClr val="bg2"/>
              </a:solidFill>
              <a:latin typeface="Calibri" pitchFamily="34" charset="0"/>
              <a:cs typeface="Calibri" pitchFamily="34" charset="0"/>
            </a:endParaRPr>
          </a:p>
        </p:txBody>
      </p:sp>
      <p:sp>
        <p:nvSpPr>
          <p:cNvPr id="749580" name="Text Box 12"/>
          <p:cNvSpPr txBox="1">
            <a:spLocks noChangeArrowheads="1"/>
          </p:cNvSpPr>
          <p:nvPr/>
        </p:nvSpPr>
        <p:spPr bwMode="auto">
          <a:xfrm>
            <a:off x="1054941" y="4138613"/>
            <a:ext cx="1106393" cy="307777"/>
          </a:xfrm>
          <a:prstGeom prst="rect">
            <a:avLst/>
          </a:prstGeom>
          <a:noFill/>
          <a:ln w="9525" algn="ctr">
            <a:noFill/>
            <a:miter lim="800000"/>
            <a:headEnd/>
            <a:tailEnd/>
          </a:ln>
          <a:effectLst/>
        </p:spPr>
        <p:txBody>
          <a:bodyPr wrap="none">
            <a:spAutoFit/>
          </a:bodyPr>
          <a:lstStyle/>
          <a:p>
            <a:pPr algn="ctr">
              <a:lnSpc>
                <a:spcPct val="100000"/>
              </a:lnSpc>
              <a:spcBef>
                <a:spcPct val="50000"/>
              </a:spcBef>
              <a:defRPr/>
            </a:pPr>
            <a:r>
              <a:rPr lang="en-US" sz="1400" i="1" dirty="0" err="1">
                <a:solidFill>
                  <a:schemeClr val="bg2"/>
                </a:solidFill>
                <a:latin typeface="Calibri" pitchFamily="34" charset="0"/>
                <a:cs typeface="Calibri" pitchFamily="34" charset="0"/>
              </a:rPr>
              <a:t>ORFilegroup</a:t>
            </a:r>
            <a:endParaRPr lang="en-US" sz="1400" i="1" dirty="0">
              <a:solidFill>
                <a:schemeClr val="bg2"/>
              </a:solidFill>
              <a:latin typeface="Calibri" pitchFamily="34" charset="0"/>
              <a:cs typeface="Calibri" pitchFamily="34" charset="0"/>
            </a:endParaRPr>
          </a:p>
        </p:txBody>
      </p:sp>
      <p:sp>
        <p:nvSpPr>
          <p:cNvPr id="749581" name="Text Box 13"/>
          <p:cNvSpPr txBox="1">
            <a:spLocks noChangeArrowheads="1"/>
          </p:cNvSpPr>
          <p:nvPr/>
        </p:nvSpPr>
        <p:spPr bwMode="auto">
          <a:xfrm>
            <a:off x="1043712" y="5581650"/>
            <a:ext cx="1130438" cy="307777"/>
          </a:xfrm>
          <a:prstGeom prst="rect">
            <a:avLst/>
          </a:prstGeom>
          <a:noFill/>
          <a:ln w="9525" algn="ctr">
            <a:noFill/>
            <a:miter lim="800000"/>
            <a:headEnd/>
            <a:tailEnd/>
          </a:ln>
          <a:effectLst/>
        </p:spPr>
        <p:txBody>
          <a:bodyPr wrap="none">
            <a:spAutoFit/>
          </a:bodyPr>
          <a:lstStyle/>
          <a:p>
            <a:pPr algn="ctr">
              <a:lnSpc>
                <a:spcPct val="100000"/>
              </a:lnSpc>
              <a:spcBef>
                <a:spcPct val="50000"/>
              </a:spcBef>
              <a:defRPr/>
            </a:pPr>
            <a:r>
              <a:rPr lang="en-US" sz="1400" i="1" dirty="0" err="1">
                <a:solidFill>
                  <a:schemeClr val="bg2"/>
                </a:solidFill>
                <a:latin typeface="Calibri" pitchFamily="34" charset="0"/>
                <a:cs typeface="Calibri" pitchFamily="34" charset="0"/>
              </a:rPr>
              <a:t>MTFilegroup</a:t>
            </a:r>
            <a:endParaRPr lang="en-US" sz="1400" i="1" dirty="0">
              <a:solidFill>
                <a:schemeClr val="bg2"/>
              </a:solidFill>
              <a:latin typeface="Calibri" pitchFamily="34" charset="0"/>
              <a:cs typeface="Calibri" pitchFamily="34" charset="0"/>
            </a:endParaRPr>
          </a:p>
        </p:txBody>
      </p:sp>
      <p:sp>
        <p:nvSpPr>
          <p:cNvPr id="749582" name="Text Box 14"/>
          <p:cNvSpPr txBox="1">
            <a:spLocks noChangeArrowheads="1"/>
          </p:cNvSpPr>
          <p:nvPr/>
        </p:nvSpPr>
        <p:spPr bwMode="auto">
          <a:xfrm>
            <a:off x="1811773" y="4816475"/>
            <a:ext cx="1269129" cy="307777"/>
          </a:xfrm>
          <a:prstGeom prst="rect">
            <a:avLst/>
          </a:prstGeom>
          <a:noFill/>
          <a:ln w="9525" algn="ctr">
            <a:noFill/>
            <a:miter lim="800000"/>
            <a:headEnd/>
            <a:tailEnd/>
          </a:ln>
          <a:effectLst/>
        </p:spPr>
        <p:txBody>
          <a:bodyPr wrap="none">
            <a:spAutoFit/>
          </a:bodyPr>
          <a:lstStyle/>
          <a:p>
            <a:pPr algn="ctr">
              <a:lnSpc>
                <a:spcPct val="100000"/>
              </a:lnSpc>
              <a:spcBef>
                <a:spcPct val="50000"/>
              </a:spcBef>
              <a:defRPr/>
            </a:pPr>
            <a:r>
              <a:rPr lang="en-US" sz="1400" i="1" dirty="0" err="1">
                <a:solidFill>
                  <a:schemeClr val="bg2"/>
                </a:solidFill>
                <a:latin typeface="Calibri" pitchFamily="34" charset="0"/>
                <a:cs typeface="Calibri" pitchFamily="34" charset="0"/>
              </a:rPr>
              <a:t>PartsFilegroup</a:t>
            </a:r>
            <a:endParaRPr lang="en-US" sz="1400" i="1" dirty="0">
              <a:solidFill>
                <a:schemeClr val="bg2"/>
              </a:solidFill>
              <a:latin typeface="Calibri" pitchFamily="34" charset="0"/>
              <a:cs typeface="Calibri" pitchFamily="34" charset="0"/>
            </a:endParaRPr>
          </a:p>
        </p:txBody>
      </p:sp>
      <p:sp>
        <p:nvSpPr>
          <p:cNvPr id="17"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779926444"/>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0594" name="Rectangle 2"/>
          <p:cNvSpPr>
            <a:spLocks noGrp="1" noChangeAspect="1" noChangeArrowheads="1"/>
          </p:cNvSpPr>
          <p:nvPr>
            <p:ph type="title"/>
          </p:nvPr>
        </p:nvSpPr>
        <p:spPr>
          <a:xfrm>
            <a:off x="227013" y="228600"/>
            <a:ext cx="8683625" cy="1089529"/>
          </a:xfrm>
        </p:spPr>
        <p:txBody>
          <a:bodyPr/>
          <a:lstStyle/>
          <a:p>
            <a:r>
              <a:rPr lang="en-US" dirty="0" smtClean="0"/>
              <a:t>Database Structures</a:t>
            </a:r>
            <a:r>
              <a:rPr lang="en-US" sz="4000" dirty="0" smtClean="0"/>
              <a:t/>
            </a:r>
            <a:br>
              <a:rPr lang="en-US" sz="4000" dirty="0" smtClean="0"/>
            </a:br>
            <a:r>
              <a:rPr lang="en-US" sz="2800" dirty="0" smtClean="0">
                <a:solidFill>
                  <a:schemeClr val="accent1"/>
                </a:solidFill>
              </a:rPr>
              <a:t>Partitioning Basics </a:t>
            </a:r>
            <a:r>
              <a:rPr lang="en-US" sz="2400" dirty="0" smtClean="0">
                <a:solidFill>
                  <a:schemeClr val="accent1"/>
                </a:solidFill>
              </a:rPr>
              <a:t>(1)</a:t>
            </a:r>
            <a:endParaRPr lang="en-US" sz="4000" dirty="0" smtClean="0">
              <a:solidFill>
                <a:schemeClr val="accent1"/>
              </a:solidFill>
            </a:endParaRPr>
          </a:p>
        </p:txBody>
      </p:sp>
      <p:sp>
        <p:nvSpPr>
          <p:cNvPr id="750595" name="Rectangle 3"/>
          <p:cNvSpPr>
            <a:spLocks noGrp="1" noChangeAspect="1" noChangeArrowheads="1"/>
          </p:cNvSpPr>
          <p:nvPr>
            <p:ph type="body" idx="1"/>
          </p:nvPr>
        </p:nvSpPr>
        <p:spPr/>
        <p:txBody>
          <a:bodyPr>
            <a:normAutofit/>
          </a:bodyPr>
          <a:lstStyle/>
          <a:p>
            <a:r>
              <a:rPr lang="en-US" sz="2400" dirty="0" smtClean="0"/>
              <a:t>Database has at least two files, ALWAYS </a:t>
            </a:r>
          </a:p>
          <a:p>
            <a:r>
              <a:rPr lang="en-US" sz="2400" dirty="0" smtClean="0"/>
              <a:t>Data file</a:t>
            </a:r>
          </a:p>
          <a:p>
            <a:pPr lvl="1"/>
            <a:r>
              <a:rPr lang="en-US" sz="2000" dirty="0" smtClean="0"/>
              <a:t>First data file is the ‘Primary’ data file and stores system tables critical to this database’s accessibility</a:t>
            </a:r>
          </a:p>
          <a:p>
            <a:pPr lvl="1"/>
            <a:r>
              <a:rPr lang="en-US" sz="2000" dirty="0" smtClean="0"/>
              <a:t>A database will NOT remain available if this is damaged!</a:t>
            </a:r>
          </a:p>
          <a:p>
            <a:pPr lvl="1"/>
            <a:r>
              <a:rPr lang="en-US" sz="2000" dirty="0" smtClean="0"/>
              <a:t>Critical to isolate (from other data, in a VLDB), create and locate on redundant array</a:t>
            </a:r>
          </a:p>
          <a:p>
            <a:r>
              <a:rPr lang="en-US" sz="2400" dirty="0" smtClean="0"/>
              <a:t>Log file</a:t>
            </a:r>
          </a:p>
          <a:p>
            <a:pPr lvl="1"/>
            <a:r>
              <a:rPr lang="en-US" sz="2000" dirty="0" smtClean="0"/>
              <a:t>Where changes are stored until backed up</a:t>
            </a:r>
          </a:p>
          <a:p>
            <a:pPr lvl="1"/>
            <a:r>
              <a:rPr lang="en-US" sz="2000" dirty="0" smtClean="0"/>
              <a:t>Also critical to database availability, a database will NOT remain available if this is damaged AND you can have data loss if/when this portion of the database is damaged</a:t>
            </a:r>
          </a:p>
          <a:p>
            <a:pPr lvl="1"/>
            <a:r>
              <a:rPr lang="en-US" sz="2000" dirty="0" smtClean="0"/>
              <a:t>Critical to isolate and make redundant</a:t>
            </a:r>
          </a:p>
        </p:txBody>
      </p:sp>
      <p:sp>
        <p:nvSpPr>
          <p:cNvPr id="10"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362854506"/>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618" name="Rectangle 2"/>
          <p:cNvSpPr>
            <a:spLocks noGrp="1" noChangeAspect="1" noChangeArrowheads="1"/>
          </p:cNvSpPr>
          <p:nvPr>
            <p:ph type="title"/>
          </p:nvPr>
        </p:nvSpPr>
        <p:spPr>
          <a:xfrm>
            <a:off x="227013" y="228600"/>
            <a:ext cx="8683625" cy="1089529"/>
          </a:xfrm>
        </p:spPr>
        <p:txBody>
          <a:bodyPr/>
          <a:lstStyle/>
          <a:p>
            <a:r>
              <a:rPr lang="en-US" dirty="0" smtClean="0"/>
              <a:t>Database Structures</a:t>
            </a:r>
            <a:r>
              <a:rPr lang="en-US" sz="4000" dirty="0" smtClean="0"/>
              <a:t/>
            </a:r>
            <a:br>
              <a:rPr lang="en-US" sz="4000" dirty="0" smtClean="0"/>
            </a:br>
            <a:r>
              <a:rPr lang="en-US" sz="2800" dirty="0" smtClean="0">
                <a:solidFill>
                  <a:schemeClr val="accent1"/>
                </a:solidFill>
              </a:rPr>
              <a:t>Partitioning Basics </a:t>
            </a:r>
            <a:r>
              <a:rPr lang="en-US" sz="2400" dirty="0" smtClean="0">
                <a:solidFill>
                  <a:schemeClr val="accent1"/>
                </a:solidFill>
              </a:rPr>
              <a:t>(2)</a:t>
            </a:r>
            <a:endParaRPr lang="en-US" sz="3200" dirty="0" smtClean="0">
              <a:solidFill>
                <a:schemeClr val="accent1"/>
              </a:solidFill>
            </a:endParaRPr>
          </a:p>
        </p:txBody>
      </p:sp>
      <p:sp>
        <p:nvSpPr>
          <p:cNvPr id="751619" name="Rectangle 3"/>
          <p:cNvSpPr>
            <a:spLocks noGrp="1" noChangeAspect="1" noChangeArrowheads="1"/>
          </p:cNvSpPr>
          <p:nvPr>
            <p:ph type="body" idx="1"/>
          </p:nvPr>
        </p:nvSpPr>
        <p:spPr/>
        <p:txBody>
          <a:bodyPr>
            <a:normAutofit/>
          </a:bodyPr>
          <a:lstStyle/>
          <a:p>
            <a:r>
              <a:rPr lang="en-US" sz="2400" dirty="0" smtClean="0"/>
              <a:t>Additional/secondary, non-primary, data files</a:t>
            </a:r>
          </a:p>
          <a:p>
            <a:r>
              <a:rPr lang="en-US" sz="2400" dirty="0" smtClean="0"/>
              <a:t>Basis for ‘partitioning’ data</a:t>
            </a:r>
          </a:p>
          <a:p>
            <a:r>
              <a:rPr lang="en-US" sz="2400" dirty="0" smtClean="0"/>
              <a:t>Exist in filegroups and are available for placement of objects by specifying the filegroups during object creation</a:t>
            </a:r>
          </a:p>
          <a:p>
            <a:pPr lvl="1"/>
            <a:r>
              <a:rPr lang="en-US" sz="2000" dirty="0" smtClean="0"/>
              <a:t>A file can ONLY be a member of one </a:t>
            </a:r>
            <a:r>
              <a:rPr lang="en-US" sz="2000" dirty="0" err="1" smtClean="0"/>
              <a:t>filegroup</a:t>
            </a:r>
            <a:r>
              <a:rPr lang="en-US" sz="2000" dirty="0" smtClean="0"/>
              <a:t> </a:t>
            </a:r>
          </a:p>
          <a:p>
            <a:pPr lvl="1"/>
            <a:r>
              <a:rPr lang="en-US" sz="2000" dirty="0" smtClean="0"/>
              <a:t>Once added to the database, the </a:t>
            </a:r>
            <a:r>
              <a:rPr lang="en-US" sz="2000" dirty="0" err="1" smtClean="0"/>
              <a:t>filegroup</a:t>
            </a:r>
            <a:r>
              <a:rPr lang="en-US" sz="2000" dirty="0" smtClean="0"/>
              <a:t> CANNOT be changed (however, the number of files, size and location can; the file can always be removed from the </a:t>
            </a:r>
            <a:r>
              <a:rPr lang="en-US" sz="2000" dirty="0" err="1" smtClean="0"/>
              <a:t>filegroup</a:t>
            </a:r>
            <a:r>
              <a:rPr lang="en-US" sz="2000" dirty="0" smtClean="0"/>
              <a:t>)</a:t>
            </a:r>
          </a:p>
          <a:p>
            <a:r>
              <a:rPr lang="en-US" sz="2400" dirty="0" smtClean="0"/>
              <a:t>Contain user-defined data (tables/indexes) strategically created/placed on one or more </a:t>
            </a:r>
            <a:r>
              <a:rPr lang="en-US" sz="2400" dirty="0" err="1" smtClean="0"/>
              <a:t>filegroups</a:t>
            </a:r>
            <a:endParaRPr lang="en-US" sz="2400" dirty="0" smtClean="0"/>
          </a:p>
          <a:p>
            <a:r>
              <a:rPr lang="en-US" sz="2400" dirty="0" smtClean="0"/>
              <a:t>Contain complete objects, when the object has not been partitioned (an object CANNOT exist over multiple filegroups unless partitioned [created on a partition scheme])</a:t>
            </a:r>
          </a:p>
          <a:p>
            <a:r>
              <a:rPr lang="en-US" sz="2400" dirty="0" smtClean="0"/>
              <a:t>Contain a partition of a partitioned object</a:t>
            </a:r>
          </a:p>
        </p:txBody>
      </p:sp>
      <p:sp>
        <p:nvSpPr>
          <p:cNvPr id="6"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4016490217"/>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Rectangle 2"/>
          <p:cNvSpPr>
            <a:spLocks noGrp="1" noChangeAspect="1" noChangeArrowheads="1"/>
          </p:cNvSpPr>
          <p:nvPr>
            <p:ph type="title"/>
          </p:nvPr>
        </p:nvSpPr>
        <p:spPr>
          <a:xfrm>
            <a:off x="227013" y="228600"/>
            <a:ext cx="8683625" cy="1089529"/>
          </a:xfrm>
        </p:spPr>
        <p:txBody>
          <a:bodyPr/>
          <a:lstStyle/>
          <a:p>
            <a:r>
              <a:rPr lang="en-US" dirty="0" smtClean="0"/>
              <a:t>Partitioned Tables and Indexes</a:t>
            </a:r>
            <a:r>
              <a:rPr lang="en-US" sz="4000" dirty="0" smtClean="0"/>
              <a:t/>
            </a:r>
            <a:br>
              <a:rPr lang="en-US" sz="4000" dirty="0" smtClean="0"/>
            </a:br>
            <a:r>
              <a:rPr lang="en-US" sz="2800" dirty="0" smtClean="0">
                <a:solidFill>
                  <a:schemeClr val="accent1"/>
                </a:solidFill>
              </a:rPr>
              <a:t>Types and Implementation</a:t>
            </a:r>
            <a:endParaRPr lang="en-US" sz="3200" dirty="0" smtClean="0">
              <a:solidFill>
                <a:schemeClr val="accent1"/>
              </a:solidFill>
            </a:endParaRPr>
          </a:p>
        </p:txBody>
      </p:sp>
      <p:sp>
        <p:nvSpPr>
          <p:cNvPr id="483331" name="Rectangle 3"/>
          <p:cNvSpPr>
            <a:spLocks noGrp="1" noChangeAspect="1" noChangeArrowheads="1"/>
          </p:cNvSpPr>
          <p:nvPr>
            <p:ph type="body" idx="1"/>
          </p:nvPr>
        </p:nvSpPr>
        <p:spPr/>
        <p:txBody>
          <a:bodyPr>
            <a:normAutofit/>
          </a:bodyPr>
          <a:lstStyle/>
          <a:p>
            <a:r>
              <a:rPr lang="en-US" sz="2400" dirty="0" smtClean="0"/>
              <a:t>Types of partitioning = ‘range’</a:t>
            </a:r>
          </a:p>
          <a:p>
            <a:pPr lvl="1"/>
            <a:r>
              <a:rPr lang="en-US" sz="2000" dirty="0" smtClean="0"/>
              <a:t>Date ranges = defined through boundary cases</a:t>
            </a:r>
          </a:p>
          <a:p>
            <a:pPr lvl="1"/>
            <a:r>
              <a:rPr lang="en-US" sz="2000" dirty="0" smtClean="0"/>
              <a:t>Uses deterministic values that are hard-coded values or calculated at creation time (based on a function(s))</a:t>
            </a:r>
          </a:p>
          <a:p>
            <a:pPr lvl="1"/>
            <a:r>
              <a:rPr lang="en-US" sz="2000" dirty="0" smtClean="0"/>
              <a:t>Simulate list-based partitioning by using boundary point that have no values between them</a:t>
            </a:r>
          </a:p>
          <a:p>
            <a:r>
              <a:rPr lang="en-US" sz="2400" dirty="0" smtClean="0"/>
              <a:t>Implementing partitioned tables and indexes</a:t>
            </a:r>
          </a:p>
          <a:p>
            <a:pPr lvl="1"/>
            <a:r>
              <a:rPr lang="en-US" sz="2000" dirty="0" smtClean="0"/>
              <a:t>Partition function</a:t>
            </a:r>
          </a:p>
          <a:p>
            <a:pPr lvl="1"/>
            <a:r>
              <a:rPr lang="en-US" sz="2000" dirty="0" smtClean="0"/>
              <a:t>Partition scheme</a:t>
            </a:r>
          </a:p>
          <a:p>
            <a:pPr lvl="1"/>
            <a:r>
              <a:rPr lang="en-US" sz="2000" dirty="0" smtClean="0"/>
              <a:t>Partitioned </a:t>
            </a:r>
            <a:r>
              <a:rPr lang="en-US" sz="2000" dirty="0"/>
              <a:t>t</a:t>
            </a:r>
            <a:r>
              <a:rPr lang="en-US" sz="2000" dirty="0" smtClean="0"/>
              <a:t>able</a:t>
            </a:r>
          </a:p>
          <a:p>
            <a:pPr lvl="1"/>
            <a:r>
              <a:rPr lang="en-US" sz="2000" dirty="0" smtClean="0"/>
              <a:t>Partitioned index</a:t>
            </a:r>
          </a:p>
        </p:txBody>
      </p:sp>
      <p:sp>
        <p:nvSpPr>
          <p:cNvPr id="6"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41382669"/>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344863"/>
            <a:ext cx="7634288" cy="1311128"/>
          </a:xfrm>
        </p:spPr>
        <p:txBody>
          <a:bodyPr/>
          <a:lstStyle/>
          <a:p>
            <a:pPr eaLnBrk="1" hangingPunct="1">
              <a:defRPr/>
            </a:pPr>
            <a:r>
              <a:rPr lang="en-GB" dirty="0" smtClean="0"/>
              <a:t>Range-based partitioning</a:t>
            </a:r>
            <a:br>
              <a:rPr lang="en-GB" dirty="0" smtClean="0"/>
            </a:br>
            <a:r>
              <a:rPr lang="en-GB" dirty="0" smtClean="0"/>
              <a:t>Scenario setup/configuration</a:t>
            </a: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extLst>
      <p:ext uri="{BB962C8B-B14F-4D97-AF65-F5344CB8AC3E}">
        <p14:creationId xmlns="" xmlns:p14="http://schemas.microsoft.com/office/powerpoint/2010/main" val="1407881550"/>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8" name="Rectangle 4"/>
          <p:cNvSpPr>
            <a:spLocks noGrp="1" noChangeAspect="1" noChangeArrowheads="1"/>
          </p:cNvSpPr>
          <p:nvPr>
            <p:ph type="title"/>
          </p:nvPr>
        </p:nvSpPr>
        <p:spPr/>
        <p:txBody>
          <a:bodyPr/>
          <a:lstStyle/>
          <a:p>
            <a:r>
              <a:rPr lang="en-US" dirty="0" smtClean="0"/>
              <a:t>Benefits of Partitioning</a:t>
            </a:r>
          </a:p>
        </p:txBody>
      </p:sp>
      <p:sp>
        <p:nvSpPr>
          <p:cNvPr id="487429" name="Rectangle 5"/>
          <p:cNvSpPr>
            <a:spLocks noGrp="1" noChangeAspect="1" noChangeArrowheads="1"/>
          </p:cNvSpPr>
          <p:nvPr>
            <p:ph type="body" idx="1"/>
          </p:nvPr>
        </p:nvSpPr>
        <p:spPr/>
        <p:txBody>
          <a:bodyPr>
            <a:normAutofit/>
          </a:bodyPr>
          <a:lstStyle/>
          <a:p>
            <a:r>
              <a:rPr lang="en-US" sz="2400" dirty="0" smtClean="0"/>
              <a:t>Speed in managing sliding window</a:t>
            </a:r>
          </a:p>
          <a:p>
            <a:pPr marL="576263" lvl="1" indent="0">
              <a:buNone/>
            </a:pPr>
            <a:r>
              <a:rPr lang="en-US" sz="2000" dirty="0" smtClean="0">
                <a:solidFill>
                  <a:schemeClr val="tx2"/>
                </a:solidFill>
                <a:sym typeface="Wingdings" pitchFamily="2" charset="2"/>
              </a:rPr>
              <a:t></a:t>
            </a:r>
            <a:r>
              <a:rPr lang="en-US" sz="2000" dirty="0" smtClean="0">
                <a:sym typeface="Wingdings" pitchFamily="2" charset="2"/>
              </a:rPr>
              <a:t> </a:t>
            </a:r>
            <a:r>
              <a:rPr lang="en-US" sz="2000" dirty="0" smtClean="0"/>
              <a:t>Partition manipulation outside of active table</a:t>
            </a:r>
          </a:p>
          <a:p>
            <a:r>
              <a:rPr lang="en-US" sz="2400" dirty="0" smtClean="0"/>
              <a:t>Piecemeal backup</a:t>
            </a:r>
          </a:p>
          <a:p>
            <a:pPr marL="576263" lvl="1" indent="0">
              <a:buNone/>
            </a:pPr>
            <a:r>
              <a:rPr lang="en-US" sz="2000" dirty="0" smtClean="0">
                <a:solidFill>
                  <a:schemeClr val="tx2"/>
                </a:solidFill>
                <a:sym typeface="Wingdings" pitchFamily="2" charset="2"/>
              </a:rPr>
              <a:t></a:t>
            </a:r>
            <a:r>
              <a:rPr lang="en-US" sz="2000" dirty="0" smtClean="0"/>
              <a:t> Backup active components more frequently, inactive less frequently</a:t>
            </a:r>
          </a:p>
          <a:p>
            <a:r>
              <a:rPr lang="en-US" sz="2400" dirty="0" smtClean="0"/>
              <a:t>Availability</a:t>
            </a:r>
          </a:p>
          <a:p>
            <a:pPr marL="576263" lvl="1" indent="0">
              <a:buNone/>
            </a:pPr>
            <a:r>
              <a:rPr lang="en-US" sz="2000" dirty="0" smtClean="0">
                <a:solidFill>
                  <a:schemeClr val="tx2"/>
                </a:solidFill>
                <a:sym typeface="Wingdings" pitchFamily="2" charset="2"/>
              </a:rPr>
              <a:t></a:t>
            </a:r>
            <a:r>
              <a:rPr lang="en-US" sz="2000" dirty="0" smtClean="0">
                <a:sym typeface="Wingdings" pitchFamily="2" charset="2"/>
              </a:rPr>
              <a:t> If a secondary, non-primary, file (</a:t>
            </a:r>
            <a:r>
              <a:rPr lang="en-US" sz="2000" dirty="0" smtClean="0">
                <a:sym typeface="Symbol"/>
              </a:rPr>
              <a:t>therefore </a:t>
            </a:r>
            <a:r>
              <a:rPr lang="en-US" sz="2000" dirty="0" smtClean="0">
                <a:sym typeface="Wingdings" pitchFamily="2" charset="2"/>
              </a:rPr>
              <a:t>filegroup) becomes unavailable, the other filegroups can still be accessed and recovery can occur concurrent with a workload</a:t>
            </a:r>
            <a:endParaRPr lang="en-US" sz="2000" dirty="0" smtClean="0"/>
          </a:p>
          <a:p>
            <a:endParaRPr lang="en-US" sz="2000" dirty="0" smtClean="0"/>
          </a:p>
          <a:p>
            <a:r>
              <a:rPr lang="en-US" sz="2000" dirty="0" smtClean="0"/>
              <a:t>But what about data access or certain maintenance operations that create locking? Blocking scenarios limit availability…</a:t>
            </a:r>
          </a:p>
        </p:txBody>
      </p:sp>
      <p:sp>
        <p:nvSpPr>
          <p:cNvPr id="6"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2685840887"/>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040164"/>
            <a:ext cx="7634288" cy="1920526"/>
          </a:xfrm>
        </p:spPr>
        <p:txBody>
          <a:bodyPr/>
          <a:lstStyle/>
          <a:p>
            <a:pPr eaLnBrk="1" hangingPunct="1">
              <a:defRPr/>
            </a:pPr>
            <a:r>
              <a:rPr lang="en-GB" dirty="0"/>
              <a:t>Accessing a </a:t>
            </a:r>
            <a:r>
              <a:rPr lang="en-GB" dirty="0" smtClean="0"/>
              <a:t>damaged database</a:t>
            </a:r>
            <a:r>
              <a:rPr lang="en-GB" dirty="0"/>
              <a:t/>
            </a:r>
            <a:br>
              <a:rPr lang="en-GB" dirty="0"/>
            </a:br>
            <a:r>
              <a:rPr lang="en-GB" dirty="0"/>
              <a:t>while part of it is damaged</a:t>
            </a:r>
            <a:br>
              <a:rPr lang="en-GB" dirty="0"/>
            </a:br>
            <a:r>
              <a:rPr lang="en-GB" dirty="0"/>
              <a:t>and before it is repaired</a:t>
            </a:r>
            <a:endParaRPr lang="en-GB" dirty="0" smtClean="0"/>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extLst>
      <p:ext uri="{BB962C8B-B14F-4D97-AF65-F5344CB8AC3E}">
        <p14:creationId xmlns="" xmlns:p14="http://schemas.microsoft.com/office/powerpoint/2010/main" val="3821357359"/>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8" name="Rectangle 2"/>
          <p:cNvSpPr>
            <a:spLocks noGrp="1" noChangeAspect="1" noChangeArrowheads="1"/>
          </p:cNvSpPr>
          <p:nvPr>
            <p:ph type="title"/>
          </p:nvPr>
        </p:nvSpPr>
        <p:spPr>
          <a:xfrm>
            <a:off x="227013" y="228600"/>
            <a:ext cx="8683625" cy="1089529"/>
          </a:xfrm>
        </p:spPr>
        <p:txBody>
          <a:bodyPr/>
          <a:lstStyle/>
          <a:p>
            <a:r>
              <a:rPr lang="en-US" dirty="0" smtClean="0"/>
              <a:t>Damaged Partition</a:t>
            </a:r>
            <a:r>
              <a:rPr lang="en-US" sz="4000" dirty="0" smtClean="0"/>
              <a:t/>
            </a:r>
            <a:br>
              <a:rPr lang="en-US" sz="4000" dirty="0" smtClean="0"/>
            </a:br>
            <a:r>
              <a:rPr lang="en-US" sz="2800" dirty="0" smtClean="0">
                <a:solidFill>
                  <a:schemeClr val="accent1"/>
                </a:solidFill>
              </a:rPr>
              <a:t>Summary</a:t>
            </a:r>
            <a:endParaRPr lang="en-US" sz="3200" dirty="0" smtClean="0">
              <a:solidFill>
                <a:schemeClr val="accent1"/>
              </a:solidFill>
            </a:endParaRPr>
          </a:p>
        </p:txBody>
      </p:sp>
      <p:sp>
        <p:nvSpPr>
          <p:cNvPr id="746499" name="Rectangle 3"/>
          <p:cNvSpPr>
            <a:spLocks noGrp="1" noChangeAspect="1" noChangeArrowheads="1"/>
          </p:cNvSpPr>
          <p:nvPr>
            <p:ph type="body" idx="1"/>
          </p:nvPr>
        </p:nvSpPr>
        <p:spPr/>
        <p:txBody>
          <a:bodyPr>
            <a:normAutofit/>
          </a:bodyPr>
          <a:lstStyle/>
          <a:p>
            <a:r>
              <a:rPr lang="en-US" sz="2400" dirty="0" smtClean="0"/>
              <a:t>Does not render the database unavailable as only the damaged filegroup is unavailable</a:t>
            </a:r>
          </a:p>
          <a:p>
            <a:r>
              <a:rPr lang="en-US" sz="2400" dirty="0" smtClean="0"/>
              <a:t>Does not render the partitioned table or partitioned view unavailable as only the damaged data is unavailable but the partitioned object can still be queried/accessed</a:t>
            </a:r>
            <a:br>
              <a:rPr lang="en-US" sz="2400" dirty="0" smtClean="0"/>
            </a:br>
            <a:r>
              <a:rPr lang="en-US" sz="1800" dirty="0" smtClean="0"/>
              <a:t>(NOTE: In SQL Server 2005, a partitioned view that has tables that are inaccessible used to generate an error when accessing the view; however, the tables on which the view are defined are still accessible.)</a:t>
            </a:r>
          </a:p>
          <a:p>
            <a:r>
              <a:rPr lang="en-US" sz="2400" dirty="0" smtClean="0"/>
              <a:t>Can proceed with recovery, also [almost] ONLINE!</a:t>
            </a:r>
          </a:p>
          <a:p>
            <a:pPr lvl="1"/>
            <a:r>
              <a:rPr lang="en-US" sz="2000" dirty="0" smtClean="0"/>
              <a:t>There are a couple of hiccups here…</a:t>
            </a:r>
          </a:p>
          <a:p>
            <a:pPr lvl="1"/>
            <a:r>
              <a:rPr lang="en-US" sz="2000" i="1" dirty="0" smtClean="0"/>
              <a:t>Minimal </a:t>
            </a:r>
            <a:r>
              <a:rPr lang="en-US" sz="2000" dirty="0" smtClean="0"/>
              <a:t>impact to downtime as files are brought offline and/or when file is restored</a:t>
            </a:r>
          </a:p>
          <a:p>
            <a:r>
              <a:rPr lang="en-US" sz="2400" dirty="0" smtClean="0"/>
              <a:t>Users can access the database during restore</a:t>
            </a:r>
          </a:p>
        </p:txBody>
      </p:sp>
      <p:sp>
        <p:nvSpPr>
          <p:cNvPr id="6"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540373552"/>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Plan A </a:t>
            </a:r>
            <a:r>
              <a:rPr lang="en-US" i="1" u="sng" dirty="0" smtClean="0"/>
              <a:t>Restore</a:t>
            </a:r>
            <a:r>
              <a:rPr lang="en-US" dirty="0" smtClean="0"/>
              <a:t> Strategy</a:t>
            </a:r>
          </a:p>
        </p:txBody>
      </p:sp>
      <p:sp>
        <p:nvSpPr>
          <p:cNvPr id="5123" name="Content Placeholder 2"/>
          <p:cNvSpPr>
            <a:spLocks noGrp="1"/>
          </p:cNvSpPr>
          <p:nvPr>
            <p:ph idx="1"/>
          </p:nvPr>
        </p:nvSpPr>
        <p:spPr/>
        <p:txBody>
          <a:bodyPr/>
          <a:lstStyle/>
          <a:p>
            <a:r>
              <a:rPr lang="en-US" sz="2400" dirty="0" smtClean="0"/>
              <a:t>Never plan a backup strategy</a:t>
            </a:r>
          </a:p>
          <a:p>
            <a:r>
              <a:rPr lang="en-US" sz="2400" dirty="0" smtClean="0"/>
              <a:t>Always plan the restore operations you need to be able to do, and that will dictate what backups you need and what recovery model to use</a:t>
            </a:r>
          </a:p>
          <a:p>
            <a:r>
              <a:rPr lang="en-US" sz="2400" dirty="0" smtClean="0"/>
              <a:t>This usually turns out to be FULL recovery model, with a full + log + differential backup strategy for most databases…</a:t>
            </a:r>
          </a:p>
          <a:p>
            <a:r>
              <a:rPr lang="en-US" sz="2400" dirty="0" smtClean="0"/>
              <a:t>VLDBs may look at more granular backups including:</a:t>
            </a:r>
          </a:p>
          <a:p>
            <a:pPr lvl="1"/>
            <a:r>
              <a:rPr lang="en-US" sz="2000" dirty="0" err="1" smtClean="0"/>
              <a:t>Filegroup</a:t>
            </a:r>
            <a:r>
              <a:rPr lang="en-US" sz="2000" dirty="0" smtClean="0"/>
              <a:t> backups, </a:t>
            </a:r>
            <a:r>
              <a:rPr lang="en-US" sz="2000" dirty="0" err="1" smtClean="0"/>
              <a:t>filegroup</a:t>
            </a:r>
            <a:r>
              <a:rPr lang="en-US" sz="2000" dirty="0" smtClean="0"/>
              <a:t> differentials and log backups</a:t>
            </a:r>
          </a:p>
          <a:p>
            <a:pPr lvl="1"/>
            <a:r>
              <a:rPr lang="en-US" sz="2000" dirty="0" smtClean="0"/>
              <a:t>File backups</a:t>
            </a:r>
            <a:r>
              <a:rPr lang="en-US" sz="2000" dirty="0"/>
              <a:t>, </a:t>
            </a:r>
            <a:r>
              <a:rPr lang="en-US" sz="2000" dirty="0" smtClean="0"/>
              <a:t>file differentials </a:t>
            </a:r>
            <a:r>
              <a:rPr lang="en-US" sz="2000" dirty="0"/>
              <a:t>and log </a:t>
            </a:r>
            <a:r>
              <a:rPr lang="en-US" sz="2000" dirty="0" smtClean="0"/>
              <a:t>backups</a:t>
            </a:r>
          </a:p>
          <a:p>
            <a:pPr lvl="1"/>
            <a:endParaRPr lang="en-US" sz="2000" dirty="0" smtClean="0"/>
          </a:p>
          <a:p>
            <a:endParaRPr lang="en-US" sz="2400" dirty="0" smtClean="0"/>
          </a:p>
          <a:p>
            <a:r>
              <a:rPr lang="en-US" sz="2400" dirty="0" smtClean="0"/>
              <a:t>Planning your backups without considering restore can lead to not meeting your SLAs (more downtime) and possibly data loss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040164"/>
            <a:ext cx="7634288" cy="1920526"/>
          </a:xfrm>
        </p:spPr>
        <p:txBody>
          <a:bodyPr/>
          <a:lstStyle/>
          <a:p>
            <a:pPr eaLnBrk="1" hangingPunct="1">
              <a:defRPr/>
            </a:pPr>
            <a:r>
              <a:rPr lang="en-GB" dirty="0" smtClean="0"/>
              <a:t>Recovering a damaged database while the database/system is online</a:t>
            </a: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extLst>
      <p:ext uri="{BB962C8B-B14F-4D97-AF65-F5344CB8AC3E}">
        <p14:creationId xmlns="" xmlns:p14="http://schemas.microsoft.com/office/powerpoint/2010/main" val="2410899515"/>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Strategy Survey</a:t>
            </a:r>
            <a:endParaRPr lang="en-US" dirty="0"/>
          </a:p>
        </p:txBody>
      </p:sp>
      <p:sp>
        <p:nvSpPr>
          <p:cNvPr id="3" name="Content Placeholder 2"/>
          <p:cNvSpPr>
            <a:spLocks noGrp="1"/>
          </p:cNvSpPr>
          <p:nvPr>
            <p:ph idx="1"/>
          </p:nvPr>
        </p:nvSpPr>
        <p:spPr/>
        <p:txBody>
          <a:bodyPr/>
          <a:lstStyle/>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hlinkClick r:id="rId2"/>
            </a:endParaRPr>
          </a:p>
          <a:p>
            <a:endParaRPr lang="en-US" sz="2000" dirty="0" smtClean="0">
              <a:hlinkClick r:id="rId2"/>
            </a:endParaRPr>
          </a:p>
          <a:p>
            <a:endParaRPr lang="en-US" sz="2000" dirty="0" smtClean="0">
              <a:hlinkClick r:id="rId2"/>
            </a:endParaRPr>
          </a:p>
          <a:p>
            <a:endParaRPr lang="en-US" sz="2000" dirty="0" smtClean="0">
              <a:hlinkClick r:id="rId2"/>
            </a:endParaRPr>
          </a:p>
          <a:p>
            <a:endParaRPr lang="en-US" sz="2000" dirty="0" smtClean="0">
              <a:hlinkClick r:id="rId2"/>
            </a:endParaRPr>
          </a:p>
          <a:p>
            <a:r>
              <a:rPr lang="en-US" sz="2000" dirty="0" smtClean="0">
                <a:hlinkClick r:id="rId2"/>
              </a:rPr>
              <a:t>http://www.sqlskills.com/BLOGS/PAUL/post/Importance-of-having-the-right-backups.aspx</a:t>
            </a:r>
            <a:r>
              <a:rPr lang="en-US" sz="2000" dirty="0" smtClean="0"/>
              <a:t> (http://bit.ly/nd1Cv)</a:t>
            </a:r>
          </a:p>
          <a:p>
            <a:endParaRPr lang="en-US" sz="2000" dirty="0"/>
          </a:p>
        </p:txBody>
      </p:sp>
      <p:pic>
        <p:nvPicPr>
          <p:cNvPr id="4" name="Picture 2" descr="http://www.sqlskills.com/BLOGS/PAUL/image.axd?picture=2009%2f5%2fBackupType.jpg"/>
          <p:cNvPicPr>
            <a:picLocks noChangeAspect="1" noChangeArrowheads="1"/>
          </p:cNvPicPr>
          <p:nvPr/>
        </p:nvPicPr>
        <p:blipFill>
          <a:blip r:embed="rId3" cstate="print"/>
          <a:srcRect/>
          <a:stretch>
            <a:fillRect/>
          </a:stretch>
        </p:blipFill>
        <p:spPr bwMode="auto">
          <a:xfrm>
            <a:off x="1593814" y="1619850"/>
            <a:ext cx="5956372" cy="3895344"/>
          </a:xfrm>
          <a:prstGeom prst="rect">
            <a:avLst/>
          </a:prstGeom>
          <a:noFill/>
        </p:spPr>
      </p:pic>
      <p:sp>
        <p:nvSpPr>
          <p:cNvPr id="5"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450" name="Rectangle 2"/>
          <p:cNvSpPr>
            <a:spLocks noGrp="1" noChangeAspect="1" noChangeArrowheads="1"/>
          </p:cNvSpPr>
          <p:nvPr>
            <p:ph type="title"/>
          </p:nvPr>
        </p:nvSpPr>
        <p:spPr/>
        <p:txBody>
          <a:bodyPr/>
          <a:lstStyle/>
          <a:p>
            <a:r>
              <a:rPr lang="en-US" smtClean="0"/>
              <a:t>Overview</a:t>
            </a:r>
          </a:p>
        </p:txBody>
      </p:sp>
      <p:sp>
        <p:nvSpPr>
          <p:cNvPr id="744451" name="Rectangle 3"/>
          <p:cNvSpPr>
            <a:spLocks noGrp="1" noChangeAspect="1" noChangeArrowheads="1"/>
          </p:cNvSpPr>
          <p:nvPr>
            <p:ph idx="1"/>
          </p:nvPr>
        </p:nvSpPr>
        <p:spPr/>
        <p:txBody>
          <a:bodyPr/>
          <a:lstStyle/>
          <a:p>
            <a:r>
              <a:rPr lang="en-US" sz="2800" dirty="0" smtClean="0">
                <a:solidFill>
                  <a:schemeClr val="tx1">
                    <a:lumMod val="50000"/>
                  </a:schemeClr>
                </a:solidFill>
              </a:rPr>
              <a:t>Planning a backup strategy</a:t>
            </a:r>
          </a:p>
          <a:p>
            <a:r>
              <a:rPr lang="en-US" sz="2800" dirty="0" smtClean="0">
                <a:solidFill>
                  <a:schemeClr val="tx1">
                    <a:lumMod val="50000"/>
                  </a:schemeClr>
                </a:solidFill>
              </a:rPr>
              <a:t>Backup types</a:t>
            </a:r>
          </a:p>
          <a:p>
            <a:pPr lvl="1"/>
            <a:r>
              <a:rPr lang="en-US" sz="2400" dirty="0" smtClean="0">
                <a:solidFill>
                  <a:schemeClr val="tx1">
                    <a:lumMod val="50000"/>
                  </a:schemeClr>
                </a:solidFill>
              </a:rPr>
              <a:t>Full/Differential/Log</a:t>
            </a:r>
          </a:p>
          <a:p>
            <a:pPr lvl="1"/>
            <a:r>
              <a:rPr lang="en-US" sz="2400" dirty="0" smtClean="0">
                <a:solidFill>
                  <a:schemeClr val="tx1">
                    <a:lumMod val="50000"/>
                  </a:schemeClr>
                </a:solidFill>
              </a:rPr>
              <a:t>VLDB strategy concerns</a:t>
            </a:r>
          </a:p>
          <a:p>
            <a:pPr lvl="2"/>
            <a:r>
              <a:rPr lang="en-US" sz="2000" dirty="0" err="1" smtClean="0">
                <a:solidFill>
                  <a:schemeClr val="tx1">
                    <a:lumMod val="50000"/>
                  </a:schemeClr>
                </a:solidFill>
              </a:rPr>
              <a:t>Filegroup</a:t>
            </a:r>
            <a:r>
              <a:rPr lang="en-US" sz="2000" dirty="0" smtClean="0">
                <a:solidFill>
                  <a:schemeClr val="tx1">
                    <a:lumMod val="50000"/>
                  </a:schemeClr>
                </a:solidFill>
              </a:rPr>
              <a:t>/file backups</a:t>
            </a:r>
          </a:p>
          <a:p>
            <a:pPr lvl="2"/>
            <a:r>
              <a:rPr lang="en-US" sz="2000" dirty="0" err="1" smtClean="0">
                <a:solidFill>
                  <a:schemeClr val="tx1">
                    <a:lumMod val="50000"/>
                  </a:schemeClr>
                </a:solidFill>
              </a:rPr>
              <a:t>Filegroup</a:t>
            </a:r>
            <a:r>
              <a:rPr lang="en-US" sz="2000" dirty="0" smtClean="0">
                <a:solidFill>
                  <a:schemeClr val="tx1">
                    <a:lumMod val="50000"/>
                  </a:schemeClr>
                </a:solidFill>
              </a:rPr>
              <a:t>/file differential backups</a:t>
            </a:r>
          </a:p>
          <a:p>
            <a:r>
              <a:rPr lang="en-US" sz="2800" dirty="0" smtClean="0"/>
              <a:t>Special features for backups</a:t>
            </a:r>
          </a:p>
          <a:p>
            <a:pPr lvl="1"/>
            <a:r>
              <a:rPr lang="en-US" sz="2400" dirty="0" smtClean="0"/>
              <a:t>COPY_ONLY</a:t>
            </a:r>
          </a:p>
          <a:p>
            <a:pPr lvl="1"/>
            <a:r>
              <a:rPr lang="en-US" sz="2400" dirty="0" smtClean="0"/>
              <a:t>Parallel striped backup/multi-file backups</a:t>
            </a:r>
          </a:p>
          <a:p>
            <a:pPr lvl="1"/>
            <a:r>
              <a:rPr lang="en-US" sz="2400" dirty="0" smtClean="0"/>
              <a:t>Mirrored backups</a:t>
            </a:r>
          </a:p>
          <a:p>
            <a:pPr lvl="1"/>
            <a:r>
              <a:rPr lang="en-US" sz="2400" dirty="0" smtClean="0"/>
              <a:t>Backup integrity</a:t>
            </a:r>
          </a:p>
          <a:p>
            <a:pPr lvl="1"/>
            <a:r>
              <a:rPr lang="en-US" sz="2400" dirty="0" smtClean="0"/>
              <a:t>Backup compression</a:t>
            </a:r>
          </a:p>
          <a:p>
            <a:r>
              <a:rPr lang="en-US" sz="2800" dirty="0" smtClean="0">
                <a:solidFill>
                  <a:schemeClr val="tx1">
                    <a:lumMod val="50000"/>
                  </a:schemeClr>
                </a:solidFill>
              </a:rPr>
              <a:t>Log shipping</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861457205"/>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COPY_ONLY Backups</a:t>
            </a:r>
            <a:endParaRPr lang="en-US" dirty="0"/>
          </a:p>
        </p:txBody>
      </p:sp>
      <p:sp>
        <p:nvSpPr>
          <p:cNvPr id="3" name="Content Placeholder 2"/>
          <p:cNvSpPr>
            <a:spLocks noGrp="1"/>
          </p:cNvSpPr>
          <p:nvPr>
            <p:ph idx="1"/>
          </p:nvPr>
        </p:nvSpPr>
        <p:spPr/>
        <p:txBody>
          <a:bodyPr/>
          <a:lstStyle/>
          <a:p>
            <a:r>
              <a:rPr lang="en-US" sz="2400" dirty="0" smtClean="0"/>
              <a:t>A differential backup is everything since the last full</a:t>
            </a:r>
          </a:p>
          <a:p>
            <a:r>
              <a:rPr lang="en-US" sz="2400" dirty="0" smtClean="0"/>
              <a:t>A log backup is everything since the last log</a:t>
            </a:r>
          </a:p>
          <a:p>
            <a:endParaRPr lang="en-US" sz="2400" dirty="0" smtClean="0"/>
          </a:p>
          <a:p>
            <a:r>
              <a:rPr lang="en-US" sz="2400" dirty="0" smtClean="0"/>
              <a:t>If an ad hoc full or log backup is taken and then lost, it may destroy your ability to recovery properly</a:t>
            </a:r>
          </a:p>
          <a:p>
            <a:pPr lvl="1"/>
            <a:r>
              <a:rPr lang="en-US" sz="2000" dirty="0" smtClean="0"/>
              <a:t>E.g. taking a backup for a developer</a:t>
            </a:r>
          </a:p>
          <a:p>
            <a:pPr lvl="1"/>
            <a:endParaRPr lang="en-US" sz="2000" dirty="0" smtClean="0"/>
          </a:p>
          <a:p>
            <a:r>
              <a:rPr lang="en-US" sz="2400" dirty="0" smtClean="0"/>
              <a:t>Taking a full backup resets the differential base GUID</a:t>
            </a:r>
          </a:p>
          <a:p>
            <a:r>
              <a:rPr lang="en-US" sz="2400" dirty="0" smtClean="0"/>
              <a:t>Taking a log backup clears that log</a:t>
            </a:r>
          </a:p>
          <a:p>
            <a:endParaRPr lang="en-US" sz="2400" dirty="0" smtClean="0"/>
          </a:p>
          <a:p>
            <a:r>
              <a:rPr lang="en-US" sz="2400" dirty="0" smtClean="0"/>
              <a:t>Solution: use </a:t>
            </a:r>
            <a:r>
              <a:rPr lang="en-US" sz="2400" dirty="0" smtClean="0">
                <a:latin typeface="Courier New" pitchFamily="49" charset="0"/>
                <a:cs typeface="Courier New" pitchFamily="49" charset="0"/>
              </a:rPr>
              <a:t>WITH COPY_ONLY</a:t>
            </a:r>
            <a:r>
              <a:rPr lang="en-US" sz="2400" dirty="0" smtClean="0"/>
              <a:t> for ad hoc backups</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Parallel Striped &amp; Multi-File Backups</a:t>
            </a:r>
            <a:endParaRPr lang="en-US" dirty="0"/>
          </a:p>
        </p:txBody>
      </p:sp>
      <p:sp>
        <p:nvSpPr>
          <p:cNvPr id="3" name="Content Placeholder 2"/>
          <p:cNvSpPr>
            <a:spLocks noGrp="1"/>
          </p:cNvSpPr>
          <p:nvPr>
            <p:ph idx="1"/>
          </p:nvPr>
        </p:nvSpPr>
        <p:spPr/>
        <p:txBody>
          <a:bodyPr/>
          <a:lstStyle/>
          <a:p>
            <a:r>
              <a:rPr lang="en-US" sz="2400" dirty="0" smtClean="0"/>
              <a:t>A backup can be striped across multiple backup files (a.k.a. devices)</a:t>
            </a:r>
          </a:p>
          <a:p>
            <a:pPr lvl="1"/>
            <a:r>
              <a:rPr lang="en-US" sz="2000" dirty="0" smtClean="0"/>
              <a:t>Backup will be written out in parallel</a:t>
            </a:r>
          </a:p>
          <a:p>
            <a:pPr lvl="2"/>
            <a:r>
              <a:rPr lang="en-US" sz="1800" dirty="0" smtClean="0"/>
              <a:t>One thread per drive letter/mount point for reading and for writing</a:t>
            </a:r>
          </a:p>
          <a:p>
            <a:pPr lvl="1"/>
            <a:r>
              <a:rPr lang="en-US" sz="2200" dirty="0" smtClean="0"/>
              <a:t>Usually increases backup performance</a:t>
            </a:r>
          </a:p>
          <a:p>
            <a:pPr lvl="2"/>
            <a:r>
              <a:rPr lang="en-US" sz="1800" dirty="0" smtClean="0"/>
              <a:t>Also consider using </a:t>
            </a:r>
            <a:r>
              <a:rPr lang="en-US" sz="1800" dirty="0" err="1" smtClean="0"/>
              <a:t>BUFFERCOUNT</a:t>
            </a:r>
            <a:r>
              <a:rPr lang="en-US" sz="1800" dirty="0" smtClean="0"/>
              <a:t> and </a:t>
            </a:r>
            <a:r>
              <a:rPr lang="en-US" sz="1800" dirty="0" err="1" smtClean="0"/>
              <a:t>MAXTRANSFERSIZE</a:t>
            </a:r>
            <a:r>
              <a:rPr lang="en-US" sz="1800" dirty="0" smtClean="0"/>
              <a:t> to increase performance</a:t>
            </a:r>
          </a:p>
          <a:p>
            <a:r>
              <a:rPr lang="en-US" sz="2400" dirty="0" smtClean="0"/>
              <a:t>Multiple backups can be contained within a single backup file (or files)</a:t>
            </a:r>
          </a:p>
          <a:p>
            <a:pPr lvl="1"/>
            <a:r>
              <a:rPr lang="en-US" sz="2000" dirty="0" smtClean="0"/>
              <a:t>Successive backups are appended after the previous ones</a:t>
            </a:r>
          </a:p>
          <a:p>
            <a:pPr lvl="1"/>
            <a:r>
              <a:rPr lang="en-US" sz="2000" dirty="0" smtClean="0"/>
              <a:t>Oldest backup is in position 1 within the file(s), next is in position 2, etc</a:t>
            </a:r>
          </a:p>
          <a:p>
            <a:pPr lvl="1"/>
            <a:r>
              <a:rPr lang="en-US" sz="2000" dirty="0" smtClean="0"/>
              <a:t>Backups can be different types and from different databases</a:t>
            </a:r>
          </a:p>
          <a:p>
            <a:pPr lvl="1"/>
            <a:r>
              <a:rPr lang="en-US" sz="2000" dirty="0" smtClean="0"/>
              <a:t>We don’t like to recommend this because of potential difficulties</a:t>
            </a:r>
          </a:p>
          <a:p>
            <a:pPr lvl="2"/>
            <a:r>
              <a:rPr lang="en-US" sz="1600" dirty="0" smtClean="0"/>
              <a:t>Accidental overwriting, difficulty in finding correct backup</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516" name="Rectangle 108"/>
          <p:cNvSpPr>
            <a:spLocks noGrp="1" noChangeAspect="1" noChangeArrowheads="1"/>
          </p:cNvSpPr>
          <p:nvPr>
            <p:ph type="title"/>
          </p:nvPr>
        </p:nvSpPr>
        <p:spPr/>
        <p:txBody>
          <a:bodyPr/>
          <a:lstStyle/>
          <a:p>
            <a:r>
              <a:rPr lang="en-US" dirty="0" smtClean="0"/>
              <a:t>Parallel Striped/Multi-File Backups</a:t>
            </a:r>
          </a:p>
        </p:txBody>
      </p:sp>
      <p:grpSp>
        <p:nvGrpSpPr>
          <p:cNvPr id="5" name="Group 36"/>
          <p:cNvGrpSpPr>
            <a:grpSpLocks/>
          </p:cNvGrpSpPr>
          <p:nvPr/>
        </p:nvGrpSpPr>
        <p:grpSpPr bwMode="auto">
          <a:xfrm>
            <a:off x="4030760" y="1331912"/>
            <a:ext cx="2286000" cy="1335088"/>
            <a:chOff x="624" y="720"/>
            <a:chExt cx="1440" cy="841"/>
          </a:xfrm>
        </p:grpSpPr>
        <p:sp>
          <p:nvSpPr>
            <p:cNvPr id="6229" name="AutoShape 37"/>
            <p:cNvSpPr>
              <a:spLocks noChangeArrowheads="1"/>
            </p:cNvSpPr>
            <p:nvPr/>
          </p:nvSpPr>
          <p:spPr bwMode="auto">
            <a:xfrm>
              <a:off x="624" y="720"/>
              <a:ext cx="1440" cy="841"/>
            </a:xfrm>
            <a:prstGeom prst="can">
              <a:avLst>
                <a:gd name="adj" fmla="val 31102"/>
              </a:avLst>
            </a:prstGeom>
            <a:gradFill rotWithShape="0">
              <a:gsLst>
                <a:gs pos="0">
                  <a:srgbClr val="008080"/>
                </a:gs>
                <a:gs pos="50000">
                  <a:srgbClr val="33CCCC"/>
                </a:gs>
                <a:gs pos="100000">
                  <a:srgbClr val="008080"/>
                </a:gs>
              </a:gsLst>
              <a:lin ang="0" scaled="1"/>
            </a:gradFill>
            <a:ln w="12700" cap="rnd">
              <a:solidFill>
                <a:srgbClr val="000000"/>
              </a:solidFill>
              <a:round/>
              <a:headEnd/>
              <a:tailEnd/>
            </a:ln>
          </p:spPr>
          <p:txBody>
            <a:bodyPr/>
            <a:lstStyle/>
            <a:p>
              <a:endParaRPr lang="en-US"/>
            </a:p>
          </p:txBody>
        </p:sp>
        <p:grpSp>
          <p:nvGrpSpPr>
            <p:cNvPr id="6" name="Group 38"/>
            <p:cNvGrpSpPr>
              <a:grpSpLocks/>
            </p:cNvGrpSpPr>
            <p:nvPr/>
          </p:nvGrpSpPr>
          <p:grpSpPr bwMode="auto">
            <a:xfrm>
              <a:off x="774" y="1072"/>
              <a:ext cx="1140" cy="361"/>
              <a:chOff x="744" y="1008"/>
              <a:chExt cx="912" cy="288"/>
            </a:xfrm>
          </p:grpSpPr>
          <p:sp>
            <p:nvSpPr>
              <p:cNvPr id="6232" name="Freeform 39"/>
              <p:cNvSpPr>
                <a:spLocks/>
              </p:cNvSpPr>
              <p:nvPr/>
            </p:nvSpPr>
            <p:spPr bwMode="auto">
              <a:xfrm>
                <a:off x="744" y="1008"/>
                <a:ext cx="912" cy="288"/>
              </a:xfrm>
              <a:custGeom>
                <a:avLst/>
                <a:gdLst>
                  <a:gd name="T0" fmla="*/ 0 w 912"/>
                  <a:gd name="T1" fmla="*/ 288 h 288"/>
                  <a:gd name="T2" fmla="*/ 0 w 912"/>
                  <a:gd name="T3" fmla="*/ 0 h 288"/>
                  <a:gd name="T4" fmla="*/ 912 w 912"/>
                  <a:gd name="T5" fmla="*/ 0 h 288"/>
                  <a:gd name="T6" fmla="*/ 0 60000 65536"/>
                  <a:gd name="T7" fmla="*/ 0 60000 65536"/>
                  <a:gd name="T8" fmla="*/ 0 60000 65536"/>
                  <a:gd name="T9" fmla="*/ 0 w 912"/>
                  <a:gd name="T10" fmla="*/ 0 h 288"/>
                  <a:gd name="T11" fmla="*/ 912 w 912"/>
                  <a:gd name="T12" fmla="*/ 288 h 288"/>
                </a:gdLst>
                <a:ahLst/>
                <a:cxnLst>
                  <a:cxn ang="T6">
                    <a:pos x="T0" y="T1"/>
                  </a:cxn>
                  <a:cxn ang="T7">
                    <a:pos x="T2" y="T3"/>
                  </a:cxn>
                  <a:cxn ang="T8">
                    <a:pos x="T4" y="T5"/>
                  </a:cxn>
                </a:cxnLst>
                <a:rect l="T9" t="T10" r="T11" b="T12"/>
                <a:pathLst>
                  <a:path w="912" h="288">
                    <a:moveTo>
                      <a:pt x="0" y="288"/>
                    </a:moveTo>
                    <a:lnTo>
                      <a:pt x="0" y="0"/>
                    </a:lnTo>
                    <a:lnTo>
                      <a:pt x="912" y="0"/>
                    </a:lnTo>
                  </a:path>
                </a:pathLst>
              </a:custGeom>
              <a:noFill/>
              <a:ln w="9525">
                <a:solidFill>
                  <a:schemeClr val="tx1"/>
                </a:solidFill>
                <a:round/>
                <a:headEnd/>
                <a:tailEnd/>
              </a:ln>
            </p:spPr>
            <p:txBody>
              <a:bodyPr wrap="none" anchor="ctr"/>
              <a:lstStyle/>
              <a:p>
                <a:endParaRPr lang="en-US"/>
              </a:p>
            </p:txBody>
          </p:sp>
          <p:sp>
            <p:nvSpPr>
              <p:cNvPr id="6233" name="Freeform 40"/>
              <p:cNvSpPr>
                <a:spLocks/>
              </p:cNvSpPr>
              <p:nvPr/>
            </p:nvSpPr>
            <p:spPr bwMode="auto">
              <a:xfrm flipH="1" flipV="1">
                <a:off x="744" y="1008"/>
                <a:ext cx="912" cy="288"/>
              </a:xfrm>
              <a:custGeom>
                <a:avLst/>
                <a:gdLst>
                  <a:gd name="T0" fmla="*/ 0 w 912"/>
                  <a:gd name="T1" fmla="*/ 288 h 288"/>
                  <a:gd name="T2" fmla="*/ 0 w 912"/>
                  <a:gd name="T3" fmla="*/ 0 h 288"/>
                  <a:gd name="T4" fmla="*/ 912 w 912"/>
                  <a:gd name="T5" fmla="*/ 0 h 288"/>
                  <a:gd name="T6" fmla="*/ 0 60000 65536"/>
                  <a:gd name="T7" fmla="*/ 0 60000 65536"/>
                  <a:gd name="T8" fmla="*/ 0 60000 65536"/>
                  <a:gd name="T9" fmla="*/ 0 w 912"/>
                  <a:gd name="T10" fmla="*/ 0 h 288"/>
                  <a:gd name="T11" fmla="*/ 912 w 912"/>
                  <a:gd name="T12" fmla="*/ 288 h 288"/>
                </a:gdLst>
                <a:ahLst/>
                <a:cxnLst>
                  <a:cxn ang="T6">
                    <a:pos x="T0" y="T1"/>
                  </a:cxn>
                  <a:cxn ang="T7">
                    <a:pos x="T2" y="T3"/>
                  </a:cxn>
                  <a:cxn ang="T8">
                    <a:pos x="T4" y="T5"/>
                  </a:cxn>
                </a:cxnLst>
                <a:rect l="T9" t="T10" r="T11" b="T12"/>
                <a:pathLst>
                  <a:path w="912" h="288">
                    <a:moveTo>
                      <a:pt x="0" y="288"/>
                    </a:moveTo>
                    <a:lnTo>
                      <a:pt x="0" y="0"/>
                    </a:lnTo>
                    <a:lnTo>
                      <a:pt x="912" y="0"/>
                    </a:lnTo>
                  </a:path>
                </a:pathLst>
              </a:custGeom>
              <a:noFill/>
              <a:ln w="9525">
                <a:solidFill>
                  <a:schemeClr val="bg1"/>
                </a:solidFill>
                <a:round/>
                <a:headEnd/>
                <a:tailEnd/>
              </a:ln>
            </p:spPr>
            <p:txBody>
              <a:bodyPr wrap="none" anchor="ctr"/>
              <a:lstStyle/>
              <a:p>
                <a:endParaRPr lang="en-US"/>
              </a:p>
            </p:txBody>
          </p:sp>
        </p:grpSp>
        <p:sp>
          <p:nvSpPr>
            <p:cNvPr id="401449" name="Text Box 41"/>
            <p:cNvSpPr txBox="1">
              <a:spLocks noChangeArrowheads="1"/>
            </p:cNvSpPr>
            <p:nvPr/>
          </p:nvSpPr>
          <p:spPr bwMode="auto">
            <a:xfrm>
              <a:off x="856" y="1108"/>
              <a:ext cx="976" cy="288"/>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lgn="ctr" eaLnBrk="0" hangingPunct="0">
                <a:lnSpc>
                  <a:spcPct val="100000"/>
                </a:lnSpc>
                <a:defRPr/>
              </a:pPr>
              <a:r>
                <a:rPr lang="en-US" sz="2400">
                  <a:solidFill>
                    <a:schemeClr val="bg1"/>
                  </a:solidFill>
                  <a:latin typeface="Arial Narrow" pitchFamily="34" charset="0"/>
                </a:rPr>
                <a:t>Database A</a:t>
              </a:r>
            </a:p>
          </p:txBody>
        </p:sp>
      </p:grpSp>
      <p:sp>
        <p:nvSpPr>
          <p:cNvPr id="401462" name="AutoShape 54"/>
          <p:cNvSpPr>
            <a:spLocks noChangeArrowheads="1"/>
          </p:cNvSpPr>
          <p:nvPr/>
        </p:nvSpPr>
        <p:spPr bwMode="auto">
          <a:xfrm rot="1891211">
            <a:off x="4219400" y="2230329"/>
            <a:ext cx="304800" cy="2147887"/>
          </a:xfrm>
          <a:prstGeom prst="downArrow">
            <a:avLst>
              <a:gd name="adj1" fmla="val 55454"/>
              <a:gd name="adj2" fmla="val 150660"/>
            </a:avLst>
          </a:prstGeom>
          <a:solidFill>
            <a:schemeClr val="bg1">
              <a:lumMod val="40000"/>
              <a:lumOff val="60000"/>
            </a:schemeClr>
          </a:solidFill>
          <a:ln w="12700" cap="rnd">
            <a:solidFill>
              <a:srgbClr val="000000"/>
            </a:solidFill>
            <a:miter lim="800000"/>
            <a:headEnd/>
            <a:tailEnd/>
          </a:ln>
          <a:effectLst/>
        </p:spPr>
        <p:txBody>
          <a:bodyPr/>
          <a:lstStyle/>
          <a:p>
            <a:pPr>
              <a:defRPr/>
            </a:pPr>
            <a:endParaRPr lang="en-US"/>
          </a:p>
        </p:txBody>
      </p:sp>
      <p:sp>
        <p:nvSpPr>
          <p:cNvPr id="401477" name="AutoShape 69"/>
          <p:cNvSpPr>
            <a:spLocks noChangeArrowheads="1"/>
          </p:cNvSpPr>
          <p:nvPr/>
        </p:nvSpPr>
        <p:spPr bwMode="auto">
          <a:xfrm rot="19708789" flipH="1">
            <a:off x="5967291" y="2171863"/>
            <a:ext cx="304800" cy="2147887"/>
          </a:xfrm>
          <a:prstGeom prst="downArrow">
            <a:avLst>
              <a:gd name="adj1" fmla="val 55454"/>
              <a:gd name="adj2" fmla="val 150660"/>
            </a:avLst>
          </a:prstGeom>
          <a:solidFill>
            <a:schemeClr val="bg1">
              <a:lumMod val="40000"/>
              <a:lumOff val="60000"/>
            </a:schemeClr>
          </a:solidFill>
          <a:ln w="12700" cap="rnd">
            <a:solidFill>
              <a:srgbClr val="000000"/>
            </a:solidFill>
            <a:miter lim="800000"/>
            <a:headEnd/>
            <a:tailEnd/>
          </a:ln>
          <a:effectLst/>
        </p:spPr>
        <p:txBody>
          <a:bodyPr/>
          <a:lstStyle/>
          <a:p>
            <a:pPr>
              <a:defRPr/>
            </a:pPr>
            <a:endParaRPr lang="en-US"/>
          </a:p>
        </p:txBody>
      </p:sp>
      <p:sp>
        <p:nvSpPr>
          <p:cNvPr id="401478" name="AutoShape 70"/>
          <p:cNvSpPr>
            <a:spLocks noChangeArrowheads="1"/>
          </p:cNvSpPr>
          <p:nvPr/>
        </p:nvSpPr>
        <p:spPr bwMode="auto">
          <a:xfrm>
            <a:off x="5152739" y="2133600"/>
            <a:ext cx="304800" cy="2133600"/>
          </a:xfrm>
          <a:prstGeom prst="downArrow">
            <a:avLst>
              <a:gd name="adj1" fmla="val 54167"/>
              <a:gd name="adj2" fmla="val 152088"/>
            </a:avLst>
          </a:prstGeom>
          <a:solidFill>
            <a:schemeClr val="bg1">
              <a:lumMod val="40000"/>
              <a:lumOff val="60000"/>
            </a:schemeClr>
          </a:solidFill>
          <a:ln w="12700" cap="rnd">
            <a:solidFill>
              <a:srgbClr val="000000"/>
            </a:solidFill>
            <a:miter lim="800000"/>
            <a:headEnd/>
            <a:tailEnd/>
          </a:ln>
          <a:effectLst/>
        </p:spPr>
        <p:txBody>
          <a:bodyPr/>
          <a:lstStyle/>
          <a:p>
            <a:pPr>
              <a:defRPr/>
            </a:pPr>
            <a:endParaRPr lang="en-US"/>
          </a:p>
        </p:txBody>
      </p:sp>
      <p:sp>
        <p:nvSpPr>
          <p:cNvPr id="401479" name="AutoShape 71"/>
          <p:cNvSpPr>
            <a:spLocks noChangeArrowheads="1"/>
          </p:cNvSpPr>
          <p:nvPr/>
        </p:nvSpPr>
        <p:spPr bwMode="auto">
          <a:xfrm>
            <a:off x="4030760" y="1331912"/>
            <a:ext cx="2286000" cy="1335088"/>
          </a:xfrm>
          <a:prstGeom prst="can">
            <a:avLst>
              <a:gd name="adj" fmla="val 31102"/>
            </a:avLst>
          </a:prstGeom>
          <a:solidFill>
            <a:schemeClr val="tx2">
              <a:lumMod val="50000"/>
            </a:schemeClr>
          </a:solidFill>
          <a:ln w="12700" cap="rnd">
            <a:solidFill>
              <a:srgbClr val="000000"/>
            </a:solidFill>
            <a:round/>
            <a:headEnd/>
            <a:tailEnd/>
          </a:ln>
          <a:effectLst/>
        </p:spPr>
        <p:txBody>
          <a:bodyPr/>
          <a:lstStyle/>
          <a:p>
            <a:pPr>
              <a:defRPr/>
            </a:pPr>
            <a:endParaRPr lang="en-US"/>
          </a:p>
        </p:txBody>
      </p:sp>
      <p:sp>
        <p:nvSpPr>
          <p:cNvPr id="401483" name="Text Box 75"/>
          <p:cNvSpPr txBox="1">
            <a:spLocks noChangeArrowheads="1"/>
          </p:cNvSpPr>
          <p:nvPr/>
        </p:nvSpPr>
        <p:spPr bwMode="auto">
          <a:xfrm>
            <a:off x="4343725" y="1947862"/>
            <a:ext cx="1635897" cy="461665"/>
          </a:xfrm>
          <a:prstGeom prst="rect">
            <a:avLst/>
          </a:prstGeom>
          <a:noFill/>
          <a:ln w="9525">
            <a:noFill/>
            <a:miter lim="800000"/>
            <a:headEnd/>
            <a:tailEnd/>
          </a:ln>
          <a:effectLst/>
        </p:spPr>
        <p:txBody>
          <a:bodyPr wrap="none">
            <a:spAutoFit/>
          </a:bodyPr>
          <a:lstStyle/>
          <a:p>
            <a:pPr algn="ctr" eaLnBrk="0" hangingPunct="0">
              <a:lnSpc>
                <a:spcPct val="100000"/>
              </a:lnSpc>
              <a:defRPr/>
            </a:pPr>
            <a:r>
              <a:rPr lang="en-US" sz="2400" b="1" dirty="0" smtClean="0">
                <a:solidFill>
                  <a:schemeClr val="bg2"/>
                </a:solidFill>
                <a:latin typeface="Calibri" pitchFamily="34" charset="0"/>
                <a:cs typeface="Calibri" pitchFamily="34" charset="0"/>
              </a:rPr>
              <a:t>Database </a:t>
            </a:r>
            <a:r>
              <a:rPr lang="en-US" sz="2400" b="1" dirty="0">
                <a:solidFill>
                  <a:schemeClr val="bg2"/>
                </a:solidFill>
                <a:latin typeface="Calibri" pitchFamily="34" charset="0"/>
                <a:cs typeface="Calibri" pitchFamily="34" charset="0"/>
              </a:rPr>
              <a:t>A</a:t>
            </a:r>
          </a:p>
        </p:txBody>
      </p:sp>
      <p:sp>
        <p:nvSpPr>
          <p:cNvPr id="6181" name="Text Box 86"/>
          <p:cNvSpPr txBox="1">
            <a:spLocks noChangeArrowheads="1"/>
          </p:cNvSpPr>
          <p:nvPr/>
        </p:nvSpPr>
        <p:spPr bwMode="auto">
          <a:xfrm>
            <a:off x="762000" y="2895600"/>
            <a:ext cx="3144838" cy="707886"/>
          </a:xfrm>
          <a:prstGeom prst="rect">
            <a:avLst/>
          </a:prstGeom>
          <a:noFill/>
          <a:ln w="9525">
            <a:noFill/>
            <a:miter lim="800000"/>
            <a:headEnd/>
            <a:tailEnd/>
          </a:ln>
        </p:spPr>
        <p:txBody>
          <a:bodyPr>
            <a:spAutoFit/>
          </a:bodyPr>
          <a:lstStyle/>
          <a:p>
            <a:pPr algn="ctr" eaLnBrk="0" hangingPunct="0">
              <a:lnSpc>
                <a:spcPct val="100000"/>
              </a:lnSpc>
              <a:spcBef>
                <a:spcPct val="50000"/>
              </a:spcBef>
            </a:pPr>
            <a:r>
              <a:rPr lang="en-US" sz="2000" dirty="0" smtClean="0">
                <a:solidFill>
                  <a:schemeClr val="tx1"/>
                </a:solidFill>
                <a:latin typeface="Calibri" pitchFamily="34" charset="0"/>
                <a:cs typeface="Calibri" pitchFamily="34" charset="0"/>
              </a:rPr>
              <a:t>Backups striped in parallel over files 1, 2, 3</a:t>
            </a:r>
            <a:endParaRPr lang="en-US" sz="2000" dirty="0">
              <a:solidFill>
                <a:schemeClr val="tx1"/>
              </a:solidFill>
              <a:latin typeface="Calibri" pitchFamily="34" charset="0"/>
              <a:cs typeface="Calibri" pitchFamily="34" charset="0"/>
            </a:endParaRPr>
          </a:p>
        </p:txBody>
      </p:sp>
      <p:grpSp>
        <p:nvGrpSpPr>
          <p:cNvPr id="115" name="Group 114"/>
          <p:cNvGrpSpPr/>
          <p:nvPr/>
        </p:nvGrpSpPr>
        <p:grpSpPr>
          <a:xfrm>
            <a:off x="4388018" y="4123559"/>
            <a:ext cx="1429459" cy="1449551"/>
            <a:chOff x="4388018" y="4123559"/>
            <a:chExt cx="1429459" cy="1449551"/>
          </a:xfrm>
        </p:grpSpPr>
        <p:grpSp>
          <p:nvGrpSpPr>
            <p:cNvPr id="106" name="Group 105"/>
            <p:cNvGrpSpPr/>
            <p:nvPr/>
          </p:nvGrpSpPr>
          <p:grpSpPr>
            <a:xfrm>
              <a:off x="4388018" y="4123559"/>
              <a:ext cx="1429458" cy="1449551"/>
              <a:chOff x="459761" y="1149131"/>
              <a:chExt cx="1589756" cy="1449551"/>
            </a:xfrm>
          </p:grpSpPr>
          <p:sp>
            <p:nvSpPr>
              <p:cNvPr id="107" name="Freeform 47"/>
              <p:cNvSpPr>
                <a:spLocks/>
              </p:cNvSpPr>
              <p:nvPr/>
            </p:nvSpPr>
            <p:spPr bwMode="auto">
              <a:xfrm>
                <a:off x="459761" y="1182414"/>
                <a:ext cx="1589756" cy="1416268"/>
              </a:xfrm>
              <a:custGeom>
                <a:avLst/>
                <a:gdLst/>
                <a:ahLst/>
                <a:cxnLst>
                  <a:cxn ang="0">
                    <a:pos x="0" y="1008"/>
                  </a:cxn>
                  <a:cxn ang="0">
                    <a:pos x="0" y="192"/>
                  </a:cxn>
                  <a:cxn ang="0">
                    <a:pos x="144" y="0"/>
                  </a:cxn>
                  <a:cxn ang="0">
                    <a:pos x="528" y="0"/>
                  </a:cxn>
                  <a:cxn ang="0">
                    <a:pos x="720" y="192"/>
                  </a:cxn>
                  <a:cxn ang="0">
                    <a:pos x="1008" y="192"/>
                  </a:cxn>
                  <a:cxn ang="0">
                    <a:pos x="1008" y="1008"/>
                  </a:cxn>
                  <a:cxn ang="0">
                    <a:pos x="0" y="1008"/>
                  </a:cxn>
                </a:cxnLst>
                <a:rect l="0" t="0" r="r" b="b"/>
                <a:pathLst>
                  <a:path w="1008" h="1008">
                    <a:moveTo>
                      <a:pt x="0" y="1008"/>
                    </a:moveTo>
                    <a:lnTo>
                      <a:pt x="0" y="192"/>
                    </a:lnTo>
                    <a:lnTo>
                      <a:pt x="144" y="0"/>
                    </a:lnTo>
                    <a:lnTo>
                      <a:pt x="528" y="0"/>
                    </a:lnTo>
                    <a:lnTo>
                      <a:pt x="720" y="192"/>
                    </a:lnTo>
                    <a:lnTo>
                      <a:pt x="1008" y="192"/>
                    </a:lnTo>
                    <a:lnTo>
                      <a:pt x="1008" y="1008"/>
                    </a:lnTo>
                    <a:lnTo>
                      <a:pt x="0" y="1008"/>
                    </a:lnTo>
                    <a:close/>
                  </a:path>
                </a:pathLst>
              </a:custGeom>
              <a:solidFill>
                <a:srgbClr val="FFC000"/>
              </a:solidFill>
              <a:ln w="9525" cap="flat" cmpd="sng">
                <a:noFill/>
                <a:prstDash val="solid"/>
                <a:round/>
                <a:headEnd type="none" w="med" len="med"/>
                <a:tailEnd type="none" w="med" len="med"/>
              </a:ln>
              <a:effectLst/>
            </p:spPr>
            <p:txBody>
              <a:bodyPr/>
              <a:lstStyle/>
              <a:p>
                <a:pPr>
                  <a:defRPr/>
                </a:pPr>
                <a:endParaRPr lang="en-US" sz="1400">
                  <a:solidFill>
                    <a:schemeClr val="bg2"/>
                  </a:solidFill>
                  <a:latin typeface="Calibri" pitchFamily="34" charset="0"/>
                  <a:cs typeface="Calibri" pitchFamily="34" charset="0"/>
                </a:endParaRPr>
              </a:p>
            </p:txBody>
          </p:sp>
          <p:sp>
            <p:nvSpPr>
              <p:cNvPr id="108" name="Text Box 53"/>
              <p:cNvSpPr txBox="1">
                <a:spLocks noChangeArrowheads="1"/>
              </p:cNvSpPr>
              <p:nvPr/>
            </p:nvSpPr>
            <p:spPr bwMode="auto">
              <a:xfrm>
                <a:off x="512308" y="1149131"/>
                <a:ext cx="1006475" cy="307777"/>
              </a:xfrm>
              <a:prstGeom prst="rect">
                <a:avLst/>
              </a:prstGeom>
              <a:noFill/>
              <a:ln w="9525">
                <a:noFill/>
                <a:miter lim="800000"/>
                <a:headEnd/>
                <a:tailEnd/>
              </a:ln>
            </p:spPr>
            <p:txBody>
              <a:bodyPr>
                <a:spAutoFit/>
              </a:bodyPr>
              <a:lstStyle/>
              <a:p>
                <a:pPr algn="ctr" eaLnBrk="0" hangingPunct="0">
                  <a:lnSpc>
                    <a:spcPct val="100000"/>
                  </a:lnSpc>
                  <a:spcBef>
                    <a:spcPct val="50000"/>
                  </a:spcBef>
                </a:pPr>
                <a:r>
                  <a:rPr lang="en-US" sz="1400" dirty="0" smtClean="0">
                    <a:solidFill>
                      <a:schemeClr val="bg2"/>
                    </a:solidFill>
                    <a:latin typeface="Calibri" pitchFamily="34" charset="0"/>
                    <a:cs typeface="Calibri" pitchFamily="34" charset="0"/>
                  </a:rPr>
                  <a:t>Device 2</a:t>
                </a:r>
                <a:endParaRPr lang="en-US" sz="1400" b="0" dirty="0">
                  <a:solidFill>
                    <a:schemeClr val="bg2"/>
                  </a:solidFill>
                  <a:latin typeface="Calibri" pitchFamily="34" charset="0"/>
                  <a:cs typeface="Calibri" pitchFamily="34" charset="0"/>
                </a:endParaRPr>
              </a:p>
            </p:txBody>
          </p:sp>
        </p:grpSp>
        <p:sp>
          <p:nvSpPr>
            <p:cNvPr id="401486" name="Text Box 78"/>
            <p:cNvSpPr txBox="1">
              <a:spLocks noChangeArrowheads="1"/>
            </p:cNvSpPr>
            <p:nvPr/>
          </p:nvSpPr>
          <p:spPr bwMode="auto">
            <a:xfrm>
              <a:off x="4390697" y="4466907"/>
              <a:ext cx="1426779"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A1</a:t>
              </a:r>
              <a:endParaRPr lang="en-US" sz="1400" dirty="0">
                <a:solidFill>
                  <a:schemeClr val="bg2"/>
                </a:solidFill>
                <a:latin typeface="Calibri" pitchFamily="34" charset="0"/>
                <a:cs typeface="Calibri" pitchFamily="34" charset="0"/>
              </a:endParaRPr>
            </a:p>
          </p:txBody>
        </p:sp>
        <p:sp>
          <p:nvSpPr>
            <p:cNvPr id="401490" name="Text Box 82"/>
            <p:cNvSpPr txBox="1">
              <a:spLocks noChangeArrowheads="1"/>
            </p:cNvSpPr>
            <p:nvPr/>
          </p:nvSpPr>
          <p:spPr bwMode="auto">
            <a:xfrm>
              <a:off x="4390694" y="5293445"/>
              <a:ext cx="1426782"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A4</a:t>
              </a:r>
              <a:endParaRPr lang="en-US" sz="1400" dirty="0">
                <a:solidFill>
                  <a:schemeClr val="bg2"/>
                </a:solidFill>
                <a:latin typeface="Calibri" pitchFamily="34" charset="0"/>
                <a:cs typeface="Calibri" pitchFamily="34" charset="0"/>
              </a:endParaRPr>
            </a:p>
          </p:txBody>
        </p:sp>
        <p:sp>
          <p:nvSpPr>
            <p:cNvPr id="401501" name="Text Box 93"/>
            <p:cNvSpPr txBox="1">
              <a:spLocks noChangeArrowheads="1"/>
            </p:cNvSpPr>
            <p:nvPr/>
          </p:nvSpPr>
          <p:spPr bwMode="auto">
            <a:xfrm>
              <a:off x="4390697" y="4743459"/>
              <a:ext cx="1426780"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A2</a:t>
              </a:r>
              <a:endParaRPr lang="en-US" sz="1400" dirty="0">
                <a:solidFill>
                  <a:schemeClr val="bg2"/>
                </a:solidFill>
                <a:latin typeface="Calibri" pitchFamily="34" charset="0"/>
                <a:cs typeface="Calibri" pitchFamily="34" charset="0"/>
              </a:endParaRPr>
            </a:p>
          </p:txBody>
        </p:sp>
        <p:sp>
          <p:nvSpPr>
            <p:cNvPr id="401505" name="Text Box 97"/>
            <p:cNvSpPr txBox="1">
              <a:spLocks noChangeArrowheads="1"/>
            </p:cNvSpPr>
            <p:nvPr/>
          </p:nvSpPr>
          <p:spPr bwMode="auto">
            <a:xfrm>
              <a:off x="4390695" y="5018369"/>
              <a:ext cx="1426781"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A3</a:t>
              </a:r>
              <a:endParaRPr lang="en-US" sz="1400" dirty="0">
                <a:solidFill>
                  <a:schemeClr val="bg2"/>
                </a:solidFill>
                <a:latin typeface="Calibri" pitchFamily="34" charset="0"/>
                <a:cs typeface="Calibri" pitchFamily="34" charset="0"/>
              </a:endParaRPr>
            </a:p>
          </p:txBody>
        </p:sp>
      </p:grpSp>
      <p:sp>
        <p:nvSpPr>
          <p:cNvPr id="6189" name="Text Box 102"/>
          <p:cNvSpPr txBox="1">
            <a:spLocks noChangeArrowheads="1"/>
          </p:cNvSpPr>
          <p:nvPr/>
        </p:nvSpPr>
        <p:spPr bwMode="auto">
          <a:xfrm>
            <a:off x="1583134" y="4352981"/>
            <a:ext cx="1210145" cy="1200329"/>
          </a:xfrm>
          <a:prstGeom prst="rect">
            <a:avLst/>
          </a:prstGeom>
          <a:noFill/>
          <a:ln w="9525">
            <a:noFill/>
            <a:miter lim="800000"/>
            <a:headEnd/>
            <a:tailEnd/>
          </a:ln>
        </p:spPr>
        <p:txBody>
          <a:bodyPr>
            <a:spAutoFit/>
          </a:bodyPr>
          <a:lstStyle/>
          <a:p>
            <a:pPr eaLnBrk="0" hangingPunct="0">
              <a:lnSpc>
                <a:spcPct val="100000"/>
              </a:lnSpc>
            </a:pPr>
            <a:r>
              <a:rPr lang="en-US" sz="1800" dirty="0" smtClean="0">
                <a:solidFill>
                  <a:schemeClr val="tx1"/>
                </a:solidFill>
                <a:latin typeface="Calibri" pitchFamily="34" charset="0"/>
                <a:cs typeface="Calibri" pitchFamily="34" charset="0"/>
              </a:rPr>
              <a:t>Position 1</a:t>
            </a:r>
            <a:endParaRPr lang="en-US" sz="1800" dirty="0">
              <a:solidFill>
                <a:schemeClr val="tx1"/>
              </a:solidFill>
              <a:latin typeface="Calibri" pitchFamily="34" charset="0"/>
              <a:cs typeface="Calibri" pitchFamily="34" charset="0"/>
            </a:endParaRPr>
          </a:p>
          <a:p>
            <a:pPr eaLnBrk="0" hangingPunct="0">
              <a:lnSpc>
                <a:spcPct val="100000"/>
              </a:lnSpc>
            </a:pPr>
            <a:r>
              <a:rPr lang="en-US" sz="1800" dirty="0" smtClean="0">
                <a:solidFill>
                  <a:schemeClr val="tx1"/>
                </a:solidFill>
                <a:latin typeface="Calibri" pitchFamily="34" charset="0"/>
                <a:cs typeface="Calibri" pitchFamily="34" charset="0"/>
              </a:rPr>
              <a:t>Position </a:t>
            </a:r>
            <a:r>
              <a:rPr lang="en-US" sz="1800" dirty="0">
                <a:solidFill>
                  <a:schemeClr val="tx1"/>
                </a:solidFill>
                <a:latin typeface="Calibri" pitchFamily="34" charset="0"/>
                <a:cs typeface="Calibri" pitchFamily="34" charset="0"/>
              </a:rPr>
              <a:t>2</a:t>
            </a:r>
          </a:p>
          <a:p>
            <a:pPr eaLnBrk="0" hangingPunct="0">
              <a:lnSpc>
                <a:spcPct val="100000"/>
              </a:lnSpc>
            </a:pPr>
            <a:r>
              <a:rPr lang="en-US" sz="1800" dirty="0" smtClean="0">
                <a:solidFill>
                  <a:schemeClr val="tx1"/>
                </a:solidFill>
                <a:latin typeface="Calibri" pitchFamily="34" charset="0"/>
                <a:cs typeface="Calibri" pitchFamily="34" charset="0"/>
              </a:rPr>
              <a:t>Position </a:t>
            </a:r>
            <a:r>
              <a:rPr lang="en-US" sz="1800" dirty="0">
                <a:solidFill>
                  <a:schemeClr val="tx1"/>
                </a:solidFill>
                <a:latin typeface="Calibri" pitchFamily="34" charset="0"/>
                <a:cs typeface="Calibri" pitchFamily="34" charset="0"/>
              </a:rPr>
              <a:t>3</a:t>
            </a:r>
          </a:p>
          <a:p>
            <a:pPr eaLnBrk="0" hangingPunct="0">
              <a:lnSpc>
                <a:spcPct val="100000"/>
              </a:lnSpc>
            </a:pPr>
            <a:r>
              <a:rPr lang="en-US" sz="1800" dirty="0" smtClean="0">
                <a:solidFill>
                  <a:schemeClr val="tx1"/>
                </a:solidFill>
                <a:latin typeface="Calibri" pitchFamily="34" charset="0"/>
                <a:cs typeface="Calibri" pitchFamily="34" charset="0"/>
              </a:rPr>
              <a:t>Position 4</a:t>
            </a:r>
            <a:endParaRPr lang="en-US" sz="2000" dirty="0">
              <a:solidFill>
                <a:schemeClr val="tx1"/>
              </a:solidFill>
              <a:latin typeface="Calibri" pitchFamily="34" charset="0"/>
              <a:cs typeface="Calibri" pitchFamily="34" charset="0"/>
            </a:endParaRPr>
          </a:p>
        </p:txBody>
      </p:sp>
      <p:grpSp>
        <p:nvGrpSpPr>
          <p:cNvPr id="116" name="Group 115"/>
          <p:cNvGrpSpPr/>
          <p:nvPr/>
        </p:nvGrpSpPr>
        <p:grpSpPr>
          <a:xfrm>
            <a:off x="5864719" y="4126187"/>
            <a:ext cx="1429459" cy="1449551"/>
            <a:chOff x="4388018" y="4123559"/>
            <a:chExt cx="1429459" cy="1449551"/>
          </a:xfrm>
        </p:grpSpPr>
        <p:grpSp>
          <p:nvGrpSpPr>
            <p:cNvPr id="117" name="Group 105"/>
            <p:cNvGrpSpPr/>
            <p:nvPr/>
          </p:nvGrpSpPr>
          <p:grpSpPr>
            <a:xfrm>
              <a:off x="4388018" y="4123559"/>
              <a:ext cx="1429458" cy="1449551"/>
              <a:chOff x="459761" y="1149131"/>
              <a:chExt cx="1589756" cy="1449551"/>
            </a:xfrm>
          </p:grpSpPr>
          <p:sp>
            <p:nvSpPr>
              <p:cNvPr id="122" name="Freeform 47"/>
              <p:cNvSpPr>
                <a:spLocks/>
              </p:cNvSpPr>
              <p:nvPr/>
            </p:nvSpPr>
            <p:spPr bwMode="auto">
              <a:xfrm>
                <a:off x="459761" y="1182414"/>
                <a:ext cx="1589756" cy="1416268"/>
              </a:xfrm>
              <a:custGeom>
                <a:avLst/>
                <a:gdLst/>
                <a:ahLst/>
                <a:cxnLst>
                  <a:cxn ang="0">
                    <a:pos x="0" y="1008"/>
                  </a:cxn>
                  <a:cxn ang="0">
                    <a:pos x="0" y="192"/>
                  </a:cxn>
                  <a:cxn ang="0">
                    <a:pos x="144" y="0"/>
                  </a:cxn>
                  <a:cxn ang="0">
                    <a:pos x="528" y="0"/>
                  </a:cxn>
                  <a:cxn ang="0">
                    <a:pos x="720" y="192"/>
                  </a:cxn>
                  <a:cxn ang="0">
                    <a:pos x="1008" y="192"/>
                  </a:cxn>
                  <a:cxn ang="0">
                    <a:pos x="1008" y="1008"/>
                  </a:cxn>
                  <a:cxn ang="0">
                    <a:pos x="0" y="1008"/>
                  </a:cxn>
                </a:cxnLst>
                <a:rect l="0" t="0" r="r" b="b"/>
                <a:pathLst>
                  <a:path w="1008" h="1008">
                    <a:moveTo>
                      <a:pt x="0" y="1008"/>
                    </a:moveTo>
                    <a:lnTo>
                      <a:pt x="0" y="192"/>
                    </a:lnTo>
                    <a:lnTo>
                      <a:pt x="144" y="0"/>
                    </a:lnTo>
                    <a:lnTo>
                      <a:pt x="528" y="0"/>
                    </a:lnTo>
                    <a:lnTo>
                      <a:pt x="720" y="192"/>
                    </a:lnTo>
                    <a:lnTo>
                      <a:pt x="1008" y="192"/>
                    </a:lnTo>
                    <a:lnTo>
                      <a:pt x="1008" y="1008"/>
                    </a:lnTo>
                    <a:lnTo>
                      <a:pt x="0" y="1008"/>
                    </a:lnTo>
                    <a:close/>
                  </a:path>
                </a:pathLst>
              </a:custGeom>
              <a:solidFill>
                <a:srgbClr val="FFC000"/>
              </a:solidFill>
              <a:ln w="9525" cap="flat" cmpd="sng">
                <a:noFill/>
                <a:prstDash val="solid"/>
                <a:round/>
                <a:headEnd type="none" w="med" len="med"/>
                <a:tailEnd type="none" w="med" len="med"/>
              </a:ln>
              <a:effectLst/>
            </p:spPr>
            <p:txBody>
              <a:bodyPr/>
              <a:lstStyle/>
              <a:p>
                <a:pPr>
                  <a:defRPr/>
                </a:pPr>
                <a:endParaRPr lang="en-US" sz="1400">
                  <a:solidFill>
                    <a:schemeClr val="bg2"/>
                  </a:solidFill>
                  <a:latin typeface="Calibri" pitchFamily="34" charset="0"/>
                  <a:cs typeface="Calibri" pitchFamily="34" charset="0"/>
                </a:endParaRPr>
              </a:p>
            </p:txBody>
          </p:sp>
          <p:sp>
            <p:nvSpPr>
              <p:cNvPr id="123" name="Text Box 53"/>
              <p:cNvSpPr txBox="1">
                <a:spLocks noChangeArrowheads="1"/>
              </p:cNvSpPr>
              <p:nvPr/>
            </p:nvSpPr>
            <p:spPr bwMode="auto">
              <a:xfrm>
                <a:off x="512308" y="1149131"/>
                <a:ext cx="1006475" cy="307777"/>
              </a:xfrm>
              <a:prstGeom prst="rect">
                <a:avLst/>
              </a:prstGeom>
              <a:noFill/>
              <a:ln w="9525">
                <a:noFill/>
                <a:miter lim="800000"/>
                <a:headEnd/>
                <a:tailEnd/>
              </a:ln>
            </p:spPr>
            <p:txBody>
              <a:bodyPr>
                <a:spAutoFit/>
              </a:bodyPr>
              <a:lstStyle/>
              <a:p>
                <a:pPr algn="ctr" eaLnBrk="0" hangingPunct="0">
                  <a:lnSpc>
                    <a:spcPct val="100000"/>
                  </a:lnSpc>
                  <a:spcBef>
                    <a:spcPct val="50000"/>
                  </a:spcBef>
                </a:pPr>
                <a:r>
                  <a:rPr lang="en-US" sz="1400" dirty="0" smtClean="0">
                    <a:solidFill>
                      <a:schemeClr val="bg2"/>
                    </a:solidFill>
                    <a:latin typeface="Calibri" pitchFamily="34" charset="0"/>
                    <a:cs typeface="Calibri" pitchFamily="34" charset="0"/>
                  </a:rPr>
                  <a:t>Device 3</a:t>
                </a:r>
                <a:endParaRPr lang="en-US" sz="1400" b="0" dirty="0">
                  <a:solidFill>
                    <a:schemeClr val="bg2"/>
                  </a:solidFill>
                  <a:latin typeface="Calibri" pitchFamily="34" charset="0"/>
                  <a:cs typeface="Calibri" pitchFamily="34" charset="0"/>
                </a:endParaRPr>
              </a:p>
            </p:txBody>
          </p:sp>
        </p:grpSp>
        <p:sp>
          <p:nvSpPr>
            <p:cNvPr id="118" name="Text Box 78"/>
            <p:cNvSpPr txBox="1">
              <a:spLocks noChangeArrowheads="1"/>
            </p:cNvSpPr>
            <p:nvPr/>
          </p:nvSpPr>
          <p:spPr bwMode="auto">
            <a:xfrm>
              <a:off x="4390697" y="4466907"/>
              <a:ext cx="1426779"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A1</a:t>
              </a:r>
              <a:endParaRPr lang="en-US" sz="1400" dirty="0">
                <a:solidFill>
                  <a:schemeClr val="bg2"/>
                </a:solidFill>
                <a:latin typeface="Calibri" pitchFamily="34" charset="0"/>
                <a:cs typeface="Calibri" pitchFamily="34" charset="0"/>
              </a:endParaRPr>
            </a:p>
          </p:txBody>
        </p:sp>
        <p:sp>
          <p:nvSpPr>
            <p:cNvPr id="119" name="Text Box 82"/>
            <p:cNvSpPr txBox="1">
              <a:spLocks noChangeArrowheads="1"/>
            </p:cNvSpPr>
            <p:nvPr/>
          </p:nvSpPr>
          <p:spPr bwMode="auto">
            <a:xfrm>
              <a:off x="4390694" y="5293445"/>
              <a:ext cx="1426782"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A4</a:t>
              </a:r>
              <a:endParaRPr lang="en-US" sz="1400" dirty="0">
                <a:solidFill>
                  <a:schemeClr val="bg2"/>
                </a:solidFill>
                <a:latin typeface="Calibri" pitchFamily="34" charset="0"/>
                <a:cs typeface="Calibri" pitchFamily="34" charset="0"/>
              </a:endParaRPr>
            </a:p>
          </p:txBody>
        </p:sp>
        <p:sp>
          <p:nvSpPr>
            <p:cNvPr id="120" name="Text Box 93"/>
            <p:cNvSpPr txBox="1">
              <a:spLocks noChangeArrowheads="1"/>
            </p:cNvSpPr>
            <p:nvPr/>
          </p:nvSpPr>
          <p:spPr bwMode="auto">
            <a:xfrm>
              <a:off x="4390697" y="4743459"/>
              <a:ext cx="1426780"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A2</a:t>
              </a:r>
              <a:endParaRPr lang="en-US" sz="1400" dirty="0">
                <a:solidFill>
                  <a:schemeClr val="bg2"/>
                </a:solidFill>
                <a:latin typeface="Calibri" pitchFamily="34" charset="0"/>
                <a:cs typeface="Calibri" pitchFamily="34" charset="0"/>
              </a:endParaRPr>
            </a:p>
          </p:txBody>
        </p:sp>
        <p:sp>
          <p:nvSpPr>
            <p:cNvPr id="121" name="Text Box 97"/>
            <p:cNvSpPr txBox="1">
              <a:spLocks noChangeArrowheads="1"/>
            </p:cNvSpPr>
            <p:nvPr/>
          </p:nvSpPr>
          <p:spPr bwMode="auto">
            <a:xfrm>
              <a:off x="4390695" y="5018369"/>
              <a:ext cx="1426781"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A3</a:t>
              </a:r>
              <a:endParaRPr lang="en-US" sz="1400" dirty="0">
                <a:solidFill>
                  <a:schemeClr val="bg2"/>
                </a:solidFill>
                <a:latin typeface="Calibri" pitchFamily="34" charset="0"/>
                <a:cs typeface="Calibri" pitchFamily="34" charset="0"/>
              </a:endParaRPr>
            </a:p>
          </p:txBody>
        </p:sp>
      </p:grpSp>
      <p:grpSp>
        <p:nvGrpSpPr>
          <p:cNvPr id="124" name="Group 123"/>
          <p:cNvGrpSpPr/>
          <p:nvPr/>
        </p:nvGrpSpPr>
        <p:grpSpPr>
          <a:xfrm>
            <a:off x="2911314" y="4120931"/>
            <a:ext cx="1429459" cy="1449551"/>
            <a:chOff x="4388018" y="4123559"/>
            <a:chExt cx="1429459" cy="1449551"/>
          </a:xfrm>
        </p:grpSpPr>
        <p:grpSp>
          <p:nvGrpSpPr>
            <p:cNvPr id="125" name="Group 105"/>
            <p:cNvGrpSpPr/>
            <p:nvPr/>
          </p:nvGrpSpPr>
          <p:grpSpPr>
            <a:xfrm>
              <a:off x="4388018" y="4123559"/>
              <a:ext cx="1429458" cy="1449551"/>
              <a:chOff x="459761" y="1149131"/>
              <a:chExt cx="1589756" cy="1449551"/>
            </a:xfrm>
          </p:grpSpPr>
          <p:sp>
            <p:nvSpPr>
              <p:cNvPr id="130" name="Freeform 47"/>
              <p:cNvSpPr>
                <a:spLocks/>
              </p:cNvSpPr>
              <p:nvPr/>
            </p:nvSpPr>
            <p:spPr bwMode="auto">
              <a:xfrm>
                <a:off x="459761" y="1182414"/>
                <a:ext cx="1589756" cy="1416268"/>
              </a:xfrm>
              <a:custGeom>
                <a:avLst/>
                <a:gdLst/>
                <a:ahLst/>
                <a:cxnLst>
                  <a:cxn ang="0">
                    <a:pos x="0" y="1008"/>
                  </a:cxn>
                  <a:cxn ang="0">
                    <a:pos x="0" y="192"/>
                  </a:cxn>
                  <a:cxn ang="0">
                    <a:pos x="144" y="0"/>
                  </a:cxn>
                  <a:cxn ang="0">
                    <a:pos x="528" y="0"/>
                  </a:cxn>
                  <a:cxn ang="0">
                    <a:pos x="720" y="192"/>
                  </a:cxn>
                  <a:cxn ang="0">
                    <a:pos x="1008" y="192"/>
                  </a:cxn>
                  <a:cxn ang="0">
                    <a:pos x="1008" y="1008"/>
                  </a:cxn>
                  <a:cxn ang="0">
                    <a:pos x="0" y="1008"/>
                  </a:cxn>
                </a:cxnLst>
                <a:rect l="0" t="0" r="r" b="b"/>
                <a:pathLst>
                  <a:path w="1008" h="1008">
                    <a:moveTo>
                      <a:pt x="0" y="1008"/>
                    </a:moveTo>
                    <a:lnTo>
                      <a:pt x="0" y="192"/>
                    </a:lnTo>
                    <a:lnTo>
                      <a:pt x="144" y="0"/>
                    </a:lnTo>
                    <a:lnTo>
                      <a:pt x="528" y="0"/>
                    </a:lnTo>
                    <a:lnTo>
                      <a:pt x="720" y="192"/>
                    </a:lnTo>
                    <a:lnTo>
                      <a:pt x="1008" y="192"/>
                    </a:lnTo>
                    <a:lnTo>
                      <a:pt x="1008" y="1008"/>
                    </a:lnTo>
                    <a:lnTo>
                      <a:pt x="0" y="1008"/>
                    </a:lnTo>
                    <a:close/>
                  </a:path>
                </a:pathLst>
              </a:custGeom>
              <a:solidFill>
                <a:srgbClr val="FFC000"/>
              </a:solidFill>
              <a:ln w="9525" cap="flat" cmpd="sng">
                <a:noFill/>
                <a:prstDash val="solid"/>
                <a:round/>
                <a:headEnd type="none" w="med" len="med"/>
                <a:tailEnd type="none" w="med" len="med"/>
              </a:ln>
              <a:effectLst/>
            </p:spPr>
            <p:txBody>
              <a:bodyPr/>
              <a:lstStyle/>
              <a:p>
                <a:pPr>
                  <a:defRPr/>
                </a:pPr>
                <a:endParaRPr lang="en-US" sz="1400">
                  <a:solidFill>
                    <a:schemeClr val="bg2"/>
                  </a:solidFill>
                  <a:latin typeface="Calibri" pitchFamily="34" charset="0"/>
                  <a:cs typeface="Calibri" pitchFamily="34" charset="0"/>
                </a:endParaRPr>
              </a:p>
            </p:txBody>
          </p:sp>
          <p:sp>
            <p:nvSpPr>
              <p:cNvPr id="131" name="Text Box 53"/>
              <p:cNvSpPr txBox="1">
                <a:spLocks noChangeArrowheads="1"/>
              </p:cNvSpPr>
              <p:nvPr/>
            </p:nvSpPr>
            <p:spPr bwMode="auto">
              <a:xfrm>
                <a:off x="512308" y="1149131"/>
                <a:ext cx="1006475" cy="307777"/>
              </a:xfrm>
              <a:prstGeom prst="rect">
                <a:avLst/>
              </a:prstGeom>
              <a:noFill/>
              <a:ln w="9525">
                <a:noFill/>
                <a:miter lim="800000"/>
                <a:headEnd/>
                <a:tailEnd/>
              </a:ln>
            </p:spPr>
            <p:txBody>
              <a:bodyPr>
                <a:spAutoFit/>
              </a:bodyPr>
              <a:lstStyle/>
              <a:p>
                <a:pPr algn="ctr" eaLnBrk="0" hangingPunct="0">
                  <a:lnSpc>
                    <a:spcPct val="100000"/>
                  </a:lnSpc>
                  <a:spcBef>
                    <a:spcPct val="50000"/>
                  </a:spcBef>
                </a:pPr>
                <a:r>
                  <a:rPr lang="en-US" sz="1400" dirty="0" smtClean="0">
                    <a:solidFill>
                      <a:schemeClr val="bg2"/>
                    </a:solidFill>
                    <a:latin typeface="Calibri" pitchFamily="34" charset="0"/>
                    <a:cs typeface="Calibri" pitchFamily="34" charset="0"/>
                  </a:rPr>
                  <a:t>Device 1</a:t>
                </a:r>
                <a:endParaRPr lang="en-US" sz="1400" b="0" dirty="0">
                  <a:solidFill>
                    <a:schemeClr val="bg2"/>
                  </a:solidFill>
                  <a:latin typeface="Calibri" pitchFamily="34" charset="0"/>
                  <a:cs typeface="Calibri" pitchFamily="34" charset="0"/>
                </a:endParaRPr>
              </a:p>
            </p:txBody>
          </p:sp>
        </p:grpSp>
        <p:sp>
          <p:nvSpPr>
            <p:cNvPr id="126" name="Text Box 78"/>
            <p:cNvSpPr txBox="1">
              <a:spLocks noChangeArrowheads="1"/>
            </p:cNvSpPr>
            <p:nvPr/>
          </p:nvSpPr>
          <p:spPr bwMode="auto">
            <a:xfrm>
              <a:off x="4390697" y="4466907"/>
              <a:ext cx="1426779"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A1</a:t>
              </a:r>
              <a:endParaRPr lang="en-US" sz="1400" dirty="0">
                <a:solidFill>
                  <a:schemeClr val="bg2"/>
                </a:solidFill>
                <a:latin typeface="Calibri" pitchFamily="34" charset="0"/>
                <a:cs typeface="Calibri" pitchFamily="34" charset="0"/>
              </a:endParaRPr>
            </a:p>
          </p:txBody>
        </p:sp>
        <p:sp>
          <p:nvSpPr>
            <p:cNvPr id="127" name="Text Box 82"/>
            <p:cNvSpPr txBox="1">
              <a:spLocks noChangeArrowheads="1"/>
            </p:cNvSpPr>
            <p:nvPr/>
          </p:nvSpPr>
          <p:spPr bwMode="auto">
            <a:xfrm>
              <a:off x="4390694" y="5293445"/>
              <a:ext cx="1426782"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A4</a:t>
              </a:r>
              <a:endParaRPr lang="en-US" sz="1400" dirty="0">
                <a:solidFill>
                  <a:schemeClr val="bg2"/>
                </a:solidFill>
                <a:latin typeface="Calibri" pitchFamily="34" charset="0"/>
                <a:cs typeface="Calibri" pitchFamily="34" charset="0"/>
              </a:endParaRPr>
            </a:p>
          </p:txBody>
        </p:sp>
        <p:sp>
          <p:nvSpPr>
            <p:cNvPr id="128" name="Text Box 93"/>
            <p:cNvSpPr txBox="1">
              <a:spLocks noChangeArrowheads="1"/>
            </p:cNvSpPr>
            <p:nvPr/>
          </p:nvSpPr>
          <p:spPr bwMode="auto">
            <a:xfrm>
              <a:off x="4390697" y="4743459"/>
              <a:ext cx="1426780"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A2</a:t>
              </a:r>
              <a:endParaRPr lang="en-US" sz="1400" dirty="0">
                <a:solidFill>
                  <a:schemeClr val="bg2"/>
                </a:solidFill>
                <a:latin typeface="Calibri" pitchFamily="34" charset="0"/>
                <a:cs typeface="Calibri" pitchFamily="34" charset="0"/>
              </a:endParaRPr>
            </a:p>
          </p:txBody>
        </p:sp>
        <p:sp>
          <p:nvSpPr>
            <p:cNvPr id="129" name="Text Box 97"/>
            <p:cNvSpPr txBox="1">
              <a:spLocks noChangeArrowheads="1"/>
            </p:cNvSpPr>
            <p:nvPr/>
          </p:nvSpPr>
          <p:spPr bwMode="auto">
            <a:xfrm>
              <a:off x="4390695" y="5018369"/>
              <a:ext cx="1426781"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A3</a:t>
              </a:r>
              <a:endParaRPr lang="en-US" sz="1400" dirty="0">
                <a:solidFill>
                  <a:schemeClr val="bg2"/>
                </a:solidFill>
                <a:latin typeface="Calibri" pitchFamily="34" charset="0"/>
                <a:cs typeface="Calibri" pitchFamily="34" charset="0"/>
              </a:endParaRPr>
            </a:p>
          </p:txBody>
        </p:sp>
      </p:grpSp>
      <p:sp>
        <p:nvSpPr>
          <p:cNvPr id="40"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672" name="Rectangle 184"/>
          <p:cNvSpPr>
            <a:spLocks noGrp="1" noChangeAspect="1" noChangeArrowheads="1"/>
          </p:cNvSpPr>
          <p:nvPr>
            <p:ph idx="1"/>
          </p:nvPr>
        </p:nvSpPr>
        <p:spPr>
          <a:prstGeom prst="rect">
            <a:avLst/>
          </a:prstGeom>
        </p:spPr>
        <p:txBody>
          <a:bodyPr/>
          <a:lstStyle/>
          <a:p>
            <a:pPr eaLnBrk="1" hangingPunct="1">
              <a:defRPr/>
            </a:pPr>
            <a:r>
              <a:rPr lang="en-US" sz="2400" dirty="0" smtClean="0"/>
              <a:t>Same device type for mirror</a:t>
            </a:r>
          </a:p>
          <a:p>
            <a:pPr eaLnBrk="1" hangingPunct="1">
              <a:defRPr/>
            </a:pPr>
            <a:r>
              <a:rPr lang="en-US" sz="2400" dirty="0" smtClean="0"/>
              <a:t>Different disks and/or over the network</a:t>
            </a:r>
          </a:p>
          <a:p>
            <a:pPr eaLnBrk="1" hangingPunct="1">
              <a:defRPr/>
            </a:pPr>
            <a:r>
              <a:rPr lang="en-US" sz="2400" dirty="0" smtClean="0"/>
              <a:t>Up to 4 total backups at one time (3 mirrors)</a:t>
            </a:r>
          </a:p>
        </p:txBody>
      </p:sp>
      <p:sp>
        <p:nvSpPr>
          <p:cNvPr id="204" name="Rectangle 45"/>
          <p:cNvSpPr>
            <a:spLocks noChangeArrowheads="1"/>
          </p:cNvSpPr>
          <p:nvPr/>
        </p:nvSpPr>
        <p:spPr bwMode="auto">
          <a:xfrm>
            <a:off x="2118975" y="2873083"/>
            <a:ext cx="6308725" cy="2362200"/>
          </a:xfrm>
          <a:prstGeom prst="rect">
            <a:avLst/>
          </a:prstGeom>
          <a:solidFill>
            <a:schemeClr val="bg1">
              <a:lumMod val="50000"/>
              <a:alpha val="16000"/>
            </a:schemeClr>
          </a:solidFill>
          <a:ln w="9525">
            <a:solidFill>
              <a:schemeClr val="tx1"/>
            </a:solidFill>
            <a:miter lim="800000"/>
            <a:headEnd/>
            <a:tailEnd/>
          </a:ln>
          <a:effectLst/>
        </p:spPr>
        <p:txBody>
          <a:bodyPr wrap="none"/>
          <a:lstStyle/>
          <a:p>
            <a:pPr eaLnBrk="0" hangingPunct="0">
              <a:lnSpc>
                <a:spcPct val="100000"/>
              </a:lnSpc>
              <a:defRPr/>
            </a:pPr>
            <a:r>
              <a:rPr lang="en-US" sz="2000" b="0" dirty="0" smtClean="0">
                <a:solidFill>
                  <a:schemeClr val="accent1"/>
                </a:solidFill>
                <a:latin typeface="Calibri" pitchFamily="34" charset="0"/>
                <a:cs typeface="Calibri" pitchFamily="34" charset="0"/>
              </a:rPr>
              <a:t>Mirror media </a:t>
            </a:r>
            <a:r>
              <a:rPr lang="en-US" sz="2000" b="0" dirty="0">
                <a:solidFill>
                  <a:schemeClr val="accent1"/>
                </a:solidFill>
                <a:latin typeface="Calibri" pitchFamily="34" charset="0"/>
                <a:cs typeface="Calibri" pitchFamily="34" charset="0"/>
              </a:rPr>
              <a:t>s</a:t>
            </a:r>
            <a:r>
              <a:rPr lang="en-US" sz="2000" b="0" dirty="0" smtClean="0">
                <a:solidFill>
                  <a:schemeClr val="accent1"/>
                </a:solidFill>
                <a:latin typeface="Calibri" pitchFamily="34" charset="0"/>
                <a:cs typeface="Calibri" pitchFamily="34" charset="0"/>
              </a:rPr>
              <a:t>et</a:t>
            </a:r>
            <a:endParaRPr lang="en-US" sz="2000" b="0" dirty="0">
              <a:solidFill>
                <a:schemeClr val="accent1"/>
              </a:solidFill>
              <a:latin typeface="Calibri" pitchFamily="34" charset="0"/>
              <a:cs typeface="Calibri" pitchFamily="34" charset="0"/>
            </a:endParaRPr>
          </a:p>
          <a:p>
            <a:pPr eaLnBrk="0" hangingPunct="0">
              <a:lnSpc>
                <a:spcPct val="100000"/>
              </a:lnSpc>
              <a:defRPr/>
            </a:pPr>
            <a:endParaRPr lang="en-US" sz="1600" b="0" dirty="0">
              <a:solidFill>
                <a:schemeClr val="tx1"/>
              </a:solidFill>
              <a:latin typeface="Calibri" pitchFamily="34" charset="0"/>
              <a:cs typeface="Calibri" pitchFamily="34" charset="0"/>
            </a:endParaRPr>
          </a:p>
        </p:txBody>
      </p:sp>
      <p:grpSp>
        <p:nvGrpSpPr>
          <p:cNvPr id="205" name="Group 204"/>
          <p:cNvGrpSpPr/>
          <p:nvPr/>
        </p:nvGrpSpPr>
        <p:grpSpPr>
          <a:xfrm>
            <a:off x="4667244" y="3432758"/>
            <a:ext cx="1429459" cy="1449551"/>
            <a:chOff x="4388018" y="4123559"/>
            <a:chExt cx="1429459" cy="1449551"/>
          </a:xfrm>
        </p:grpSpPr>
        <p:grpSp>
          <p:nvGrpSpPr>
            <p:cNvPr id="206" name="Group 105"/>
            <p:cNvGrpSpPr/>
            <p:nvPr/>
          </p:nvGrpSpPr>
          <p:grpSpPr>
            <a:xfrm>
              <a:off x="4388018" y="4123559"/>
              <a:ext cx="1429458" cy="1449551"/>
              <a:chOff x="459761" y="1149131"/>
              <a:chExt cx="1589756" cy="1449551"/>
            </a:xfrm>
          </p:grpSpPr>
          <p:sp>
            <p:nvSpPr>
              <p:cNvPr id="211" name="Freeform 47"/>
              <p:cNvSpPr>
                <a:spLocks/>
              </p:cNvSpPr>
              <p:nvPr/>
            </p:nvSpPr>
            <p:spPr bwMode="auto">
              <a:xfrm>
                <a:off x="459761" y="1182414"/>
                <a:ext cx="1589756" cy="1416268"/>
              </a:xfrm>
              <a:custGeom>
                <a:avLst/>
                <a:gdLst/>
                <a:ahLst/>
                <a:cxnLst>
                  <a:cxn ang="0">
                    <a:pos x="0" y="1008"/>
                  </a:cxn>
                  <a:cxn ang="0">
                    <a:pos x="0" y="192"/>
                  </a:cxn>
                  <a:cxn ang="0">
                    <a:pos x="144" y="0"/>
                  </a:cxn>
                  <a:cxn ang="0">
                    <a:pos x="528" y="0"/>
                  </a:cxn>
                  <a:cxn ang="0">
                    <a:pos x="720" y="192"/>
                  </a:cxn>
                  <a:cxn ang="0">
                    <a:pos x="1008" y="192"/>
                  </a:cxn>
                  <a:cxn ang="0">
                    <a:pos x="1008" y="1008"/>
                  </a:cxn>
                  <a:cxn ang="0">
                    <a:pos x="0" y="1008"/>
                  </a:cxn>
                </a:cxnLst>
                <a:rect l="0" t="0" r="r" b="b"/>
                <a:pathLst>
                  <a:path w="1008" h="1008">
                    <a:moveTo>
                      <a:pt x="0" y="1008"/>
                    </a:moveTo>
                    <a:lnTo>
                      <a:pt x="0" y="192"/>
                    </a:lnTo>
                    <a:lnTo>
                      <a:pt x="144" y="0"/>
                    </a:lnTo>
                    <a:lnTo>
                      <a:pt x="528" y="0"/>
                    </a:lnTo>
                    <a:lnTo>
                      <a:pt x="720" y="192"/>
                    </a:lnTo>
                    <a:lnTo>
                      <a:pt x="1008" y="192"/>
                    </a:lnTo>
                    <a:lnTo>
                      <a:pt x="1008" y="1008"/>
                    </a:lnTo>
                    <a:lnTo>
                      <a:pt x="0" y="1008"/>
                    </a:lnTo>
                    <a:close/>
                  </a:path>
                </a:pathLst>
              </a:custGeom>
              <a:solidFill>
                <a:srgbClr val="FFC000"/>
              </a:solidFill>
              <a:ln w="9525" cap="flat" cmpd="sng">
                <a:noFill/>
                <a:prstDash val="solid"/>
                <a:round/>
                <a:headEnd type="none" w="med" len="med"/>
                <a:tailEnd type="none" w="med" len="med"/>
              </a:ln>
              <a:effectLst/>
            </p:spPr>
            <p:txBody>
              <a:bodyPr/>
              <a:lstStyle/>
              <a:p>
                <a:pPr>
                  <a:defRPr/>
                </a:pPr>
                <a:endParaRPr lang="en-US" sz="1400">
                  <a:solidFill>
                    <a:schemeClr val="bg2"/>
                  </a:solidFill>
                  <a:latin typeface="Calibri" pitchFamily="34" charset="0"/>
                  <a:cs typeface="Calibri" pitchFamily="34" charset="0"/>
                </a:endParaRPr>
              </a:p>
            </p:txBody>
          </p:sp>
          <p:sp>
            <p:nvSpPr>
              <p:cNvPr id="212" name="Text Box 53"/>
              <p:cNvSpPr txBox="1">
                <a:spLocks noChangeArrowheads="1"/>
              </p:cNvSpPr>
              <p:nvPr/>
            </p:nvSpPr>
            <p:spPr bwMode="auto">
              <a:xfrm>
                <a:off x="512308" y="1149131"/>
                <a:ext cx="1006475" cy="307777"/>
              </a:xfrm>
              <a:prstGeom prst="rect">
                <a:avLst/>
              </a:prstGeom>
              <a:noFill/>
              <a:ln w="9525">
                <a:noFill/>
                <a:miter lim="800000"/>
                <a:headEnd/>
                <a:tailEnd/>
              </a:ln>
            </p:spPr>
            <p:txBody>
              <a:bodyPr>
                <a:spAutoFit/>
              </a:bodyPr>
              <a:lstStyle/>
              <a:p>
                <a:pPr algn="ctr" eaLnBrk="0" hangingPunct="0">
                  <a:lnSpc>
                    <a:spcPct val="100000"/>
                  </a:lnSpc>
                  <a:spcBef>
                    <a:spcPct val="50000"/>
                  </a:spcBef>
                </a:pPr>
                <a:r>
                  <a:rPr lang="en-US" sz="1400" dirty="0" smtClean="0">
                    <a:solidFill>
                      <a:schemeClr val="bg2"/>
                    </a:solidFill>
                    <a:latin typeface="Calibri" pitchFamily="34" charset="0"/>
                    <a:cs typeface="Calibri" pitchFamily="34" charset="0"/>
                  </a:rPr>
                  <a:t>Device 2</a:t>
                </a:r>
                <a:endParaRPr lang="en-US" sz="1400" b="0" dirty="0">
                  <a:solidFill>
                    <a:schemeClr val="bg2"/>
                  </a:solidFill>
                  <a:latin typeface="Calibri" pitchFamily="34" charset="0"/>
                  <a:cs typeface="Calibri" pitchFamily="34" charset="0"/>
                </a:endParaRPr>
              </a:p>
            </p:txBody>
          </p:sp>
        </p:grpSp>
        <p:sp>
          <p:nvSpPr>
            <p:cNvPr id="207" name="Text Box 78"/>
            <p:cNvSpPr txBox="1">
              <a:spLocks noChangeArrowheads="1"/>
            </p:cNvSpPr>
            <p:nvPr/>
          </p:nvSpPr>
          <p:spPr bwMode="auto">
            <a:xfrm>
              <a:off x="4390697" y="4466907"/>
              <a:ext cx="1426779"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A1</a:t>
              </a:r>
              <a:endParaRPr lang="en-US" sz="1400" dirty="0">
                <a:solidFill>
                  <a:schemeClr val="bg2"/>
                </a:solidFill>
                <a:latin typeface="Calibri" pitchFamily="34" charset="0"/>
                <a:cs typeface="Calibri" pitchFamily="34" charset="0"/>
              </a:endParaRPr>
            </a:p>
          </p:txBody>
        </p:sp>
        <p:sp>
          <p:nvSpPr>
            <p:cNvPr id="208" name="Text Box 82"/>
            <p:cNvSpPr txBox="1">
              <a:spLocks noChangeArrowheads="1"/>
            </p:cNvSpPr>
            <p:nvPr/>
          </p:nvSpPr>
          <p:spPr bwMode="auto">
            <a:xfrm>
              <a:off x="4390694" y="5293445"/>
              <a:ext cx="1426782"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A4</a:t>
              </a:r>
              <a:endParaRPr lang="en-US" sz="1400" dirty="0">
                <a:solidFill>
                  <a:schemeClr val="bg2"/>
                </a:solidFill>
                <a:latin typeface="Calibri" pitchFamily="34" charset="0"/>
                <a:cs typeface="Calibri" pitchFamily="34" charset="0"/>
              </a:endParaRPr>
            </a:p>
          </p:txBody>
        </p:sp>
        <p:sp>
          <p:nvSpPr>
            <p:cNvPr id="209" name="Text Box 93"/>
            <p:cNvSpPr txBox="1">
              <a:spLocks noChangeArrowheads="1"/>
            </p:cNvSpPr>
            <p:nvPr/>
          </p:nvSpPr>
          <p:spPr bwMode="auto">
            <a:xfrm>
              <a:off x="4390697" y="4743459"/>
              <a:ext cx="1426780"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A2</a:t>
              </a:r>
              <a:endParaRPr lang="en-US" sz="1400" dirty="0">
                <a:solidFill>
                  <a:schemeClr val="bg2"/>
                </a:solidFill>
                <a:latin typeface="Calibri" pitchFamily="34" charset="0"/>
                <a:cs typeface="Calibri" pitchFamily="34" charset="0"/>
              </a:endParaRPr>
            </a:p>
          </p:txBody>
        </p:sp>
        <p:sp>
          <p:nvSpPr>
            <p:cNvPr id="210" name="Text Box 97"/>
            <p:cNvSpPr txBox="1">
              <a:spLocks noChangeArrowheads="1"/>
            </p:cNvSpPr>
            <p:nvPr/>
          </p:nvSpPr>
          <p:spPr bwMode="auto">
            <a:xfrm>
              <a:off x="4390695" y="5018369"/>
              <a:ext cx="1426781"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A3</a:t>
              </a:r>
              <a:endParaRPr lang="en-US" sz="1400" dirty="0">
                <a:solidFill>
                  <a:schemeClr val="bg2"/>
                </a:solidFill>
                <a:latin typeface="Calibri" pitchFamily="34" charset="0"/>
                <a:cs typeface="Calibri" pitchFamily="34" charset="0"/>
              </a:endParaRPr>
            </a:p>
          </p:txBody>
        </p:sp>
      </p:grpSp>
      <p:grpSp>
        <p:nvGrpSpPr>
          <p:cNvPr id="213" name="Group 212"/>
          <p:cNvGrpSpPr/>
          <p:nvPr/>
        </p:nvGrpSpPr>
        <p:grpSpPr>
          <a:xfrm>
            <a:off x="6143945" y="3435386"/>
            <a:ext cx="1429459" cy="1449551"/>
            <a:chOff x="4388018" y="4123559"/>
            <a:chExt cx="1429459" cy="1449551"/>
          </a:xfrm>
        </p:grpSpPr>
        <p:grpSp>
          <p:nvGrpSpPr>
            <p:cNvPr id="214" name="Group 105"/>
            <p:cNvGrpSpPr/>
            <p:nvPr/>
          </p:nvGrpSpPr>
          <p:grpSpPr>
            <a:xfrm>
              <a:off x="4388018" y="4123559"/>
              <a:ext cx="1429458" cy="1449551"/>
              <a:chOff x="459761" y="1149131"/>
              <a:chExt cx="1589756" cy="1449551"/>
            </a:xfrm>
          </p:grpSpPr>
          <p:sp>
            <p:nvSpPr>
              <p:cNvPr id="219" name="Freeform 47"/>
              <p:cNvSpPr>
                <a:spLocks/>
              </p:cNvSpPr>
              <p:nvPr/>
            </p:nvSpPr>
            <p:spPr bwMode="auto">
              <a:xfrm>
                <a:off x="459761" y="1182414"/>
                <a:ext cx="1589756" cy="1416268"/>
              </a:xfrm>
              <a:custGeom>
                <a:avLst/>
                <a:gdLst/>
                <a:ahLst/>
                <a:cxnLst>
                  <a:cxn ang="0">
                    <a:pos x="0" y="1008"/>
                  </a:cxn>
                  <a:cxn ang="0">
                    <a:pos x="0" y="192"/>
                  </a:cxn>
                  <a:cxn ang="0">
                    <a:pos x="144" y="0"/>
                  </a:cxn>
                  <a:cxn ang="0">
                    <a:pos x="528" y="0"/>
                  </a:cxn>
                  <a:cxn ang="0">
                    <a:pos x="720" y="192"/>
                  </a:cxn>
                  <a:cxn ang="0">
                    <a:pos x="1008" y="192"/>
                  </a:cxn>
                  <a:cxn ang="0">
                    <a:pos x="1008" y="1008"/>
                  </a:cxn>
                  <a:cxn ang="0">
                    <a:pos x="0" y="1008"/>
                  </a:cxn>
                </a:cxnLst>
                <a:rect l="0" t="0" r="r" b="b"/>
                <a:pathLst>
                  <a:path w="1008" h="1008">
                    <a:moveTo>
                      <a:pt x="0" y="1008"/>
                    </a:moveTo>
                    <a:lnTo>
                      <a:pt x="0" y="192"/>
                    </a:lnTo>
                    <a:lnTo>
                      <a:pt x="144" y="0"/>
                    </a:lnTo>
                    <a:lnTo>
                      <a:pt x="528" y="0"/>
                    </a:lnTo>
                    <a:lnTo>
                      <a:pt x="720" y="192"/>
                    </a:lnTo>
                    <a:lnTo>
                      <a:pt x="1008" y="192"/>
                    </a:lnTo>
                    <a:lnTo>
                      <a:pt x="1008" y="1008"/>
                    </a:lnTo>
                    <a:lnTo>
                      <a:pt x="0" y="1008"/>
                    </a:lnTo>
                    <a:close/>
                  </a:path>
                </a:pathLst>
              </a:custGeom>
              <a:solidFill>
                <a:srgbClr val="FFC000"/>
              </a:solidFill>
              <a:ln w="9525" cap="flat" cmpd="sng">
                <a:noFill/>
                <a:prstDash val="solid"/>
                <a:round/>
                <a:headEnd type="none" w="med" len="med"/>
                <a:tailEnd type="none" w="med" len="med"/>
              </a:ln>
              <a:effectLst/>
            </p:spPr>
            <p:txBody>
              <a:bodyPr/>
              <a:lstStyle/>
              <a:p>
                <a:pPr>
                  <a:defRPr/>
                </a:pPr>
                <a:endParaRPr lang="en-US" sz="1400">
                  <a:solidFill>
                    <a:schemeClr val="bg2"/>
                  </a:solidFill>
                  <a:latin typeface="Calibri" pitchFamily="34" charset="0"/>
                  <a:cs typeface="Calibri" pitchFamily="34" charset="0"/>
                </a:endParaRPr>
              </a:p>
            </p:txBody>
          </p:sp>
          <p:sp>
            <p:nvSpPr>
              <p:cNvPr id="220" name="Text Box 53"/>
              <p:cNvSpPr txBox="1">
                <a:spLocks noChangeArrowheads="1"/>
              </p:cNvSpPr>
              <p:nvPr/>
            </p:nvSpPr>
            <p:spPr bwMode="auto">
              <a:xfrm>
                <a:off x="512308" y="1149131"/>
                <a:ext cx="1006475" cy="307777"/>
              </a:xfrm>
              <a:prstGeom prst="rect">
                <a:avLst/>
              </a:prstGeom>
              <a:noFill/>
              <a:ln w="9525">
                <a:noFill/>
                <a:miter lim="800000"/>
                <a:headEnd/>
                <a:tailEnd/>
              </a:ln>
            </p:spPr>
            <p:txBody>
              <a:bodyPr>
                <a:spAutoFit/>
              </a:bodyPr>
              <a:lstStyle/>
              <a:p>
                <a:pPr algn="ctr" eaLnBrk="0" hangingPunct="0">
                  <a:lnSpc>
                    <a:spcPct val="100000"/>
                  </a:lnSpc>
                  <a:spcBef>
                    <a:spcPct val="50000"/>
                  </a:spcBef>
                </a:pPr>
                <a:r>
                  <a:rPr lang="en-US" sz="1400" dirty="0" smtClean="0">
                    <a:solidFill>
                      <a:schemeClr val="bg2"/>
                    </a:solidFill>
                    <a:latin typeface="Calibri" pitchFamily="34" charset="0"/>
                    <a:cs typeface="Calibri" pitchFamily="34" charset="0"/>
                  </a:rPr>
                  <a:t>Device 3</a:t>
                </a:r>
                <a:endParaRPr lang="en-US" sz="1400" b="0" dirty="0">
                  <a:solidFill>
                    <a:schemeClr val="bg2"/>
                  </a:solidFill>
                  <a:latin typeface="Calibri" pitchFamily="34" charset="0"/>
                  <a:cs typeface="Calibri" pitchFamily="34" charset="0"/>
                </a:endParaRPr>
              </a:p>
            </p:txBody>
          </p:sp>
        </p:grpSp>
        <p:sp>
          <p:nvSpPr>
            <p:cNvPr id="215" name="Text Box 78"/>
            <p:cNvSpPr txBox="1">
              <a:spLocks noChangeArrowheads="1"/>
            </p:cNvSpPr>
            <p:nvPr/>
          </p:nvSpPr>
          <p:spPr bwMode="auto">
            <a:xfrm>
              <a:off x="4390697" y="4466907"/>
              <a:ext cx="1426779"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A1</a:t>
              </a:r>
              <a:endParaRPr lang="en-US" sz="1400" dirty="0">
                <a:solidFill>
                  <a:schemeClr val="bg2"/>
                </a:solidFill>
                <a:latin typeface="Calibri" pitchFamily="34" charset="0"/>
                <a:cs typeface="Calibri" pitchFamily="34" charset="0"/>
              </a:endParaRPr>
            </a:p>
          </p:txBody>
        </p:sp>
        <p:sp>
          <p:nvSpPr>
            <p:cNvPr id="216" name="Text Box 82"/>
            <p:cNvSpPr txBox="1">
              <a:spLocks noChangeArrowheads="1"/>
            </p:cNvSpPr>
            <p:nvPr/>
          </p:nvSpPr>
          <p:spPr bwMode="auto">
            <a:xfrm>
              <a:off x="4390694" y="5293445"/>
              <a:ext cx="1426782"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A4</a:t>
              </a:r>
              <a:endParaRPr lang="en-US" sz="1400" dirty="0">
                <a:solidFill>
                  <a:schemeClr val="bg2"/>
                </a:solidFill>
                <a:latin typeface="Calibri" pitchFamily="34" charset="0"/>
                <a:cs typeface="Calibri" pitchFamily="34" charset="0"/>
              </a:endParaRPr>
            </a:p>
          </p:txBody>
        </p:sp>
        <p:sp>
          <p:nvSpPr>
            <p:cNvPr id="217" name="Text Box 93"/>
            <p:cNvSpPr txBox="1">
              <a:spLocks noChangeArrowheads="1"/>
            </p:cNvSpPr>
            <p:nvPr/>
          </p:nvSpPr>
          <p:spPr bwMode="auto">
            <a:xfrm>
              <a:off x="4390697" y="4743459"/>
              <a:ext cx="1426780"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A2</a:t>
              </a:r>
              <a:endParaRPr lang="en-US" sz="1400" dirty="0">
                <a:solidFill>
                  <a:schemeClr val="bg2"/>
                </a:solidFill>
                <a:latin typeface="Calibri" pitchFamily="34" charset="0"/>
                <a:cs typeface="Calibri" pitchFamily="34" charset="0"/>
              </a:endParaRPr>
            </a:p>
          </p:txBody>
        </p:sp>
        <p:sp>
          <p:nvSpPr>
            <p:cNvPr id="218" name="Text Box 97"/>
            <p:cNvSpPr txBox="1">
              <a:spLocks noChangeArrowheads="1"/>
            </p:cNvSpPr>
            <p:nvPr/>
          </p:nvSpPr>
          <p:spPr bwMode="auto">
            <a:xfrm>
              <a:off x="4390695" y="5018369"/>
              <a:ext cx="1426781"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A3</a:t>
              </a:r>
              <a:endParaRPr lang="en-US" sz="1400" dirty="0">
                <a:solidFill>
                  <a:schemeClr val="bg2"/>
                </a:solidFill>
                <a:latin typeface="Calibri" pitchFamily="34" charset="0"/>
                <a:cs typeface="Calibri" pitchFamily="34" charset="0"/>
              </a:endParaRPr>
            </a:p>
          </p:txBody>
        </p:sp>
      </p:grpSp>
      <p:grpSp>
        <p:nvGrpSpPr>
          <p:cNvPr id="221" name="Group 220"/>
          <p:cNvGrpSpPr/>
          <p:nvPr/>
        </p:nvGrpSpPr>
        <p:grpSpPr>
          <a:xfrm>
            <a:off x="3190540" y="3430130"/>
            <a:ext cx="1429459" cy="1449551"/>
            <a:chOff x="4388018" y="4123559"/>
            <a:chExt cx="1429459" cy="1449551"/>
          </a:xfrm>
        </p:grpSpPr>
        <p:grpSp>
          <p:nvGrpSpPr>
            <p:cNvPr id="222" name="Group 105"/>
            <p:cNvGrpSpPr/>
            <p:nvPr/>
          </p:nvGrpSpPr>
          <p:grpSpPr>
            <a:xfrm>
              <a:off x="4388018" y="4123559"/>
              <a:ext cx="1429458" cy="1449551"/>
              <a:chOff x="459761" y="1149131"/>
              <a:chExt cx="1589756" cy="1449551"/>
            </a:xfrm>
          </p:grpSpPr>
          <p:sp>
            <p:nvSpPr>
              <p:cNvPr id="227" name="Freeform 47"/>
              <p:cNvSpPr>
                <a:spLocks/>
              </p:cNvSpPr>
              <p:nvPr/>
            </p:nvSpPr>
            <p:spPr bwMode="auto">
              <a:xfrm>
                <a:off x="459761" y="1182414"/>
                <a:ext cx="1589756" cy="1416268"/>
              </a:xfrm>
              <a:custGeom>
                <a:avLst/>
                <a:gdLst/>
                <a:ahLst/>
                <a:cxnLst>
                  <a:cxn ang="0">
                    <a:pos x="0" y="1008"/>
                  </a:cxn>
                  <a:cxn ang="0">
                    <a:pos x="0" y="192"/>
                  </a:cxn>
                  <a:cxn ang="0">
                    <a:pos x="144" y="0"/>
                  </a:cxn>
                  <a:cxn ang="0">
                    <a:pos x="528" y="0"/>
                  </a:cxn>
                  <a:cxn ang="0">
                    <a:pos x="720" y="192"/>
                  </a:cxn>
                  <a:cxn ang="0">
                    <a:pos x="1008" y="192"/>
                  </a:cxn>
                  <a:cxn ang="0">
                    <a:pos x="1008" y="1008"/>
                  </a:cxn>
                  <a:cxn ang="0">
                    <a:pos x="0" y="1008"/>
                  </a:cxn>
                </a:cxnLst>
                <a:rect l="0" t="0" r="r" b="b"/>
                <a:pathLst>
                  <a:path w="1008" h="1008">
                    <a:moveTo>
                      <a:pt x="0" y="1008"/>
                    </a:moveTo>
                    <a:lnTo>
                      <a:pt x="0" y="192"/>
                    </a:lnTo>
                    <a:lnTo>
                      <a:pt x="144" y="0"/>
                    </a:lnTo>
                    <a:lnTo>
                      <a:pt x="528" y="0"/>
                    </a:lnTo>
                    <a:lnTo>
                      <a:pt x="720" y="192"/>
                    </a:lnTo>
                    <a:lnTo>
                      <a:pt x="1008" y="192"/>
                    </a:lnTo>
                    <a:lnTo>
                      <a:pt x="1008" y="1008"/>
                    </a:lnTo>
                    <a:lnTo>
                      <a:pt x="0" y="1008"/>
                    </a:lnTo>
                    <a:close/>
                  </a:path>
                </a:pathLst>
              </a:custGeom>
              <a:solidFill>
                <a:srgbClr val="FFC000"/>
              </a:solidFill>
              <a:ln w="9525" cap="flat" cmpd="sng">
                <a:noFill/>
                <a:prstDash val="solid"/>
                <a:round/>
                <a:headEnd type="none" w="med" len="med"/>
                <a:tailEnd type="none" w="med" len="med"/>
              </a:ln>
              <a:effectLst/>
            </p:spPr>
            <p:txBody>
              <a:bodyPr/>
              <a:lstStyle/>
              <a:p>
                <a:pPr>
                  <a:defRPr/>
                </a:pPr>
                <a:endParaRPr lang="en-US" sz="1400">
                  <a:solidFill>
                    <a:schemeClr val="bg2"/>
                  </a:solidFill>
                  <a:latin typeface="Calibri" pitchFamily="34" charset="0"/>
                  <a:cs typeface="Calibri" pitchFamily="34" charset="0"/>
                </a:endParaRPr>
              </a:p>
            </p:txBody>
          </p:sp>
          <p:sp>
            <p:nvSpPr>
              <p:cNvPr id="228" name="Text Box 53"/>
              <p:cNvSpPr txBox="1">
                <a:spLocks noChangeArrowheads="1"/>
              </p:cNvSpPr>
              <p:nvPr/>
            </p:nvSpPr>
            <p:spPr bwMode="auto">
              <a:xfrm>
                <a:off x="512308" y="1149131"/>
                <a:ext cx="1006475" cy="307777"/>
              </a:xfrm>
              <a:prstGeom prst="rect">
                <a:avLst/>
              </a:prstGeom>
              <a:noFill/>
              <a:ln w="9525">
                <a:noFill/>
                <a:miter lim="800000"/>
                <a:headEnd/>
                <a:tailEnd/>
              </a:ln>
            </p:spPr>
            <p:txBody>
              <a:bodyPr>
                <a:spAutoFit/>
              </a:bodyPr>
              <a:lstStyle/>
              <a:p>
                <a:pPr algn="ctr" eaLnBrk="0" hangingPunct="0">
                  <a:lnSpc>
                    <a:spcPct val="100000"/>
                  </a:lnSpc>
                  <a:spcBef>
                    <a:spcPct val="50000"/>
                  </a:spcBef>
                </a:pPr>
                <a:r>
                  <a:rPr lang="en-US" sz="1400" dirty="0" smtClean="0">
                    <a:solidFill>
                      <a:schemeClr val="bg2"/>
                    </a:solidFill>
                    <a:latin typeface="Calibri" pitchFamily="34" charset="0"/>
                    <a:cs typeface="Calibri" pitchFamily="34" charset="0"/>
                  </a:rPr>
                  <a:t>Device 1</a:t>
                </a:r>
                <a:endParaRPr lang="en-US" sz="1400" b="0" dirty="0">
                  <a:solidFill>
                    <a:schemeClr val="bg2"/>
                  </a:solidFill>
                  <a:latin typeface="Calibri" pitchFamily="34" charset="0"/>
                  <a:cs typeface="Calibri" pitchFamily="34" charset="0"/>
                </a:endParaRPr>
              </a:p>
            </p:txBody>
          </p:sp>
        </p:grpSp>
        <p:sp>
          <p:nvSpPr>
            <p:cNvPr id="223" name="Text Box 78"/>
            <p:cNvSpPr txBox="1">
              <a:spLocks noChangeArrowheads="1"/>
            </p:cNvSpPr>
            <p:nvPr/>
          </p:nvSpPr>
          <p:spPr bwMode="auto">
            <a:xfrm>
              <a:off x="4390697" y="4466907"/>
              <a:ext cx="1426779"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A1</a:t>
              </a:r>
              <a:endParaRPr lang="en-US" sz="1400" dirty="0">
                <a:solidFill>
                  <a:schemeClr val="bg2"/>
                </a:solidFill>
                <a:latin typeface="Calibri" pitchFamily="34" charset="0"/>
                <a:cs typeface="Calibri" pitchFamily="34" charset="0"/>
              </a:endParaRPr>
            </a:p>
          </p:txBody>
        </p:sp>
        <p:sp>
          <p:nvSpPr>
            <p:cNvPr id="224" name="Text Box 82"/>
            <p:cNvSpPr txBox="1">
              <a:spLocks noChangeArrowheads="1"/>
            </p:cNvSpPr>
            <p:nvPr/>
          </p:nvSpPr>
          <p:spPr bwMode="auto">
            <a:xfrm>
              <a:off x="4390694" y="5293445"/>
              <a:ext cx="1426782"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A4</a:t>
              </a:r>
              <a:endParaRPr lang="en-US" sz="1400" dirty="0">
                <a:solidFill>
                  <a:schemeClr val="bg2"/>
                </a:solidFill>
                <a:latin typeface="Calibri" pitchFamily="34" charset="0"/>
                <a:cs typeface="Calibri" pitchFamily="34" charset="0"/>
              </a:endParaRPr>
            </a:p>
          </p:txBody>
        </p:sp>
        <p:sp>
          <p:nvSpPr>
            <p:cNvPr id="225" name="Text Box 93"/>
            <p:cNvSpPr txBox="1">
              <a:spLocks noChangeArrowheads="1"/>
            </p:cNvSpPr>
            <p:nvPr/>
          </p:nvSpPr>
          <p:spPr bwMode="auto">
            <a:xfrm>
              <a:off x="4390697" y="4743459"/>
              <a:ext cx="1426780"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A2</a:t>
              </a:r>
              <a:endParaRPr lang="en-US" sz="1400" dirty="0">
                <a:solidFill>
                  <a:schemeClr val="bg2"/>
                </a:solidFill>
                <a:latin typeface="Calibri" pitchFamily="34" charset="0"/>
                <a:cs typeface="Calibri" pitchFamily="34" charset="0"/>
              </a:endParaRPr>
            </a:p>
          </p:txBody>
        </p:sp>
        <p:sp>
          <p:nvSpPr>
            <p:cNvPr id="226" name="Text Box 97"/>
            <p:cNvSpPr txBox="1">
              <a:spLocks noChangeArrowheads="1"/>
            </p:cNvSpPr>
            <p:nvPr/>
          </p:nvSpPr>
          <p:spPr bwMode="auto">
            <a:xfrm>
              <a:off x="4390695" y="5018369"/>
              <a:ext cx="1426781"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A3</a:t>
              </a:r>
              <a:endParaRPr lang="en-US" sz="1400" dirty="0">
                <a:solidFill>
                  <a:schemeClr val="bg2"/>
                </a:solidFill>
                <a:latin typeface="Calibri" pitchFamily="34" charset="0"/>
                <a:cs typeface="Calibri" pitchFamily="34" charset="0"/>
              </a:endParaRPr>
            </a:p>
          </p:txBody>
        </p:sp>
      </p:grpSp>
      <p:sp>
        <p:nvSpPr>
          <p:cNvPr id="447673" name="Rectangle 185"/>
          <p:cNvSpPr>
            <a:spLocks noGrp="1" noChangeAspect="1" noChangeArrowheads="1"/>
          </p:cNvSpPr>
          <p:nvPr>
            <p:ph type="title"/>
          </p:nvPr>
        </p:nvSpPr>
        <p:spPr/>
        <p:txBody>
          <a:bodyPr/>
          <a:lstStyle/>
          <a:p>
            <a:r>
              <a:rPr lang="en-US" smtClean="0"/>
              <a:t>Mirrored Backups</a:t>
            </a:r>
          </a:p>
        </p:txBody>
      </p:sp>
      <p:sp>
        <p:nvSpPr>
          <p:cNvPr id="447533" name="Rectangle 45"/>
          <p:cNvSpPr>
            <a:spLocks noChangeArrowheads="1"/>
          </p:cNvSpPr>
          <p:nvPr/>
        </p:nvSpPr>
        <p:spPr bwMode="auto">
          <a:xfrm>
            <a:off x="1434646" y="4405425"/>
            <a:ext cx="6308725" cy="1987596"/>
          </a:xfrm>
          <a:prstGeom prst="rect">
            <a:avLst/>
          </a:prstGeom>
          <a:solidFill>
            <a:schemeClr val="bg1">
              <a:lumMod val="50000"/>
              <a:alpha val="52000"/>
            </a:schemeClr>
          </a:solidFill>
          <a:ln w="9525">
            <a:solidFill>
              <a:schemeClr val="tx1"/>
            </a:solidFill>
            <a:miter lim="800000"/>
            <a:headEnd/>
            <a:tailEnd/>
          </a:ln>
          <a:effectLst/>
        </p:spPr>
        <p:txBody>
          <a:bodyPr wrap="none"/>
          <a:lstStyle/>
          <a:p>
            <a:pPr eaLnBrk="0" hangingPunct="0">
              <a:lnSpc>
                <a:spcPct val="100000"/>
              </a:lnSpc>
              <a:defRPr/>
            </a:pPr>
            <a:endParaRPr lang="en-US" sz="1600" b="0" dirty="0" smtClean="0">
              <a:solidFill>
                <a:schemeClr val="tx1"/>
              </a:solidFill>
              <a:latin typeface="Calibri" pitchFamily="34" charset="0"/>
              <a:cs typeface="Calibri" pitchFamily="34" charset="0"/>
            </a:endParaRPr>
          </a:p>
          <a:p>
            <a:pPr eaLnBrk="0" hangingPunct="0">
              <a:lnSpc>
                <a:spcPct val="100000"/>
              </a:lnSpc>
              <a:defRPr/>
            </a:pPr>
            <a:endParaRPr lang="en-US" sz="1600" b="0" dirty="0">
              <a:solidFill>
                <a:schemeClr val="tx1"/>
              </a:solidFill>
              <a:latin typeface="Calibri" pitchFamily="34" charset="0"/>
              <a:cs typeface="Calibri" pitchFamily="34" charset="0"/>
            </a:endParaRPr>
          </a:p>
          <a:p>
            <a:pPr eaLnBrk="0" hangingPunct="0">
              <a:lnSpc>
                <a:spcPct val="100000"/>
              </a:lnSpc>
              <a:defRPr/>
            </a:pPr>
            <a:endParaRPr lang="en-US" sz="1600" b="0" dirty="0" smtClean="0">
              <a:solidFill>
                <a:schemeClr val="tx1"/>
              </a:solidFill>
              <a:latin typeface="Calibri" pitchFamily="34" charset="0"/>
              <a:cs typeface="Calibri" pitchFamily="34" charset="0"/>
            </a:endParaRPr>
          </a:p>
          <a:p>
            <a:pPr eaLnBrk="0" hangingPunct="0">
              <a:lnSpc>
                <a:spcPct val="100000"/>
              </a:lnSpc>
              <a:defRPr/>
            </a:pPr>
            <a:endParaRPr lang="en-US" sz="1600" b="0" dirty="0">
              <a:solidFill>
                <a:schemeClr val="tx1"/>
              </a:solidFill>
              <a:latin typeface="Calibri" pitchFamily="34" charset="0"/>
              <a:cs typeface="Calibri" pitchFamily="34" charset="0"/>
            </a:endParaRPr>
          </a:p>
          <a:p>
            <a:pPr eaLnBrk="0" hangingPunct="0">
              <a:lnSpc>
                <a:spcPct val="100000"/>
              </a:lnSpc>
              <a:defRPr/>
            </a:pPr>
            <a:endParaRPr lang="en-US" sz="1600" b="0" dirty="0" smtClean="0">
              <a:solidFill>
                <a:schemeClr val="tx1"/>
              </a:solidFill>
              <a:latin typeface="Calibri" pitchFamily="34" charset="0"/>
              <a:cs typeface="Calibri" pitchFamily="34" charset="0"/>
            </a:endParaRPr>
          </a:p>
          <a:p>
            <a:pPr eaLnBrk="0" hangingPunct="0">
              <a:lnSpc>
                <a:spcPct val="100000"/>
              </a:lnSpc>
              <a:defRPr/>
            </a:pPr>
            <a:endParaRPr lang="en-US" sz="1600" b="0" dirty="0">
              <a:solidFill>
                <a:schemeClr val="tx1"/>
              </a:solidFill>
              <a:latin typeface="Calibri" pitchFamily="34" charset="0"/>
              <a:cs typeface="Calibri" pitchFamily="34" charset="0"/>
            </a:endParaRPr>
          </a:p>
          <a:p>
            <a:pPr eaLnBrk="0" hangingPunct="0">
              <a:lnSpc>
                <a:spcPct val="100000"/>
              </a:lnSpc>
              <a:defRPr/>
            </a:pPr>
            <a:endParaRPr lang="en-US" sz="1200" b="0" dirty="0" smtClean="0">
              <a:solidFill>
                <a:schemeClr val="tx1"/>
              </a:solidFill>
              <a:latin typeface="Calibri" pitchFamily="34" charset="0"/>
              <a:cs typeface="Calibri" pitchFamily="34" charset="0"/>
            </a:endParaRPr>
          </a:p>
          <a:p>
            <a:pPr eaLnBrk="0" hangingPunct="0">
              <a:lnSpc>
                <a:spcPct val="100000"/>
              </a:lnSpc>
              <a:defRPr/>
            </a:pPr>
            <a:r>
              <a:rPr lang="en-US" sz="2000" b="0" dirty="0">
                <a:solidFill>
                  <a:schemeClr val="accent1"/>
                </a:solidFill>
                <a:latin typeface="Calibri" pitchFamily="34" charset="0"/>
                <a:cs typeface="Calibri" pitchFamily="34" charset="0"/>
              </a:rPr>
              <a:t>Logical media set</a:t>
            </a:r>
          </a:p>
          <a:p>
            <a:pPr eaLnBrk="0" hangingPunct="0">
              <a:lnSpc>
                <a:spcPct val="100000"/>
              </a:lnSpc>
              <a:defRPr/>
            </a:pPr>
            <a:endParaRPr lang="en-US" sz="1600" b="0" dirty="0">
              <a:solidFill>
                <a:schemeClr val="tx1"/>
              </a:solidFill>
              <a:latin typeface="Calibri" pitchFamily="34" charset="0"/>
              <a:cs typeface="Calibri" pitchFamily="34" charset="0"/>
            </a:endParaRPr>
          </a:p>
        </p:txBody>
      </p:sp>
      <p:grpSp>
        <p:nvGrpSpPr>
          <p:cNvPr id="153" name="Group 152"/>
          <p:cNvGrpSpPr/>
          <p:nvPr/>
        </p:nvGrpSpPr>
        <p:grpSpPr>
          <a:xfrm>
            <a:off x="3982915" y="4590496"/>
            <a:ext cx="1429459" cy="1449551"/>
            <a:chOff x="4388018" y="4123559"/>
            <a:chExt cx="1429459" cy="1449551"/>
          </a:xfrm>
        </p:grpSpPr>
        <p:grpSp>
          <p:nvGrpSpPr>
            <p:cNvPr id="154" name="Group 105"/>
            <p:cNvGrpSpPr/>
            <p:nvPr/>
          </p:nvGrpSpPr>
          <p:grpSpPr>
            <a:xfrm>
              <a:off x="4388018" y="4123559"/>
              <a:ext cx="1429458" cy="1449551"/>
              <a:chOff x="459761" y="1149131"/>
              <a:chExt cx="1589756" cy="1449551"/>
            </a:xfrm>
          </p:grpSpPr>
          <p:sp>
            <p:nvSpPr>
              <p:cNvPr id="159" name="Freeform 47"/>
              <p:cNvSpPr>
                <a:spLocks/>
              </p:cNvSpPr>
              <p:nvPr/>
            </p:nvSpPr>
            <p:spPr bwMode="auto">
              <a:xfrm>
                <a:off x="459761" y="1182414"/>
                <a:ext cx="1589756" cy="1416268"/>
              </a:xfrm>
              <a:custGeom>
                <a:avLst/>
                <a:gdLst/>
                <a:ahLst/>
                <a:cxnLst>
                  <a:cxn ang="0">
                    <a:pos x="0" y="1008"/>
                  </a:cxn>
                  <a:cxn ang="0">
                    <a:pos x="0" y="192"/>
                  </a:cxn>
                  <a:cxn ang="0">
                    <a:pos x="144" y="0"/>
                  </a:cxn>
                  <a:cxn ang="0">
                    <a:pos x="528" y="0"/>
                  </a:cxn>
                  <a:cxn ang="0">
                    <a:pos x="720" y="192"/>
                  </a:cxn>
                  <a:cxn ang="0">
                    <a:pos x="1008" y="192"/>
                  </a:cxn>
                  <a:cxn ang="0">
                    <a:pos x="1008" y="1008"/>
                  </a:cxn>
                  <a:cxn ang="0">
                    <a:pos x="0" y="1008"/>
                  </a:cxn>
                </a:cxnLst>
                <a:rect l="0" t="0" r="r" b="b"/>
                <a:pathLst>
                  <a:path w="1008" h="1008">
                    <a:moveTo>
                      <a:pt x="0" y="1008"/>
                    </a:moveTo>
                    <a:lnTo>
                      <a:pt x="0" y="192"/>
                    </a:lnTo>
                    <a:lnTo>
                      <a:pt x="144" y="0"/>
                    </a:lnTo>
                    <a:lnTo>
                      <a:pt x="528" y="0"/>
                    </a:lnTo>
                    <a:lnTo>
                      <a:pt x="720" y="192"/>
                    </a:lnTo>
                    <a:lnTo>
                      <a:pt x="1008" y="192"/>
                    </a:lnTo>
                    <a:lnTo>
                      <a:pt x="1008" y="1008"/>
                    </a:lnTo>
                    <a:lnTo>
                      <a:pt x="0" y="1008"/>
                    </a:lnTo>
                    <a:close/>
                  </a:path>
                </a:pathLst>
              </a:custGeom>
              <a:solidFill>
                <a:srgbClr val="FFC000"/>
              </a:solidFill>
              <a:ln w="9525" cap="flat" cmpd="sng">
                <a:noFill/>
                <a:prstDash val="solid"/>
                <a:round/>
                <a:headEnd type="none" w="med" len="med"/>
                <a:tailEnd type="none" w="med" len="med"/>
              </a:ln>
              <a:effectLst/>
            </p:spPr>
            <p:txBody>
              <a:bodyPr/>
              <a:lstStyle/>
              <a:p>
                <a:pPr>
                  <a:defRPr/>
                </a:pPr>
                <a:endParaRPr lang="en-US" sz="1400">
                  <a:solidFill>
                    <a:schemeClr val="bg2"/>
                  </a:solidFill>
                  <a:latin typeface="Calibri" pitchFamily="34" charset="0"/>
                  <a:cs typeface="Calibri" pitchFamily="34" charset="0"/>
                </a:endParaRPr>
              </a:p>
            </p:txBody>
          </p:sp>
          <p:sp>
            <p:nvSpPr>
              <p:cNvPr id="160" name="Text Box 53"/>
              <p:cNvSpPr txBox="1">
                <a:spLocks noChangeArrowheads="1"/>
              </p:cNvSpPr>
              <p:nvPr/>
            </p:nvSpPr>
            <p:spPr bwMode="auto">
              <a:xfrm>
                <a:off x="512308" y="1149131"/>
                <a:ext cx="1006475" cy="307777"/>
              </a:xfrm>
              <a:prstGeom prst="rect">
                <a:avLst/>
              </a:prstGeom>
              <a:noFill/>
              <a:ln w="9525">
                <a:noFill/>
                <a:miter lim="800000"/>
                <a:headEnd/>
                <a:tailEnd/>
              </a:ln>
            </p:spPr>
            <p:txBody>
              <a:bodyPr>
                <a:spAutoFit/>
              </a:bodyPr>
              <a:lstStyle/>
              <a:p>
                <a:pPr algn="ctr" eaLnBrk="0" hangingPunct="0">
                  <a:lnSpc>
                    <a:spcPct val="100000"/>
                  </a:lnSpc>
                  <a:spcBef>
                    <a:spcPct val="50000"/>
                  </a:spcBef>
                </a:pPr>
                <a:r>
                  <a:rPr lang="en-US" sz="1400" dirty="0" smtClean="0">
                    <a:solidFill>
                      <a:schemeClr val="bg2"/>
                    </a:solidFill>
                    <a:latin typeface="Calibri" pitchFamily="34" charset="0"/>
                    <a:cs typeface="Calibri" pitchFamily="34" charset="0"/>
                  </a:rPr>
                  <a:t>Device 2</a:t>
                </a:r>
                <a:endParaRPr lang="en-US" sz="1400" b="0" dirty="0">
                  <a:solidFill>
                    <a:schemeClr val="bg2"/>
                  </a:solidFill>
                  <a:latin typeface="Calibri" pitchFamily="34" charset="0"/>
                  <a:cs typeface="Calibri" pitchFamily="34" charset="0"/>
                </a:endParaRPr>
              </a:p>
            </p:txBody>
          </p:sp>
        </p:grpSp>
        <p:sp>
          <p:nvSpPr>
            <p:cNvPr id="155" name="Text Box 78"/>
            <p:cNvSpPr txBox="1">
              <a:spLocks noChangeArrowheads="1"/>
            </p:cNvSpPr>
            <p:nvPr/>
          </p:nvSpPr>
          <p:spPr bwMode="auto">
            <a:xfrm>
              <a:off x="4390697" y="4466907"/>
              <a:ext cx="1426779"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A1</a:t>
              </a:r>
              <a:endParaRPr lang="en-US" sz="1400" dirty="0">
                <a:solidFill>
                  <a:schemeClr val="bg2"/>
                </a:solidFill>
                <a:latin typeface="Calibri" pitchFamily="34" charset="0"/>
                <a:cs typeface="Calibri" pitchFamily="34" charset="0"/>
              </a:endParaRPr>
            </a:p>
          </p:txBody>
        </p:sp>
        <p:sp>
          <p:nvSpPr>
            <p:cNvPr id="156" name="Text Box 82"/>
            <p:cNvSpPr txBox="1">
              <a:spLocks noChangeArrowheads="1"/>
            </p:cNvSpPr>
            <p:nvPr/>
          </p:nvSpPr>
          <p:spPr bwMode="auto">
            <a:xfrm>
              <a:off x="4390694" y="5293445"/>
              <a:ext cx="1426782"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A4</a:t>
              </a:r>
              <a:endParaRPr lang="en-US" sz="1400" dirty="0">
                <a:solidFill>
                  <a:schemeClr val="bg2"/>
                </a:solidFill>
                <a:latin typeface="Calibri" pitchFamily="34" charset="0"/>
                <a:cs typeface="Calibri" pitchFamily="34" charset="0"/>
              </a:endParaRPr>
            </a:p>
          </p:txBody>
        </p:sp>
        <p:sp>
          <p:nvSpPr>
            <p:cNvPr id="157" name="Text Box 93"/>
            <p:cNvSpPr txBox="1">
              <a:spLocks noChangeArrowheads="1"/>
            </p:cNvSpPr>
            <p:nvPr/>
          </p:nvSpPr>
          <p:spPr bwMode="auto">
            <a:xfrm>
              <a:off x="4390697" y="4743459"/>
              <a:ext cx="1426780"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A2</a:t>
              </a:r>
              <a:endParaRPr lang="en-US" sz="1400" dirty="0">
                <a:solidFill>
                  <a:schemeClr val="bg2"/>
                </a:solidFill>
                <a:latin typeface="Calibri" pitchFamily="34" charset="0"/>
                <a:cs typeface="Calibri" pitchFamily="34" charset="0"/>
              </a:endParaRPr>
            </a:p>
          </p:txBody>
        </p:sp>
        <p:sp>
          <p:nvSpPr>
            <p:cNvPr id="158" name="Text Box 97"/>
            <p:cNvSpPr txBox="1">
              <a:spLocks noChangeArrowheads="1"/>
            </p:cNvSpPr>
            <p:nvPr/>
          </p:nvSpPr>
          <p:spPr bwMode="auto">
            <a:xfrm>
              <a:off x="4390695" y="5018369"/>
              <a:ext cx="1426781"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A3</a:t>
              </a:r>
              <a:endParaRPr lang="en-US" sz="1400" dirty="0">
                <a:solidFill>
                  <a:schemeClr val="bg2"/>
                </a:solidFill>
                <a:latin typeface="Calibri" pitchFamily="34" charset="0"/>
                <a:cs typeface="Calibri" pitchFamily="34" charset="0"/>
              </a:endParaRPr>
            </a:p>
          </p:txBody>
        </p:sp>
      </p:grpSp>
      <p:grpSp>
        <p:nvGrpSpPr>
          <p:cNvPr id="161" name="Group 160"/>
          <p:cNvGrpSpPr/>
          <p:nvPr/>
        </p:nvGrpSpPr>
        <p:grpSpPr>
          <a:xfrm>
            <a:off x="5459616" y="4593124"/>
            <a:ext cx="1429459" cy="1449551"/>
            <a:chOff x="4388018" y="4123559"/>
            <a:chExt cx="1429459" cy="1449551"/>
          </a:xfrm>
        </p:grpSpPr>
        <p:grpSp>
          <p:nvGrpSpPr>
            <p:cNvPr id="162" name="Group 105"/>
            <p:cNvGrpSpPr/>
            <p:nvPr/>
          </p:nvGrpSpPr>
          <p:grpSpPr>
            <a:xfrm>
              <a:off x="4388018" y="4123559"/>
              <a:ext cx="1429458" cy="1449551"/>
              <a:chOff x="459761" y="1149131"/>
              <a:chExt cx="1589756" cy="1449551"/>
            </a:xfrm>
          </p:grpSpPr>
          <p:sp>
            <p:nvSpPr>
              <p:cNvPr id="167" name="Freeform 47"/>
              <p:cNvSpPr>
                <a:spLocks/>
              </p:cNvSpPr>
              <p:nvPr/>
            </p:nvSpPr>
            <p:spPr bwMode="auto">
              <a:xfrm>
                <a:off x="459761" y="1182414"/>
                <a:ext cx="1589756" cy="1416268"/>
              </a:xfrm>
              <a:custGeom>
                <a:avLst/>
                <a:gdLst/>
                <a:ahLst/>
                <a:cxnLst>
                  <a:cxn ang="0">
                    <a:pos x="0" y="1008"/>
                  </a:cxn>
                  <a:cxn ang="0">
                    <a:pos x="0" y="192"/>
                  </a:cxn>
                  <a:cxn ang="0">
                    <a:pos x="144" y="0"/>
                  </a:cxn>
                  <a:cxn ang="0">
                    <a:pos x="528" y="0"/>
                  </a:cxn>
                  <a:cxn ang="0">
                    <a:pos x="720" y="192"/>
                  </a:cxn>
                  <a:cxn ang="0">
                    <a:pos x="1008" y="192"/>
                  </a:cxn>
                  <a:cxn ang="0">
                    <a:pos x="1008" y="1008"/>
                  </a:cxn>
                  <a:cxn ang="0">
                    <a:pos x="0" y="1008"/>
                  </a:cxn>
                </a:cxnLst>
                <a:rect l="0" t="0" r="r" b="b"/>
                <a:pathLst>
                  <a:path w="1008" h="1008">
                    <a:moveTo>
                      <a:pt x="0" y="1008"/>
                    </a:moveTo>
                    <a:lnTo>
                      <a:pt x="0" y="192"/>
                    </a:lnTo>
                    <a:lnTo>
                      <a:pt x="144" y="0"/>
                    </a:lnTo>
                    <a:lnTo>
                      <a:pt x="528" y="0"/>
                    </a:lnTo>
                    <a:lnTo>
                      <a:pt x="720" y="192"/>
                    </a:lnTo>
                    <a:lnTo>
                      <a:pt x="1008" y="192"/>
                    </a:lnTo>
                    <a:lnTo>
                      <a:pt x="1008" y="1008"/>
                    </a:lnTo>
                    <a:lnTo>
                      <a:pt x="0" y="1008"/>
                    </a:lnTo>
                    <a:close/>
                  </a:path>
                </a:pathLst>
              </a:custGeom>
              <a:solidFill>
                <a:srgbClr val="FFC000"/>
              </a:solidFill>
              <a:ln w="9525" cap="flat" cmpd="sng">
                <a:noFill/>
                <a:prstDash val="solid"/>
                <a:round/>
                <a:headEnd type="none" w="med" len="med"/>
                <a:tailEnd type="none" w="med" len="med"/>
              </a:ln>
              <a:effectLst/>
            </p:spPr>
            <p:txBody>
              <a:bodyPr/>
              <a:lstStyle/>
              <a:p>
                <a:pPr>
                  <a:defRPr/>
                </a:pPr>
                <a:endParaRPr lang="en-US" sz="1400">
                  <a:solidFill>
                    <a:schemeClr val="bg2"/>
                  </a:solidFill>
                  <a:latin typeface="Calibri" pitchFamily="34" charset="0"/>
                  <a:cs typeface="Calibri" pitchFamily="34" charset="0"/>
                </a:endParaRPr>
              </a:p>
            </p:txBody>
          </p:sp>
          <p:sp>
            <p:nvSpPr>
              <p:cNvPr id="168" name="Text Box 53"/>
              <p:cNvSpPr txBox="1">
                <a:spLocks noChangeArrowheads="1"/>
              </p:cNvSpPr>
              <p:nvPr/>
            </p:nvSpPr>
            <p:spPr bwMode="auto">
              <a:xfrm>
                <a:off x="512308" y="1149131"/>
                <a:ext cx="1006475" cy="307777"/>
              </a:xfrm>
              <a:prstGeom prst="rect">
                <a:avLst/>
              </a:prstGeom>
              <a:noFill/>
              <a:ln w="9525">
                <a:noFill/>
                <a:miter lim="800000"/>
                <a:headEnd/>
                <a:tailEnd/>
              </a:ln>
            </p:spPr>
            <p:txBody>
              <a:bodyPr>
                <a:spAutoFit/>
              </a:bodyPr>
              <a:lstStyle/>
              <a:p>
                <a:pPr algn="ctr" eaLnBrk="0" hangingPunct="0">
                  <a:lnSpc>
                    <a:spcPct val="100000"/>
                  </a:lnSpc>
                  <a:spcBef>
                    <a:spcPct val="50000"/>
                  </a:spcBef>
                </a:pPr>
                <a:r>
                  <a:rPr lang="en-US" sz="1400" dirty="0" smtClean="0">
                    <a:solidFill>
                      <a:schemeClr val="bg2"/>
                    </a:solidFill>
                    <a:latin typeface="Calibri" pitchFamily="34" charset="0"/>
                    <a:cs typeface="Calibri" pitchFamily="34" charset="0"/>
                  </a:rPr>
                  <a:t>Device 3</a:t>
                </a:r>
                <a:endParaRPr lang="en-US" sz="1400" b="0" dirty="0">
                  <a:solidFill>
                    <a:schemeClr val="bg2"/>
                  </a:solidFill>
                  <a:latin typeface="Calibri" pitchFamily="34" charset="0"/>
                  <a:cs typeface="Calibri" pitchFamily="34" charset="0"/>
                </a:endParaRPr>
              </a:p>
            </p:txBody>
          </p:sp>
        </p:grpSp>
        <p:sp>
          <p:nvSpPr>
            <p:cNvPr id="163" name="Text Box 78"/>
            <p:cNvSpPr txBox="1">
              <a:spLocks noChangeArrowheads="1"/>
            </p:cNvSpPr>
            <p:nvPr/>
          </p:nvSpPr>
          <p:spPr bwMode="auto">
            <a:xfrm>
              <a:off x="4390697" y="4466907"/>
              <a:ext cx="1426779"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A1</a:t>
              </a:r>
              <a:endParaRPr lang="en-US" sz="1400" dirty="0">
                <a:solidFill>
                  <a:schemeClr val="bg2"/>
                </a:solidFill>
                <a:latin typeface="Calibri" pitchFamily="34" charset="0"/>
                <a:cs typeface="Calibri" pitchFamily="34" charset="0"/>
              </a:endParaRPr>
            </a:p>
          </p:txBody>
        </p:sp>
        <p:sp>
          <p:nvSpPr>
            <p:cNvPr id="164" name="Text Box 82"/>
            <p:cNvSpPr txBox="1">
              <a:spLocks noChangeArrowheads="1"/>
            </p:cNvSpPr>
            <p:nvPr/>
          </p:nvSpPr>
          <p:spPr bwMode="auto">
            <a:xfrm>
              <a:off x="4390694" y="5293445"/>
              <a:ext cx="1426782"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A4</a:t>
              </a:r>
              <a:endParaRPr lang="en-US" sz="1400" dirty="0">
                <a:solidFill>
                  <a:schemeClr val="bg2"/>
                </a:solidFill>
                <a:latin typeface="Calibri" pitchFamily="34" charset="0"/>
                <a:cs typeface="Calibri" pitchFamily="34" charset="0"/>
              </a:endParaRPr>
            </a:p>
          </p:txBody>
        </p:sp>
        <p:sp>
          <p:nvSpPr>
            <p:cNvPr id="165" name="Text Box 93"/>
            <p:cNvSpPr txBox="1">
              <a:spLocks noChangeArrowheads="1"/>
            </p:cNvSpPr>
            <p:nvPr/>
          </p:nvSpPr>
          <p:spPr bwMode="auto">
            <a:xfrm>
              <a:off x="4390697" y="4743459"/>
              <a:ext cx="1426780"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A2</a:t>
              </a:r>
              <a:endParaRPr lang="en-US" sz="1400" dirty="0">
                <a:solidFill>
                  <a:schemeClr val="bg2"/>
                </a:solidFill>
                <a:latin typeface="Calibri" pitchFamily="34" charset="0"/>
                <a:cs typeface="Calibri" pitchFamily="34" charset="0"/>
              </a:endParaRPr>
            </a:p>
          </p:txBody>
        </p:sp>
        <p:sp>
          <p:nvSpPr>
            <p:cNvPr id="166" name="Text Box 97"/>
            <p:cNvSpPr txBox="1">
              <a:spLocks noChangeArrowheads="1"/>
            </p:cNvSpPr>
            <p:nvPr/>
          </p:nvSpPr>
          <p:spPr bwMode="auto">
            <a:xfrm>
              <a:off x="4390695" y="5018369"/>
              <a:ext cx="1426781"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A3</a:t>
              </a:r>
              <a:endParaRPr lang="en-US" sz="1400" dirty="0">
                <a:solidFill>
                  <a:schemeClr val="bg2"/>
                </a:solidFill>
                <a:latin typeface="Calibri" pitchFamily="34" charset="0"/>
                <a:cs typeface="Calibri" pitchFamily="34" charset="0"/>
              </a:endParaRPr>
            </a:p>
          </p:txBody>
        </p:sp>
      </p:grpSp>
      <p:grpSp>
        <p:nvGrpSpPr>
          <p:cNvPr id="169" name="Group 168"/>
          <p:cNvGrpSpPr/>
          <p:nvPr/>
        </p:nvGrpSpPr>
        <p:grpSpPr>
          <a:xfrm>
            <a:off x="2506211" y="4587868"/>
            <a:ext cx="1429459" cy="1449551"/>
            <a:chOff x="4388018" y="4123559"/>
            <a:chExt cx="1429459" cy="1449551"/>
          </a:xfrm>
        </p:grpSpPr>
        <p:grpSp>
          <p:nvGrpSpPr>
            <p:cNvPr id="170" name="Group 105"/>
            <p:cNvGrpSpPr/>
            <p:nvPr/>
          </p:nvGrpSpPr>
          <p:grpSpPr>
            <a:xfrm>
              <a:off x="4388018" y="4123559"/>
              <a:ext cx="1429458" cy="1449551"/>
              <a:chOff x="459761" y="1149131"/>
              <a:chExt cx="1589756" cy="1449551"/>
            </a:xfrm>
          </p:grpSpPr>
          <p:sp>
            <p:nvSpPr>
              <p:cNvPr id="175" name="Freeform 47"/>
              <p:cNvSpPr>
                <a:spLocks/>
              </p:cNvSpPr>
              <p:nvPr/>
            </p:nvSpPr>
            <p:spPr bwMode="auto">
              <a:xfrm>
                <a:off x="459761" y="1182414"/>
                <a:ext cx="1589756" cy="1416268"/>
              </a:xfrm>
              <a:custGeom>
                <a:avLst/>
                <a:gdLst/>
                <a:ahLst/>
                <a:cxnLst>
                  <a:cxn ang="0">
                    <a:pos x="0" y="1008"/>
                  </a:cxn>
                  <a:cxn ang="0">
                    <a:pos x="0" y="192"/>
                  </a:cxn>
                  <a:cxn ang="0">
                    <a:pos x="144" y="0"/>
                  </a:cxn>
                  <a:cxn ang="0">
                    <a:pos x="528" y="0"/>
                  </a:cxn>
                  <a:cxn ang="0">
                    <a:pos x="720" y="192"/>
                  </a:cxn>
                  <a:cxn ang="0">
                    <a:pos x="1008" y="192"/>
                  </a:cxn>
                  <a:cxn ang="0">
                    <a:pos x="1008" y="1008"/>
                  </a:cxn>
                  <a:cxn ang="0">
                    <a:pos x="0" y="1008"/>
                  </a:cxn>
                </a:cxnLst>
                <a:rect l="0" t="0" r="r" b="b"/>
                <a:pathLst>
                  <a:path w="1008" h="1008">
                    <a:moveTo>
                      <a:pt x="0" y="1008"/>
                    </a:moveTo>
                    <a:lnTo>
                      <a:pt x="0" y="192"/>
                    </a:lnTo>
                    <a:lnTo>
                      <a:pt x="144" y="0"/>
                    </a:lnTo>
                    <a:lnTo>
                      <a:pt x="528" y="0"/>
                    </a:lnTo>
                    <a:lnTo>
                      <a:pt x="720" y="192"/>
                    </a:lnTo>
                    <a:lnTo>
                      <a:pt x="1008" y="192"/>
                    </a:lnTo>
                    <a:lnTo>
                      <a:pt x="1008" y="1008"/>
                    </a:lnTo>
                    <a:lnTo>
                      <a:pt x="0" y="1008"/>
                    </a:lnTo>
                    <a:close/>
                  </a:path>
                </a:pathLst>
              </a:custGeom>
              <a:solidFill>
                <a:srgbClr val="FFC000"/>
              </a:solidFill>
              <a:ln w="9525" cap="flat" cmpd="sng">
                <a:noFill/>
                <a:prstDash val="solid"/>
                <a:round/>
                <a:headEnd type="none" w="med" len="med"/>
                <a:tailEnd type="none" w="med" len="med"/>
              </a:ln>
              <a:effectLst/>
            </p:spPr>
            <p:txBody>
              <a:bodyPr/>
              <a:lstStyle/>
              <a:p>
                <a:pPr>
                  <a:defRPr/>
                </a:pPr>
                <a:endParaRPr lang="en-US" sz="1400">
                  <a:solidFill>
                    <a:schemeClr val="bg2"/>
                  </a:solidFill>
                  <a:latin typeface="Calibri" pitchFamily="34" charset="0"/>
                  <a:cs typeface="Calibri" pitchFamily="34" charset="0"/>
                </a:endParaRPr>
              </a:p>
            </p:txBody>
          </p:sp>
          <p:sp>
            <p:nvSpPr>
              <p:cNvPr id="176" name="Text Box 53"/>
              <p:cNvSpPr txBox="1">
                <a:spLocks noChangeArrowheads="1"/>
              </p:cNvSpPr>
              <p:nvPr/>
            </p:nvSpPr>
            <p:spPr bwMode="auto">
              <a:xfrm>
                <a:off x="512308" y="1149131"/>
                <a:ext cx="1006475" cy="307777"/>
              </a:xfrm>
              <a:prstGeom prst="rect">
                <a:avLst/>
              </a:prstGeom>
              <a:noFill/>
              <a:ln w="9525">
                <a:noFill/>
                <a:miter lim="800000"/>
                <a:headEnd/>
                <a:tailEnd/>
              </a:ln>
            </p:spPr>
            <p:txBody>
              <a:bodyPr>
                <a:spAutoFit/>
              </a:bodyPr>
              <a:lstStyle/>
              <a:p>
                <a:pPr algn="ctr" eaLnBrk="0" hangingPunct="0">
                  <a:lnSpc>
                    <a:spcPct val="100000"/>
                  </a:lnSpc>
                  <a:spcBef>
                    <a:spcPct val="50000"/>
                  </a:spcBef>
                </a:pPr>
                <a:r>
                  <a:rPr lang="en-US" sz="1400" dirty="0" smtClean="0">
                    <a:solidFill>
                      <a:schemeClr val="bg2"/>
                    </a:solidFill>
                    <a:latin typeface="Calibri" pitchFamily="34" charset="0"/>
                    <a:cs typeface="Calibri" pitchFamily="34" charset="0"/>
                  </a:rPr>
                  <a:t>Device 1</a:t>
                </a:r>
                <a:endParaRPr lang="en-US" sz="1400" b="0" dirty="0">
                  <a:solidFill>
                    <a:schemeClr val="bg2"/>
                  </a:solidFill>
                  <a:latin typeface="Calibri" pitchFamily="34" charset="0"/>
                  <a:cs typeface="Calibri" pitchFamily="34" charset="0"/>
                </a:endParaRPr>
              </a:p>
            </p:txBody>
          </p:sp>
        </p:grpSp>
        <p:sp>
          <p:nvSpPr>
            <p:cNvPr id="171" name="Text Box 78"/>
            <p:cNvSpPr txBox="1">
              <a:spLocks noChangeArrowheads="1"/>
            </p:cNvSpPr>
            <p:nvPr/>
          </p:nvSpPr>
          <p:spPr bwMode="auto">
            <a:xfrm>
              <a:off x="4390697" y="4466907"/>
              <a:ext cx="1426779"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A1</a:t>
              </a:r>
              <a:endParaRPr lang="en-US" sz="1400" dirty="0">
                <a:solidFill>
                  <a:schemeClr val="bg2"/>
                </a:solidFill>
                <a:latin typeface="Calibri" pitchFamily="34" charset="0"/>
                <a:cs typeface="Calibri" pitchFamily="34" charset="0"/>
              </a:endParaRPr>
            </a:p>
          </p:txBody>
        </p:sp>
        <p:sp>
          <p:nvSpPr>
            <p:cNvPr id="172" name="Text Box 82"/>
            <p:cNvSpPr txBox="1">
              <a:spLocks noChangeArrowheads="1"/>
            </p:cNvSpPr>
            <p:nvPr/>
          </p:nvSpPr>
          <p:spPr bwMode="auto">
            <a:xfrm>
              <a:off x="4390694" y="5293445"/>
              <a:ext cx="1426782"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Full backup A4</a:t>
              </a:r>
              <a:endParaRPr lang="en-US" sz="1400" dirty="0">
                <a:solidFill>
                  <a:schemeClr val="bg2"/>
                </a:solidFill>
                <a:latin typeface="Calibri" pitchFamily="34" charset="0"/>
                <a:cs typeface="Calibri" pitchFamily="34" charset="0"/>
              </a:endParaRPr>
            </a:p>
          </p:txBody>
        </p:sp>
        <p:sp>
          <p:nvSpPr>
            <p:cNvPr id="173" name="Text Box 93"/>
            <p:cNvSpPr txBox="1">
              <a:spLocks noChangeArrowheads="1"/>
            </p:cNvSpPr>
            <p:nvPr/>
          </p:nvSpPr>
          <p:spPr bwMode="auto">
            <a:xfrm>
              <a:off x="4390697" y="4743459"/>
              <a:ext cx="1426780"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A2</a:t>
              </a:r>
              <a:endParaRPr lang="en-US" sz="1400" dirty="0">
                <a:solidFill>
                  <a:schemeClr val="bg2"/>
                </a:solidFill>
                <a:latin typeface="Calibri" pitchFamily="34" charset="0"/>
                <a:cs typeface="Calibri" pitchFamily="34" charset="0"/>
              </a:endParaRPr>
            </a:p>
          </p:txBody>
        </p:sp>
        <p:sp>
          <p:nvSpPr>
            <p:cNvPr id="174" name="Text Box 97"/>
            <p:cNvSpPr txBox="1">
              <a:spLocks noChangeArrowheads="1"/>
            </p:cNvSpPr>
            <p:nvPr/>
          </p:nvSpPr>
          <p:spPr bwMode="auto">
            <a:xfrm>
              <a:off x="4390695" y="5018369"/>
              <a:ext cx="1426781" cy="215444"/>
            </a:xfrm>
            <a:prstGeom prst="rect">
              <a:avLst/>
            </a:prstGeom>
            <a:solidFill>
              <a:srgbClr val="92D050"/>
            </a:solidFill>
            <a:ln w="9525">
              <a:noFill/>
              <a:miter lim="800000"/>
              <a:headEnd/>
              <a:tailEnd/>
            </a:ln>
            <a:effectLst/>
          </p:spPr>
          <p:txBody>
            <a:bodyPr wrap="square" lIns="182880" tIns="0" bIns="0">
              <a:spAutoFit/>
            </a:bodyPr>
            <a:lstStyle/>
            <a:p>
              <a:pPr eaLnBrk="0" hangingPunct="0">
                <a:lnSpc>
                  <a:spcPct val="100000"/>
                </a:lnSpc>
                <a:defRPr/>
              </a:pPr>
              <a:r>
                <a:rPr lang="en-US" sz="1400" dirty="0" smtClean="0">
                  <a:solidFill>
                    <a:schemeClr val="bg2"/>
                  </a:solidFill>
                  <a:latin typeface="Calibri" pitchFamily="34" charset="0"/>
                  <a:cs typeface="Calibri" pitchFamily="34" charset="0"/>
                </a:rPr>
                <a:t>Log backup A3</a:t>
              </a:r>
              <a:endParaRPr lang="en-US" sz="1400" dirty="0">
                <a:solidFill>
                  <a:schemeClr val="bg2"/>
                </a:solidFill>
                <a:latin typeface="Calibri" pitchFamily="34" charset="0"/>
                <a:cs typeface="Calibri" pitchFamily="34" charset="0"/>
              </a:endParaRPr>
            </a:p>
          </p:txBody>
        </p:sp>
      </p:grpSp>
      <p:cxnSp>
        <p:nvCxnSpPr>
          <p:cNvPr id="231" name="Straight Arrow Connector 230"/>
          <p:cNvCxnSpPr/>
          <p:nvPr/>
        </p:nvCxnSpPr>
        <p:spPr bwMode="auto">
          <a:xfrm flipV="1">
            <a:off x="3269264" y="4120320"/>
            <a:ext cx="448159" cy="968279"/>
          </a:xfrm>
          <a:prstGeom prst="straightConnector1">
            <a:avLst/>
          </a:prstGeom>
          <a:noFill/>
          <a:ln w="38100" cap="flat" cmpd="sng" algn="ctr">
            <a:solidFill>
              <a:schemeClr val="tx1"/>
            </a:solidFill>
            <a:prstDash val="solid"/>
            <a:round/>
            <a:headEnd type="none" w="med" len="med"/>
            <a:tailEnd type="arrow"/>
          </a:ln>
          <a:effectLst>
            <a:innerShdw blurRad="63500" dist="50800" dir="5400000">
              <a:schemeClr val="bg1">
                <a:lumMod val="50000"/>
                <a:alpha val="50000"/>
              </a:schemeClr>
            </a:innerShdw>
          </a:effectLst>
        </p:spPr>
      </p:cxnSp>
      <p:cxnSp>
        <p:nvCxnSpPr>
          <p:cNvPr id="232" name="Straight Arrow Connector 231"/>
          <p:cNvCxnSpPr/>
          <p:nvPr/>
        </p:nvCxnSpPr>
        <p:spPr bwMode="auto">
          <a:xfrm flipV="1">
            <a:off x="4730203" y="4107182"/>
            <a:ext cx="448159" cy="968279"/>
          </a:xfrm>
          <a:prstGeom prst="straightConnector1">
            <a:avLst/>
          </a:prstGeom>
          <a:noFill/>
          <a:ln w="38100" cap="flat" cmpd="sng" algn="ctr">
            <a:solidFill>
              <a:schemeClr val="tx1"/>
            </a:solidFill>
            <a:prstDash val="solid"/>
            <a:round/>
            <a:headEnd type="none" w="med" len="med"/>
            <a:tailEnd type="arrow"/>
          </a:ln>
          <a:effectLst>
            <a:innerShdw blurRad="63500" dist="50800" dir="5400000">
              <a:schemeClr val="bg1">
                <a:lumMod val="50000"/>
                <a:alpha val="50000"/>
              </a:schemeClr>
            </a:innerShdw>
          </a:effectLst>
        </p:spPr>
      </p:cxnSp>
      <p:cxnSp>
        <p:nvCxnSpPr>
          <p:cNvPr id="238" name="Straight Arrow Connector 237"/>
          <p:cNvCxnSpPr/>
          <p:nvPr/>
        </p:nvCxnSpPr>
        <p:spPr bwMode="auto">
          <a:xfrm flipV="1">
            <a:off x="6191137" y="4125575"/>
            <a:ext cx="448159" cy="968279"/>
          </a:xfrm>
          <a:prstGeom prst="straightConnector1">
            <a:avLst/>
          </a:prstGeom>
          <a:noFill/>
          <a:ln w="38100" cap="flat" cmpd="sng" algn="ctr">
            <a:solidFill>
              <a:schemeClr val="tx1"/>
            </a:solidFill>
            <a:prstDash val="solid"/>
            <a:round/>
            <a:headEnd type="none" w="med" len="med"/>
            <a:tailEnd type="arrow"/>
          </a:ln>
          <a:effectLst>
            <a:innerShdw blurRad="63500" dist="50800" dir="5400000">
              <a:schemeClr val="bg1">
                <a:lumMod val="50000"/>
                <a:alpha val="50000"/>
              </a:schemeClr>
            </a:innerShdw>
          </a:effectLst>
        </p:spPr>
      </p:cxnSp>
      <p:sp>
        <p:nvSpPr>
          <p:cNvPr id="57"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smtClean="0"/>
              <a:t>How to Check Backup Integrity?</a:t>
            </a:r>
          </a:p>
        </p:txBody>
      </p:sp>
      <p:sp>
        <p:nvSpPr>
          <p:cNvPr id="3075" name="Content Placeholder 2"/>
          <p:cNvSpPr>
            <a:spLocks noGrp="1"/>
          </p:cNvSpPr>
          <p:nvPr>
            <p:ph idx="1"/>
          </p:nvPr>
        </p:nvSpPr>
        <p:spPr/>
        <p:txBody>
          <a:bodyPr/>
          <a:lstStyle/>
          <a:p>
            <a:r>
              <a:rPr lang="en-US" sz="2400" dirty="0" smtClean="0"/>
              <a:t>Use </a:t>
            </a:r>
            <a:r>
              <a:rPr lang="en-US" sz="2400" dirty="0" smtClean="0">
                <a:latin typeface="Courier New" pitchFamily="49" charset="0"/>
                <a:cs typeface="Courier New" pitchFamily="49" charset="0"/>
              </a:rPr>
              <a:t>WITH CHECKSUM</a:t>
            </a:r>
            <a:r>
              <a:rPr lang="en-US" sz="2400" dirty="0" smtClean="0"/>
              <a:t> when taking a backup</a:t>
            </a:r>
          </a:p>
          <a:p>
            <a:pPr lvl="1"/>
            <a:r>
              <a:rPr lang="en-US" sz="2000" dirty="0" smtClean="0"/>
              <a:t>Test all page checksums in the database</a:t>
            </a:r>
          </a:p>
          <a:p>
            <a:pPr lvl="1"/>
            <a:r>
              <a:rPr lang="en-US" sz="2000" dirty="0" smtClean="0"/>
              <a:t>Calculates a checksum over the entire backup stream and stamps it into the backup header</a:t>
            </a:r>
          </a:p>
          <a:p>
            <a:r>
              <a:rPr lang="en-US" sz="2400" dirty="0" smtClean="0"/>
              <a:t>Using backup compression in SS2008 automatically switches on backup checksums</a:t>
            </a:r>
          </a:p>
          <a:p>
            <a:r>
              <a:rPr lang="en-US" sz="2400" dirty="0" smtClean="0"/>
              <a:t>Recommend you always use this option</a:t>
            </a:r>
          </a:p>
          <a:p>
            <a:endParaRPr lang="en-US" sz="2400" dirty="0" smtClean="0"/>
          </a:p>
          <a:p>
            <a:r>
              <a:rPr lang="en-US" sz="2400" dirty="0" smtClean="0"/>
              <a:t>Possibly run a </a:t>
            </a:r>
            <a:r>
              <a:rPr lang="en-US" sz="2400" dirty="0" smtClean="0">
                <a:latin typeface="Courier New" pitchFamily="49" charset="0"/>
                <a:cs typeface="Courier New" pitchFamily="49" charset="0"/>
              </a:rPr>
              <a:t>DBCC CHECKDB</a:t>
            </a:r>
            <a:r>
              <a:rPr lang="en-US" sz="2400" dirty="0" smtClean="0"/>
              <a:t> before taking a full database backup</a:t>
            </a:r>
          </a:p>
          <a:p>
            <a:pPr lvl="1"/>
            <a:r>
              <a:rPr lang="en-US" sz="2000" dirty="0" smtClean="0"/>
              <a:t>Make sure what you’re backing up is not corrupt</a:t>
            </a:r>
          </a:p>
          <a:p>
            <a:pPr lvl="1"/>
            <a:endParaRPr lang="en-US" sz="20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t>How to Check Backup Integrity?</a:t>
            </a:r>
          </a:p>
        </p:txBody>
      </p:sp>
      <p:sp>
        <p:nvSpPr>
          <p:cNvPr id="4099" name="Content Placeholder 2"/>
          <p:cNvSpPr>
            <a:spLocks noGrp="1"/>
          </p:cNvSpPr>
          <p:nvPr>
            <p:ph idx="1"/>
          </p:nvPr>
        </p:nvSpPr>
        <p:spPr/>
        <p:txBody>
          <a:bodyPr/>
          <a:lstStyle/>
          <a:p>
            <a:r>
              <a:rPr lang="en-US" sz="2400" dirty="0" smtClean="0"/>
              <a:t>Use </a:t>
            </a:r>
            <a:r>
              <a:rPr lang="en-US" sz="2400" dirty="0" smtClean="0">
                <a:latin typeface="Courier New" pitchFamily="49" charset="0"/>
                <a:cs typeface="Courier New" pitchFamily="49" charset="0"/>
              </a:rPr>
              <a:t>RESTORE … WITH </a:t>
            </a:r>
            <a:r>
              <a:rPr lang="en-US" sz="2400" dirty="0" err="1" smtClean="0">
                <a:latin typeface="Courier New" pitchFamily="49" charset="0"/>
                <a:cs typeface="Courier New" pitchFamily="49" charset="0"/>
              </a:rPr>
              <a:t>VERIFYONLY</a:t>
            </a:r>
            <a:r>
              <a:rPr lang="en-US" sz="2400" dirty="0" smtClean="0">
                <a:latin typeface="Courier New" pitchFamily="49" charset="0"/>
                <a:cs typeface="Courier New" pitchFamily="49" charset="0"/>
              </a:rPr>
              <a:t>, CHECKSUM</a:t>
            </a:r>
            <a:r>
              <a:rPr lang="en-US" sz="2400" dirty="0" smtClean="0"/>
              <a:t> once the backup completes</a:t>
            </a:r>
          </a:p>
          <a:p>
            <a:pPr lvl="1"/>
            <a:r>
              <a:rPr lang="en-US" sz="2000" dirty="0" smtClean="0"/>
              <a:t>Does everything except actually restoring the database</a:t>
            </a:r>
          </a:p>
          <a:p>
            <a:pPr lvl="1"/>
            <a:r>
              <a:rPr lang="en-US" sz="2000" dirty="0" smtClean="0"/>
              <a:t>Read all the pages in the backup and checks any page checksums</a:t>
            </a:r>
          </a:p>
          <a:p>
            <a:pPr lvl="1"/>
            <a:r>
              <a:rPr lang="en-US" sz="2000" dirty="0" smtClean="0"/>
              <a:t>Re-calculates the backup stream checksum and checks against the one in the header</a:t>
            </a:r>
          </a:p>
          <a:p>
            <a:endParaRPr lang="en-US" sz="2400" dirty="0" smtClean="0"/>
          </a:p>
          <a:p>
            <a:r>
              <a:rPr lang="en-US" sz="2400" dirty="0" smtClean="0"/>
              <a:t>Alternatively, restore the backup on a separate server to help ensure it will restore during a disaster</a:t>
            </a:r>
          </a:p>
          <a:p>
            <a:pPr lvl="1"/>
            <a:r>
              <a:rPr lang="en-US" sz="2000" dirty="0" smtClean="0"/>
              <a:t>Maybe even run </a:t>
            </a:r>
            <a:r>
              <a:rPr lang="en-US" sz="2000" dirty="0" smtClean="0">
                <a:latin typeface="Courier New" pitchFamily="49" charset="0"/>
                <a:cs typeface="Courier New" pitchFamily="49" charset="0"/>
              </a:rPr>
              <a:t>DBCC CHECKDB</a:t>
            </a:r>
            <a:r>
              <a:rPr lang="en-US" sz="2000" dirty="0" smtClean="0"/>
              <a:t> on it</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Integrity Survey</a:t>
            </a:r>
            <a:endParaRPr lang="en-US" dirty="0"/>
          </a:p>
        </p:txBody>
      </p:sp>
      <p:sp>
        <p:nvSpPr>
          <p:cNvPr id="6" name="Content Placeholder 5"/>
          <p:cNvSpPr>
            <a:spLocks noGrp="1"/>
          </p:cNvSpPr>
          <p:nvPr>
            <p:ph idx="1"/>
          </p:nvPr>
        </p:nvSpPr>
        <p:spPr/>
        <p:txBody>
          <a:bodyPr/>
          <a:lstStyle/>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000" dirty="0" smtClean="0"/>
          </a:p>
          <a:p>
            <a:pPr>
              <a:buNone/>
            </a:pPr>
            <a:endParaRPr lang="en-US" sz="2000" dirty="0" smtClean="0">
              <a:hlinkClick r:id="rId2"/>
            </a:endParaRPr>
          </a:p>
          <a:p>
            <a:endParaRPr lang="en-US" sz="2000" dirty="0" smtClean="0">
              <a:hlinkClick r:id="rId2"/>
            </a:endParaRPr>
          </a:p>
          <a:p>
            <a:endParaRPr lang="en-US" sz="2000" dirty="0" smtClean="0">
              <a:hlinkClick r:id="rId2"/>
            </a:endParaRPr>
          </a:p>
          <a:p>
            <a:endParaRPr lang="en-US" sz="2000" dirty="0" smtClean="0">
              <a:hlinkClick r:id="rId2"/>
            </a:endParaRPr>
          </a:p>
          <a:p>
            <a:endParaRPr lang="en-US" sz="2000" dirty="0" smtClean="0">
              <a:hlinkClick r:id="rId2"/>
            </a:endParaRPr>
          </a:p>
          <a:p>
            <a:r>
              <a:rPr lang="en-US" sz="2000" dirty="0" smtClean="0">
                <a:hlinkClick r:id="rId2"/>
              </a:rPr>
              <a:t>http://www.sqlskills.com/BLOGS/PAUL/post/Importance-of-validating-backups.aspx</a:t>
            </a:r>
            <a:r>
              <a:rPr lang="en-US" sz="2000" dirty="0" smtClean="0"/>
              <a:t> (http://bit.ly/xZHb9)</a:t>
            </a:r>
            <a:endParaRPr lang="en-US" sz="2000" dirty="0"/>
          </a:p>
        </p:txBody>
      </p:sp>
      <p:pic>
        <p:nvPicPr>
          <p:cNvPr id="1026" name="Picture 2" descr="http://www.sqlskills.com/BLOGS/PAUL/image.axd?picture=2009%2f3%2fsurvey1results.JPG"/>
          <p:cNvPicPr>
            <a:picLocks noChangeAspect="1" noChangeArrowheads="1"/>
          </p:cNvPicPr>
          <p:nvPr/>
        </p:nvPicPr>
        <p:blipFill>
          <a:blip r:embed="rId3" cstate="print"/>
          <a:srcRect/>
          <a:stretch>
            <a:fillRect/>
          </a:stretch>
        </p:blipFill>
        <p:spPr bwMode="auto">
          <a:xfrm>
            <a:off x="776966" y="1347641"/>
            <a:ext cx="7590068" cy="4162719"/>
          </a:xfrm>
          <a:prstGeom prst="rect">
            <a:avLst/>
          </a:prstGeom>
          <a:noFill/>
        </p:spPr>
      </p:pic>
      <p:sp>
        <p:nvSpPr>
          <p:cNvPr id="5"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Don’t Forget System Databases</a:t>
            </a:r>
            <a:endParaRPr lang="en-US" dirty="0"/>
          </a:p>
        </p:txBody>
      </p:sp>
      <p:sp>
        <p:nvSpPr>
          <p:cNvPr id="3" name="Content Placeholder 2"/>
          <p:cNvSpPr>
            <a:spLocks noGrp="1"/>
          </p:cNvSpPr>
          <p:nvPr>
            <p:ph idx="1"/>
          </p:nvPr>
        </p:nvSpPr>
        <p:spPr/>
        <p:txBody>
          <a:bodyPr/>
          <a:lstStyle/>
          <a:p>
            <a:r>
              <a:rPr lang="en-US" sz="2400" dirty="0" smtClean="0"/>
              <a:t>If you need to do a bare-metal install, the system databases may be crucial</a:t>
            </a:r>
          </a:p>
          <a:p>
            <a:r>
              <a:rPr lang="en-US" sz="2400" dirty="0" smtClean="0"/>
              <a:t>master: info about all databases, logins, configuration, settings</a:t>
            </a:r>
          </a:p>
          <a:p>
            <a:r>
              <a:rPr lang="en-US" sz="2400" dirty="0" err="1" smtClean="0"/>
              <a:t>msdb</a:t>
            </a:r>
            <a:r>
              <a:rPr lang="en-US" sz="2400" dirty="0" smtClean="0"/>
              <a:t>: SQL Agent jobs and history, backup history, </a:t>
            </a:r>
            <a:r>
              <a:rPr lang="en-US" sz="2400" dirty="0" err="1" smtClean="0"/>
              <a:t>SSIS</a:t>
            </a:r>
            <a:r>
              <a:rPr lang="en-US" sz="2400" dirty="0" smtClean="0"/>
              <a:t> packages</a:t>
            </a:r>
          </a:p>
          <a:p>
            <a:r>
              <a:rPr lang="en-US" sz="2400" dirty="0" smtClean="0"/>
              <a:t>model: the blueprint for new databases</a:t>
            </a:r>
          </a:p>
          <a:p>
            <a:r>
              <a:rPr lang="en-US" sz="2400" dirty="0" err="1" smtClean="0"/>
              <a:t>resourcedb</a:t>
            </a:r>
            <a:r>
              <a:rPr lang="en-US" sz="2400" dirty="0" smtClean="0"/>
              <a:t>: essentially a DLL and can only be copied as a file</a:t>
            </a:r>
          </a:p>
          <a:p>
            <a:r>
              <a:rPr lang="en-US" sz="2400" dirty="0" smtClean="0"/>
              <a:t>Replication distribution databases (if applicable) should be backed up to allow replication to recover without a re-initialization</a:t>
            </a:r>
          </a:p>
          <a:p>
            <a:endParaRPr lang="en-US" sz="2400" dirty="0" smtClean="0"/>
          </a:p>
          <a:p>
            <a:r>
              <a:rPr lang="en-US" sz="2400" dirty="0" smtClean="0"/>
              <a:t>You need the entire application ecosystem for recovery to be successful</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What if the Database is Corrupt?</a:t>
            </a:r>
          </a:p>
        </p:txBody>
      </p:sp>
      <p:sp>
        <p:nvSpPr>
          <p:cNvPr id="5123" name="Content Placeholder 2"/>
          <p:cNvSpPr>
            <a:spLocks noGrp="1"/>
          </p:cNvSpPr>
          <p:nvPr>
            <p:ph idx="1"/>
          </p:nvPr>
        </p:nvSpPr>
        <p:spPr/>
        <p:txBody>
          <a:bodyPr/>
          <a:lstStyle/>
          <a:p>
            <a:r>
              <a:rPr lang="en-US" sz="2400" dirty="0" smtClean="0"/>
              <a:t>A page checksum failure that’s detected during a </a:t>
            </a:r>
            <a:r>
              <a:rPr lang="en-US" sz="2400" dirty="0" smtClean="0">
                <a:latin typeface="Courier New" pitchFamily="49" charset="0"/>
                <a:cs typeface="Courier New" pitchFamily="49" charset="0"/>
              </a:rPr>
              <a:t>BACKUP … WITH CHECKSUM</a:t>
            </a:r>
            <a:r>
              <a:rPr lang="en-US" sz="2400" dirty="0" smtClean="0"/>
              <a:t> will cause the backup to fail</a:t>
            </a:r>
          </a:p>
          <a:p>
            <a:r>
              <a:rPr lang="en-US" sz="2400" dirty="0" smtClean="0"/>
              <a:t>If taking the backup is imperative (e.g. the database is corrupt and you have no backup), use </a:t>
            </a:r>
            <a:r>
              <a:rPr lang="en-US" sz="2400" dirty="0" smtClean="0">
                <a:latin typeface="Courier New" pitchFamily="49" charset="0"/>
                <a:cs typeface="Courier New" pitchFamily="49" charset="0"/>
              </a:rPr>
              <a:t>WITH CONTINUE_AFTER_ERROR</a:t>
            </a:r>
          </a:p>
          <a:p>
            <a:pPr lvl="1"/>
            <a:r>
              <a:rPr lang="en-US" sz="2000" dirty="0" smtClean="0"/>
              <a:t>Forces the backup to complete no matter how corrupt the database is</a:t>
            </a:r>
          </a:p>
          <a:p>
            <a:pPr lvl="1"/>
            <a:r>
              <a:rPr lang="en-US" sz="2000" dirty="0" smtClean="0"/>
              <a:t>Marks the backup as containing a corrupt database</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smtClean="0"/>
              <a:t>What if the Backup is Corrupt?</a:t>
            </a:r>
          </a:p>
        </p:txBody>
      </p:sp>
      <p:sp>
        <p:nvSpPr>
          <p:cNvPr id="6147" name="Content Placeholder 2"/>
          <p:cNvSpPr>
            <a:spLocks noGrp="1"/>
          </p:cNvSpPr>
          <p:nvPr>
            <p:ph idx="1"/>
          </p:nvPr>
        </p:nvSpPr>
        <p:spPr/>
        <p:txBody>
          <a:bodyPr/>
          <a:lstStyle/>
          <a:p>
            <a:r>
              <a:rPr lang="en-US" sz="2400" dirty="0" smtClean="0"/>
              <a:t>A page checksum failure (or backup stream failure) during a restore may cause the restore to fail</a:t>
            </a:r>
          </a:p>
          <a:p>
            <a:r>
              <a:rPr lang="en-US" sz="2400" dirty="0" smtClean="0"/>
              <a:t>If restoring the database is imperative (e.g. you’ve lost the database and this is the only backup), use </a:t>
            </a:r>
            <a:r>
              <a:rPr lang="en-US" sz="2400" dirty="0" smtClean="0">
                <a:latin typeface="Courier New" pitchFamily="49" charset="0"/>
                <a:cs typeface="Courier New" pitchFamily="49" charset="0"/>
              </a:rPr>
              <a:t>WITH CONTINUE_AFTER_ERROR</a:t>
            </a:r>
          </a:p>
          <a:p>
            <a:pPr lvl="1"/>
            <a:r>
              <a:rPr lang="en-US" sz="2000" dirty="0" smtClean="0"/>
              <a:t>Forces the backup to be restored no matter how corrupt the backup is</a:t>
            </a:r>
          </a:p>
          <a:p>
            <a:pPr lvl="1"/>
            <a:r>
              <a:rPr lang="en-US" sz="2000" dirty="0" smtClean="0"/>
              <a:t>Recovery may not be able to complete</a:t>
            </a:r>
          </a:p>
          <a:p>
            <a:pPr lvl="1"/>
            <a:endParaRPr lang="en-US" sz="2000" dirty="0" smtClean="0"/>
          </a:p>
          <a:p>
            <a:r>
              <a:rPr lang="en-US" sz="2400" dirty="0" smtClean="0"/>
              <a:t>Bottom line: in a disaster, you might be able to get some data back</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649561"/>
            <a:ext cx="7634288" cy="701731"/>
          </a:xfrm>
        </p:spPr>
        <p:txBody>
          <a:bodyPr/>
          <a:lstStyle/>
          <a:p>
            <a:pPr eaLnBrk="1" hangingPunct="1">
              <a:defRPr/>
            </a:pPr>
            <a:r>
              <a:rPr lang="en-US" dirty="0" smtClean="0"/>
              <a:t>Backup integrity</a:t>
            </a:r>
            <a:endParaRPr lang="en-GB" sz="3600" dirty="0" smtClean="0">
              <a:solidFill>
                <a:srgbClr val="FFFF99"/>
              </a:solidFill>
            </a:endParaRP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Making Backups Go Faster</a:t>
            </a:r>
            <a:endParaRPr lang="en-US" dirty="0"/>
          </a:p>
        </p:txBody>
      </p:sp>
      <p:sp>
        <p:nvSpPr>
          <p:cNvPr id="3" name="Content Placeholder 2"/>
          <p:cNvSpPr>
            <a:spLocks noGrp="1"/>
          </p:cNvSpPr>
          <p:nvPr>
            <p:ph idx="1"/>
          </p:nvPr>
        </p:nvSpPr>
        <p:spPr/>
        <p:txBody>
          <a:bodyPr/>
          <a:lstStyle/>
          <a:p>
            <a:r>
              <a:rPr lang="en-US" sz="2400" dirty="0" smtClean="0"/>
              <a:t>Why?</a:t>
            </a:r>
          </a:p>
          <a:p>
            <a:pPr lvl="1"/>
            <a:r>
              <a:rPr lang="en-US" sz="2000" dirty="0" smtClean="0"/>
              <a:t>Reduce time that there’s an I/O impact on the server</a:t>
            </a:r>
          </a:p>
          <a:p>
            <a:pPr lvl="1"/>
            <a:r>
              <a:rPr lang="en-US" sz="2000" dirty="0" smtClean="0"/>
              <a:t>Reduce the likelihood that the log file will have to grow</a:t>
            </a:r>
          </a:p>
          <a:p>
            <a:r>
              <a:rPr lang="en-US" sz="2400" dirty="0" smtClean="0"/>
              <a:t>Use I/O parallelism</a:t>
            </a:r>
          </a:p>
          <a:p>
            <a:pPr lvl="1"/>
            <a:r>
              <a:rPr lang="en-US" sz="2000" dirty="0" smtClean="0"/>
              <a:t>One reader or writer thread per physical volume</a:t>
            </a:r>
          </a:p>
          <a:p>
            <a:r>
              <a:rPr lang="en-US" sz="2400" dirty="0" smtClean="0"/>
              <a:t>Use backup compression</a:t>
            </a:r>
          </a:p>
          <a:p>
            <a:pPr lvl="1"/>
            <a:r>
              <a:rPr lang="en-US" sz="2000" dirty="0" smtClean="0"/>
              <a:t>On the following slides</a:t>
            </a:r>
          </a:p>
          <a:p>
            <a:r>
              <a:rPr lang="en-US" sz="2400" dirty="0" smtClean="0"/>
              <a:t>Use </a:t>
            </a:r>
            <a:r>
              <a:rPr lang="en-US" sz="2400" dirty="0" err="1" smtClean="0"/>
              <a:t>BLOCKSIZE</a:t>
            </a:r>
            <a:r>
              <a:rPr lang="en-US" sz="2400" dirty="0" smtClean="0"/>
              <a:t> and </a:t>
            </a:r>
            <a:r>
              <a:rPr lang="en-US" sz="2400" dirty="0" err="1" smtClean="0"/>
              <a:t>MAXTRANSFERSIZE</a:t>
            </a:r>
            <a:r>
              <a:rPr lang="en-US" sz="2400" dirty="0" smtClean="0"/>
              <a:t> to optimize network traffic</a:t>
            </a:r>
          </a:p>
          <a:p>
            <a:pPr lvl="1"/>
            <a:r>
              <a:rPr lang="en-US" sz="2000" dirty="0" smtClean="0"/>
              <a:t>Be careful on 32-bit systems!</a:t>
            </a:r>
          </a:p>
          <a:p>
            <a:pPr lvl="1"/>
            <a:r>
              <a:rPr lang="en-US" sz="2000" dirty="0" smtClean="0"/>
              <a:t>Amount of virtual address space is </a:t>
            </a:r>
            <a:r>
              <a:rPr lang="en-US" sz="2000" dirty="0" err="1" smtClean="0"/>
              <a:t>BLOCKSIZE</a:t>
            </a:r>
            <a:r>
              <a:rPr lang="en-US" sz="2000" dirty="0" smtClean="0"/>
              <a:t>*</a:t>
            </a:r>
            <a:r>
              <a:rPr lang="en-US" sz="2000" dirty="0" err="1" smtClean="0"/>
              <a:t>MAXTRANSFERSIZE</a:t>
            </a:r>
            <a:endParaRPr lang="en-US" sz="2000" dirty="0" smtClean="0"/>
          </a:p>
          <a:p>
            <a:pPr lvl="1"/>
            <a:r>
              <a:rPr lang="en-US" sz="2000" dirty="0" smtClean="0"/>
              <a:t>See Jon’s blog post links on resources slides at end</a:t>
            </a:r>
          </a:p>
          <a:p>
            <a:r>
              <a:rPr lang="en-US" sz="2400" dirty="0" smtClean="0"/>
              <a:t>Backup to a local drive (or multiple drives in parallel) and then copy the file(s) over the network</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27013" y="228600"/>
            <a:ext cx="8683625" cy="1089529"/>
          </a:xfrm>
        </p:spPr>
        <p:txBody>
          <a:bodyPr/>
          <a:lstStyle/>
          <a:p>
            <a:r>
              <a:rPr lang="en-US" dirty="0" smtClean="0"/>
              <a:t>Backup Compression</a:t>
            </a:r>
            <a:br>
              <a:rPr lang="en-US" dirty="0" smtClean="0"/>
            </a:br>
            <a:r>
              <a:rPr lang="en-US" sz="2800" dirty="0" smtClean="0">
                <a:solidFill>
                  <a:schemeClr val="accent1"/>
                </a:solidFill>
              </a:rPr>
              <a:t>Syntax</a:t>
            </a:r>
            <a:endParaRPr lang="en-US" sz="3200" dirty="0" smtClean="0">
              <a:solidFill>
                <a:schemeClr val="accent1"/>
              </a:solidFill>
            </a:endParaRPr>
          </a:p>
        </p:txBody>
      </p:sp>
      <p:sp>
        <p:nvSpPr>
          <p:cNvPr id="5123" name="Content Placeholder 2"/>
          <p:cNvSpPr>
            <a:spLocks noGrp="1"/>
          </p:cNvSpPr>
          <p:nvPr>
            <p:ph idx="1"/>
          </p:nvPr>
        </p:nvSpPr>
        <p:spPr/>
        <p:txBody>
          <a:bodyPr/>
          <a:lstStyle/>
          <a:p>
            <a:r>
              <a:rPr lang="en-US" sz="2400" dirty="0" smtClean="0"/>
              <a:t>Off by default on installation, simple syntax to enable</a:t>
            </a:r>
          </a:p>
          <a:p>
            <a:pPr lvl="1"/>
            <a:r>
              <a:rPr lang="en-US" sz="2000" dirty="0" smtClean="0"/>
              <a:t>Make it the default at the SERVER level:</a:t>
            </a:r>
          </a:p>
          <a:p>
            <a:pPr lvl="2">
              <a:buNone/>
            </a:pPr>
            <a:r>
              <a:rPr lang="en-US" sz="1800" dirty="0" smtClean="0">
                <a:latin typeface="Courier New" pitchFamily="49" charset="0"/>
                <a:cs typeface="Courier New" pitchFamily="49" charset="0"/>
              </a:rPr>
              <a:t>EXEC </a:t>
            </a:r>
            <a:r>
              <a:rPr lang="en-US" sz="1800" dirty="0" err="1" smtClean="0">
                <a:latin typeface="Courier New" pitchFamily="49" charset="0"/>
                <a:cs typeface="Courier New" pitchFamily="49" charset="0"/>
              </a:rPr>
              <a:t>sp_configure</a:t>
            </a:r>
            <a:r>
              <a:rPr lang="en-US" sz="1800" dirty="0" smtClean="0">
                <a:latin typeface="Courier New" pitchFamily="49" charset="0"/>
                <a:cs typeface="Courier New" pitchFamily="49" charset="0"/>
              </a:rPr>
              <a:t> 'backup compression default', '1';</a:t>
            </a:r>
          </a:p>
          <a:p>
            <a:pPr lvl="2">
              <a:buNone/>
            </a:pPr>
            <a:r>
              <a:rPr lang="en-US" sz="1800" dirty="0" smtClean="0">
                <a:latin typeface="Courier New" pitchFamily="49" charset="0"/>
                <a:cs typeface="Courier New" pitchFamily="49" charset="0"/>
              </a:rPr>
              <a:t>RECONFIGURE;</a:t>
            </a:r>
          </a:p>
          <a:p>
            <a:pPr lvl="1"/>
            <a:r>
              <a:rPr lang="en-US" sz="2000" dirty="0" smtClean="0"/>
              <a:t>Explicitly during a BACKUP statement:</a:t>
            </a:r>
          </a:p>
          <a:p>
            <a:pPr lvl="2">
              <a:buNone/>
            </a:pPr>
            <a:r>
              <a:rPr lang="en-US" sz="1800" dirty="0" smtClean="0">
                <a:latin typeface="Courier New" pitchFamily="49" charset="0"/>
                <a:cs typeface="Courier New" pitchFamily="49" charset="0"/>
              </a:rPr>
              <a:t>BACKUP DATABASE ... WITH COMPRESSION</a:t>
            </a:r>
          </a:p>
          <a:p>
            <a:pPr lvl="1"/>
            <a:r>
              <a:rPr lang="en-US" sz="2000" dirty="0" smtClean="0"/>
              <a:t>Both of these can be done using SSMS</a:t>
            </a:r>
          </a:p>
          <a:p>
            <a:r>
              <a:rPr lang="en-US" sz="2400" dirty="0" smtClean="0"/>
              <a:t>Log shipping log backups adhere to default setting</a:t>
            </a:r>
          </a:p>
          <a:p>
            <a:r>
              <a:rPr lang="en-US" sz="2400" dirty="0" smtClean="0">
                <a:latin typeface="Courier New" pitchFamily="49" charset="0"/>
                <a:cs typeface="Courier New" pitchFamily="49" charset="0"/>
              </a:rPr>
              <a:t>RESTORE</a:t>
            </a:r>
            <a:r>
              <a:rPr lang="en-US" sz="2400" dirty="0" smtClean="0"/>
              <a:t> always does the right thing</a:t>
            </a:r>
          </a:p>
          <a:p>
            <a:r>
              <a:rPr lang="en-US" sz="2400" dirty="0" smtClean="0"/>
              <a:t>Compressing a backup always does backup checksums (but does not enable page checksums on the database)</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227013" y="228600"/>
            <a:ext cx="8683625" cy="1089529"/>
          </a:xfrm>
        </p:spPr>
        <p:txBody>
          <a:bodyPr/>
          <a:lstStyle/>
          <a:p>
            <a:r>
              <a:rPr lang="en-US" dirty="0" smtClean="0"/>
              <a:t>Backup Compression</a:t>
            </a:r>
            <a:br>
              <a:rPr lang="en-US" dirty="0" smtClean="0"/>
            </a:br>
            <a:r>
              <a:rPr lang="en-US" sz="2800" dirty="0" smtClean="0">
                <a:solidFill>
                  <a:schemeClr val="accent1"/>
                </a:solidFill>
              </a:rPr>
              <a:t>Compression Ratio</a:t>
            </a:r>
            <a:endParaRPr lang="en-US" dirty="0" smtClean="0">
              <a:solidFill>
                <a:schemeClr val="accent1"/>
              </a:solidFill>
            </a:endParaRPr>
          </a:p>
        </p:txBody>
      </p:sp>
      <p:sp>
        <p:nvSpPr>
          <p:cNvPr id="6147" name="Content Placeholder 2"/>
          <p:cNvSpPr>
            <a:spLocks noGrp="1"/>
          </p:cNvSpPr>
          <p:nvPr>
            <p:ph idx="1"/>
          </p:nvPr>
        </p:nvSpPr>
        <p:spPr/>
        <p:txBody>
          <a:bodyPr/>
          <a:lstStyle/>
          <a:p>
            <a:r>
              <a:rPr lang="en-US" sz="2400" dirty="0" smtClean="0"/>
              <a:t>Common questions:</a:t>
            </a:r>
          </a:p>
          <a:p>
            <a:pPr lvl="1"/>
            <a:r>
              <a:rPr lang="en-US" sz="2000" dirty="0" smtClean="0"/>
              <a:t>‘How much compression will I see?’</a:t>
            </a:r>
          </a:p>
          <a:p>
            <a:pPr lvl="1"/>
            <a:r>
              <a:rPr lang="en-US" sz="2000" dirty="0" smtClean="0"/>
              <a:t>‘Will it be comparable to, say, SQL </a:t>
            </a:r>
            <a:r>
              <a:rPr lang="en-US" sz="2000" dirty="0" err="1" smtClean="0"/>
              <a:t>Litespeed</a:t>
            </a:r>
            <a:r>
              <a:rPr lang="en-US" sz="2000" dirty="0" smtClean="0"/>
              <a:t>?’</a:t>
            </a:r>
          </a:p>
          <a:p>
            <a:r>
              <a:rPr lang="en-US" sz="2400" dirty="0" smtClean="0"/>
              <a:t>One simple answer: ‘It depends!’</a:t>
            </a:r>
          </a:p>
          <a:p>
            <a:r>
              <a:rPr lang="en-US" sz="2400" dirty="0" smtClean="0"/>
              <a:t>All data compresses differently, so the compression ratio achieved depends on:</a:t>
            </a:r>
          </a:p>
          <a:p>
            <a:pPr lvl="1"/>
            <a:r>
              <a:rPr lang="en-US" sz="2000" dirty="0" smtClean="0"/>
              <a:t>The type of data in the database</a:t>
            </a:r>
          </a:p>
          <a:p>
            <a:pPr lvl="1"/>
            <a:r>
              <a:rPr lang="en-US" sz="2000" dirty="0" smtClean="0"/>
              <a:t>Whether the data in the database is already compressed</a:t>
            </a:r>
          </a:p>
          <a:p>
            <a:pPr lvl="1"/>
            <a:r>
              <a:rPr lang="en-US" sz="2000" dirty="0" smtClean="0"/>
              <a:t>Whether the data/database is encrypted</a:t>
            </a:r>
          </a:p>
          <a:p>
            <a:pPr lvl="1"/>
            <a:endParaRPr lang="en-US" sz="20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t>Backup Performance</a:t>
            </a:r>
          </a:p>
        </p:txBody>
      </p:sp>
      <p:sp>
        <p:nvSpPr>
          <p:cNvPr id="7171" name="Content Placeholder 2"/>
          <p:cNvSpPr>
            <a:spLocks noGrp="1"/>
          </p:cNvSpPr>
          <p:nvPr>
            <p:ph idx="1"/>
          </p:nvPr>
        </p:nvSpPr>
        <p:spPr/>
        <p:txBody>
          <a:bodyPr/>
          <a:lstStyle/>
          <a:p>
            <a:r>
              <a:rPr lang="en-US" sz="2000" dirty="0" smtClean="0"/>
              <a:t>System Monitor snapshot of backup of 322MB </a:t>
            </a:r>
            <a:r>
              <a:rPr lang="en-US" sz="2000" dirty="0" err="1" smtClean="0"/>
              <a:t>AdventureWorksDB</a:t>
            </a:r>
            <a:endParaRPr lang="en-US" sz="2000" dirty="0" smtClean="0"/>
          </a:p>
          <a:p>
            <a:endParaRPr lang="en-US" sz="2000" dirty="0" smtClean="0"/>
          </a:p>
        </p:txBody>
      </p:sp>
      <p:pic>
        <p:nvPicPr>
          <p:cNvPr id="7172" name="Picture 4"/>
          <p:cNvPicPr>
            <a:picLocks noChangeAspect="1" noChangeArrowheads="1"/>
          </p:cNvPicPr>
          <p:nvPr/>
        </p:nvPicPr>
        <p:blipFill>
          <a:blip r:embed="rId3" cstate="print"/>
          <a:srcRect/>
          <a:stretch>
            <a:fillRect/>
          </a:stretch>
        </p:blipFill>
        <p:spPr bwMode="auto">
          <a:xfrm>
            <a:off x="1314450" y="2035175"/>
            <a:ext cx="2911475" cy="2895600"/>
          </a:xfrm>
          <a:prstGeom prst="rect">
            <a:avLst/>
          </a:prstGeom>
          <a:noFill/>
          <a:ln w="9525">
            <a:noFill/>
            <a:miter lim="800000"/>
            <a:headEnd/>
            <a:tailEnd/>
          </a:ln>
        </p:spPr>
      </p:pic>
      <p:pic>
        <p:nvPicPr>
          <p:cNvPr id="7173" name="Picture 1"/>
          <p:cNvPicPr>
            <a:picLocks noChangeAspect="1" noChangeArrowheads="1"/>
          </p:cNvPicPr>
          <p:nvPr/>
        </p:nvPicPr>
        <p:blipFill>
          <a:blip r:embed="rId4" cstate="print"/>
          <a:srcRect/>
          <a:stretch>
            <a:fillRect/>
          </a:stretch>
        </p:blipFill>
        <p:spPr bwMode="auto">
          <a:xfrm>
            <a:off x="4602163" y="2039938"/>
            <a:ext cx="2911475" cy="2903537"/>
          </a:xfrm>
          <a:prstGeom prst="rect">
            <a:avLst/>
          </a:prstGeom>
          <a:noFill/>
          <a:ln w="9525">
            <a:noFill/>
            <a:miter lim="800000"/>
            <a:headEnd/>
            <a:tailEnd/>
          </a:ln>
        </p:spPr>
      </p:pic>
      <p:sp>
        <p:nvSpPr>
          <p:cNvPr id="15" name="Content Placeholder 2"/>
          <p:cNvSpPr txBox="1">
            <a:spLocks/>
          </p:cNvSpPr>
          <p:nvPr/>
        </p:nvSpPr>
        <p:spPr bwMode="auto">
          <a:xfrm>
            <a:off x="4521200" y="5075238"/>
            <a:ext cx="3657600" cy="1401762"/>
          </a:xfrm>
          <a:prstGeom prst="rect">
            <a:avLst/>
          </a:prstGeom>
          <a:noFill/>
          <a:ln w="9525">
            <a:noFill/>
            <a:miter lim="800000"/>
            <a:headEnd/>
            <a:tailEnd/>
          </a:ln>
          <a:effectLst/>
        </p:spPr>
        <p:txBody>
          <a:bodyPr lIns="0" tIns="0" rIns="0" bIns="0"/>
          <a:lstStyle/>
          <a:p>
            <a:pPr marL="228600" indent="-228600" eaLnBrk="0" hangingPunct="0">
              <a:lnSpc>
                <a:spcPct val="90000"/>
              </a:lnSpc>
              <a:spcBef>
                <a:spcPct val="40000"/>
              </a:spcBef>
              <a:buClr>
                <a:srgbClr val="8DACD0"/>
              </a:buClr>
              <a:buSzPct val="70000"/>
              <a:buFont typeface="Wingdings" pitchFamily="2" charset="2"/>
              <a:buBlip>
                <a:blip r:embed="rId5"/>
              </a:buBlip>
              <a:defRPr/>
            </a:pPr>
            <a:r>
              <a:rPr lang="en-US" sz="2000" b="0" kern="0" dirty="0">
                <a:solidFill>
                  <a:schemeClr val="tx1"/>
                </a:solidFill>
                <a:latin typeface="Calibri" pitchFamily="34" charset="0"/>
              </a:rPr>
              <a:t>A </a:t>
            </a:r>
            <a:r>
              <a:rPr lang="en-US" sz="2000" b="0" u="sng" kern="0" dirty="0">
                <a:solidFill>
                  <a:schemeClr val="tx1"/>
                </a:solidFill>
                <a:latin typeface="Calibri" pitchFamily="34" charset="0"/>
              </a:rPr>
              <a:t>LOT</a:t>
            </a:r>
            <a:r>
              <a:rPr lang="en-US" sz="2000" b="0" kern="0" dirty="0">
                <a:solidFill>
                  <a:schemeClr val="tx1"/>
                </a:solidFill>
                <a:latin typeface="Calibri" pitchFamily="34" charset="0"/>
              </a:rPr>
              <a:t> more CPU used (</a:t>
            </a:r>
            <a:r>
              <a:rPr lang="en-US" sz="2000" b="0" kern="0" dirty="0" err="1">
                <a:solidFill>
                  <a:schemeClr val="tx1"/>
                </a:solidFill>
                <a:latin typeface="Calibri" pitchFamily="34" charset="0"/>
              </a:rPr>
              <a:t>avg</a:t>
            </a:r>
            <a:r>
              <a:rPr lang="en-US" sz="2000" b="0" kern="0" dirty="0">
                <a:solidFill>
                  <a:schemeClr val="tx1"/>
                </a:solidFill>
                <a:latin typeface="Calibri" pitchFamily="34" charset="0"/>
              </a:rPr>
              <a:t> 25%) BUT runtime =  21.6s (45% improvement) and backup stored in 76.7MB (4.2x compression ratio</a:t>
            </a:r>
            <a:r>
              <a:rPr lang="en-US" sz="2000" b="0" kern="0" dirty="0" smtClean="0">
                <a:solidFill>
                  <a:schemeClr val="tx1"/>
                </a:solidFill>
                <a:latin typeface="Calibri" pitchFamily="34" charset="0"/>
              </a:rPr>
              <a:t>)</a:t>
            </a:r>
            <a:endParaRPr lang="en-US" sz="1200" b="0" kern="0" dirty="0">
              <a:solidFill>
                <a:schemeClr val="tx1"/>
              </a:solidFill>
              <a:latin typeface="Calibri" pitchFamily="34" charset="0"/>
            </a:endParaRPr>
          </a:p>
        </p:txBody>
      </p:sp>
      <p:sp>
        <p:nvSpPr>
          <p:cNvPr id="16" name="Content Placeholder 2"/>
          <p:cNvSpPr txBox="1">
            <a:spLocks/>
          </p:cNvSpPr>
          <p:nvPr/>
        </p:nvSpPr>
        <p:spPr bwMode="auto">
          <a:xfrm>
            <a:off x="1209675" y="5094288"/>
            <a:ext cx="3208338" cy="1279525"/>
          </a:xfrm>
          <a:prstGeom prst="rect">
            <a:avLst/>
          </a:prstGeom>
          <a:noFill/>
          <a:ln w="9525">
            <a:noFill/>
            <a:miter lim="800000"/>
            <a:headEnd/>
            <a:tailEnd/>
          </a:ln>
          <a:effectLst/>
        </p:spPr>
        <p:txBody>
          <a:bodyPr lIns="0" tIns="0" rIns="0" bIns="0"/>
          <a:lstStyle/>
          <a:p>
            <a:pPr marL="228600" indent="-228600" eaLnBrk="0" hangingPunct="0">
              <a:lnSpc>
                <a:spcPct val="90000"/>
              </a:lnSpc>
              <a:spcBef>
                <a:spcPct val="40000"/>
              </a:spcBef>
              <a:buClr>
                <a:srgbClr val="8DACD0"/>
              </a:buClr>
              <a:buSzPct val="70000"/>
              <a:buFont typeface="Wingdings" pitchFamily="2" charset="2"/>
              <a:buBlip>
                <a:blip r:embed="rId5"/>
              </a:buBlip>
              <a:defRPr/>
            </a:pPr>
            <a:r>
              <a:rPr lang="en-US" sz="2000" b="0" kern="0" dirty="0">
                <a:solidFill>
                  <a:schemeClr val="tx1"/>
                </a:solidFill>
                <a:latin typeface="Calibri" pitchFamily="34" charset="0"/>
              </a:rPr>
              <a:t>Hardly any CPU used (</a:t>
            </a:r>
            <a:r>
              <a:rPr lang="en-US" sz="2000" b="0" kern="0" dirty="0" err="1">
                <a:solidFill>
                  <a:schemeClr val="tx1"/>
                </a:solidFill>
                <a:latin typeface="Calibri" pitchFamily="34" charset="0"/>
              </a:rPr>
              <a:t>avg</a:t>
            </a:r>
            <a:r>
              <a:rPr lang="en-US" sz="2000" b="0" kern="0" dirty="0">
                <a:solidFill>
                  <a:schemeClr val="tx1"/>
                </a:solidFill>
                <a:latin typeface="Calibri" pitchFamily="34" charset="0"/>
              </a:rPr>
              <a:t> 5%), runtime = 39.5s, compression ratio of 0.</a:t>
            </a:r>
          </a:p>
        </p:txBody>
      </p:sp>
      <p:sp>
        <p:nvSpPr>
          <p:cNvPr id="7176" name="TextBox 16"/>
          <p:cNvSpPr txBox="1">
            <a:spLocks noChangeArrowheads="1"/>
          </p:cNvSpPr>
          <p:nvPr/>
        </p:nvSpPr>
        <p:spPr bwMode="auto">
          <a:xfrm rot="5400000">
            <a:off x="3065948" y="2880797"/>
            <a:ext cx="1770678" cy="369332"/>
          </a:xfrm>
          <a:prstGeom prst="rect">
            <a:avLst/>
          </a:prstGeom>
          <a:noFill/>
          <a:ln w="9525">
            <a:noFill/>
            <a:miter lim="800000"/>
            <a:headEnd/>
            <a:tailEnd/>
          </a:ln>
        </p:spPr>
        <p:txBody>
          <a:bodyPr wrap="none">
            <a:spAutoFit/>
          </a:bodyPr>
          <a:lstStyle/>
          <a:p>
            <a:r>
              <a:rPr lang="en-US" sz="2000" dirty="0">
                <a:solidFill>
                  <a:schemeClr val="bg2"/>
                </a:solidFill>
                <a:latin typeface="Calibri" pitchFamily="34" charset="0"/>
              </a:rPr>
              <a:t>Uncompressed</a:t>
            </a:r>
          </a:p>
        </p:txBody>
      </p:sp>
      <p:sp>
        <p:nvSpPr>
          <p:cNvPr id="7177" name="TextBox 18"/>
          <p:cNvSpPr txBox="1">
            <a:spLocks noChangeArrowheads="1"/>
          </p:cNvSpPr>
          <p:nvPr/>
        </p:nvSpPr>
        <p:spPr bwMode="auto">
          <a:xfrm rot="5400000">
            <a:off x="6468652" y="2879209"/>
            <a:ext cx="1496243" cy="369332"/>
          </a:xfrm>
          <a:prstGeom prst="rect">
            <a:avLst/>
          </a:prstGeom>
          <a:noFill/>
          <a:ln w="9525">
            <a:noFill/>
            <a:miter lim="800000"/>
            <a:headEnd/>
            <a:tailEnd/>
          </a:ln>
        </p:spPr>
        <p:txBody>
          <a:bodyPr wrap="none">
            <a:spAutoFit/>
          </a:bodyPr>
          <a:lstStyle/>
          <a:p>
            <a:r>
              <a:rPr lang="en-US" sz="2000" dirty="0">
                <a:solidFill>
                  <a:schemeClr val="bg2"/>
                </a:solidFill>
                <a:latin typeface="Calibri" pitchFamily="34" charset="0"/>
              </a:rPr>
              <a:t>Compressed</a:t>
            </a:r>
          </a:p>
        </p:txBody>
      </p:sp>
      <p:sp>
        <p:nvSpPr>
          <p:cNvPr id="10"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Restore Performance</a:t>
            </a:r>
          </a:p>
        </p:txBody>
      </p:sp>
      <p:sp>
        <p:nvSpPr>
          <p:cNvPr id="8195" name="Content Placeholder 2"/>
          <p:cNvSpPr>
            <a:spLocks noGrp="1"/>
          </p:cNvSpPr>
          <p:nvPr>
            <p:ph idx="1"/>
          </p:nvPr>
        </p:nvSpPr>
        <p:spPr/>
        <p:txBody>
          <a:bodyPr/>
          <a:lstStyle/>
          <a:p>
            <a:r>
              <a:rPr lang="en-US" sz="2000" dirty="0" smtClean="0"/>
              <a:t>System Monitor snapshot of restore of 322MB </a:t>
            </a:r>
            <a:r>
              <a:rPr lang="en-US" sz="2000" dirty="0" err="1" smtClean="0"/>
              <a:t>AdventureWorksDB</a:t>
            </a:r>
            <a:endParaRPr lang="en-US" sz="2000" dirty="0" smtClean="0"/>
          </a:p>
          <a:p>
            <a:endParaRPr lang="en-US" sz="2000" dirty="0" smtClean="0"/>
          </a:p>
        </p:txBody>
      </p:sp>
      <p:sp>
        <p:nvSpPr>
          <p:cNvPr id="15" name="Content Placeholder 2"/>
          <p:cNvSpPr txBox="1">
            <a:spLocks/>
          </p:cNvSpPr>
          <p:nvPr/>
        </p:nvSpPr>
        <p:spPr bwMode="auto">
          <a:xfrm>
            <a:off x="4521200" y="4999038"/>
            <a:ext cx="3657600" cy="1401762"/>
          </a:xfrm>
          <a:prstGeom prst="rect">
            <a:avLst/>
          </a:prstGeom>
          <a:noFill/>
          <a:ln w="9525">
            <a:noFill/>
            <a:miter lim="800000"/>
            <a:headEnd/>
            <a:tailEnd/>
          </a:ln>
          <a:effectLst/>
        </p:spPr>
        <p:txBody>
          <a:bodyPr lIns="0" tIns="0" rIns="0" bIns="0"/>
          <a:lstStyle/>
          <a:p>
            <a:pPr marL="228600" indent="-228600" eaLnBrk="0" hangingPunct="0">
              <a:lnSpc>
                <a:spcPct val="90000"/>
              </a:lnSpc>
              <a:spcBef>
                <a:spcPct val="40000"/>
              </a:spcBef>
              <a:buClr>
                <a:srgbClr val="8DACD0"/>
              </a:buClr>
              <a:buSzPct val="70000"/>
              <a:buFont typeface="Wingdings" pitchFamily="2" charset="2"/>
              <a:buBlip>
                <a:blip r:embed="rId3"/>
              </a:buBlip>
              <a:defRPr/>
            </a:pPr>
            <a:r>
              <a:rPr lang="en-US" sz="2000" b="0" kern="0" dirty="0">
                <a:solidFill>
                  <a:schemeClr val="tx1"/>
                </a:solidFill>
                <a:latin typeface="Calibri" pitchFamily="34" charset="0"/>
              </a:rPr>
              <a:t>More CPU used (</a:t>
            </a:r>
            <a:r>
              <a:rPr lang="en-US" sz="2000" b="0" kern="0" dirty="0" err="1">
                <a:solidFill>
                  <a:schemeClr val="tx1"/>
                </a:solidFill>
                <a:latin typeface="Calibri" pitchFamily="34" charset="0"/>
              </a:rPr>
              <a:t>avg</a:t>
            </a:r>
            <a:r>
              <a:rPr lang="en-US" sz="2000" b="0" kern="0" dirty="0">
                <a:solidFill>
                  <a:schemeClr val="tx1"/>
                </a:solidFill>
                <a:latin typeface="Calibri" pitchFamily="34" charset="0"/>
              </a:rPr>
              <a:t> 14.5%) BUT runtime =  36s (almost 50% improvement</a:t>
            </a:r>
            <a:r>
              <a:rPr lang="en-US" sz="2000" b="0" kern="0" dirty="0" smtClean="0">
                <a:solidFill>
                  <a:schemeClr val="tx1"/>
                </a:solidFill>
                <a:latin typeface="Calibri" pitchFamily="34" charset="0"/>
              </a:rPr>
              <a:t>)</a:t>
            </a:r>
            <a:endParaRPr lang="en-US" sz="1200" b="0" kern="0" dirty="0">
              <a:solidFill>
                <a:schemeClr val="tx1"/>
              </a:solidFill>
              <a:latin typeface="Calibri" pitchFamily="34" charset="0"/>
            </a:endParaRPr>
          </a:p>
          <a:p>
            <a:pPr marL="228600" indent="-228600" eaLnBrk="0" hangingPunct="0">
              <a:lnSpc>
                <a:spcPct val="90000"/>
              </a:lnSpc>
              <a:spcBef>
                <a:spcPct val="40000"/>
              </a:spcBef>
              <a:buClr>
                <a:srgbClr val="8DACD0"/>
              </a:buClr>
              <a:buSzPct val="70000"/>
              <a:buFont typeface="Wingdings" pitchFamily="2" charset="2"/>
              <a:buBlip>
                <a:blip r:embed="rId3"/>
              </a:buBlip>
              <a:defRPr/>
            </a:pPr>
            <a:endParaRPr lang="en-US" sz="1200" b="0" kern="0" dirty="0">
              <a:solidFill>
                <a:schemeClr val="tx1"/>
              </a:solidFill>
              <a:latin typeface="Calibri" pitchFamily="34" charset="0"/>
            </a:endParaRPr>
          </a:p>
          <a:p>
            <a:pPr marL="228600" indent="-228600" eaLnBrk="0" hangingPunct="0">
              <a:lnSpc>
                <a:spcPct val="90000"/>
              </a:lnSpc>
              <a:spcBef>
                <a:spcPct val="40000"/>
              </a:spcBef>
              <a:buClr>
                <a:srgbClr val="8DACD0"/>
              </a:buClr>
              <a:buSzPct val="70000"/>
              <a:buFont typeface="Wingdings" pitchFamily="2" charset="2"/>
              <a:buBlip>
                <a:blip r:embed="rId3"/>
              </a:buBlip>
              <a:defRPr/>
            </a:pPr>
            <a:endParaRPr lang="en-US" sz="1200" b="0" kern="0" dirty="0">
              <a:solidFill>
                <a:schemeClr val="tx1"/>
              </a:solidFill>
              <a:latin typeface="Calibri" pitchFamily="34" charset="0"/>
            </a:endParaRPr>
          </a:p>
        </p:txBody>
      </p:sp>
      <p:sp>
        <p:nvSpPr>
          <p:cNvPr id="16" name="Content Placeholder 2"/>
          <p:cNvSpPr txBox="1">
            <a:spLocks/>
          </p:cNvSpPr>
          <p:nvPr/>
        </p:nvSpPr>
        <p:spPr bwMode="auto">
          <a:xfrm>
            <a:off x="1209675" y="5018088"/>
            <a:ext cx="3208338" cy="1279525"/>
          </a:xfrm>
          <a:prstGeom prst="rect">
            <a:avLst/>
          </a:prstGeom>
          <a:noFill/>
          <a:ln w="9525">
            <a:noFill/>
            <a:miter lim="800000"/>
            <a:headEnd/>
            <a:tailEnd/>
          </a:ln>
          <a:effectLst/>
        </p:spPr>
        <p:txBody>
          <a:bodyPr lIns="0" tIns="0" rIns="0" bIns="0"/>
          <a:lstStyle/>
          <a:p>
            <a:pPr marL="228600" indent="-228600" eaLnBrk="0" hangingPunct="0">
              <a:lnSpc>
                <a:spcPct val="90000"/>
              </a:lnSpc>
              <a:spcBef>
                <a:spcPct val="40000"/>
              </a:spcBef>
              <a:buClr>
                <a:srgbClr val="8DACD0"/>
              </a:buClr>
              <a:buSzPct val="70000"/>
              <a:buFont typeface="Wingdings" pitchFamily="2" charset="2"/>
              <a:buBlip>
                <a:blip r:embed="rId3"/>
              </a:buBlip>
              <a:defRPr/>
            </a:pPr>
            <a:r>
              <a:rPr lang="en-US" sz="2000" b="0" kern="0" dirty="0" smtClean="0">
                <a:solidFill>
                  <a:schemeClr val="tx1"/>
                </a:solidFill>
                <a:latin typeface="Calibri" pitchFamily="34" charset="0"/>
              </a:rPr>
              <a:t>Hardly any CPU used (</a:t>
            </a:r>
            <a:r>
              <a:rPr lang="en-US" sz="2000" b="0" kern="0" dirty="0" err="1" smtClean="0">
                <a:solidFill>
                  <a:schemeClr val="tx1"/>
                </a:solidFill>
                <a:latin typeface="Calibri" pitchFamily="34" charset="0"/>
              </a:rPr>
              <a:t>avg</a:t>
            </a:r>
            <a:r>
              <a:rPr lang="en-US" sz="2000" b="0" kern="0" dirty="0" smtClean="0">
                <a:solidFill>
                  <a:schemeClr val="tx1"/>
                </a:solidFill>
                <a:latin typeface="Calibri" pitchFamily="34" charset="0"/>
              </a:rPr>
              <a:t> 8%), runtime = 71.0s</a:t>
            </a:r>
            <a:endParaRPr lang="en-US" sz="2000" b="0" kern="0" dirty="0">
              <a:solidFill>
                <a:schemeClr val="tx1"/>
              </a:solidFill>
              <a:latin typeface="Calibri" pitchFamily="34" charset="0"/>
            </a:endParaRPr>
          </a:p>
        </p:txBody>
      </p:sp>
      <p:pic>
        <p:nvPicPr>
          <p:cNvPr id="8200" name="Picture 4"/>
          <p:cNvPicPr>
            <a:picLocks noChangeAspect="1" noChangeArrowheads="1"/>
          </p:cNvPicPr>
          <p:nvPr/>
        </p:nvPicPr>
        <p:blipFill>
          <a:blip r:embed="rId4" cstate="print"/>
          <a:srcRect/>
          <a:stretch>
            <a:fillRect/>
          </a:stretch>
        </p:blipFill>
        <p:spPr bwMode="auto">
          <a:xfrm>
            <a:off x="1344613" y="1965325"/>
            <a:ext cx="2911475" cy="2933700"/>
          </a:xfrm>
          <a:prstGeom prst="rect">
            <a:avLst/>
          </a:prstGeom>
          <a:noFill/>
          <a:ln w="9525">
            <a:noFill/>
            <a:miter lim="800000"/>
            <a:headEnd/>
            <a:tailEnd/>
          </a:ln>
        </p:spPr>
      </p:pic>
      <p:pic>
        <p:nvPicPr>
          <p:cNvPr id="8201" name="Picture 5"/>
          <p:cNvPicPr>
            <a:picLocks noChangeAspect="1" noChangeArrowheads="1"/>
          </p:cNvPicPr>
          <p:nvPr/>
        </p:nvPicPr>
        <p:blipFill>
          <a:blip r:embed="rId5" cstate="print"/>
          <a:srcRect/>
          <a:stretch>
            <a:fillRect/>
          </a:stretch>
        </p:blipFill>
        <p:spPr bwMode="auto">
          <a:xfrm>
            <a:off x="4581525" y="1960563"/>
            <a:ext cx="2911475" cy="2925762"/>
          </a:xfrm>
          <a:prstGeom prst="rect">
            <a:avLst/>
          </a:prstGeom>
          <a:noFill/>
          <a:ln w="9525">
            <a:noFill/>
            <a:miter lim="800000"/>
            <a:headEnd/>
            <a:tailEnd/>
          </a:ln>
        </p:spPr>
      </p:pic>
      <p:sp>
        <p:nvSpPr>
          <p:cNvPr id="8202" name="TextBox 13"/>
          <p:cNvSpPr txBox="1">
            <a:spLocks noChangeArrowheads="1"/>
          </p:cNvSpPr>
          <p:nvPr/>
        </p:nvSpPr>
        <p:spPr bwMode="auto">
          <a:xfrm rot="5400000">
            <a:off x="3249304" y="2833966"/>
            <a:ext cx="1770678" cy="369332"/>
          </a:xfrm>
          <a:prstGeom prst="rect">
            <a:avLst/>
          </a:prstGeom>
          <a:noFill/>
          <a:ln w="9525">
            <a:noFill/>
            <a:miter lim="800000"/>
            <a:headEnd/>
            <a:tailEnd/>
          </a:ln>
        </p:spPr>
        <p:txBody>
          <a:bodyPr wrap="none">
            <a:spAutoFit/>
          </a:bodyPr>
          <a:lstStyle/>
          <a:p>
            <a:r>
              <a:rPr lang="en-US" sz="2000" dirty="0">
                <a:solidFill>
                  <a:schemeClr val="bg2"/>
                </a:solidFill>
                <a:latin typeface="Calibri" pitchFamily="34" charset="0"/>
              </a:rPr>
              <a:t>Uncompressed</a:t>
            </a:r>
          </a:p>
        </p:txBody>
      </p:sp>
      <p:sp>
        <p:nvSpPr>
          <p:cNvPr id="8203" name="TextBox 17"/>
          <p:cNvSpPr txBox="1">
            <a:spLocks noChangeArrowheads="1"/>
          </p:cNvSpPr>
          <p:nvPr/>
        </p:nvSpPr>
        <p:spPr bwMode="auto">
          <a:xfrm rot="5400000">
            <a:off x="6621052" y="2780784"/>
            <a:ext cx="1496243" cy="369332"/>
          </a:xfrm>
          <a:prstGeom prst="rect">
            <a:avLst/>
          </a:prstGeom>
          <a:noFill/>
          <a:ln w="9525">
            <a:noFill/>
            <a:miter lim="800000"/>
            <a:headEnd/>
            <a:tailEnd/>
          </a:ln>
        </p:spPr>
        <p:txBody>
          <a:bodyPr wrap="none">
            <a:spAutoFit/>
          </a:bodyPr>
          <a:lstStyle/>
          <a:p>
            <a:r>
              <a:rPr lang="en-US" sz="2000" dirty="0">
                <a:solidFill>
                  <a:schemeClr val="bg2"/>
                </a:solidFill>
                <a:latin typeface="Calibri" pitchFamily="34" charset="0"/>
              </a:rPr>
              <a:t>Compressed</a:t>
            </a:r>
          </a:p>
        </p:txBody>
      </p:sp>
      <p:sp>
        <p:nvSpPr>
          <p:cNvPr id="10"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Space Usage</a:t>
            </a:r>
            <a:endParaRPr lang="en-US" dirty="0"/>
          </a:p>
        </p:txBody>
      </p:sp>
      <p:sp>
        <p:nvSpPr>
          <p:cNvPr id="3" name="Content Placeholder 2"/>
          <p:cNvSpPr>
            <a:spLocks noGrp="1"/>
          </p:cNvSpPr>
          <p:nvPr>
            <p:ph idx="1"/>
          </p:nvPr>
        </p:nvSpPr>
        <p:spPr/>
        <p:txBody>
          <a:bodyPr/>
          <a:lstStyle/>
          <a:p>
            <a:r>
              <a:rPr lang="en-US" sz="2400" dirty="0" smtClean="0"/>
              <a:t>Backup compression will sometimes decide to pre-allocate space for the backup for performance</a:t>
            </a:r>
          </a:p>
          <a:p>
            <a:pPr lvl="1"/>
            <a:r>
              <a:rPr lang="en-US" sz="2000" dirty="0" smtClean="0"/>
              <a:t>With piece-by-piece allocation, the writer threads can catch up with the allocation and be delayed</a:t>
            </a:r>
          </a:p>
          <a:p>
            <a:r>
              <a:rPr lang="en-US" sz="2400" dirty="0" smtClean="0"/>
              <a:t>This can lead to backup failures when the destination drive does not have enough space</a:t>
            </a:r>
          </a:p>
          <a:p>
            <a:r>
              <a:rPr lang="en-US" sz="2400" dirty="0" smtClean="0"/>
              <a:t>Trace flag 3042 prevents this behavior</a:t>
            </a:r>
          </a:p>
          <a:p>
            <a:pPr lvl="1"/>
            <a:r>
              <a:rPr lang="en-US" sz="2000" dirty="0" smtClean="0"/>
              <a:t>Supported in SQL Server 2008 onwards</a:t>
            </a:r>
          </a:p>
          <a:p>
            <a:pPr lvl="1"/>
            <a:r>
              <a:rPr lang="en-US" sz="2000" dirty="0" smtClean="0"/>
              <a:t>See KB 2001026</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Restrictions</a:t>
            </a:r>
          </a:p>
        </p:txBody>
      </p:sp>
      <p:sp>
        <p:nvSpPr>
          <p:cNvPr id="9219" name="Content Placeholder 2"/>
          <p:cNvSpPr>
            <a:spLocks noGrp="1"/>
          </p:cNvSpPr>
          <p:nvPr>
            <p:ph idx="1"/>
          </p:nvPr>
        </p:nvSpPr>
        <p:spPr/>
        <p:txBody>
          <a:bodyPr/>
          <a:lstStyle/>
          <a:p>
            <a:r>
              <a:rPr lang="en-US" sz="2400" dirty="0" smtClean="0"/>
              <a:t>Compression available in Enterprise Edition only in 2008 but also in Standard Edition in 2008 R2 onwards</a:t>
            </a:r>
          </a:p>
          <a:p>
            <a:pPr lvl="1"/>
            <a:r>
              <a:rPr lang="en-US" sz="2000" dirty="0" smtClean="0"/>
              <a:t>All Editions can *de*compress a compressed backup</a:t>
            </a:r>
          </a:p>
          <a:p>
            <a:r>
              <a:rPr lang="en-US" sz="2400" dirty="0" smtClean="0"/>
              <a:t>Backup sets need to be homogeneous</a:t>
            </a:r>
          </a:p>
          <a:p>
            <a:pPr lvl="1"/>
            <a:r>
              <a:rPr lang="en-US" sz="2000" dirty="0" smtClean="0"/>
              <a:t>Cannot mix compressed and uncompressed backups in a single backup media set</a:t>
            </a:r>
          </a:p>
          <a:p>
            <a:r>
              <a:rPr lang="en-US" sz="2400" dirty="0" smtClean="0"/>
              <a:t>You cannot overwrite an existing backup media set with a different compression status backup without a WITH FORMAT</a:t>
            </a:r>
          </a:p>
          <a:p>
            <a:r>
              <a:rPr lang="en-US" sz="2400" dirty="0" smtClean="0"/>
              <a:t>All other existing functionality unaffected</a:t>
            </a:r>
          </a:p>
          <a:p>
            <a:r>
              <a:rPr lang="en-US" sz="2400" dirty="0" smtClean="0"/>
              <a:t>Best practice: make sure the backup compression ratio for a database is worth the CPU cost (and possibly extra time on busy systems) needed to compress the backup</a:t>
            </a:r>
          </a:p>
          <a:p>
            <a:r>
              <a:rPr lang="en-US" sz="2400" dirty="0" smtClean="0"/>
              <a:t>Use resource governor to limit amount of CPU being used</a:t>
            </a:r>
          </a:p>
          <a:p>
            <a:endParaRPr lang="en-US" sz="24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ChangeAspect="1" noChangeArrowheads="1"/>
          </p:cNvSpPr>
          <p:nvPr>
            <p:ph type="title"/>
          </p:nvPr>
        </p:nvSpPr>
        <p:spPr/>
        <p:txBody>
          <a:bodyPr/>
          <a:lstStyle/>
          <a:p>
            <a:r>
              <a:rPr lang="en-US" smtClean="0"/>
              <a:t>How to Backup</a:t>
            </a:r>
          </a:p>
        </p:txBody>
      </p:sp>
      <p:sp>
        <p:nvSpPr>
          <p:cNvPr id="400387" name="Rectangle 3"/>
          <p:cNvSpPr>
            <a:spLocks noGrp="1" noChangeAspect="1" noChangeArrowheads="1"/>
          </p:cNvSpPr>
          <p:nvPr>
            <p:ph idx="1"/>
          </p:nvPr>
        </p:nvSpPr>
        <p:spPr/>
        <p:txBody>
          <a:bodyPr/>
          <a:lstStyle/>
          <a:p>
            <a:r>
              <a:rPr lang="en-US" sz="2400" dirty="0" smtClean="0"/>
              <a:t>Manually use appropriate BACKUP statement for type of backup performing</a:t>
            </a:r>
          </a:p>
          <a:p>
            <a:r>
              <a:rPr lang="en-US" sz="2400" dirty="0" smtClean="0"/>
              <a:t>Use UI for one-time backup</a:t>
            </a:r>
          </a:p>
          <a:p>
            <a:r>
              <a:rPr lang="en-US" sz="2400" dirty="0" smtClean="0"/>
              <a:t>Use UI to create scheduled backups</a:t>
            </a:r>
          </a:p>
          <a:p>
            <a:r>
              <a:rPr lang="en-US" sz="2400" dirty="0" smtClean="0"/>
              <a:t>Use UI to create a script from which to build a backup</a:t>
            </a:r>
          </a:p>
          <a:p>
            <a:r>
              <a:rPr lang="en-US" sz="2400" dirty="0" smtClean="0"/>
              <a:t>Use Database Maintenance Plan Wizard</a:t>
            </a:r>
          </a:p>
          <a:p>
            <a:r>
              <a:rPr lang="en-US" sz="2400" dirty="0" smtClean="0"/>
              <a:t>Use SMO</a:t>
            </a:r>
          </a:p>
          <a:p>
            <a:r>
              <a:rPr lang="en-US" sz="2400" dirty="0" smtClean="0"/>
              <a:t>Create backup devices to simplify naming</a:t>
            </a:r>
          </a:p>
          <a:p>
            <a:pPr lvl="1"/>
            <a:r>
              <a:rPr lang="en-US" sz="2000" dirty="0" smtClean="0"/>
              <a:t>Local: do not use UNC names!</a:t>
            </a:r>
          </a:p>
          <a:p>
            <a:pPr lvl="1"/>
            <a:r>
              <a:rPr lang="en-US" sz="2000" dirty="0" smtClean="0"/>
              <a:t>Network: use FULLY QUALIFIED UNC names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450" name="Rectangle 2"/>
          <p:cNvSpPr>
            <a:spLocks noGrp="1" noChangeAspect="1" noChangeArrowheads="1"/>
          </p:cNvSpPr>
          <p:nvPr>
            <p:ph type="title"/>
          </p:nvPr>
        </p:nvSpPr>
        <p:spPr/>
        <p:txBody>
          <a:bodyPr/>
          <a:lstStyle/>
          <a:p>
            <a:r>
              <a:rPr lang="en-US" smtClean="0"/>
              <a:t>Overview</a:t>
            </a:r>
          </a:p>
        </p:txBody>
      </p:sp>
      <p:sp>
        <p:nvSpPr>
          <p:cNvPr id="744451" name="Rectangle 3"/>
          <p:cNvSpPr>
            <a:spLocks noGrp="1" noChangeAspect="1" noChangeArrowheads="1"/>
          </p:cNvSpPr>
          <p:nvPr>
            <p:ph idx="1"/>
          </p:nvPr>
        </p:nvSpPr>
        <p:spPr/>
        <p:txBody>
          <a:bodyPr/>
          <a:lstStyle/>
          <a:p>
            <a:r>
              <a:rPr lang="en-US" sz="2800" dirty="0" smtClean="0">
                <a:solidFill>
                  <a:schemeClr val="tx1">
                    <a:lumMod val="50000"/>
                  </a:schemeClr>
                </a:solidFill>
              </a:rPr>
              <a:t>Planning a backup strategy</a:t>
            </a:r>
          </a:p>
          <a:p>
            <a:r>
              <a:rPr lang="en-US" sz="2800" dirty="0" smtClean="0">
                <a:solidFill>
                  <a:schemeClr val="tx1">
                    <a:lumMod val="50000"/>
                  </a:schemeClr>
                </a:solidFill>
              </a:rPr>
              <a:t>Backup types</a:t>
            </a:r>
          </a:p>
          <a:p>
            <a:pPr lvl="1"/>
            <a:r>
              <a:rPr lang="en-US" sz="2400" dirty="0" smtClean="0">
                <a:solidFill>
                  <a:schemeClr val="tx1">
                    <a:lumMod val="50000"/>
                  </a:schemeClr>
                </a:solidFill>
              </a:rPr>
              <a:t>Full/Differential/Log</a:t>
            </a:r>
          </a:p>
          <a:p>
            <a:pPr lvl="1"/>
            <a:r>
              <a:rPr lang="en-US" sz="2400" dirty="0" smtClean="0">
                <a:solidFill>
                  <a:schemeClr val="tx1">
                    <a:lumMod val="50000"/>
                  </a:schemeClr>
                </a:solidFill>
              </a:rPr>
              <a:t>VLDB strategy concerns</a:t>
            </a:r>
          </a:p>
          <a:p>
            <a:pPr lvl="2"/>
            <a:r>
              <a:rPr lang="en-US" sz="2000" dirty="0" err="1" smtClean="0">
                <a:solidFill>
                  <a:schemeClr val="tx1">
                    <a:lumMod val="50000"/>
                  </a:schemeClr>
                </a:solidFill>
              </a:rPr>
              <a:t>Filegroup</a:t>
            </a:r>
            <a:r>
              <a:rPr lang="en-US" sz="2000" dirty="0" smtClean="0">
                <a:solidFill>
                  <a:schemeClr val="tx1">
                    <a:lumMod val="50000"/>
                  </a:schemeClr>
                </a:solidFill>
              </a:rPr>
              <a:t>/file backups</a:t>
            </a:r>
          </a:p>
          <a:p>
            <a:pPr lvl="2"/>
            <a:r>
              <a:rPr lang="en-US" sz="2000" dirty="0" err="1" smtClean="0">
                <a:solidFill>
                  <a:schemeClr val="tx1">
                    <a:lumMod val="50000"/>
                  </a:schemeClr>
                </a:solidFill>
              </a:rPr>
              <a:t>Filegroup</a:t>
            </a:r>
            <a:r>
              <a:rPr lang="en-US" sz="2000" dirty="0" smtClean="0">
                <a:solidFill>
                  <a:schemeClr val="tx1">
                    <a:lumMod val="50000"/>
                  </a:schemeClr>
                </a:solidFill>
              </a:rPr>
              <a:t>/file differential backups</a:t>
            </a:r>
          </a:p>
          <a:p>
            <a:r>
              <a:rPr lang="en-US" sz="2800" dirty="0">
                <a:solidFill>
                  <a:schemeClr val="tx1">
                    <a:lumMod val="50000"/>
                  </a:schemeClr>
                </a:solidFill>
              </a:rPr>
              <a:t>Special features for backups</a:t>
            </a:r>
          </a:p>
          <a:p>
            <a:pPr lvl="1"/>
            <a:r>
              <a:rPr lang="en-US" sz="2400" dirty="0">
                <a:solidFill>
                  <a:schemeClr val="tx1">
                    <a:lumMod val="50000"/>
                  </a:schemeClr>
                </a:solidFill>
                <a:ea typeface="+mn-ea"/>
                <a:cs typeface="+mn-cs"/>
              </a:rPr>
              <a:t>COPY_ONLY</a:t>
            </a:r>
          </a:p>
          <a:p>
            <a:pPr lvl="1"/>
            <a:r>
              <a:rPr lang="en-US" sz="2400" dirty="0">
                <a:solidFill>
                  <a:schemeClr val="tx1">
                    <a:lumMod val="50000"/>
                  </a:schemeClr>
                </a:solidFill>
                <a:ea typeface="+mn-ea"/>
                <a:cs typeface="+mn-cs"/>
              </a:rPr>
              <a:t>Parallel striped backup/multi-file backups</a:t>
            </a:r>
          </a:p>
          <a:p>
            <a:pPr lvl="1"/>
            <a:r>
              <a:rPr lang="en-US" sz="2400" dirty="0">
                <a:solidFill>
                  <a:schemeClr val="tx1">
                    <a:lumMod val="50000"/>
                  </a:schemeClr>
                </a:solidFill>
                <a:ea typeface="+mn-ea"/>
                <a:cs typeface="+mn-cs"/>
              </a:rPr>
              <a:t>Mirrored backups</a:t>
            </a:r>
          </a:p>
          <a:p>
            <a:pPr lvl="1"/>
            <a:r>
              <a:rPr lang="en-US" sz="2400" dirty="0">
                <a:solidFill>
                  <a:schemeClr val="tx1">
                    <a:lumMod val="50000"/>
                  </a:schemeClr>
                </a:solidFill>
                <a:ea typeface="+mn-ea"/>
                <a:cs typeface="+mn-cs"/>
              </a:rPr>
              <a:t>Backup integrity</a:t>
            </a:r>
          </a:p>
          <a:p>
            <a:pPr lvl="1"/>
            <a:r>
              <a:rPr lang="en-US" sz="2400" dirty="0">
                <a:solidFill>
                  <a:schemeClr val="tx1">
                    <a:lumMod val="50000"/>
                  </a:schemeClr>
                </a:solidFill>
                <a:ea typeface="+mn-ea"/>
                <a:cs typeface="+mn-cs"/>
              </a:rPr>
              <a:t>Backup compression</a:t>
            </a:r>
          </a:p>
          <a:p>
            <a:r>
              <a:rPr lang="en-US" sz="2800" dirty="0" smtClean="0"/>
              <a:t>Log shipping</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4013572675"/>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smtClean="0"/>
              <a:t>Principles of Log Shipping</a:t>
            </a:r>
            <a:endParaRPr lang="en-US" dirty="0" smtClean="0"/>
          </a:p>
        </p:txBody>
      </p:sp>
      <p:grpSp>
        <p:nvGrpSpPr>
          <p:cNvPr id="2" name="Group 3"/>
          <p:cNvGrpSpPr>
            <a:grpSpLocks/>
          </p:cNvGrpSpPr>
          <p:nvPr/>
        </p:nvGrpSpPr>
        <p:grpSpPr bwMode="auto">
          <a:xfrm>
            <a:off x="6902450" y="1955800"/>
            <a:ext cx="1581150" cy="1463675"/>
            <a:chOff x="2276" y="600"/>
            <a:chExt cx="673" cy="829"/>
          </a:xfrm>
        </p:grpSpPr>
        <p:sp>
          <p:nvSpPr>
            <p:cNvPr id="31229" name="Freeform 4"/>
            <p:cNvSpPr>
              <a:spLocks/>
            </p:cNvSpPr>
            <p:nvPr/>
          </p:nvSpPr>
          <p:spPr bwMode="auto">
            <a:xfrm>
              <a:off x="2450" y="915"/>
              <a:ext cx="32" cy="50"/>
            </a:xfrm>
            <a:custGeom>
              <a:avLst/>
              <a:gdLst>
                <a:gd name="T0" fmla="*/ 0 w 32"/>
                <a:gd name="T1" fmla="*/ 49 h 50"/>
                <a:gd name="T2" fmla="*/ 0 w 32"/>
                <a:gd name="T3" fmla="*/ 0 h 50"/>
                <a:gd name="T4" fmla="*/ 31 w 32"/>
                <a:gd name="T5" fmla="*/ 0 h 50"/>
                <a:gd name="T6" fmla="*/ 31 w 32"/>
                <a:gd name="T7" fmla="*/ 49 h 50"/>
                <a:gd name="T8" fmla="*/ 0 w 32"/>
                <a:gd name="T9" fmla="*/ 49 h 50"/>
                <a:gd name="T10" fmla="*/ 0 60000 65536"/>
                <a:gd name="T11" fmla="*/ 0 60000 65536"/>
                <a:gd name="T12" fmla="*/ 0 60000 65536"/>
                <a:gd name="T13" fmla="*/ 0 60000 65536"/>
                <a:gd name="T14" fmla="*/ 0 60000 65536"/>
                <a:gd name="T15" fmla="*/ 0 w 32"/>
                <a:gd name="T16" fmla="*/ 0 h 50"/>
                <a:gd name="T17" fmla="*/ 32 w 32"/>
                <a:gd name="T18" fmla="*/ 50 h 50"/>
              </a:gdLst>
              <a:ahLst/>
              <a:cxnLst>
                <a:cxn ang="T10">
                  <a:pos x="T0" y="T1"/>
                </a:cxn>
                <a:cxn ang="T11">
                  <a:pos x="T2" y="T3"/>
                </a:cxn>
                <a:cxn ang="T12">
                  <a:pos x="T4" y="T5"/>
                </a:cxn>
                <a:cxn ang="T13">
                  <a:pos x="T6" y="T7"/>
                </a:cxn>
                <a:cxn ang="T14">
                  <a:pos x="T8" y="T9"/>
                </a:cxn>
              </a:cxnLst>
              <a:rect l="T15" t="T16" r="T17" b="T18"/>
              <a:pathLst>
                <a:path w="32" h="50">
                  <a:moveTo>
                    <a:pt x="0" y="49"/>
                  </a:moveTo>
                  <a:lnTo>
                    <a:pt x="0" y="0"/>
                  </a:lnTo>
                  <a:lnTo>
                    <a:pt x="31" y="0"/>
                  </a:lnTo>
                  <a:lnTo>
                    <a:pt x="31" y="49"/>
                  </a:lnTo>
                  <a:lnTo>
                    <a:pt x="0" y="49"/>
                  </a:lnTo>
                </a:path>
              </a:pathLst>
            </a:custGeom>
            <a:solidFill>
              <a:srgbClr val="F9F9F9"/>
            </a:solidFill>
            <a:ln w="9525" cap="rnd">
              <a:noFill/>
              <a:round/>
              <a:headEnd/>
              <a:tailEnd/>
            </a:ln>
          </p:spPr>
          <p:txBody>
            <a:bodyPr/>
            <a:lstStyle/>
            <a:p>
              <a:endParaRPr lang="en-US">
                <a:solidFill>
                  <a:schemeClr val="tx1"/>
                </a:solidFill>
              </a:endParaRPr>
            </a:p>
          </p:txBody>
        </p:sp>
        <p:sp>
          <p:nvSpPr>
            <p:cNvPr id="31230" name="Freeform 5"/>
            <p:cNvSpPr>
              <a:spLocks/>
            </p:cNvSpPr>
            <p:nvPr/>
          </p:nvSpPr>
          <p:spPr bwMode="auto">
            <a:xfrm>
              <a:off x="2497" y="915"/>
              <a:ext cx="31" cy="50"/>
            </a:xfrm>
            <a:custGeom>
              <a:avLst/>
              <a:gdLst>
                <a:gd name="T0" fmla="*/ 0 w 31"/>
                <a:gd name="T1" fmla="*/ 49 h 50"/>
                <a:gd name="T2" fmla="*/ 0 w 31"/>
                <a:gd name="T3" fmla="*/ 0 h 50"/>
                <a:gd name="T4" fmla="*/ 30 w 31"/>
                <a:gd name="T5" fmla="*/ 0 h 50"/>
                <a:gd name="T6" fmla="*/ 30 w 31"/>
                <a:gd name="T7" fmla="*/ 49 h 50"/>
                <a:gd name="T8" fmla="*/ 0 w 31"/>
                <a:gd name="T9" fmla="*/ 49 h 50"/>
                <a:gd name="T10" fmla="*/ 0 60000 65536"/>
                <a:gd name="T11" fmla="*/ 0 60000 65536"/>
                <a:gd name="T12" fmla="*/ 0 60000 65536"/>
                <a:gd name="T13" fmla="*/ 0 60000 65536"/>
                <a:gd name="T14" fmla="*/ 0 60000 65536"/>
                <a:gd name="T15" fmla="*/ 0 w 31"/>
                <a:gd name="T16" fmla="*/ 0 h 50"/>
                <a:gd name="T17" fmla="*/ 31 w 31"/>
                <a:gd name="T18" fmla="*/ 50 h 50"/>
              </a:gdLst>
              <a:ahLst/>
              <a:cxnLst>
                <a:cxn ang="T10">
                  <a:pos x="T0" y="T1"/>
                </a:cxn>
                <a:cxn ang="T11">
                  <a:pos x="T2" y="T3"/>
                </a:cxn>
                <a:cxn ang="T12">
                  <a:pos x="T4" y="T5"/>
                </a:cxn>
                <a:cxn ang="T13">
                  <a:pos x="T6" y="T7"/>
                </a:cxn>
                <a:cxn ang="T14">
                  <a:pos x="T8" y="T9"/>
                </a:cxn>
              </a:cxnLst>
              <a:rect l="T15" t="T16" r="T17" b="T18"/>
              <a:pathLst>
                <a:path w="31" h="50">
                  <a:moveTo>
                    <a:pt x="0" y="49"/>
                  </a:moveTo>
                  <a:lnTo>
                    <a:pt x="0" y="0"/>
                  </a:lnTo>
                  <a:lnTo>
                    <a:pt x="30" y="0"/>
                  </a:lnTo>
                  <a:lnTo>
                    <a:pt x="30" y="49"/>
                  </a:lnTo>
                  <a:lnTo>
                    <a:pt x="0" y="49"/>
                  </a:lnTo>
                </a:path>
              </a:pathLst>
            </a:custGeom>
            <a:solidFill>
              <a:srgbClr val="776F65"/>
            </a:solidFill>
            <a:ln w="9525" cap="rnd">
              <a:noFill/>
              <a:round/>
              <a:headEnd/>
              <a:tailEnd/>
            </a:ln>
          </p:spPr>
          <p:txBody>
            <a:bodyPr/>
            <a:lstStyle/>
            <a:p>
              <a:endParaRPr lang="en-US">
                <a:solidFill>
                  <a:schemeClr val="tx1"/>
                </a:solidFill>
              </a:endParaRPr>
            </a:p>
          </p:txBody>
        </p:sp>
        <p:sp>
          <p:nvSpPr>
            <p:cNvPr id="31231" name="Freeform 6"/>
            <p:cNvSpPr>
              <a:spLocks/>
            </p:cNvSpPr>
            <p:nvPr/>
          </p:nvSpPr>
          <p:spPr bwMode="auto">
            <a:xfrm>
              <a:off x="2541" y="915"/>
              <a:ext cx="33" cy="50"/>
            </a:xfrm>
            <a:custGeom>
              <a:avLst/>
              <a:gdLst>
                <a:gd name="T0" fmla="*/ 0 w 33"/>
                <a:gd name="T1" fmla="*/ 49 h 50"/>
                <a:gd name="T2" fmla="*/ 0 w 33"/>
                <a:gd name="T3" fmla="*/ 0 h 50"/>
                <a:gd name="T4" fmla="*/ 32 w 33"/>
                <a:gd name="T5" fmla="*/ 0 h 50"/>
                <a:gd name="T6" fmla="*/ 32 w 33"/>
                <a:gd name="T7" fmla="*/ 49 h 50"/>
                <a:gd name="T8" fmla="*/ 0 w 33"/>
                <a:gd name="T9" fmla="*/ 49 h 50"/>
                <a:gd name="T10" fmla="*/ 0 60000 65536"/>
                <a:gd name="T11" fmla="*/ 0 60000 65536"/>
                <a:gd name="T12" fmla="*/ 0 60000 65536"/>
                <a:gd name="T13" fmla="*/ 0 60000 65536"/>
                <a:gd name="T14" fmla="*/ 0 60000 65536"/>
                <a:gd name="T15" fmla="*/ 0 w 33"/>
                <a:gd name="T16" fmla="*/ 0 h 50"/>
                <a:gd name="T17" fmla="*/ 33 w 33"/>
                <a:gd name="T18" fmla="*/ 50 h 50"/>
              </a:gdLst>
              <a:ahLst/>
              <a:cxnLst>
                <a:cxn ang="T10">
                  <a:pos x="T0" y="T1"/>
                </a:cxn>
                <a:cxn ang="T11">
                  <a:pos x="T2" y="T3"/>
                </a:cxn>
                <a:cxn ang="T12">
                  <a:pos x="T4" y="T5"/>
                </a:cxn>
                <a:cxn ang="T13">
                  <a:pos x="T6" y="T7"/>
                </a:cxn>
                <a:cxn ang="T14">
                  <a:pos x="T8" y="T9"/>
                </a:cxn>
              </a:cxnLst>
              <a:rect l="T15" t="T16" r="T17" b="T18"/>
              <a:pathLst>
                <a:path w="33" h="50">
                  <a:moveTo>
                    <a:pt x="0" y="49"/>
                  </a:moveTo>
                  <a:lnTo>
                    <a:pt x="0" y="0"/>
                  </a:lnTo>
                  <a:lnTo>
                    <a:pt x="32" y="0"/>
                  </a:lnTo>
                  <a:lnTo>
                    <a:pt x="32" y="49"/>
                  </a:lnTo>
                  <a:lnTo>
                    <a:pt x="0" y="49"/>
                  </a:lnTo>
                </a:path>
              </a:pathLst>
            </a:custGeom>
            <a:solidFill>
              <a:srgbClr val="E6D7C1"/>
            </a:solidFill>
            <a:ln w="9525" cap="rnd">
              <a:noFill/>
              <a:round/>
              <a:headEnd/>
              <a:tailEnd/>
            </a:ln>
          </p:spPr>
          <p:txBody>
            <a:bodyPr/>
            <a:lstStyle/>
            <a:p>
              <a:endParaRPr lang="en-US">
                <a:solidFill>
                  <a:schemeClr val="tx1"/>
                </a:solidFill>
              </a:endParaRPr>
            </a:p>
          </p:txBody>
        </p:sp>
        <p:sp>
          <p:nvSpPr>
            <p:cNvPr id="31232" name="Freeform 7"/>
            <p:cNvSpPr>
              <a:spLocks/>
            </p:cNvSpPr>
            <p:nvPr/>
          </p:nvSpPr>
          <p:spPr bwMode="auto">
            <a:xfrm>
              <a:off x="2559" y="1031"/>
              <a:ext cx="240" cy="117"/>
            </a:xfrm>
            <a:custGeom>
              <a:avLst/>
              <a:gdLst>
                <a:gd name="T0" fmla="*/ 13 w 240"/>
                <a:gd name="T1" fmla="*/ 0 h 117"/>
                <a:gd name="T2" fmla="*/ 217 w 240"/>
                <a:gd name="T3" fmla="*/ 1 h 117"/>
                <a:gd name="T4" fmla="*/ 239 w 240"/>
                <a:gd name="T5" fmla="*/ 116 h 117"/>
                <a:gd name="T6" fmla="*/ 0 w 240"/>
                <a:gd name="T7" fmla="*/ 116 h 117"/>
                <a:gd name="T8" fmla="*/ 13 w 240"/>
                <a:gd name="T9" fmla="*/ 0 h 117"/>
                <a:gd name="T10" fmla="*/ 0 60000 65536"/>
                <a:gd name="T11" fmla="*/ 0 60000 65536"/>
                <a:gd name="T12" fmla="*/ 0 60000 65536"/>
                <a:gd name="T13" fmla="*/ 0 60000 65536"/>
                <a:gd name="T14" fmla="*/ 0 60000 65536"/>
                <a:gd name="T15" fmla="*/ 0 w 240"/>
                <a:gd name="T16" fmla="*/ 0 h 117"/>
                <a:gd name="T17" fmla="*/ 240 w 240"/>
                <a:gd name="T18" fmla="*/ 117 h 117"/>
              </a:gdLst>
              <a:ahLst/>
              <a:cxnLst>
                <a:cxn ang="T10">
                  <a:pos x="T0" y="T1"/>
                </a:cxn>
                <a:cxn ang="T11">
                  <a:pos x="T2" y="T3"/>
                </a:cxn>
                <a:cxn ang="T12">
                  <a:pos x="T4" y="T5"/>
                </a:cxn>
                <a:cxn ang="T13">
                  <a:pos x="T6" y="T7"/>
                </a:cxn>
                <a:cxn ang="T14">
                  <a:pos x="T8" y="T9"/>
                </a:cxn>
              </a:cxnLst>
              <a:rect l="T15" t="T16" r="T17" b="T18"/>
              <a:pathLst>
                <a:path w="240" h="117">
                  <a:moveTo>
                    <a:pt x="13" y="0"/>
                  </a:moveTo>
                  <a:lnTo>
                    <a:pt x="217" y="1"/>
                  </a:lnTo>
                  <a:lnTo>
                    <a:pt x="239" y="116"/>
                  </a:lnTo>
                  <a:lnTo>
                    <a:pt x="0" y="116"/>
                  </a:lnTo>
                  <a:lnTo>
                    <a:pt x="13" y="0"/>
                  </a:lnTo>
                </a:path>
              </a:pathLst>
            </a:custGeom>
            <a:solidFill>
              <a:srgbClr val="B3B3B3"/>
            </a:solidFill>
            <a:ln w="9525" cap="rnd">
              <a:noFill/>
              <a:round/>
              <a:headEnd/>
              <a:tailEnd/>
            </a:ln>
          </p:spPr>
          <p:txBody>
            <a:bodyPr/>
            <a:lstStyle/>
            <a:p>
              <a:endParaRPr lang="en-US">
                <a:solidFill>
                  <a:schemeClr val="tx1"/>
                </a:solidFill>
              </a:endParaRPr>
            </a:p>
          </p:txBody>
        </p:sp>
        <p:sp>
          <p:nvSpPr>
            <p:cNvPr id="31233" name="Freeform 8"/>
            <p:cNvSpPr>
              <a:spLocks/>
            </p:cNvSpPr>
            <p:nvPr/>
          </p:nvSpPr>
          <p:spPr bwMode="auto">
            <a:xfrm>
              <a:off x="2559" y="1155"/>
              <a:ext cx="240" cy="34"/>
            </a:xfrm>
            <a:custGeom>
              <a:avLst/>
              <a:gdLst>
                <a:gd name="T0" fmla="*/ 239 w 240"/>
                <a:gd name="T1" fmla="*/ 0 h 34"/>
                <a:gd name="T2" fmla="*/ 239 w 240"/>
                <a:gd name="T3" fmla="*/ 33 h 34"/>
                <a:gd name="T4" fmla="*/ 0 w 240"/>
                <a:gd name="T5" fmla="*/ 33 h 34"/>
                <a:gd name="T6" fmla="*/ 0 w 240"/>
                <a:gd name="T7" fmla="*/ 0 h 34"/>
                <a:gd name="T8" fmla="*/ 239 w 240"/>
                <a:gd name="T9" fmla="*/ 0 h 34"/>
                <a:gd name="T10" fmla="*/ 0 60000 65536"/>
                <a:gd name="T11" fmla="*/ 0 60000 65536"/>
                <a:gd name="T12" fmla="*/ 0 60000 65536"/>
                <a:gd name="T13" fmla="*/ 0 60000 65536"/>
                <a:gd name="T14" fmla="*/ 0 60000 65536"/>
                <a:gd name="T15" fmla="*/ 0 w 240"/>
                <a:gd name="T16" fmla="*/ 0 h 34"/>
                <a:gd name="T17" fmla="*/ 240 w 240"/>
                <a:gd name="T18" fmla="*/ 34 h 34"/>
              </a:gdLst>
              <a:ahLst/>
              <a:cxnLst>
                <a:cxn ang="T10">
                  <a:pos x="T0" y="T1"/>
                </a:cxn>
                <a:cxn ang="T11">
                  <a:pos x="T2" y="T3"/>
                </a:cxn>
                <a:cxn ang="T12">
                  <a:pos x="T4" y="T5"/>
                </a:cxn>
                <a:cxn ang="T13">
                  <a:pos x="T6" y="T7"/>
                </a:cxn>
                <a:cxn ang="T14">
                  <a:pos x="T8" y="T9"/>
                </a:cxn>
              </a:cxnLst>
              <a:rect l="T15" t="T16" r="T17" b="T18"/>
              <a:pathLst>
                <a:path w="240" h="34">
                  <a:moveTo>
                    <a:pt x="239" y="0"/>
                  </a:moveTo>
                  <a:lnTo>
                    <a:pt x="239" y="33"/>
                  </a:lnTo>
                  <a:lnTo>
                    <a:pt x="0" y="33"/>
                  </a:lnTo>
                  <a:lnTo>
                    <a:pt x="0" y="0"/>
                  </a:lnTo>
                  <a:lnTo>
                    <a:pt x="239" y="0"/>
                  </a:lnTo>
                </a:path>
              </a:pathLst>
            </a:custGeom>
            <a:solidFill>
              <a:srgbClr val="737373"/>
            </a:solidFill>
            <a:ln w="9525" cap="rnd">
              <a:noFill/>
              <a:round/>
              <a:headEnd/>
              <a:tailEnd/>
            </a:ln>
          </p:spPr>
          <p:txBody>
            <a:bodyPr/>
            <a:lstStyle/>
            <a:p>
              <a:endParaRPr lang="en-US">
                <a:solidFill>
                  <a:schemeClr val="tx1"/>
                </a:solidFill>
              </a:endParaRPr>
            </a:p>
          </p:txBody>
        </p:sp>
        <p:sp>
          <p:nvSpPr>
            <p:cNvPr id="31234" name="Oval 9"/>
            <p:cNvSpPr>
              <a:spLocks noChangeArrowheads="1"/>
            </p:cNvSpPr>
            <p:nvPr/>
          </p:nvSpPr>
          <p:spPr bwMode="auto">
            <a:xfrm>
              <a:off x="2622" y="1027"/>
              <a:ext cx="114" cy="80"/>
            </a:xfrm>
            <a:prstGeom prst="ellipse">
              <a:avLst/>
            </a:prstGeom>
            <a:solidFill>
              <a:srgbClr val="404040"/>
            </a:solidFill>
            <a:ln w="9525">
              <a:noFill/>
              <a:round/>
              <a:headEnd/>
              <a:tailEnd/>
            </a:ln>
          </p:spPr>
          <p:txBody>
            <a:bodyPr wrap="none" anchor="ctr"/>
            <a:lstStyle/>
            <a:p>
              <a:endParaRPr lang="en-US">
                <a:solidFill>
                  <a:schemeClr val="tx1"/>
                </a:solidFill>
              </a:endParaRPr>
            </a:p>
          </p:txBody>
        </p:sp>
        <p:sp>
          <p:nvSpPr>
            <p:cNvPr id="31235" name="Freeform 10"/>
            <p:cNvSpPr>
              <a:spLocks/>
            </p:cNvSpPr>
            <p:nvPr/>
          </p:nvSpPr>
          <p:spPr bwMode="auto">
            <a:xfrm>
              <a:off x="2525" y="684"/>
              <a:ext cx="23" cy="381"/>
            </a:xfrm>
            <a:custGeom>
              <a:avLst/>
              <a:gdLst>
                <a:gd name="T0" fmla="*/ 16 w 23"/>
                <a:gd name="T1" fmla="*/ 0 h 381"/>
                <a:gd name="T2" fmla="*/ 0 w 23"/>
                <a:gd name="T3" fmla="*/ 12 h 381"/>
                <a:gd name="T4" fmla="*/ 0 w 23"/>
                <a:gd name="T5" fmla="*/ 320 h 381"/>
                <a:gd name="T6" fmla="*/ 22 w 23"/>
                <a:gd name="T7" fmla="*/ 380 h 381"/>
                <a:gd name="T8" fmla="*/ 16 w 23"/>
                <a:gd name="T9" fmla="*/ 0 h 381"/>
                <a:gd name="T10" fmla="*/ 0 60000 65536"/>
                <a:gd name="T11" fmla="*/ 0 60000 65536"/>
                <a:gd name="T12" fmla="*/ 0 60000 65536"/>
                <a:gd name="T13" fmla="*/ 0 60000 65536"/>
                <a:gd name="T14" fmla="*/ 0 60000 65536"/>
                <a:gd name="T15" fmla="*/ 0 w 23"/>
                <a:gd name="T16" fmla="*/ 0 h 381"/>
                <a:gd name="T17" fmla="*/ 23 w 23"/>
                <a:gd name="T18" fmla="*/ 381 h 381"/>
              </a:gdLst>
              <a:ahLst/>
              <a:cxnLst>
                <a:cxn ang="T10">
                  <a:pos x="T0" y="T1"/>
                </a:cxn>
                <a:cxn ang="T11">
                  <a:pos x="T2" y="T3"/>
                </a:cxn>
                <a:cxn ang="T12">
                  <a:pos x="T4" y="T5"/>
                </a:cxn>
                <a:cxn ang="T13">
                  <a:pos x="T6" y="T7"/>
                </a:cxn>
                <a:cxn ang="T14">
                  <a:pos x="T8" y="T9"/>
                </a:cxn>
              </a:cxnLst>
              <a:rect l="T15" t="T16" r="T17" b="T18"/>
              <a:pathLst>
                <a:path w="23" h="381">
                  <a:moveTo>
                    <a:pt x="16" y="0"/>
                  </a:moveTo>
                  <a:lnTo>
                    <a:pt x="0" y="12"/>
                  </a:lnTo>
                  <a:lnTo>
                    <a:pt x="0" y="320"/>
                  </a:lnTo>
                  <a:lnTo>
                    <a:pt x="22" y="380"/>
                  </a:lnTo>
                  <a:lnTo>
                    <a:pt x="16" y="0"/>
                  </a:lnTo>
                </a:path>
              </a:pathLst>
            </a:custGeom>
            <a:solidFill>
              <a:srgbClr val="808080"/>
            </a:solidFill>
            <a:ln w="9525" cap="rnd">
              <a:noFill/>
              <a:round/>
              <a:headEnd/>
              <a:tailEnd/>
            </a:ln>
          </p:spPr>
          <p:txBody>
            <a:bodyPr/>
            <a:lstStyle/>
            <a:p>
              <a:endParaRPr lang="en-US">
                <a:solidFill>
                  <a:schemeClr val="tx1"/>
                </a:solidFill>
              </a:endParaRPr>
            </a:p>
          </p:txBody>
        </p:sp>
        <p:sp>
          <p:nvSpPr>
            <p:cNvPr id="31236" name="Freeform 11"/>
            <p:cNvSpPr>
              <a:spLocks/>
            </p:cNvSpPr>
            <p:nvPr/>
          </p:nvSpPr>
          <p:spPr bwMode="auto">
            <a:xfrm>
              <a:off x="2552" y="682"/>
              <a:ext cx="280" cy="418"/>
            </a:xfrm>
            <a:custGeom>
              <a:avLst/>
              <a:gdLst>
                <a:gd name="T0" fmla="*/ 279 w 280"/>
                <a:gd name="T1" fmla="*/ 373 h 418"/>
                <a:gd name="T2" fmla="*/ 0 w 280"/>
                <a:gd name="T3" fmla="*/ 417 h 418"/>
                <a:gd name="T4" fmla="*/ 0 w 280"/>
                <a:gd name="T5" fmla="*/ 19 h 418"/>
                <a:gd name="T6" fmla="*/ 279 w 280"/>
                <a:gd name="T7" fmla="*/ 0 h 418"/>
                <a:gd name="T8" fmla="*/ 279 w 280"/>
                <a:gd name="T9" fmla="*/ 373 h 418"/>
                <a:gd name="T10" fmla="*/ 0 60000 65536"/>
                <a:gd name="T11" fmla="*/ 0 60000 65536"/>
                <a:gd name="T12" fmla="*/ 0 60000 65536"/>
                <a:gd name="T13" fmla="*/ 0 60000 65536"/>
                <a:gd name="T14" fmla="*/ 0 60000 65536"/>
                <a:gd name="T15" fmla="*/ 0 w 280"/>
                <a:gd name="T16" fmla="*/ 0 h 418"/>
                <a:gd name="T17" fmla="*/ 280 w 280"/>
                <a:gd name="T18" fmla="*/ 418 h 418"/>
              </a:gdLst>
              <a:ahLst/>
              <a:cxnLst>
                <a:cxn ang="T10">
                  <a:pos x="T0" y="T1"/>
                </a:cxn>
                <a:cxn ang="T11">
                  <a:pos x="T2" y="T3"/>
                </a:cxn>
                <a:cxn ang="T12">
                  <a:pos x="T4" y="T5"/>
                </a:cxn>
                <a:cxn ang="T13">
                  <a:pos x="T6" y="T7"/>
                </a:cxn>
                <a:cxn ang="T14">
                  <a:pos x="T8" y="T9"/>
                </a:cxn>
              </a:cxnLst>
              <a:rect l="T15" t="T16" r="T17" b="T18"/>
              <a:pathLst>
                <a:path w="280" h="418">
                  <a:moveTo>
                    <a:pt x="279" y="373"/>
                  </a:moveTo>
                  <a:lnTo>
                    <a:pt x="0" y="417"/>
                  </a:lnTo>
                  <a:lnTo>
                    <a:pt x="0" y="19"/>
                  </a:lnTo>
                  <a:lnTo>
                    <a:pt x="279" y="0"/>
                  </a:lnTo>
                  <a:lnTo>
                    <a:pt x="279" y="373"/>
                  </a:lnTo>
                </a:path>
              </a:pathLst>
            </a:custGeom>
            <a:solidFill>
              <a:srgbClr val="4D4D4D"/>
            </a:solidFill>
            <a:ln w="9525" cap="rnd">
              <a:noFill/>
              <a:round/>
              <a:headEnd/>
              <a:tailEnd/>
            </a:ln>
          </p:spPr>
          <p:txBody>
            <a:bodyPr/>
            <a:lstStyle/>
            <a:p>
              <a:endParaRPr lang="en-US">
                <a:solidFill>
                  <a:schemeClr val="tx1"/>
                </a:solidFill>
              </a:endParaRPr>
            </a:p>
          </p:txBody>
        </p:sp>
        <p:sp>
          <p:nvSpPr>
            <p:cNvPr id="31237" name="Freeform 12"/>
            <p:cNvSpPr>
              <a:spLocks/>
            </p:cNvSpPr>
            <p:nvPr/>
          </p:nvSpPr>
          <p:spPr bwMode="auto">
            <a:xfrm>
              <a:off x="2574" y="699"/>
              <a:ext cx="228" cy="333"/>
            </a:xfrm>
            <a:custGeom>
              <a:avLst/>
              <a:gdLst>
                <a:gd name="T0" fmla="*/ 220 w 228"/>
                <a:gd name="T1" fmla="*/ 1 h 333"/>
                <a:gd name="T2" fmla="*/ 221 w 228"/>
                <a:gd name="T3" fmla="*/ 6 h 333"/>
                <a:gd name="T4" fmla="*/ 222 w 228"/>
                <a:gd name="T5" fmla="*/ 13 h 333"/>
                <a:gd name="T6" fmla="*/ 224 w 228"/>
                <a:gd name="T7" fmla="*/ 27 h 333"/>
                <a:gd name="T8" fmla="*/ 224 w 228"/>
                <a:gd name="T9" fmla="*/ 43 h 333"/>
                <a:gd name="T10" fmla="*/ 224 w 228"/>
                <a:gd name="T11" fmla="*/ 62 h 333"/>
                <a:gd name="T12" fmla="*/ 225 w 228"/>
                <a:gd name="T13" fmla="*/ 83 h 333"/>
                <a:gd name="T14" fmla="*/ 225 w 228"/>
                <a:gd name="T15" fmla="*/ 104 h 333"/>
                <a:gd name="T16" fmla="*/ 227 w 228"/>
                <a:gd name="T17" fmla="*/ 129 h 333"/>
                <a:gd name="T18" fmla="*/ 227 w 228"/>
                <a:gd name="T19" fmla="*/ 153 h 333"/>
                <a:gd name="T20" fmla="*/ 227 w 228"/>
                <a:gd name="T21" fmla="*/ 178 h 333"/>
                <a:gd name="T22" fmla="*/ 225 w 228"/>
                <a:gd name="T23" fmla="*/ 200 h 333"/>
                <a:gd name="T24" fmla="*/ 225 w 228"/>
                <a:gd name="T25" fmla="*/ 223 h 333"/>
                <a:gd name="T26" fmla="*/ 224 w 228"/>
                <a:gd name="T27" fmla="*/ 244 h 333"/>
                <a:gd name="T28" fmla="*/ 224 w 228"/>
                <a:gd name="T29" fmla="*/ 263 h 333"/>
                <a:gd name="T30" fmla="*/ 224 w 228"/>
                <a:gd name="T31" fmla="*/ 277 h 333"/>
                <a:gd name="T32" fmla="*/ 222 w 228"/>
                <a:gd name="T33" fmla="*/ 291 h 333"/>
                <a:gd name="T34" fmla="*/ 220 w 228"/>
                <a:gd name="T35" fmla="*/ 298 h 333"/>
                <a:gd name="T36" fmla="*/ 213 w 228"/>
                <a:gd name="T37" fmla="*/ 305 h 333"/>
                <a:gd name="T38" fmla="*/ 206 w 228"/>
                <a:gd name="T39" fmla="*/ 309 h 333"/>
                <a:gd name="T40" fmla="*/ 200 w 228"/>
                <a:gd name="T41" fmla="*/ 311 h 333"/>
                <a:gd name="T42" fmla="*/ 191 w 228"/>
                <a:gd name="T43" fmla="*/ 312 h 333"/>
                <a:gd name="T44" fmla="*/ 180 w 228"/>
                <a:gd name="T45" fmla="*/ 316 h 333"/>
                <a:gd name="T46" fmla="*/ 169 w 228"/>
                <a:gd name="T47" fmla="*/ 318 h 333"/>
                <a:gd name="T48" fmla="*/ 156 w 228"/>
                <a:gd name="T49" fmla="*/ 319 h 333"/>
                <a:gd name="T50" fmla="*/ 145 w 228"/>
                <a:gd name="T51" fmla="*/ 323 h 333"/>
                <a:gd name="T52" fmla="*/ 133 w 228"/>
                <a:gd name="T53" fmla="*/ 325 h 333"/>
                <a:gd name="T54" fmla="*/ 121 w 228"/>
                <a:gd name="T55" fmla="*/ 325 h 333"/>
                <a:gd name="T56" fmla="*/ 110 w 228"/>
                <a:gd name="T57" fmla="*/ 325 h 333"/>
                <a:gd name="T58" fmla="*/ 97 w 228"/>
                <a:gd name="T59" fmla="*/ 328 h 333"/>
                <a:gd name="T60" fmla="*/ 85 w 228"/>
                <a:gd name="T61" fmla="*/ 328 h 333"/>
                <a:gd name="T62" fmla="*/ 74 w 228"/>
                <a:gd name="T63" fmla="*/ 328 h 333"/>
                <a:gd name="T64" fmla="*/ 61 w 228"/>
                <a:gd name="T65" fmla="*/ 330 h 333"/>
                <a:gd name="T66" fmla="*/ 49 w 228"/>
                <a:gd name="T67" fmla="*/ 330 h 333"/>
                <a:gd name="T68" fmla="*/ 38 w 228"/>
                <a:gd name="T69" fmla="*/ 330 h 333"/>
                <a:gd name="T70" fmla="*/ 26 w 228"/>
                <a:gd name="T71" fmla="*/ 330 h 333"/>
                <a:gd name="T72" fmla="*/ 13 w 228"/>
                <a:gd name="T73" fmla="*/ 328 h 333"/>
                <a:gd name="T74" fmla="*/ 6 w 228"/>
                <a:gd name="T75" fmla="*/ 325 h 333"/>
                <a:gd name="T76" fmla="*/ 5 w 228"/>
                <a:gd name="T77" fmla="*/ 319 h 333"/>
                <a:gd name="T78" fmla="*/ 4 w 228"/>
                <a:gd name="T79" fmla="*/ 312 h 333"/>
                <a:gd name="T80" fmla="*/ 2 w 228"/>
                <a:gd name="T81" fmla="*/ 302 h 333"/>
                <a:gd name="T82" fmla="*/ 1 w 228"/>
                <a:gd name="T83" fmla="*/ 286 h 333"/>
                <a:gd name="T84" fmla="*/ 0 w 228"/>
                <a:gd name="T85" fmla="*/ 269 h 333"/>
                <a:gd name="T86" fmla="*/ 0 w 228"/>
                <a:gd name="T87" fmla="*/ 249 h 333"/>
                <a:gd name="T88" fmla="*/ 0 w 228"/>
                <a:gd name="T89" fmla="*/ 228 h 333"/>
                <a:gd name="T90" fmla="*/ 0 w 228"/>
                <a:gd name="T91" fmla="*/ 204 h 333"/>
                <a:gd name="T92" fmla="*/ 0 w 228"/>
                <a:gd name="T93" fmla="*/ 181 h 333"/>
                <a:gd name="T94" fmla="*/ 0 w 228"/>
                <a:gd name="T95" fmla="*/ 157 h 333"/>
                <a:gd name="T96" fmla="*/ 0 w 228"/>
                <a:gd name="T97" fmla="*/ 134 h 333"/>
                <a:gd name="T98" fmla="*/ 0 w 228"/>
                <a:gd name="T99" fmla="*/ 110 h 333"/>
                <a:gd name="T100" fmla="*/ 0 w 228"/>
                <a:gd name="T101" fmla="*/ 89 h 333"/>
                <a:gd name="T102" fmla="*/ 0 w 228"/>
                <a:gd name="T103" fmla="*/ 69 h 333"/>
                <a:gd name="T104" fmla="*/ 1 w 228"/>
                <a:gd name="T105" fmla="*/ 52 h 333"/>
                <a:gd name="T106" fmla="*/ 2 w 228"/>
                <a:gd name="T107" fmla="*/ 38 h 333"/>
                <a:gd name="T108" fmla="*/ 4 w 228"/>
                <a:gd name="T109" fmla="*/ 26 h 333"/>
                <a:gd name="T110" fmla="*/ 5 w 228"/>
                <a:gd name="T111" fmla="*/ 19 h 333"/>
                <a:gd name="T112" fmla="*/ 6 w 228"/>
                <a:gd name="T113" fmla="*/ 13 h 333"/>
                <a:gd name="T114" fmla="*/ 218 w 228"/>
                <a:gd name="T115" fmla="*/ 0 h 33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8"/>
                <a:gd name="T175" fmla="*/ 0 h 333"/>
                <a:gd name="T176" fmla="*/ 228 w 228"/>
                <a:gd name="T177" fmla="*/ 333 h 33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8" h="333">
                  <a:moveTo>
                    <a:pt x="218" y="0"/>
                  </a:moveTo>
                  <a:lnTo>
                    <a:pt x="220" y="1"/>
                  </a:lnTo>
                  <a:lnTo>
                    <a:pt x="220" y="3"/>
                  </a:lnTo>
                  <a:lnTo>
                    <a:pt x="221" y="6"/>
                  </a:lnTo>
                  <a:lnTo>
                    <a:pt x="221" y="12"/>
                  </a:lnTo>
                  <a:lnTo>
                    <a:pt x="222" y="13"/>
                  </a:lnTo>
                  <a:lnTo>
                    <a:pt x="222" y="20"/>
                  </a:lnTo>
                  <a:lnTo>
                    <a:pt x="224" y="27"/>
                  </a:lnTo>
                  <a:lnTo>
                    <a:pt x="224" y="36"/>
                  </a:lnTo>
                  <a:lnTo>
                    <a:pt x="224" y="43"/>
                  </a:lnTo>
                  <a:lnTo>
                    <a:pt x="224" y="52"/>
                  </a:lnTo>
                  <a:lnTo>
                    <a:pt x="224" y="62"/>
                  </a:lnTo>
                  <a:lnTo>
                    <a:pt x="225" y="71"/>
                  </a:lnTo>
                  <a:lnTo>
                    <a:pt x="225" y="83"/>
                  </a:lnTo>
                  <a:lnTo>
                    <a:pt x="225" y="94"/>
                  </a:lnTo>
                  <a:lnTo>
                    <a:pt x="225" y="104"/>
                  </a:lnTo>
                  <a:lnTo>
                    <a:pt x="225" y="117"/>
                  </a:lnTo>
                  <a:lnTo>
                    <a:pt x="227" y="129"/>
                  </a:lnTo>
                  <a:lnTo>
                    <a:pt x="227" y="139"/>
                  </a:lnTo>
                  <a:lnTo>
                    <a:pt x="227" y="153"/>
                  </a:lnTo>
                  <a:lnTo>
                    <a:pt x="227" y="164"/>
                  </a:lnTo>
                  <a:lnTo>
                    <a:pt x="227" y="178"/>
                  </a:lnTo>
                  <a:lnTo>
                    <a:pt x="225" y="190"/>
                  </a:lnTo>
                  <a:lnTo>
                    <a:pt x="225" y="200"/>
                  </a:lnTo>
                  <a:lnTo>
                    <a:pt x="225" y="211"/>
                  </a:lnTo>
                  <a:lnTo>
                    <a:pt x="225" y="223"/>
                  </a:lnTo>
                  <a:lnTo>
                    <a:pt x="225" y="235"/>
                  </a:lnTo>
                  <a:lnTo>
                    <a:pt x="224" y="244"/>
                  </a:lnTo>
                  <a:lnTo>
                    <a:pt x="224" y="253"/>
                  </a:lnTo>
                  <a:lnTo>
                    <a:pt x="224" y="263"/>
                  </a:lnTo>
                  <a:lnTo>
                    <a:pt x="224" y="270"/>
                  </a:lnTo>
                  <a:lnTo>
                    <a:pt x="224" y="277"/>
                  </a:lnTo>
                  <a:lnTo>
                    <a:pt x="222" y="284"/>
                  </a:lnTo>
                  <a:lnTo>
                    <a:pt x="222" y="291"/>
                  </a:lnTo>
                  <a:lnTo>
                    <a:pt x="221" y="295"/>
                  </a:lnTo>
                  <a:lnTo>
                    <a:pt x="220" y="298"/>
                  </a:lnTo>
                  <a:lnTo>
                    <a:pt x="220" y="304"/>
                  </a:lnTo>
                  <a:lnTo>
                    <a:pt x="213" y="305"/>
                  </a:lnTo>
                  <a:lnTo>
                    <a:pt x="210" y="307"/>
                  </a:lnTo>
                  <a:lnTo>
                    <a:pt x="206" y="309"/>
                  </a:lnTo>
                  <a:lnTo>
                    <a:pt x="203" y="309"/>
                  </a:lnTo>
                  <a:lnTo>
                    <a:pt x="200" y="311"/>
                  </a:lnTo>
                  <a:lnTo>
                    <a:pt x="192" y="312"/>
                  </a:lnTo>
                  <a:lnTo>
                    <a:pt x="191" y="312"/>
                  </a:lnTo>
                  <a:lnTo>
                    <a:pt x="185" y="314"/>
                  </a:lnTo>
                  <a:lnTo>
                    <a:pt x="180" y="316"/>
                  </a:lnTo>
                  <a:lnTo>
                    <a:pt x="174" y="316"/>
                  </a:lnTo>
                  <a:lnTo>
                    <a:pt x="169" y="318"/>
                  </a:lnTo>
                  <a:lnTo>
                    <a:pt x="163" y="318"/>
                  </a:lnTo>
                  <a:lnTo>
                    <a:pt x="156" y="319"/>
                  </a:lnTo>
                  <a:lnTo>
                    <a:pt x="151" y="319"/>
                  </a:lnTo>
                  <a:lnTo>
                    <a:pt x="145" y="323"/>
                  </a:lnTo>
                  <a:lnTo>
                    <a:pt x="138" y="323"/>
                  </a:lnTo>
                  <a:lnTo>
                    <a:pt x="133" y="325"/>
                  </a:lnTo>
                  <a:lnTo>
                    <a:pt x="127" y="325"/>
                  </a:lnTo>
                  <a:lnTo>
                    <a:pt x="121" y="325"/>
                  </a:lnTo>
                  <a:lnTo>
                    <a:pt x="115" y="325"/>
                  </a:lnTo>
                  <a:lnTo>
                    <a:pt x="110" y="325"/>
                  </a:lnTo>
                  <a:lnTo>
                    <a:pt x="103" y="325"/>
                  </a:lnTo>
                  <a:lnTo>
                    <a:pt x="97" y="328"/>
                  </a:lnTo>
                  <a:lnTo>
                    <a:pt x="92" y="328"/>
                  </a:lnTo>
                  <a:lnTo>
                    <a:pt x="85" y="328"/>
                  </a:lnTo>
                  <a:lnTo>
                    <a:pt x="79" y="328"/>
                  </a:lnTo>
                  <a:lnTo>
                    <a:pt x="74" y="328"/>
                  </a:lnTo>
                  <a:lnTo>
                    <a:pt x="67" y="330"/>
                  </a:lnTo>
                  <a:lnTo>
                    <a:pt x="61" y="330"/>
                  </a:lnTo>
                  <a:lnTo>
                    <a:pt x="56" y="330"/>
                  </a:lnTo>
                  <a:lnTo>
                    <a:pt x="49" y="330"/>
                  </a:lnTo>
                  <a:lnTo>
                    <a:pt x="44" y="332"/>
                  </a:lnTo>
                  <a:lnTo>
                    <a:pt x="38" y="330"/>
                  </a:lnTo>
                  <a:lnTo>
                    <a:pt x="31" y="330"/>
                  </a:lnTo>
                  <a:lnTo>
                    <a:pt x="26" y="330"/>
                  </a:lnTo>
                  <a:lnTo>
                    <a:pt x="19" y="328"/>
                  </a:lnTo>
                  <a:lnTo>
                    <a:pt x="13" y="328"/>
                  </a:lnTo>
                  <a:lnTo>
                    <a:pt x="8" y="328"/>
                  </a:lnTo>
                  <a:lnTo>
                    <a:pt x="6" y="325"/>
                  </a:lnTo>
                  <a:lnTo>
                    <a:pt x="6" y="323"/>
                  </a:lnTo>
                  <a:lnTo>
                    <a:pt x="5" y="319"/>
                  </a:lnTo>
                  <a:lnTo>
                    <a:pt x="4" y="316"/>
                  </a:lnTo>
                  <a:lnTo>
                    <a:pt x="4" y="312"/>
                  </a:lnTo>
                  <a:lnTo>
                    <a:pt x="2" y="307"/>
                  </a:lnTo>
                  <a:lnTo>
                    <a:pt x="2" y="302"/>
                  </a:lnTo>
                  <a:lnTo>
                    <a:pt x="1" y="295"/>
                  </a:lnTo>
                  <a:lnTo>
                    <a:pt x="1" y="286"/>
                  </a:lnTo>
                  <a:lnTo>
                    <a:pt x="1" y="277"/>
                  </a:lnTo>
                  <a:lnTo>
                    <a:pt x="0" y="269"/>
                  </a:lnTo>
                  <a:lnTo>
                    <a:pt x="0" y="258"/>
                  </a:lnTo>
                  <a:lnTo>
                    <a:pt x="0" y="249"/>
                  </a:lnTo>
                  <a:lnTo>
                    <a:pt x="0" y="241"/>
                  </a:lnTo>
                  <a:lnTo>
                    <a:pt x="0" y="228"/>
                  </a:lnTo>
                  <a:lnTo>
                    <a:pt x="0" y="218"/>
                  </a:lnTo>
                  <a:lnTo>
                    <a:pt x="0" y="204"/>
                  </a:lnTo>
                  <a:lnTo>
                    <a:pt x="0" y="192"/>
                  </a:lnTo>
                  <a:lnTo>
                    <a:pt x="0" y="181"/>
                  </a:lnTo>
                  <a:lnTo>
                    <a:pt x="0" y="171"/>
                  </a:lnTo>
                  <a:lnTo>
                    <a:pt x="0" y="157"/>
                  </a:lnTo>
                  <a:lnTo>
                    <a:pt x="0" y="145"/>
                  </a:lnTo>
                  <a:lnTo>
                    <a:pt x="0" y="134"/>
                  </a:lnTo>
                  <a:lnTo>
                    <a:pt x="0" y="120"/>
                  </a:lnTo>
                  <a:lnTo>
                    <a:pt x="0" y="110"/>
                  </a:lnTo>
                  <a:lnTo>
                    <a:pt x="0" y="99"/>
                  </a:lnTo>
                  <a:lnTo>
                    <a:pt x="0" y="89"/>
                  </a:lnTo>
                  <a:lnTo>
                    <a:pt x="0" y="80"/>
                  </a:lnTo>
                  <a:lnTo>
                    <a:pt x="0" y="69"/>
                  </a:lnTo>
                  <a:lnTo>
                    <a:pt x="1" y="61"/>
                  </a:lnTo>
                  <a:lnTo>
                    <a:pt x="1" y="52"/>
                  </a:lnTo>
                  <a:lnTo>
                    <a:pt x="1" y="45"/>
                  </a:lnTo>
                  <a:lnTo>
                    <a:pt x="2" y="38"/>
                  </a:lnTo>
                  <a:lnTo>
                    <a:pt x="2" y="33"/>
                  </a:lnTo>
                  <a:lnTo>
                    <a:pt x="4" y="26"/>
                  </a:lnTo>
                  <a:lnTo>
                    <a:pt x="4" y="22"/>
                  </a:lnTo>
                  <a:lnTo>
                    <a:pt x="5" y="19"/>
                  </a:lnTo>
                  <a:lnTo>
                    <a:pt x="6" y="17"/>
                  </a:lnTo>
                  <a:lnTo>
                    <a:pt x="6" y="13"/>
                  </a:lnTo>
                  <a:lnTo>
                    <a:pt x="8" y="13"/>
                  </a:lnTo>
                  <a:lnTo>
                    <a:pt x="218" y="0"/>
                  </a:lnTo>
                </a:path>
              </a:pathLst>
            </a:custGeom>
            <a:solidFill>
              <a:srgbClr val="97A6CC"/>
            </a:solidFill>
            <a:ln w="9525" cap="rnd">
              <a:noFill/>
              <a:round/>
              <a:headEnd/>
              <a:tailEnd/>
            </a:ln>
          </p:spPr>
          <p:txBody>
            <a:bodyPr/>
            <a:lstStyle/>
            <a:p>
              <a:endParaRPr lang="en-US">
                <a:solidFill>
                  <a:schemeClr val="tx1"/>
                </a:solidFill>
              </a:endParaRPr>
            </a:p>
          </p:txBody>
        </p:sp>
        <p:sp>
          <p:nvSpPr>
            <p:cNvPr id="31238" name="Freeform 13"/>
            <p:cNvSpPr>
              <a:spLocks/>
            </p:cNvSpPr>
            <p:nvPr/>
          </p:nvSpPr>
          <p:spPr bwMode="auto">
            <a:xfrm>
              <a:off x="2540" y="656"/>
              <a:ext cx="292" cy="42"/>
            </a:xfrm>
            <a:custGeom>
              <a:avLst/>
              <a:gdLst>
                <a:gd name="T0" fmla="*/ 291 w 292"/>
                <a:gd name="T1" fmla="*/ 23 h 42"/>
                <a:gd name="T2" fmla="*/ 271 w 292"/>
                <a:gd name="T3" fmla="*/ 0 h 42"/>
                <a:gd name="T4" fmla="*/ 0 w 292"/>
                <a:gd name="T5" fmla="*/ 16 h 42"/>
                <a:gd name="T6" fmla="*/ 13 w 292"/>
                <a:gd name="T7" fmla="*/ 41 h 42"/>
                <a:gd name="T8" fmla="*/ 291 w 292"/>
                <a:gd name="T9" fmla="*/ 23 h 42"/>
                <a:gd name="T10" fmla="*/ 0 60000 65536"/>
                <a:gd name="T11" fmla="*/ 0 60000 65536"/>
                <a:gd name="T12" fmla="*/ 0 60000 65536"/>
                <a:gd name="T13" fmla="*/ 0 60000 65536"/>
                <a:gd name="T14" fmla="*/ 0 60000 65536"/>
                <a:gd name="T15" fmla="*/ 0 w 292"/>
                <a:gd name="T16" fmla="*/ 0 h 42"/>
                <a:gd name="T17" fmla="*/ 292 w 292"/>
                <a:gd name="T18" fmla="*/ 42 h 42"/>
              </a:gdLst>
              <a:ahLst/>
              <a:cxnLst>
                <a:cxn ang="T10">
                  <a:pos x="T0" y="T1"/>
                </a:cxn>
                <a:cxn ang="T11">
                  <a:pos x="T2" y="T3"/>
                </a:cxn>
                <a:cxn ang="T12">
                  <a:pos x="T4" y="T5"/>
                </a:cxn>
                <a:cxn ang="T13">
                  <a:pos x="T6" y="T7"/>
                </a:cxn>
                <a:cxn ang="T14">
                  <a:pos x="T8" y="T9"/>
                </a:cxn>
              </a:cxnLst>
              <a:rect l="T15" t="T16" r="T17" b="T18"/>
              <a:pathLst>
                <a:path w="292" h="42">
                  <a:moveTo>
                    <a:pt x="291" y="23"/>
                  </a:moveTo>
                  <a:lnTo>
                    <a:pt x="271" y="0"/>
                  </a:lnTo>
                  <a:lnTo>
                    <a:pt x="0" y="16"/>
                  </a:lnTo>
                  <a:lnTo>
                    <a:pt x="13" y="41"/>
                  </a:lnTo>
                  <a:lnTo>
                    <a:pt x="291" y="23"/>
                  </a:lnTo>
                </a:path>
              </a:pathLst>
            </a:custGeom>
            <a:solidFill>
              <a:srgbClr val="F2F2F2"/>
            </a:solidFill>
            <a:ln w="9525" cap="rnd">
              <a:noFill/>
              <a:round/>
              <a:headEnd/>
              <a:tailEnd/>
            </a:ln>
          </p:spPr>
          <p:txBody>
            <a:bodyPr/>
            <a:lstStyle/>
            <a:p>
              <a:endParaRPr lang="en-US">
                <a:solidFill>
                  <a:schemeClr val="tx1"/>
                </a:solidFill>
              </a:endParaRPr>
            </a:p>
          </p:txBody>
        </p:sp>
        <p:sp>
          <p:nvSpPr>
            <p:cNvPr id="31239" name="Freeform 14"/>
            <p:cNvSpPr>
              <a:spLocks/>
            </p:cNvSpPr>
            <p:nvPr/>
          </p:nvSpPr>
          <p:spPr bwMode="auto">
            <a:xfrm>
              <a:off x="2540" y="674"/>
              <a:ext cx="23" cy="426"/>
            </a:xfrm>
            <a:custGeom>
              <a:avLst/>
              <a:gdLst>
                <a:gd name="T0" fmla="*/ 0 w 23"/>
                <a:gd name="T1" fmla="*/ 0 h 426"/>
                <a:gd name="T2" fmla="*/ 22 w 23"/>
                <a:gd name="T3" fmla="*/ 28 h 426"/>
                <a:gd name="T4" fmla="*/ 22 w 23"/>
                <a:gd name="T5" fmla="*/ 425 h 426"/>
                <a:gd name="T6" fmla="*/ 0 w 23"/>
                <a:gd name="T7" fmla="*/ 388 h 426"/>
                <a:gd name="T8" fmla="*/ 0 w 23"/>
                <a:gd name="T9" fmla="*/ 0 h 426"/>
                <a:gd name="T10" fmla="*/ 0 60000 65536"/>
                <a:gd name="T11" fmla="*/ 0 60000 65536"/>
                <a:gd name="T12" fmla="*/ 0 60000 65536"/>
                <a:gd name="T13" fmla="*/ 0 60000 65536"/>
                <a:gd name="T14" fmla="*/ 0 60000 65536"/>
                <a:gd name="T15" fmla="*/ 0 w 23"/>
                <a:gd name="T16" fmla="*/ 0 h 426"/>
                <a:gd name="T17" fmla="*/ 23 w 23"/>
                <a:gd name="T18" fmla="*/ 426 h 426"/>
              </a:gdLst>
              <a:ahLst/>
              <a:cxnLst>
                <a:cxn ang="T10">
                  <a:pos x="T0" y="T1"/>
                </a:cxn>
                <a:cxn ang="T11">
                  <a:pos x="T2" y="T3"/>
                </a:cxn>
                <a:cxn ang="T12">
                  <a:pos x="T4" y="T5"/>
                </a:cxn>
                <a:cxn ang="T13">
                  <a:pos x="T6" y="T7"/>
                </a:cxn>
                <a:cxn ang="T14">
                  <a:pos x="T8" y="T9"/>
                </a:cxn>
              </a:cxnLst>
              <a:rect l="T15" t="T16" r="T17" b="T18"/>
              <a:pathLst>
                <a:path w="23" h="426">
                  <a:moveTo>
                    <a:pt x="0" y="0"/>
                  </a:moveTo>
                  <a:lnTo>
                    <a:pt x="22" y="28"/>
                  </a:lnTo>
                  <a:lnTo>
                    <a:pt x="22" y="425"/>
                  </a:lnTo>
                  <a:lnTo>
                    <a:pt x="0" y="388"/>
                  </a:lnTo>
                  <a:lnTo>
                    <a:pt x="0" y="0"/>
                  </a:lnTo>
                </a:path>
              </a:pathLst>
            </a:custGeom>
            <a:solidFill>
              <a:srgbClr val="999999"/>
            </a:solidFill>
            <a:ln w="9525" cap="rnd">
              <a:noFill/>
              <a:round/>
              <a:headEnd/>
              <a:tailEnd/>
            </a:ln>
          </p:spPr>
          <p:txBody>
            <a:bodyPr/>
            <a:lstStyle/>
            <a:p>
              <a:endParaRPr lang="en-US">
                <a:solidFill>
                  <a:schemeClr val="tx1"/>
                </a:solidFill>
              </a:endParaRPr>
            </a:p>
          </p:txBody>
        </p:sp>
        <p:sp>
          <p:nvSpPr>
            <p:cNvPr id="31240" name="Freeform 15"/>
            <p:cNvSpPr>
              <a:spLocks/>
            </p:cNvSpPr>
            <p:nvPr/>
          </p:nvSpPr>
          <p:spPr bwMode="auto">
            <a:xfrm>
              <a:off x="2815" y="682"/>
              <a:ext cx="23" cy="373"/>
            </a:xfrm>
            <a:custGeom>
              <a:avLst/>
              <a:gdLst>
                <a:gd name="T0" fmla="*/ 22 w 23"/>
                <a:gd name="T1" fmla="*/ 0 h 373"/>
                <a:gd name="T2" fmla="*/ 0 w 23"/>
                <a:gd name="T3" fmla="*/ 19 h 373"/>
                <a:gd name="T4" fmla="*/ 0 w 23"/>
                <a:gd name="T5" fmla="*/ 333 h 373"/>
                <a:gd name="T6" fmla="*/ 22 w 23"/>
                <a:gd name="T7" fmla="*/ 372 h 373"/>
                <a:gd name="T8" fmla="*/ 22 w 23"/>
                <a:gd name="T9" fmla="*/ 0 h 373"/>
                <a:gd name="T10" fmla="*/ 0 60000 65536"/>
                <a:gd name="T11" fmla="*/ 0 60000 65536"/>
                <a:gd name="T12" fmla="*/ 0 60000 65536"/>
                <a:gd name="T13" fmla="*/ 0 60000 65536"/>
                <a:gd name="T14" fmla="*/ 0 60000 65536"/>
                <a:gd name="T15" fmla="*/ 0 w 23"/>
                <a:gd name="T16" fmla="*/ 0 h 373"/>
                <a:gd name="T17" fmla="*/ 23 w 23"/>
                <a:gd name="T18" fmla="*/ 373 h 373"/>
              </a:gdLst>
              <a:ahLst/>
              <a:cxnLst>
                <a:cxn ang="T10">
                  <a:pos x="T0" y="T1"/>
                </a:cxn>
                <a:cxn ang="T11">
                  <a:pos x="T2" y="T3"/>
                </a:cxn>
                <a:cxn ang="T12">
                  <a:pos x="T4" y="T5"/>
                </a:cxn>
                <a:cxn ang="T13">
                  <a:pos x="T6" y="T7"/>
                </a:cxn>
                <a:cxn ang="T14">
                  <a:pos x="T8" y="T9"/>
                </a:cxn>
              </a:cxnLst>
              <a:rect l="T15" t="T16" r="T17" b="T18"/>
              <a:pathLst>
                <a:path w="23" h="373">
                  <a:moveTo>
                    <a:pt x="22" y="0"/>
                  </a:moveTo>
                  <a:lnTo>
                    <a:pt x="0" y="19"/>
                  </a:lnTo>
                  <a:lnTo>
                    <a:pt x="0" y="333"/>
                  </a:lnTo>
                  <a:lnTo>
                    <a:pt x="22" y="372"/>
                  </a:lnTo>
                  <a:lnTo>
                    <a:pt x="22" y="0"/>
                  </a:lnTo>
                </a:path>
              </a:pathLst>
            </a:custGeom>
            <a:solidFill>
              <a:srgbClr val="BFBFBF"/>
            </a:solidFill>
            <a:ln w="9525" cap="rnd">
              <a:noFill/>
              <a:round/>
              <a:headEnd/>
              <a:tailEnd/>
            </a:ln>
          </p:spPr>
          <p:txBody>
            <a:bodyPr/>
            <a:lstStyle/>
            <a:p>
              <a:endParaRPr lang="en-US">
                <a:solidFill>
                  <a:schemeClr val="tx1"/>
                </a:solidFill>
              </a:endParaRPr>
            </a:p>
          </p:txBody>
        </p:sp>
        <p:sp>
          <p:nvSpPr>
            <p:cNvPr id="31241" name="Freeform 16"/>
            <p:cNvSpPr>
              <a:spLocks/>
            </p:cNvSpPr>
            <p:nvPr/>
          </p:nvSpPr>
          <p:spPr bwMode="auto">
            <a:xfrm>
              <a:off x="2552" y="1023"/>
              <a:ext cx="280" cy="77"/>
            </a:xfrm>
            <a:custGeom>
              <a:avLst/>
              <a:gdLst>
                <a:gd name="T0" fmla="*/ 279 w 280"/>
                <a:gd name="T1" fmla="*/ 35 h 77"/>
                <a:gd name="T2" fmla="*/ 257 w 280"/>
                <a:gd name="T3" fmla="*/ 0 h 77"/>
                <a:gd name="T4" fmla="*/ 21 w 280"/>
                <a:gd name="T5" fmla="*/ 35 h 77"/>
                <a:gd name="T6" fmla="*/ 0 w 280"/>
                <a:gd name="T7" fmla="*/ 76 h 77"/>
                <a:gd name="T8" fmla="*/ 279 w 280"/>
                <a:gd name="T9" fmla="*/ 35 h 77"/>
                <a:gd name="T10" fmla="*/ 0 60000 65536"/>
                <a:gd name="T11" fmla="*/ 0 60000 65536"/>
                <a:gd name="T12" fmla="*/ 0 60000 65536"/>
                <a:gd name="T13" fmla="*/ 0 60000 65536"/>
                <a:gd name="T14" fmla="*/ 0 60000 65536"/>
                <a:gd name="T15" fmla="*/ 0 w 280"/>
                <a:gd name="T16" fmla="*/ 0 h 77"/>
                <a:gd name="T17" fmla="*/ 280 w 280"/>
                <a:gd name="T18" fmla="*/ 77 h 77"/>
              </a:gdLst>
              <a:ahLst/>
              <a:cxnLst>
                <a:cxn ang="T10">
                  <a:pos x="T0" y="T1"/>
                </a:cxn>
                <a:cxn ang="T11">
                  <a:pos x="T2" y="T3"/>
                </a:cxn>
                <a:cxn ang="T12">
                  <a:pos x="T4" y="T5"/>
                </a:cxn>
                <a:cxn ang="T13">
                  <a:pos x="T6" y="T7"/>
                </a:cxn>
                <a:cxn ang="T14">
                  <a:pos x="T8" y="T9"/>
                </a:cxn>
              </a:cxnLst>
              <a:rect l="T15" t="T16" r="T17" b="T18"/>
              <a:pathLst>
                <a:path w="280" h="77">
                  <a:moveTo>
                    <a:pt x="279" y="35"/>
                  </a:moveTo>
                  <a:lnTo>
                    <a:pt x="257" y="0"/>
                  </a:lnTo>
                  <a:lnTo>
                    <a:pt x="21" y="35"/>
                  </a:lnTo>
                  <a:lnTo>
                    <a:pt x="0" y="76"/>
                  </a:lnTo>
                  <a:lnTo>
                    <a:pt x="279" y="35"/>
                  </a:lnTo>
                </a:path>
              </a:pathLst>
            </a:custGeom>
            <a:solidFill>
              <a:srgbClr val="E6E6E6"/>
            </a:solidFill>
            <a:ln w="9525" cap="rnd">
              <a:noFill/>
              <a:round/>
              <a:headEnd/>
              <a:tailEnd/>
            </a:ln>
          </p:spPr>
          <p:txBody>
            <a:bodyPr/>
            <a:lstStyle/>
            <a:p>
              <a:endParaRPr lang="en-US">
                <a:solidFill>
                  <a:schemeClr val="tx1"/>
                </a:solidFill>
              </a:endParaRPr>
            </a:p>
          </p:txBody>
        </p:sp>
        <p:sp>
          <p:nvSpPr>
            <p:cNvPr id="31242" name="Freeform 17"/>
            <p:cNvSpPr>
              <a:spLocks/>
            </p:cNvSpPr>
            <p:nvPr/>
          </p:nvSpPr>
          <p:spPr bwMode="auto">
            <a:xfrm>
              <a:off x="2552" y="703"/>
              <a:ext cx="23" cy="397"/>
            </a:xfrm>
            <a:custGeom>
              <a:avLst/>
              <a:gdLst>
                <a:gd name="T0" fmla="*/ 0 w 23"/>
                <a:gd name="T1" fmla="*/ 396 h 397"/>
                <a:gd name="T2" fmla="*/ 22 w 23"/>
                <a:gd name="T3" fmla="*/ 352 h 397"/>
                <a:gd name="T4" fmla="*/ 22 w 23"/>
                <a:gd name="T5" fmla="*/ 17 h 397"/>
                <a:gd name="T6" fmla="*/ 0 w 23"/>
                <a:gd name="T7" fmla="*/ 0 h 397"/>
                <a:gd name="T8" fmla="*/ 0 w 23"/>
                <a:gd name="T9" fmla="*/ 396 h 397"/>
                <a:gd name="T10" fmla="*/ 0 60000 65536"/>
                <a:gd name="T11" fmla="*/ 0 60000 65536"/>
                <a:gd name="T12" fmla="*/ 0 60000 65536"/>
                <a:gd name="T13" fmla="*/ 0 60000 65536"/>
                <a:gd name="T14" fmla="*/ 0 60000 65536"/>
                <a:gd name="T15" fmla="*/ 0 w 23"/>
                <a:gd name="T16" fmla="*/ 0 h 397"/>
                <a:gd name="T17" fmla="*/ 23 w 23"/>
                <a:gd name="T18" fmla="*/ 397 h 397"/>
              </a:gdLst>
              <a:ahLst/>
              <a:cxnLst>
                <a:cxn ang="T10">
                  <a:pos x="T0" y="T1"/>
                </a:cxn>
                <a:cxn ang="T11">
                  <a:pos x="T2" y="T3"/>
                </a:cxn>
                <a:cxn ang="T12">
                  <a:pos x="T4" y="T5"/>
                </a:cxn>
                <a:cxn ang="T13">
                  <a:pos x="T6" y="T7"/>
                </a:cxn>
                <a:cxn ang="T14">
                  <a:pos x="T8" y="T9"/>
                </a:cxn>
              </a:cxnLst>
              <a:rect l="T15" t="T16" r="T17" b="T18"/>
              <a:pathLst>
                <a:path w="23" h="397">
                  <a:moveTo>
                    <a:pt x="0" y="396"/>
                  </a:moveTo>
                  <a:lnTo>
                    <a:pt x="22" y="352"/>
                  </a:lnTo>
                  <a:lnTo>
                    <a:pt x="22" y="17"/>
                  </a:lnTo>
                  <a:lnTo>
                    <a:pt x="0" y="0"/>
                  </a:lnTo>
                  <a:lnTo>
                    <a:pt x="0" y="396"/>
                  </a:lnTo>
                </a:path>
              </a:pathLst>
            </a:custGeom>
            <a:solidFill>
              <a:srgbClr val="CCCCCC"/>
            </a:solidFill>
            <a:ln w="9525" cap="rnd">
              <a:noFill/>
              <a:round/>
              <a:headEnd/>
              <a:tailEnd/>
            </a:ln>
          </p:spPr>
          <p:txBody>
            <a:bodyPr/>
            <a:lstStyle/>
            <a:p>
              <a:endParaRPr lang="en-US">
                <a:solidFill>
                  <a:schemeClr val="tx1"/>
                </a:solidFill>
              </a:endParaRPr>
            </a:p>
          </p:txBody>
        </p:sp>
        <p:sp>
          <p:nvSpPr>
            <p:cNvPr id="31243" name="Freeform 18"/>
            <p:cNvSpPr>
              <a:spLocks/>
            </p:cNvSpPr>
            <p:nvPr/>
          </p:nvSpPr>
          <p:spPr bwMode="auto">
            <a:xfrm>
              <a:off x="2547" y="682"/>
              <a:ext cx="288" cy="34"/>
            </a:xfrm>
            <a:custGeom>
              <a:avLst/>
              <a:gdLst>
                <a:gd name="T0" fmla="*/ 0 w 288"/>
                <a:gd name="T1" fmla="*/ 17 h 34"/>
                <a:gd name="T2" fmla="*/ 21 w 288"/>
                <a:gd name="T3" fmla="*/ 33 h 34"/>
                <a:gd name="T4" fmla="*/ 263 w 288"/>
                <a:gd name="T5" fmla="*/ 17 h 34"/>
                <a:gd name="T6" fmla="*/ 287 w 288"/>
                <a:gd name="T7" fmla="*/ 0 h 34"/>
                <a:gd name="T8" fmla="*/ 0 w 288"/>
                <a:gd name="T9" fmla="*/ 17 h 34"/>
                <a:gd name="T10" fmla="*/ 0 60000 65536"/>
                <a:gd name="T11" fmla="*/ 0 60000 65536"/>
                <a:gd name="T12" fmla="*/ 0 60000 65536"/>
                <a:gd name="T13" fmla="*/ 0 60000 65536"/>
                <a:gd name="T14" fmla="*/ 0 60000 65536"/>
                <a:gd name="T15" fmla="*/ 0 w 288"/>
                <a:gd name="T16" fmla="*/ 0 h 34"/>
                <a:gd name="T17" fmla="*/ 288 w 288"/>
                <a:gd name="T18" fmla="*/ 34 h 34"/>
              </a:gdLst>
              <a:ahLst/>
              <a:cxnLst>
                <a:cxn ang="T10">
                  <a:pos x="T0" y="T1"/>
                </a:cxn>
                <a:cxn ang="T11">
                  <a:pos x="T2" y="T3"/>
                </a:cxn>
                <a:cxn ang="T12">
                  <a:pos x="T4" y="T5"/>
                </a:cxn>
                <a:cxn ang="T13">
                  <a:pos x="T6" y="T7"/>
                </a:cxn>
                <a:cxn ang="T14">
                  <a:pos x="T8" y="T9"/>
                </a:cxn>
              </a:cxnLst>
              <a:rect l="T15" t="T16" r="T17" b="T18"/>
              <a:pathLst>
                <a:path w="288" h="34">
                  <a:moveTo>
                    <a:pt x="0" y="17"/>
                  </a:moveTo>
                  <a:lnTo>
                    <a:pt x="21" y="33"/>
                  </a:lnTo>
                  <a:lnTo>
                    <a:pt x="263" y="17"/>
                  </a:lnTo>
                  <a:lnTo>
                    <a:pt x="287" y="0"/>
                  </a:lnTo>
                  <a:lnTo>
                    <a:pt x="0" y="17"/>
                  </a:lnTo>
                </a:path>
              </a:pathLst>
            </a:custGeom>
            <a:solidFill>
              <a:srgbClr val="999999"/>
            </a:solidFill>
            <a:ln w="9525" cap="rnd">
              <a:noFill/>
              <a:round/>
              <a:headEnd/>
              <a:tailEnd/>
            </a:ln>
          </p:spPr>
          <p:txBody>
            <a:bodyPr/>
            <a:lstStyle/>
            <a:p>
              <a:endParaRPr lang="en-US">
                <a:solidFill>
                  <a:schemeClr val="tx1"/>
                </a:solidFill>
              </a:endParaRPr>
            </a:p>
          </p:txBody>
        </p:sp>
        <p:sp>
          <p:nvSpPr>
            <p:cNvPr id="31244" name="Freeform 19"/>
            <p:cNvSpPr>
              <a:spLocks/>
            </p:cNvSpPr>
            <p:nvPr/>
          </p:nvSpPr>
          <p:spPr bwMode="auto">
            <a:xfrm>
              <a:off x="2406" y="678"/>
              <a:ext cx="112" cy="609"/>
            </a:xfrm>
            <a:custGeom>
              <a:avLst/>
              <a:gdLst>
                <a:gd name="T0" fmla="*/ 111 w 112"/>
                <a:gd name="T1" fmla="*/ 0 h 609"/>
                <a:gd name="T2" fmla="*/ 111 w 112"/>
                <a:gd name="T3" fmla="*/ 542 h 609"/>
                <a:gd name="T4" fmla="*/ 0 w 112"/>
                <a:gd name="T5" fmla="*/ 608 h 609"/>
                <a:gd name="T6" fmla="*/ 0 w 112"/>
                <a:gd name="T7" fmla="*/ 22 h 609"/>
                <a:gd name="T8" fmla="*/ 111 w 112"/>
                <a:gd name="T9" fmla="*/ 0 h 609"/>
                <a:gd name="T10" fmla="*/ 0 60000 65536"/>
                <a:gd name="T11" fmla="*/ 0 60000 65536"/>
                <a:gd name="T12" fmla="*/ 0 60000 65536"/>
                <a:gd name="T13" fmla="*/ 0 60000 65536"/>
                <a:gd name="T14" fmla="*/ 0 60000 65536"/>
                <a:gd name="T15" fmla="*/ 0 w 112"/>
                <a:gd name="T16" fmla="*/ 0 h 609"/>
                <a:gd name="T17" fmla="*/ 112 w 112"/>
                <a:gd name="T18" fmla="*/ 609 h 609"/>
              </a:gdLst>
              <a:ahLst/>
              <a:cxnLst>
                <a:cxn ang="T10">
                  <a:pos x="T0" y="T1"/>
                </a:cxn>
                <a:cxn ang="T11">
                  <a:pos x="T2" y="T3"/>
                </a:cxn>
                <a:cxn ang="T12">
                  <a:pos x="T4" y="T5"/>
                </a:cxn>
                <a:cxn ang="T13">
                  <a:pos x="T6" y="T7"/>
                </a:cxn>
                <a:cxn ang="T14">
                  <a:pos x="T8" y="T9"/>
                </a:cxn>
              </a:cxnLst>
              <a:rect l="T15" t="T16" r="T17" b="T18"/>
              <a:pathLst>
                <a:path w="112" h="609">
                  <a:moveTo>
                    <a:pt x="111" y="0"/>
                  </a:moveTo>
                  <a:lnTo>
                    <a:pt x="111" y="542"/>
                  </a:lnTo>
                  <a:lnTo>
                    <a:pt x="0" y="608"/>
                  </a:lnTo>
                  <a:lnTo>
                    <a:pt x="0" y="22"/>
                  </a:lnTo>
                  <a:lnTo>
                    <a:pt x="111" y="0"/>
                  </a:lnTo>
                </a:path>
              </a:pathLst>
            </a:custGeom>
            <a:solidFill>
              <a:srgbClr val="CCCCCC"/>
            </a:solidFill>
            <a:ln w="9525" cap="rnd">
              <a:noFill/>
              <a:round/>
              <a:headEnd/>
              <a:tailEnd/>
            </a:ln>
          </p:spPr>
          <p:txBody>
            <a:bodyPr/>
            <a:lstStyle/>
            <a:p>
              <a:endParaRPr lang="en-US">
                <a:solidFill>
                  <a:schemeClr val="tx1"/>
                </a:solidFill>
              </a:endParaRPr>
            </a:p>
          </p:txBody>
        </p:sp>
        <p:sp>
          <p:nvSpPr>
            <p:cNvPr id="31245" name="Freeform 20"/>
            <p:cNvSpPr>
              <a:spLocks/>
            </p:cNvSpPr>
            <p:nvPr/>
          </p:nvSpPr>
          <p:spPr bwMode="auto">
            <a:xfrm>
              <a:off x="2276" y="600"/>
              <a:ext cx="242" cy="95"/>
            </a:xfrm>
            <a:custGeom>
              <a:avLst/>
              <a:gdLst>
                <a:gd name="T0" fmla="*/ 241 w 242"/>
                <a:gd name="T1" fmla="*/ 69 h 95"/>
                <a:gd name="T2" fmla="*/ 112 w 242"/>
                <a:gd name="T3" fmla="*/ 0 h 95"/>
                <a:gd name="T4" fmla="*/ 0 w 242"/>
                <a:gd name="T5" fmla="*/ 22 h 95"/>
                <a:gd name="T6" fmla="*/ 127 w 242"/>
                <a:gd name="T7" fmla="*/ 94 h 95"/>
                <a:gd name="T8" fmla="*/ 241 w 242"/>
                <a:gd name="T9" fmla="*/ 69 h 95"/>
                <a:gd name="T10" fmla="*/ 0 60000 65536"/>
                <a:gd name="T11" fmla="*/ 0 60000 65536"/>
                <a:gd name="T12" fmla="*/ 0 60000 65536"/>
                <a:gd name="T13" fmla="*/ 0 60000 65536"/>
                <a:gd name="T14" fmla="*/ 0 60000 65536"/>
                <a:gd name="T15" fmla="*/ 0 w 242"/>
                <a:gd name="T16" fmla="*/ 0 h 95"/>
                <a:gd name="T17" fmla="*/ 242 w 242"/>
                <a:gd name="T18" fmla="*/ 95 h 95"/>
              </a:gdLst>
              <a:ahLst/>
              <a:cxnLst>
                <a:cxn ang="T10">
                  <a:pos x="T0" y="T1"/>
                </a:cxn>
                <a:cxn ang="T11">
                  <a:pos x="T2" y="T3"/>
                </a:cxn>
                <a:cxn ang="T12">
                  <a:pos x="T4" y="T5"/>
                </a:cxn>
                <a:cxn ang="T13">
                  <a:pos x="T6" y="T7"/>
                </a:cxn>
                <a:cxn ang="T14">
                  <a:pos x="T8" y="T9"/>
                </a:cxn>
              </a:cxnLst>
              <a:rect l="T15" t="T16" r="T17" b="T18"/>
              <a:pathLst>
                <a:path w="242" h="95">
                  <a:moveTo>
                    <a:pt x="241" y="69"/>
                  </a:moveTo>
                  <a:lnTo>
                    <a:pt x="112" y="0"/>
                  </a:lnTo>
                  <a:lnTo>
                    <a:pt x="0" y="22"/>
                  </a:lnTo>
                  <a:lnTo>
                    <a:pt x="127" y="94"/>
                  </a:lnTo>
                  <a:lnTo>
                    <a:pt x="241" y="69"/>
                  </a:lnTo>
                </a:path>
              </a:pathLst>
            </a:custGeom>
            <a:solidFill>
              <a:srgbClr val="E6E6E6"/>
            </a:solidFill>
            <a:ln w="9525" cap="rnd">
              <a:noFill/>
              <a:round/>
              <a:headEnd/>
              <a:tailEnd/>
            </a:ln>
          </p:spPr>
          <p:txBody>
            <a:bodyPr/>
            <a:lstStyle/>
            <a:p>
              <a:endParaRPr lang="en-US">
                <a:solidFill>
                  <a:schemeClr val="tx1"/>
                </a:solidFill>
              </a:endParaRPr>
            </a:p>
          </p:txBody>
        </p:sp>
        <p:sp>
          <p:nvSpPr>
            <p:cNvPr id="31246" name="Freeform 21"/>
            <p:cNvSpPr>
              <a:spLocks/>
            </p:cNvSpPr>
            <p:nvPr/>
          </p:nvSpPr>
          <p:spPr bwMode="auto">
            <a:xfrm>
              <a:off x="2276" y="625"/>
              <a:ext cx="126" cy="662"/>
            </a:xfrm>
            <a:custGeom>
              <a:avLst/>
              <a:gdLst>
                <a:gd name="T0" fmla="*/ 125 w 126"/>
                <a:gd name="T1" fmla="*/ 72 h 662"/>
                <a:gd name="T2" fmla="*/ 0 w 126"/>
                <a:gd name="T3" fmla="*/ 0 h 662"/>
                <a:gd name="T4" fmla="*/ 0 w 126"/>
                <a:gd name="T5" fmla="*/ 544 h 662"/>
                <a:gd name="T6" fmla="*/ 125 w 126"/>
                <a:gd name="T7" fmla="*/ 661 h 662"/>
                <a:gd name="T8" fmla="*/ 125 w 126"/>
                <a:gd name="T9" fmla="*/ 72 h 662"/>
                <a:gd name="T10" fmla="*/ 0 60000 65536"/>
                <a:gd name="T11" fmla="*/ 0 60000 65536"/>
                <a:gd name="T12" fmla="*/ 0 60000 65536"/>
                <a:gd name="T13" fmla="*/ 0 60000 65536"/>
                <a:gd name="T14" fmla="*/ 0 60000 65536"/>
                <a:gd name="T15" fmla="*/ 0 w 126"/>
                <a:gd name="T16" fmla="*/ 0 h 662"/>
                <a:gd name="T17" fmla="*/ 126 w 126"/>
                <a:gd name="T18" fmla="*/ 662 h 662"/>
              </a:gdLst>
              <a:ahLst/>
              <a:cxnLst>
                <a:cxn ang="T10">
                  <a:pos x="T0" y="T1"/>
                </a:cxn>
                <a:cxn ang="T11">
                  <a:pos x="T2" y="T3"/>
                </a:cxn>
                <a:cxn ang="T12">
                  <a:pos x="T4" y="T5"/>
                </a:cxn>
                <a:cxn ang="T13">
                  <a:pos x="T6" y="T7"/>
                </a:cxn>
                <a:cxn ang="T14">
                  <a:pos x="T8" y="T9"/>
                </a:cxn>
              </a:cxnLst>
              <a:rect l="T15" t="T16" r="T17" b="T18"/>
              <a:pathLst>
                <a:path w="126" h="662">
                  <a:moveTo>
                    <a:pt x="125" y="72"/>
                  </a:moveTo>
                  <a:lnTo>
                    <a:pt x="0" y="0"/>
                  </a:lnTo>
                  <a:lnTo>
                    <a:pt x="0" y="544"/>
                  </a:lnTo>
                  <a:lnTo>
                    <a:pt x="125" y="661"/>
                  </a:lnTo>
                  <a:lnTo>
                    <a:pt x="125" y="72"/>
                  </a:lnTo>
                </a:path>
              </a:pathLst>
            </a:custGeom>
            <a:solidFill>
              <a:srgbClr val="A6A6A6"/>
            </a:solidFill>
            <a:ln w="9525" cap="rnd">
              <a:noFill/>
              <a:round/>
              <a:headEnd/>
              <a:tailEnd/>
            </a:ln>
          </p:spPr>
          <p:txBody>
            <a:bodyPr/>
            <a:lstStyle/>
            <a:p>
              <a:endParaRPr lang="en-US">
                <a:solidFill>
                  <a:schemeClr val="tx1"/>
                </a:solidFill>
              </a:endParaRPr>
            </a:p>
          </p:txBody>
        </p:sp>
        <p:sp>
          <p:nvSpPr>
            <p:cNvPr id="31247" name="Freeform 22"/>
            <p:cNvSpPr>
              <a:spLocks/>
            </p:cNvSpPr>
            <p:nvPr/>
          </p:nvSpPr>
          <p:spPr bwMode="auto">
            <a:xfrm>
              <a:off x="2418" y="949"/>
              <a:ext cx="91" cy="133"/>
            </a:xfrm>
            <a:custGeom>
              <a:avLst/>
              <a:gdLst>
                <a:gd name="T0" fmla="*/ 90 w 91"/>
                <a:gd name="T1" fmla="*/ 0 h 133"/>
                <a:gd name="T2" fmla="*/ 90 w 91"/>
                <a:gd name="T3" fmla="*/ 89 h 133"/>
                <a:gd name="T4" fmla="*/ 0 w 91"/>
                <a:gd name="T5" fmla="*/ 132 h 133"/>
                <a:gd name="T6" fmla="*/ 0 w 91"/>
                <a:gd name="T7" fmla="*/ 35 h 133"/>
                <a:gd name="T8" fmla="*/ 90 w 91"/>
                <a:gd name="T9" fmla="*/ 0 h 133"/>
                <a:gd name="T10" fmla="*/ 0 60000 65536"/>
                <a:gd name="T11" fmla="*/ 0 60000 65536"/>
                <a:gd name="T12" fmla="*/ 0 60000 65536"/>
                <a:gd name="T13" fmla="*/ 0 60000 65536"/>
                <a:gd name="T14" fmla="*/ 0 60000 65536"/>
                <a:gd name="T15" fmla="*/ 0 w 91"/>
                <a:gd name="T16" fmla="*/ 0 h 133"/>
                <a:gd name="T17" fmla="*/ 91 w 91"/>
                <a:gd name="T18" fmla="*/ 133 h 133"/>
              </a:gdLst>
              <a:ahLst/>
              <a:cxnLst>
                <a:cxn ang="T10">
                  <a:pos x="T0" y="T1"/>
                </a:cxn>
                <a:cxn ang="T11">
                  <a:pos x="T2" y="T3"/>
                </a:cxn>
                <a:cxn ang="T12">
                  <a:pos x="T4" y="T5"/>
                </a:cxn>
                <a:cxn ang="T13">
                  <a:pos x="T6" y="T7"/>
                </a:cxn>
                <a:cxn ang="T14">
                  <a:pos x="T8" y="T9"/>
                </a:cxn>
              </a:cxnLst>
              <a:rect l="T15" t="T16" r="T17" b="T18"/>
              <a:pathLst>
                <a:path w="91" h="133">
                  <a:moveTo>
                    <a:pt x="90" y="0"/>
                  </a:moveTo>
                  <a:lnTo>
                    <a:pt x="90" y="89"/>
                  </a:lnTo>
                  <a:lnTo>
                    <a:pt x="0" y="132"/>
                  </a:lnTo>
                  <a:lnTo>
                    <a:pt x="0" y="35"/>
                  </a:lnTo>
                  <a:lnTo>
                    <a:pt x="90" y="0"/>
                  </a:lnTo>
                </a:path>
              </a:pathLst>
            </a:custGeom>
            <a:solidFill>
              <a:srgbClr val="BFBFBF"/>
            </a:solidFill>
            <a:ln w="9525" cap="rnd">
              <a:noFill/>
              <a:round/>
              <a:headEnd/>
              <a:tailEnd/>
            </a:ln>
          </p:spPr>
          <p:txBody>
            <a:bodyPr/>
            <a:lstStyle/>
            <a:p>
              <a:endParaRPr lang="en-US">
                <a:solidFill>
                  <a:schemeClr val="tx1"/>
                </a:solidFill>
              </a:endParaRPr>
            </a:p>
          </p:txBody>
        </p:sp>
        <p:sp>
          <p:nvSpPr>
            <p:cNvPr id="31248" name="Freeform 23"/>
            <p:cNvSpPr>
              <a:spLocks/>
            </p:cNvSpPr>
            <p:nvPr/>
          </p:nvSpPr>
          <p:spPr bwMode="auto">
            <a:xfrm>
              <a:off x="2418" y="818"/>
              <a:ext cx="91" cy="126"/>
            </a:xfrm>
            <a:custGeom>
              <a:avLst/>
              <a:gdLst>
                <a:gd name="T0" fmla="*/ 90 w 91"/>
                <a:gd name="T1" fmla="*/ 0 h 126"/>
                <a:gd name="T2" fmla="*/ 90 w 91"/>
                <a:gd name="T3" fmla="*/ 88 h 126"/>
                <a:gd name="T4" fmla="*/ 0 w 91"/>
                <a:gd name="T5" fmla="*/ 125 h 126"/>
                <a:gd name="T6" fmla="*/ 0 w 91"/>
                <a:gd name="T7" fmla="*/ 28 h 126"/>
                <a:gd name="T8" fmla="*/ 90 w 91"/>
                <a:gd name="T9" fmla="*/ 0 h 126"/>
                <a:gd name="T10" fmla="*/ 0 60000 65536"/>
                <a:gd name="T11" fmla="*/ 0 60000 65536"/>
                <a:gd name="T12" fmla="*/ 0 60000 65536"/>
                <a:gd name="T13" fmla="*/ 0 60000 65536"/>
                <a:gd name="T14" fmla="*/ 0 60000 65536"/>
                <a:gd name="T15" fmla="*/ 0 w 91"/>
                <a:gd name="T16" fmla="*/ 0 h 126"/>
                <a:gd name="T17" fmla="*/ 91 w 91"/>
                <a:gd name="T18" fmla="*/ 126 h 126"/>
              </a:gdLst>
              <a:ahLst/>
              <a:cxnLst>
                <a:cxn ang="T10">
                  <a:pos x="T0" y="T1"/>
                </a:cxn>
                <a:cxn ang="T11">
                  <a:pos x="T2" y="T3"/>
                </a:cxn>
                <a:cxn ang="T12">
                  <a:pos x="T4" y="T5"/>
                </a:cxn>
                <a:cxn ang="T13">
                  <a:pos x="T6" y="T7"/>
                </a:cxn>
                <a:cxn ang="T14">
                  <a:pos x="T8" y="T9"/>
                </a:cxn>
              </a:cxnLst>
              <a:rect l="T15" t="T16" r="T17" b="T18"/>
              <a:pathLst>
                <a:path w="91" h="126">
                  <a:moveTo>
                    <a:pt x="90" y="0"/>
                  </a:moveTo>
                  <a:lnTo>
                    <a:pt x="90" y="88"/>
                  </a:lnTo>
                  <a:lnTo>
                    <a:pt x="0" y="125"/>
                  </a:lnTo>
                  <a:lnTo>
                    <a:pt x="0" y="28"/>
                  </a:lnTo>
                  <a:lnTo>
                    <a:pt x="90" y="0"/>
                  </a:lnTo>
                </a:path>
              </a:pathLst>
            </a:custGeom>
            <a:solidFill>
              <a:srgbClr val="BFBFBF"/>
            </a:solidFill>
            <a:ln w="9525" cap="rnd">
              <a:noFill/>
              <a:round/>
              <a:headEnd/>
              <a:tailEnd/>
            </a:ln>
          </p:spPr>
          <p:txBody>
            <a:bodyPr/>
            <a:lstStyle/>
            <a:p>
              <a:endParaRPr lang="en-US">
                <a:solidFill>
                  <a:schemeClr val="tx1"/>
                </a:solidFill>
              </a:endParaRPr>
            </a:p>
          </p:txBody>
        </p:sp>
        <p:sp>
          <p:nvSpPr>
            <p:cNvPr id="31249" name="Freeform 24"/>
            <p:cNvSpPr>
              <a:spLocks/>
            </p:cNvSpPr>
            <p:nvPr/>
          </p:nvSpPr>
          <p:spPr bwMode="auto">
            <a:xfrm>
              <a:off x="2513" y="816"/>
              <a:ext cx="1" cy="95"/>
            </a:xfrm>
            <a:custGeom>
              <a:avLst/>
              <a:gdLst>
                <a:gd name="T0" fmla="*/ 0 w 1"/>
                <a:gd name="T1" fmla="*/ 0 h 95"/>
                <a:gd name="T2" fmla="*/ 0 w 1"/>
                <a:gd name="T3" fmla="*/ 0 h 95"/>
                <a:gd name="T4" fmla="*/ 0 w 1"/>
                <a:gd name="T5" fmla="*/ 94 h 95"/>
                <a:gd name="T6" fmla="*/ 0 w 1"/>
                <a:gd name="T7" fmla="*/ 87 h 95"/>
                <a:gd name="T8" fmla="*/ 0 w 1"/>
                <a:gd name="T9" fmla="*/ 0 h 95"/>
                <a:gd name="T10" fmla="*/ 0 60000 65536"/>
                <a:gd name="T11" fmla="*/ 0 60000 65536"/>
                <a:gd name="T12" fmla="*/ 0 60000 65536"/>
                <a:gd name="T13" fmla="*/ 0 60000 65536"/>
                <a:gd name="T14" fmla="*/ 0 60000 65536"/>
                <a:gd name="T15" fmla="*/ 0 w 1"/>
                <a:gd name="T16" fmla="*/ 0 h 95"/>
                <a:gd name="T17" fmla="*/ 1 w 1"/>
                <a:gd name="T18" fmla="*/ 95 h 95"/>
              </a:gdLst>
              <a:ahLst/>
              <a:cxnLst>
                <a:cxn ang="T10">
                  <a:pos x="T0" y="T1"/>
                </a:cxn>
                <a:cxn ang="T11">
                  <a:pos x="T2" y="T3"/>
                </a:cxn>
                <a:cxn ang="T12">
                  <a:pos x="T4" y="T5"/>
                </a:cxn>
                <a:cxn ang="T13">
                  <a:pos x="T6" y="T7"/>
                </a:cxn>
                <a:cxn ang="T14">
                  <a:pos x="T8" y="T9"/>
                </a:cxn>
              </a:cxnLst>
              <a:rect l="T15" t="T16" r="T17" b="T18"/>
              <a:pathLst>
                <a:path w="1" h="95">
                  <a:moveTo>
                    <a:pt x="0" y="0"/>
                  </a:moveTo>
                  <a:lnTo>
                    <a:pt x="0" y="0"/>
                  </a:lnTo>
                  <a:lnTo>
                    <a:pt x="0" y="94"/>
                  </a:lnTo>
                  <a:lnTo>
                    <a:pt x="0" y="87"/>
                  </a:lnTo>
                  <a:lnTo>
                    <a:pt x="0" y="0"/>
                  </a:lnTo>
                </a:path>
              </a:pathLst>
            </a:custGeom>
            <a:solidFill>
              <a:srgbClr val="999999"/>
            </a:solidFill>
            <a:ln w="9525" cap="rnd">
              <a:noFill/>
              <a:round/>
              <a:headEnd/>
              <a:tailEnd/>
            </a:ln>
          </p:spPr>
          <p:txBody>
            <a:bodyPr/>
            <a:lstStyle/>
            <a:p>
              <a:endParaRPr lang="en-US">
                <a:solidFill>
                  <a:schemeClr val="tx1"/>
                </a:solidFill>
              </a:endParaRPr>
            </a:p>
          </p:txBody>
        </p:sp>
        <p:sp>
          <p:nvSpPr>
            <p:cNvPr id="31250" name="Freeform 25"/>
            <p:cNvSpPr>
              <a:spLocks/>
            </p:cNvSpPr>
            <p:nvPr/>
          </p:nvSpPr>
          <p:spPr bwMode="auto">
            <a:xfrm>
              <a:off x="2418" y="910"/>
              <a:ext cx="96" cy="44"/>
            </a:xfrm>
            <a:custGeom>
              <a:avLst/>
              <a:gdLst>
                <a:gd name="T0" fmla="*/ 95 w 96"/>
                <a:gd name="T1" fmla="*/ 5 h 44"/>
                <a:gd name="T2" fmla="*/ 90 w 96"/>
                <a:gd name="T3" fmla="*/ 0 h 44"/>
                <a:gd name="T4" fmla="*/ 0 w 96"/>
                <a:gd name="T5" fmla="*/ 34 h 44"/>
                <a:gd name="T6" fmla="*/ 0 w 96"/>
                <a:gd name="T7" fmla="*/ 43 h 44"/>
                <a:gd name="T8" fmla="*/ 95 w 96"/>
                <a:gd name="T9" fmla="*/ 5 h 44"/>
                <a:gd name="T10" fmla="*/ 0 60000 65536"/>
                <a:gd name="T11" fmla="*/ 0 60000 65536"/>
                <a:gd name="T12" fmla="*/ 0 60000 65536"/>
                <a:gd name="T13" fmla="*/ 0 60000 65536"/>
                <a:gd name="T14" fmla="*/ 0 60000 65536"/>
                <a:gd name="T15" fmla="*/ 0 w 96"/>
                <a:gd name="T16" fmla="*/ 0 h 44"/>
                <a:gd name="T17" fmla="*/ 96 w 96"/>
                <a:gd name="T18" fmla="*/ 44 h 44"/>
              </a:gdLst>
              <a:ahLst/>
              <a:cxnLst>
                <a:cxn ang="T10">
                  <a:pos x="T0" y="T1"/>
                </a:cxn>
                <a:cxn ang="T11">
                  <a:pos x="T2" y="T3"/>
                </a:cxn>
                <a:cxn ang="T12">
                  <a:pos x="T4" y="T5"/>
                </a:cxn>
                <a:cxn ang="T13">
                  <a:pos x="T6" y="T7"/>
                </a:cxn>
                <a:cxn ang="T14">
                  <a:pos x="T8" y="T9"/>
                </a:cxn>
              </a:cxnLst>
              <a:rect l="T15" t="T16" r="T17" b="T18"/>
              <a:pathLst>
                <a:path w="96" h="44">
                  <a:moveTo>
                    <a:pt x="95" y="5"/>
                  </a:moveTo>
                  <a:lnTo>
                    <a:pt x="90" y="0"/>
                  </a:lnTo>
                  <a:lnTo>
                    <a:pt x="0" y="34"/>
                  </a:lnTo>
                  <a:lnTo>
                    <a:pt x="0" y="43"/>
                  </a:lnTo>
                  <a:lnTo>
                    <a:pt x="95" y="5"/>
                  </a:lnTo>
                </a:path>
              </a:pathLst>
            </a:custGeom>
            <a:solidFill>
              <a:srgbClr val="F2F2F2"/>
            </a:solidFill>
            <a:ln w="9525" cap="rnd">
              <a:noFill/>
              <a:round/>
              <a:headEnd/>
              <a:tailEnd/>
            </a:ln>
          </p:spPr>
          <p:txBody>
            <a:bodyPr/>
            <a:lstStyle/>
            <a:p>
              <a:endParaRPr lang="en-US">
                <a:solidFill>
                  <a:schemeClr val="tx1"/>
                </a:solidFill>
              </a:endParaRPr>
            </a:p>
          </p:txBody>
        </p:sp>
        <p:sp>
          <p:nvSpPr>
            <p:cNvPr id="31251" name="Freeform 26"/>
            <p:cNvSpPr>
              <a:spLocks/>
            </p:cNvSpPr>
            <p:nvPr/>
          </p:nvSpPr>
          <p:spPr bwMode="auto">
            <a:xfrm>
              <a:off x="2426" y="915"/>
              <a:ext cx="97" cy="53"/>
            </a:xfrm>
            <a:custGeom>
              <a:avLst/>
              <a:gdLst>
                <a:gd name="T0" fmla="*/ 90 w 97"/>
                <a:gd name="T1" fmla="*/ 0 h 53"/>
                <a:gd name="T2" fmla="*/ 96 w 97"/>
                <a:gd name="T3" fmla="*/ 17 h 53"/>
                <a:gd name="T4" fmla="*/ 4 w 97"/>
                <a:gd name="T5" fmla="*/ 52 h 53"/>
                <a:gd name="T6" fmla="*/ 0 w 97"/>
                <a:gd name="T7" fmla="*/ 34 h 53"/>
                <a:gd name="T8" fmla="*/ 90 w 97"/>
                <a:gd name="T9" fmla="*/ 0 h 53"/>
                <a:gd name="T10" fmla="*/ 0 60000 65536"/>
                <a:gd name="T11" fmla="*/ 0 60000 65536"/>
                <a:gd name="T12" fmla="*/ 0 60000 65536"/>
                <a:gd name="T13" fmla="*/ 0 60000 65536"/>
                <a:gd name="T14" fmla="*/ 0 60000 65536"/>
                <a:gd name="T15" fmla="*/ 0 w 97"/>
                <a:gd name="T16" fmla="*/ 0 h 53"/>
                <a:gd name="T17" fmla="*/ 97 w 97"/>
                <a:gd name="T18" fmla="*/ 53 h 53"/>
              </a:gdLst>
              <a:ahLst/>
              <a:cxnLst>
                <a:cxn ang="T10">
                  <a:pos x="T0" y="T1"/>
                </a:cxn>
                <a:cxn ang="T11">
                  <a:pos x="T2" y="T3"/>
                </a:cxn>
                <a:cxn ang="T12">
                  <a:pos x="T4" y="T5"/>
                </a:cxn>
                <a:cxn ang="T13">
                  <a:pos x="T6" y="T7"/>
                </a:cxn>
                <a:cxn ang="T14">
                  <a:pos x="T8" y="T9"/>
                </a:cxn>
              </a:cxnLst>
              <a:rect l="T15" t="T16" r="T17" b="T18"/>
              <a:pathLst>
                <a:path w="97" h="53">
                  <a:moveTo>
                    <a:pt x="90" y="0"/>
                  </a:moveTo>
                  <a:lnTo>
                    <a:pt x="96" y="17"/>
                  </a:lnTo>
                  <a:lnTo>
                    <a:pt x="4" y="52"/>
                  </a:lnTo>
                  <a:lnTo>
                    <a:pt x="0" y="34"/>
                  </a:lnTo>
                  <a:lnTo>
                    <a:pt x="90" y="0"/>
                  </a:lnTo>
                </a:path>
              </a:pathLst>
            </a:custGeom>
            <a:solidFill>
              <a:srgbClr val="E6E6E6"/>
            </a:solidFill>
            <a:ln w="9525" cap="rnd">
              <a:noFill/>
              <a:round/>
              <a:headEnd/>
              <a:tailEnd/>
            </a:ln>
          </p:spPr>
          <p:txBody>
            <a:bodyPr/>
            <a:lstStyle/>
            <a:p>
              <a:endParaRPr lang="en-US">
                <a:solidFill>
                  <a:schemeClr val="tx1"/>
                </a:solidFill>
              </a:endParaRPr>
            </a:p>
          </p:txBody>
        </p:sp>
        <p:sp>
          <p:nvSpPr>
            <p:cNvPr id="31252" name="Freeform 27"/>
            <p:cNvSpPr>
              <a:spLocks/>
            </p:cNvSpPr>
            <p:nvPr/>
          </p:nvSpPr>
          <p:spPr bwMode="auto">
            <a:xfrm>
              <a:off x="2426" y="935"/>
              <a:ext cx="97" cy="46"/>
            </a:xfrm>
            <a:custGeom>
              <a:avLst/>
              <a:gdLst>
                <a:gd name="T0" fmla="*/ 96 w 97"/>
                <a:gd name="T1" fmla="*/ 0 h 46"/>
                <a:gd name="T2" fmla="*/ 90 w 97"/>
                <a:gd name="T3" fmla="*/ 10 h 46"/>
                <a:gd name="T4" fmla="*/ 0 w 97"/>
                <a:gd name="T5" fmla="*/ 45 h 46"/>
                <a:gd name="T6" fmla="*/ 4 w 97"/>
                <a:gd name="T7" fmla="*/ 34 h 46"/>
                <a:gd name="T8" fmla="*/ 96 w 97"/>
                <a:gd name="T9" fmla="*/ 0 h 46"/>
                <a:gd name="T10" fmla="*/ 0 60000 65536"/>
                <a:gd name="T11" fmla="*/ 0 60000 65536"/>
                <a:gd name="T12" fmla="*/ 0 60000 65536"/>
                <a:gd name="T13" fmla="*/ 0 60000 65536"/>
                <a:gd name="T14" fmla="*/ 0 60000 65536"/>
                <a:gd name="T15" fmla="*/ 0 w 97"/>
                <a:gd name="T16" fmla="*/ 0 h 46"/>
                <a:gd name="T17" fmla="*/ 97 w 97"/>
                <a:gd name="T18" fmla="*/ 46 h 46"/>
              </a:gdLst>
              <a:ahLst/>
              <a:cxnLst>
                <a:cxn ang="T10">
                  <a:pos x="T0" y="T1"/>
                </a:cxn>
                <a:cxn ang="T11">
                  <a:pos x="T2" y="T3"/>
                </a:cxn>
                <a:cxn ang="T12">
                  <a:pos x="T4" y="T5"/>
                </a:cxn>
                <a:cxn ang="T13">
                  <a:pos x="T6" y="T7"/>
                </a:cxn>
                <a:cxn ang="T14">
                  <a:pos x="T8" y="T9"/>
                </a:cxn>
              </a:cxnLst>
              <a:rect l="T15" t="T16" r="T17" b="T18"/>
              <a:pathLst>
                <a:path w="97" h="46">
                  <a:moveTo>
                    <a:pt x="96" y="0"/>
                  </a:moveTo>
                  <a:lnTo>
                    <a:pt x="90" y="10"/>
                  </a:lnTo>
                  <a:lnTo>
                    <a:pt x="0" y="45"/>
                  </a:lnTo>
                  <a:lnTo>
                    <a:pt x="4" y="34"/>
                  </a:lnTo>
                  <a:lnTo>
                    <a:pt x="96" y="0"/>
                  </a:lnTo>
                </a:path>
              </a:pathLst>
            </a:custGeom>
            <a:solidFill>
              <a:srgbClr val="999999"/>
            </a:solidFill>
            <a:ln w="9525" cap="rnd">
              <a:noFill/>
              <a:round/>
              <a:headEnd/>
              <a:tailEnd/>
            </a:ln>
          </p:spPr>
          <p:txBody>
            <a:bodyPr/>
            <a:lstStyle/>
            <a:p>
              <a:endParaRPr lang="en-US">
                <a:solidFill>
                  <a:schemeClr val="tx1"/>
                </a:solidFill>
              </a:endParaRPr>
            </a:p>
          </p:txBody>
        </p:sp>
        <p:sp>
          <p:nvSpPr>
            <p:cNvPr id="31253" name="Freeform 28"/>
            <p:cNvSpPr>
              <a:spLocks/>
            </p:cNvSpPr>
            <p:nvPr/>
          </p:nvSpPr>
          <p:spPr bwMode="auto">
            <a:xfrm>
              <a:off x="2426" y="956"/>
              <a:ext cx="23" cy="33"/>
            </a:xfrm>
            <a:custGeom>
              <a:avLst/>
              <a:gdLst>
                <a:gd name="T0" fmla="*/ 0 w 23"/>
                <a:gd name="T1" fmla="*/ 0 h 33"/>
                <a:gd name="T2" fmla="*/ 22 w 23"/>
                <a:gd name="T3" fmla="*/ 16 h 33"/>
                <a:gd name="T4" fmla="*/ 0 w 23"/>
                <a:gd name="T5" fmla="*/ 32 h 33"/>
                <a:gd name="T6" fmla="*/ 0 w 23"/>
                <a:gd name="T7" fmla="*/ 0 h 33"/>
                <a:gd name="T8" fmla="*/ 0 60000 65536"/>
                <a:gd name="T9" fmla="*/ 0 60000 65536"/>
                <a:gd name="T10" fmla="*/ 0 60000 65536"/>
                <a:gd name="T11" fmla="*/ 0 60000 65536"/>
                <a:gd name="T12" fmla="*/ 0 w 23"/>
                <a:gd name="T13" fmla="*/ 0 h 33"/>
                <a:gd name="T14" fmla="*/ 23 w 23"/>
                <a:gd name="T15" fmla="*/ 33 h 33"/>
              </a:gdLst>
              <a:ahLst/>
              <a:cxnLst>
                <a:cxn ang="T8">
                  <a:pos x="T0" y="T1"/>
                </a:cxn>
                <a:cxn ang="T9">
                  <a:pos x="T2" y="T3"/>
                </a:cxn>
                <a:cxn ang="T10">
                  <a:pos x="T4" y="T5"/>
                </a:cxn>
                <a:cxn ang="T11">
                  <a:pos x="T6" y="T7"/>
                </a:cxn>
              </a:cxnLst>
              <a:rect l="T12" t="T13" r="T14" b="T15"/>
              <a:pathLst>
                <a:path w="23" h="33">
                  <a:moveTo>
                    <a:pt x="0" y="0"/>
                  </a:moveTo>
                  <a:lnTo>
                    <a:pt x="22" y="16"/>
                  </a:lnTo>
                  <a:lnTo>
                    <a:pt x="0" y="32"/>
                  </a:lnTo>
                  <a:lnTo>
                    <a:pt x="0" y="0"/>
                  </a:lnTo>
                </a:path>
              </a:pathLst>
            </a:custGeom>
            <a:solidFill>
              <a:srgbClr val="ADA391"/>
            </a:solidFill>
            <a:ln w="9525" cap="rnd">
              <a:noFill/>
              <a:round/>
              <a:headEnd/>
              <a:tailEnd/>
            </a:ln>
          </p:spPr>
          <p:txBody>
            <a:bodyPr/>
            <a:lstStyle/>
            <a:p>
              <a:endParaRPr lang="en-US">
                <a:solidFill>
                  <a:schemeClr val="tx1"/>
                </a:solidFill>
              </a:endParaRPr>
            </a:p>
          </p:txBody>
        </p:sp>
        <p:sp>
          <p:nvSpPr>
            <p:cNvPr id="31254" name="Freeform 29"/>
            <p:cNvSpPr>
              <a:spLocks/>
            </p:cNvSpPr>
            <p:nvPr/>
          </p:nvSpPr>
          <p:spPr bwMode="auto">
            <a:xfrm>
              <a:off x="2513" y="947"/>
              <a:ext cx="1" cy="98"/>
            </a:xfrm>
            <a:custGeom>
              <a:avLst/>
              <a:gdLst>
                <a:gd name="T0" fmla="*/ 0 w 1"/>
                <a:gd name="T1" fmla="*/ 1 h 98"/>
                <a:gd name="T2" fmla="*/ 0 w 1"/>
                <a:gd name="T3" fmla="*/ 0 h 98"/>
                <a:gd name="T4" fmla="*/ 0 w 1"/>
                <a:gd name="T5" fmla="*/ 97 h 98"/>
                <a:gd name="T6" fmla="*/ 0 w 1"/>
                <a:gd name="T7" fmla="*/ 88 h 98"/>
                <a:gd name="T8" fmla="*/ 0 w 1"/>
                <a:gd name="T9" fmla="*/ 1 h 98"/>
                <a:gd name="T10" fmla="*/ 0 60000 65536"/>
                <a:gd name="T11" fmla="*/ 0 60000 65536"/>
                <a:gd name="T12" fmla="*/ 0 60000 65536"/>
                <a:gd name="T13" fmla="*/ 0 60000 65536"/>
                <a:gd name="T14" fmla="*/ 0 60000 65536"/>
                <a:gd name="T15" fmla="*/ 0 w 1"/>
                <a:gd name="T16" fmla="*/ 0 h 98"/>
                <a:gd name="T17" fmla="*/ 1 w 1"/>
                <a:gd name="T18" fmla="*/ 98 h 98"/>
              </a:gdLst>
              <a:ahLst/>
              <a:cxnLst>
                <a:cxn ang="T10">
                  <a:pos x="T0" y="T1"/>
                </a:cxn>
                <a:cxn ang="T11">
                  <a:pos x="T2" y="T3"/>
                </a:cxn>
                <a:cxn ang="T12">
                  <a:pos x="T4" y="T5"/>
                </a:cxn>
                <a:cxn ang="T13">
                  <a:pos x="T6" y="T7"/>
                </a:cxn>
                <a:cxn ang="T14">
                  <a:pos x="T8" y="T9"/>
                </a:cxn>
              </a:cxnLst>
              <a:rect l="T15" t="T16" r="T17" b="T18"/>
              <a:pathLst>
                <a:path w="1" h="98">
                  <a:moveTo>
                    <a:pt x="0" y="1"/>
                  </a:moveTo>
                  <a:lnTo>
                    <a:pt x="0" y="0"/>
                  </a:lnTo>
                  <a:lnTo>
                    <a:pt x="0" y="97"/>
                  </a:lnTo>
                  <a:lnTo>
                    <a:pt x="0" y="88"/>
                  </a:lnTo>
                  <a:lnTo>
                    <a:pt x="0" y="1"/>
                  </a:lnTo>
                </a:path>
              </a:pathLst>
            </a:custGeom>
            <a:solidFill>
              <a:srgbClr val="999999"/>
            </a:solidFill>
            <a:ln w="9525" cap="rnd">
              <a:noFill/>
              <a:round/>
              <a:headEnd/>
              <a:tailEnd/>
            </a:ln>
          </p:spPr>
          <p:txBody>
            <a:bodyPr/>
            <a:lstStyle/>
            <a:p>
              <a:endParaRPr lang="en-US">
                <a:solidFill>
                  <a:schemeClr val="tx1"/>
                </a:solidFill>
              </a:endParaRPr>
            </a:p>
          </p:txBody>
        </p:sp>
        <p:sp>
          <p:nvSpPr>
            <p:cNvPr id="31255" name="Freeform 30"/>
            <p:cNvSpPr>
              <a:spLocks/>
            </p:cNvSpPr>
            <p:nvPr/>
          </p:nvSpPr>
          <p:spPr bwMode="auto">
            <a:xfrm>
              <a:off x="2418" y="1046"/>
              <a:ext cx="96" cy="44"/>
            </a:xfrm>
            <a:custGeom>
              <a:avLst/>
              <a:gdLst>
                <a:gd name="T0" fmla="*/ 90 w 96"/>
                <a:gd name="T1" fmla="*/ 0 h 44"/>
                <a:gd name="T2" fmla="*/ 95 w 96"/>
                <a:gd name="T3" fmla="*/ 5 h 44"/>
                <a:gd name="T4" fmla="*/ 0 w 96"/>
                <a:gd name="T5" fmla="*/ 43 h 44"/>
                <a:gd name="T6" fmla="*/ 0 w 96"/>
                <a:gd name="T7" fmla="*/ 34 h 44"/>
                <a:gd name="T8" fmla="*/ 90 w 96"/>
                <a:gd name="T9" fmla="*/ 0 h 44"/>
                <a:gd name="T10" fmla="*/ 0 60000 65536"/>
                <a:gd name="T11" fmla="*/ 0 60000 65536"/>
                <a:gd name="T12" fmla="*/ 0 60000 65536"/>
                <a:gd name="T13" fmla="*/ 0 60000 65536"/>
                <a:gd name="T14" fmla="*/ 0 60000 65536"/>
                <a:gd name="T15" fmla="*/ 0 w 96"/>
                <a:gd name="T16" fmla="*/ 0 h 44"/>
                <a:gd name="T17" fmla="*/ 96 w 96"/>
                <a:gd name="T18" fmla="*/ 44 h 44"/>
              </a:gdLst>
              <a:ahLst/>
              <a:cxnLst>
                <a:cxn ang="T10">
                  <a:pos x="T0" y="T1"/>
                </a:cxn>
                <a:cxn ang="T11">
                  <a:pos x="T2" y="T3"/>
                </a:cxn>
                <a:cxn ang="T12">
                  <a:pos x="T4" y="T5"/>
                </a:cxn>
                <a:cxn ang="T13">
                  <a:pos x="T6" y="T7"/>
                </a:cxn>
                <a:cxn ang="T14">
                  <a:pos x="T8" y="T9"/>
                </a:cxn>
              </a:cxnLst>
              <a:rect l="T15" t="T16" r="T17" b="T18"/>
              <a:pathLst>
                <a:path w="96" h="44">
                  <a:moveTo>
                    <a:pt x="90" y="0"/>
                  </a:moveTo>
                  <a:lnTo>
                    <a:pt x="95" y="5"/>
                  </a:lnTo>
                  <a:lnTo>
                    <a:pt x="0" y="43"/>
                  </a:lnTo>
                  <a:lnTo>
                    <a:pt x="0" y="34"/>
                  </a:lnTo>
                  <a:lnTo>
                    <a:pt x="90" y="0"/>
                  </a:lnTo>
                </a:path>
              </a:pathLst>
            </a:custGeom>
            <a:solidFill>
              <a:srgbClr val="F2F2F2"/>
            </a:solidFill>
            <a:ln w="9525" cap="rnd">
              <a:noFill/>
              <a:round/>
              <a:headEnd/>
              <a:tailEnd/>
            </a:ln>
          </p:spPr>
          <p:txBody>
            <a:bodyPr/>
            <a:lstStyle/>
            <a:p>
              <a:endParaRPr lang="en-US">
                <a:solidFill>
                  <a:schemeClr val="tx1"/>
                </a:solidFill>
              </a:endParaRPr>
            </a:p>
          </p:txBody>
        </p:sp>
        <p:sp>
          <p:nvSpPr>
            <p:cNvPr id="31256" name="Freeform 31"/>
            <p:cNvSpPr>
              <a:spLocks/>
            </p:cNvSpPr>
            <p:nvPr/>
          </p:nvSpPr>
          <p:spPr bwMode="auto">
            <a:xfrm>
              <a:off x="2436" y="717"/>
              <a:ext cx="51" cy="38"/>
            </a:xfrm>
            <a:custGeom>
              <a:avLst/>
              <a:gdLst>
                <a:gd name="T0" fmla="*/ 50 w 51"/>
                <a:gd name="T1" fmla="*/ 0 h 38"/>
                <a:gd name="T2" fmla="*/ 45 w 51"/>
                <a:gd name="T3" fmla="*/ 12 h 38"/>
                <a:gd name="T4" fmla="*/ 50 w 51"/>
                <a:gd name="T5" fmla="*/ 22 h 38"/>
                <a:gd name="T6" fmla="*/ 0 w 51"/>
                <a:gd name="T7" fmla="*/ 37 h 38"/>
                <a:gd name="T8" fmla="*/ 0 w 51"/>
                <a:gd name="T9" fmla="*/ 10 h 38"/>
                <a:gd name="T10" fmla="*/ 50 w 51"/>
                <a:gd name="T11" fmla="*/ 0 h 38"/>
                <a:gd name="T12" fmla="*/ 0 60000 65536"/>
                <a:gd name="T13" fmla="*/ 0 60000 65536"/>
                <a:gd name="T14" fmla="*/ 0 60000 65536"/>
                <a:gd name="T15" fmla="*/ 0 60000 65536"/>
                <a:gd name="T16" fmla="*/ 0 60000 65536"/>
                <a:gd name="T17" fmla="*/ 0 60000 65536"/>
                <a:gd name="T18" fmla="*/ 0 w 51"/>
                <a:gd name="T19" fmla="*/ 0 h 38"/>
                <a:gd name="T20" fmla="*/ 51 w 51"/>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51" h="38">
                  <a:moveTo>
                    <a:pt x="50" y="0"/>
                  </a:moveTo>
                  <a:lnTo>
                    <a:pt x="45" y="12"/>
                  </a:lnTo>
                  <a:lnTo>
                    <a:pt x="50" y="22"/>
                  </a:lnTo>
                  <a:lnTo>
                    <a:pt x="0" y="37"/>
                  </a:lnTo>
                  <a:lnTo>
                    <a:pt x="0" y="10"/>
                  </a:lnTo>
                  <a:lnTo>
                    <a:pt x="50" y="0"/>
                  </a:lnTo>
                </a:path>
              </a:pathLst>
            </a:custGeom>
            <a:solidFill>
              <a:srgbClr val="8C8C8C"/>
            </a:solidFill>
            <a:ln w="9525" cap="rnd">
              <a:noFill/>
              <a:round/>
              <a:headEnd/>
              <a:tailEnd/>
            </a:ln>
          </p:spPr>
          <p:txBody>
            <a:bodyPr/>
            <a:lstStyle/>
            <a:p>
              <a:endParaRPr lang="en-US">
                <a:solidFill>
                  <a:schemeClr val="tx1"/>
                </a:solidFill>
              </a:endParaRPr>
            </a:p>
          </p:txBody>
        </p:sp>
        <p:sp>
          <p:nvSpPr>
            <p:cNvPr id="31257" name="Freeform 32"/>
            <p:cNvSpPr>
              <a:spLocks/>
            </p:cNvSpPr>
            <p:nvPr/>
          </p:nvSpPr>
          <p:spPr bwMode="auto">
            <a:xfrm>
              <a:off x="2415" y="721"/>
              <a:ext cx="99" cy="34"/>
            </a:xfrm>
            <a:custGeom>
              <a:avLst/>
              <a:gdLst>
                <a:gd name="T0" fmla="*/ 98 w 99"/>
                <a:gd name="T1" fmla="*/ 0 h 34"/>
                <a:gd name="T2" fmla="*/ 0 w 99"/>
                <a:gd name="T3" fmla="*/ 23 h 34"/>
                <a:gd name="T4" fmla="*/ 0 w 99"/>
                <a:gd name="T5" fmla="*/ 33 h 34"/>
                <a:gd name="T6" fmla="*/ 98 w 99"/>
                <a:gd name="T7" fmla="*/ 7 h 34"/>
                <a:gd name="T8" fmla="*/ 98 w 99"/>
                <a:gd name="T9" fmla="*/ 0 h 34"/>
                <a:gd name="T10" fmla="*/ 0 60000 65536"/>
                <a:gd name="T11" fmla="*/ 0 60000 65536"/>
                <a:gd name="T12" fmla="*/ 0 60000 65536"/>
                <a:gd name="T13" fmla="*/ 0 60000 65536"/>
                <a:gd name="T14" fmla="*/ 0 60000 65536"/>
                <a:gd name="T15" fmla="*/ 0 w 99"/>
                <a:gd name="T16" fmla="*/ 0 h 34"/>
                <a:gd name="T17" fmla="*/ 99 w 99"/>
                <a:gd name="T18" fmla="*/ 34 h 34"/>
              </a:gdLst>
              <a:ahLst/>
              <a:cxnLst>
                <a:cxn ang="T10">
                  <a:pos x="T0" y="T1"/>
                </a:cxn>
                <a:cxn ang="T11">
                  <a:pos x="T2" y="T3"/>
                </a:cxn>
                <a:cxn ang="T12">
                  <a:pos x="T4" y="T5"/>
                </a:cxn>
                <a:cxn ang="T13">
                  <a:pos x="T6" y="T7"/>
                </a:cxn>
                <a:cxn ang="T14">
                  <a:pos x="T8" y="T9"/>
                </a:cxn>
              </a:cxnLst>
              <a:rect l="T15" t="T16" r="T17" b="T18"/>
              <a:pathLst>
                <a:path w="99" h="34">
                  <a:moveTo>
                    <a:pt x="98" y="0"/>
                  </a:moveTo>
                  <a:lnTo>
                    <a:pt x="0" y="23"/>
                  </a:lnTo>
                  <a:lnTo>
                    <a:pt x="0" y="33"/>
                  </a:lnTo>
                  <a:lnTo>
                    <a:pt x="98" y="7"/>
                  </a:lnTo>
                  <a:lnTo>
                    <a:pt x="98" y="0"/>
                  </a:lnTo>
                </a:path>
              </a:pathLst>
            </a:custGeom>
            <a:solidFill>
              <a:srgbClr val="808080"/>
            </a:solidFill>
            <a:ln w="9525" cap="rnd">
              <a:noFill/>
              <a:round/>
              <a:headEnd/>
              <a:tailEnd/>
            </a:ln>
          </p:spPr>
          <p:txBody>
            <a:bodyPr/>
            <a:lstStyle/>
            <a:p>
              <a:endParaRPr lang="en-US">
                <a:solidFill>
                  <a:schemeClr val="tx1"/>
                </a:solidFill>
              </a:endParaRPr>
            </a:p>
          </p:txBody>
        </p:sp>
        <p:sp>
          <p:nvSpPr>
            <p:cNvPr id="31258" name="Freeform 33"/>
            <p:cNvSpPr>
              <a:spLocks/>
            </p:cNvSpPr>
            <p:nvPr/>
          </p:nvSpPr>
          <p:spPr bwMode="auto">
            <a:xfrm>
              <a:off x="2486" y="717"/>
              <a:ext cx="1" cy="34"/>
            </a:xfrm>
            <a:custGeom>
              <a:avLst/>
              <a:gdLst>
                <a:gd name="T0" fmla="*/ 0 w 1"/>
                <a:gd name="T1" fmla="*/ 0 h 34"/>
                <a:gd name="T2" fmla="*/ 0 w 1"/>
                <a:gd name="T3" fmla="*/ 33 h 34"/>
                <a:gd name="T4" fmla="*/ 0 w 1"/>
                <a:gd name="T5" fmla="*/ 16 h 34"/>
                <a:gd name="T6" fmla="*/ 0 w 1"/>
                <a:gd name="T7" fmla="*/ 0 h 34"/>
                <a:gd name="T8" fmla="*/ 0 60000 65536"/>
                <a:gd name="T9" fmla="*/ 0 60000 65536"/>
                <a:gd name="T10" fmla="*/ 0 60000 65536"/>
                <a:gd name="T11" fmla="*/ 0 60000 65536"/>
                <a:gd name="T12" fmla="*/ 0 w 1"/>
                <a:gd name="T13" fmla="*/ 0 h 34"/>
                <a:gd name="T14" fmla="*/ 1 w 1"/>
                <a:gd name="T15" fmla="*/ 34 h 34"/>
              </a:gdLst>
              <a:ahLst/>
              <a:cxnLst>
                <a:cxn ang="T8">
                  <a:pos x="T0" y="T1"/>
                </a:cxn>
                <a:cxn ang="T9">
                  <a:pos x="T2" y="T3"/>
                </a:cxn>
                <a:cxn ang="T10">
                  <a:pos x="T4" y="T5"/>
                </a:cxn>
                <a:cxn ang="T11">
                  <a:pos x="T6" y="T7"/>
                </a:cxn>
              </a:cxnLst>
              <a:rect l="T12" t="T13" r="T14" b="T15"/>
              <a:pathLst>
                <a:path w="1" h="34">
                  <a:moveTo>
                    <a:pt x="0" y="0"/>
                  </a:moveTo>
                  <a:lnTo>
                    <a:pt x="0" y="33"/>
                  </a:lnTo>
                  <a:lnTo>
                    <a:pt x="0" y="16"/>
                  </a:lnTo>
                  <a:lnTo>
                    <a:pt x="0" y="0"/>
                  </a:lnTo>
                </a:path>
              </a:pathLst>
            </a:custGeom>
            <a:solidFill>
              <a:srgbClr val="9D9484"/>
            </a:solidFill>
            <a:ln w="9525" cap="rnd">
              <a:noFill/>
              <a:round/>
              <a:headEnd/>
              <a:tailEnd/>
            </a:ln>
          </p:spPr>
          <p:txBody>
            <a:bodyPr/>
            <a:lstStyle/>
            <a:p>
              <a:endParaRPr lang="en-US">
                <a:solidFill>
                  <a:schemeClr val="tx1"/>
                </a:solidFill>
              </a:endParaRPr>
            </a:p>
          </p:txBody>
        </p:sp>
        <p:sp>
          <p:nvSpPr>
            <p:cNvPr id="31259" name="Freeform 34"/>
            <p:cNvSpPr>
              <a:spLocks/>
            </p:cNvSpPr>
            <p:nvPr/>
          </p:nvSpPr>
          <p:spPr bwMode="auto">
            <a:xfrm>
              <a:off x="2418" y="724"/>
              <a:ext cx="91" cy="33"/>
            </a:xfrm>
            <a:custGeom>
              <a:avLst/>
              <a:gdLst>
                <a:gd name="T0" fmla="*/ 90 w 91"/>
                <a:gd name="T1" fmla="*/ 0 h 33"/>
                <a:gd name="T2" fmla="*/ 0 w 91"/>
                <a:gd name="T3" fmla="*/ 27 h 33"/>
                <a:gd name="T4" fmla="*/ 0 w 91"/>
                <a:gd name="T5" fmla="*/ 32 h 33"/>
                <a:gd name="T6" fmla="*/ 90 w 91"/>
                <a:gd name="T7" fmla="*/ 4 h 33"/>
                <a:gd name="T8" fmla="*/ 90 w 91"/>
                <a:gd name="T9" fmla="*/ 0 h 33"/>
                <a:gd name="T10" fmla="*/ 0 60000 65536"/>
                <a:gd name="T11" fmla="*/ 0 60000 65536"/>
                <a:gd name="T12" fmla="*/ 0 60000 65536"/>
                <a:gd name="T13" fmla="*/ 0 60000 65536"/>
                <a:gd name="T14" fmla="*/ 0 60000 65536"/>
                <a:gd name="T15" fmla="*/ 0 w 91"/>
                <a:gd name="T16" fmla="*/ 0 h 33"/>
                <a:gd name="T17" fmla="*/ 91 w 91"/>
                <a:gd name="T18" fmla="*/ 33 h 33"/>
              </a:gdLst>
              <a:ahLst/>
              <a:cxnLst>
                <a:cxn ang="T10">
                  <a:pos x="T0" y="T1"/>
                </a:cxn>
                <a:cxn ang="T11">
                  <a:pos x="T2" y="T3"/>
                </a:cxn>
                <a:cxn ang="T12">
                  <a:pos x="T4" y="T5"/>
                </a:cxn>
                <a:cxn ang="T13">
                  <a:pos x="T6" y="T7"/>
                </a:cxn>
                <a:cxn ang="T14">
                  <a:pos x="T8" y="T9"/>
                </a:cxn>
              </a:cxnLst>
              <a:rect l="T15" t="T16" r="T17" b="T18"/>
              <a:pathLst>
                <a:path w="91" h="33">
                  <a:moveTo>
                    <a:pt x="90" y="0"/>
                  </a:moveTo>
                  <a:lnTo>
                    <a:pt x="0" y="27"/>
                  </a:lnTo>
                  <a:lnTo>
                    <a:pt x="0" y="32"/>
                  </a:lnTo>
                  <a:lnTo>
                    <a:pt x="90" y="4"/>
                  </a:lnTo>
                  <a:lnTo>
                    <a:pt x="90" y="0"/>
                  </a:lnTo>
                </a:path>
              </a:pathLst>
            </a:custGeom>
            <a:solidFill>
              <a:srgbClr val="404040"/>
            </a:solidFill>
            <a:ln w="9525" cap="rnd">
              <a:noFill/>
              <a:round/>
              <a:headEnd/>
              <a:tailEnd/>
            </a:ln>
          </p:spPr>
          <p:txBody>
            <a:bodyPr/>
            <a:lstStyle/>
            <a:p>
              <a:endParaRPr lang="en-US">
                <a:solidFill>
                  <a:schemeClr val="tx1"/>
                </a:solidFill>
              </a:endParaRPr>
            </a:p>
          </p:txBody>
        </p:sp>
        <p:sp>
          <p:nvSpPr>
            <p:cNvPr id="31260" name="Freeform 35"/>
            <p:cNvSpPr>
              <a:spLocks/>
            </p:cNvSpPr>
            <p:nvPr/>
          </p:nvSpPr>
          <p:spPr bwMode="auto">
            <a:xfrm>
              <a:off x="2353" y="1225"/>
              <a:ext cx="23" cy="36"/>
            </a:xfrm>
            <a:custGeom>
              <a:avLst/>
              <a:gdLst>
                <a:gd name="T0" fmla="*/ 22 w 23"/>
                <a:gd name="T1" fmla="*/ 24 h 36"/>
                <a:gd name="T2" fmla="*/ 0 w 23"/>
                <a:gd name="T3" fmla="*/ 35 h 36"/>
                <a:gd name="T4" fmla="*/ 22 w 23"/>
                <a:gd name="T5" fmla="*/ 0 h 36"/>
                <a:gd name="T6" fmla="*/ 22 w 23"/>
                <a:gd name="T7" fmla="*/ 24 h 36"/>
                <a:gd name="T8" fmla="*/ 0 60000 65536"/>
                <a:gd name="T9" fmla="*/ 0 60000 65536"/>
                <a:gd name="T10" fmla="*/ 0 60000 65536"/>
                <a:gd name="T11" fmla="*/ 0 60000 65536"/>
                <a:gd name="T12" fmla="*/ 0 w 23"/>
                <a:gd name="T13" fmla="*/ 0 h 36"/>
                <a:gd name="T14" fmla="*/ 23 w 23"/>
                <a:gd name="T15" fmla="*/ 36 h 36"/>
              </a:gdLst>
              <a:ahLst/>
              <a:cxnLst>
                <a:cxn ang="T8">
                  <a:pos x="T0" y="T1"/>
                </a:cxn>
                <a:cxn ang="T9">
                  <a:pos x="T2" y="T3"/>
                </a:cxn>
                <a:cxn ang="T10">
                  <a:pos x="T4" y="T5"/>
                </a:cxn>
                <a:cxn ang="T11">
                  <a:pos x="T6" y="T7"/>
                </a:cxn>
              </a:cxnLst>
              <a:rect l="T12" t="T13" r="T14" b="T15"/>
              <a:pathLst>
                <a:path w="23" h="36">
                  <a:moveTo>
                    <a:pt x="22" y="24"/>
                  </a:moveTo>
                  <a:lnTo>
                    <a:pt x="0" y="35"/>
                  </a:lnTo>
                  <a:lnTo>
                    <a:pt x="22" y="0"/>
                  </a:lnTo>
                  <a:lnTo>
                    <a:pt x="22" y="24"/>
                  </a:lnTo>
                </a:path>
              </a:pathLst>
            </a:custGeom>
            <a:solidFill>
              <a:srgbClr val="999999"/>
            </a:solidFill>
            <a:ln w="9525" cap="rnd">
              <a:noFill/>
              <a:round/>
              <a:headEnd/>
              <a:tailEnd/>
            </a:ln>
          </p:spPr>
          <p:txBody>
            <a:bodyPr/>
            <a:lstStyle/>
            <a:p>
              <a:endParaRPr lang="en-US">
                <a:solidFill>
                  <a:schemeClr val="tx1"/>
                </a:solidFill>
              </a:endParaRPr>
            </a:p>
          </p:txBody>
        </p:sp>
        <p:sp>
          <p:nvSpPr>
            <p:cNvPr id="31261" name="Freeform 36"/>
            <p:cNvSpPr>
              <a:spLocks/>
            </p:cNvSpPr>
            <p:nvPr/>
          </p:nvSpPr>
          <p:spPr bwMode="auto">
            <a:xfrm>
              <a:off x="2335" y="1206"/>
              <a:ext cx="27" cy="55"/>
            </a:xfrm>
            <a:custGeom>
              <a:avLst/>
              <a:gdLst>
                <a:gd name="T0" fmla="*/ 26 w 27"/>
                <a:gd name="T1" fmla="*/ 12 h 55"/>
                <a:gd name="T2" fmla="*/ 15 w 27"/>
                <a:gd name="T3" fmla="*/ 54 h 55"/>
                <a:gd name="T4" fmla="*/ 0 w 27"/>
                <a:gd name="T5" fmla="*/ 36 h 55"/>
                <a:gd name="T6" fmla="*/ 9 w 27"/>
                <a:gd name="T7" fmla="*/ 0 h 55"/>
                <a:gd name="T8" fmla="*/ 26 w 27"/>
                <a:gd name="T9" fmla="*/ 12 h 55"/>
                <a:gd name="T10" fmla="*/ 0 60000 65536"/>
                <a:gd name="T11" fmla="*/ 0 60000 65536"/>
                <a:gd name="T12" fmla="*/ 0 60000 65536"/>
                <a:gd name="T13" fmla="*/ 0 60000 65536"/>
                <a:gd name="T14" fmla="*/ 0 60000 65536"/>
                <a:gd name="T15" fmla="*/ 0 w 27"/>
                <a:gd name="T16" fmla="*/ 0 h 55"/>
                <a:gd name="T17" fmla="*/ 27 w 27"/>
                <a:gd name="T18" fmla="*/ 55 h 55"/>
              </a:gdLst>
              <a:ahLst/>
              <a:cxnLst>
                <a:cxn ang="T10">
                  <a:pos x="T0" y="T1"/>
                </a:cxn>
                <a:cxn ang="T11">
                  <a:pos x="T2" y="T3"/>
                </a:cxn>
                <a:cxn ang="T12">
                  <a:pos x="T4" y="T5"/>
                </a:cxn>
                <a:cxn ang="T13">
                  <a:pos x="T6" y="T7"/>
                </a:cxn>
                <a:cxn ang="T14">
                  <a:pos x="T8" y="T9"/>
                </a:cxn>
              </a:cxnLst>
              <a:rect l="T15" t="T16" r="T17" b="T18"/>
              <a:pathLst>
                <a:path w="27" h="55">
                  <a:moveTo>
                    <a:pt x="26" y="12"/>
                  </a:moveTo>
                  <a:lnTo>
                    <a:pt x="15" y="54"/>
                  </a:lnTo>
                  <a:lnTo>
                    <a:pt x="0" y="36"/>
                  </a:lnTo>
                  <a:lnTo>
                    <a:pt x="9" y="0"/>
                  </a:lnTo>
                  <a:lnTo>
                    <a:pt x="26" y="12"/>
                  </a:lnTo>
                </a:path>
              </a:pathLst>
            </a:custGeom>
            <a:solidFill>
              <a:srgbClr val="E6E6E6"/>
            </a:solidFill>
            <a:ln w="9525" cap="rnd">
              <a:noFill/>
              <a:round/>
              <a:headEnd/>
              <a:tailEnd/>
            </a:ln>
          </p:spPr>
          <p:txBody>
            <a:bodyPr/>
            <a:lstStyle/>
            <a:p>
              <a:endParaRPr lang="en-US">
                <a:solidFill>
                  <a:schemeClr val="tx1"/>
                </a:solidFill>
              </a:endParaRPr>
            </a:p>
          </p:txBody>
        </p:sp>
        <p:sp>
          <p:nvSpPr>
            <p:cNvPr id="31262" name="Freeform 37"/>
            <p:cNvSpPr>
              <a:spLocks/>
            </p:cNvSpPr>
            <p:nvPr/>
          </p:nvSpPr>
          <p:spPr bwMode="auto">
            <a:xfrm>
              <a:off x="2300" y="1180"/>
              <a:ext cx="22" cy="33"/>
            </a:xfrm>
            <a:custGeom>
              <a:avLst/>
              <a:gdLst>
                <a:gd name="T0" fmla="*/ 21 w 22"/>
                <a:gd name="T1" fmla="*/ 23 h 33"/>
                <a:gd name="T2" fmla="*/ 0 w 22"/>
                <a:gd name="T3" fmla="*/ 32 h 33"/>
                <a:gd name="T4" fmla="*/ 21 w 22"/>
                <a:gd name="T5" fmla="*/ 0 h 33"/>
                <a:gd name="T6" fmla="*/ 21 w 22"/>
                <a:gd name="T7" fmla="*/ 23 h 33"/>
                <a:gd name="T8" fmla="*/ 0 60000 65536"/>
                <a:gd name="T9" fmla="*/ 0 60000 65536"/>
                <a:gd name="T10" fmla="*/ 0 60000 65536"/>
                <a:gd name="T11" fmla="*/ 0 60000 65536"/>
                <a:gd name="T12" fmla="*/ 0 w 22"/>
                <a:gd name="T13" fmla="*/ 0 h 33"/>
                <a:gd name="T14" fmla="*/ 22 w 22"/>
                <a:gd name="T15" fmla="*/ 33 h 33"/>
              </a:gdLst>
              <a:ahLst/>
              <a:cxnLst>
                <a:cxn ang="T8">
                  <a:pos x="T0" y="T1"/>
                </a:cxn>
                <a:cxn ang="T9">
                  <a:pos x="T2" y="T3"/>
                </a:cxn>
                <a:cxn ang="T10">
                  <a:pos x="T4" y="T5"/>
                </a:cxn>
                <a:cxn ang="T11">
                  <a:pos x="T6" y="T7"/>
                </a:cxn>
              </a:cxnLst>
              <a:rect l="T12" t="T13" r="T14" b="T15"/>
              <a:pathLst>
                <a:path w="22" h="33">
                  <a:moveTo>
                    <a:pt x="21" y="23"/>
                  </a:moveTo>
                  <a:lnTo>
                    <a:pt x="0" y="32"/>
                  </a:lnTo>
                  <a:lnTo>
                    <a:pt x="21" y="0"/>
                  </a:lnTo>
                  <a:lnTo>
                    <a:pt x="21" y="23"/>
                  </a:lnTo>
                </a:path>
              </a:pathLst>
            </a:custGeom>
            <a:solidFill>
              <a:srgbClr val="999999"/>
            </a:solidFill>
            <a:ln w="9525" cap="rnd">
              <a:noFill/>
              <a:round/>
              <a:headEnd/>
              <a:tailEnd/>
            </a:ln>
          </p:spPr>
          <p:txBody>
            <a:bodyPr/>
            <a:lstStyle/>
            <a:p>
              <a:endParaRPr lang="en-US">
                <a:solidFill>
                  <a:schemeClr val="tx1"/>
                </a:solidFill>
              </a:endParaRPr>
            </a:p>
          </p:txBody>
        </p:sp>
        <p:sp>
          <p:nvSpPr>
            <p:cNvPr id="31263" name="Freeform 38"/>
            <p:cNvSpPr>
              <a:spLocks/>
            </p:cNvSpPr>
            <p:nvPr/>
          </p:nvSpPr>
          <p:spPr bwMode="auto">
            <a:xfrm>
              <a:off x="2284" y="1167"/>
              <a:ext cx="25" cy="46"/>
            </a:xfrm>
            <a:custGeom>
              <a:avLst/>
              <a:gdLst>
                <a:gd name="T0" fmla="*/ 24 w 25"/>
                <a:gd name="T1" fmla="*/ 10 h 46"/>
                <a:gd name="T2" fmla="*/ 14 w 25"/>
                <a:gd name="T3" fmla="*/ 45 h 46"/>
                <a:gd name="T4" fmla="*/ 0 w 25"/>
                <a:gd name="T5" fmla="*/ 29 h 46"/>
                <a:gd name="T6" fmla="*/ 9 w 25"/>
                <a:gd name="T7" fmla="*/ 0 h 46"/>
                <a:gd name="T8" fmla="*/ 24 w 25"/>
                <a:gd name="T9" fmla="*/ 10 h 46"/>
                <a:gd name="T10" fmla="*/ 0 60000 65536"/>
                <a:gd name="T11" fmla="*/ 0 60000 65536"/>
                <a:gd name="T12" fmla="*/ 0 60000 65536"/>
                <a:gd name="T13" fmla="*/ 0 60000 65536"/>
                <a:gd name="T14" fmla="*/ 0 60000 65536"/>
                <a:gd name="T15" fmla="*/ 0 w 25"/>
                <a:gd name="T16" fmla="*/ 0 h 46"/>
                <a:gd name="T17" fmla="*/ 25 w 25"/>
                <a:gd name="T18" fmla="*/ 46 h 46"/>
              </a:gdLst>
              <a:ahLst/>
              <a:cxnLst>
                <a:cxn ang="T10">
                  <a:pos x="T0" y="T1"/>
                </a:cxn>
                <a:cxn ang="T11">
                  <a:pos x="T2" y="T3"/>
                </a:cxn>
                <a:cxn ang="T12">
                  <a:pos x="T4" y="T5"/>
                </a:cxn>
                <a:cxn ang="T13">
                  <a:pos x="T6" y="T7"/>
                </a:cxn>
                <a:cxn ang="T14">
                  <a:pos x="T8" y="T9"/>
                </a:cxn>
              </a:cxnLst>
              <a:rect l="T15" t="T16" r="T17" b="T18"/>
              <a:pathLst>
                <a:path w="25" h="46">
                  <a:moveTo>
                    <a:pt x="24" y="10"/>
                  </a:moveTo>
                  <a:lnTo>
                    <a:pt x="14" y="45"/>
                  </a:lnTo>
                  <a:lnTo>
                    <a:pt x="0" y="29"/>
                  </a:lnTo>
                  <a:lnTo>
                    <a:pt x="9" y="0"/>
                  </a:lnTo>
                  <a:lnTo>
                    <a:pt x="24" y="10"/>
                  </a:lnTo>
                </a:path>
              </a:pathLst>
            </a:custGeom>
            <a:solidFill>
              <a:srgbClr val="E6E6E6"/>
            </a:solidFill>
            <a:ln w="9525" cap="rnd">
              <a:noFill/>
              <a:round/>
              <a:headEnd/>
              <a:tailEnd/>
            </a:ln>
          </p:spPr>
          <p:txBody>
            <a:bodyPr/>
            <a:lstStyle/>
            <a:p>
              <a:endParaRPr lang="en-US">
                <a:solidFill>
                  <a:schemeClr val="tx1"/>
                </a:solidFill>
              </a:endParaRPr>
            </a:p>
          </p:txBody>
        </p:sp>
        <p:sp>
          <p:nvSpPr>
            <p:cNvPr id="31264" name="Freeform 39"/>
            <p:cNvSpPr>
              <a:spLocks/>
            </p:cNvSpPr>
            <p:nvPr/>
          </p:nvSpPr>
          <p:spPr bwMode="auto">
            <a:xfrm>
              <a:off x="2404" y="1096"/>
              <a:ext cx="114" cy="68"/>
            </a:xfrm>
            <a:custGeom>
              <a:avLst/>
              <a:gdLst>
                <a:gd name="T0" fmla="*/ 113 w 114"/>
                <a:gd name="T1" fmla="*/ 12 h 68"/>
                <a:gd name="T2" fmla="*/ 2 w 114"/>
                <a:gd name="T3" fmla="*/ 67 h 68"/>
                <a:gd name="T4" fmla="*/ 0 w 114"/>
                <a:gd name="T5" fmla="*/ 51 h 68"/>
                <a:gd name="T6" fmla="*/ 110 w 114"/>
                <a:gd name="T7" fmla="*/ 0 h 68"/>
                <a:gd name="T8" fmla="*/ 113 w 114"/>
                <a:gd name="T9" fmla="*/ 12 h 68"/>
                <a:gd name="T10" fmla="*/ 0 60000 65536"/>
                <a:gd name="T11" fmla="*/ 0 60000 65536"/>
                <a:gd name="T12" fmla="*/ 0 60000 65536"/>
                <a:gd name="T13" fmla="*/ 0 60000 65536"/>
                <a:gd name="T14" fmla="*/ 0 60000 65536"/>
                <a:gd name="T15" fmla="*/ 0 w 114"/>
                <a:gd name="T16" fmla="*/ 0 h 68"/>
                <a:gd name="T17" fmla="*/ 114 w 114"/>
                <a:gd name="T18" fmla="*/ 68 h 68"/>
              </a:gdLst>
              <a:ahLst/>
              <a:cxnLst>
                <a:cxn ang="T10">
                  <a:pos x="T0" y="T1"/>
                </a:cxn>
                <a:cxn ang="T11">
                  <a:pos x="T2" y="T3"/>
                </a:cxn>
                <a:cxn ang="T12">
                  <a:pos x="T4" y="T5"/>
                </a:cxn>
                <a:cxn ang="T13">
                  <a:pos x="T6" y="T7"/>
                </a:cxn>
                <a:cxn ang="T14">
                  <a:pos x="T8" y="T9"/>
                </a:cxn>
              </a:cxnLst>
              <a:rect l="T15" t="T16" r="T17" b="T18"/>
              <a:pathLst>
                <a:path w="114" h="68">
                  <a:moveTo>
                    <a:pt x="113" y="12"/>
                  </a:moveTo>
                  <a:lnTo>
                    <a:pt x="2" y="67"/>
                  </a:lnTo>
                  <a:lnTo>
                    <a:pt x="0" y="51"/>
                  </a:lnTo>
                  <a:lnTo>
                    <a:pt x="110" y="0"/>
                  </a:lnTo>
                  <a:lnTo>
                    <a:pt x="113" y="12"/>
                  </a:lnTo>
                </a:path>
              </a:pathLst>
            </a:custGeom>
            <a:solidFill>
              <a:srgbClr val="E6E6E6"/>
            </a:solidFill>
            <a:ln w="9525" cap="rnd">
              <a:noFill/>
              <a:round/>
              <a:headEnd/>
              <a:tailEnd/>
            </a:ln>
          </p:spPr>
          <p:txBody>
            <a:bodyPr/>
            <a:lstStyle/>
            <a:p>
              <a:endParaRPr lang="en-US">
                <a:solidFill>
                  <a:schemeClr val="tx1"/>
                </a:solidFill>
              </a:endParaRPr>
            </a:p>
          </p:txBody>
        </p:sp>
        <p:sp>
          <p:nvSpPr>
            <p:cNvPr id="31265" name="Freeform 40"/>
            <p:cNvSpPr>
              <a:spLocks/>
            </p:cNvSpPr>
            <p:nvPr/>
          </p:nvSpPr>
          <p:spPr bwMode="auto">
            <a:xfrm>
              <a:off x="2404" y="1081"/>
              <a:ext cx="114" cy="67"/>
            </a:xfrm>
            <a:custGeom>
              <a:avLst/>
              <a:gdLst>
                <a:gd name="T0" fmla="*/ 110 w 114"/>
                <a:gd name="T1" fmla="*/ 12 h 67"/>
                <a:gd name="T2" fmla="*/ 0 w 114"/>
                <a:gd name="T3" fmla="*/ 66 h 67"/>
                <a:gd name="T4" fmla="*/ 2 w 114"/>
                <a:gd name="T5" fmla="*/ 53 h 67"/>
                <a:gd name="T6" fmla="*/ 113 w 114"/>
                <a:gd name="T7" fmla="*/ 0 h 67"/>
                <a:gd name="T8" fmla="*/ 110 w 114"/>
                <a:gd name="T9" fmla="*/ 12 h 67"/>
                <a:gd name="T10" fmla="*/ 0 60000 65536"/>
                <a:gd name="T11" fmla="*/ 0 60000 65536"/>
                <a:gd name="T12" fmla="*/ 0 60000 65536"/>
                <a:gd name="T13" fmla="*/ 0 60000 65536"/>
                <a:gd name="T14" fmla="*/ 0 60000 65536"/>
                <a:gd name="T15" fmla="*/ 0 w 114"/>
                <a:gd name="T16" fmla="*/ 0 h 67"/>
                <a:gd name="T17" fmla="*/ 114 w 114"/>
                <a:gd name="T18" fmla="*/ 67 h 67"/>
              </a:gdLst>
              <a:ahLst/>
              <a:cxnLst>
                <a:cxn ang="T10">
                  <a:pos x="T0" y="T1"/>
                </a:cxn>
                <a:cxn ang="T11">
                  <a:pos x="T2" y="T3"/>
                </a:cxn>
                <a:cxn ang="T12">
                  <a:pos x="T4" y="T5"/>
                </a:cxn>
                <a:cxn ang="T13">
                  <a:pos x="T6" y="T7"/>
                </a:cxn>
                <a:cxn ang="T14">
                  <a:pos x="T8" y="T9"/>
                </a:cxn>
              </a:cxnLst>
              <a:rect l="T15" t="T16" r="T17" b="T18"/>
              <a:pathLst>
                <a:path w="114" h="67">
                  <a:moveTo>
                    <a:pt x="110" y="12"/>
                  </a:moveTo>
                  <a:lnTo>
                    <a:pt x="0" y="66"/>
                  </a:lnTo>
                  <a:lnTo>
                    <a:pt x="2" y="53"/>
                  </a:lnTo>
                  <a:lnTo>
                    <a:pt x="113" y="0"/>
                  </a:lnTo>
                  <a:lnTo>
                    <a:pt x="110" y="12"/>
                  </a:lnTo>
                </a:path>
              </a:pathLst>
            </a:custGeom>
            <a:solidFill>
              <a:srgbClr val="CCCCCC"/>
            </a:solidFill>
            <a:ln w="9525" cap="rnd">
              <a:noFill/>
              <a:round/>
              <a:headEnd/>
              <a:tailEnd/>
            </a:ln>
          </p:spPr>
          <p:txBody>
            <a:bodyPr/>
            <a:lstStyle/>
            <a:p>
              <a:endParaRPr lang="en-US">
                <a:solidFill>
                  <a:schemeClr val="tx1"/>
                </a:solidFill>
              </a:endParaRPr>
            </a:p>
          </p:txBody>
        </p:sp>
        <p:sp>
          <p:nvSpPr>
            <p:cNvPr id="31266" name="Freeform 41"/>
            <p:cNvSpPr>
              <a:spLocks/>
            </p:cNvSpPr>
            <p:nvPr/>
          </p:nvSpPr>
          <p:spPr bwMode="auto">
            <a:xfrm>
              <a:off x="2404" y="1122"/>
              <a:ext cx="114" cy="75"/>
            </a:xfrm>
            <a:custGeom>
              <a:avLst/>
              <a:gdLst>
                <a:gd name="T0" fmla="*/ 113 w 114"/>
                <a:gd name="T1" fmla="*/ 15 h 75"/>
                <a:gd name="T2" fmla="*/ 2 w 114"/>
                <a:gd name="T3" fmla="*/ 74 h 75"/>
                <a:gd name="T4" fmla="*/ 0 w 114"/>
                <a:gd name="T5" fmla="*/ 58 h 75"/>
                <a:gd name="T6" fmla="*/ 110 w 114"/>
                <a:gd name="T7" fmla="*/ 0 h 75"/>
                <a:gd name="T8" fmla="*/ 113 w 114"/>
                <a:gd name="T9" fmla="*/ 15 h 75"/>
                <a:gd name="T10" fmla="*/ 0 60000 65536"/>
                <a:gd name="T11" fmla="*/ 0 60000 65536"/>
                <a:gd name="T12" fmla="*/ 0 60000 65536"/>
                <a:gd name="T13" fmla="*/ 0 60000 65536"/>
                <a:gd name="T14" fmla="*/ 0 60000 65536"/>
                <a:gd name="T15" fmla="*/ 0 w 114"/>
                <a:gd name="T16" fmla="*/ 0 h 75"/>
                <a:gd name="T17" fmla="*/ 114 w 114"/>
                <a:gd name="T18" fmla="*/ 75 h 75"/>
              </a:gdLst>
              <a:ahLst/>
              <a:cxnLst>
                <a:cxn ang="T10">
                  <a:pos x="T0" y="T1"/>
                </a:cxn>
                <a:cxn ang="T11">
                  <a:pos x="T2" y="T3"/>
                </a:cxn>
                <a:cxn ang="T12">
                  <a:pos x="T4" y="T5"/>
                </a:cxn>
                <a:cxn ang="T13">
                  <a:pos x="T6" y="T7"/>
                </a:cxn>
                <a:cxn ang="T14">
                  <a:pos x="T8" y="T9"/>
                </a:cxn>
              </a:cxnLst>
              <a:rect l="T15" t="T16" r="T17" b="T18"/>
              <a:pathLst>
                <a:path w="114" h="75">
                  <a:moveTo>
                    <a:pt x="113" y="15"/>
                  </a:moveTo>
                  <a:lnTo>
                    <a:pt x="2" y="74"/>
                  </a:lnTo>
                  <a:lnTo>
                    <a:pt x="0" y="58"/>
                  </a:lnTo>
                  <a:lnTo>
                    <a:pt x="110" y="0"/>
                  </a:lnTo>
                  <a:lnTo>
                    <a:pt x="113" y="15"/>
                  </a:lnTo>
                </a:path>
              </a:pathLst>
            </a:custGeom>
            <a:solidFill>
              <a:srgbClr val="E6E6E6"/>
            </a:solidFill>
            <a:ln w="9525" cap="rnd">
              <a:noFill/>
              <a:round/>
              <a:headEnd/>
              <a:tailEnd/>
            </a:ln>
          </p:spPr>
          <p:txBody>
            <a:bodyPr/>
            <a:lstStyle/>
            <a:p>
              <a:endParaRPr lang="en-US">
                <a:solidFill>
                  <a:schemeClr val="tx1"/>
                </a:solidFill>
              </a:endParaRPr>
            </a:p>
          </p:txBody>
        </p:sp>
        <p:sp>
          <p:nvSpPr>
            <p:cNvPr id="31267" name="Freeform 42"/>
            <p:cNvSpPr>
              <a:spLocks/>
            </p:cNvSpPr>
            <p:nvPr/>
          </p:nvSpPr>
          <p:spPr bwMode="auto">
            <a:xfrm>
              <a:off x="2404" y="1112"/>
              <a:ext cx="114" cy="64"/>
            </a:xfrm>
            <a:custGeom>
              <a:avLst/>
              <a:gdLst>
                <a:gd name="T0" fmla="*/ 110 w 114"/>
                <a:gd name="T1" fmla="*/ 10 h 64"/>
                <a:gd name="T2" fmla="*/ 0 w 114"/>
                <a:gd name="T3" fmla="*/ 63 h 64"/>
                <a:gd name="T4" fmla="*/ 2 w 114"/>
                <a:gd name="T5" fmla="*/ 50 h 64"/>
                <a:gd name="T6" fmla="*/ 113 w 114"/>
                <a:gd name="T7" fmla="*/ 0 h 64"/>
                <a:gd name="T8" fmla="*/ 110 w 114"/>
                <a:gd name="T9" fmla="*/ 10 h 64"/>
                <a:gd name="T10" fmla="*/ 0 60000 65536"/>
                <a:gd name="T11" fmla="*/ 0 60000 65536"/>
                <a:gd name="T12" fmla="*/ 0 60000 65536"/>
                <a:gd name="T13" fmla="*/ 0 60000 65536"/>
                <a:gd name="T14" fmla="*/ 0 60000 65536"/>
                <a:gd name="T15" fmla="*/ 0 w 114"/>
                <a:gd name="T16" fmla="*/ 0 h 64"/>
                <a:gd name="T17" fmla="*/ 114 w 114"/>
                <a:gd name="T18" fmla="*/ 64 h 64"/>
              </a:gdLst>
              <a:ahLst/>
              <a:cxnLst>
                <a:cxn ang="T10">
                  <a:pos x="T0" y="T1"/>
                </a:cxn>
                <a:cxn ang="T11">
                  <a:pos x="T2" y="T3"/>
                </a:cxn>
                <a:cxn ang="T12">
                  <a:pos x="T4" y="T5"/>
                </a:cxn>
                <a:cxn ang="T13">
                  <a:pos x="T6" y="T7"/>
                </a:cxn>
                <a:cxn ang="T14">
                  <a:pos x="T8" y="T9"/>
                </a:cxn>
              </a:cxnLst>
              <a:rect l="T15" t="T16" r="T17" b="T18"/>
              <a:pathLst>
                <a:path w="114" h="64">
                  <a:moveTo>
                    <a:pt x="110" y="10"/>
                  </a:moveTo>
                  <a:lnTo>
                    <a:pt x="0" y="63"/>
                  </a:lnTo>
                  <a:lnTo>
                    <a:pt x="2" y="50"/>
                  </a:lnTo>
                  <a:lnTo>
                    <a:pt x="113" y="0"/>
                  </a:lnTo>
                  <a:lnTo>
                    <a:pt x="110" y="10"/>
                  </a:lnTo>
                </a:path>
              </a:pathLst>
            </a:custGeom>
            <a:solidFill>
              <a:srgbClr val="999999"/>
            </a:solidFill>
            <a:ln w="9525" cap="rnd">
              <a:noFill/>
              <a:round/>
              <a:headEnd/>
              <a:tailEnd/>
            </a:ln>
          </p:spPr>
          <p:txBody>
            <a:bodyPr/>
            <a:lstStyle/>
            <a:p>
              <a:endParaRPr lang="en-US">
                <a:solidFill>
                  <a:schemeClr val="tx1"/>
                </a:solidFill>
              </a:endParaRPr>
            </a:p>
          </p:txBody>
        </p:sp>
        <p:sp>
          <p:nvSpPr>
            <p:cNvPr id="31268" name="Freeform 43"/>
            <p:cNvSpPr>
              <a:spLocks/>
            </p:cNvSpPr>
            <p:nvPr/>
          </p:nvSpPr>
          <p:spPr bwMode="auto">
            <a:xfrm>
              <a:off x="2404" y="1155"/>
              <a:ext cx="114" cy="66"/>
            </a:xfrm>
            <a:custGeom>
              <a:avLst/>
              <a:gdLst>
                <a:gd name="T0" fmla="*/ 113 w 114"/>
                <a:gd name="T1" fmla="*/ 10 h 66"/>
                <a:gd name="T2" fmla="*/ 2 w 114"/>
                <a:gd name="T3" fmla="*/ 65 h 66"/>
                <a:gd name="T4" fmla="*/ 0 w 114"/>
                <a:gd name="T5" fmla="*/ 49 h 66"/>
                <a:gd name="T6" fmla="*/ 110 w 114"/>
                <a:gd name="T7" fmla="*/ 0 h 66"/>
                <a:gd name="T8" fmla="*/ 113 w 114"/>
                <a:gd name="T9" fmla="*/ 10 h 66"/>
                <a:gd name="T10" fmla="*/ 0 60000 65536"/>
                <a:gd name="T11" fmla="*/ 0 60000 65536"/>
                <a:gd name="T12" fmla="*/ 0 60000 65536"/>
                <a:gd name="T13" fmla="*/ 0 60000 65536"/>
                <a:gd name="T14" fmla="*/ 0 60000 65536"/>
                <a:gd name="T15" fmla="*/ 0 w 114"/>
                <a:gd name="T16" fmla="*/ 0 h 66"/>
                <a:gd name="T17" fmla="*/ 114 w 114"/>
                <a:gd name="T18" fmla="*/ 66 h 66"/>
              </a:gdLst>
              <a:ahLst/>
              <a:cxnLst>
                <a:cxn ang="T10">
                  <a:pos x="T0" y="T1"/>
                </a:cxn>
                <a:cxn ang="T11">
                  <a:pos x="T2" y="T3"/>
                </a:cxn>
                <a:cxn ang="T12">
                  <a:pos x="T4" y="T5"/>
                </a:cxn>
                <a:cxn ang="T13">
                  <a:pos x="T6" y="T7"/>
                </a:cxn>
                <a:cxn ang="T14">
                  <a:pos x="T8" y="T9"/>
                </a:cxn>
              </a:cxnLst>
              <a:rect l="T15" t="T16" r="T17" b="T18"/>
              <a:pathLst>
                <a:path w="114" h="66">
                  <a:moveTo>
                    <a:pt x="113" y="10"/>
                  </a:moveTo>
                  <a:lnTo>
                    <a:pt x="2" y="65"/>
                  </a:lnTo>
                  <a:lnTo>
                    <a:pt x="0" y="49"/>
                  </a:lnTo>
                  <a:lnTo>
                    <a:pt x="110" y="0"/>
                  </a:lnTo>
                  <a:lnTo>
                    <a:pt x="113" y="10"/>
                  </a:lnTo>
                </a:path>
              </a:pathLst>
            </a:custGeom>
            <a:solidFill>
              <a:srgbClr val="E6E6E6"/>
            </a:solidFill>
            <a:ln w="9525" cap="rnd">
              <a:noFill/>
              <a:round/>
              <a:headEnd/>
              <a:tailEnd/>
            </a:ln>
          </p:spPr>
          <p:txBody>
            <a:bodyPr/>
            <a:lstStyle/>
            <a:p>
              <a:endParaRPr lang="en-US">
                <a:solidFill>
                  <a:schemeClr val="tx1"/>
                </a:solidFill>
              </a:endParaRPr>
            </a:p>
          </p:txBody>
        </p:sp>
        <p:sp>
          <p:nvSpPr>
            <p:cNvPr id="31269" name="Freeform 44"/>
            <p:cNvSpPr>
              <a:spLocks/>
            </p:cNvSpPr>
            <p:nvPr/>
          </p:nvSpPr>
          <p:spPr bwMode="auto">
            <a:xfrm>
              <a:off x="2404" y="1136"/>
              <a:ext cx="114" cy="69"/>
            </a:xfrm>
            <a:custGeom>
              <a:avLst/>
              <a:gdLst>
                <a:gd name="T0" fmla="*/ 110 w 114"/>
                <a:gd name="T1" fmla="*/ 12 h 69"/>
                <a:gd name="T2" fmla="*/ 0 w 114"/>
                <a:gd name="T3" fmla="*/ 68 h 69"/>
                <a:gd name="T4" fmla="*/ 2 w 114"/>
                <a:gd name="T5" fmla="*/ 55 h 69"/>
                <a:gd name="T6" fmla="*/ 113 w 114"/>
                <a:gd name="T7" fmla="*/ 0 h 69"/>
                <a:gd name="T8" fmla="*/ 110 w 114"/>
                <a:gd name="T9" fmla="*/ 12 h 69"/>
                <a:gd name="T10" fmla="*/ 0 60000 65536"/>
                <a:gd name="T11" fmla="*/ 0 60000 65536"/>
                <a:gd name="T12" fmla="*/ 0 60000 65536"/>
                <a:gd name="T13" fmla="*/ 0 60000 65536"/>
                <a:gd name="T14" fmla="*/ 0 60000 65536"/>
                <a:gd name="T15" fmla="*/ 0 w 114"/>
                <a:gd name="T16" fmla="*/ 0 h 69"/>
                <a:gd name="T17" fmla="*/ 114 w 114"/>
                <a:gd name="T18" fmla="*/ 69 h 69"/>
              </a:gdLst>
              <a:ahLst/>
              <a:cxnLst>
                <a:cxn ang="T10">
                  <a:pos x="T0" y="T1"/>
                </a:cxn>
                <a:cxn ang="T11">
                  <a:pos x="T2" y="T3"/>
                </a:cxn>
                <a:cxn ang="T12">
                  <a:pos x="T4" y="T5"/>
                </a:cxn>
                <a:cxn ang="T13">
                  <a:pos x="T6" y="T7"/>
                </a:cxn>
                <a:cxn ang="T14">
                  <a:pos x="T8" y="T9"/>
                </a:cxn>
              </a:cxnLst>
              <a:rect l="T15" t="T16" r="T17" b="T18"/>
              <a:pathLst>
                <a:path w="114" h="69">
                  <a:moveTo>
                    <a:pt x="110" y="12"/>
                  </a:moveTo>
                  <a:lnTo>
                    <a:pt x="0" y="68"/>
                  </a:lnTo>
                  <a:lnTo>
                    <a:pt x="2" y="55"/>
                  </a:lnTo>
                  <a:lnTo>
                    <a:pt x="113" y="0"/>
                  </a:lnTo>
                  <a:lnTo>
                    <a:pt x="110" y="12"/>
                  </a:lnTo>
                </a:path>
              </a:pathLst>
            </a:custGeom>
            <a:solidFill>
              <a:srgbClr val="999999"/>
            </a:solidFill>
            <a:ln w="9525" cap="rnd">
              <a:noFill/>
              <a:round/>
              <a:headEnd/>
              <a:tailEnd/>
            </a:ln>
          </p:spPr>
          <p:txBody>
            <a:bodyPr/>
            <a:lstStyle/>
            <a:p>
              <a:endParaRPr lang="en-US">
                <a:solidFill>
                  <a:schemeClr val="tx1"/>
                </a:solidFill>
              </a:endParaRPr>
            </a:p>
          </p:txBody>
        </p:sp>
        <p:sp>
          <p:nvSpPr>
            <p:cNvPr id="31270" name="Freeform 45"/>
            <p:cNvSpPr>
              <a:spLocks/>
            </p:cNvSpPr>
            <p:nvPr/>
          </p:nvSpPr>
          <p:spPr bwMode="auto">
            <a:xfrm>
              <a:off x="2404" y="1182"/>
              <a:ext cx="114" cy="70"/>
            </a:xfrm>
            <a:custGeom>
              <a:avLst/>
              <a:gdLst>
                <a:gd name="T0" fmla="*/ 113 w 114"/>
                <a:gd name="T1" fmla="*/ 10 h 70"/>
                <a:gd name="T2" fmla="*/ 2 w 114"/>
                <a:gd name="T3" fmla="*/ 69 h 70"/>
                <a:gd name="T4" fmla="*/ 0 w 114"/>
                <a:gd name="T5" fmla="*/ 53 h 70"/>
                <a:gd name="T6" fmla="*/ 110 w 114"/>
                <a:gd name="T7" fmla="*/ 0 h 70"/>
                <a:gd name="T8" fmla="*/ 113 w 114"/>
                <a:gd name="T9" fmla="*/ 10 h 70"/>
                <a:gd name="T10" fmla="*/ 0 60000 65536"/>
                <a:gd name="T11" fmla="*/ 0 60000 65536"/>
                <a:gd name="T12" fmla="*/ 0 60000 65536"/>
                <a:gd name="T13" fmla="*/ 0 60000 65536"/>
                <a:gd name="T14" fmla="*/ 0 60000 65536"/>
                <a:gd name="T15" fmla="*/ 0 w 114"/>
                <a:gd name="T16" fmla="*/ 0 h 70"/>
                <a:gd name="T17" fmla="*/ 114 w 114"/>
                <a:gd name="T18" fmla="*/ 70 h 70"/>
              </a:gdLst>
              <a:ahLst/>
              <a:cxnLst>
                <a:cxn ang="T10">
                  <a:pos x="T0" y="T1"/>
                </a:cxn>
                <a:cxn ang="T11">
                  <a:pos x="T2" y="T3"/>
                </a:cxn>
                <a:cxn ang="T12">
                  <a:pos x="T4" y="T5"/>
                </a:cxn>
                <a:cxn ang="T13">
                  <a:pos x="T6" y="T7"/>
                </a:cxn>
                <a:cxn ang="T14">
                  <a:pos x="T8" y="T9"/>
                </a:cxn>
              </a:cxnLst>
              <a:rect l="T15" t="T16" r="T17" b="T18"/>
              <a:pathLst>
                <a:path w="114" h="70">
                  <a:moveTo>
                    <a:pt x="113" y="10"/>
                  </a:moveTo>
                  <a:lnTo>
                    <a:pt x="2" y="69"/>
                  </a:lnTo>
                  <a:lnTo>
                    <a:pt x="0" y="53"/>
                  </a:lnTo>
                  <a:lnTo>
                    <a:pt x="110" y="0"/>
                  </a:lnTo>
                  <a:lnTo>
                    <a:pt x="113" y="10"/>
                  </a:lnTo>
                </a:path>
              </a:pathLst>
            </a:custGeom>
            <a:solidFill>
              <a:srgbClr val="E6E6E6"/>
            </a:solidFill>
            <a:ln w="9525" cap="rnd">
              <a:noFill/>
              <a:round/>
              <a:headEnd/>
              <a:tailEnd/>
            </a:ln>
          </p:spPr>
          <p:txBody>
            <a:bodyPr/>
            <a:lstStyle/>
            <a:p>
              <a:endParaRPr lang="en-US">
                <a:solidFill>
                  <a:schemeClr val="tx1"/>
                </a:solidFill>
              </a:endParaRPr>
            </a:p>
          </p:txBody>
        </p:sp>
        <p:sp>
          <p:nvSpPr>
            <p:cNvPr id="31271" name="Freeform 46"/>
            <p:cNvSpPr>
              <a:spLocks/>
            </p:cNvSpPr>
            <p:nvPr/>
          </p:nvSpPr>
          <p:spPr bwMode="auto">
            <a:xfrm>
              <a:off x="2404" y="1167"/>
              <a:ext cx="114" cy="68"/>
            </a:xfrm>
            <a:custGeom>
              <a:avLst/>
              <a:gdLst>
                <a:gd name="T0" fmla="*/ 110 w 114"/>
                <a:gd name="T1" fmla="*/ 10 h 68"/>
                <a:gd name="T2" fmla="*/ 0 w 114"/>
                <a:gd name="T3" fmla="*/ 67 h 68"/>
                <a:gd name="T4" fmla="*/ 2 w 114"/>
                <a:gd name="T5" fmla="*/ 54 h 68"/>
                <a:gd name="T6" fmla="*/ 113 w 114"/>
                <a:gd name="T7" fmla="*/ 0 h 68"/>
                <a:gd name="T8" fmla="*/ 110 w 114"/>
                <a:gd name="T9" fmla="*/ 10 h 68"/>
                <a:gd name="T10" fmla="*/ 0 60000 65536"/>
                <a:gd name="T11" fmla="*/ 0 60000 65536"/>
                <a:gd name="T12" fmla="*/ 0 60000 65536"/>
                <a:gd name="T13" fmla="*/ 0 60000 65536"/>
                <a:gd name="T14" fmla="*/ 0 60000 65536"/>
                <a:gd name="T15" fmla="*/ 0 w 114"/>
                <a:gd name="T16" fmla="*/ 0 h 68"/>
                <a:gd name="T17" fmla="*/ 114 w 114"/>
                <a:gd name="T18" fmla="*/ 68 h 68"/>
              </a:gdLst>
              <a:ahLst/>
              <a:cxnLst>
                <a:cxn ang="T10">
                  <a:pos x="T0" y="T1"/>
                </a:cxn>
                <a:cxn ang="T11">
                  <a:pos x="T2" y="T3"/>
                </a:cxn>
                <a:cxn ang="T12">
                  <a:pos x="T4" y="T5"/>
                </a:cxn>
                <a:cxn ang="T13">
                  <a:pos x="T6" y="T7"/>
                </a:cxn>
                <a:cxn ang="T14">
                  <a:pos x="T8" y="T9"/>
                </a:cxn>
              </a:cxnLst>
              <a:rect l="T15" t="T16" r="T17" b="T18"/>
              <a:pathLst>
                <a:path w="114" h="68">
                  <a:moveTo>
                    <a:pt x="110" y="10"/>
                  </a:moveTo>
                  <a:lnTo>
                    <a:pt x="0" y="67"/>
                  </a:lnTo>
                  <a:lnTo>
                    <a:pt x="2" y="54"/>
                  </a:lnTo>
                  <a:lnTo>
                    <a:pt x="113" y="0"/>
                  </a:lnTo>
                  <a:lnTo>
                    <a:pt x="110" y="10"/>
                  </a:lnTo>
                </a:path>
              </a:pathLst>
            </a:custGeom>
            <a:solidFill>
              <a:srgbClr val="999999"/>
            </a:solidFill>
            <a:ln w="9525" cap="rnd">
              <a:noFill/>
              <a:round/>
              <a:headEnd/>
              <a:tailEnd/>
            </a:ln>
          </p:spPr>
          <p:txBody>
            <a:bodyPr/>
            <a:lstStyle/>
            <a:p>
              <a:endParaRPr lang="en-US">
                <a:solidFill>
                  <a:schemeClr val="tx1"/>
                </a:solidFill>
              </a:endParaRPr>
            </a:p>
          </p:txBody>
        </p:sp>
        <p:sp>
          <p:nvSpPr>
            <p:cNvPr id="31272" name="Freeform 47"/>
            <p:cNvSpPr>
              <a:spLocks/>
            </p:cNvSpPr>
            <p:nvPr/>
          </p:nvSpPr>
          <p:spPr bwMode="auto">
            <a:xfrm>
              <a:off x="2426" y="783"/>
              <a:ext cx="97" cy="40"/>
            </a:xfrm>
            <a:custGeom>
              <a:avLst/>
              <a:gdLst>
                <a:gd name="T0" fmla="*/ 90 w 97"/>
                <a:gd name="T1" fmla="*/ 0 h 40"/>
                <a:gd name="T2" fmla="*/ 96 w 97"/>
                <a:gd name="T3" fmla="*/ 15 h 40"/>
                <a:gd name="T4" fmla="*/ 4 w 97"/>
                <a:gd name="T5" fmla="*/ 39 h 40"/>
                <a:gd name="T6" fmla="*/ 0 w 97"/>
                <a:gd name="T7" fmla="*/ 23 h 40"/>
                <a:gd name="T8" fmla="*/ 90 w 97"/>
                <a:gd name="T9" fmla="*/ 0 h 40"/>
                <a:gd name="T10" fmla="*/ 0 60000 65536"/>
                <a:gd name="T11" fmla="*/ 0 60000 65536"/>
                <a:gd name="T12" fmla="*/ 0 60000 65536"/>
                <a:gd name="T13" fmla="*/ 0 60000 65536"/>
                <a:gd name="T14" fmla="*/ 0 60000 65536"/>
                <a:gd name="T15" fmla="*/ 0 w 97"/>
                <a:gd name="T16" fmla="*/ 0 h 40"/>
                <a:gd name="T17" fmla="*/ 97 w 97"/>
                <a:gd name="T18" fmla="*/ 40 h 40"/>
              </a:gdLst>
              <a:ahLst/>
              <a:cxnLst>
                <a:cxn ang="T10">
                  <a:pos x="T0" y="T1"/>
                </a:cxn>
                <a:cxn ang="T11">
                  <a:pos x="T2" y="T3"/>
                </a:cxn>
                <a:cxn ang="T12">
                  <a:pos x="T4" y="T5"/>
                </a:cxn>
                <a:cxn ang="T13">
                  <a:pos x="T6" y="T7"/>
                </a:cxn>
                <a:cxn ang="T14">
                  <a:pos x="T8" y="T9"/>
                </a:cxn>
              </a:cxnLst>
              <a:rect l="T15" t="T16" r="T17" b="T18"/>
              <a:pathLst>
                <a:path w="97" h="40">
                  <a:moveTo>
                    <a:pt x="90" y="0"/>
                  </a:moveTo>
                  <a:lnTo>
                    <a:pt x="96" y="15"/>
                  </a:lnTo>
                  <a:lnTo>
                    <a:pt x="4" y="39"/>
                  </a:lnTo>
                  <a:lnTo>
                    <a:pt x="0" y="23"/>
                  </a:lnTo>
                  <a:lnTo>
                    <a:pt x="90" y="0"/>
                  </a:lnTo>
                </a:path>
              </a:pathLst>
            </a:custGeom>
            <a:solidFill>
              <a:srgbClr val="E6E6E6"/>
            </a:solidFill>
            <a:ln w="9525" cap="rnd">
              <a:noFill/>
              <a:round/>
              <a:headEnd/>
              <a:tailEnd/>
            </a:ln>
          </p:spPr>
          <p:txBody>
            <a:bodyPr/>
            <a:lstStyle/>
            <a:p>
              <a:endParaRPr lang="en-US">
                <a:solidFill>
                  <a:schemeClr val="tx1"/>
                </a:solidFill>
              </a:endParaRPr>
            </a:p>
          </p:txBody>
        </p:sp>
        <p:sp>
          <p:nvSpPr>
            <p:cNvPr id="31273" name="Freeform 48"/>
            <p:cNvSpPr>
              <a:spLocks/>
            </p:cNvSpPr>
            <p:nvPr/>
          </p:nvSpPr>
          <p:spPr bwMode="auto">
            <a:xfrm>
              <a:off x="2426" y="802"/>
              <a:ext cx="97" cy="36"/>
            </a:xfrm>
            <a:custGeom>
              <a:avLst/>
              <a:gdLst>
                <a:gd name="T0" fmla="*/ 96 w 97"/>
                <a:gd name="T1" fmla="*/ 0 h 36"/>
                <a:gd name="T2" fmla="*/ 90 w 97"/>
                <a:gd name="T3" fmla="*/ 11 h 36"/>
                <a:gd name="T4" fmla="*/ 0 w 97"/>
                <a:gd name="T5" fmla="*/ 35 h 36"/>
                <a:gd name="T6" fmla="*/ 4 w 97"/>
                <a:gd name="T7" fmla="*/ 23 h 36"/>
                <a:gd name="T8" fmla="*/ 96 w 97"/>
                <a:gd name="T9" fmla="*/ 0 h 36"/>
                <a:gd name="T10" fmla="*/ 0 60000 65536"/>
                <a:gd name="T11" fmla="*/ 0 60000 65536"/>
                <a:gd name="T12" fmla="*/ 0 60000 65536"/>
                <a:gd name="T13" fmla="*/ 0 60000 65536"/>
                <a:gd name="T14" fmla="*/ 0 60000 65536"/>
                <a:gd name="T15" fmla="*/ 0 w 97"/>
                <a:gd name="T16" fmla="*/ 0 h 36"/>
                <a:gd name="T17" fmla="*/ 97 w 97"/>
                <a:gd name="T18" fmla="*/ 36 h 36"/>
              </a:gdLst>
              <a:ahLst/>
              <a:cxnLst>
                <a:cxn ang="T10">
                  <a:pos x="T0" y="T1"/>
                </a:cxn>
                <a:cxn ang="T11">
                  <a:pos x="T2" y="T3"/>
                </a:cxn>
                <a:cxn ang="T12">
                  <a:pos x="T4" y="T5"/>
                </a:cxn>
                <a:cxn ang="T13">
                  <a:pos x="T6" y="T7"/>
                </a:cxn>
                <a:cxn ang="T14">
                  <a:pos x="T8" y="T9"/>
                </a:cxn>
              </a:cxnLst>
              <a:rect l="T15" t="T16" r="T17" b="T18"/>
              <a:pathLst>
                <a:path w="97" h="36">
                  <a:moveTo>
                    <a:pt x="96" y="0"/>
                  </a:moveTo>
                  <a:lnTo>
                    <a:pt x="90" y="11"/>
                  </a:lnTo>
                  <a:lnTo>
                    <a:pt x="0" y="35"/>
                  </a:lnTo>
                  <a:lnTo>
                    <a:pt x="4" y="23"/>
                  </a:lnTo>
                  <a:lnTo>
                    <a:pt x="96" y="0"/>
                  </a:lnTo>
                </a:path>
              </a:pathLst>
            </a:custGeom>
            <a:solidFill>
              <a:srgbClr val="999999"/>
            </a:solidFill>
            <a:ln w="9525" cap="rnd">
              <a:noFill/>
              <a:round/>
              <a:headEnd/>
              <a:tailEnd/>
            </a:ln>
          </p:spPr>
          <p:txBody>
            <a:bodyPr/>
            <a:lstStyle/>
            <a:p>
              <a:endParaRPr lang="en-US">
                <a:solidFill>
                  <a:schemeClr val="tx1"/>
                </a:solidFill>
              </a:endParaRPr>
            </a:p>
          </p:txBody>
        </p:sp>
        <p:sp>
          <p:nvSpPr>
            <p:cNvPr id="31274" name="Freeform 49"/>
            <p:cNvSpPr>
              <a:spLocks/>
            </p:cNvSpPr>
            <p:nvPr/>
          </p:nvSpPr>
          <p:spPr bwMode="auto">
            <a:xfrm>
              <a:off x="2426" y="810"/>
              <a:ext cx="23" cy="34"/>
            </a:xfrm>
            <a:custGeom>
              <a:avLst/>
              <a:gdLst>
                <a:gd name="T0" fmla="*/ 0 w 23"/>
                <a:gd name="T1" fmla="*/ 0 h 34"/>
                <a:gd name="T2" fmla="*/ 22 w 23"/>
                <a:gd name="T3" fmla="*/ 17 h 34"/>
                <a:gd name="T4" fmla="*/ 0 w 23"/>
                <a:gd name="T5" fmla="*/ 33 h 34"/>
                <a:gd name="T6" fmla="*/ 0 w 23"/>
                <a:gd name="T7" fmla="*/ 0 h 34"/>
                <a:gd name="T8" fmla="*/ 0 60000 65536"/>
                <a:gd name="T9" fmla="*/ 0 60000 65536"/>
                <a:gd name="T10" fmla="*/ 0 60000 65536"/>
                <a:gd name="T11" fmla="*/ 0 60000 65536"/>
                <a:gd name="T12" fmla="*/ 0 w 23"/>
                <a:gd name="T13" fmla="*/ 0 h 34"/>
                <a:gd name="T14" fmla="*/ 23 w 23"/>
                <a:gd name="T15" fmla="*/ 34 h 34"/>
              </a:gdLst>
              <a:ahLst/>
              <a:cxnLst>
                <a:cxn ang="T8">
                  <a:pos x="T0" y="T1"/>
                </a:cxn>
                <a:cxn ang="T9">
                  <a:pos x="T2" y="T3"/>
                </a:cxn>
                <a:cxn ang="T10">
                  <a:pos x="T4" y="T5"/>
                </a:cxn>
                <a:cxn ang="T11">
                  <a:pos x="T6" y="T7"/>
                </a:cxn>
              </a:cxnLst>
              <a:rect l="T12" t="T13" r="T14" b="T15"/>
              <a:pathLst>
                <a:path w="23" h="34">
                  <a:moveTo>
                    <a:pt x="0" y="0"/>
                  </a:moveTo>
                  <a:lnTo>
                    <a:pt x="22" y="17"/>
                  </a:lnTo>
                  <a:lnTo>
                    <a:pt x="0" y="33"/>
                  </a:lnTo>
                  <a:lnTo>
                    <a:pt x="0" y="0"/>
                  </a:lnTo>
                </a:path>
              </a:pathLst>
            </a:custGeom>
            <a:solidFill>
              <a:srgbClr val="737373"/>
            </a:solidFill>
            <a:ln w="9525" cap="rnd">
              <a:noFill/>
              <a:round/>
              <a:headEnd/>
              <a:tailEnd/>
            </a:ln>
          </p:spPr>
          <p:txBody>
            <a:bodyPr/>
            <a:lstStyle/>
            <a:p>
              <a:endParaRPr lang="en-US">
                <a:solidFill>
                  <a:schemeClr val="tx1"/>
                </a:solidFill>
              </a:endParaRPr>
            </a:p>
          </p:txBody>
        </p:sp>
        <p:sp>
          <p:nvSpPr>
            <p:cNvPr id="31275" name="Freeform 50"/>
            <p:cNvSpPr>
              <a:spLocks/>
            </p:cNvSpPr>
            <p:nvPr/>
          </p:nvSpPr>
          <p:spPr bwMode="auto">
            <a:xfrm>
              <a:off x="2276" y="1026"/>
              <a:ext cx="247" cy="115"/>
            </a:xfrm>
            <a:custGeom>
              <a:avLst/>
              <a:gdLst>
                <a:gd name="T0" fmla="*/ 246 w 247"/>
                <a:gd name="T1" fmla="*/ 56 h 115"/>
                <a:gd name="T2" fmla="*/ 129 w 247"/>
                <a:gd name="T3" fmla="*/ 114 h 115"/>
                <a:gd name="T4" fmla="*/ 0 w 247"/>
                <a:gd name="T5" fmla="*/ 0 h 115"/>
                <a:gd name="T6" fmla="*/ 0 60000 65536"/>
                <a:gd name="T7" fmla="*/ 0 60000 65536"/>
                <a:gd name="T8" fmla="*/ 0 60000 65536"/>
                <a:gd name="T9" fmla="*/ 0 w 247"/>
                <a:gd name="T10" fmla="*/ 0 h 115"/>
                <a:gd name="T11" fmla="*/ 247 w 247"/>
                <a:gd name="T12" fmla="*/ 115 h 115"/>
              </a:gdLst>
              <a:ahLst/>
              <a:cxnLst>
                <a:cxn ang="T6">
                  <a:pos x="T0" y="T1"/>
                </a:cxn>
                <a:cxn ang="T7">
                  <a:pos x="T2" y="T3"/>
                </a:cxn>
                <a:cxn ang="T8">
                  <a:pos x="T4" y="T5"/>
                </a:cxn>
              </a:cxnLst>
              <a:rect l="T9" t="T10" r="T11" b="T12"/>
              <a:pathLst>
                <a:path w="247" h="115">
                  <a:moveTo>
                    <a:pt x="246" y="56"/>
                  </a:moveTo>
                  <a:lnTo>
                    <a:pt x="129" y="114"/>
                  </a:lnTo>
                  <a:lnTo>
                    <a:pt x="0" y="0"/>
                  </a:lnTo>
                </a:path>
              </a:pathLst>
            </a:custGeom>
            <a:noFill/>
            <a:ln w="12700" cap="rnd">
              <a:solidFill>
                <a:srgbClr val="737373"/>
              </a:solidFill>
              <a:round/>
              <a:headEnd type="none" w="sm" len="sm"/>
              <a:tailEnd type="none" w="sm" len="sm"/>
            </a:ln>
          </p:spPr>
          <p:txBody>
            <a:bodyPr/>
            <a:lstStyle/>
            <a:p>
              <a:endParaRPr lang="en-US">
                <a:solidFill>
                  <a:schemeClr val="tx1"/>
                </a:solidFill>
              </a:endParaRPr>
            </a:p>
          </p:txBody>
        </p:sp>
        <p:sp>
          <p:nvSpPr>
            <p:cNvPr id="31276" name="Freeform 51"/>
            <p:cNvSpPr>
              <a:spLocks/>
            </p:cNvSpPr>
            <p:nvPr/>
          </p:nvSpPr>
          <p:spPr bwMode="auto">
            <a:xfrm>
              <a:off x="2276" y="724"/>
              <a:ext cx="247" cy="95"/>
            </a:xfrm>
            <a:custGeom>
              <a:avLst/>
              <a:gdLst>
                <a:gd name="T0" fmla="*/ 246 w 247"/>
                <a:gd name="T1" fmla="*/ 57 h 95"/>
                <a:gd name="T2" fmla="*/ 130 w 247"/>
                <a:gd name="T3" fmla="*/ 94 h 95"/>
                <a:gd name="T4" fmla="*/ 0 w 247"/>
                <a:gd name="T5" fmla="*/ 0 h 95"/>
                <a:gd name="T6" fmla="*/ 0 60000 65536"/>
                <a:gd name="T7" fmla="*/ 0 60000 65536"/>
                <a:gd name="T8" fmla="*/ 0 60000 65536"/>
                <a:gd name="T9" fmla="*/ 0 w 247"/>
                <a:gd name="T10" fmla="*/ 0 h 95"/>
                <a:gd name="T11" fmla="*/ 247 w 247"/>
                <a:gd name="T12" fmla="*/ 95 h 95"/>
              </a:gdLst>
              <a:ahLst/>
              <a:cxnLst>
                <a:cxn ang="T6">
                  <a:pos x="T0" y="T1"/>
                </a:cxn>
                <a:cxn ang="T7">
                  <a:pos x="T2" y="T3"/>
                </a:cxn>
                <a:cxn ang="T8">
                  <a:pos x="T4" y="T5"/>
                </a:cxn>
              </a:cxnLst>
              <a:rect l="T9" t="T10" r="T11" b="T12"/>
              <a:pathLst>
                <a:path w="247" h="95">
                  <a:moveTo>
                    <a:pt x="246" y="57"/>
                  </a:moveTo>
                  <a:lnTo>
                    <a:pt x="130" y="94"/>
                  </a:lnTo>
                  <a:lnTo>
                    <a:pt x="0" y="0"/>
                  </a:lnTo>
                </a:path>
              </a:pathLst>
            </a:custGeom>
            <a:noFill/>
            <a:ln w="12700" cap="rnd">
              <a:solidFill>
                <a:srgbClr val="737373"/>
              </a:solidFill>
              <a:round/>
              <a:headEnd type="none" w="sm" len="sm"/>
              <a:tailEnd type="none" w="sm" len="sm"/>
            </a:ln>
          </p:spPr>
          <p:txBody>
            <a:bodyPr/>
            <a:lstStyle/>
            <a:p>
              <a:endParaRPr lang="en-US">
                <a:solidFill>
                  <a:schemeClr val="tx1"/>
                </a:solidFill>
              </a:endParaRPr>
            </a:p>
          </p:txBody>
        </p:sp>
        <p:sp>
          <p:nvSpPr>
            <p:cNvPr id="31277" name="Freeform 52"/>
            <p:cNvSpPr>
              <a:spLocks/>
            </p:cNvSpPr>
            <p:nvPr/>
          </p:nvSpPr>
          <p:spPr bwMode="auto">
            <a:xfrm>
              <a:off x="2467" y="1174"/>
              <a:ext cx="480" cy="236"/>
            </a:xfrm>
            <a:custGeom>
              <a:avLst/>
              <a:gdLst>
                <a:gd name="T0" fmla="*/ 422 w 480"/>
                <a:gd name="T1" fmla="*/ 0 h 236"/>
                <a:gd name="T2" fmla="*/ 0 w 480"/>
                <a:gd name="T3" fmla="*/ 45 h 236"/>
                <a:gd name="T4" fmla="*/ 32 w 480"/>
                <a:gd name="T5" fmla="*/ 235 h 236"/>
                <a:gd name="T6" fmla="*/ 479 w 480"/>
                <a:gd name="T7" fmla="*/ 168 h 236"/>
                <a:gd name="T8" fmla="*/ 422 w 480"/>
                <a:gd name="T9" fmla="*/ 0 h 236"/>
                <a:gd name="T10" fmla="*/ 0 60000 65536"/>
                <a:gd name="T11" fmla="*/ 0 60000 65536"/>
                <a:gd name="T12" fmla="*/ 0 60000 65536"/>
                <a:gd name="T13" fmla="*/ 0 60000 65536"/>
                <a:gd name="T14" fmla="*/ 0 60000 65536"/>
                <a:gd name="T15" fmla="*/ 0 w 480"/>
                <a:gd name="T16" fmla="*/ 0 h 236"/>
                <a:gd name="T17" fmla="*/ 480 w 480"/>
                <a:gd name="T18" fmla="*/ 236 h 236"/>
              </a:gdLst>
              <a:ahLst/>
              <a:cxnLst>
                <a:cxn ang="T10">
                  <a:pos x="T0" y="T1"/>
                </a:cxn>
                <a:cxn ang="T11">
                  <a:pos x="T2" y="T3"/>
                </a:cxn>
                <a:cxn ang="T12">
                  <a:pos x="T4" y="T5"/>
                </a:cxn>
                <a:cxn ang="T13">
                  <a:pos x="T6" y="T7"/>
                </a:cxn>
                <a:cxn ang="T14">
                  <a:pos x="T8" y="T9"/>
                </a:cxn>
              </a:cxnLst>
              <a:rect l="T15" t="T16" r="T17" b="T18"/>
              <a:pathLst>
                <a:path w="480" h="236">
                  <a:moveTo>
                    <a:pt x="422" y="0"/>
                  </a:moveTo>
                  <a:lnTo>
                    <a:pt x="0" y="45"/>
                  </a:lnTo>
                  <a:lnTo>
                    <a:pt x="32" y="235"/>
                  </a:lnTo>
                  <a:lnTo>
                    <a:pt x="479" y="168"/>
                  </a:lnTo>
                  <a:lnTo>
                    <a:pt x="422" y="0"/>
                  </a:lnTo>
                </a:path>
              </a:pathLst>
            </a:custGeom>
            <a:solidFill>
              <a:srgbClr val="CCCCCC"/>
            </a:solidFill>
            <a:ln w="9525" cap="rnd">
              <a:noFill/>
              <a:round/>
              <a:headEnd/>
              <a:tailEnd/>
            </a:ln>
          </p:spPr>
          <p:txBody>
            <a:bodyPr/>
            <a:lstStyle/>
            <a:p>
              <a:endParaRPr lang="en-US">
                <a:solidFill>
                  <a:schemeClr val="tx1"/>
                </a:solidFill>
              </a:endParaRPr>
            </a:p>
          </p:txBody>
        </p:sp>
        <p:sp>
          <p:nvSpPr>
            <p:cNvPr id="31278" name="Freeform 53"/>
            <p:cNvSpPr>
              <a:spLocks/>
            </p:cNvSpPr>
            <p:nvPr/>
          </p:nvSpPr>
          <p:spPr bwMode="auto">
            <a:xfrm>
              <a:off x="2782" y="1313"/>
              <a:ext cx="34" cy="34"/>
            </a:xfrm>
            <a:custGeom>
              <a:avLst/>
              <a:gdLst>
                <a:gd name="T0" fmla="*/ 33 w 34"/>
                <a:gd name="T1" fmla="*/ 0 h 34"/>
                <a:gd name="T2" fmla="*/ 30 w 34"/>
                <a:gd name="T3" fmla="*/ 19 h 34"/>
                <a:gd name="T4" fmla="*/ 0 w 34"/>
                <a:gd name="T5" fmla="*/ 33 h 34"/>
                <a:gd name="T6" fmla="*/ 2 w 34"/>
                <a:gd name="T7" fmla="*/ 11 h 34"/>
                <a:gd name="T8" fmla="*/ 33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33" y="0"/>
                  </a:moveTo>
                  <a:lnTo>
                    <a:pt x="30" y="19"/>
                  </a:lnTo>
                  <a:lnTo>
                    <a:pt x="0" y="33"/>
                  </a:lnTo>
                  <a:lnTo>
                    <a:pt x="2" y="11"/>
                  </a:lnTo>
                  <a:lnTo>
                    <a:pt x="33"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279" name="Freeform 54"/>
            <p:cNvSpPr>
              <a:spLocks/>
            </p:cNvSpPr>
            <p:nvPr/>
          </p:nvSpPr>
          <p:spPr bwMode="auto">
            <a:xfrm>
              <a:off x="2525" y="1255"/>
              <a:ext cx="291" cy="123"/>
            </a:xfrm>
            <a:custGeom>
              <a:avLst/>
              <a:gdLst>
                <a:gd name="T0" fmla="*/ 270 w 291"/>
                <a:gd name="T1" fmla="*/ 0 h 123"/>
                <a:gd name="T2" fmla="*/ 0 w 291"/>
                <a:gd name="T3" fmla="*/ 31 h 123"/>
                <a:gd name="T4" fmla="*/ 13 w 291"/>
                <a:gd name="T5" fmla="*/ 99 h 123"/>
                <a:gd name="T6" fmla="*/ 49 w 291"/>
                <a:gd name="T7" fmla="*/ 97 h 123"/>
                <a:gd name="T8" fmla="*/ 53 w 291"/>
                <a:gd name="T9" fmla="*/ 122 h 123"/>
                <a:gd name="T10" fmla="*/ 269 w 291"/>
                <a:gd name="T11" fmla="*/ 90 h 123"/>
                <a:gd name="T12" fmla="*/ 262 w 291"/>
                <a:gd name="T13" fmla="*/ 63 h 123"/>
                <a:gd name="T14" fmla="*/ 290 w 291"/>
                <a:gd name="T15" fmla="*/ 58 h 123"/>
                <a:gd name="T16" fmla="*/ 270 w 291"/>
                <a:gd name="T17" fmla="*/ 0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1"/>
                <a:gd name="T28" fmla="*/ 0 h 123"/>
                <a:gd name="T29" fmla="*/ 291 w 291"/>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1" h="123">
                  <a:moveTo>
                    <a:pt x="270" y="0"/>
                  </a:moveTo>
                  <a:lnTo>
                    <a:pt x="0" y="31"/>
                  </a:lnTo>
                  <a:lnTo>
                    <a:pt x="13" y="99"/>
                  </a:lnTo>
                  <a:lnTo>
                    <a:pt x="49" y="97"/>
                  </a:lnTo>
                  <a:lnTo>
                    <a:pt x="53" y="122"/>
                  </a:lnTo>
                  <a:lnTo>
                    <a:pt x="269" y="90"/>
                  </a:lnTo>
                  <a:lnTo>
                    <a:pt x="262" y="63"/>
                  </a:lnTo>
                  <a:lnTo>
                    <a:pt x="290" y="58"/>
                  </a:lnTo>
                  <a:lnTo>
                    <a:pt x="270"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280" name="Freeform 55"/>
            <p:cNvSpPr>
              <a:spLocks/>
            </p:cNvSpPr>
            <p:nvPr/>
          </p:nvSpPr>
          <p:spPr bwMode="auto">
            <a:xfrm>
              <a:off x="2577" y="1348"/>
              <a:ext cx="218" cy="40"/>
            </a:xfrm>
            <a:custGeom>
              <a:avLst/>
              <a:gdLst>
                <a:gd name="T0" fmla="*/ 217 w 218"/>
                <a:gd name="T1" fmla="*/ 0 h 40"/>
                <a:gd name="T2" fmla="*/ 212 w 218"/>
                <a:gd name="T3" fmla="*/ 8 h 40"/>
                <a:gd name="T4" fmla="*/ 0 w 218"/>
                <a:gd name="T5" fmla="*/ 39 h 40"/>
                <a:gd name="T6" fmla="*/ 2 w 218"/>
                <a:gd name="T7" fmla="*/ 27 h 40"/>
                <a:gd name="T8" fmla="*/ 217 w 218"/>
                <a:gd name="T9" fmla="*/ 0 h 40"/>
                <a:gd name="T10" fmla="*/ 0 60000 65536"/>
                <a:gd name="T11" fmla="*/ 0 60000 65536"/>
                <a:gd name="T12" fmla="*/ 0 60000 65536"/>
                <a:gd name="T13" fmla="*/ 0 60000 65536"/>
                <a:gd name="T14" fmla="*/ 0 60000 65536"/>
                <a:gd name="T15" fmla="*/ 0 w 218"/>
                <a:gd name="T16" fmla="*/ 0 h 40"/>
                <a:gd name="T17" fmla="*/ 218 w 218"/>
                <a:gd name="T18" fmla="*/ 40 h 40"/>
              </a:gdLst>
              <a:ahLst/>
              <a:cxnLst>
                <a:cxn ang="T10">
                  <a:pos x="T0" y="T1"/>
                </a:cxn>
                <a:cxn ang="T11">
                  <a:pos x="T2" y="T3"/>
                </a:cxn>
                <a:cxn ang="T12">
                  <a:pos x="T4" y="T5"/>
                </a:cxn>
                <a:cxn ang="T13">
                  <a:pos x="T6" y="T7"/>
                </a:cxn>
                <a:cxn ang="T14">
                  <a:pos x="T8" y="T9"/>
                </a:cxn>
              </a:cxnLst>
              <a:rect l="T15" t="T16" r="T17" b="T18"/>
              <a:pathLst>
                <a:path w="218" h="40">
                  <a:moveTo>
                    <a:pt x="217" y="0"/>
                  </a:moveTo>
                  <a:lnTo>
                    <a:pt x="212" y="8"/>
                  </a:lnTo>
                  <a:lnTo>
                    <a:pt x="0" y="39"/>
                  </a:lnTo>
                  <a:lnTo>
                    <a:pt x="2" y="27"/>
                  </a:lnTo>
                  <a:lnTo>
                    <a:pt x="217"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281" name="Freeform 56"/>
            <p:cNvSpPr>
              <a:spLocks/>
            </p:cNvSpPr>
            <p:nvPr/>
          </p:nvSpPr>
          <p:spPr bwMode="auto">
            <a:xfrm>
              <a:off x="2570" y="1352"/>
              <a:ext cx="23" cy="36"/>
            </a:xfrm>
            <a:custGeom>
              <a:avLst/>
              <a:gdLst>
                <a:gd name="T0" fmla="*/ 6 w 23"/>
                <a:gd name="T1" fmla="*/ 0 h 36"/>
                <a:gd name="T2" fmla="*/ 22 w 23"/>
                <a:gd name="T3" fmla="*/ 22 h 36"/>
                <a:gd name="T4" fmla="*/ 12 w 23"/>
                <a:gd name="T5" fmla="*/ 35 h 36"/>
                <a:gd name="T6" fmla="*/ 0 w 23"/>
                <a:gd name="T7" fmla="*/ 8 h 36"/>
                <a:gd name="T8" fmla="*/ 6 w 23"/>
                <a:gd name="T9" fmla="*/ 0 h 36"/>
                <a:gd name="T10" fmla="*/ 0 60000 65536"/>
                <a:gd name="T11" fmla="*/ 0 60000 65536"/>
                <a:gd name="T12" fmla="*/ 0 60000 65536"/>
                <a:gd name="T13" fmla="*/ 0 60000 65536"/>
                <a:gd name="T14" fmla="*/ 0 60000 65536"/>
                <a:gd name="T15" fmla="*/ 0 w 23"/>
                <a:gd name="T16" fmla="*/ 0 h 36"/>
                <a:gd name="T17" fmla="*/ 23 w 23"/>
                <a:gd name="T18" fmla="*/ 36 h 36"/>
              </a:gdLst>
              <a:ahLst/>
              <a:cxnLst>
                <a:cxn ang="T10">
                  <a:pos x="T0" y="T1"/>
                </a:cxn>
                <a:cxn ang="T11">
                  <a:pos x="T2" y="T3"/>
                </a:cxn>
                <a:cxn ang="T12">
                  <a:pos x="T4" y="T5"/>
                </a:cxn>
                <a:cxn ang="T13">
                  <a:pos x="T6" y="T7"/>
                </a:cxn>
                <a:cxn ang="T14">
                  <a:pos x="T8" y="T9"/>
                </a:cxn>
              </a:cxnLst>
              <a:rect l="T15" t="T16" r="T17" b="T18"/>
              <a:pathLst>
                <a:path w="23" h="36">
                  <a:moveTo>
                    <a:pt x="6" y="0"/>
                  </a:moveTo>
                  <a:lnTo>
                    <a:pt x="22" y="22"/>
                  </a:lnTo>
                  <a:lnTo>
                    <a:pt x="12" y="35"/>
                  </a:lnTo>
                  <a:lnTo>
                    <a:pt x="0" y="8"/>
                  </a:lnTo>
                  <a:lnTo>
                    <a:pt x="6"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282" name="Freeform 57"/>
            <p:cNvSpPr>
              <a:spLocks/>
            </p:cNvSpPr>
            <p:nvPr/>
          </p:nvSpPr>
          <p:spPr bwMode="auto">
            <a:xfrm>
              <a:off x="2537" y="1352"/>
              <a:ext cx="38" cy="34"/>
            </a:xfrm>
            <a:custGeom>
              <a:avLst/>
              <a:gdLst>
                <a:gd name="T0" fmla="*/ 37 w 38"/>
                <a:gd name="T1" fmla="*/ 0 h 34"/>
                <a:gd name="T2" fmla="*/ 32 w 38"/>
                <a:gd name="T3" fmla="*/ 22 h 34"/>
                <a:gd name="T4" fmla="*/ 0 w 38"/>
                <a:gd name="T5" fmla="*/ 33 h 34"/>
                <a:gd name="T6" fmla="*/ 2 w 38"/>
                <a:gd name="T7" fmla="*/ 3 h 34"/>
                <a:gd name="T8" fmla="*/ 37 w 38"/>
                <a:gd name="T9" fmla="*/ 0 h 34"/>
                <a:gd name="T10" fmla="*/ 0 60000 65536"/>
                <a:gd name="T11" fmla="*/ 0 60000 65536"/>
                <a:gd name="T12" fmla="*/ 0 60000 65536"/>
                <a:gd name="T13" fmla="*/ 0 60000 65536"/>
                <a:gd name="T14" fmla="*/ 0 60000 65536"/>
                <a:gd name="T15" fmla="*/ 0 w 38"/>
                <a:gd name="T16" fmla="*/ 0 h 34"/>
                <a:gd name="T17" fmla="*/ 38 w 38"/>
                <a:gd name="T18" fmla="*/ 34 h 34"/>
              </a:gdLst>
              <a:ahLst/>
              <a:cxnLst>
                <a:cxn ang="T10">
                  <a:pos x="T0" y="T1"/>
                </a:cxn>
                <a:cxn ang="T11">
                  <a:pos x="T2" y="T3"/>
                </a:cxn>
                <a:cxn ang="T12">
                  <a:pos x="T4" y="T5"/>
                </a:cxn>
                <a:cxn ang="T13">
                  <a:pos x="T6" y="T7"/>
                </a:cxn>
                <a:cxn ang="T14">
                  <a:pos x="T8" y="T9"/>
                </a:cxn>
              </a:cxnLst>
              <a:rect l="T15" t="T16" r="T17" b="T18"/>
              <a:pathLst>
                <a:path w="38" h="34">
                  <a:moveTo>
                    <a:pt x="37" y="0"/>
                  </a:moveTo>
                  <a:lnTo>
                    <a:pt x="32" y="22"/>
                  </a:lnTo>
                  <a:lnTo>
                    <a:pt x="0" y="33"/>
                  </a:lnTo>
                  <a:lnTo>
                    <a:pt x="2" y="3"/>
                  </a:lnTo>
                  <a:lnTo>
                    <a:pt x="37"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283" name="Freeform 58"/>
            <p:cNvSpPr>
              <a:spLocks/>
            </p:cNvSpPr>
            <p:nvPr/>
          </p:nvSpPr>
          <p:spPr bwMode="auto">
            <a:xfrm>
              <a:off x="2522" y="1288"/>
              <a:ext cx="23" cy="82"/>
            </a:xfrm>
            <a:custGeom>
              <a:avLst/>
              <a:gdLst>
                <a:gd name="T0" fmla="*/ 22 w 23"/>
                <a:gd name="T1" fmla="*/ 68 h 82"/>
                <a:gd name="T2" fmla="*/ 16 w 23"/>
                <a:gd name="T3" fmla="*/ 81 h 82"/>
                <a:gd name="T4" fmla="*/ 0 w 23"/>
                <a:gd name="T5" fmla="*/ 10 h 82"/>
                <a:gd name="T6" fmla="*/ 3 w 23"/>
                <a:gd name="T7" fmla="*/ 0 h 82"/>
                <a:gd name="T8" fmla="*/ 22 w 23"/>
                <a:gd name="T9" fmla="*/ 68 h 82"/>
                <a:gd name="T10" fmla="*/ 0 60000 65536"/>
                <a:gd name="T11" fmla="*/ 0 60000 65536"/>
                <a:gd name="T12" fmla="*/ 0 60000 65536"/>
                <a:gd name="T13" fmla="*/ 0 60000 65536"/>
                <a:gd name="T14" fmla="*/ 0 60000 65536"/>
                <a:gd name="T15" fmla="*/ 0 w 23"/>
                <a:gd name="T16" fmla="*/ 0 h 82"/>
                <a:gd name="T17" fmla="*/ 23 w 23"/>
                <a:gd name="T18" fmla="*/ 82 h 82"/>
              </a:gdLst>
              <a:ahLst/>
              <a:cxnLst>
                <a:cxn ang="T10">
                  <a:pos x="T0" y="T1"/>
                </a:cxn>
                <a:cxn ang="T11">
                  <a:pos x="T2" y="T3"/>
                </a:cxn>
                <a:cxn ang="T12">
                  <a:pos x="T4" y="T5"/>
                </a:cxn>
                <a:cxn ang="T13">
                  <a:pos x="T6" y="T7"/>
                </a:cxn>
                <a:cxn ang="T14">
                  <a:pos x="T8" y="T9"/>
                </a:cxn>
              </a:cxnLst>
              <a:rect l="T15" t="T16" r="T17" b="T18"/>
              <a:pathLst>
                <a:path w="23" h="82">
                  <a:moveTo>
                    <a:pt x="22" y="68"/>
                  </a:moveTo>
                  <a:lnTo>
                    <a:pt x="16" y="81"/>
                  </a:lnTo>
                  <a:lnTo>
                    <a:pt x="0" y="10"/>
                  </a:lnTo>
                  <a:lnTo>
                    <a:pt x="3" y="0"/>
                  </a:lnTo>
                  <a:lnTo>
                    <a:pt x="22" y="68"/>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284" name="Freeform 59"/>
            <p:cNvSpPr>
              <a:spLocks/>
            </p:cNvSpPr>
            <p:nvPr/>
          </p:nvSpPr>
          <p:spPr bwMode="auto">
            <a:xfrm>
              <a:off x="2824" y="1239"/>
              <a:ext cx="115" cy="99"/>
            </a:xfrm>
            <a:custGeom>
              <a:avLst/>
              <a:gdLst>
                <a:gd name="T0" fmla="*/ 86 w 115"/>
                <a:gd name="T1" fmla="*/ 0 h 99"/>
                <a:gd name="T2" fmla="*/ 114 w 115"/>
                <a:gd name="T3" fmla="*/ 84 h 99"/>
                <a:gd name="T4" fmla="*/ 24 w 115"/>
                <a:gd name="T5" fmla="*/ 98 h 99"/>
                <a:gd name="T6" fmla="*/ 0 w 115"/>
                <a:gd name="T7" fmla="*/ 14 h 99"/>
                <a:gd name="T8" fmla="*/ 86 w 115"/>
                <a:gd name="T9" fmla="*/ 0 h 99"/>
                <a:gd name="T10" fmla="*/ 0 60000 65536"/>
                <a:gd name="T11" fmla="*/ 0 60000 65536"/>
                <a:gd name="T12" fmla="*/ 0 60000 65536"/>
                <a:gd name="T13" fmla="*/ 0 60000 65536"/>
                <a:gd name="T14" fmla="*/ 0 60000 65536"/>
                <a:gd name="T15" fmla="*/ 0 w 115"/>
                <a:gd name="T16" fmla="*/ 0 h 99"/>
                <a:gd name="T17" fmla="*/ 115 w 115"/>
                <a:gd name="T18" fmla="*/ 99 h 99"/>
              </a:gdLst>
              <a:ahLst/>
              <a:cxnLst>
                <a:cxn ang="T10">
                  <a:pos x="T0" y="T1"/>
                </a:cxn>
                <a:cxn ang="T11">
                  <a:pos x="T2" y="T3"/>
                </a:cxn>
                <a:cxn ang="T12">
                  <a:pos x="T4" y="T5"/>
                </a:cxn>
                <a:cxn ang="T13">
                  <a:pos x="T6" y="T7"/>
                </a:cxn>
                <a:cxn ang="T14">
                  <a:pos x="T8" y="T9"/>
                </a:cxn>
              </a:cxnLst>
              <a:rect l="T15" t="T16" r="T17" b="T18"/>
              <a:pathLst>
                <a:path w="115" h="99">
                  <a:moveTo>
                    <a:pt x="86" y="0"/>
                  </a:moveTo>
                  <a:lnTo>
                    <a:pt x="114" y="84"/>
                  </a:lnTo>
                  <a:lnTo>
                    <a:pt x="24" y="98"/>
                  </a:lnTo>
                  <a:lnTo>
                    <a:pt x="0" y="14"/>
                  </a:lnTo>
                  <a:lnTo>
                    <a:pt x="86"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285" name="Freeform 60"/>
            <p:cNvSpPr>
              <a:spLocks/>
            </p:cNvSpPr>
            <p:nvPr/>
          </p:nvSpPr>
          <p:spPr bwMode="auto">
            <a:xfrm>
              <a:off x="2847" y="1325"/>
              <a:ext cx="92" cy="34"/>
            </a:xfrm>
            <a:custGeom>
              <a:avLst/>
              <a:gdLst>
                <a:gd name="T0" fmla="*/ 91 w 92"/>
                <a:gd name="T1" fmla="*/ 0 h 34"/>
                <a:gd name="T2" fmla="*/ 89 w 92"/>
                <a:gd name="T3" fmla="*/ 10 h 34"/>
                <a:gd name="T4" fmla="*/ 0 w 92"/>
                <a:gd name="T5" fmla="*/ 33 h 34"/>
                <a:gd name="T6" fmla="*/ 1 w 92"/>
                <a:gd name="T7" fmla="*/ 20 h 34"/>
                <a:gd name="T8" fmla="*/ 91 w 92"/>
                <a:gd name="T9" fmla="*/ 0 h 34"/>
                <a:gd name="T10" fmla="*/ 0 60000 65536"/>
                <a:gd name="T11" fmla="*/ 0 60000 65536"/>
                <a:gd name="T12" fmla="*/ 0 60000 65536"/>
                <a:gd name="T13" fmla="*/ 0 60000 65536"/>
                <a:gd name="T14" fmla="*/ 0 60000 65536"/>
                <a:gd name="T15" fmla="*/ 0 w 92"/>
                <a:gd name="T16" fmla="*/ 0 h 34"/>
                <a:gd name="T17" fmla="*/ 92 w 92"/>
                <a:gd name="T18" fmla="*/ 34 h 34"/>
              </a:gdLst>
              <a:ahLst/>
              <a:cxnLst>
                <a:cxn ang="T10">
                  <a:pos x="T0" y="T1"/>
                </a:cxn>
                <a:cxn ang="T11">
                  <a:pos x="T2" y="T3"/>
                </a:cxn>
                <a:cxn ang="T12">
                  <a:pos x="T4" y="T5"/>
                </a:cxn>
                <a:cxn ang="T13">
                  <a:pos x="T6" y="T7"/>
                </a:cxn>
                <a:cxn ang="T14">
                  <a:pos x="T8" y="T9"/>
                </a:cxn>
              </a:cxnLst>
              <a:rect l="T15" t="T16" r="T17" b="T18"/>
              <a:pathLst>
                <a:path w="92" h="34">
                  <a:moveTo>
                    <a:pt x="91" y="0"/>
                  </a:moveTo>
                  <a:lnTo>
                    <a:pt x="89" y="10"/>
                  </a:lnTo>
                  <a:lnTo>
                    <a:pt x="0" y="33"/>
                  </a:lnTo>
                  <a:lnTo>
                    <a:pt x="1" y="20"/>
                  </a:lnTo>
                  <a:lnTo>
                    <a:pt x="91"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286" name="Freeform 61"/>
            <p:cNvSpPr>
              <a:spLocks/>
            </p:cNvSpPr>
            <p:nvPr/>
          </p:nvSpPr>
          <p:spPr bwMode="auto">
            <a:xfrm>
              <a:off x="2823" y="1253"/>
              <a:ext cx="27" cy="96"/>
            </a:xfrm>
            <a:custGeom>
              <a:avLst/>
              <a:gdLst>
                <a:gd name="T0" fmla="*/ 26 w 27"/>
                <a:gd name="T1" fmla="*/ 87 h 96"/>
                <a:gd name="T2" fmla="*/ 23 w 27"/>
                <a:gd name="T3" fmla="*/ 95 h 96"/>
                <a:gd name="T4" fmla="*/ 0 w 27"/>
                <a:gd name="T5" fmla="*/ 5 h 96"/>
                <a:gd name="T6" fmla="*/ 1 w 27"/>
                <a:gd name="T7" fmla="*/ 0 h 96"/>
                <a:gd name="T8" fmla="*/ 26 w 27"/>
                <a:gd name="T9" fmla="*/ 87 h 96"/>
                <a:gd name="T10" fmla="*/ 0 60000 65536"/>
                <a:gd name="T11" fmla="*/ 0 60000 65536"/>
                <a:gd name="T12" fmla="*/ 0 60000 65536"/>
                <a:gd name="T13" fmla="*/ 0 60000 65536"/>
                <a:gd name="T14" fmla="*/ 0 60000 65536"/>
                <a:gd name="T15" fmla="*/ 0 w 27"/>
                <a:gd name="T16" fmla="*/ 0 h 96"/>
                <a:gd name="T17" fmla="*/ 27 w 27"/>
                <a:gd name="T18" fmla="*/ 96 h 96"/>
              </a:gdLst>
              <a:ahLst/>
              <a:cxnLst>
                <a:cxn ang="T10">
                  <a:pos x="T0" y="T1"/>
                </a:cxn>
                <a:cxn ang="T11">
                  <a:pos x="T2" y="T3"/>
                </a:cxn>
                <a:cxn ang="T12">
                  <a:pos x="T4" y="T5"/>
                </a:cxn>
                <a:cxn ang="T13">
                  <a:pos x="T6" y="T7"/>
                </a:cxn>
                <a:cxn ang="T14">
                  <a:pos x="T8" y="T9"/>
                </a:cxn>
              </a:cxnLst>
              <a:rect l="T15" t="T16" r="T17" b="T18"/>
              <a:pathLst>
                <a:path w="27" h="96">
                  <a:moveTo>
                    <a:pt x="26" y="87"/>
                  </a:moveTo>
                  <a:lnTo>
                    <a:pt x="23" y="95"/>
                  </a:lnTo>
                  <a:lnTo>
                    <a:pt x="0" y="5"/>
                  </a:lnTo>
                  <a:lnTo>
                    <a:pt x="1" y="0"/>
                  </a:lnTo>
                  <a:lnTo>
                    <a:pt x="26" y="87"/>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287" name="Freeform 62"/>
            <p:cNvSpPr>
              <a:spLocks/>
            </p:cNvSpPr>
            <p:nvPr/>
          </p:nvSpPr>
          <p:spPr bwMode="auto">
            <a:xfrm>
              <a:off x="2504" y="1348"/>
              <a:ext cx="445" cy="81"/>
            </a:xfrm>
            <a:custGeom>
              <a:avLst/>
              <a:gdLst>
                <a:gd name="T0" fmla="*/ 444 w 445"/>
                <a:gd name="T1" fmla="*/ 0 h 81"/>
                <a:gd name="T2" fmla="*/ 444 w 445"/>
                <a:gd name="T3" fmla="*/ 17 h 81"/>
                <a:gd name="T4" fmla="*/ 0 w 445"/>
                <a:gd name="T5" fmla="*/ 80 h 81"/>
                <a:gd name="T6" fmla="*/ 0 w 445"/>
                <a:gd name="T7" fmla="*/ 60 h 81"/>
                <a:gd name="T8" fmla="*/ 444 w 445"/>
                <a:gd name="T9" fmla="*/ 0 h 81"/>
                <a:gd name="T10" fmla="*/ 0 60000 65536"/>
                <a:gd name="T11" fmla="*/ 0 60000 65536"/>
                <a:gd name="T12" fmla="*/ 0 60000 65536"/>
                <a:gd name="T13" fmla="*/ 0 60000 65536"/>
                <a:gd name="T14" fmla="*/ 0 60000 65536"/>
                <a:gd name="T15" fmla="*/ 0 w 445"/>
                <a:gd name="T16" fmla="*/ 0 h 81"/>
                <a:gd name="T17" fmla="*/ 445 w 445"/>
                <a:gd name="T18" fmla="*/ 81 h 81"/>
              </a:gdLst>
              <a:ahLst/>
              <a:cxnLst>
                <a:cxn ang="T10">
                  <a:pos x="T0" y="T1"/>
                </a:cxn>
                <a:cxn ang="T11">
                  <a:pos x="T2" y="T3"/>
                </a:cxn>
                <a:cxn ang="T12">
                  <a:pos x="T4" y="T5"/>
                </a:cxn>
                <a:cxn ang="T13">
                  <a:pos x="T6" y="T7"/>
                </a:cxn>
                <a:cxn ang="T14">
                  <a:pos x="T8" y="T9"/>
                </a:cxn>
              </a:cxnLst>
              <a:rect l="T15" t="T16" r="T17" b="T18"/>
              <a:pathLst>
                <a:path w="445" h="81">
                  <a:moveTo>
                    <a:pt x="444" y="0"/>
                  </a:moveTo>
                  <a:lnTo>
                    <a:pt x="444" y="17"/>
                  </a:lnTo>
                  <a:lnTo>
                    <a:pt x="0" y="80"/>
                  </a:lnTo>
                  <a:lnTo>
                    <a:pt x="0" y="60"/>
                  </a:lnTo>
                  <a:lnTo>
                    <a:pt x="444" y="0"/>
                  </a:lnTo>
                </a:path>
              </a:pathLst>
            </a:custGeom>
            <a:solidFill>
              <a:srgbClr val="737373"/>
            </a:solidFill>
            <a:ln w="9525" cap="rnd">
              <a:noFill/>
              <a:round/>
              <a:headEnd/>
              <a:tailEnd/>
            </a:ln>
          </p:spPr>
          <p:txBody>
            <a:bodyPr/>
            <a:lstStyle/>
            <a:p>
              <a:endParaRPr lang="en-US">
                <a:solidFill>
                  <a:schemeClr val="tx1"/>
                </a:solidFill>
              </a:endParaRPr>
            </a:p>
          </p:txBody>
        </p:sp>
        <p:sp>
          <p:nvSpPr>
            <p:cNvPr id="31288" name="Freeform 63"/>
            <p:cNvSpPr>
              <a:spLocks/>
            </p:cNvSpPr>
            <p:nvPr/>
          </p:nvSpPr>
          <p:spPr bwMode="auto">
            <a:xfrm>
              <a:off x="2470" y="1220"/>
              <a:ext cx="30" cy="209"/>
            </a:xfrm>
            <a:custGeom>
              <a:avLst/>
              <a:gdLst>
                <a:gd name="T0" fmla="*/ 0 w 30"/>
                <a:gd name="T1" fmla="*/ 0 h 209"/>
                <a:gd name="T2" fmla="*/ 0 w 30"/>
                <a:gd name="T3" fmla="*/ 56 h 209"/>
                <a:gd name="T4" fmla="*/ 29 w 30"/>
                <a:gd name="T5" fmla="*/ 208 h 209"/>
                <a:gd name="T6" fmla="*/ 29 w 30"/>
                <a:gd name="T7" fmla="*/ 186 h 209"/>
                <a:gd name="T8" fmla="*/ 0 w 30"/>
                <a:gd name="T9" fmla="*/ 0 h 209"/>
                <a:gd name="T10" fmla="*/ 0 60000 65536"/>
                <a:gd name="T11" fmla="*/ 0 60000 65536"/>
                <a:gd name="T12" fmla="*/ 0 60000 65536"/>
                <a:gd name="T13" fmla="*/ 0 60000 65536"/>
                <a:gd name="T14" fmla="*/ 0 60000 65536"/>
                <a:gd name="T15" fmla="*/ 0 w 30"/>
                <a:gd name="T16" fmla="*/ 0 h 209"/>
                <a:gd name="T17" fmla="*/ 30 w 30"/>
                <a:gd name="T18" fmla="*/ 209 h 209"/>
              </a:gdLst>
              <a:ahLst/>
              <a:cxnLst>
                <a:cxn ang="T10">
                  <a:pos x="T0" y="T1"/>
                </a:cxn>
                <a:cxn ang="T11">
                  <a:pos x="T2" y="T3"/>
                </a:cxn>
                <a:cxn ang="T12">
                  <a:pos x="T4" y="T5"/>
                </a:cxn>
                <a:cxn ang="T13">
                  <a:pos x="T6" y="T7"/>
                </a:cxn>
                <a:cxn ang="T14">
                  <a:pos x="T8" y="T9"/>
                </a:cxn>
              </a:cxnLst>
              <a:rect l="T15" t="T16" r="T17" b="T18"/>
              <a:pathLst>
                <a:path w="30" h="209">
                  <a:moveTo>
                    <a:pt x="0" y="0"/>
                  </a:moveTo>
                  <a:lnTo>
                    <a:pt x="0" y="56"/>
                  </a:lnTo>
                  <a:lnTo>
                    <a:pt x="29" y="208"/>
                  </a:lnTo>
                  <a:lnTo>
                    <a:pt x="29" y="186"/>
                  </a:lnTo>
                  <a:lnTo>
                    <a:pt x="0" y="0"/>
                  </a:lnTo>
                </a:path>
              </a:pathLst>
            </a:custGeom>
            <a:solidFill>
              <a:srgbClr val="8C8C8C"/>
            </a:solidFill>
            <a:ln w="9525" cap="rnd">
              <a:noFill/>
              <a:round/>
              <a:headEnd/>
              <a:tailEnd/>
            </a:ln>
          </p:spPr>
          <p:txBody>
            <a:bodyPr/>
            <a:lstStyle/>
            <a:p>
              <a:endParaRPr lang="en-US">
                <a:solidFill>
                  <a:schemeClr val="tx1"/>
                </a:solidFill>
              </a:endParaRPr>
            </a:p>
          </p:txBody>
        </p:sp>
        <p:sp>
          <p:nvSpPr>
            <p:cNvPr id="31289" name="Line 64"/>
            <p:cNvSpPr>
              <a:spLocks noChangeShapeType="1"/>
            </p:cNvSpPr>
            <p:nvPr/>
          </p:nvSpPr>
          <p:spPr bwMode="auto">
            <a:xfrm>
              <a:off x="2837" y="1251"/>
              <a:ext cx="26" cy="8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90" name="Line 65"/>
            <p:cNvSpPr>
              <a:spLocks noChangeShapeType="1"/>
            </p:cNvSpPr>
            <p:nvPr/>
          </p:nvSpPr>
          <p:spPr bwMode="auto">
            <a:xfrm>
              <a:off x="2853" y="1251"/>
              <a:ext cx="25" cy="8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91" name="Line 66"/>
            <p:cNvSpPr>
              <a:spLocks noChangeShapeType="1"/>
            </p:cNvSpPr>
            <p:nvPr/>
          </p:nvSpPr>
          <p:spPr bwMode="auto">
            <a:xfrm>
              <a:off x="2869" y="1243"/>
              <a:ext cx="26" cy="8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92" name="Line 67"/>
            <p:cNvSpPr>
              <a:spLocks noChangeShapeType="1"/>
            </p:cNvSpPr>
            <p:nvPr/>
          </p:nvSpPr>
          <p:spPr bwMode="auto">
            <a:xfrm>
              <a:off x="2885" y="1243"/>
              <a:ext cx="23" cy="8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93" name="Line 68"/>
            <p:cNvSpPr>
              <a:spLocks noChangeShapeType="1"/>
            </p:cNvSpPr>
            <p:nvPr/>
          </p:nvSpPr>
          <p:spPr bwMode="auto">
            <a:xfrm>
              <a:off x="2899" y="1239"/>
              <a:ext cx="24" cy="8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94" name="Line 69"/>
            <p:cNvSpPr>
              <a:spLocks noChangeShapeType="1"/>
            </p:cNvSpPr>
            <p:nvPr/>
          </p:nvSpPr>
          <p:spPr bwMode="auto">
            <a:xfrm flipH="1">
              <a:off x="2830" y="1253"/>
              <a:ext cx="84" cy="1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95" name="Line 70"/>
            <p:cNvSpPr>
              <a:spLocks noChangeShapeType="1"/>
            </p:cNvSpPr>
            <p:nvPr/>
          </p:nvSpPr>
          <p:spPr bwMode="auto">
            <a:xfrm flipH="1">
              <a:off x="2834" y="1274"/>
              <a:ext cx="88" cy="1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96" name="Line 71"/>
            <p:cNvSpPr>
              <a:spLocks noChangeShapeType="1"/>
            </p:cNvSpPr>
            <p:nvPr/>
          </p:nvSpPr>
          <p:spPr bwMode="auto">
            <a:xfrm flipH="1">
              <a:off x="2841" y="1293"/>
              <a:ext cx="85" cy="10"/>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97" name="Line 72"/>
            <p:cNvSpPr>
              <a:spLocks noChangeShapeType="1"/>
            </p:cNvSpPr>
            <p:nvPr/>
          </p:nvSpPr>
          <p:spPr bwMode="auto">
            <a:xfrm flipH="1">
              <a:off x="2847" y="1309"/>
              <a:ext cx="86" cy="1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98" name="Freeform 73"/>
            <p:cNvSpPr>
              <a:spLocks/>
            </p:cNvSpPr>
            <p:nvPr/>
          </p:nvSpPr>
          <p:spPr bwMode="auto">
            <a:xfrm>
              <a:off x="2812" y="1191"/>
              <a:ext cx="92" cy="35"/>
            </a:xfrm>
            <a:custGeom>
              <a:avLst/>
              <a:gdLst>
                <a:gd name="T0" fmla="*/ 86 w 92"/>
                <a:gd name="T1" fmla="*/ 0 h 35"/>
                <a:gd name="T2" fmla="*/ 91 w 92"/>
                <a:gd name="T3" fmla="*/ 21 h 35"/>
                <a:gd name="T4" fmla="*/ 4 w 92"/>
                <a:gd name="T5" fmla="*/ 34 h 35"/>
                <a:gd name="T6" fmla="*/ 0 w 92"/>
                <a:gd name="T7" fmla="*/ 12 h 35"/>
                <a:gd name="T8" fmla="*/ 86 w 92"/>
                <a:gd name="T9" fmla="*/ 0 h 35"/>
                <a:gd name="T10" fmla="*/ 0 60000 65536"/>
                <a:gd name="T11" fmla="*/ 0 60000 65536"/>
                <a:gd name="T12" fmla="*/ 0 60000 65536"/>
                <a:gd name="T13" fmla="*/ 0 60000 65536"/>
                <a:gd name="T14" fmla="*/ 0 60000 65536"/>
                <a:gd name="T15" fmla="*/ 0 w 92"/>
                <a:gd name="T16" fmla="*/ 0 h 35"/>
                <a:gd name="T17" fmla="*/ 92 w 92"/>
                <a:gd name="T18" fmla="*/ 35 h 35"/>
              </a:gdLst>
              <a:ahLst/>
              <a:cxnLst>
                <a:cxn ang="T10">
                  <a:pos x="T0" y="T1"/>
                </a:cxn>
                <a:cxn ang="T11">
                  <a:pos x="T2" y="T3"/>
                </a:cxn>
                <a:cxn ang="T12">
                  <a:pos x="T4" y="T5"/>
                </a:cxn>
                <a:cxn ang="T13">
                  <a:pos x="T6" y="T7"/>
                </a:cxn>
                <a:cxn ang="T14">
                  <a:pos x="T8" y="T9"/>
                </a:cxn>
              </a:cxnLst>
              <a:rect l="T15" t="T16" r="T17" b="T18"/>
              <a:pathLst>
                <a:path w="92" h="35">
                  <a:moveTo>
                    <a:pt x="86" y="0"/>
                  </a:moveTo>
                  <a:lnTo>
                    <a:pt x="91" y="21"/>
                  </a:lnTo>
                  <a:lnTo>
                    <a:pt x="4" y="34"/>
                  </a:lnTo>
                  <a:lnTo>
                    <a:pt x="0" y="12"/>
                  </a:lnTo>
                  <a:lnTo>
                    <a:pt x="86"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299" name="Freeform 74"/>
            <p:cNvSpPr>
              <a:spLocks/>
            </p:cNvSpPr>
            <p:nvPr/>
          </p:nvSpPr>
          <p:spPr bwMode="auto">
            <a:xfrm>
              <a:off x="2810" y="1204"/>
              <a:ext cx="24" cy="34"/>
            </a:xfrm>
            <a:custGeom>
              <a:avLst/>
              <a:gdLst>
                <a:gd name="T0" fmla="*/ 23 w 24"/>
                <a:gd name="T1" fmla="*/ 19 h 34"/>
                <a:gd name="T2" fmla="*/ 5 w 24"/>
                <a:gd name="T3" fmla="*/ 0 h 34"/>
                <a:gd name="T4" fmla="*/ 0 w 24"/>
                <a:gd name="T5" fmla="*/ 8 h 34"/>
                <a:gd name="T6" fmla="*/ 17 w 24"/>
                <a:gd name="T7" fmla="*/ 33 h 34"/>
                <a:gd name="T8" fmla="*/ 23 w 24"/>
                <a:gd name="T9" fmla="*/ 19 h 34"/>
                <a:gd name="T10" fmla="*/ 0 60000 65536"/>
                <a:gd name="T11" fmla="*/ 0 60000 65536"/>
                <a:gd name="T12" fmla="*/ 0 60000 65536"/>
                <a:gd name="T13" fmla="*/ 0 60000 65536"/>
                <a:gd name="T14" fmla="*/ 0 60000 65536"/>
                <a:gd name="T15" fmla="*/ 0 w 24"/>
                <a:gd name="T16" fmla="*/ 0 h 34"/>
                <a:gd name="T17" fmla="*/ 24 w 24"/>
                <a:gd name="T18" fmla="*/ 34 h 34"/>
              </a:gdLst>
              <a:ahLst/>
              <a:cxnLst>
                <a:cxn ang="T10">
                  <a:pos x="T0" y="T1"/>
                </a:cxn>
                <a:cxn ang="T11">
                  <a:pos x="T2" y="T3"/>
                </a:cxn>
                <a:cxn ang="T12">
                  <a:pos x="T4" y="T5"/>
                </a:cxn>
                <a:cxn ang="T13">
                  <a:pos x="T6" y="T7"/>
                </a:cxn>
                <a:cxn ang="T14">
                  <a:pos x="T8" y="T9"/>
                </a:cxn>
              </a:cxnLst>
              <a:rect l="T15" t="T16" r="T17" b="T18"/>
              <a:pathLst>
                <a:path w="24" h="34">
                  <a:moveTo>
                    <a:pt x="23" y="19"/>
                  </a:moveTo>
                  <a:lnTo>
                    <a:pt x="5" y="0"/>
                  </a:lnTo>
                  <a:lnTo>
                    <a:pt x="0" y="8"/>
                  </a:lnTo>
                  <a:lnTo>
                    <a:pt x="17" y="33"/>
                  </a:lnTo>
                  <a:lnTo>
                    <a:pt x="23" y="19"/>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300" name="Freeform 75"/>
            <p:cNvSpPr>
              <a:spLocks/>
            </p:cNvSpPr>
            <p:nvPr/>
          </p:nvSpPr>
          <p:spPr bwMode="auto">
            <a:xfrm>
              <a:off x="2815" y="1206"/>
              <a:ext cx="89" cy="34"/>
            </a:xfrm>
            <a:custGeom>
              <a:avLst/>
              <a:gdLst>
                <a:gd name="T0" fmla="*/ 88 w 89"/>
                <a:gd name="T1" fmla="*/ 0 h 34"/>
                <a:gd name="T2" fmla="*/ 1 w 89"/>
                <a:gd name="T3" fmla="*/ 15 h 34"/>
                <a:gd name="T4" fmla="*/ 0 w 89"/>
                <a:gd name="T5" fmla="*/ 33 h 34"/>
                <a:gd name="T6" fmla="*/ 86 w 89"/>
                <a:gd name="T7" fmla="*/ 12 h 34"/>
                <a:gd name="T8" fmla="*/ 88 w 89"/>
                <a:gd name="T9" fmla="*/ 0 h 34"/>
                <a:gd name="T10" fmla="*/ 0 60000 65536"/>
                <a:gd name="T11" fmla="*/ 0 60000 65536"/>
                <a:gd name="T12" fmla="*/ 0 60000 65536"/>
                <a:gd name="T13" fmla="*/ 0 60000 65536"/>
                <a:gd name="T14" fmla="*/ 0 60000 65536"/>
                <a:gd name="T15" fmla="*/ 0 w 89"/>
                <a:gd name="T16" fmla="*/ 0 h 34"/>
                <a:gd name="T17" fmla="*/ 89 w 89"/>
                <a:gd name="T18" fmla="*/ 34 h 34"/>
              </a:gdLst>
              <a:ahLst/>
              <a:cxnLst>
                <a:cxn ang="T10">
                  <a:pos x="T0" y="T1"/>
                </a:cxn>
                <a:cxn ang="T11">
                  <a:pos x="T2" y="T3"/>
                </a:cxn>
                <a:cxn ang="T12">
                  <a:pos x="T4" y="T5"/>
                </a:cxn>
                <a:cxn ang="T13">
                  <a:pos x="T6" y="T7"/>
                </a:cxn>
                <a:cxn ang="T14">
                  <a:pos x="T8" y="T9"/>
                </a:cxn>
              </a:cxnLst>
              <a:rect l="T15" t="T16" r="T17" b="T18"/>
              <a:pathLst>
                <a:path w="89" h="34">
                  <a:moveTo>
                    <a:pt x="88" y="0"/>
                  </a:moveTo>
                  <a:lnTo>
                    <a:pt x="1" y="15"/>
                  </a:lnTo>
                  <a:lnTo>
                    <a:pt x="0" y="33"/>
                  </a:lnTo>
                  <a:lnTo>
                    <a:pt x="86" y="12"/>
                  </a:lnTo>
                  <a:lnTo>
                    <a:pt x="88"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301" name="Line 76"/>
            <p:cNvSpPr>
              <a:spLocks noChangeShapeType="1"/>
            </p:cNvSpPr>
            <p:nvPr/>
          </p:nvSpPr>
          <p:spPr bwMode="auto">
            <a:xfrm>
              <a:off x="2827" y="1202"/>
              <a:ext cx="4" cy="1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02" name="Line 77"/>
            <p:cNvSpPr>
              <a:spLocks noChangeShapeType="1"/>
            </p:cNvSpPr>
            <p:nvPr/>
          </p:nvSpPr>
          <p:spPr bwMode="auto">
            <a:xfrm>
              <a:off x="2841" y="1202"/>
              <a:ext cx="6" cy="1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03" name="Line 78"/>
            <p:cNvSpPr>
              <a:spLocks noChangeShapeType="1"/>
            </p:cNvSpPr>
            <p:nvPr/>
          </p:nvSpPr>
          <p:spPr bwMode="auto">
            <a:xfrm>
              <a:off x="2855" y="1202"/>
              <a:ext cx="5" cy="1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04" name="Line 79"/>
            <p:cNvSpPr>
              <a:spLocks noChangeShapeType="1"/>
            </p:cNvSpPr>
            <p:nvPr/>
          </p:nvSpPr>
          <p:spPr bwMode="auto">
            <a:xfrm>
              <a:off x="2869" y="1196"/>
              <a:ext cx="6"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05" name="Line 80"/>
            <p:cNvSpPr>
              <a:spLocks noChangeShapeType="1"/>
            </p:cNvSpPr>
            <p:nvPr/>
          </p:nvSpPr>
          <p:spPr bwMode="auto">
            <a:xfrm>
              <a:off x="2885" y="1196"/>
              <a:ext cx="4"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06" name="Freeform 81"/>
            <p:cNvSpPr>
              <a:spLocks/>
            </p:cNvSpPr>
            <p:nvPr/>
          </p:nvSpPr>
          <p:spPr bwMode="auto">
            <a:xfrm>
              <a:off x="2509" y="1226"/>
              <a:ext cx="92" cy="35"/>
            </a:xfrm>
            <a:custGeom>
              <a:avLst/>
              <a:gdLst>
                <a:gd name="T0" fmla="*/ 85 w 92"/>
                <a:gd name="T1" fmla="*/ 0 h 35"/>
                <a:gd name="T2" fmla="*/ 91 w 92"/>
                <a:gd name="T3" fmla="*/ 21 h 35"/>
                <a:gd name="T4" fmla="*/ 4 w 92"/>
                <a:gd name="T5" fmla="*/ 34 h 35"/>
                <a:gd name="T6" fmla="*/ 0 w 92"/>
                <a:gd name="T7" fmla="*/ 12 h 35"/>
                <a:gd name="T8" fmla="*/ 85 w 92"/>
                <a:gd name="T9" fmla="*/ 0 h 35"/>
                <a:gd name="T10" fmla="*/ 0 60000 65536"/>
                <a:gd name="T11" fmla="*/ 0 60000 65536"/>
                <a:gd name="T12" fmla="*/ 0 60000 65536"/>
                <a:gd name="T13" fmla="*/ 0 60000 65536"/>
                <a:gd name="T14" fmla="*/ 0 60000 65536"/>
                <a:gd name="T15" fmla="*/ 0 w 92"/>
                <a:gd name="T16" fmla="*/ 0 h 35"/>
                <a:gd name="T17" fmla="*/ 92 w 92"/>
                <a:gd name="T18" fmla="*/ 35 h 35"/>
              </a:gdLst>
              <a:ahLst/>
              <a:cxnLst>
                <a:cxn ang="T10">
                  <a:pos x="T0" y="T1"/>
                </a:cxn>
                <a:cxn ang="T11">
                  <a:pos x="T2" y="T3"/>
                </a:cxn>
                <a:cxn ang="T12">
                  <a:pos x="T4" y="T5"/>
                </a:cxn>
                <a:cxn ang="T13">
                  <a:pos x="T6" y="T7"/>
                </a:cxn>
                <a:cxn ang="T14">
                  <a:pos x="T8" y="T9"/>
                </a:cxn>
              </a:cxnLst>
              <a:rect l="T15" t="T16" r="T17" b="T18"/>
              <a:pathLst>
                <a:path w="92" h="35">
                  <a:moveTo>
                    <a:pt x="85" y="0"/>
                  </a:moveTo>
                  <a:lnTo>
                    <a:pt x="91" y="21"/>
                  </a:lnTo>
                  <a:lnTo>
                    <a:pt x="4" y="34"/>
                  </a:lnTo>
                  <a:lnTo>
                    <a:pt x="0" y="12"/>
                  </a:lnTo>
                  <a:lnTo>
                    <a:pt x="85"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307" name="Freeform 82"/>
            <p:cNvSpPr>
              <a:spLocks/>
            </p:cNvSpPr>
            <p:nvPr/>
          </p:nvSpPr>
          <p:spPr bwMode="auto">
            <a:xfrm>
              <a:off x="2505" y="1237"/>
              <a:ext cx="23" cy="33"/>
            </a:xfrm>
            <a:custGeom>
              <a:avLst/>
              <a:gdLst>
                <a:gd name="T0" fmla="*/ 22 w 23"/>
                <a:gd name="T1" fmla="*/ 19 h 33"/>
                <a:gd name="T2" fmla="*/ 9 w 23"/>
                <a:gd name="T3" fmla="*/ 0 h 33"/>
                <a:gd name="T4" fmla="*/ 0 w 23"/>
                <a:gd name="T5" fmla="*/ 9 h 33"/>
                <a:gd name="T6" fmla="*/ 15 w 23"/>
                <a:gd name="T7" fmla="*/ 32 h 33"/>
                <a:gd name="T8" fmla="*/ 22 w 23"/>
                <a:gd name="T9" fmla="*/ 19 h 33"/>
                <a:gd name="T10" fmla="*/ 0 60000 65536"/>
                <a:gd name="T11" fmla="*/ 0 60000 65536"/>
                <a:gd name="T12" fmla="*/ 0 60000 65536"/>
                <a:gd name="T13" fmla="*/ 0 60000 65536"/>
                <a:gd name="T14" fmla="*/ 0 60000 65536"/>
                <a:gd name="T15" fmla="*/ 0 w 23"/>
                <a:gd name="T16" fmla="*/ 0 h 33"/>
                <a:gd name="T17" fmla="*/ 23 w 23"/>
                <a:gd name="T18" fmla="*/ 33 h 33"/>
              </a:gdLst>
              <a:ahLst/>
              <a:cxnLst>
                <a:cxn ang="T10">
                  <a:pos x="T0" y="T1"/>
                </a:cxn>
                <a:cxn ang="T11">
                  <a:pos x="T2" y="T3"/>
                </a:cxn>
                <a:cxn ang="T12">
                  <a:pos x="T4" y="T5"/>
                </a:cxn>
                <a:cxn ang="T13">
                  <a:pos x="T6" y="T7"/>
                </a:cxn>
                <a:cxn ang="T14">
                  <a:pos x="T8" y="T9"/>
                </a:cxn>
              </a:cxnLst>
              <a:rect l="T15" t="T16" r="T17" b="T18"/>
              <a:pathLst>
                <a:path w="23" h="33">
                  <a:moveTo>
                    <a:pt x="22" y="19"/>
                  </a:moveTo>
                  <a:lnTo>
                    <a:pt x="9" y="0"/>
                  </a:lnTo>
                  <a:lnTo>
                    <a:pt x="0" y="9"/>
                  </a:lnTo>
                  <a:lnTo>
                    <a:pt x="15" y="32"/>
                  </a:lnTo>
                  <a:lnTo>
                    <a:pt x="22" y="19"/>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308" name="Freeform 83"/>
            <p:cNvSpPr>
              <a:spLocks/>
            </p:cNvSpPr>
            <p:nvPr/>
          </p:nvSpPr>
          <p:spPr bwMode="auto">
            <a:xfrm>
              <a:off x="2513" y="1243"/>
              <a:ext cx="88" cy="34"/>
            </a:xfrm>
            <a:custGeom>
              <a:avLst/>
              <a:gdLst>
                <a:gd name="T0" fmla="*/ 87 w 88"/>
                <a:gd name="T1" fmla="*/ 0 h 34"/>
                <a:gd name="T2" fmla="*/ 0 w 88"/>
                <a:gd name="T3" fmla="*/ 14 h 34"/>
                <a:gd name="T4" fmla="*/ 0 w 88"/>
                <a:gd name="T5" fmla="*/ 33 h 34"/>
                <a:gd name="T6" fmla="*/ 85 w 88"/>
                <a:gd name="T7" fmla="*/ 11 h 34"/>
                <a:gd name="T8" fmla="*/ 87 w 88"/>
                <a:gd name="T9" fmla="*/ 0 h 34"/>
                <a:gd name="T10" fmla="*/ 0 60000 65536"/>
                <a:gd name="T11" fmla="*/ 0 60000 65536"/>
                <a:gd name="T12" fmla="*/ 0 60000 65536"/>
                <a:gd name="T13" fmla="*/ 0 60000 65536"/>
                <a:gd name="T14" fmla="*/ 0 60000 65536"/>
                <a:gd name="T15" fmla="*/ 0 w 88"/>
                <a:gd name="T16" fmla="*/ 0 h 34"/>
                <a:gd name="T17" fmla="*/ 88 w 88"/>
                <a:gd name="T18" fmla="*/ 34 h 34"/>
              </a:gdLst>
              <a:ahLst/>
              <a:cxnLst>
                <a:cxn ang="T10">
                  <a:pos x="T0" y="T1"/>
                </a:cxn>
                <a:cxn ang="T11">
                  <a:pos x="T2" y="T3"/>
                </a:cxn>
                <a:cxn ang="T12">
                  <a:pos x="T4" y="T5"/>
                </a:cxn>
                <a:cxn ang="T13">
                  <a:pos x="T6" y="T7"/>
                </a:cxn>
                <a:cxn ang="T14">
                  <a:pos x="T8" y="T9"/>
                </a:cxn>
              </a:cxnLst>
              <a:rect l="T15" t="T16" r="T17" b="T18"/>
              <a:pathLst>
                <a:path w="88" h="34">
                  <a:moveTo>
                    <a:pt x="87" y="0"/>
                  </a:moveTo>
                  <a:lnTo>
                    <a:pt x="0" y="14"/>
                  </a:lnTo>
                  <a:lnTo>
                    <a:pt x="0" y="33"/>
                  </a:lnTo>
                  <a:lnTo>
                    <a:pt x="85" y="11"/>
                  </a:lnTo>
                  <a:lnTo>
                    <a:pt x="87"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309" name="Line 84"/>
            <p:cNvSpPr>
              <a:spLocks noChangeShapeType="1"/>
            </p:cNvSpPr>
            <p:nvPr/>
          </p:nvSpPr>
          <p:spPr bwMode="auto">
            <a:xfrm>
              <a:off x="2525" y="1234"/>
              <a:ext cx="4"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10" name="Line 85"/>
            <p:cNvSpPr>
              <a:spLocks noChangeShapeType="1"/>
            </p:cNvSpPr>
            <p:nvPr/>
          </p:nvSpPr>
          <p:spPr bwMode="auto">
            <a:xfrm>
              <a:off x="2540" y="1234"/>
              <a:ext cx="4"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11" name="Line 86"/>
            <p:cNvSpPr>
              <a:spLocks noChangeShapeType="1"/>
            </p:cNvSpPr>
            <p:nvPr/>
          </p:nvSpPr>
          <p:spPr bwMode="auto">
            <a:xfrm>
              <a:off x="2553" y="1231"/>
              <a:ext cx="5" cy="20"/>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12" name="Line 87"/>
            <p:cNvSpPr>
              <a:spLocks noChangeShapeType="1"/>
            </p:cNvSpPr>
            <p:nvPr/>
          </p:nvSpPr>
          <p:spPr bwMode="auto">
            <a:xfrm>
              <a:off x="2569" y="1231"/>
              <a:ext cx="2" cy="12"/>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13" name="Line 88"/>
            <p:cNvSpPr>
              <a:spLocks noChangeShapeType="1"/>
            </p:cNvSpPr>
            <p:nvPr/>
          </p:nvSpPr>
          <p:spPr bwMode="auto">
            <a:xfrm>
              <a:off x="2582" y="1226"/>
              <a:ext cx="4"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14" name="Freeform 89"/>
            <p:cNvSpPr>
              <a:spLocks/>
            </p:cNvSpPr>
            <p:nvPr/>
          </p:nvSpPr>
          <p:spPr bwMode="auto">
            <a:xfrm>
              <a:off x="2715" y="1204"/>
              <a:ext cx="91" cy="34"/>
            </a:xfrm>
            <a:custGeom>
              <a:avLst/>
              <a:gdLst>
                <a:gd name="T0" fmla="*/ 85 w 91"/>
                <a:gd name="T1" fmla="*/ 0 h 34"/>
                <a:gd name="T2" fmla="*/ 90 w 91"/>
                <a:gd name="T3" fmla="*/ 19 h 34"/>
                <a:gd name="T4" fmla="*/ 4 w 91"/>
                <a:gd name="T5" fmla="*/ 33 h 34"/>
                <a:gd name="T6" fmla="*/ 0 w 91"/>
                <a:gd name="T7" fmla="*/ 13 h 34"/>
                <a:gd name="T8" fmla="*/ 85 w 91"/>
                <a:gd name="T9" fmla="*/ 0 h 34"/>
                <a:gd name="T10" fmla="*/ 0 60000 65536"/>
                <a:gd name="T11" fmla="*/ 0 60000 65536"/>
                <a:gd name="T12" fmla="*/ 0 60000 65536"/>
                <a:gd name="T13" fmla="*/ 0 60000 65536"/>
                <a:gd name="T14" fmla="*/ 0 60000 65536"/>
                <a:gd name="T15" fmla="*/ 0 w 91"/>
                <a:gd name="T16" fmla="*/ 0 h 34"/>
                <a:gd name="T17" fmla="*/ 91 w 91"/>
                <a:gd name="T18" fmla="*/ 34 h 34"/>
              </a:gdLst>
              <a:ahLst/>
              <a:cxnLst>
                <a:cxn ang="T10">
                  <a:pos x="T0" y="T1"/>
                </a:cxn>
                <a:cxn ang="T11">
                  <a:pos x="T2" y="T3"/>
                </a:cxn>
                <a:cxn ang="T12">
                  <a:pos x="T4" y="T5"/>
                </a:cxn>
                <a:cxn ang="T13">
                  <a:pos x="T6" y="T7"/>
                </a:cxn>
                <a:cxn ang="T14">
                  <a:pos x="T8" y="T9"/>
                </a:cxn>
              </a:cxnLst>
              <a:rect l="T15" t="T16" r="T17" b="T18"/>
              <a:pathLst>
                <a:path w="91" h="34">
                  <a:moveTo>
                    <a:pt x="85" y="0"/>
                  </a:moveTo>
                  <a:lnTo>
                    <a:pt x="90" y="19"/>
                  </a:lnTo>
                  <a:lnTo>
                    <a:pt x="4" y="33"/>
                  </a:lnTo>
                  <a:lnTo>
                    <a:pt x="0" y="13"/>
                  </a:lnTo>
                  <a:lnTo>
                    <a:pt x="85"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315" name="Freeform 90"/>
            <p:cNvSpPr>
              <a:spLocks/>
            </p:cNvSpPr>
            <p:nvPr/>
          </p:nvSpPr>
          <p:spPr bwMode="auto">
            <a:xfrm>
              <a:off x="2711" y="1215"/>
              <a:ext cx="22" cy="33"/>
            </a:xfrm>
            <a:custGeom>
              <a:avLst/>
              <a:gdLst>
                <a:gd name="T0" fmla="*/ 21 w 22"/>
                <a:gd name="T1" fmla="*/ 18 h 33"/>
                <a:gd name="T2" fmla="*/ 8 w 22"/>
                <a:gd name="T3" fmla="*/ 0 h 33"/>
                <a:gd name="T4" fmla="*/ 0 w 22"/>
                <a:gd name="T5" fmla="*/ 8 h 33"/>
                <a:gd name="T6" fmla="*/ 16 w 22"/>
                <a:gd name="T7" fmla="*/ 32 h 33"/>
                <a:gd name="T8" fmla="*/ 21 w 22"/>
                <a:gd name="T9" fmla="*/ 18 h 33"/>
                <a:gd name="T10" fmla="*/ 0 60000 65536"/>
                <a:gd name="T11" fmla="*/ 0 60000 65536"/>
                <a:gd name="T12" fmla="*/ 0 60000 65536"/>
                <a:gd name="T13" fmla="*/ 0 60000 65536"/>
                <a:gd name="T14" fmla="*/ 0 60000 65536"/>
                <a:gd name="T15" fmla="*/ 0 w 22"/>
                <a:gd name="T16" fmla="*/ 0 h 33"/>
                <a:gd name="T17" fmla="*/ 22 w 22"/>
                <a:gd name="T18" fmla="*/ 33 h 33"/>
              </a:gdLst>
              <a:ahLst/>
              <a:cxnLst>
                <a:cxn ang="T10">
                  <a:pos x="T0" y="T1"/>
                </a:cxn>
                <a:cxn ang="T11">
                  <a:pos x="T2" y="T3"/>
                </a:cxn>
                <a:cxn ang="T12">
                  <a:pos x="T4" y="T5"/>
                </a:cxn>
                <a:cxn ang="T13">
                  <a:pos x="T6" y="T7"/>
                </a:cxn>
                <a:cxn ang="T14">
                  <a:pos x="T8" y="T9"/>
                </a:cxn>
              </a:cxnLst>
              <a:rect l="T15" t="T16" r="T17" b="T18"/>
              <a:pathLst>
                <a:path w="22" h="33">
                  <a:moveTo>
                    <a:pt x="21" y="18"/>
                  </a:moveTo>
                  <a:lnTo>
                    <a:pt x="8" y="0"/>
                  </a:lnTo>
                  <a:lnTo>
                    <a:pt x="0" y="8"/>
                  </a:lnTo>
                  <a:lnTo>
                    <a:pt x="16" y="32"/>
                  </a:lnTo>
                  <a:lnTo>
                    <a:pt x="21" y="18"/>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316" name="Freeform 91"/>
            <p:cNvSpPr>
              <a:spLocks/>
            </p:cNvSpPr>
            <p:nvPr/>
          </p:nvSpPr>
          <p:spPr bwMode="auto">
            <a:xfrm>
              <a:off x="2716" y="1220"/>
              <a:ext cx="90" cy="34"/>
            </a:xfrm>
            <a:custGeom>
              <a:avLst/>
              <a:gdLst>
                <a:gd name="T0" fmla="*/ 89 w 90"/>
                <a:gd name="T1" fmla="*/ 0 h 34"/>
                <a:gd name="T2" fmla="*/ 1 w 90"/>
                <a:gd name="T3" fmla="*/ 14 h 34"/>
                <a:gd name="T4" fmla="*/ 0 w 90"/>
                <a:gd name="T5" fmla="*/ 33 h 34"/>
                <a:gd name="T6" fmla="*/ 87 w 90"/>
                <a:gd name="T7" fmla="*/ 11 h 34"/>
                <a:gd name="T8" fmla="*/ 89 w 90"/>
                <a:gd name="T9" fmla="*/ 0 h 34"/>
                <a:gd name="T10" fmla="*/ 0 60000 65536"/>
                <a:gd name="T11" fmla="*/ 0 60000 65536"/>
                <a:gd name="T12" fmla="*/ 0 60000 65536"/>
                <a:gd name="T13" fmla="*/ 0 60000 65536"/>
                <a:gd name="T14" fmla="*/ 0 60000 65536"/>
                <a:gd name="T15" fmla="*/ 0 w 90"/>
                <a:gd name="T16" fmla="*/ 0 h 34"/>
                <a:gd name="T17" fmla="*/ 90 w 90"/>
                <a:gd name="T18" fmla="*/ 34 h 34"/>
              </a:gdLst>
              <a:ahLst/>
              <a:cxnLst>
                <a:cxn ang="T10">
                  <a:pos x="T0" y="T1"/>
                </a:cxn>
                <a:cxn ang="T11">
                  <a:pos x="T2" y="T3"/>
                </a:cxn>
                <a:cxn ang="T12">
                  <a:pos x="T4" y="T5"/>
                </a:cxn>
                <a:cxn ang="T13">
                  <a:pos x="T6" y="T7"/>
                </a:cxn>
                <a:cxn ang="T14">
                  <a:pos x="T8" y="T9"/>
                </a:cxn>
              </a:cxnLst>
              <a:rect l="T15" t="T16" r="T17" b="T18"/>
              <a:pathLst>
                <a:path w="90" h="34">
                  <a:moveTo>
                    <a:pt x="89" y="0"/>
                  </a:moveTo>
                  <a:lnTo>
                    <a:pt x="1" y="14"/>
                  </a:lnTo>
                  <a:lnTo>
                    <a:pt x="0" y="33"/>
                  </a:lnTo>
                  <a:lnTo>
                    <a:pt x="87" y="11"/>
                  </a:lnTo>
                  <a:lnTo>
                    <a:pt x="89"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317" name="Line 92"/>
            <p:cNvSpPr>
              <a:spLocks noChangeShapeType="1"/>
            </p:cNvSpPr>
            <p:nvPr/>
          </p:nvSpPr>
          <p:spPr bwMode="auto">
            <a:xfrm>
              <a:off x="2727" y="1215"/>
              <a:ext cx="5" cy="1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18" name="Line 93"/>
            <p:cNvSpPr>
              <a:spLocks noChangeShapeType="1"/>
            </p:cNvSpPr>
            <p:nvPr/>
          </p:nvSpPr>
          <p:spPr bwMode="auto">
            <a:xfrm>
              <a:off x="2740" y="1215"/>
              <a:ext cx="6" cy="1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19" name="Line 94"/>
            <p:cNvSpPr>
              <a:spLocks noChangeShapeType="1"/>
            </p:cNvSpPr>
            <p:nvPr/>
          </p:nvSpPr>
          <p:spPr bwMode="auto">
            <a:xfrm>
              <a:off x="2756" y="1206"/>
              <a:ext cx="5"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20" name="Line 95"/>
            <p:cNvSpPr>
              <a:spLocks noChangeShapeType="1"/>
            </p:cNvSpPr>
            <p:nvPr/>
          </p:nvSpPr>
          <p:spPr bwMode="auto">
            <a:xfrm>
              <a:off x="2770" y="1206"/>
              <a:ext cx="4"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21" name="Line 96"/>
            <p:cNvSpPr>
              <a:spLocks noChangeShapeType="1"/>
            </p:cNvSpPr>
            <p:nvPr/>
          </p:nvSpPr>
          <p:spPr bwMode="auto">
            <a:xfrm>
              <a:off x="2786" y="1204"/>
              <a:ext cx="6" cy="1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22" name="Freeform 97"/>
            <p:cNvSpPr>
              <a:spLocks/>
            </p:cNvSpPr>
            <p:nvPr/>
          </p:nvSpPr>
          <p:spPr bwMode="auto">
            <a:xfrm>
              <a:off x="2612" y="1215"/>
              <a:ext cx="91" cy="33"/>
            </a:xfrm>
            <a:custGeom>
              <a:avLst/>
              <a:gdLst>
                <a:gd name="T0" fmla="*/ 85 w 91"/>
                <a:gd name="T1" fmla="*/ 0 h 33"/>
                <a:gd name="T2" fmla="*/ 90 w 91"/>
                <a:gd name="T3" fmla="*/ 20 h 33"/>
                <a:gd name="T4" fmla="*/ 4 w 91"/>
                <a:gd name="T5" fmla="*/ 32 h 33"/>
                <a:gd name="T6" fmla="*/ 0 w 91"/>
                <a:gd name="T7" fmla="*/ 11 h 33"/>
                <a:gd name="T8" fmla="*/ 85 w 91"/>
                <a:gd name="T9" fmla="*/ 0 h 33"/>
                <a:gd name="T10" fmla="*/ 0 60000 65536"/>
                <a:gd name="T11" fmla="*/ 0 60000 65536"/>
                <a:gd name="T12" fmla="*/ 0 60000 65536"/>
                <a:gd name="T13" fmla="*/ 0 60000 65536"/>
                <a:gd name="T14" fmla="*/ 0 60000 65536"/>
                <a:gd name="T15" fmla="*/ 0 w 91"/>
                <a:gd name="T16" fmla="*/ 0 h 33"/>
                <a:gd name="T17" fmla="*/ 91 w 91"/>
                <a:gd name="T18" fmla="*/ 33 h 33"/>
              </a:gdLst>
              <a:ahLst/>
              <a:cxnLst>
                <a:cxn ang="T10">
                  <a:pos x="T0" y="T1"/>
                </a:cxn>
                <a:cxn ang="T11">
                  <a:pos x="T2" y="T3"/>
                </a:cxn>
                <a:cxn ang="T12">
                  <a:pos x="T4" y="T5"/>
                </a:cxn>
                <a:cxn ang="T13">
                  <a:pos x="T6" y="T7"/>
                </a:cxn>
                <a:cxn ang="T14">
                  <a:pos x="T8" y="T9"/>
                </a:cxn>
              </a:cxnLst>
              <a:rect l="T15" t="T16" r="T17" b="T18"/>
              <a:pathLst>
                <a:path w="91" h="33">
                  <a:moveTo>
                    <a:pt x="85" y="0"/>
                  </a:moveTo>
                  <a:lnTo>
                    <a:pt x="90" y="20"/>
                  </a:lnTo>
                  <a:lnTo>
                    <a:pt x="4" y="32"/>
                  </a:lnTo>
                  <a:lnTo>
                    <a:pt x="0" y="11"/>
                  </a:lnTo>
                  <a:lnTo>
                    <a:pt x="85"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323" name="Freeform 98"/>
            <p:cNvSpPr>
              <a:spLocks/>
            </p:cNvSpPr>
            <p:nvPr/>
          </p:nvSpPr>
          <p:spPr bwMode="auto">
            <a:xfrm>
              <a:off x="2608" y="1226"/>
              <a:ext cx="23" cy="35"/>
            </a:xfrm>
            <a:custGeom>
              <a:avLst/>
              <a:gdLst>
                <a:gd name="T0" fmla="*/ 22 w 23"/>
                <a:gd name="T1" fmla="*/ 19 h 35"/>
                <a:gd name="T2" fmla="*/ 8 w 23"/>
                <a:gd name="T3" fmla="*/ 0 h 35"/>
                <a:gd name="T4" fmla="*/ 0 w 23"/>
                <a:gd name="T5" fmla="*/ 7 h 35"/>
                <a:gd name="T6" fmla="*/ 13 w 23"/>
                <a:gd name="T7" fmla="*/ 34 h 35"/>
                <a:gd name="T8" fmla="*/ 22 w 23"/>
                <a:gd name="T9" fmla="*/ 19 h 35"/>
                <a:gd name="T10" fmla="*/ 0 60000 65536"/>
                <a:gd name="T11" fmla="*/ 0 60000 65536"/>
                <a:gd name="T12" fmla="*/ 0 60000 65536"/>
                <a:gd name="T13" fmla="*/ 0 60000 65536"/>
                <a:gd name="T14" fmla="*/ 0 60000 65536"/>
                <a:gd name="T15" fmla="*/ 0 w 23"/>
                <a:gd name="T16" fmla="*/ 0 h 35"/>
                <a:gd name="T17" fmla="*/ 23 w 23"/>
                <a:gd name="T18" fmla="*/ 35 h 35"/>
              </a:gdLst>
              <a:ahLst/>
              <a:cxnLst>
                <a:cxn ang="T10">
                  <a:pos x="T0" y="T1"/>
                </a:cxn>
                <a:cxn ang="T11">
                  <a:pos x="T2" y="T3"/>
                </a:cxn>
                <a:cxn ang="T12">
                  <a:pos x="T4" y="T5"/>
                </a:cxn>
                <a:cxn ang="T13">
                  <a:pos x="T6" y="T7"/>
                </a:cxn>
                <a:cxn ang="T14">
                  <a:pos x="T8" y="T9"/>
                </a:cxn>
              </a:cxnLst>
              <a:rect l="T15" t="T16" r="T17" b="T18"/>
              <a:pathLst>
                <a:path w="23" h="35">
                  <a:moveTo>
                    <a:pt x="22" y="19"/>
                  </a:moveTo>
                  <a:lnTo>
                    <a:pt x="8" y="0"/>
                  </a:lnTo>
                  <a:lnTo>
                    <a:pt x="0" y="7"/>
                  </a:lnTo>
                  <a:lnTo>
                    <a:pt x="13" y="34"/>
                  </a:lnTo>
                  <a:lnTo>
                    <a:pt x="22" y="19"/>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324" name="Freeform 99"/>
            <p:cNvSpPr>
              <a:spLocks/>
            </p:cNvSpPr>
            <p:nvPr/>
          </p:nvSpPr>
          <p:spPr bwMode="auto">
            <a:xfrm>
              <a:off x="2612" y="1231"/>
              <a:ext cx="91" cy="34"/>
            </a:xfrm>
            <a:custGeom>
              <a:avLst/>
              <a:gdLst>
                <a:gd name="T0" fmla="*/ 90 w 91"/>
                <a:gd name="T1" fmla="*/ 0 h 34"/>
                <a:gd name="T2" fmla="*/ 1 w 91"/>
                <a:gd name="T3" fmla="*/ 18 h 34"/>
                <a:gd name="T4" fmla="*/ 0 w 91"/>
                <a:gd name="T5" fmla="*/ 33 h 34"/>
                <a:gd name="T6" fmla="*/ 87 w 91"/>
                <a:gd name="T7" fmla="*/ 12 h 34"/>
                <a:gd name="T8" fmla="*/ 90 w 91"/>
                <a:gd name="T9" fmla="*/ 0 h 34"/>
                <a:gd name="T10" fmla="*/ 0 60000 65536"/>
                <a:gd name="T11" fmla="*/ 0 60000 65536"/>
                <a:gd name="T12" fmla="*/ 0 60000 65536"/>
                <a:gd name="T13" fmla="*/ 0 60000 65536"/>
                <a:gd name="T14" fmla="*/ 0 60000 65536"/>
                <a:gd name="T15" fmla="*/ 0 w 91"/>
                <a:gd name="T16" fmla="*/ 0 h 34"/>
                <a:gd name="T17" fmla="*/ 91 w 91"/>
                <a:gd name="T18" fmla="*/ 34 h 34"/>
              </a:gdLst>
              <a:ahLst/>
              <a:cxnLst>
                <a:cxn ang="T10">
                  <a:pos x="T0" y="T1"/>
                </a:cxn>
                <a:cxn ang="T11">
                  <a:pos x="T2" y="T3"/>
                </a:cxn>
                <a:cxn ang="T12">
                  <a:pos x="T4" y="T5"/>
                </a:cxn>
                <a:cxn ang="T13">
                  <a:pos x="T6" y="T7"/>
                </a:cxn>
                <a:cxn ang="T14">
                  <a:pos x="T8" y="T9"/>
                </a:cxn>
              </a:cxnLst>
              <a:rect l="T15" t="T16" r="T17" b="T18"/>
              <a:pathLst>
                <a:path w="91" h="34">
                  <a:moveTo>
                    <a:pt x="90" y="0"/>
                  </a:moveTo>
                  <a:lnTo>
                    <a:pt x="1" y="18"/>
                  </a:lnTo>
                  <a:lnTo>
                    <a:pt x="0" y="33"/>
                  </a:lnTo>
                  <a:lnTo>
                    <a:pt x="87" y="12"/>
                  </a:lnTo>
                  <a:lnTo>
                    <a:pt x="90"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325" name="Line 100"/>
            <p:cNvSpPr>
              <a:spLocks noChangeShapeType="1"/>
            </p:cNvSpPr>
            <p:nvPr/>
          </p:nvSpPr>
          <p:spPr bwMode="auto">
            <a:xfrm>
              <a:off x="2624" y="1225"/>
              <a:ext cx="6" cy="1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26" name="Line 101"/>
            <p:cNvSpPr>
              <a:spLocks noChangeShapeType="1"/>
            </p:cNvSpPr>
            <p:nvPr/>
          </p:nvSpPr>
          <p:spPr bwMode="auto">
            <a:xfrm>
              <a:off x="2640" y="1220"/>
              <a:ext cx="6"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27" name="Line 102"/>
            <p:cNvSpPr>
              <a:spLocks noChangeShapeType="1"/>
            </p:cNvSpPr>
            <p:nvPr/>
          </p:nvSpPr>
          <p:spPr bwMode="auto">
            <a:xfrm>
              <a:off x="2653" y="1220"/>
              <a:ext cx="6" cy="1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28" name="Line 103"/>
            <p:cNvSpPr>
              <a:spLocks noChangeShapeType="1"/>
            </p:cNvSpPr>
            <p:nvPr/>
          </p:nvSpPr>
          <p:spPr bwMode="auto">
            <a:xfrm>
              <a:off x="2667" y="1217"/>
              <a:ext cx="8"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29" name="Line 104"/>
            <p:cNvSpPr>
              <a:spLocks noChangeShapeType="1"/>
            </p:cNvSpPr>
            <p:nvPr/>
          </p:nvSpPr>
          <p:spPr bwMode="auto">
            <a:xfrm>
              <a:off x="2684" y="1217"/>
              <a:ext cx="5" cy="1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30" name="Line 105"/>
            <p:cNvSpPr>
              <a:spLocks noChangeShapeType="1"/>
            </p:cNvSpPr>
            <p:nvPr/>
          </p:nvSpPr>
          <p:spPr bwMode="auto">
            <a:xfrm flipH="1" flipV="1">
              <a:off x="2541" y="1288"/>
              <a:ext cx="16" cy="6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31" name="Line 106"/>
            <p:cNvSpPr>
              <a:spLocks noChangeShapeType="1"/>
            </p:cNvSpPr>
            <p:nvPr/>
          </p:nvSpPr>
          <p:spPr bwMode="auto">
            <a:xfrm flipH="1" flipV="1">
              <a:off x="2574" y="1285"/>
              <a:ext cx="21" cy="8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32" name="Line 107"/>
            <p:cNvSpPr>
              <a:spLocks noChangeShapeType="1"/>
            </p:cNvSpPr>
            <p:nvPr/>
          </p:nvSpPr>
          <p:spPr bwMode="auto">
            <a:xfrm flipH="1" flipV="1">
              <a:off x="2590" y="1285"/>
              <a:ext cx="20" cy="8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33" name="Line 108"/>
            <p:cNvSpPr>
              <a:spLocks noChangeShapeType="1"/>
            </p:cNvSpPr>
            <p:nvPr/>
          </p:nvSpPr>
          <p:spPr bwMode="auto">
            <a:xfrm flipH="1" flipV="1">
              <a:off x="2604" y="1278"/>
              <a:ext cx="20" cy="9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34" name="Line 109"/>
            <p:cNvSpPr>
              <a:spLocks noChangeShapeType="1"/>
            </p:cNvSpPr>
            <p:nvPr/>
          </p:nvSpPr>
          <p:spPr bwMode="auto">
            <a:xfrm flipH="1" flipV="1">
              <a:off x="2620" y="1278"/>
              <a:ext cx="20" cy="9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35" name="Line 110"/>
            <p:cNvSpPr>
              <a:spLocks noChangeShapeType="1"/>
            </p:cNvSpPr>
            <p:nvPr/>
          </p:nvSpPr>
          <p:spPr bwMode="auto">
            <a:xfrm flipH="1" flipV="1">
              <a:off x="2635" y="1276"/>
              <a:ext cx="22" cy="9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36" name="Line 111"/>
            <p:cNvSpPr>
              <a:spLocks noChangeShapeType="1"/>
            </p:cNvSpPr>
            <p:nvPr/>
          </p:nvSpPr>
          <p:spPr bwMode="auto">
            <a:xfrm flipH="1" flipV="1">
              <a:off x="2648" y="1274"/>
              <a:ext cx="24" cy="8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37" name="Line 112"/>
            <p:cNvSpPr>
              <a:spLocks noChangeShapeType="1"/>
            </p:cNvSpPr>
            <p:nvPr/>
          </p:nvSpPr>
          <p:spPr bwMode="auto">
            <a:xfrm flipH="1" flipV="1">
              <a:off x="2665" y="1274"/>
              <a:ext cx="22" cy="8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38" name="Line 113"/>
            <p:cNvSpPr>
              <a:spLocks noChangeShapeType="1"/>
            </p:cNvSpPr>
            <p:nvPr/>
          </p:nvSpPr>
          <p:spPr bwMode="auto">
            <a:xfrm flipH="1" flipV="1">
              <a:off x="2677" y="1274"/>
              <a:ext cx="25"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39" name="Line 114"/>
            <p:cNvSpPr>
              <a:spLocks noChangeShapeType="1"/>
            </p:cNvSpPr>
            <p:nvPr/>
          </p:nvSpPr>
          <p:spPr bwMode="auto">
            <a:xfrm flipH="1" flipV="1">
              <a:off x="2691" y="1269"/>
              <a:ext cx="26" cy="8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40" name="Line 115"/>
            <p:cNvSpPr>
              <a:spLocks noChangeShapeType="1"/>
            </p:cNvSpPr>
            <p:nvPr/>
          </p:nvSpPr>
          <p:spPr bwMode="auto">
            <a:xfrm flipH="1" flipV="1">
              <a:off x="2707" y="1269"/>
              <a:ext cx="25" cy="8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41" name="Line 116"/>
            <p:cNvSpPr>
              <a:spLocks noChangeShapeType="1"/>
            </p:cNvSpPr>
            <p:nvPr/>
          </p:nvSpPr>
          <p:spPr bwMode="auto">
            <a:xfrm flipH="1" flipV="1">
              <a:off x="2723" y="1266"/>
              <a:ext cx="24"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42" name="Line 117"/>
            <p:cNvSpPr>
              <a:spLocks noChangeShapeType="1"/>
            </p:cNvSpPr>
            <p:nvPr/>
          </p:nvSpPr>
          <p:spPr bwMode="auto">
            <a:xfrm flipH="1" flipV="1">
              <a:off x="2739" y="1264"/>
              <a:ext cx="25"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43" name="Line 118"/>
            <p:cNvSpPr>
              <a:spLocks noChangeShapeType="1"/>
            </p:cNvSpPr>
            <p:nvPr/>
          </p:nvSpPr>
          <p:spPr bwMode="auto">
            <a:xfrm flipH="1" flipV="1">
              <a:off x="2753" y="1264"/>
              <a:ext cx="25"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44" name="Line 119"/>
            <p:cNvSpPr>
              <a:spLocks noChangeShapeType="1"/>
            </p:cNvSpPr>
            <p:nvPr/>
          </p:nvSpPr>
          <p:spPr bwMode="auto">
            <a:xfrm flipH="1" flipV="1">
              <a:off x="2782" y="1264"/>
              <a:ext cx="19" cy="5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45" name="Line 120"/>
            <p:cNvSpPr>
              <a:spLocks noChangeShapeType="1"/>
            </p:cNvSpPr>
            <p:nvPr/>
          </p:nvSpPr>
          <p:spPr bwMode="auto">
            <a:xfrm flipH="1" flipV="1">
              <a:off x="2559" y="1286"/>
              <a:ext cx="21" cy="9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46" name="Line 121"/>
            <p:cNvSpPr>
              <a:spLocks noChangeShapeType="1"/>
            </p:cNvSpPr>
            <p:nvPr/>
          </p:nvSpPr>
          <p:spPr bwMode="auto">
            <a:xfrm flipH="1" flipV="1">
              <a:off x="2766" y="1260"/>
              <a:ext cx="28"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47" name="Line 122"/>
            <p:cNvSpPr>
              <a:spLocks noChangeShapeType="1"/>
            </p:cNvSpPr>
            <p:nvPr/>
          </p:nvSpPr>
          <p:spPr bwMode="auto">
            <a:xfrm flipH="1">
              <a:off x="2531" y="1274"/>
              <a:ext cx="271" cy="3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48" name="Line 123"/>
            <p:cNvSpPr>
              <a:spLocks noChangeShapeType="1"/>
            </p:cNvSpPr>
            <p:nvPr/>
          </p:nvSpPr>
          <p:spPr bwMode="auto">
            <a:xfrm flipH="1">
              <a:off x="2533" y="1293"/>
              <a:ext cx="275" cy="4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349" name="Line 124"/>
            <p:cNvSpPr>
              <a:spLocks noChangeShapeType="1"/>
            </p:cNvSpPr>
            <p:nvPr/>
          </p:nvSpPr>
          <p:spPr bwMode="auto">
            <a:xfrm flipH="1">
              <a:off x="2574" y="1321"/>
              <a:ext cx="214" cy="3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grpSp>
      <p:grpSp>
        <p:nvGrpSpPr>
          <p:cNvPr id="3" name="Group 125"/>
          <p:cNvGrpSpPr>
            <a:grpSpLocks/>
          </p:cNvGrpSpPr>
          <p:nvPr/>
        </p:nvGrpSpPr>
        <p:grpSpPr bwMode="auto">
          <a:xfrm>
            <a:off x="6597650" y="2108200"/>
            <a:ext cx="1581150" cy="1463675"/>
            <a:chOff x="2276" y="600"/>
            <a:chExt cx="673" cy="829"/>
          </a:xfrm>
        </p:grpSpPr>
        <p:sp>
          <p:nvSpPr>
            <p:cNvPr id="31108" name="Freeform 126"/>
            <p:cNvSpPr>
              <a:spLocks/>
            </p:cNvSpPr>
            <p:nvPr/>
          </p:nvSpPr>
          <p:spPr bwMode="auto">
            <a:xfrm>
              <a:off x="2450" y="915"/>
              <a:ext cx="32" cy="50"/>
            </a:xfrm>
            <a:custGeom>
              <a:avLst/>
              <a:gdLst>
                <a:gd name="T0" fmla="*/ 0 w 32"/>
                <a:gd name="T1" fmla="*/ 49 h 50"/>
                <a:gd name="T2" fmla="*/ 0 w 32"/>
                <a:gd name="T3" fmla="*/ 0 h 50"/>
                <a:gd name="T4" fmla="*/ 31 w 32"/>
                <a:gd name="T5" fmla="*/ 0 h 50"/>
                <a:gd name="T6" fmla="*/ 31 w 32"/>
                <a:gd name="T7" fmla="*/ 49 h 50"/>
                <a:gd name="T8" fmla="*/ 0 w 32"/>
                <a:gd name="T9" fmla="*/ 49 h 50"/>
                <a:gd name="T10" fmla="*/ 0 60000 65536"/>
                <a:gd name="T11" fmla="*/ 0 60000 65536"/>
                <a:gd name="T12" fmla="*/ 0 60000 65536"/>
                <a:gd name="T13" fmla="*/ 0 60000 65536"/>
                <a:gd name="T14" fmla="*/ 0 60000 65536"/>
                <a:gd name="T15" fmla="*/ 0 w 32"/>
                <a:gd name="T16" fmla="*/ 0 h 50"/>
                <a:gd name="T17" fmla="*/ 32 w 32"/>
                <a:gd name="T18" fmla="*/ 50 h 50"/>
              </a:gdLst>
              <a:ahLst/>
              <a:cxnLst>
                <a:cxn ang="T10">
                  <a:pos x="T0" y="T1"/>
                </a:cxn>
                <a:cxn ang="T11">
                  <a:pos x="T2" y="T3"/>
                </a:cxn>
                <a:cxn ang="T12">
                  <a:pos x="T4" y="T5"/>
                </a:cxn>
                <a:cxn ang="T13">
                  <a:pos x="T6" y="T7"/>
                </a:cxn>
                <a:cxn ang="T14">
                  <a:pos x="T8" y="T9"/>
                </a:cxn>
              </a:cxnLst>
              <a:rect l="T15" t="T16" r="T17" b="T18"/>
              <a:pathLst>
                <a:path w="32" h="50">
                  <a:moveTo>
                    <a:pt x="0" y="49"/>
                  </a:moveTo>
                  <a:lnTo>
                    <a:pt x="0" y="0"/>
                  </a:lnTo>
                  <a:lnTo>
                    <a:pt x="31" y="0"/>
                  </a:lnTo>
                  <a:lnTo>
                    <a:pt x="31" y="49"/>
                  </a:lnTo>
                  <a:lnTo>
                    <a:pt x="0" y="49"/>
                  </a:lnTo>
                </a:path>
              </a:pathLst>
            </a:custGeom>
            <a:solidFill>
              <a:srgbClr val="F9F9F9"/>
            </a:solidFill>
            <a:ln w="9525" cap="rnd">
              <a:noFill/>
              <a:round/>
              <a:headEnd/>
              <a:tailEnd/>
            </a:ln>
          </p:spPr>
          <p:txBody>
            <a:bodyPr/>
            <a:lstStyle/>
            <a:p>
              <a:endParaRPr lang="en-US">
                <a:solidFill>
                  <a:schemeClr val="tx1"/>
                </a:solidFill>
              </a:endParaRPr>
            </a:p>
          </p:txBody>
        </p:sp>
        <p:sp>
          <p:nvSpPr>
            <p:cNvPr id="31109" name="Freeform 127"/>
            <p:cNvSpPr>
              <a:spLocks/>
            </p:cNvSpPr>
            <p:nvPr/>
          </p:nvSpPr>
          <p:spPr bwMode="auto">
            <a:xfrm>
              <a:off x="2497" y="915"/>
              <a:ext cx="31" cy="50"/>
            </a:xfrm>
            <a:custGeom>
              <a:avLst/>
              <a:gdLst>
                <a:gd name="T0" fmla="*/ 0 w 31"/>
                <a:gd name="T1" fmla="*/ 49 h 50"/>
                <a:gd name="T2" fmla="*/ 0 w 31"/>
                <a:gd name="T3" fmla="*/ 0 h 50"/>
                <a:gd name="T4" fmla="*/ 30 w 31"/>
                <a:gd name="T5" fmla="*/ 0 h 50"/>
                <a:gd name="T6" fmla="*/ 30 w 31"/>
                <a:gd name="T7" fmla="*/ 49 h 50"/>
                <a:gd name="T8" fmla="*/ 0 w 31"/>
                <a:gd name="T9" fmla="*/ 49 h 50"/>
                <a:gd name="T10" fmla="*/ 0 60000 65536"/>
                <a:gd name="T11" fmla="*/ 0 60000 65536"/>
                <a:gd name="T12" fmla="*/ 0 60000 65536"/>
                <a:gd name="T13" fmla="*/ 0 60000 65536"/>
                <a:gd name="T14" fmla="*/ 0 60000 65536"/>
                <a:gd name="T15" fmla="*/ 0 w 31"/>
                <a:gd name="T16" fmla="*/ 0 h 50"/>
                <a:gd name="T17" fmla="*/ 31 w 31"/>
                <a:gd name="T18" fmla="*/ 50 h 50"/>
              </a:gdLst>
              <a:ahLst/>
              <a:cxnLst>
                <a:cxn ang="T10">
                  <a:pos x="T0" y="T1"/>
                </a:cxn>
                <a:cxn ang="T11">
                  <a:pos x="T2" y="T3"/>
                </a:cxn>
                <a:cxn ang="T12">
                  <a:pos x="T4" y="T5"/>
                </a:cxn>
                <a:cxn ang="T13">
                  <a:pos x="T6" y="T7"/>
                </a:cxn>
                <a:cxn ang="T14">
                  <a:pos x="T8" y="T9"/>
                </a:cxn>
              </a:cxnLst>
              <a:rect l="T15" t="T16" r="T17" b="T18"/>
              <a:pathLst>
                <a:path w="31" h="50">
                  <a:moveTo>
                    <a:pt x="0" y="49"/>
                  </a:moveTo>
                  <a:lnTo>
                    <a:pt x="0" y="0"/>
                  </a:lnTo>
                  <a:lnTo>
                    <a:pt x="30" y="0"/>
                  </a:lnTo>
                  <a:lnTo>
                    <a:pt x="30" y="49"/>
                  </a:lnTo>
                  <a:lnTo>
                    <a:pt x="0" y="49"/>
                  </a:lnTo>
                </a:path>
              </a:pathLst>
            </a:custGeom>
            <a:solidFill>
              <a:srgbClr val="776F65"/>
            </a:solidFill>
            <a:ln w="9525" cap="rnd">
              <a:noFill/>
              <a:round/>
              <a:headEnd/>
              <a:tailEnd/>
            </a:ln>
          </p:spPr>
          <p:txBody>
            <a:bodyPr/>
            <a:lstStyle/>
            <a:p>
              <a:endParaRPr lang="en-US">
                <a:solidFill>
                  <a:schemeClr val="tx1"/>
                </a:solidFill>
              </a:endParaRPr>
            </a:p>
          </p:txBody>
        </p:sp>
        <p:sp>
          <p:nvSpPr>
            <p:cNvPr id="31110" name="Freeform 128"/>
            <p:cNvSpPr>
              <a:spLocks/>
            </p:cNvSpPr>
            <p:nvPr/>
          </p:nvSpPr>
          <p:spPr bwMode="auto">
            <a:xfrm>
              <a:off x="2541" y="915"/>
              <a:ext cx="33" cy="50"/>
            </a:xfrm>
            <a:custGeom>
              <a:avLst/>
              <a:gdLst>
                <a:gd name="T0" fmla="*/ 0 w 33"/>
                <a:gd name="T1" fmla="*/ 49 h 50"/>
                <a:gd name="T2" fmla="*/ 0 w 33"/>
                <a:gd name="T3" fmla="*/ 0 h 50"/>
                <a:gd name="T4" fmla="*/ 32 w 33"/>
                <a:gd name="T5" fmla="*/ 0 h 50"/>
                <a:gd name="T6" fmla="*/ 32 w 33"/>
                <a:gd name="T7" fmla="*/ 49 h 50"/>
                <a:gd name="T8" fmla="*/ 0 w 33"/>
                <a:gd name="T9" fmla="*/ 49 h 50"/>
                <a:gd name="T10" fmla="*/ 0 60000 65536"/>
                <a:gd name="T11" fmla="*/ 0 60000 65536"/>
                <a:gd name="T12" fmla="*/ 0 60000 65536"/>
                <a:gd name="T13" fmla="*/ 0 60000 65536"/>
                <a:gd name="T14" fmla="*/ 0 60000 65536"/>
                <a:gd name="T15" fmla="*/ 0 w 33"/>
                <a:gd name="T16" fmla="*/ 0 h 50"/>
                <a:gd name="T17" fmla="*/ 33 w 33"/>
                <a:gd name="T18" fmla="*/ 50 h 50"/>
              </a:gdLst>
              <a:ahLst/>
              <a:cxnLst>
                <a:cxn ang="T10">
                  <a:pos x="T0" y="T1"/>
                </a:cxn>
                <a:cxn ang="T11">
                  <a:pos x="T2" y="T3"/>
                </a:cxn>
                <a:cxn ang="T12">
                  <a:pos x="T4" y="T5"/>
                </a:cxn>
                <a:cxn ang="T13">
                  <a:pos x="T6" y="T7"/>
                </a:cxn>
                <a:cxn ang="T14">
                  <a:pos x="T8" y="T9"/>
                </a:cxn>
              </a:cxnLst>
              <a:rect l="T15" t="T16" r="T17" b="T18"/>
              <a:pathLst>
                <a:path w="33" h="50">
                  <a:moveTo>
                    <a:pt x="0" y="49"/>
                  </a:moveTo>
                  <a:lnTo>
                    <a:pt x="0" y="0"/>
                  </a:lnTo>
                  <a:lnTo>
                    <a:pt x="32" y="0"/>
                  </a:lnTo>
                  <a:lnTo>
                    <a:pt x="32" y="49"/>
                  </a:lnTo>
                  <a:lnTo>
                    <a:pt x="0" y="49"/>
                  </a:lnTo>
                </a:path>
              </a:pathLst>
            </a:custGeom>
            <a:solidFill>
              <a:srgbClr val="E6D7C1"/>
            </a:solidFill>
            <a:ln w="9525" cap="rnd">
              <a:noFill/>
              <a:round/>
              <a:headEnd/>
              <a:tailEnd/>
            </a:ln>
          </p:spPr>
          <p:txBody>
            <a:bodyPr/>
            <a:lstStyle/>
            <a:p>
              <a:endParaRPr lang="en-US">
                <a:solidFill>
                  <a:schemeClr val="tx1"/>
                </a:solidFill>
              </a:endParaRPr>
            </a:p>
          </p:txBody>
        </p:sp>
        <p:sp>
          <p:nvSpPr>
            <p:cNvPr id="31111" name="Freeform 129"/>
            <p:cNvSpPr>
              <a:spLocks/>
            </p:cNvSpPr>
            <p:nvPr/>
          </p:nvSpPr>
          <p:spPr bwMode="auto">
            <a:xfrm>
              <a:off x="2559" y="1031"/>
              <a:ext cx="240" cy="117"/>
            </a:xfrm>
            <a:custGeom>
              <a:avLst/>
              <a:gdLst>
                <a:gd name="T0" fmla="*/ 13 w 240"/>
                <a:gd name="T1" fmla="*/ 0 h 117"/>
                <a:gd name="T2" fmla="*/ 217 w 240"/>
                <a:gd name="T3" fmla="*/ 1 h 117"/>
                <a:gd name="T4" fmla="*/ 239 w 240"/>
                <a:gd name="T5" fmla="*/ 116 h 117"/>
                <a:gd name="T6" fmla="*/ 0 w 240"/>
                <a:gd name="T7" fmla="*/ 116 h 117"/>
                <a:gd name="T8" fmla="*/ 13 w 240"/>
                <a:gd name="T9" fmla="*/ 0 h 117"/>
                <a:gd name="T10" fmla="*/ 0 60000 65536"/>
                <a:gd name="T11" fmla="*/ 0 60000 65536"/>
                <a:gd name="T12" fmla="*/ 0 60000 65536"/>
                <a:gd name="T13" fmla="*/ 0 60000 65536"/>
                <a:gd name="T14" fmla="*/ 0 60000 65536"/>
                <a:gd name="T15" fmla="*/ 0 w 240"/>
                <a:gd name="T16" fmla="*/ 0 h 117"/>
                <a:gd name="T17" fmla="*/ 240 w 240"/>
                <a:gd name="T18" fmla="*/ 117 h 117"/>
              </a:gdLst>
              <a:ahLst/>
              <a:cxnLst>
                <a:cxn ang="T10">
                  <a:pos x="T0" y="T1"/>
                </a:cxn>
                <a:cxn ang="T11">
                  <a:pos x="T2" y="T3"/>
                </a:cxn>
                <a:cxn ang="T12">
                  <a:pos x="T4" y="T5"/>
                </a:cxn>
                <a:cxn ang="T13">
                  <a:pos x="T6" y="T7"/>
                </a:cxn>
                <a:cxn ang="T14">
                  <a:pos x="T8" y="T9"/>
                </a:cxn>
              </a:cxnLst>
              <a:rect l="T15" t="T16" r="T17" b="T18"/>
              <a:pathLst>
                <a:path w="240" h="117">
                  <a:moveTo>
                    <a:pt x="13" y="0"/>
                  </a:moveTo>
                  <a:lnTo>
                    <a:pt x="217" y="1"/>
                  </a:lnTo>
                  <a:lnTo>
                    <a:pt x="239" y="116"/>
                  </a:lnTo>
                  <a:lnTo>
                    <a:pt x="0" y="116"/>
                  </a:lnTo>
                  <a:lnTo>
                    <a:pt x="13" y="0"/>
                  </a:lnTo>
                </a:path>
              </a:pathLst>
            </a:custGeom>
            <a:solidFill>
              <a:srgbClr val="B3B3B3"/>
            </a:solidFill>
            <a:ln w="9525" cap="rnd">
              <a:noFill/>
              <a:round/>
              <a:headEnd/>
              <a:tailEnd/>
            </a:ln>
          </p:spPr>
          <p:txBody>
            <a:bodyPr/>
            <a:lstStyle/>
            <a:p>
              <a:endParaRPr lang="en-US">
                <a:solidFill>
                  <a:schemeClr val="tx1"/>
                </a:solidFill>
              </a:endParaRPr>
            </a:p>
          </p:txBody>
        </p:sp>
        <p:sp>
          <p:nvSpPr>
            <p:cNvPr id="31112" name="Freeform 130"/>
            <p:cNvSpPr>
              <a:spLocks/>
            </p:cNvSpPr>
            <p:nvPr/>
          </p:nvSpPr>
          <p:spPr bwMode="auto">
            <a:xfrm>
              <a:off x="2559" y="1155"/>
              <a:ext cx="240" cy="34"/>
            </a:xfrm>
            <a:custGeom>
              <a:avLst/>
              <a:gdLst>
                <a:gd name="T0" fmla="*/ 239 w 240"/>
                <a:gd name="T1" fmla="*/ 0 h 34"/>
                <a:gd name="T2" fmla="*/ 239 w 240"/>
                <a:gd name="T3" fmla="*/ 33 h 34"/>
                <a:gd name="T4" fmla="*/ 0 w 240"/>
                <a:gd name="T5" fmla="*/ 33 h 34"/>
                <a:gd name="T6" fmla="*/ 0 w 240"/>
                <a:gd name="T7" fmla="*/ 0 h 34"/>
                <a:gd name="T8" fmla="*/ 239 w 240"/>
                <a:gd name="T9" fmla="*/ 0 h 34"/>
                <a:gd name="T10" fmla="*/ 0 60000 65536"/>
                <a:gd name="T11" fmla="*/ 0 60000 65536"/>
                <a:gd name="T12" fmla="*/ 0 60000 65536"/>
                <a:gd name="T13" fmla="*/ 0 60000 65536"/>
                <a:gd name="T14" fmla="*/ 0 60000 65536"/>
                <a:gd name="T15" fmla="*/ 0 w 240"/>
                <a:gd name="T16" fmla="*/ 0 h 34"/>
                <a:gd name="T17" fmla="*/ 240 w 240"/>
                <a:gd name="T18" fmla="*/ 34 h 34"/>
              </a:gdLst>
              <a:ahLst/>
              <a:cxnLst>
                <a:cxn ang="T10">
                  <a:pos x="T0" y="T1"/>
                </a:cxn>
                <a:cxn ang="T11">
                  <a:pos x="T2" y="T3"/>
                </a:cxn>
                <a:cxn ang="T12">
                  <a:pos x="T4" y="T5"/>
                </a:cxn>
                <a:cxn ang="T13">
                  <a:pos x="T6" y="T7"/>
                </a:cxn>
                <a:cxn ang="T14">
                  <a:pos x="T8" y="T9"/>
                </a:cxn>
              </a:cxnLst>
              <a:rect l="T15" t="T16" r="T17" b="T18"/>
              <a:pathLst>
                <a:path w="240" h="34">
                  <a:moveTo>
                    <a:pt x="239" y="0"/>
                  </a:moveTo>
                  <a:lnTo>
                    <a:pt x="239" y="33"/>
                  </a:lnTo>
                  <a:lnTo>
                    <a:pt x="0" y="33"/>
                  </a:lnTo>
                  <a:lnTo>
                    <a:pt x="0" y="0"/>
                  </a:lnTo>
                  <a:lnTo>
                    <a:pt x="239" y="0"/>
                  </a:lnTo>
                </a:path>
              </a:pathLst>
            </a:custGeom>
            <a:solidFill>
              <a:srgbClr val="737373"/>
            </a:solidFill>
            <a:ln w="9525" cap="rnd">
              <a:noFill/>
              <a:round/>
              <a:headEnd/>
              <a:tailEnd/>
            </a:ln>
          </p:spPr>
          <p:txBody>
            <a:bodyPr/>
            <a:lstStyle/>
            <a:p>
              <a:endParaRPr lang="en-US">
                <a:solidFill>
                  <a:schemeClr val="tx1"/>
                </a:solidFill>
              </a:endParaRPr>
            </a:p>
          </p:txBody>
        </p:sp>
        <p:sp>
          <p:nvSpPr>
            <p:cNvPr id="31113" name="Oval 131"/>
            <p:cNvSpPr>
              <a:spLocks noChangeArrowheads="1"/>
            </p:cNvSpPr>
            <p:nvPr/>
          </p:nvSpPr>
          <p:spPr bwMode="auto">
            <a:xfrm>
              <a:off x="2622" y="1027"/>
              <a:ext cx="114" cy="80"/>
            </a:xfrm>
            <a:prstGeom prst="ellipse">
              <a:avLst/>
            </a:prstGeom>
            <a:solidFill>
              <a:srgbClr val="404040"/>
            </a:solidFill>
            <a:ln w="9525">
              <a:noFill/>
              <a:round/>
              <a:headEnd/>
              <a:tailEnd/>
            </a:ln>
          </p:spPr>
          <p:txBody>
            <a:bodyPr wrap="none" anchor="ctr"/>
            <a:lstStyle/>
            <a:p>
              <a:endParaRPr lang="en-US">
                <a:solidFill>
                  <a:schemeClr val="tx1"/>
                </a:solidFill>
              </a:endParaRPr>
            </a:p>
          </p:txBody>
        </p:sp>
        <p:sp>
          <p:nvSpPr>
            <p:cNvPr id="31114" name="Freeform 132"/>
            <p:cNvSpPr>
              <a:spLocks/>
            </p:cNvSpPr>
            <p:nvPr/>
          </p:nvSpPr>
          <p:spPr bwMode="auto">
            <a:xfrm>
              <a:off x="2525" y="684"/>
              <a:ext cx="23" cy="381"/>
            </a:xfrm>
            <a:custGeom>
              <a:avLst/>
              <a:gdLst>
                <a:gd name="T0" fmla="*/ 16 w 23"/>
                <a:gd name="T1" fmla="*/ 0 h 381"/>
                <a:gd name="T2" fmla="*/ 0 w 23"/>
                <a:gd name="T3" fmla="*/ 12 h 381"/>
                <a:gd name="T4" fmla="*/ 0 w 23"/>
                <a:gd name="T5" fmla="*/ 320 h 381"/>
                <a:gd name="T6" fmla="*/ 22 w 23"/>
                <a:gd name="T7" fmla="*/ 380 h 381"/>
                <a:gd name="T8" fmla="*/ 16 w 23"/>
                <a:gd name="T9" fmla="*/ 0 h 381"/>
                <a:gd name="T10" fmla="*/ 0 60000 65536"/>
                <a:gd name="T11" fmla="*/ 0 60000 65536"/>
                <a:gd name="T12" fmla="*/ 0 60000 65536"/>
                <a:gd name="T13" fmla="*/ 0 60000 65536"/>
                <a:gd name="T14" fmla="*/ 0 60000 65536"/>
                <a:gd name="T15" fmla="*/ 0 w 23"/>
                <a:gd name="T16" fmla="*/ 0 h 381"/>
                <a:gd name="T17" fmla="*/ 23 w 23"/>
                <a:gd name="T18" fmla="*/ 381 h 381"/>
              </a:gdLst>
              <a:ahLst/>
              <a:cxnLst>
                <a:cxn ang="T10">
                  <a:pos x="T0" y="T1"/>
                </a:cxn>
                <a:cxn ang="T11">
                  <a:pos x="T2" y="T3"/>
                </a:cxn>
                <a:cxn ang="T12">
                  <a:pos x="T4" y="T5"/>
                </a:cxn>
                <a:cxn ang="T13">
                  <a:pos x="T6" y="T7"/>
                </a:cxn>
                <a:cxn ang="T14">
                  <a:pos x="T8" y="T9"/>
                </a:cxn>
              </a:cxnLst>
              <a:rect l="T15" t="T16" r="T17" b="T18"/>
              <a:pathLst>
                <a:path w="23" h="381">
                  <a:moveTo>
                    <a:pt x="16" y="0"/>
                  </a:moveTo>
                  <a:lnTo>
                    <a:pt x="0" y="12"/>
                  </a:lnTo>
                  <a:lnTo>
                    <a:pt x="0" y="320"/>
                  </a:lnTo>
                  <a:lnTo>
                    <a:pt x="22" y="380"/>
                  </a:lnTo>
                  <a:lnTo>
                    <a:pt x="16" y="0"/>
                  </a:lnTo>
                </a:path>
              </a:pathLst>
            </a:custGeom>
            <a:solidFill>
              <a:srgbClr val="808080"/>
            </a:solidFill>
            <a:ln w="9525" cap="rnd">
              <a:noFill/>
              <a:round/>
              <a:headEnd/>
              <a:tailEnd/>
            </a:ln>
          </p:spPr>
          <p:txBody>
            <a:bodyPr/>
            <a:lstStyle/>
            <a:p>
              <a:endParaRPr lang="en-US">
                <a:solidFill>
                  <a:schemeClr val="tx1"/>
                </a:solidFill>
              </a:endParaRPr>
            </a:p>
          </p:txBody>
        </p:sp>
        <p:sp>
          <p:nvSpPr>
            <p:cNvPr id="31115" name="Freeform 133"/>
            <p:cNvSpPr>
              <a:spLocks/>
            </p:cNvSpPr>
            <p:nvPr/>
          </p:nvSpPr>
          <p:spPr bwMode="auto">
            <a:xfrm>
              <a:off x="2552" y="682"/>
              <a:ext cx="280" cy="418"/>
            </a:xfrm>
            <a:custGeom>
              <a:avLst/>
              <a:gdLst>
                <a:gd name="T0" fmla="*/ 279 w 280"/>
                <a:gd name="T1" fmla="*/ 373 h 418"/>
                <a:gd name="T2" fmla="*/ 0 w 280"/>
                <a:gd name="T3" fmla="*/ 417 h 418"/>
                <a:gd name="T4" fmla="*/ 0 w 280"/>
                <a:gd name="T5" fmla="*/ 19 h 418"/>
                <a:gd name="T6" fmla="*/ 279 w 280"/>
                <a:gd name="T7" fmla="*/ 0 h 418"/>
                <a:gd name="T8" fmla="*/ 279 w 280"/>
                <a:gd name="T9" fmla="*/ 373 h 418"/>
                <a:gd name="T10" fmla="*/ 0 60000 65536"/>
                <a:gd name="T11" fmla="*/ 0 60000 65536"/>
                <a:gd name="T12" fmla="*/ 0 60000 65536"/>
                <a:gd name="T13" fmla="*/ 0 60000 65536"/>
                <a:gd name="T14" fmla="*/ 0 60000 65536"/>
                <a:gd name="T15" fmla="*/ 0 w 280"/>
                <a:gd name="T16" fmla="*/ 0 h 418"/>
                <a:gd name="T17" fmla="*/ 280 w 280"/>
                <a:gd name="T18" fmla="*/ 418 h 418"/>
              </a:gdLst>
              <a:ahLst/>
              <a:cxnLst>
                <a:cxn ang="T10">
                  <a:pos x="T0" y="T1"/>
                </a:cxn>
                <a:cxn ang="T11">
                  <a:pos x="T2" y="T3"/>
                </a:cxn>
                <a:cxn ang="T12">
                  <a:pos x="T4" y="T5"/>
                </a:cxn>
                <a:cxn ang="T13">
                  <a:pos x="T6" y="T7"/>
                </a:cxn>
                <a:cxn ang="T14">
                  <a:pos x="T8" y="T9"/>
                </a:cxn>
              </a:cxnLst>
              <a:rect l="T15" t="T16" r="T17" b="T18"/>
              <a:pathLst>
                <a:path w="280" h="418">
                  <a:moveTo>
                    <a:pt x="279" y="373"/>
                  </a:moveTo>
                  <a:lnTo>
                    <a:pt x="0" y="417"/>
                  </a:lnTo>
                  <a:lnTo>
                    <a:pt x="0" y="19"/>
                  </a:lnTo>
                  <a:lnTo>
                    <a:pt x="279" y="0"/>
                  </a:lnTo>
                  <a:lnTo>
                    <a:pt x="279" y="373"/>
                  </a:lnTo>
                </a:path>
              </a:pathLst>
            </a:custGeom>
            <a:solidFill>
              <a:srgbClr val="4D4D4D"/>
            </a:solidFill>
            <a:ln w="9525" cap="rnd">
              <a:noFill/>
              <a:round/>
              <a:headEnd/>
              <a:tailEnd/>
            </a:ln>
          </p:spPr>
          <p:txBody>
            <a:bodyPr/>
            <a:lstStyle/>
            <a:p>
              <a:endParaRPr lang="en-US">
                <a:solidFill>
                  <a:schemeClr val="tx1"/>
                </a:solidFill>
              </a:endParaRPr>
            </a:p>
          </p:txBody>
        </p:sp>
        <p:sp>
          <p:nvSpPr>
            <p:cNvPr id="31116" name="Freeform 134"/>
            <p:cNvSpPr>
              <a:spLocks/>
            </p:cNvSpPr>
            <p:nvPr/>
          </p:nvSpPr>
          <p:spPr bwMode="auto">
            <a:xfrm>
              <a:off x="2574" y="699"/>
              <a:ext cx="228" cy="333"/>
            </a:xfrm>
            <a:custGeom>
              <a:avLst/>
              <a:gdLst>
                <a:gd name="T0" fmla="*/ 220 w 228"/>
                <a:gd name="T1" fmla="*/ 1 h 333"/>
                <a:gd name="T2" fmla="*/ 221 w 228"/>
                <a:gd name="T3" fmla="*/ 6 h 333"/>
                <a:gd name="T4" fmla="*/ 222 w 228"/>
                <a:gd name="T5" fmla="*/ 13 h 333"/>
                <a:gd name="T6" fmla="*/ 224 w 228"/>
                <a:gd name="T7" fmla="*/ 27 h 333"/>
                <a:gd name="T8" fmla="*/ 224 w 228"/>
                <a:gd name="T9" fmla="*/ 43 h 333"/>
                <a:gd name="T10" fmla="*/ 224 w 228"/>
                <a:gd name="T11" fmla="*/ 62 h 333"/>
                <a:gd name="T12" fmla="*/ 225 w 228"/>
                <a:gd name="T13" fmla="*/ 83 h 333"/>
                <a:gd name="T14" fmla="*/ 225 w 228"/>
                <a:gd name="T15" fmla="*/ 104 h 333"/>
                <a:gd name="T16" fmla="*/ 227 w 228"/>
                <a:gd name="T17" fmla="*/ 129 h 333"/>
                <a:gd name="T18" fmla="*/ 227 w 228"/>
                <a:gd name="T19" fmla="*/ 153 h 333"/>
                <a:gd name="T20" fmla="*/ 227 w 228"/>
                <a:gd name="T21" fmla="*/ 178 h 333"/>
                <a:gd name="T22" fmla="*/ 225 w 228"/>
                <a:gd name="T23" fmla="*/ 200 h 333"/>
                <a:gd name="T24" fmla="*/ 225 w 228"/>
                <a:gd name="T25" fmla="*/ 223 h 333"/>
                <a:gd name="T26" fmla="*/ 224 w 228"/>
                <a:gd name="T27" fmla="*/ 244 h 333"/>
                <a:gd name="T28" fmla="*/ 224 w 228"/>
                <a:gd name="T29" fmla="*/ 263 h 333"/>
                <a:gd name="T30" fmla="*/ 224 w 228"/>
                <a:gd name="T31" fmla="*/ 277 h 333"/>
                <a:gd name="T32" fmla="*/ 222 w 228"/>
                <a:gd name="T33" fmla="*/ 291 h 333"/>
                <a:gd name="T34" fmla="*/ 220 w 228"/>
                <a:gd name="T35" fmla="*/ 298 h 333"/>
                <a:gd name="T36" fmla="*/ 213 w 228"/>
                <a:gd name="T37" fmla="*/ 305 h 333"/>
                <a:gd name="T38" fmla="*/ 206 w 228"/>
                <a:gd name="T39" fmla="*/ 309 h 333"/>
                <a:gd name="T40" fmla="*/ 200 w 228"/>
                <a:gd name="T41" fmla="*/ 311 h 333"/>
                <a:gd name="T42" fmla="*/ 191 w 228"/>
                <a:gd name="T43" fmla="*/ 312 h 333"/>
                <a:gd name="T44" fmla="*/ 180 w 228"/>
                <a:gd name="T45" fmla="*/ 316 h 333"/>
                <a:gd name="T46" fmla="*/ 169 w 228"/>
                <a:gd name="T47" fmla="*/ 318 h 333"/>
                <a:gd name="T48" fmla="*/ 156 w 228"/>
                <a:gd name="T49" fmla="*/ 319 h 333"/>
                <a:gd name="T50" fmla="*/ 145 w 228"/>
                <a:gd name="T51" fmla="*/ 323 h 333"/>
                <a:gd name="T52" fmla="*/ 133 w 228"/>
                <a:gd name="T53" fmla="*/ 325 h 333"/>
                <a:gd name="T54" fmla="*/ 121 w 228"/>
                <a:gd name="T55" fmla="*/ 325 h 333"/>
                <a:gd name="T56" fmla="*/ 110 w 228"/>
                <a:gd name="T57" fmla="*/ 325 h 333"/>
                <a:gd name="T58" fmla="*/ 97 w 228"/>
                <a:gd name="T59" fmla="*/ 328 h 333"/>
                <a:gd name="T60" fmla="*/ 85 w 228"/>
                <a:gd name="T61" fmla="*/ 328 h 333"/>
                <a:gd name="T62" fmla="*/ 74 w 228"/>
                <a:gd name="T63" fmla="*/ 328 h 333"/>
                <a:gd name="T64" fmla="*/ 61 w 228"/>
                <a:gd name="T65" fmla="*/ 330 h 333"/>
                <a:gd name="T66" fmla="*/ 49 w 228"/>
                <a:gd name="T67" fmla="*/ 330 h 333"/>
                <a:gd name="T68" fmla="*/ 38 w 228"/>
                <a:gd name="T69" fmla="*/ 330 h 333"/>
                <a:gd name="T70" fmla="*/ 26 w 228"/>
                <a:gd name="T71" fmla="*/ 330 h 333"/>
                <a:gd name="T72" fmla="*/ 13 w 228"/>
                <a:gd name="T73" fmla="*/ 328 h 333"/>
                <a:gd name="T74" fmla="*/ 6 w 228"/>
                <a:gd name="T75" fmla="*/ 325 h 333"/>
                <a:gd name="T76" fmla="*/ 5 w 228"/>
                <a:gd name="T77" fmla="*/ 319 h 333"/>
                <a:gd name="T78" fmla="*/ 4 w 228"/>
                <a:gd name="T79" fmla="*/ 312 h 333"/>
                <a:gd name="T80" fmla="*/ 2 w 228"/>
                <a:gd name="T81" fmla="*/ 302 h 333"/>
                <a:gd name="T82" fmla="*/ 1 w 228"/>
                <a:gd name="T83" fmla="*/ 286 h 333"/>
                <a:gd name="T84" fmla="*/ 0 w 228"/>
                <a:gd name="T85" fmla="*/ 269 h 333"/>
                <a:gd name="T86" fmla="*/ 0 w 228"/>
                <a:gd name="T87" fmla="*/ 249 h 333"/>
                <a:gd name="T88" fmla="*/ 0 w 228"/>
                <a:gd name="T89" fmla="*/ 228 h 333"/>
                <a:gd name="T90" fmla="*/ 0 w 228"/>
                <a:gd name="T91" fmla="*/ 204 h 333"/>
                <a:gd name="T92" fmla="*/ 0 w 228"/>
                <a:gd name="T93" fmla="*/ 181 h 333"/>
                <a:gd name="T94" fmla="*/ 0 w 228"/>
                <a:gd name="T95" fmla="*/ 157 h 333"/>
                <a:gd name="T96" fmla="*/ 0 w 228"/>
                <a:gd name="T97" fmla="*/ 134 h 333"/>
                <a:gd name="T98" fmla="*/ 0 w 228"/>
                <a:gd name="T99" fmla="*/ 110 h 333"/>
                <a:gd name="T100" fmla="*/ 0 w 228"/>
                <a:gd name="T101" fmla="*/ 89 h 333"/>
                <a:gd name="T102" fmla="*/ 0 w 228"/>
                <a:gd name="T103" fmla="*/ 69 h 333"/>
                <a:gd name="T104" fmla="*/ 1 w 228"/>
                <a:gd name="T105" fmla="*/ 52 h 333"/>
                <a:gd name="T106" fmla="*/ 2 w 228"/>
                <a:gd name="T107" fmla="*/ 38 h 333"/>
                <a:gd name="T108" fmla="*/ 4 w 228"/>
                <a:gd name="T109" fmla="*/ 26 h 333"/>
                <a:gd name="T110" fmla="*/ 5 w 228"/>
                <a:gd name="T111" fmla="*/ 19 h 333"/>
                <a:gd name="T112" fmla="*/ 6 w 228"/>
                <a:gd name="T113" fmla="*/ 13 h 333"/>
                <a:gd name="T114" fmla="*/ 218 w 228"/>
                <a:gd name="T115" fmla="*/ 0 h 33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8"/>
                <a:gd name="T175" fmla="*/ 0 h 333"/>
                <a:gd name="T176" fmla="*/ 228 w 228"/>
                <a:gd name="T177" fmla="*/ 333 h 33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8" h="333">
                  <a:moveTo>
                    <a:pt x="218" y="0"/>
                  </a:moveTo>
                  <a:lnTo>
                    <a:pt x="220" y="1"/>
                  </a:lnTo>
                  <a:lnTo>
                    <a:pt x="220" y="3"/>
                  </a:lnTo>
                  <a:lnTo>
                    <a:pt x="221" y="6"/>
                  </a:lnTo>
                  <a:lnTo>
                    <a:pt x="221" y="12"/>
                  </a:lnTo>
                  <a:lnTo>
                    <a:pt x="222" y="13"/>
                  </a:lnTo>
                  <a:lnTo>
                    <a:pt x="222" y="20"/>
                  </a:lnTo>
                  <a:lnTo>
                    <a:pt x="224" y="27"/>
                  </a:lnTo>
                  <a:lnTo>
                    <a:pt x="224" y="36"/>
                  </a:lnTo>
                  <a:lnTo>
                    <a:pt x="224" y="43"/>
                  </a:lnTo>
                  <a:lnTo>
                    <a:pt x="224" y="52"/>
                  </a:lnTo>
                  <a:lnTo>
                    <a:pt x="224" y="62"/>
                  </a:lnTo>
                  <a:lnTo>
                    <a:pt x="225" y="71"/>
                  </a:lnTo>
                  <a:lnTo>
                    <a:pt x="225" y="83"/>
                  </a:lnTo>
                  <a:lnTo>
                    <a:pt x="225" y="94"/>
                  </a:lnTo>
                  <a:lnTo>
                    <a:pt x="225" y="104"/>
                  </a:lnTo>
                  <a:lnTo>
                    <a:pt x="225" y="117"/>
                  </a:lnTo>
                  <a:lnTo>
                    <a:pt x="227" y="129"/>
                  </a:lnTo>
                  <a:lnTo>
                    <a:pt x="227" y="139"/>
                  </a:lnTo>
                  <a:lnTo>
                    <a:pt x="227" y="153"/>
                  </a:lnTo>
                  <a:lnTo>
                    <a:pt x="227" y="164"/>
                  </a:lnTo>
                  <a:lnTo>
                    <a:pt x="227" y="178"/>
                  </a:lnTo>
                  <a:lnTo>
                    <a:pt x="225" y="190"/>
                  </a:lnTo>
                  <a:lnTo>
                    <a:pt x="225" y="200"/>
                  </a:lnTo>
                  <a:lnTo>
                    <a:pt x="225" y="211"/>
                  </a:lnTo>
                  <a:lnTo>
                    <a:pt x="225" y="223"/>
                  </a:lnTo>
                  <a:lnTo>
                    <a:pt x="225" y="235"/>
                  </a:lnTo>
                  <a:lnTo>
                    <a:pt x="224" y="244"/>
                  </a:lnTo>
                  <a:lnTo>
                    <a:pt x="224" y="253"/>
                  </a:lnTo>
                  <a:lnTo>
                    <a:pt x="224" y="263"/>
                  </a:lnTo>
                  <a:lnTo>
                    <a:pt x="224" y="270"/>
                  </a:lnTo>
                  <a:lnTo>
                    <a:pt x="224" y="277"/>
                  </a:lnTo>
                  <a:lnTo>
                    <a:pt x="222" y="284"/>
                  </a:lnTo>
                  <a:lnTo>
                    <a:pt x="222" y="291"/>
                  </a:lnTo>
                  <a:lnTo>
                    <a:pt x="221" y="295"/>
                  </a:lnTo>
                  <a:lnTo>
                    <a:pt x="220" y="298"/>
                  </a:lnTo>
                  <a:lnTo>
                    <a:pt x="220" y="304"/>
                  </a:lnTo>
                  <a:lnTo>
                    <a:pt x="213" y="305"/>
                  </a:lnTo>
                  <a:lnTo>
                    <a:pt x="210" y="307"/>
                  </a:lnTo>
                  <a:lnTo>
                    <a:pt x="206" y="309"/>
                  </a:lnTo>
                  <a:lnTo>
                    <a:pt x="203" y="309"/>
                  </a:lnTo>
                  <a:lnTo>
                    <a:pt x="200" y="311"/>
                  </a:lnTo>
                  <a:lnTo>
                    <a:pt x="192" y="312"/>
                  </a:lnTo>
                  <a:lnTo>
                    <a:pt x="191" y="312"/>
                  </a:lnTo>
                  <a:lnTo>
                    <a:pt x="185" y="314"/>
                  </a:lnTo>
                  <a:lnTo>
                    <a:pt x="180" y="316"/>
                  </a:lnTo>
                  <a:lnTo>
                    <a:pt x="174" y="316"/>
                  </a:lnTo>
                  <a:lnTo>
                    <a:pt x="169" y="318"/>
                  </a:lnTo>
                  <a:lnTo>
                    <a:pt x="163" y="318"/>
                  </a:lnTo>
                  <a:lnTo>
                    <a:pt x="156" y="319"/>
                  </a:lnTo>
                  <a:lnTo>
                    <a:pt x="151" y="319"/>
                  </a:lnTo>
                  <a:lnTo>
                    <a:pt x="145" y="323"/>
                  </a:lnTo>
                  <a:lnTo>
                    <a:pt x="138" y="323"/>
                  </a:lnTo>
                  <a:lnTo>
                    <a:pt x="133" y="325"/>
                  </a:lnTo>
                  <a:lnTo>
                    <a:pt x="127" y="325"/>
                  </a:lnTo>
                  <a:lnTo>
                    <a:pt x="121" y="325"/>
                  </a:lnTo>
                  <a:lnTo>
                    <a:pt x="115" y="325"/>
                  </a:lnTo>
                  <a:lnTo>
                    <a:pt x="110" y="325"/>
                  </a:lnTo>
                  <a:lnTo>
                    <a:pt x="103" y="325"/>
                  </a:lnTo>
                  <a:lnTo>
                    <a:pt x="97" y="328"/>
                  </a:lnTo>
                  <a:lnTo>
                    <a:pt x="92" y="328"/>
                  </a:lnTo>
                  <a:lnTo>
                    <a:pt x="85" y="328"/>
                  </a:lnTo>
                  <a:lnTo>
                    <a:pt x="79" y="328"/>
                  </a:lnTo>
                  <a:lnTo>
                    <a:pt x="74" y="328"/>
                  </a:lnTo>
                  <a:lnTo>
                    <a:pt x="67" y="330"/>
                  </a:lnTo>
                  <a:lnTo>
                    <a:pt x="61" y="330"/>
                  </a:lnTo>
                  <a:lnTo>
                    <a:pt x="56" y="330"/>
                  </a:lnTo>
                  <a:lnTo>
                    <a:pt x="49" y="330"/>
                  </a:lnTo>
                  <a:lnTo>
                    <a:pt x="44" y="332"/>
                  </a:lnTo>
                  <a:lnTo>
                    <a:pt x="38" y="330"/>
                  </a:lnTo>
                  <a:lnTo>
                    <a:pt x="31" y="330"/>
                  </a:lnTo>
                  <a:lnTo>
                    <a:pt x="26" y="330"/>
                  </a:lnTo>
                  <a:lnTo>
                    <a:pt x="19" y="328"/>
                  </a:lnTo>
                  <a:lnTo>
                    <a:pt x="13" y="328"/>
                  </a:lnTo>
                  <a:lnTo>
                    <a:pt x="8" y="328"/>
                  </a:lnTo>
                  <a:lnTo>
                    <a:pt x="6" y="325"/>
                  </a:lnTo>
                  <a:lnTo>
                    <a:pt x="6" y="323"/>
                  </a:lnTo>
                  <a:lnTo>
                    <a:pt x="5" y="319"/>
                  </a:lnTo>
                  <a:lnTo>
                    <a:pt x="4" y="316"/>
                  </a:lnTo>
                  <a:lnTo>
                    <a:pt x="4" y="312"/>
                  </a:lnTo>
                  <a:lnTo>
                    <a:pt x="2" y="307"/>
                  </a:lnTo>
                  <a:lnTo>
                    <a:pt x="2" y="302"/>
                  </a:lnTo>
                  <a:lnTo>
                    <a:pt x="1" y="295"/>
                  </a:lnTo>
                  <a:lnTo>
                    <a:pt x="1" y="286"/>
                  </a:lnTo>
                  <a:lnTo>
                    <a:pt x="1" y="277"/>
                  </a:lnTo>
                  <a:lnTo>
                    <a:pt x="0" y="269"/>
                  </a:lnTo>
                  <a:lnTo>
                    <a:pt x="0" y="258"/>
                  </a:lnTo>
                  <a:lnTo>
                    <a:pt x="0" y="249"/>
                  </a:lnTo>
                  <a:lnTo>
                    <a:pt x="0" y="241"/>
                  </a:lnTo>
                  <a:lnTo>
                    <a:pt x="0" y="228"/>
                  </a:lnTo>
                  <a:lnTo>
                    <a:pt x="0" y="218"/>
                  </a:lnTo>
                  <a:lnTo>
                    <a:pt x="0" y="204"/>
                  </a:lnTo>
                  <a:lnTo>
                    <a:pt x="0" y="192"/>
                  </a:lnTo>
                  <a:lnTo>
                    <a:pt x="0" y="181"/>
                  </a:lnTo>
                  <a:lnTo>
                    <a:pt x="0" y="171"/>
                  </a:lnTo>
                  <a:lnTo>
                    <a:pt x="0" y="157"/>
                  </a:lnTo>
                  <a:lnTo>
                    <a:pt x="0" y="145"/>
                  </a:lnTo>
                  <a:lnTo>
                    <a:pt x="0" y="134"/>
                  </a:lnTo>
                  <a:lnTo>
                    <a:pt x="0" y="120"/>
                  </a:lnTo>
                  <a:lnTo>
                    <a:pt x="0" y="110"/>
                  </a:lnTo>
                  <a:lnTo>
                    <a:pt x="0" y="99"/>
                  </a:lnTo>
                  <a:lnTo>
                    <a:pt x="0" y="89"/>
                  </a:lnTo>
                  <a:lnTo>
                    <a:pt x="0" y="80"/>
                  </a:lnTo>
                  <a:lnTo>
                    <a:pt x="0" y="69"/>
                  </a:lnTo>
                  <a:lnTo>
                    <a:pt x="1" y="61"/>
                  </a:lnTo>
                  <a:lnTo>
                    <a:pt x="1" y="52"/>
                  </a:lnTo>
                  <a:lnTo>
                    <a:pt x="1" y="45"/>
                  </a:lnTo>
                  <a:lnTo>
                    <a:pt x="2" y="38"/>
                  </a:lnTo>
                  <a:lnTo>
                    <a:pt x="2" y="33"/>
                  </a:lnTo>
                  <a:lnTo>
                    <a:pt x="4" y="26"/>
                  </a:lnTo>
                  <a:lnTo>
                    <a:pt x="4" y="22"/>
                  </a:lnTo>
                  <a:lnTo>
                    <a:pt x="5" y="19"/>
                  </a:lnTo>
                  <a:lnTo>
                    <a:pt x="6" y="17"/>
                  </a:lnTo>
                  <a:lnTo>
                    <a:pt x="6" y="13"/>
                  </a:lnTo>
                  <a:lnTo>
                    <a:pt x="8" y="13"/>
                  </a:lnTo>
                  <a:lnTo>
                    <a:pt x="218" y="0"/>
                  </a:lnTo>
                </a:path>
              </a:pathLst>
            </a:custGeom>
            <a:solidFill>
              <a:srgbClr val="97A6CC"/>
            </a:solidFill>
            <a:ln w="9525" cap="rnd">
              <a:noFill/>
              <a:round/>
              <a:headEnd/>
              <a:tailEnd/>
            </a:ln>
          </p:spPr>
          <p:txBody>
            <a:bodyPr/>
            <a:lstStyle/>
            <a:p>
              <a:endParaRPr lang="en-US">
                <a:solidFill>
                  <a:schemeClr val="tx1"/>
                </a:solidFill>
              </a:endParaRPr>
            </a:p>
          </p:txBody>
        </p:sp>
        <p:sp>
          <p:nvSpPr>
            <p:cNvPr id="31117" name="Freeform 135"/>
            <p:cNvSpPr>
              <a:spLocks/>
            </p:cNvSpPr>
            <p:nvPr/>
          </p:nvSpPr>
          <p:spPr bwMode="auto">
            <a:xfrm>
              <a:off x="2540" y="656"/>
              <a:ext cx="292" cy="42"/>
            </a:xfrm>
            <a:custGeom>
              <a:avLst/>
              <a:gdLst>
                <a:gd name="T0" fmla="*/ 291 w 292"/>
                <a:gd name="T1" fmla="*/ 23 h 42"/>
                <a:gd name="T2" fmla="*/ 271 w 292"/>
                <a:gd name="T3" fmla="*/ 0 h 42"/>
                <a:gd name="T4" fmla="*/ 0 w 292"/>
                <a:gd name="T5" fmla="*/ 16 h 42"/>
                <a:gd name="T6" fmla="*/ 13 w 292"/>
                <a:gd name="T7" fmla="*/ 41 h 42"/>
                <a:gd name="T8" fmla="*/ 291 w 292"/>
                <a:gd name="T9" fmla="*/ 23 h 42"/>
                <a:gd name="T10" fmla="*/ 0 60000 65536"/>
                <a:gd name="T11" fmla="*/ 0 60000 65536"/>
                <a:gd name="T12" fmla="*/ 0 60000 65536"/>
                <a:gd name="T13" fmla="*/ 0 60000 65536"/>
                <a:gd name="T14" fmla="*/ 0 60000 65536"/>
                <a:gd name="T15" fmla="*/ 0 w 292"/>
                <a:gd name="T16" fmla="*/ 0 h 42"/>
                <a:gd name="T17" fmla="*/ 292 w 292"/>
                <a:gd name="T18" fmla="*/ 42 h 42"/>
              </a:gdLst>
              <a:ahLst/>
              <a:cxnLst>
                <a:cxn ang="T10">
                  <a:pos x="T0" y="T1"/>
                </a:cxn>
                <a:cxn ang="T11">
                  <a:pos x="T2" y="T3"/>
                </a:cxn>
                <a:cxn ang="T12">
                  <a:pos x="T4" y="T5"/>
                </a:cxn>
                <a:cxn ang="T13">
                  <a:pos x="T6" y="T7"/>
                </a:cxn>
                <a:cxn ang="T14">
                  <a:pos x="T8" y="T9"/>
                </a:cxn>
              </a:cxnLst>
              <a:rect l="T15" t="T16" r="T17" b="T18"/>
              <a:pathLst>
                <a:path w="292" h="42">
                  <a:moveTo>
                    <a:pt x="291" y="23"/>
                  </a:moveTo>
                  <a:lnTo>
                    <a:pt x="271" y="0"/>
                  </a:lnTo>
                  <a:lnTo>
                    <a:pt x="0" y="16"/>
                  </a:lnTo>
                  <a:lnTo>
                    <a:pt x="13" y="41"/>
                  </a:lnTo>
                  <a:lnTo>
                    <a:pt x="291" y="23"/>
                  </a:lnTo>
                </a:path>
              </a:pathLst>
            </a:custGeom>
            <a:solidFill>
              <a:srgbClr val="F2F2F2"/>
            </a:solidFill>
            <a:ln w="9525" cap="rnd">
              <a:noFill/>
              <a:round/>
              <a:headEnd/>
              <a:tailEnd/>
            </a:ln>
          </p:spPr>
          <p:txBody>
            <a:bodyPr/>
            <a:lstStyle/>
            <a:p>
              <a:endParaRPr lang="en-US">
                <a:solidFill>
                  <a:schemeClr val="tx1"/>
                </a:solidFill>
              </a:endParaRPr>
            </a:p>
          </p:txBody>
        </p:sp>
        <p:sp>
          <p:nvSpPr>
            <p:cNvPr id="31118" name="Freeform 136"/>
            <p:cNvSpPr>
              <a:spLocks/>
            </p:cNvSpPr>
            <p:nvPr/>
          </p:nvSpPr>
          <p:spPr bwMode="auto">
            <a:xfrm>
              <a:off x="2540" y="674"/>
              <a:ext cx="23" cy="426"/>
            </a:xfrm>
            <a:custGeom>
              <a:avLst/>
              <a:gdLst>
                <a:gd name="T0" fmla="*/ 0 w 23"/>
                <a:gd name="T1" fmla="*/ 0 h 426"/>
                <a:gd name="T2" fmla="*/ 22 w 23"/>
                <a:gd name="T3" fmla="*/ 28 h 426"/>
                <a:gd name="T4" fmla="*/ 22 w 23"/>
                <a:gd name="T5" fmla="*/ 425 h 426"/>
                <a:gd name="T6" fmla="*/ 0 w 23"/>
                <a:gd name="T7" fmla="*/ 388 h 426"/>
                <a:gd name="T8" fmla="*/ 0 w 23"/>
                <a:gd name="T9" fmla="*/ 0 h 426"/>
                <a:gd name="T10" fmla="*/ 0 60000 65536"/>
                <a:gd name="T11" fmla="*/ 0 60000 65536"/>
                <a:gd name="T12" fmla="*/ 0 60000 65536"/>
                <a:gd name="T13" fmla="*/ 0 60000 65536"/>
                <a:gd name="T14" fmla="*/ 0 60000 65536"/>
                <a:gd name="T15" fmla="*/ 0 w 23"/>
                <a:gd name="T16" fmla="*/ 0 h 426"/>
                <a:gd name="T17" fmla="*/ 23 w 23"/>
                <a:gd name="T18" fmla="*/ 426 h 426"/>
              </a:gdLst>
              <a:ahLst/>
              <a:cxnLst>
                <a:cxn ang="T10">
                  <a:pos x="T0" y="T1"/>
                </a:cxn>
                <a:cxn ang="T11">
                  <a:pos x="T2" y="T3"/>
                </a:cxn>
                <a:cxn ang="T12">
                  <a:pos x="T4" y="T5"/>
                </a:cxn>
                <a:cxn ang="T13">
                  <a:pos x="T6" y="T7"/>
                </a:cxn>
                <a:cxn ang="T14">
                  <a:pos x="T8" y="T9"/>
                </a:cxn>
              </a:cxnLst>
              <a:rect l="T15" t="T16" r="T17" b="T18"/>
              <a:pathLst>
                <a:path w="23" h="426">
                  <a:moveTo>
                    <a:pt x="0" y="0"/>
                  </a:moveTo>
                  <a:lnTo>
                    <a:pt x="22" y="28"/>
                  </a:lnTo>
                  <a:lnTo>
                    <a:pt x="22" y="425"/>
                  </a:lnTo>
                  <a:lnTo>
                    <a:pt x="0" y="388"/>
                  </a:lnTo>
                  <a:lnTo>
                    <a:pt x="0" y="0"/>
                  </a:lnTo>
                </a:path>
              </a:pathLst>
            </a:custGeom>
            <a:solidFill>
              <a:srgbClr val="999999"/>
            </a:solidFill>
            <a:ln w="9525" cap="rnd">
              <a:noFill/>
              <a:round/>
              <a:headEnd/>
              <a:tailEnd/>
            </a:ln>
          </p:spPr>
          <p:txBody>
            <a:bodyPr/>
            <a:lstStyle/>
            <a:p>
              <a:endParaRPr lang="en-US">
                <a:solidFill>
                  <a:schemeClr val="tx1"/>
                </a:solidFill>
              </a:endParaRPr>
            </a:p>
          </p:txBody>
        </p:sp>
        <p:sp>
          <p:nvSpPr>
            <p:cNvPr id="31119" name="Freeform 137"/>
            <p:cNvSpPr>
              <a:spLocks/>
            </p:cNvSpPr>
            <p:nvPr/>
          </p:nvSpPr>
          <p:spPr bwMode="auto">
            <a:xfrm>
              <a:off x="2815" y="682"/>
              <a:ext cx="23" cy="373"/>
            </a:xfrm>
            <a:custGeom>
              <a:avLst/>
              <a:gdLst>
                <a:gd name="T0" fmla="*/ 22 w 23"/>
                <a:gd name="T1" fmla="*/ 0 h 373"/>
                <a:gd name="T2" fmla="*/ 0 w 23"/>
                <a:gd name="T3" fmla="*/ 19 h 373"/>
                <a:gd name="T4" fmla="*/ 0 w 23"/>
                <a:gd name="T5" fmla="*/ 333 h 373"/>
                <a:gd name="T6" fmla="*/ 22 w 23"/>
                <a:gd name="T7" fmla="*/ 372 h 373"/>
                <a:gd name="T8" fmla="*/ 22 w 23"/>
                <a:gd name="T9" fmla="*/ 0 h 373"/>
                <a:gd name="T10" fmla="*/ 0 60000 65536"/>
                <a:gd name="T11" fmla="*/ 0 60000 65536"/>
                <a:gd name="T12" fmla="*/ 0 60000 65536"/>
                <a:gd name="T13" fmla="*/ 0 60000 65536"/>
                <a:gd name="T14" fmla="*/ 0 60000 65536"/>
                <a:gd name="T15" fmla="*/ 0 w 23"/>
                <a:gd name="T16" fmla="*/ 0 h 373"/>
                <a:gd name="T17" fmla="*/ 23 w 23"/>
                <a:gd name="T18" fmla="*/ 373 h 373"/>
              </a:gdLst>
              <a:ahLst/>
              <a:cxnLst>
                <a:cxn ang="T10">
                  <a:pos x="T0" y="T1"/>
                </a:cxn>
                <a:cxn ang="T11">
                  <a:pos x="T2" y="T3"/>
                </a:cxn>
                <a:cxn ang="T12">
                  <a:pos x="T4" y="T5"/>
                </a:cxn>
                <a:cxn ang="T13">
                  <a:pos x="T6" y="T7"/>
                </a:cxn>
                <a:cxn ang="T14">
                  <a:pos x="T8" y="T9"/>
                </a:cxn>
              </a:cxnLst>
              <a:rect l="T15" t="T16" r="T17" b="T18"/>
              <a:pathLst>
                <a:path w="23" h="373">
                  <a:moveTo>
                    <a:pt x="22" y="0"/>
                  </a:moveTo>
                  <a:lnTo>
                    <a:pt x="0" y="19"/>
                  </a:lnTo>
                  <a:lnTo>
                    <a:pt x="0" y="333"/>
                  </a:lnTo>
                  <a:lnTo>
                    <a:pt x="22" y="372"/>
                  </a:lnTo>
                  <a:lnTo>
                    <a:pt x="22" y="0"/>
                  </a:lnTo>
                </a:path>
              </a:pathLst>
            </a:custGeom>
            <a:solidFill>
              <a:srgbClr val="BFBFBF"/>
            </a:solidFill>
            <a:ln w="9525" cap="rnd">
              <a:noFill/>
              <a:round/>
              <a:headEnd/>
              <a:tailEnd/>
            </a:ln>
          </p:spPr>
          <p:txBody>
            <a:bodyPr/>
            <a:lstStyle/>
            <a:p>
              <a:endParaRPr lang="en-US">
                <a:solidFill>
                  <a:schemeClr val="tx1"/>
                </a:solidFill>
              </a:endParaRPr>
            </a:p>
          </p:txBody>
        </p:sp>
        <p:sp>
          <p:nvSpPr>
            <p:cNvPr id="31120" name="Freeform 138"/>
            <p:cNvSpPr>
              <a:spLocks/>
            </p:cNvSpPr>
            <p:nvPr/>
          </p:nvSpPr>
          <p:spPr bwMode="auto">
            <a:xfrm>
              <a:off x="2552" y="1023"/>
              <a:ext cx="280" cy="77"/>
            </a:xfrm>
            <a:custGeom>
              <a:avLst/>
              <a:gdLst>
                <a:gd name="T0" fmla="*/ 279 w 280"/>
                <a:gd name="T1" fmla="*/ 35 h 77"/>
                <a:gd name="T2" fmla="*/ 257 w 280"/>
                <a:gd name="T3" fmla="*/ 0 h 77"/>
                <a:gd name="T4" fmla="*/ 21 w 280"/>
                <a:gd name="T5" fmla="*/ 35 h 77"/>
                <a:gd name="T6" fmla="*/ 0 w 280"/>
                <a:gd name="T7" fmla="*/ 76 h 77"/>
                <a:gd name="T8" fmla="*/ 279 w 280"/>
                <a:gd name="T9" fmla="*/ 35 h 77"/>
                <a:gd name="T10" fmla="*/ 0 60000 65536"/>
                <a:gd name="T11" fmla="*/ 0 60000 65536"/>
                <a:gd name="T12" fmla="*/ 0 60000 65536"/>
                <a:gd name="T13" fmla="*/ 0 60000 65536"/>
                <a:gd name="T14" fmla="*/ 0 60000 65536"/>
                <a:gd name="T15" fmla="*/ 0 w 280"/>
                <a:gd name="T16" fmla="*/ 0 h 77"/>
                <a:gd name="T17" fmla="*/ 280 w 280"/>
                <a:gd name="T18" fmla="*/ 77 h 77"/>
              </a:gdLst>
              <a:ahLst/>
              <a:cxnLst>
                <a:cxn ang="T10">
                  <a:pos x="T0" y="T1"/>
                </a:cxn>
                <a:cxn ang="T11">
                  <a:pos x="T2" y="T3"/>
                </a:cxn>
                <a:cxn ang="T12">
                  <a:pos x="T4" y="T5"/>
                </a:cxn>
                <a:cxn ang="T13">
                  <a:pos x="T6" y="T7"/>
                </a:cxn>
                <a:cxn ang="T14">
                  <a:pos x="T8" y="T9"/>
                </a:cxn>
              </a:cxnLst>
              <a:rect l="T15" t="T16" r="T17" b="T18"/>
              <a:pathLst>
                <a:path w="280" h="77">
                  <a:moveTo>
                    <a:pt x="279" y="35"/>
                  </a:moveTo>
                  <a:lnTo>
                    <a:pt x="257" y="0"/>
                  </a:lnTo>
                  <a:lnTo>
                    <a:pt x="21" y="35"/>
                  </a:lnTo>
                  <a:lnTo>
                    <a:pt x="0" y="76"/>
                  </a:lnTo>
                  <a:lnTo>
                    <a:pt x="279" y="35"/>
                  </a:lnTo>
                </a:path>
              </a:pathLst>
            </a:custGeom>
            <a:solidFill>
              <a:srgbClr val="E6E6E6"/>
            </a:solidFill>
            <a:ln w="9525" cap="rnd">
              <a:noFill/>
              <a:round/>
              <a:headEnd/>
              <a:tailEnd/>
            </a:ln>
          </p:spPr>
          <p:txBody>
            <a:bodyPr/>
            <a:lstStyle/>
            <a:p>
              <a:endParaRPr lang="en-US">
                <a:solidFill>
                  <a:schemeClr val="tx1"/>
                </a:solidFill>
              </a:endParaRPr>
            </a:p>
          </p:txBody>
        </p:sp>
        <p:sp>
          <p:nvSpPr>
            <p:cNvPr id="31121" name="Freeform 139"/>
            <p:cNvSpPr>
              <a:spLocks/>
            </p:cNvSpPr>
            <p:nvPr/>
          </p:nvSpPr>
          <p:spPr bwMode="auto">
            <a:xfrm>
              <a:off x="2552" y="703"/>
              <a:ext cx="23" cy="397"/>
            </a:xfrm>
            <a:custGeom>
              <a:avLst/>
              <a:gdLst>
                <a:gd name="T0" fmla="*/ 0 w 23"/>
                <a:gd name="T1" fmla="*/ 396 h 397"/>
                <a:gd name="T2" fmla="*/ 22 w 23"/>
                <a:gd name="T3" fmla="*/ 352 h 397"/>
                <a:gd name="T4" fmla="*/ 22 w 23"/>
                <a:gd name="T5" fmla="*/ 17 h 397"/>
                <a:gd name="T6" fmla="*/ 0 w 23"/>
                <a:gd name="T7" fmla="*/ 0 h 397"/>
                <a:gd name="T8" fmla="*/ 0 w 23"/>
                <a:gd name="T9" fmla="*/ 396 h 397"/>
                <a:gd name="T10" fmla="*/ 0 60000 65536"/>
                <a:gd name="T11" fmla="*/ 0 60000 65536"/>
                <a:gd name="T12" fmla="*/ 0 60000 65536"/>
                <a:gd name="T13" fmla="*/ 0 60000 65536"/>
                <a:gd name="T14" fmla="*/ 0 60000 65536"/>
                <a:gd name="T15" fmla="*/ 0 w 23"/>
                <a:gd name="T16" fmla="*/ 0 h 397"/>
                <a:gd name="T17" fmla="*/ 23 w 23"/>
                <a:gd name="T18" fmla="*/ 397 h 397"/>
              </a:gdLst>
              <a:ahLst/>
              <a:cxnLst>
                <a:cxn ang="T10">
                  <a:pos x="T0" y="T1"/>
                </a:cxn>
                <a:cxn ang="T11">
                  <a:pos x="T2" y="T3"/>
                </a:cxn>
                <a:cxn ang="T12">
                  <a:pos x="T4" y="T5"/>
                </a:cxn>
                <a:cxn ang="T13">
                  <a:pos x="T6" y="T7"/>
                </a:cxn>
                <a:cxn ang="T14">
                  <a:pos x="T8" y="T9"/>
                </a:cxn>
              </a:cxnLst>
              <a:rect l="T15" t="T16" r="T17" b="T18"/>
              <a:pathLst>
                <a:path w="23" h="397">
                  <a:moveTo>
                    <a:pt x="0" y="396"/>
                  </a:moveTo>
                  <a:lnTo>
                    <a:pt x="22" y="352"/>
                  </a:lnTo>
                  <a:lnTo>
                    <a:pt x="22" y="17"/>
                  </a:lnTo>
                  <a:lnTo>
                    <a:pt x="0" y="0"/>
                  </a:lnTo>
                  <a:lnTo>
                    <a:pt x="0" y="396"/>
                  </a:lnTo>
                </a:path>
              </a:pathLst>
            </a:custGeom>
            <a:solidFill>
              <a:srgbClr val="CCCCCC"/>
            </a:solidFill>
            <a:ln w="9525" cap="rnd">
              <a:noFill/>
              <a:round/>
              <a:headEnd/>
              <a:tailEnd/>
            </a:ln>
          </p:spPr>
          <p:txBody>
            <a:bodyPr/>
            <a:lstStyle/>
            <a:p>
              <a:endParaRPr lang="en-US">
                <a:solidFill>
                  <a:schemeClr val="tx1"/>
                </a:solidFill>
              </a:endParaRPr>
            </a:p>
          </p:txBody>
        </p:sp>
        <p:sp>
          <p:nvSpPr>
            <p:cNvPr id="31122" name="Freeform 140"/>
            <p:cNvSpPr>
              <a:spLocks/>
            </p:cNvSpPr>
            <p:nvPr/>
          </p:nvSpPr>
          <p:spPr bwMode="auto">
            <a:xfrm>
              <a:off x="2547" y="682"/>
              <a:ext cx="288" cy="34"/>
            </a:xfrm>
            <a:custGeom>
              <a:avLst/>
              <a:gdLst>
                <a:gd name="T0" fmla="*/ 0 w 288"/>
                <a:gd name="T1" fmla="*/ 17 h 34"/>
                <a:gd name="T2" fmla="*/ 21 w 288"/>
                <a:gd name="T3" fmla="*/ 33 h 34"/>
                <a:gd name="T4" fmla="*/ 263 w 288"/>
                <a:gd name="T5" fmla="*/ 17 h 34"/>
                <a:gd name="T6" fmla="*/ 287 w 288"/>
                <a:gd name="T7" fmla="*/ 0 h 34"/>
                <a:gd name="T8" fmla="*/ 0 w 288"/>
                <a:gd name="T9" fmla="*/ 17 h 34"/>
                <a:gd name="T10" fmla="*/ 0 60000 65536"/>
                <a:gd name="T11" fmla="*/ 0 60000 65536"/>
                <a:gd name="T12" fmla="*/ 0 60000 65536"/>
                <a:gd name="T13" fmla="*/ 0 60000 65536"/>
                <a:gd name="T14" fmla="*/ 0 60000 65536"/>
                <a:gd name="T15" fmla="*/ 0 w 288"/>
                <a:gd name="T16" fmla="*/ 0 h 34"/>
                <a:gd name="T17" fmla="*/ 288 w 288"/>
                <a:gd name="T18" fmla="*/ 34 h 34"/>
              </a:gdLst>
              <a:ahLst/>
              <a:cxnLst>
                <a:cxn ang="T10">
                  <a:pos x="T0" y="T1"/>
                </a:cxn>
                <a:cxn ang="T11">
                  <a:pos x="T2" y="T3"/>
                </a:cxn>
                <a:cxn ang="T12">
                  <a:pos x="T4" y="T5"/>
                </a:cxn>
                <a:cxn ang="T13">
                  <a:pos x="T6" y="T7"/>
                </a:cxn>
                <a:cxn ang="T14">
                  <a:pos x="T8" y="T9"/>
                </a:cxn>
              </a:cxnLst>
              <a:rect l="T15" t="T16" r="T17" b="T18"/>
              <a:pathLst>
                <a:path w="288" h="34">
                  <a:moveTo>
                    <a:pt x="0" y="17"/>
                  </a:moveTo>
                  <a:lnTo>
                    <a:pt x="21" y="33"/>
                  </a:lnTo>
                  <a:lnTo>
                    <a:pt x="263" y="17"/>
                  </a:lnTo>
                  <a:lnTo>
                    <a:pt x="287" y="0"/>
                  </a:lnTo>
                  <a:lnTo>
                    <a:pt x="0" y="17"/>
                  </a:lnTo>
                </a:path>
              </a:pathLst>
            </a:custGeom>
            <a:solidFill>
              <a:srgbClr val="999999"/>
            </a:solidFill>
            <a:ln w="9525" cap="rnd">
              <a:noFill/>
              <a:round/>
              <a:headEnd/>
              <a:tailEnd/>
            </a:ln>
          </p:spPr>
          <p:txBody>
            <a:bodyPr/>
            <a:lstStyle/>
            <a:p>
              <a:endParaRPr lang="en-US">
                <a:solidFill>
                  <a:schemeClr val="tx1"/>
                </a:solidFill>
              </a:endParaRPr>
            </a:p>
          </p:txBody>
        </p:sp>
        <p:sp>
          <p:nvSpPr>
            <p:cNvPr id="31123" name="Freeform 141"/>
            <p:cNvSpPr>
              <a:spLocks/>
            </p:cNvSpPr>
            <p:nvPr/>
          </p:nvSpPr>
          <p:spPr bwMode="auto">
            <a:xfrm>
              <a:off x="2406" y="678"/>
              <a:ext cx="112" cy="609"/>
            </a:xfrm>
            <a:custGeom>
              <a:avLst/>
              <a:gdLst>
                <a:gd name="T0" fmla="*/ 111 w 112"/>
                <a:gd name="T1" fmla="*/ 0 h 609"/>
                <a:gd name="T2" fmla="*/ 111 w 112"/>
                <a:gd name="T3" fmla="*/ 542 h 609"/>
                <a:gd name="T4" fmla="*/ 0 w 112"/>
                <a:gd name="T5" fmla="*/ 608 h 609"/>
                <a:gd name="T6" fmla="*/ 0 w 112"/>
                <a:gd name="T7" fmla="*/ 22 h 609"/>
                <a:gd name="T8" fmla="*/ 111 w 112"/>
                <a:gd name="T9" fmla="*/ 0 h 609"/>
                <a:gd name="T10" fmla="*/ 0 60000 65536"/>
                <a:gd name="T11" fmla="*/ 0 60000 65536"/>
                <a:gd name="T12" fmla="*/ 0 60000 65536"/>
                <a:gd name="T13" fmla="*/ 0 60000 65536"/>
                <a:gd name="T14" fmla="*/ 0 60000 65536"/>
                <a:gd name="T15" fmla="*/ 0 w 112"/>
                <a:gd name="T16" fmla="*/ 0 h 609"/>
                <a:gd name="T17" fmla="*/ 112 w 112"/>
                <a:gd name="T18" fmla="*/ 609 h 609"/>
              </a:gdLst>
              <a:ahLst/>
              <a:cxnLst>
                <a:cxn ang="T10">
                  <a:pos x="T0" y="T1"/>
                </a:cxn>
                <a:cxn ang="T11">
                  <a:pos x="T2" y="T3"/>
                </a:cxn>
                <a:cxn ang="T12">
                  <a:pos x="T4" y="T5"/>
                </a:cxn>
                <a:cxn ang="T13">
                  <a:pos x="T6" y="T7"/>
                </a:cxn>
                <a:cxn ang="T14">
                  <a:pos x="T8" y="T9"/>
                </a:cxn>
              </a:cxnLst>
              <a:rect l="T15" t="T16" r="T17" b="T18"/>
              <a:pathLst>
                <a:path w="112" h="609">
                  <a:moveTo>
                    <a:pt x="111" y="0"/>
                  </a:moveTo>
                  <a:lnTo>
                    <a:pt x="111" y="542"/>
                  </a:lnTo>
                  <a:lnTo>
                    <a:pt x="0" y="608"/>
                  </a:lnTo>
                  <a:lnTo>
                    <a:pt x="0" y="22"/>
                  </a:lnTo>
                  <a:lnTo>
                    <a:pt x="111" y="0"/>
                  </a:lnTo>
                </a:path>
              </a:pathLst>
            </a:custGeom>
            <a:solidFill>
              <a:srgbClr val="CCCCCC"/>
            </a:solidFill>
            <a:ln w="9525" cap="rnd">
              <a:noFill/>
              <a:round/>
              <a:headEnd/>
              <a:tailEnd/>
            </a:ln>
          </p:spPr>
          <p:txBody>
            <a:bodyPr/>
            <a:lstStyle/>
            <a:p>
              <a:endParaRPr lang="en-US">
                <a:solidFill>
                  <a:schemeClr val="tx1"/>
                </a:solidFill>
              </a:endParaRPr>
            </a:p>
          </p:txBody>
        </p:sp>
        <p:sp>
          <p:nvSpPr>
            <p:cNvPr id="31124" name="Freeform 142"/>
            <p:cNvSpPr>
              <a:spLocks/>
            </p:cNvSpPr>
            <p:nvPr/>
          </p:nvSpPr>
          <p:spPr bwMode="auto">
            <a:xfrm>
              <a:off x="2276" y="600"/>
              <a:ext cx="242" cy="95"/>
            </a:xfrm>
            <a:custGeom>
              <a:avLst/>
              <a:gdLst>
                <a:gd name="T0" fmla="*/ 241 w 242"/>
                <a:gd name="T1" fmla="*/ 69 h 95"/>
                <a:gd name="T2" fmla="*/ 112 w 242"/>
                <a:gd name="T3" fmla="*/ 0 h 95"/>
                <a:gd name="T4" fmla="*/ 0 w 242"/>
                <a:gd name="T5" fmla="*/ 22 h 95"/>
                <a:gd name="T6" fmla="*/ 127 w 242"/>
                <a:gd name="T7" fmla="*/ 94 h 95"/>
                <a:gd name="T8" fmla="*/ 241 w 242"/>
                <a:gd name="T9" fmla="*/ 69 h 95"/>
                <a:gd name="T10" fmla="*/ 0 60000 65536"/>
                <a:gd name="T11" fmla="*/ 0 60000 65536"/>
                <a:gd name="T12" fmla="*/ 0 60000 65536"/>
                <a:gd name="T13" fmla="*/ 0 60000 65536"/>
                <a:gd name="T14" fmla="*/ 0 60000 65536"/>
                <a:gd name="T15" fmla="*/ 0 w 242"/>
                <a:gd name="T16" fmla="*/ 0 h 95"/>
                <a:gd name="T17" fmla="*/ 242 w 242"/>
                <a:gd name="T18" fmla="*/ 95 h 95"/>
              </a:gdLst>
              <a:ahLst/>
              <a:cxnLst>
                <a:cxn ang="T10">
                  <a:pos x="T0" y="T1"/>
                </a:cxn>
                <a:cxn ang="T11">
                  <a:pos x="T2" y="T3"/>
                </a:cxn>
                <a:cxn ang="T12">
                  <a:pos x="T4" y="T5"/>
                </a:cxn>
                <a:cxn ang="T13">
                  <a:pos x="T6" y="T7"/>
                </a:cxn>
                <a:cxn ang="T14">
                  <a:pos x="T8" y="T9"/>
                </a:cxn>
              </a:cxnLst>
              <a:rect l="T15" t="T16" r="T17" b="T18"/>
              <a:pathLst>
                <a:path w="242" h="95">
                  <a:moveTo>
                    <a:pt x="241" y="69"/>
                  </a:moveTo>
                  <a:lnTo>
                    <a:pt x="112" y="0"/>
                  </a:lnTo>
                  <a:lnTo>
                    <a:pt x="0" y="22"/>
                  </a:lnTo>
                  <a:lnTo>
                    <a:pt x="127" y="94"/>
                  </a:lnTo>
                  <a:lnTo>
                    <a:pt x="241" y="69"/>
                  </a:lnTo>
                </a:path>
              </a:pathLst>
            </a:custGeom>
            <a:solidFill>
              <a:srgbClr val="E6E6E6"/>
            </a:solidFill>
            <a:ln w="9525" cap="rnd">
              <a:noFill/>
              <a:round/>
              <a:headEnd/>
              <a:tailEnd/>
            </a:ln>
          </p:spPr>
          <p:txBody>
            <a:bodyPr/>
            <a:lstStyle/>
            <a:p>
              <a:endParaRPr lang="en-US">
                <a:solidFill>
                  <a:schemeClr val="tx1"/>
                </a:solidFill>
              </a:endParaRPr>
            </a:p>
          </p:txBody>
        </p:sp>
        <p:sp>
          <p:nvSpPr>
            <p:cNvPr id="31125" name="Freeform 143"/>
            <p:cNvSpPr>
              <a:spLocks/>
            </p:cNvSpPr>
            <p:nvPr/>
          </p:nvSpPr>
          <p:spPr bwMode="auto">
            <a:xfrm>
              <a:off x="2276" y="625"/>
              <a:ext cx="126" cy="662"/>
            </a:xfrm>
            <a:custGeom>
              <a:avLst/>
              <a:gdLst>
                <a:gd name="T0" fmla="*/ 125 w 126"/>
                <a:gd name="T1" fmla="*/ 72 h 662"/>
                <a:gd name="T2" fmla="*/ 0 w 126"/>
                <a:gd name="T3" fmla="*/ 0 h 662"/>
                <a:gd name="T4" fmla="*/ 0 w 126"/>
                <a:gd name="T5" fmla="*/ 544 h 662"/>
                <a:gd name="T6" fmla="*/ 125 w 126"/>
                <a:gd name="T7" fmla="*/ 661 h 662"/>
                <a:gd name="T8" fmla="*/ 125 w 126"/>
                <a:gd name="T9" fmla="*/ 72 h 662"/>
                <a:gd name="T10" fmla="*/ 0 60000 65536"/>
                <a:gd name="T11" fmla="*/ 0 60000 65536"/>
                <a:gd name="T12" fmla="*/ 0 60000 65536"/>
                <a:gd name="T13" fmla="*/ 0 60000 65536"/>
                <a:gd name="T14" fmla="*/ 0 60000 65536"/>
                <a:gd name="T15" fmla="*/ 0 w 126"/>
                <a:gd name="T16" fmla="*/ 0 h 662"/>
                <a:gd name="T17" fmla="*/ 126 w 126"/>
                <a:gd name="T18" fmla="*/ 662 h 662"/>
              </a:gdLst>
              <a:ahLst/>
              <a:cxnLst>
                <a:cxn ang="T10">
                  <a:pos x="T0" y="T1"/>
                </a:cxn>
                <a:cxn ang="T11">
                  <a:pos x="T2" y="T3"/>
                </a:cxn>
                <a:cxn ang="T12">
                  <a:pos x="T4" y="T5"/>
                </a:cxn>
                <a:cxn ang="T13">
                  <a:pos x="T6" y="T7"/>
                </a:cxn>
                <a:cxn ang="T14">
                  <a:pos x="T8" y="T9"/>
                </a:cxn>
              </a:cxnLst>
              <a:rect l="T15" t="T16" r="T17" b="T18"/>
              <a:pathLst>
                <a:path w="126" h="662">
                  <a:moveTo>
                    <a:pt x="125" y="72"/>
                  </a:moveTo>
                  <a:lnTo>
                    <a:pt x="0" y="0"/>
                  </a:lnTo>
                  <a:lnTo>
                    <a:pt x="0" y="544"/>
                  </a:lnTo>
                  <a:lnTo>
                    <a:pt x="125" y="661"/>
                  </a:lnTo>
                  <a:lnTo>
                    <a:pt x="125" y="72"/>
                  </a:lnTo>
                </a:path>
              </a:pathLst>
            </a:custGeom>
            <a:solidFill>
              <a:srgbClr val="A6A6A6"/>
            </a:solidFill>
            <a:ln w="9525" cap="rnd">
              <a:noFill/>
              <a:round/>
              <a:headEnd/>
              <a:tailEnd/>
            </a:ln>
          </p:spPr>
          <p:txBody>
            <a:bodyPr/>
            <a:lstStyle/>
            <a:p>
              <a:endParaRPr lang="en-US">
                <a:solidFill>
                  <a:schemeClr val="tx1"/>
                </a:solidFill>
              </a:endParaRPr>
            </a:p>
          </p:txBody>
        </p:sp>
        <p:sp>
          <p:nvSpPr>
            <p:cNvPr id="31126" name="Freeform 144"/>
            <p:cNvSpPr>
              <a:spLocks/>
            </p:cNvSpPr>
            <p:nvPr/>
          </p:nvSpPr>
          <p:spPr bwMode="auto">
            <a:xfrm>
              <a:off x="2418" y="949"/>
              <a:ext cx="91" cy="133"/>
            </a:xfrm>
            <a:custGeom>
              <a:avLst/>
              <a:gdLst>
                <a:gd name="T0" fmla="*/ 90 w 91"/>
                <a:gd name="T1" fmla="*/ 0 h 133"/>
                <a:gd name="T2" fmla="*/ 90 w 91"/>
                <a:gd name="T3" fmla="*/ 89 h 133"/>
                <a:gd name="T4" fmla="*/ 0 w 91"/>
                <a:gd name="T5" fmla="*/ 132 h 133"/>
                <a:gd name="T6" fmla="*/ 0 w 91"/>
                <a:gd name="T7" fmla="*/ 35 h 133"/>
                <a:gd name="T8" fmla="*/ 90 w 91"/>
                <a:gd name="T9" fmla="*/ 0 h 133"/>
                <a:gd name="T10" fmla="*/ 0 60000 65536"/>
                <a:gd name="T11" fmla="*/ 0 60000 65536"/>
                <a:gd name="T12" fmla="*/ 0 60000 65536"/>
                <a:gd name="T13" fmla="*/ 0 60000 65536"/>
                <a:gd name="T14" fmla="*/ 0 60000 65536"/>
                <a:gd name="T15" fmla="*/ 0 w 91"/>
                <a:gd name="T16" fmla="*/ 0 h 133"/>
                <a:gd name="T17" fmla="*/ 91 w 91"/>
                <a:gd name="T18" fmla="*/ 133 h 133"/>
              </a:gdLst>
              <a:ahLst/>
              <a:cxnLst>
                <a:cxn ang="T10">
                  <a:pos x="T0" y="T1"/>
                </a:cxn>
                <a:cxn ang="T11">
                  <a:pos x="T2" y="T3"/>
                </a:cxn>
                <a:cxn ang="T12">
                  <a:pos x="T4" y="T5"/>
                </a:cxn>
                <a:cxn ang="T13">
                  <a:pos x="T6" y="T7"/>
                </a:cxn>
                <a:cxn ang="T14">
                  <a:pos x="T8" y="T9"/>
                </a:cxn>
              </a:cxnLst>
              <a:rect l="T15" t="T16" r="T17" b="T18"/>
              <a:pathLst>
                <a:path w="91" h="133">
                  <a:moveTo>
                    <a:pt x="90" y="0"/>
                  </a:moveTo>
                  <a:lnTo>
                    <a:pt x="90" y="89"/>
                  </a:lnTo>
                  <a:lnTo>
                    <a:pt x="0" y="132"/>
                  </a:lnTo>
                  <a:lnTo>
                    <a:pt x="0" y="35"/>
                  </a:lnTo>
                  <a:lnTo>
                    <a:pt x="90" y="0"/>
                  </a:lnTo>
                </a:path>
              </a:pathLst>
            </a:custGeom>
            <a:solidFill>
              <a:srgbClr val="BFBFBF"/>
            </a:solidFill>
            <a:ln w="9525" cap="rnd">
              <a:noFill/>
              <a:round/>
              <a:headEnd/>
              <a:tailEnd/>
            </a:ln>
          </p:spPr>
          <p:txBody>
            <a:bodyPr/>
            <a:lstStyle/>
            <a:p>
              <a:endParaRPr lang="en-US">
                <a:solidFill>
                  <a:schemeClr val="tx1"/>
                </a:solidFill>
              </a:endParaRPr>
            </a:p>
          </p:txBody>
        </p:sp>
        <p:sp>
          <p:nvSpPr>
            <p:cNvPr id="31127" name="Freeform 145"/>
            <p:cNvSpPr>
              <a:spLocks/>
            </p:cNvSpPr>
            <p:nvPr/>
          </p:nvSpPr>
          <p:spPr bwMode="auto">
            <a:xfrm>
              <a:off x="2418" y="818"/>
              <a:ext cx="91" cy="126"/>
            </a:xfrm>
            <a:custGeom>
              <a:avLst/>
              <a:gdLst>
                <a:gd name="T0" fmla="*/ 90 w 91"/>
                <a:gd name="T1" fmla="*/ 0 h 126"/>
                <a:gd name="T2" fmla="*/ 90 w 91"/>
                <a:gd name="T3" fmla="*/ 88 h 126"/>
                <a:gd name="T4" fmla="*/ 0 w 91"/>
                <a:gd name="T5" fmla="*/ 125 h 126"/>
                <a:gd name="T6" fmla="*/ 0 w 91"/>
                <a:gd name="T7" fmla="*/ 28 h 126"/>
                <a:gd name="T8" fmla="*/ 90 w 91"/>
                <a:gd name="T9" fmla="*/ 0 h 126"/>
                <a:gd name="T10" fmla="*/ 0 60000 65536"/>
                <a:gd name="T11" fmla="*/ 0 60000 65536"/>
                <a:gd name="T12" fmla="*/ 0 60000 65536"/>
                <a:gd name="T13" fmla="*/ 0 60000 65536"/>
                <a:gd name="T14" fmla="*/ 0 60000 65536"/>
                <a:gd name="T15" fmla="*/ 0 w 91"/>
                <a:gd name="T16" fmla="*/ 0 h 126"/>
                <a:gd name="T17" fmla="*/ 91 w 91"/>
                <a:gd name="T18" fmla="*/ 126 h 126"/>
              </a:gdLst>
              <a:ahLst/>
              <a:cxnLst>
                <a:cxn ang="T10">
                  <a:pos x="T0" y="T1"/>
                </a:cxn>
                <a:cxn ang="T11">
                  <a:pos x="T2" y="T3"/>
                </a:cxn>
                <a:cxn ang="T12">
                  <a:pos x="T4" y="T5"/>
                </a:cxn>
                <a:cxn ang="T13">
                  <a:pos x="T6" y="T7"/>
                </a:cxn>
                <a:cxn ang="T14">
                  <a:pos x="T8" y="T9"/>
                </a:cxn>
              </a:cxnLst>
              <a:rect l="T15" t="T16" r="T17" b="T18"/>
              <a:pathLst>
                <a:path w="91" h="126">
                  <a:moveTo>
                    <a:pt x="90" y="0"/>
                  </a:moveTo>
                  <a:lnTo>
                    <a:pt x="90" y="88"/>
                  </a:lnTo>
                  <a:lnTo>
                    <a:pt x="0" y="125"/>
                  </a:lnTo>
                  <a:lnTo>
                    <a:pt x="0" y="28"/>
                  </a:lnTo>
                  <a:lnTo>
                    <a:pt x="90" y="0"/>
                  </a:lnTo>
                </a:path>
              </a:pathLst>
            </a:custGeom>
            <a:solidFill>
              <a:srgbClr val="BFBFBF"/>
            </a:solidFill>
            <a:ln w="9525" cap="rnd">
              <a:noFill/>
              <a:round/>
              <a:headEnd/>
              <a:tailEnd/>
            </a:ln>
          </p:spPr>
          <p:txBody>
            <a:bodyPr/>
            <a:lstStyle/>
            <a:p>
              <a:endParaRPr lang="en-US">
                <a:solidFill>
                  <a:schemeClr val="tx1"/>
                </a:solidFill>
              </a:endParaRPr>
            </a:p>
          </p:txBody>
        </p:sp>
        <p:sp>
          <p:nvSpPr>
            <p:cNvPr id="31128" name="Freeform 146"/>
            <p:cNvSpPr>
              <a:spLocks/>
            </p:cNvSpPr>
            <p:nvPr/>
          </p:nvSpPr>
          <p:spPr bwMode="auto">
            <a:xfrm>
              <a:off x="2513" y="816"/>
              <a:ext cx="1" cy="95"/>
            </a:xfrm>
            <a:custGeom>
              <a:avLst/>
              <a:gdLst>
                <a:gd name="T0" fmla="*/ 0 w 1"/>
                <a:gd name="T1" fmla="*/ 0 h 95"/>
                <a:gd name="T2" fmla="*/ 0 w 1"/>
                <a:gd name="T3" fmla="*/ 0 h 95"/>
                <a:gd name="T4" fmla="*/ 0 w 1"/>
                <a:gd name="T5" fmla="*/ 94 h 95"/>
                <a:gd name="T6" fmla="*/ 0 w 1"/>
                <a:gd name="T7" fmla="*/ 87 h 95"/>
                <a:gd name="T8" fmla="*/ 0 w 1"/>
                <a:gd name="T9" fmla="*/ 0 h 95"/>
                <a:gd name="T10" fmla="*/ 0 60000 65536"/>
                <a:gd name="T11" fmla="*/ 0 60000 65536"/>
                <a:gd name="T12" fmla="*/ 0 60000 65536"/>
                <a:gd name="T13" fmla="*/ 0 60000 65536"/>
                <a:gd name="T14" fmla="*/ 0 60000 65536"/>
                <a:gd name="T15" fmla="*/ 0 w 1"/>
                <a:gd name="T16" fmla="*/ 0 h 95"/>
                <a:gd name="T17" fmla="*/ 1 w 1"/>
                <a:gd name="T18" fmla="*/ 95 h 95"/>
              </a:gdLst>
              <a:ahLst/>
              <a:cxnLst>
                <a:cxn ang="T10">
                  <a:pos x="T0" y="T1"/>
                </a:cxn>
                <a:cxn ang="T11">
                  <a:pos x="T2" y="T3"/>
                </a:cxn>
                <a:cxn ang="T12">
                  <a:pos x="T4" y="T5"/>
                </a:cxn>
                <a:cxn ang="T13">
                  <a:pos x="T6" y="T7"/>
                </a:cxn>
                <a:cxn ang="T14">
                  <a:pos x="T8" y="T9"/>
                </a:cxn>
              </a:cxnLst>
              <a:rect l="T15" t="T16" r="T17" b="T18"/>
              <a:pathLst>
                <a:path w="1" h="95">
                  <a:moveTo>
                    <a:pt x="0" y="0"/>
                  </a:moveTo>
                  <a:lnTo>
                    <a:pt x="0" y="0"/>
                  </a:lnTo>
                  <a:lnTo>
                    <a:pt x="0" y="94"/>
                  </a:lnTo>
                  <a:lnTo>
                    <a:pt x="0" y="87"/>
                  </a:lnTo>
                  <a:lnTo>
                    <a:pt x="0" y="0"/>
                  </a:lnTo>
                </a:path>
              </a:pathLst>
            </a:custGeom>
            <a:solidFill>
              <a:srgbClr val="999999"/>
            </a:solidFill>
            <a:ln w="9525" cap="rnd">
              <a:noFill/>
              <a:round/>
              <a:headEnd/>
              <a:tailEnd/>
            </a:ln>
          </p:spPr>
          <p:txBody>
            <a:bodyPr/>
            <a:lstStyle/>
            <a:p>
              <a:endParaRPr lang="en-US">
                <a:solidFill>
                  <a:schemeClr val="tx1"/>
                </a:solidFill>
              </a:endParaRPr>
            </a:p>
          </p:txBody>
        </p:sp>
        <p:sp>
          <p:nvSpPr>
            <p:cNvPr id="31129" name="Freeform 147"/>
            <p:cNvSpPr>
              <a:spLocks/>
            </p:cNvSpPr>
            <p:nvPr/>
          </p:nvSpPr>
          <p:spPr bwMode="auto">
            <a:xfrm>
              <a:off x="2418" y="910"/>
              <a:ext cx="96" cy="44"/>
            </a:xfrm>
            <a:custGeom>
              <a:avLst/>
              <a:gdLst>
                <a:gd name="T0" fmla="*/ 95 w 96"/>
                <a:gd name="T1" fmla="*/ 5 h 44"/>
                <a:gd name="T2" fmla="*/ 90 w 96"/>
                <a:gd name="T3" fmla="*/ 0 h 44"/>
                <a:gd name="T4" fmla="*/ 0 w 96"/>
                <a:gd name="T5" fmla="*/ 34 h 44"/>
                <a:gd name="T6" fmla="*/ 0 w 96"/>
                <a:gd name="T7" fmla="*/ 43 h 44"/>
                <a:gd name="T8" fmla="*/ 95 w 96"/>
                <a:gd name="T9" fmla="*/ 5 h 44"/>
                <a:gd name="T10" fmla="*/ 0 60000 65536"/>
                <a:gd name="T11" fmla="*/ 0 60000 65536"/>
                <a:gd name="T12" fmla="*/ 0 60000 65536"/>
                <a:gd name="T13" fmla="*/ 0 60000 65536"/>
                <a:gd name="T14" fmla="*/ 0 60000 65536"/>
                <a:gd name="T15" fmla="*/ 0 w 96"/>
                <a:gd name="T16" fmla="*/ 0 h 44"/>
                <a:gd name="T17" fmla="*/ 96 w 96"/>
                <a:gd name="T18" fmla="*/ 44 h 44"/>
              </a:gdLst>
              <a:ahLst/>
              <a:cxnLst>
                <a:cxn ang="T10">
                  <a:pos x="T0" y="T1"/>
                </a:cxn>
                <a:cxn ang="T11">
                  <a:pos x="T2" y="T3"/>
                </a:cxn>
                <a:cxn ang="T12">
                  <a:pos x="T4" y="T5"/>
                </a:cxn>
                <a:cxn ang="T13">
                  <a:pos x="T6" y="T7"/>
                </a:cxn>
                <a:cxn ang="T14">
                  <a:pos x="T8" y="T9"/>
                </a:cxn>
              </a:cxnLst>
              <a:rect l="T15" t="T16" r="T17" b="T18"/>
              <a:pathLst>
                <a:path w="96" h="44">
                  <a:moveTo>
                    <a:pt x="95" y="5"/>
                  </a:moveTo>
                  <a:lnTo>
                    <a:pt x="90" y="0"/>
                  </a:lnTo>
                  <a:lnTo>
                    <a:pt x="0" y="34"/>
                  </a:lnTo>
                  <a:lnTo>
                    <a:pt x="0" y="43"/>
                  </a:lnTo>
                  <a:lnTo>
                    <a:pt x="95" y="5"/>
                  </a:lnTo>
                </a:path>
              </a:pathLst>
            </a:custGeom>
            <a:solidFill>
              <a:srgbClr val="F2F2F2"/>
            </a:solidFill>
            <a:ln w="9525" cap="rnd">
              <a:noFill/>
              <a:round/>
              <a:headEnd/>
              <a:tailEnd/>
            </a:ln>
          </p:spPr>
          <p:txBody>
            <a:bodyPr/>
            <a:lstStyle/>
            <a:p>
              <a:endParaRPr lang="en-US">
                <a:solidFill>
                  <a:schemeClr val="tx1"/>
                </a:solidFill>
              </a:endParaRPr>
            </a:p>
          </p:txBody>
        </p:sp>
        <p:sp>
          <p:nvSpPr>
            <p:cNvPr id="31130" name="Freeform 148"/>
            <p:cNvSpPr>
              <a:spLocks/>
            </p:cNvSpPr>
            <p:nvPr/>
          </p:nvSpPr>
          <p:spPr bwMode="auto">
            <a:xfrm>
              <a:off x="2426" y="915"/>
              <a:ext cx="97" cy="53"/>
            </a:xfrm>
            <a:custGeom>
              <a:avLst/>
              <a:gdLst>
                <a:gd name="T0" fmla="*/ 90 w 97"/>
                <a:gd name="T1" fmla="*/ 0 h 53"/>
                <a:gd name="T2" fmla="*/ 96 w 97"/>
                <a:gd name="T3" fmla="*/ 17 h 53"/>
                <a:gd name="T4" fmla="*/ 4 w 97"/>
                <a:gd name="T5" fmla="*/ 52 h 53"/>
                <a:gd name="T6" fmla="*/ 0 w 97"/>
                <a:gd name="T7" fmla="*/ 34 h 53"/>
                <a:gd name="T8" fmla="*/ 90 w 97"/>
                <a:gd name="T9" fmla="*/ 0 h 53"/>
                <a:gd name="T10" fmla="*/ 0 60000 65536"/>
                <a:gd name="T11" fmla="*/ 0 60000 65536"/>
                <a:gd name="T12" fmla="*/ 0 60000 65536"/>
                <a:gd name="T13" fmla="*/ 0 60000 65536"/>
                <a:gd name="T14" fmla="*/ 0 60000 65536"/>
                <a:gd name="T15" fmla="*/ 0 w 97"/>
                <a:gd name="T16" fmla="*/ 0 h 53"/>
                <a:gd name="T17" fmla="*/ 97 w 97"/>
                <a:gd name="T18" fmla="*/ 53 h 53"/>
              </a:gdLst>
              <a:ahLst/>
              <a:cxnLst>
                <a:cxn ang="T10">
                  <a:pos x="T0" y="T1"/>
                </a:cxn>
                <a:cxn ang="T11">
                  <a:pos x="T2" y="T3"/>
                </a:cxn>
                <a:cxn ang="T12">
                  <a:pos x="T4" y="T5"/>
                </a:cxn>
                <a:cxn ang="T13">
                  <a:pos x="T6" y="T7"/>
                </a:cxn>
                <a:cxn ang="T14">
                  <a:pos x="T8" y="T9"/>
                </a:cxn>
              </a:cxnLst>
              <a:rect l="T15" t="T16" r="T17" b="T18"/>
              <a:pathLst>
                <a:path w="97" h="53">
                  <a:moveTo>
                    <a:pt x="90" y="0"/>
                  </a:moveTo>
                  <a:lnTo>
                    <a:pt x="96" y="17"/>
                  </a:lnTo>
                  <a:lnTo>
                    <a:pt x="4" y="52"/>
                  </a:lnTo>
                  <a:lnTo>
                    <a:pt x="0" y="34"/>
                  </a:lnTo>
                  <a:lnTo>
                    <a:pt x="90" y="0"/>
                  </a:lnTo>
                </a:path>
              </a:pathLst>
            </a:custGeom>
            <a:solidFill>
              <a:srgbClr val="E6E6E6"/>
            </a:solidFill>
            <a:ln w="9525" cap="rnd">
              <a:noFill/>
              <a:round/>
              <a:headEnd/>
              <a:tailEnd/>
            </a:ln>
          </p:spPr>
          <p:txBody>
            <a:bodyPr/>
            <a:lstStyle/>
            <a:p>
              <a:endParaRPr lang="en-US">
                <a:solidFill>
                  <a:schemeClr val="tx1"/>
                </a:solidFill>
              </a:endParaRPr>
            </a:p>
          </p:txBody>
        </p:sp>
        <p:sp>
          <p:nvSpPr>
            <p:cNvPr id="31131" name="Freeform 149"/>
            <p:cNvSpPr>
              <a:spLocks/>
            </p:cNvSpPr>
            <p:nvPr/>
          </p:nvSpPr>
          <p:spPr bwMode="auto">
            <a:xfrm>
              <a:off x="2426" y="935"/>
              <a:ext cx="97" cy="46"/>
            </a:xfrm>
            <a:custGeom>
              <a:avLst/>
              <a:gdLst>
                <a:gd name="T0" fmla="*/ 96 w 97"/>
                <a:gd name="T1" fmla="*/ 0 h 46"/>
                <a:gd name="T2" fmla="*/ 90 w 97"/>
                <a:gd name="T3" fmla="*/ 10 h 46"/>
                <a:gd name="T4" fmla="*/ 0 w 97"/>
                <a:gd name="T5" fmla="*/ 45 h 46"/>
                <a:gd name="T6" fmla="*/ 4 w 97"/>
                <a:gd name="T7" fmla="*/ 34 h 46"/>
                <a:gd name="T8" fmla="*/ 96 w 97"/>
                <a:gd name="T9" fmla="*/ 0 h 46"/>
                <a:gd name="T10" fmla="*/ 0 60000 65536"/>
                <a:gd name="T11" fmla="*/ 0 60000 65536"/>
                <a:gd name="T12" fmla="*/ 0 60000 65536"/>
                <a:gd name="T13" fmla="*/ 0 60000 65536"/>
                <a:gd name="T14" fmla="*/ 0 60000 65536"/>
                <a:gd name="T15" fmla="*/ 0 w 97"/>
                <a:gd name="T16" fmla="*/ 0 h 46"/>
                <a:gd name="T17" fmla="*/ 97 w 97"/>
                <a:gd name="T18" fmla="*/ 46 h 46"/>
              </a:gdLst>
              <a:ahLst/>
              <a:cxnLst>
                <a:cxn ang="T10">
                  <a:pos x="T0" y="T1"/>
                </a:cxn>
                <a:cxn ang="T11">
                  <a:pos x="T2" y="T3"/>
                </a:cxn>
                <a:cxn ang="T12">
                  <a:pos x="T4" y="T5"/>
                </a:cxn>
                <a:cxn ang="T13">
                  <a:pos x="T6" y="T7"/>
                </a:cxn>
                <a:cxn ang="T14">
                  <a:pos x="T8" y="T9"/>
                </a:cxn>
              </a:cxnLst>
              <a:rect l="T15" t="T16" r="T17" b="T18"/>
              <a:pathLst>
                <a:path w="97" h="46">
                  <a:moveTo>
                    <a:pt x="96" y="0"/>
                  </a:moveTo>
                  <a:lnTo>
                    <a:pt x="90" y="10"/>
                  </a:lnTo>
                  <a:lnTo>
                    <a:pt x="0" y="45"/>
                  </a:lnTo>
                  <a:lnTo>
                    <a:pt x="4" y="34"/>
                  </a:lnTo>
                  <a:lnTo>
                    <a:pt x="96" y="0"/>
                  </a:lnTo>
                </a:path>
              </a:pathLst>
            </a:custGeom>
            <a:solidFill>
              <a:srgbClr val="999999"/>
            </a:solidFill>
            <a:ln w="9525" cap="rnd">
              <a:noFill/>
              <a:round/>
              <a:headEnd/>
              <a:tailEnd/>
            </a:ln>
          </p:spPr>
          <p:txBody>
            <a:bodyPr/>
            <a:lstStyle/>
            <a:p>
              <a:endParaRPr lang="en-US">
                <a:solidFill>
                  <a:schemeClr val="tx1"/>
                </a:solidFill>
              </a:endParaRPr>
            </a:p>
          </p:txBody>
        </p:sp>
        <p:sp>
          <p:nvSpPr>
            <p:cNvPr id="31132" name="Freeform 150"/>
            <p:cNvSpPr>
              <a:spLocks/>
            </p:cNvSpPr>
            <p:nvPr/>
          </p:nvSpPr>
          <p:spPr bwMode="auto">
            <a:xfrm>
              <a:off x="2426" y="956"/>
              <a:ext cx="23" cy="33"/>
            </a:xfrm>
            <a:custGeom>
              <a:avLst/>
              <a:gdLst>
                <a:gd name="T0" fmla="*/ 0 w 23"/>
                <a:gd name="T1" fmla="*/ 0 h 33"/>
                <a:gd name="T2" fmla="*/ 22 w 23"/>
                <a:gd name="T3" fmla="*/ 16 h 33"/>
                <a:gd name="T4" fmla="*/ 0 w 23"/>
                <a:gd name="T5" fmla="*/ 32 h 33"/>
                <a:gd name="T6" fmla="*/ 0 w 23"/>
                <a:gd name="T7" fmla="*/ 0 h 33"/>
                <a:gd name="T8" fmla="*/ 0 60000 65536"/>
                <a:gd name="T9" fmla="*/ 0 60000 65536"/>
                <a:gd name="T10" fmla="*/ 0 60000 65536"/>
                <a:gd name="T11" fmla="*/ 0 60000 65536"/>
                <a:gd name="T12" fmla="*/ 0 w 23"/>
                <a:gd name="T13" fmla="*/ 0 h 33"/>
                <a:gd name="T14" fmla="*/ 23 w 23"/>
                <a:gd name="T15" fmla="*/ 33 h 33"/>
              </a:gdLst>
              <a:ahLst/>
              <a:cxnLst>
                <a:cxn ang="T8">
                  <a:pos x="T0" y="T1"/>
                </a:cxn>
                <a:cxn ang="T9">
                  <a:pos x="T2" y="T3"/>
                </a:cxn>
                <a:cxn ang="T10">
                  <a:pos x="T4" y="T5"/>
                </a:cxn>
                <a:cxn ang="T11">
                  <a:pos x="T6" y="T7"/>
                </a:cxn>
              </a:cxnLst>
              <a:rect l="T12" t="T13" r="T14" b="T15"/>
              <a:pathLst>
                <a:path w="23" h="33">
                  <a:moveTo>
                    <a:pt x="0" y="0"/>
                  </a:moveTo>
                  <a:lnTo>
                    <a:pt x="22" y="16"/>
                  </a:lnTo>
                  <a:lnTo>
                    <a:pt x="0" y="32"/>
                  </a:lnTo>
                  <a:lnTo>
                    <a:pt x="0" y="0"/>
                  </a:lnTo>
                </a:path>
              </a:pathLst>
            </a:custGeom>
            <a:solidFill>
              <a:srgbClr val="ADA391"/>
            </a:solidFill>
            <a:ln w="9525" cap="rnd">
              <a:noFill/>
              <a:round/>
              <a:headEnd/>
              <a:tailEnd/>
            </a:ln>
          </p:spPr>
          <p:txBody>
            <a:bodyPr/>
            <a:lstStyle/>
            <a:p>
              <a:endParaRPr lang="en-US">
                <a:solidFill>
                  <a:schemeClr val="tx1"/>
                </a:solidFill>
              </a:endParaRPr>
            </a:p>
          </p:txBody>
        </p:sp>
        <p:sp>
          <p:nvSpPr>
            <p:cNvPr id="31133" name="Freeform 151"/>
            <p:cNvSpPr>
              <a:spLocks/>
            </p:cNvSpPr>
            <p:nvPr/>
          </p:nvSpPr>
          <p:spPr bwMode="auto">
            <a:xfrm>
              <a:off x="2513" y="947"/>
              <a:ext cx="1" cy="98"/>
            </a:xfrm>
            <a:custGeom>
              <a:avLst/>
              <a:gdLst>
                <a:gd name="T0" fmla="*/ 0 w 1"/>
                <a:gd name="T1" fmla="*/ 1 h 98"/>
                <a:gd name="T2" fmla="*/ 0 w 1"/>
                <a:gd name="T3" fmla="*/ 0 h 98"/>
                <a:gd name="T4" fmla="*/ 0 w 1"/>
                <a:gd name="T5" fmla="*/ 97 h 98"/>
                <a:gd name="T6" fmla="*/ 0 w 1"/>
                <a:gd name="T7" fmla="*/ 88 h 98"/>
                <a:gd name="T8" fmla="*/ 0 w 1"/>
                <a:gd name="T9" fmla="*/ 1 h 98"/>
                <a:gd name="T10" fmla="*/ 0 60000 65536"/>
                <a:gd name="T11" fmla="*/ 0 60000 65536"/>
                <a:gd name="T12" fmla="*/ 0 60000 65536"/>
                <a:gd name="T13" fmla="*/ 0 60000 65536"/>
                <a:gd name="T14" fmla="*/ 0 60000 65536"/>
                <a:gd name="T15" fmla="*/ 0 w 1"/>
                <a:gd name="T16" fmla="*/ 0 h 98"/>
                <a:gd name="T17" fmla="*/ 1 w 1"/>
                <a:gd name="T18" fmla="*/ 98 h 98"/>
              </a:gdLst>
              <a:ahLst/>
              <a:cxnLst>
                <a:cxn ang="T10">
                  <a:pos x="T0" y="T1"/>
                </a:cxn>
                <a:cxn ang="T11">
                  <a:pos x="T2" y="T3"/>
                </a:cxn>
                <a:cxn ang="T12">
                  <a:pos x="T4" y="T5"/>
                </a:cxn>
                <a:cxn ang="T13">
                  <a:pos x="T6" y="T7"/>
                </a:cxn>
                <a:cxn ang="T14">
                  <a:pos x="T8" y="T9"/>
                </a:cxn>
              </a:cxnLst>
              <a:rect l="T15" t="T16" r="T17" b="T18"/>
              <a:pathLst>
                <a:path w="1" h="98">
                  <a:moveTo>
                    <a:pt x="0" y="1"/>
                  </a:moveTo>
                  <a:lnTo>
                    <a:pt x="0" y="0"/>
                  </a:lnTo>
                  <a:lnTo>
                    <a:pt x="0" y="97"/>
                  </a:lnTo>
                  <a:lnTo>
                    <a:pt x="0" y="88"/>
                  </a:lnTo>
                  <a:lnTo>
                    <a:pt x="0" y="1"/>
                  </a:lnTo>
                </a:path>
              </a:pathLst>
            </a:custGeom>
            <a:solidFill>
              <a:srgbClr val="999999"/>
            </a:solidFill>
            <a:ln w="9525" cap="rnd">
              <a:noFill/>
              <a:round/>
              <a:headEnd/>
              <a:tailEnd/>
            </a:ln>
          </p:spPr>
          <p:txBody>
            <a:bodyPr/>
            <a:lstStyle/>
            <a:p>
              <a:endParaRPr lang="en-US">
                <a:solidFill>
                  <a:schemeClr val="tx1"/>
                </a:solidFill>
              </a:endParaRPr>
            </a:p>
          </p:txBody>
        </p:sp>
        <p:sp>
          <p:nvSpPr>
            <p:cNvPr id="31134" name="Freeform 152"/>
            <p:cNvSpPr>
              <a:spLocks/>
            </p:cNvSpPr>
            <p:nvPr/>
          </p:nvSpPr>
          <p:spPr bwMode="auto">
            <a:xfrm>
              <a:off x="2418" y="1046"/>
              <a:ext cx="96" cy="44"/>
            </a:xfrm>
            <a:custGeom>
              <a:avLst/>
              <a:gdLst>
                <a:gd name="T0" fmla="*/ 90 w 96"/>
                <a:gd name="T1" fmla="*/ 0 h 44"/>
                <a:gd name="T2" fmla="*/ 95 w 96"/>
                <a:gd name="T3" fmla="*/ 5 h 44"/>
                <a:gd name="T4" fmla="*/ 0 w 96"/>
                <a:gd name="T5" fmla="*/ 43 h 44"/>
                <a:gd name="T6" fmla="*/ 0 w 96"/>
                <a:gd name="T7" fmla="*/ 34 h 44"/>
                <a:gd name="T8" fmla="*/ 90 w 96"/>
                <a:gd name="T9" fmla="*/ 0 h 44"/>
                <a:gd name="T10" fmla="*/ 0 60000 65536"/>
                <a:gd name="T11" fmla="*/ 0 60000 65536"/>
                <a:gd name="T12" fmla="*/ 0 60000 65536"/>
                <a:gd name="T13" fmla="*/ 0 60000 65536"/>
                <a:gd name="T14" fmla="*/ 0 60000 65536"/>
                <a:gd name="T15" fmla="*/ 0 w 96"/>
                <a:gd name="T16" fmla="*/ 0 h 44"/>
                <a:gd name="T17" fmla="*/ 96 w 96"/>
                <a:gd name="T18" fmla="*/ 44 h 44"/>
              </a:gdLst>
              <a:ahLst/>
              <a:cxnLst>
                <a:cxn ang="T10">
                  <a:pos x="T0" y="T1"/>
                </a:cxn>
                <a:cxn ang="T11">
                  <a:pos x="T2" y="T3"/>
                </a:cxn>
                <a:cxn ang="T12">
                  <a:pos x="T4" y="T5"/>
                </a:cxn>
                <a:cxn ang="T13">
                  <a:pos x="T6" y="T7"/>
                </a:cxn>
                <a:cxn ang="T14">
                  <a:pos x="T8" y="T9"/>
                </a:cxn>
              </a:cxnLst>
              <a:rect l="T15" t="T16" r="T17" b="T18"/>
              <a:pathLst>
                <a:path w="96" h="44">
                  <a:moveTo>
                    <a:pt x="90" y="0"/>
                  </a:moveTo>
                  <a:lnTo>
                    <a:pt x="95" y="5"/>
                  </a:lnTo>
                  <a:lnTo>
                    <a:pt x="0" y="43"/>
                  </a:lnTo>
                  <a:lnTo>
                    <a:pt x="0" y="34"/>
                  </a:lnTo>
                  <a:lnTo>
                    <a:pt x="90" y="0"/>
                  </a:lnTo>
                </a:path>
              </a:pathLst>
            </a:custGeom>
            <a:solidFill>
              <a:srgbClr val="F2F2F2"/>
            </a:solidFill>
            <a:ln w="9525" cap="rnd">
              <a:noFill/>
              <a:round/>
              <a:headEnd/>
              <a:tailEnd/>
            </a:ln>
          </p:spPr>
          <p:txBody>
            <a:bodyPr/>
            <a:lstStyle/>
            <a:p>
              <a:endParaRPr lang="en-US">
                <a:solidFill>
                  <a:schemeClr val="tx1"/>
                </a:solidFill>
              </a:endParaRPr>
            </a:p>
          </p:txBody>
        </p:sp>
        <p:sp>
          <p:nvSpPr>
            <p:cNvPr id="31135" name="Freeform 153"/>
            <p:cNvSpPr>
              <a:spLocks/>
            </p:cNvSpPr>
            <p:nvPr/>
          </p:nvSpPr>
          <p:spPr bwMode="auto">
            <a:xfrm>
              <a:off x="2436" y="717"/>
              <a:ext cx="51" cy="38"/>
            </a:xfrm>
            <a:custGeom>
              <a:avLst/>
              <a:gdLst>
                <a:gd name="T0" fmla="*/ 50 w 51"/>
                <a:gd name="T1" fmla="*/ 0 h 38"/>
                <a:gd name="T2" fmla="*/ 45 w 51"/>
                <a:gd name="T3" fmla="*/ 12 h 38"/>
                <a:gd name="T4" fmla="*/ 50 w 51"/>
                <a:gd name="T5" fmla="*/ 22 h 38"/>
                <a:gd name="T6" fmla="*/ 0 w 51"/>
                <a:gd name="T7" fmla="*/ 37 h 38"/>
                <a:gd name="T8" fmla="*/ 0 w 51"/>
                <a:gd name="T9" fmla="*/ 10 h 38"/>
                <a:gd name="T10" fmla="*/ 50 w 51"/>
                <a:gd name="T11" fmla="*/ 0 h 38"/>
                <a:gd name="T12" fmla="*/ 0 60000 65536"/>
                <a:gd name="T13" fmla="*/ 0 60000 65536"/>
                <a:gd name="T14" fmla="*/ 0 60000 65536"/>
                <a:gd name="T15" fmla="*/ 0 60000 65536"/>
                <a:gd name="T16" fmla="*/ 0 60000 65536"/>
                <a:gd name="T17" fmla="*/ 0 60000 65536"/>
                <a:gd name="T18" fmla="*/ 0 w 51"/>
                <a:gd name="T19" fmla="*/ 0 h 38"/>
                <a:gd name="T20" fmla="*/ 51 w 51"/>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51" h="38">
                  <a:moveTo>
                    <a:pt x="50" y="0"/>
                  </a:moveTo>
                  <a:lnTo>
                    <a:pt x="45" y="12"/>
                  </a:lnTo>
                  <a:lnTo>
                    <a:pt x="50" y="22"/>
                  </a:lnTo>
                  <a:lnTo>
                    <a:pt x="0" y="37"/>
                  </a:lnTo>
                  <a:lnTo>
                    <a:pt x="0" y="10"/>
                  </a:lnTo>
                  <a:lnTo>
                    <a:pt x="50" y="0"/>
                  </a:lnTo>
                </a:path>
              </a:pathLst>
            </a:custGeom>
            <a:solidFill>
              <a:srgbClr val="8C8C8C"/>
            </a:solidFill>
            <a:ln w="9525" cap="rnd">
              <a:noFill/>
              <a:round/>
              <a:headEnd/>
              <a:tailEnd/>
            </a:ln>
          </p:spPr>
          <p:txBody>
            <a:bodyPr/>
            <a:lstStyle/>
            <a:p>
              <a:endParaRPr lang="en-US">
                <a:solidFill>
                  <a:schemeClr val="tx1"/>
                </a:solidFill>
              </a:endParaRPr>
            </a:p>
          </p:txBody>
        </p:sp>
        <p:sp>
          <p:nvSpPr>
            <p:cNvPr id="31136" name="Freeform 154"/>
            <p:cNvSpPr>
              <a:spLocks/>
            </p:cNvSpPr>
            <p:nvPr/>
          </p:nvSpPr>
          <p:spPr bwMode="auto">
            <a:xfrm>
              <a:off x="2415" y="721"/>
              <a:ext cx="99" cy="34"/>
            </a:xfrm>
            <a:custGeom>
              <a:avLst/>
              <a:gdLst>
                <a:gd name="T0" fmla="*/ 98 w 99"/>
                <a:gd name="T1" fmla="*/ 0 h 34"/>
                <a:gd name="T2" fmla="*/ 0 w 99"/>
                <a:gd name="T3" fmla="*/ 23 h 34"/>
                <a:gd name="T4" fmla="*/ 0 w 99"/>
                <a:gd name="T5" fmla="*/ 33 h 34"/>
                <a:gd name="T6" fmla="*/ 98 w 99"/>
                <a:gd name="T7" fmla="*/ 7 h 34"/>
                <a:gd name="T8" fmla="*/ 98 w 99"/>
                <a:gd name="T9" fmla="*/ 0 h 34"/>
                <a:gd name="T10" fmla="*/ 0 60000 65536"/>
                <a:gd name="T11" fmla="*/ 0 60000 65536"/>
                <a:gd name="T12" fmla="*/ 0 60000 65536"/>
                <a:gd name="T13" fmla="*/ 0 60000 65536"/>
                <a:gd name="T14" fmla="*/ 0 60000 65536"/>
                <a:gd name="T15" fmla="*/ 0 w 99"/>
                <a:gd name="T16" fmla="*/ 0 h 34"/>
                <a:gd name="T17" fmla="*/ 99 w 99"/>
                <a:gd name="T18" fmla="*/ 34 h 34"/>
              </a:gdLst>
              <a:ahLst/>
              <a:cxnLst>
                <a:cxn ang="T10">
                  <a:pos x="T0" y="T1"/>
                </a:cxn>
                <a:cxn ang="T11">
                  <a:pos x="T2" y="T3"/>
                </a:cxn>
                <a:cxn ang="T12">
                  <a:pos x="T4" y="T5"/>
                </a:cxn>
                <a:cxn ang="T13">
                  <a:pos x="T6" y="T7"/>
                </a:cxn>
                <a:cxn ang="T14">
                  <a:pos x="T8" y="T9"/>
                </a:cxn>
              </a:cxnLst>
              <a:rect l="T15" t="T16" r="T17" b="T18"/>
              <a:pathLst>
                <a:path w="99" h="34">
                  <a:moveTo>
                    <a:pt x="98" y="0"/>
                  </a:moveTo>
                  <a:lnTo>
                    <a:pt x="0" y="23"/>
                  </a:lnTo>
                  <a:lnTo>
                    <a:pt x="0" y="33"/>
                  </a:lnTo>
                  <a:lnTo>
                    <a:pt x="98" y="7"/>
                  </a:lnTo>
                  <a:lnTo>
                    <a:pt x="98" y="0"/>
                  </a:lnTo>
                </a:path>
              </a:pathLst>
            </a:custGeom>
            <a:solidFill>
              <a:srgbClr val="808080"/>
            </a:solidFill>
            <a:ln w="9525" cap="rnd">
              <a:noFill/>
              <a:round/>
              <a:headEnd/>
              <a:tailEnd/>
            </a:ln>
          </p:spPr>
          <p:txBody>
            <a:bodyPr/>
            <a:lstStyle/>
            <a:p>
              <a:endParaRPr lang="en-US">
                <a:solidFill>
                  <a:schemeClr val="tx1"/>
                </a:solidFill>
              </a:endParaRPr>
            </a:p>
          </p:txBody>
        </p:sp>
        <p:sp>
          <p:nvSpPr>
            <p:cNvPr id="31137" name="Freeform 155"/>
            <p:cNvSpPr>
              <a:spLocks/>
            </p:cNvSpPr>
            <p:nvPr/>
          </p:nvSpPr>
          <p:spPr bwMode="auto">
            <a:xfrm>
              <a:off x="2486" y="717"/>
              <a:ext cx="1" cy="34"/>
            </a:xfrm>
            <a:custGeom>
              <a:avLst/>
              <a:gdLst>
                <a:gd name="T0" fmla="*/ 0 w 1"/>
                <a:gd name="T1" fmla="*/ 0 h 34"/>
                <a:gd name="T2" fmla="*/ 0 w 1"/>
                <a:gd name="T3" fmla="*/ 33 h 34"/>
                <a:gd name="T4" fmla="*/ 0 w 1"/>
                <a:gd name="T5" fmla="*/ 16 h 34"/>
                <a:gd name="T6" fmla="*/ 0 w 1"/>
                <a:gd name="T7" fmla="*/ 0 h 34"/>
                <a:gd name="T8" fmla="*/ 0 60000 65536"/>
                <a:gd name="T9" fmla="*/ 0 60000 65536"/>
                <a:gd name="T10" fmla="*/ 0 60000 65536"/>
                <a:gd name="T11" fmla="*/ 0 60000 65536"/>
                <a:gd name="T12" fmla="*/ 0 w 1"/>
                <a:gd name="T13" fmla="*/ 0 h 34"/>
                <a:gd name="T14" fmla="*/ 1 w 1"/>
                <a:gd name="T15" fmla="*/ 34 h 34"/>
              </a:gdLst>
              <a:ahLst/>
              <a:cxnLst>
                <a:cxn ang="T8">
                  <a:pos x="T0" y="T1"/>
                </a:cxn>
                <a:cxn ang="T9">
                  <a:pos x="T2" y="T3"/>
                </a:cxn>
                <a:cxn ang="T10">
                  <a:pos x="T4" y="T5"/>
                </a:cxn>
                <a:cxn ang="T11">
                  <a:pos x="T6" y="T7"/>
                </a:cxn>
              </a:cxnLst>
              <a:rect l="T12" t="T13" r="T14" b="T15"/>
              <a:pathLst>
                <a:path w="1" h="34">
                  <a:moveTo>
                    <a:pt x="0" y="0"/>
                  </a:moveTo>
                  <a:lnTo>
                    <a:pt x="0" y="33"/>
                  </a:lnTo>
                  <a:lnTo>
                    <a:pt x="0" y="16"/>
                  </a:lnTo>
                  <a:lnTo>
                    <a:pt x="0" y="0"/>
                  </a:lnTo>
                </a:path>
              </a:pathLst>
            </a:custGeom>
            <a:solidFill>
              <a:srgbClr val="9D9484"/>
            </a:solidFill>
            <a:ln w="9525" cap="rnd">
              <a:noFill/>
              <a:round/>
              <a:headEnd/>
              <a:tailEnd/>
            </a:ln>
          </p:spPr>
          <p:txBody>
            <a:bodyPr/>
            <a:lstStyle/>
            <a:p>
              <a:endParaRPr lang="en-US">
                <a:solidFill>
                  <a:schemeClr val="tx1"/>
                </a:solidFill>
              </a:endParaRPr>
            </a:p>
          </p:txBody>
        </p:sp>
        <p:sp>
          <p:nvSpPr>
            <p:cNvPr id="31138" name="Freeform 156"/>
            <p:cNvSpPr>
              <a:spLocks/>
            </p:cNvSpPr>
            <p:nvPr/>
          </p:nvSpPr>
          <p:spPr bwMode="auto">
            <a:xfrm>
              <a:off x="2418" y="724"/>
              <a:ext cx="91" cy="33"/>
            </a:xfrm>
            <a:custGeom>
              <a:avLst/>
              <a:gdLst>
                <a:gd name="T0" fmla="*/ 90 w 91"/>
                <a:gd name="T1" fmla="*/ 0 h 33"/>
                <a:gd name="T2" fmla="*/ 0 w 91"/>
                <a:gd name="T3" fmla="*/ 27 h 33"/>
                <a:gd name="T4" fmla="*/ 0 w 91"/>
                <a:gd name="T5" fmla="*/ 32 h 33"/>
                <a:gd name="T6" fmla="*/ 90 w 91"/>
                <a:gd name="T7" fmla="*/ 4 h 33"/>
                <a:gd name="T8" fmla="*/ 90 w 91"/>
                <a:gd name="T9" fmla="*/ 0 h 33"/>
                <a:gd name="T10" fmla="*/ 0 60000 65536"/>
                <a:gd name="T11" fmla="*/ 0 60000 65536"/>
                <a:gd name="T12" fmla="*/ 0 60000 65536"/>
                <a:gd name="T13" fmla="*/ 0 60000 65536"/>
                <a:gd name="T14" fmla="*/ 0 60000 65536"/>
                <a:gd name="T15" fmla="*/ 0 w 91"/>
                <a:gd name="T16" fmla="*/ 0 h 33"/>
                <a:gd name="T17" fmla="*/ 91 w 91"/>
                <a:gd name="T18" fmla="*/ 33 h 33"/>
              </a:gdLst>
              <a:ahLst/>
              <a:cxnLst>
                <a:cxn ang="T10">
                  <a:pos x="T0" y="T1"/>
                </a:cxn>
                <a:cxn ang="T11">
                  <a:pos x="T2" y="T3"/>
                </a:cxn>
                <a:cxn ang="T12">
                  <a:pos x="T4" y="T5"/>
                </a:cxn>
                <a:cxn ang="T13">
                  <a:pos x="T6" y="T7"/>
                </a:cxn>
                <a:cxn ang="T14">
                  <a:pos x="T8" y="T9"/>
                </a:cxn>
              </a:cxnLst>
              <a:rect l="T15" t="T16" r="T17" b="T18"/>
              <a:pathLst>
                <a:path w="91" h="33">
                  <a:moveTo>
                    <a:pt x="90" y="0"/>
                  </a:moveTo>
                  <a:lnTo>
                    <a:pt x="0" y="27"/>
                  </a:lnTo>
                  <a:lnTo>
                    <a:pt x="0" y="32"/>
                  </a:lnTo>
                  <a:lnTo>
                    <a:pt x="90" y="4"/>
                  </a:lnTo>
                  <a:lnTo>
                    <a:pt x="90" y="0"/>
                  </a:lnTo>
                </a:path>
              </a:pathLst>
            </a:custGeom>
            <a:solidFill>
              <a:srgbClr val="404040"/>
            </a:solidFill>
            <a:ln w="9525" cap="rnd">
              <a:noFill/>
              <a:round/>
              <a:headEnd/>
              <a:tailEnd/>
            </a:ln>
          </p:spPr>
          <p:txBody>
            <a:bodyPr/>
            <a:lstStyle/>
            <a:p>
              <a:endParaRPr lang="en-US">
                <a:solidFill>
                  <a:schemeClr val="tx1"/>
                </a:solidFill>
              </a:endParaRPr>
            </a:p>
          </p:txBody>
        </p:sp>
        <p:sp>
          <p:nvSpPr>
            <p:cNvPr id="31139" name="Freeform 157"/>
            <p:cNvSpPr>
              <a:spLocks/>
            </p:cNvSpPr>
            <p:nvPr/>
          </p:nvSpPr>
          <p:spPr bwMode="auto">
            <a:xfrm>
              <a:off x="2353" y="1225"/>
              <a:ext cx="23" cy="36"/>
            </a:xfrm>
            <a:custGeom>
              <a:avLst/>
              <a:gdLst>
                <a:gd name="T0" fmla="*/ 22 w 23"/>
                <a:gd name="T1" fmla="*/ 24 h 36"/>
                <a:gd name="T2" fmla="*/ 0 w 23"/>
                <a:gd name="T3" fmla="*/ 35 h 36"/>
                <a:gd name="T4" fmla="*/ 22 w 23"/>
                <a:gd name="T5" fmla="*/ 0 h 36"/>
                <a:gd name="T6" fmla="*/ 22 w 23"/>
                <a:gd name="T7" fmla="*/ 24 h 36"/>
                <a:gd name="T8" fmla="*/ 0 60000 65536"/>
                <a:gd name="T9" fmla="*/ 0 60000 65536"/>
                <a:gd name="T10" fmla="*/ 0 60000 65536"/>
                <a:gd name="T11" fmla="*/ 0 60000 65536"/>
                <a:gd name="T12" fmla="*/ 0 w 23"/>
                <a:gd name="T13" fmla="*/ 0 h 36"/>
                <a:gd name="T14" fmla="*/ 23 w 23"/>
                <a:gd name="T15" fmla="*/ 36 h 36"/>
              </a:gdLst>
              <a:ahLst/>
              <a:cxnLst>
                <a:cxn ang="T8">
                  <a:pos x="T0" y="T1"/>
                </a:cxn>
                <a:cxn ang="T9">
                  <a:pos x="T2" y="T3"/>
                </a:cxn>
                <a:cxn ang="T10">
                  <a:pos x="T4" y="T5"/>
                </a:cxn>
                <a:cxn ang="T11">
                  <a:pos x="T6" y="T7"/>
                </a:cxn>
              </a:cxnLst>
              <a:rect l="T12" t="T13" r="T14" b="T15"/>
              <a:pathLst>
                <a:path w="23" h="36">
                  <a:moveTo>
                    <a:pt x="22" y="24"/>
                  </a:moveTo>
                  <a:lnTo>
                    <a:pt x="0" y="35"/>
                  </a:lnTo>
                  <a:lnTo>
                    <a:pt x="22" y="0"/>
                  </a:lnTo>
                  <a:lnTo>
                    <a:pt x="22" y="24"/>
                  </a:lnTo>
                </a:path>
              </a:pathLst>
            </a:custGeom>
            <a:solidFill>
              <a:srgbClr val="999999"/>
            </a:solidFill>
            <a:ln w="9525" cap="rnd">
              <a:noFill/>
              <a:round/>
              <a:headEnd/>
              <a:tailEnd/>
            </a:ln>
          </p:spPr>
          <p:txBody>
            <a:bodyPr/>
            <a:lstStyle/>
            <a:p>
              <a:endParaRPr lang="en-US">
                <a:solidFill>
                  <a:schemeClr val="tx1"/>
                </a:solidFill>
              </a:endParaRPr>
            </a:p>
          </p:txBody>
        </p:sp>
        <p:sp>
          <p:nvSpPr>
            <p:cNvPr id="31140" name="Freeform 158"/>
            <p:cNvSpPr>
              <a:spLocks/>
            </p:cNvSpPr>
            <p:nvPr/>
          </p:nvSpPr>
          <p:spPr bwMode="auto">
            <a:xfrm>
              <a:off x="2335" y="1206"/>
              <a:ext cx="27" cy="55"/>
            </a:xfrm>
            <a:custGeom>
              <a:avLst/>
              <a:gdLst>
                <a:gd name="T0" fmla="*/ 26 w 27"/>
                <a:gd name="T1" fmla="*/ 12 h 55"/>
                <a:gd name="T2" fmla="*/ 15 w 27"/>
                <a:gd name="T3" fmla="*/ 54 h 55"/>
                <a:gd name="T4" fmla="*/ 0 w 27"/>
                <a:gd name="T5" fmla="*/ 36 h 55"/>
                <a:gd name="T6" fmla="*/ 9 w 27"/>
                <a:gd name="T7" fmla="*/ 0 h 55"/>
                <a:gd name="T8" fmla="*/ 26 w 27"/>
                <a:gd name="T9" fmla="*/ 12 h 55"/>
                <a:gd name="T10" fmla="*/ 0 60000 65536"/>
                <a:gd name="T11" fmla="*/ 0 60000 65536"/>
                <a:gd name="T12" fmla="*/ 0 60000 65536"/>
                <a:gd name="T13" fmla="*/ 0 60000 65536"/>
                <a:gd name="T14" fmla="*/ 0 60000 65536"/>
                <a:gd name="T15" fmla="*/ 0 w 27"/>
                <a:gd name="T16" fmla="*/ 0 h 55"/>
                <a:gd name="T17" fmla="*/ 27 w 27"/>
                <a:gd name="T18" fmla="*/ 55 h 55"/>
              </a:gdLst>
              <a:ahLst/>
              <a:cxnLst>
                <a:cxn ang="T10">
                  <a:pos x="T0" y="T1"/>
                </a:cxn>
                <a:cxn ang="T11">
                  <a:pos x="T2" y="T3"/>
                </a:cxn>
                <a:cxn ang="T12">
                  <a:pos x="T4" y="T5"/>
                </a:cxn>
                <a:cxn ang="T13">
                  <a:pos x="T6" y="T7"/>
                </a:cxn>
                <a:cxn ang="T14">
                  <a:pos x="T8" y="T9"/>
                </a:cxn>
              </a:cxnLst>
              <a:rect l="T15" t="T16" r="T17" b="T18"/>
              <a:pathLst>
                <a:path w="27" h="55">
                  <a:moveTo>
                    <a:pt x="26" y="12"/>
                  </a:moveTo>
                  <a:lnTo>
                    <a:pt x="15" y="54"/>
                  </a:lnTo>
                  <a:lnTo>
                    <a:pt x="0" y="36"/>
                  </a:lnTo>
                  <a:lnTo>
                    <a:pt x="9" y="0"/>
                  </a:lnTo>
                  <a:lnTo>
                    <a:pt x="26" y="12"/>
                  </a:lnTo>
                </a:path>
              </a:pathLst>
            </a:custGeom>
            <a:solidFill>
              <a:srgbClr val="E6E6E6"/>
            </a:solidFill>
            <a:ln w="9525" cap="rnd">
              <a:noFill/>
              <a:round/>
              <a:headEnd/>
              <a:tailEnd/>
            </a:ln>
          </p:spPr>
          <p:txBody>
            <a:bodyPr/>
            <a:lstStyle/>
            <a:p>
              <a:endParaRPr lang="en-US">
                <a:solidFill>
                  <a:schemeClr val="tx1"/>
                </a:solidFill>
              </a:endParaRPr>
            </a:p>
          </p:txBody>
        </p:sp>
        <p:sp>
          <p:nvSpPr>
            <p:cNvPr id="31141" name="Freeform 159"/>
            <p:cNvSpPr>
              <a:spLocks/>
            </p:cNvSpPr>
            <p:nvPr/>
          </p:nvSpPr>
          <p:spPr bwMode="auto">
            <a:xfrm>
              <a:off x="2300" y="1180"/>
              <a:ext cx="22" cy="33"/>
            </a:xfrm>
            <a:custGeom>
              <a:avLst/>
              <a:gdLst>
                <a:gd name="T0" fmla="*/ 21 w 22"/>
                <a:gd name="T1" fmla="*/ 23 h 33"/>
                <a:gd name="T2" fmla="*/ 0 w 22"/>
                <a:gd name="T3" fmla="*/ 32 h 33"/>
                <a:gd name="T4" fmla="*/ 21 w 22"/>
                <a:gd name="T5" fmla="*/ 0 h 33"/>
                <a:gd name="T6" fmla="*/ 21 w 22"/>
                <a:gd name="T7" fmla="*/ 23 h 33"/>
                <a:gd name="T8" fmla="*/ 0 60000 65536"/>
                <a:gd name="T9" fmla="*/ 0 60000 65536"/>
                <a:gd name="T10" fmla="*/ 0 60000 65536"/>
                <a:gd name="T11" fmla="*/ 0 60000 65536"/>
                <a:gd name="T12" fmla="*/ 0 w 22"/>
                <a:gd name="T13" fmla="*/ 0 h 33"/>
                <a:gd name="T14" fmla="*/ 22 w 22"/>
                <a:gd name="T15" fmla="*/ 33 h 33"/>
              </a:gdLst>
              <a:ahLst/>
              <a:cxnLst>
                <a:cxn ang="T8">
                  <a:pos x="T0" y="T1"/>
                </a:cxn>
                <a:cxn ang="T9">
                  <a:pos x="T2" y="T3"/>
                </a:cxn>
                <a:cxn ang="T10">
                  <a:pos x="T4" y="T5"/>
                </a:cxn>
                <a:cxn ang="T11">
                  <a:pos x="T6" y="T7"/>
                </a:cxn>
              </a:cxnLst>
              <a:rect l="T12" t="T13" r="T14" b="T15"/>
              <a:pathLst>
                <a:path w="22" h="33">
                  <a:moveTo>
                    <a:pt x="21" y="23"/>
                  </a:moveTo>
                  <a:lnTo>
                    <a:pt x="0" y="32"/>
                  </a:lnTo>
                  <a:lnTo>
                    <a:pt x="21" y="0"/>
                  </a:lnTo>
                  <a:lnTo>
                    <a:pt x="21" y="23"/>
                  </a:lnTo>
                </a:path>
              </a:pathLst>
            </a:custGeom>
            <a:solidFill>
              <a:srgbClr val="999999"/>
            </a:solidFill>
            <a:ln w="9525" cap="rnd">
              <a:noFill/>
              <a:round/>
              <a:headEnd/>
              <a:tailEnd/>
            </a:ln>
          </p:spPr>
          <p:txBody>
            <a:bodyPr/>
            <a:lstStyle/>
            <a:p>
              <a:endParaRPr lang="en-US">
                <a:solidFill>
                  <a:schemeClr val="tx1"/>
                </a:solidFill>
              </a:endParaRPr>
            </a:p>
          </p:txBody>
        </p:sp>
        <p:sp>
          <p:nvSpPr>
            <p:cNvPr id="31142" name="Freeform 160"/>
            <p:cNvSpPr>
              <a:spLocks/>
            </p:cNvSpPr>
            <p:nvPr/>
          </p:nvSpPr>
          <p:spPr bwMode="auto">
            <a:xfrm>
              <a:off x="2284" y="1167"/>
              <a:ext cx="25" cy="46"/>
            </a:xfrm>
            <a:custGeom>
              <a:avLst/>
              <a:gdLst>
                <a:gd name="T0" fmla="*/ 24 w 25"/>
                <a:gd name="T1" fmla="*/ 10 h 46"/>
                <a:gd name="T2" fmla="*/ 14 w 25"/>
                <a:gd name="T3" fmla="*/ 45 h 46"/>
                <a:gd name="T4" fmla="*/ 0 w 25"/>
                <a:gd name="T5" fmla="*/ 29 h 46"/>
                <a:gd name="T6" fmla="*/ 9 w 25"/>
                <a:gd name="T7" fmla="*/ 0 h 46"/>
                <a:gd name="T8" fmla="*/ 24 w 25"/>
                <a:gd name="T9" fmla="*/ 10 h 46"/>
                <a:gd name="T10" fmla="*/ 0 60000 65536"/>
                <a:gd name="T11" fmla="*/ 0 60000 65536"/>
                <a:gd name="T12" fmla="*/ 0 60000 65536"/>
                <a:gd name="T13" fmla="*/ 0 60000 65536"/>
                <a:gd name="T14" fmla="*/ 0 60000 65536"/>
                <a:gd name="T15" fmla="*/ 0 w 25"/>
                <a:gd name="T16" fmla="*/ 0 h 46"/>
                <a:gd name="T17" fmla="*/ 25 w 25"/>
                <a:gd name="T18" fmla="*/ 46 h 46"/>
              </a:gdLst>
              <a:ahLst/>
              <a:cxnLst>
                <a:cxn ang="T10">
                  <a:pos x="T0" y="T1"/>
                </a:cxn>
                <a:cxn ang="T11">
                  <a:pos x="T2" y="T3"/>
                </a:cxn>
                <a:cxn ang="T12">
                  <a:pos x="T4" y="T5"/>
                </a:cxn>
                <a:cxn ang="T13">
                  <a:pos x="T6" y="T7"/>
                </a:cxn>
                <a:cxn ang="T14">
                  <a:pos x="T8" y="T9"/>
                </a:cxn>
              </a:cxnLst>
              <a:rect l="T15" t="T16" r="T17" b="T18"/>
              <a:pathLst>
                <a:path w="25" h="46">
                  <a:moveTo>
                    <a:pt x="24" y="10"/>
                  </a:moveTo>
                  <a:lnTo>
                    <a:pt x="14" y="45"/>
                  </a:lnTo>
                  <a:lnTo>
                    <a:pt x="0" y="29"/>
                  </a:lnTo>
                  <a:lnTo>
                    <a:pt x="9" y="0"/>
                  </a:lnTo>
                  <a:lnTo>
                    <a:pt x="24" y="10"/>
                  </a:lnTo>
                </a:path>
              </a:pathLst>
            </a:custGeom>
            <a:solidFill>
              <a:srgbClr val="E6E6E6"/>
            </a:solidFill>
            <a:ln w="9525" cap="rnd">
              <a:noFill/>
              <a:round/>
              <a:headEnd/>
              <a:tailEnd/>
            </a:ln>
          </p:spPr>
          <p:txBody>
            <a:bodyPr/>
            <a:lstStyle/>
            <a:p>
              <a:endParaRPr lang="en-US">
                <a:solidFill>
                  <a:schemeClr val="tx1"/>
                </a:solidFill>
              </a:endParaRPr>
            </a:p>
          </p:txBody>
        </p:sp>
        <p:sp>
          <p:nvSpPr>
            <p:cNvPr id="31143" name="Freeform 161"/>
            <p:cNvSpPr>
              <a:spLocks/>
            </p:cNvSpPr>
            <p:nvPr/>
          </p:nvSpPr>
          <p:spPr bwMode="auto">
            <a:xfrm>
              <a:off x="2404" y="1096"/>
              <a:ext cx="114" cy="68"/>
            </a:xfrm>
            <a:custGeom>
              <a:avLst/>
              <a:gdLst>
                <a:gd name="T0" fmla="*/ 113 w 114"/>
                <a:gd name="T1" fmla="*/ 12 h 68"/>
                <a:gd name="T2" fmla="*/ 2 w 114"/>
                <a:gd name="T3" fmla="*/ 67 h 68"/>
                <a:gd name="T4" fmla="*/ 0 w 114"/>
                <a:gd name="T5" fmla="*/ 51 h 68"/>
                <a:gd name="T6" fmla="*/ 110 w 114"/>
                <a:gd name="T7" fmla="*/ 0 h 68"/>
                <a:gd name="T8" fmla="*/ 113 w 114"/>
                <a:gd name="T9" fmla="*/ 12 h 68"/>
                <a:gd name="T10" fmla="*/ 0 60000 65536"/>
                <a:gd name="T11" fmla="*/ 0 60000 65536"/>
                <a:gd name="T12" fmla="*/ 0 60000 65536"/>
                <a:gd name="T13" fmla="*/ 0 60000 65536"/>
                <a:gd name="T14" fmla="*/ 0 60000 65536"/>
                <a:gd name="T15" fmla="*/ 0 w 114"/>
                <a:gd name="T16" fmla="*/ 0 h 68"/>
                <a:gd name="T17" fmla="*/ 114 w 114"/>
                <a:gd name="T18" fmla="*/ 68 h 68"/>
              </a:gdLst>
              <a:ahLst/>
              <a:cxnLst>
                <a:cxn ang="T10">
                  <a:pos x="T0" y="T1"/>
                </a:cxn>
                <a:cxn ang="T11">
                  <a:pos x="T2" y="T3"/>
                </a:cxn>
                <a:cxn ang="T12">
                  <a:pos x="T4" y="T5"/>
                </a:cxn>
                <a:cxn ang="T13">
                  <a:pos x="T6" y="T7"/>
                </a:cxn>
                <a:cxn ang="T14">
                  <a:pos x="T8" y="T9"/>
                </a:cxn>
              </a:cxnLst>
              <a:rect l="T15" t="T16" r="T17" b="T18"/>
              <a:pathLst>
                <a:path w="114" h="68">
                  <a:moveTo>
                    <a:pt x="113" y="12"/>
                  </a:moveTo>
                  <a:lnTo>
                    <a:pt x="2" y="67"/>
                  </a:lnTo>
                  <a:lnTo>
                    <a:pt x="0" y="51"/>
                  </a:lnTo>
                  <a:lnTo>
                    <a:pt x="110" y="0"/>
                  </a:lnTo>
                  <a:lnTo>
                    <a:pt x="113" y="12"/>
                  </a:lnTo>
                </a:path>
              </a:pathLst>
            </a:custGeom>
            <a:solidFill>
              <a:srgbClr val="E6E6E6"/>
            </a:solidFill>
            <a:ln w="9525" cap="rnd">
              <a:noFill/>
              <a:round/>
              <a:headEnd/>
              <a:tailEnd/>
            </a:ln>
          </p:spPr>
          <p:txBody>
            <a:bodyPr/>
            <a:lstStyle/>
            <a:p>
              <a:endParaRPr lang="en-US">
                <a:solidFill>
                  <a:schemeClr val="tx1"/>
                </a:solidFill>
              </a:endParaRPr>
            </a:p>
          </p:txBody>
        </p:sp>
        <p:sp>
          <p:nvSpPr>
            <p:cNvPr id="31144" name="Freeform 162"/>
            <p:cNvSpPr>
              <a:spLocks/>
            </p:cNvSpPr>
            <p:nvPr/>
          </p:nvSpPr>
          <p:spPr bwMode="auto">
            <a:xfrm>
              <a:off x="2404" y="1081"/>
              <a:ext cx="114" cy="67"/>
            </a:xfrm>
            <a:custGeom>
              <a:avLst/>
              <a:gdLst>
                <a:gd name="T0" fmla="*/ 110 w 114"/>
                <a:gd name="T1" fmla="*/ 12 h 67"/>
                <a:gd name="T2" fmla="*/ 0 w 114"/>
                <a:gd name="T3" fmla="*/ 66 h 67"/>
                <a:gd name="T4" fmla="*/ 2 w 114"/>
                <a:gd name="T5" fmla="*/ 53 h 67"/>
                <a:gd name="T6" fmla="*/ 113 w 114"/>
                <a:gd name="T7" fmla="*/ 0 h 67"/>
                <a:gd name="T8" fmla="*/ 110 w 114"/>
                <a:gd name="T9" fmla="*/ 12 h 67"/>
                <a:gd name="T10" fmla="*/ 0 60000 65536"/>
                <a:gd name="T11" fmla="*/ 0 60000 65536"/>
                <a:gd name="T12" fmla="*/ 0 60000 65536"/>
                <a:gd name="T13" fmla="*/ 0 60000 65536"/>
                <a:gd name="T14" fmla="*/ 0 60000 65536"/>
                <a:gd name="T15" fmla="*/ 0 w 114"/>
                <a:gd name="T16" fmla="*/ 0 h 67"/>
                <a:gd name="T17" fmla="*/ 114 w 114"/>
                <a:gd name="T18" fmla="*/ 67 h 67"/>
              </a:gdLst>
              <a:ahLst/>
              <a:cxnLst>
                <a:cxn ang="T10">
                  <a:pos x="T0" y="T1"/>
                </a:cxn>
                <a:cxn ang="T11">
                  <a:pos x="T2" y="T3"/>
                </a:cxn>
                <a:cxn ang="T12">
                  <a:pos x="T4" y="T5"/>
                </a:cxn>
                <a:cxn ang="T13">
                  <a:pos x="T6" y="T7"/>
                </a:cxn>
                <a:cxn ang="T14">
                  <a:pos x="T8" y="T9"/>
                </a:cxn>
              </a:cxnLst>
              <a:rect l="T15" t="T16" r="T17" b="T18"/>
              <a:pathLst>
                <a:path w="114" h="67">
                  <a:moveTo>
                    <a:pt x="110" y="12"/>
                  </a:moveTo>
                  <a:lnTo>
                    <a:pt x="0" y="66"/>
                  </a:lnTo>
                  <a:lnTo>
                    <a:pt x="2" y="53"/>
                  </a:lnTo>
                  <a:lnTo>
                    <a:pt x="113" y="0"/>
                  </a:lnTo>
                  <a:lnTo>
                    <a:pt x="110" y="12"/>
                  </a:lnTo>
                </a:path>
              </a:pathLst>
            </a:custGeom>
            <a:solidFill>
              <a:srgbClr val="CCCCCC"/>
            </a:solidFill>
            <a:ln w="9525" cap="rnd">
              <a:noFill/>
              <a:round/>
              <a:headEnd/>
              <a:tailEnd/>
            </a:ln>
          </p:spPr>
          <p:txBody>
            <a:bodyPr/>
            <a:lstStyle/>
            <a:p>
              <a:endParaRPr lang="en-US">
                <a:solidFill>
                  <a:schemeClr val="tx1"/>
                </a:solidFill>
              </a:endParaRPr>
            </a:p>
          </p:txBody>
        </p:sp>
        <p:sp>
          <p:nvSpPr>
            <p:cNvPr id="31145" name="Freeform 163"/>
            <p:cNvSpPr>
              <a:spLocks/>
            </p:cNvSpPr>
            <p:nvPr/>
          </p:nvSpPr>
          <p:spPr bwMode="auto">
            <a:xfrm>
              <a:off x="2404" y="1122"/>
              <a:ext cx="114" cy="75"/>
            </a:xfrm>
            <a:custGeom>
              <a:avLst/>
              <a:gdLst>
                <a:gd name="T0" fmla="*/ 113 w 114"/>
                <a:gd name="T1" fmla="*/ 15 h 75"/>
                <a:gd name="T2" fmla="*/ 2 w 114"/>
                <a:gd name="T3" fmla="*/ 74 h 75"/>
                <a:gd name="T4" fmla="*/ 0 w 114"/>
                <a:gd name="T5" fmla="*/ 58 h 75"/>
                <a:gd name="T6" fmla="*/ 110 w 114"/>
                <a:gd name="T7" fmla="*/ 0 h 75"/>
                <a:gd name="T8" fmla="*/ 113 w 114"/>
                <a:gd name="T9" fmla="*/ 15 h 75"/>
                <a:gd name="T10" fmla="*/ 0 60000 65536"/>
                <a:gd name="T11" fmla="*/ 0 60000 65536"/>
                <a:gd name="T12" fmla="*/ 0 60000 65536"/>
                <a:gd name="T13" fmla="*/ 0 60000 65536"/>
                <a:gd name="T14" fmla="*/ 0 60000 65536"/>
                <a:gd name="T15" fmla="*/ 0 w 114"/>
                <a:gd name="T16" fmla="*/ 0 h 75"/>
                <a:gd name="T17" fmla="*/ 114 w 114"/>
                <a:gd name="T18" fmla="*/ 75 h 75"/>
              </a:gdLst>
              <a:ahLst/>
              <a:cxnLst>
                <a:cxn ang="T10">
                  <a:pos x="T0" y="T1"/>
                </a:cxn>
                <a:cxn ang="T11">
                  <a:pos x="T2" y="T3"/>
                </a:cxn>
                <a:cxn ang="T12">
                  <a:pos x="T4" y="T5"/>
                </a:cxn>
                <a:cxn ang="T13">
                  <a:pos x="T6" y="T7"/>
                </a:cxn>
                <a:cxn ang="T14">
                  <a:pos x="T8" y="T9"/>
                </a:cxn>
              </a:cxnLst>
              <a:rect l="T15" t="T16" r="T17" b="T18"/>
              <a:pathLst>
                <a:path w="114" h="75">
                  <a:moveTo>
                    <a:pt x="113" y="15"/>
                  </a:moveTo>
                  <a:lnTo>
                    <a:pt x="2" y="74"/>
                  </a:lnTo>
                  <a:lnTo>
                    <a:pt x="0" y="58"/>
                  </a:lnTo>
                  <a:lnTo>
                    <a:pt x="110" y="0"/>
                  </a:lnTo>
                  <a:lnTo>
                    <a:pt x="113" y="15"/>
                  </a:lnTo>
                </a:path>
              </a:pathLst>
            </a:custGeom>
            <a:solidFill>
              <a:srgbClr val="E6E6E6"/>
            </a:solidFill>
            <a:ln w="9525" cap="rnd">
              <a:noFill/>
              <a:round/>
              <a:headEnd/>
              <a:tailEnd/>
            </a:ln>
          </p:spPr>
          <p:txBody>
            <a:bodyPr/>
            <a:lstStyle/>
            <a:p>
              <a:endParaRPr lang="en-US">
                <a:solidFill>
                  <a:schemeClr val="tx1"/>
                </a:solidFill>
              </a:endParaRPr>
            </a:p>
          </p:txBody>
        </p:sp>
        <p:sp>
          <p:nvSpPr>
            <p:cNvPr id="31146" name="Freeform 164"/>
            <p:cNvSpPr>
              <a:spLocks/>
            </p:cNvSpPr>
            <p:nvPr/>
          </p:nvSpPr>
          <p:spPr bwMode="auto">
            <a:xfrm>
              <a:off x="2404" y="1112"/>
              <a:ext cx="114" cy="64"/>
            </a:xfrm>
            <a:custGeom>
              <a:avLst/>
              <a:gdLst>
                <a:gd name="T0" fmla="*/ 110 w 114"/>
                <a:gd name="T1" fmla="*/ 10 h 64"/>
                <a:gd name="T2" fmla="*/ 0 w 114"/>
                <a:gd name="T3" fmla="*/ 63 h 64"/>
                <a:gd name="T4" fmla="*/ 2 w 114"/>
                <a:gd name="T5" fmla="*/ 50 h 64"/>
                <a:gd name="T6" fmla="*/ 113 w 114"/>
                <a:gd name="T7" fmla="*/ 0 h 64"/>
                <a:gd name="T8" fmla="*/ 110 w 114"/>
                <a:gd name="T9" fmla="*/ 10 h 64"/>
                <a:gd name="T10" fmla="*/ 0 60000 65536"/>
                <a:gd name="T11" fmla="*/ 0 60000 65536"/>
                <a:gd name="T12" fmla="*/ 0 60000 65536"/>
                <a:gd name="T13" fmla="*/ 0 60000 65536"/>
                <a:gd name="T14" fmla="*/ 0 60000 65536"/>
                <a:gd name="T15" fmla="*/ 0 w 114"/>
                <a:gd name="T16" fmla="*/ 0 h 64"/>
                <a:gd name="T17" fmla="*/ 114 w 114"/>
                <a:gd name="T18" fmla="*/ 64 h 64"/>
              </a:gdLst>
              <a:ahLst/>
              <a:cxnLst>
                <a:cxn ang="T10">
                  <a:pos x="T0" y="T1"/>
                </a:cxn>
                <a:cxn ang="T11">
                  <a:pos x="T2" y="T3"/>
                </a:cxn>
                <a:cxn ang="T12">
                  <a:pos x="T4" y="T5"/>
                </a:cxn>
                <a:cxn ang="T13">
                  <a:pos x="T6" y="T7"/>
                </a:cxn>
                <a:cxn ang="T14">
                  <a:pos x="T8" y="T9"/>
                </a:cxn>
              </a:cxnLst>
              <a:rect l="T15" t="T16" r="T17" b="T18"/>
              <a:pathLst>
                <a:path w="114" h="64">
                  <a:moveTo>
                    <a:pt x="110" y="10"/>
                  </a:moveTo>
                  <a:lnTo>
                    <a:pt x="0" y="63"/>
                  </a:lnTo>
                  <a:lnTo>
                    <a:pt x="2" y="50"/>
                  </a:lnTo>
                  <a:lnTo>
                    <a:pt x="113" y="0"/>
                  </a:lnTo>
                  <a:lnTo>
                    <a:pt x="110" y="10"/>
                  </a:lnTo>
                </a:path>
              </a:pathLst>
            </a:custGeom>
            <a:solidFill>
              <a:srgbClr val="999999"/>
            </a:solidFill>
            <a:ln w="9525" cap="rnd">
              <a:noFill/>
              <a:round/>
              <a:headEnd/>
              <a:tailEnd/>
            </a:ln>
          </p:spPr>
          <p:txBody>
            <a:bodyPr/>
            <a:lstStyle/>
            <a:p>
              <a:endParaRPr lang="en-US">
                <a:solidFill>
                  <a:schemeClr val="tx1"/>
                </a:solidFill>
              </a:endParaRPr>
            </a:p>
          </p:txBody>
        </p:sp>
        <p:sp>
          <p:nvSpPr>
            <p:cNvPr id="31147" name="Freeform 165"/>
            <p:cNvSpPr>
              <a:spLocks/>
            </p:cNvSpPr>
            <p:nvPr/>
          </p:nvSpPr>
          <p:spPr bwMode="auto">
            <a:xfrm>
              <a:off x="2404" y="1155"/>
              <a:ext cx="114" cy="66"/>
            </a:xfrm>
            <a:custGeom>
              <a:avLst/>
              <a:gdLst>
                <a:gd name="T0" fmla="*/ 113 w 114"/>
                <a:gd name="T1" fmla="*/ 10 h 66"/>
                <a:gd name="T2" fmla="*/ 2 w 114"/>
                <a:gd name="T3" fmla="*/ 65 h 66"/>
                <a:gd name="T4" fmla="*/ 0 w 114"/>
                <a:gd name="T5" fmla="*/ 49 h 66"/>
                <a:gd name="T6" fmla="*/ 110 w 114"/>
                <a:gd name="T7" fmla="*/ 0 h 66"/>
                <a:gd name="T8" fmla="*/ 113 w 114"/>
                <a:gd name="T9" fmla="*/ 10 h 66"/>
                <a:gd name="T10" fmla="*/ 0 60000 65536"/>
                <a:gd name="T11" fmla="*/ 0 60000 65536"/>
                <a:gd name="T12" fmla="*/ 0 60000 65536"/>
                <a:gd name="T13" fmla="*/ 0 60000 65536"/>
                <a:gd name="T14" fmla="*/ 0 60000 65536"/>
                <a:gd name="T15" fmla="*/ 0 w 114"/>
                <a:gd name="T16" fmla="*/ 0 h 66"/>
                <a:gd name="T17" fmla="*/ 114 w 114"/>
                <a:gd name="T18" fmla="*/ 66 h 66"/>
              </a:gdLst>
              <a:ahLst/>
              <a:cxnLst>
                <a:cxn ang="T10">
                  <a:pos x="T0" y="T1"/>
                </a:cxn>
                <a:cxn ang="T11">
                  <a:pos x="T2" y="T3"/>
                </a:cxn>
                <a:cxn ang="T12">
                  <a:pos x="T4" y="T5"/>
                </a:cxn>
                <a:cxn ang="T13">
                  <a:pos x="T6" y="T7"/>
                </a:cxn>
                <a:cxn ang="T14">
                  <a:pos x="T8" y="T9"/>
                </a:cxn>
              </a:cxnLst>
              <a:rect l="T15" t="T16" r="T17" b="T18"/>
              <a:pathLst>
                <a:path w="114" h="66">
                  <a:moveTo>
                    <a:pt x="113" y="10"/>
                  </a:moveTo>
                  <a:lnTo>
                    <a:pt x="2" y="65"/>
                  </a:lnTo>
                  <a:lnTo>
                    <a:pt x="0" y="49"/>
                  </a:lnTo>
                  <a:lnTo>
                    <a:pt x="110" y="0"/>
                  </a:lnTo>
                  <a:lnTo>
                    <a:pt x="113" y="10"/>
                  </a:lnTo>
                </a:path>
              </a:pathLst>
            </a:custGeom>
            <a:solidFill>
              <a:srgbClr val="E6E6E6"/>
            </a:solidFill>
            <a:ln w="9525" cap="rnd">
              <a:noFill/>
              <a:round/>
              <a:headEnd/>
              <a:tailEnd/>
            </a:ln>
          </p:spPr>
          <p:txBody>
            <a:bodyPr/>
            <a:lstStyle/>
            <a:p>
              <a:endParaRPr lang="en-US">
                <a:solidFill>
                  <a:schemeClr val="tx1"/>
                </a:solidFill>
              </a:endParaRPr>
            </a:p>
          </p:txBody>
        </p:sp>
        <p:sp>
          <p:nvSpPr>
            <p:cNvPr id="31148" name="Freeform 166"/>
            <p:cNvSpPr>
              <a:spLocks/>
            </p:cNvSpPr>
            <p:nvPr/>
          </p:nvSpPr>
          <p:spPr bwMode="auto">
            <a:xfrm>
              <a:off x="2404" y="1136"/>
              <a:ext cx="114" cy="69"/>
            </a:xfrm>
            <a:custGeom>
              <a:avLst/>
              <a:gdLst>
                <a:gd name="T0" fmla="*/ 110 w 114"/>
                <a:gd name="T1" fmla="*/ 12 h 69"/>
                <a:gd name="T2" fmla="*/ 0 w 114"/>
                <a:gd name="T3" fmla="*/ 68 h 69"/>
                <a:gd name="T4" fmla="*/ 2 w 114"/>
                <a:gd name="T5" fmla="*/ 55 h 69"/>
                <a:gd name="T6" fmla="*/ 113 w 114"/>
                <a:gd name="T7" fmla="*/ 0 h 69"/>
                <a:gd name="T8" fmla="*/ 110 w 114"/>
                <a:gd name="T9" fmla="*/ 12 h 69"/>
                <a:gd name="T10" fmla="*/ 0 60000 65536"/>
                <a:gd name="T11" fmla="*/ 0 60000 65536"/>
                <a:gd name="T12" fmla="*/ 0 60000 65536"/>
                <a:gd name="T13" fmla="*/ 0 60000 65536"/>
                <a:gd name="T14" fmla="*/ 0 60000 65536"/>
                <a:gd name="T15" fmla="*/ 0 w 114"/>
                <a:gd name="T16" fmla="*/ 0 h 69"/>
                <a:gd name="T17" fmla="*/ 114 w 114"/>
                <a:gd name="T18" fmla="*/ 69 h 69"/>
              </a:gdLst>
              <a:ahLst/>
              <a:cxnLst>
                <a:cxn ang="T10">
                  <a:pos x="T0" y="T1"/>
                </a:cxn>
                <a:cxn ang="T11">
                  <a:pos x="T2" y="T3"/>
                </a:cxn>
                <a:cxn ang="T12">
                  <a:pos x="T4" y="T5"/>
                </a:cxn>
                <a:cxn ang="T13">
                  <a:pos x="T6" y="T7"/>
                </a:cxn>
                <a:cxn ang="T14">
                  <a:pos x="T8" y="T9"/>
                </a:cxn>
              </a:cxnLst>
              <a:rect l="T15" t="T16" r="T17" b="T18"/>
              <a:pathLst>
                <a:path w="114" h="69">
                  <a:moveTo>
                    <a:pt x="110" y="12"/>
                  </a:moveTo>
                  <a:lnTo>
                    <a:pt x="0" y="68"/>
                  </a:lnTo>
                  <a:lnTo>
                    <a:pt x="2" y="55"/>
                  </a:lnTo>
                  <a:lnTo>
                    <a:pt x="113" y="0"/>
                  </a:lnTo>
                  <a:lnTo>
                    <a:pt x="110" y="12"/>
                  </a:lnTo>
                </a:path>
              </a:pathLst>
            </a:custGeom>
            <a:solidFill>
              <a:srgbClr val="999999"/>
            </a:solidFill>
            <a:ln w="9525" cap="rnd">
              <a:noFill/>
              <a:round/>
              <a:headEnd/>
              <a:tailEnd/>
            </a:ln>
          </p:spPr>
          <p:txBody>
            <a:bodyPr/>
            <a:lstStyle/>
            <a:p>
              <a:endParaRPr lang="en-US">
                <a:solidFill>
                  <a:schemeClr val="tx1"/>
                </a:solidFill>
              </a:endParaRPr>
            </a:p>
          </p:txBody>
        </p:sp>
        <p:sp>
          <p:nvSpPr>
            <p:cNvPr id="31149" name="Freeform 167"/>
            <p:cNvSpPr>
              <a:spLocks/>
            </p:cNvSpPr>
            <p:nvPr/>
          </p:nvSpPr>
          <p:spPr bwMode="auto">
            <a:xfrm>
              <a:off x="2404" y="1182"/>
              <a:ext cx="114" cy="70"/>
            </a:xfrm>
            <a:custGeom>
              <a:avLst/>
              <a:gdLst>
                <a:gd name="T0" fmla="*/ 113 w 114"/>
                <a:gd name="T1" fmla="*/ 10 h 70"/>
                <a:gd name="T2" fmla="*/ 2 w 114"/>
                <a:gd name="T3" fmla="*/ 69 h 70"/>
                <a:gd name="T4" fmla="*/ 0 w 114"/>
                <a:gd name="T5" fmla="*/ 53 h 70"/>
                <a:gd name="T6" fmla="*/ 110 w 114"/>
                <a:gd name="T7" fmla="*/ 0 h 70"/>
                <a:gd name="T8" fmla="*/ 113 w 114"/>
                <a:gd name="T9" fmla="*/ 10 h 70"/>
                <a:gd name="T10" fmla="*/ 0 60000 65536"/>
                <a:gd name="T11" fmla="*/ 0 60000 65536"/>
                <a:gd name="T12" fmla="*/ 0 60000 65536"/>
                <a:gd name="T13" fmla="*/ 0 60000 65536"/>
                <a:gd name="T14" fmla="*/ 0 60000 65536"/>
                <a:gd name="T15" fmla="*/ 0 w 114"/>
                <a:gd name="T16" fmla="*/ 0 h 70"/>
                <a:gd name="T17" fmla="*/ 114 w 114"/>
                <a:gd name="T18" fmla="*/ 70 h 70"/>
              </a:gdLst>
              <a:ahLst/>
              <a:cxnLst>
                <a:cxn ang="T10">
                  <a:pos x="T0" y="T1"/>
                </a:cxn>
                <a:cxn ang="T11">
                  <a:pos x="T2" y="T3"/>
                </a:cxn>
                <a:cxn ang="T12">
                  <a:pos x="T4" y="T5"/>
                </a:cxn>
                <a:cxn ang="T13">
                  <a:pos x="T6" y="T7"/>
                </a:cxn>
                <a:cxn ang="T14">
                  <a:pos x="T8" y="T9"/>
                </a:cxn>
              </a:cxnLst>
              <a:rect l="T15" t="T16" r="T17" b="T18"/>
              <a:pathLst>
                <a:path w="114" h="70">
                  <a:moveTo>
                    <a:pt x="113" y="10"/>
                  </a:moveTo>
                  <a:lnTo>
                    <a:pt x="2" y="69"/>
                  </a:lnTo>
                  <a:lnTo>
                    <a:pt x="0" y="53"/>
                  </a:lnTo>
                  <a:lnTo>
                    <a:pt x="110" y="0"/>
                  </a:lnTo>
                  <a:lnTo>
                    <a:pt x="113" y="10"/>
                  </a:lnTo>
                </a:path>
              </a:pathLst>
            </a:custGeom>
            <a:solidFill>
              <a:srgbClr val="E6E6E6"/>
            </a:solidFill>
            <a:ln w="9525" cap="rnd">
              <a:noFill/>
              <a:round/>
              <a:headEnd/>
              <a:tailEnd/>
            </a:ln>
          </p:spPr>
          <p:txBody>
            <a:bodyPr/>
            <a:lstStyle/>
            <a:p>
              <a:endParaRPr lang="en-US">
                <a:solidFill>
                  <a:schemeClr val="tx1"/>
                </a:solidFill>
              </a:endParaRPr>
            </a:p>
          </p:txBody>
        </p:sp>
        <p:sp>
          <p:nvSpPr>
            <p:cNvPr id="31150" name="Freeform 168"/>
            <p:cNvSpPr>
              <a:spLocks/>
            </p:cNvSpPr>
            <p:nvPr/>
          </p:nvSpPr>
          <p:spPr bwMode="auto">
            <a:xfrm>
              <a:off x="2404" y="1167"/>
              <a:ext cx="114" cy="68"/>
            </a:xfrm>
            <a:custGeom>
              <a:avLst/>
              <a:gdLst>
                <a:gd name="T0" fmla="*/ 110 w 114"/>
                <a:gd name="T1" fmla="*/ 10 h 68"/>
                <a:gd name="T2" fmla="*/ 0 w 114"/>
                <a:gd name="T3" fmla="*/ 67 h 68"/>
                <a:gd name="T4" fmla="*/ 2 w 114"/>
                <a:gd name="T5" fmla="*/ 54 h 68"/>
                <a:gd name="T6" fmla="*/ 113 w 114"/>
                <a:gd name="T7" fmla="*/ 0 h 68"/>
                <a:gd name="T8" fmla="*/ 110 w 114"/>
                <a:gd name="T9" fmla="*/ 10 h 68"/>
                <a:gd name="T10" fmla="*/ 0 60000 65536"/>
                <a:gd name="T11" fmla="*/ 0 60000 65536"/>
                <a:gd name="T12" fmla="*/ 0 60000 65536"/>
                <a:gd name="T13" fmla="*/ 0 60000 65536"/>
                <a:gd name="T14" fmla="*/ 0 60000 65536"/>
                <a:gd name="T15" fmla="*/ 0 w 114"/>
                <a:gd name="T16" fmla="*/ 0 h 68"/>
                <a:gd name="T17" fmla="*/ 114 w 114"/>
                <a:gd name="T18" fmla="*/ 68 h 68"/>
              </a:gdLst>
              <a:ahLst/>
              <a:cxnLst>
                <a:cxn ang="T10">
                  <a:pos x="T0" y="T1"/>
                </a:cxn>
                <a:cxn ang="T11">
                  <a:pos x="T2" y="T3"/>
                </a:cxn>
                <a:cxn ang="T12">
                  <a:pos x="T4" y="T5"/>
                </a:cxn>
                <a:cxn ang="T13">
                  <a:pos x="T6" y="T7"/>
                </a:cxn>
                <a:cxn ang="T14">
                  <a:pos x="T8" y="T9"/>
                </a:cxn>
              </a:cxnLst>
              <a:rect l="T15" t="T16" r="T17" b="T18"/>
              <a:pathLst>
                <a:path w="114" h="68">
                  <a:moveTo>
                    <a:pt x="110" y="10"/>
                  </a:moveTo>
                  <a:lnTo>
                    <a:pt x="0" y="67"/>
                  </a:lnTo>
                  <a:lnTo>
                    <a:pt x="2" y="54"/>
                  </a:lnTo>
                  <a:lnTo>
                    <a:pt x="113" y="0"/>
                  </a:lnTo>
                  <a:lnTo>
                    <a:pt x="110" y="10"/>
                  </a:lnTo>
                </a:path>
              </a:pathLst>
            </a:custGeom>
            <a:solidFill>
              <a:srgbClr val="999999"/>
            </a:solidFill>
            <a:ln w="9525" cap="rnd">
              <a:noFill/>
              <a:round/>
              <a:headEnd/>
              <a:tailEnd/>
            </a:ln>
          </p:spPr>
          <p:txBody>
            <a:bodyPr/>
            <a:lstStyle/>
            <a:p>
              <a:endParaRPr lang="en-US">
                <a:solidFill>
                  <a:schemeClr val="tx1"/>
                </a:solidFill>
              </a:endParaRPr>
            </a:p>
          </p:txBody>
        </p:sp>
        <p:sp>
          <p:nvSpPr>
            <p:cNvPr id="31151" name="Freeform 169"/>
            <p:cNvSpPr>
              <a:spLocks/>
            </p:cNvSpPr>
            <p:nvPr/>
          </p:nvSpPr>
          <p:spPr bwMode="auto">
            <a:xfrm>
              <a:off x="2426" y="783"/>
              <a:ext cx="97" cy="40"/>
            </a:xfrm>
            <a:custGeom>
              <a:avLst/>
              <a:gdLst>
                <a:gd name="T0" fmla="*/ 90 w 97"/>
                <a:gd name="T1" fmla="*/ 0 h 40"/>
                <a:gd name="T2" fmla="*/ 96 w 97"/>
                <a:gd name="T3" fmla="*/ 15 h 40"/>
                <a:gd name="T4" fmla="*/ 4 w 97"/>
                <a:gd name="T5" fmla="*/ 39 h 40"/>
                <a:gd name="T6" fmla="*/ 0 w 97"/>
                <a:gd name="T7" fmla="*/ 23 h 40"/>
                <a:gd name="T8" fmla="*/ 90 w 97"/>
                <a:gd name="T9" fmla="*/ 0 h 40"/>
                <a:gd name="T10" fmla="*/ 0 60000 65536"/>
                <a:gd name="T11" fmla="*/ 0 60000 65536"/>
                <a:gd name="T12" fmla="*/ 0 60000 65536"/>
                <a:gd name="T13" fmla="*/ 0 60000 65536"/>
                <a:gd name="T14" fmla="*/ 0 60000 65536"/>
                <a:gd name="T15" fmla="*/ 0 w 97"/>
                <a:gd name="T16" fmla="*/ 0 h 40"/>
                <a:gd name="T17" fmla="*/ 97 w 97"/>
                <a:gd name="T18" fmla="*/ 40 h 40"/>
              </a:gdLst>
              <a:ahLst/>
              <a:cxnLst>
                <a:cxn ang="T10">
                  <a:pos x="T0" y="T1"/>
                </a:cxn>
                <a:cxn ang="T11">
                  <a:pos x="T2" y="T3"/>
                </a:cxn>
                <a:cxn ang="T12">
                  <a:pos x="T4" y="T5"/>
                </a:cxn>
                <a:cxn ang="T13">
                  <a:pos x="T6" y="T7"/>
                </a:cxn>
                <a:cxn ang="T14">
                  <a:pos x="T8" y="T9"/>
                </a:cxn>
              </a:cxnLst>
              <a:rect l="T15" t="T16" r="T17" b="T18"/>
              <a:pathLst>
                <a:path w="97" h="40">
                  <a:moveTo>
                    <a:pt x="90" y="0"/>
                  </a:moveTo>
                  <a:lnTo>
                    <a:pt x="96" y="15"/>
                  </a:lnTo>
                  <a:lnTo>
                    <a:pt x="4" y="39"/>
                  </a:lnTo>
                  <a:lnTo>
                    <a:pt x="0" y="23"/>
                  </a:lnTo>
                  <a:lnTo>
                    <a:pt x="90" y="0"/>
                  </a:lnTo>
                </a:path>
              </a:pathLst>
            </a:custGeom>
            <a:solidFill>
              <a:srgbClr val="E6E6E6"/>
            </a:solidFill>
            <a:ln w="9525" cap="rnd">
              <a:noFill/>
              <a:round/>
              <a:headEnd/>
              <a:tailEnd/>
            </a:ln>
          </p:spPr>
          <p:txBody>
            <a:bodyPr/>
            <a:lstStyle/>
            <a:p>
              <a:endParaRPr lang="en-US">
                <a:solidFill>
                  <a:schemeClr val="tx1"/>
                </a:solidFill>
              </a:endParaRPr>
            </a:p>
          </p:txBody>
        </p:sp>
        <p:sp>
          <p:nvSpPr>
            <p:cNvPr id="31152" name="Freeform 170"/>
            <p:cNvSpPr>
              <a:spLocks/>
            </p:cNvSpPr>
            <p:nvPr/>
          </p:nvSpPr>
          <p:spPr bwMode="auto">
            <a:xfrm>
              <a:off x="2426" y="802"/>
              <a:ext cx="97" cy="36"/>
            </a:xfrm>
            <a:custGeom>
              <a:avLst/>
              <a:gdLst>
                <a:gd name="T0" fmla="*/ 96 w 97"/>
                <a:gd name="T1" fmla="*/ 0 h 36"/>
                <a:gd name="T2" fmla="*/ 90 w 97"/>
                <a:gd name="T3" fmla="*/ 11 h 36"/>
                <a:gd name="T4" fmla="*/ 0 w 97"/>
                <a:gd name="T5" fmla="*/ 35 h 36"/>
                <a:gd name="T6" fmla="*/ 4 w 97"/>
                <a:gd name="T7" fmla="*/ 23 h 36"/>
                <a:gd name="T8" fmla="*/ 96 w 97"/>
                <a:gd name="T9" fmla="*/ 0 h 36"/>
                <a:gd name="T10" fmla="*/ 0 60000 65536"/>
                <a:gd name="T11" fmla="*/ 0 60000 65536"/>
                <a:gd name="T12" fmla="*/ 0 60000 65536"/>
                <a:gd name="T13" fmla="*/ 0 60000 65536"/>
                <a:gd name="T14" fmla="*/ 0 60000 65536"/>
                <a:gd name="T15" fmla="*/ 0 w 97"/>
                <a:gd name="T16" fmla="*/ 0 h 36"/>
                <a:gd name="T17" fmla="*/ 97 w 97"/>
                <a:gd name="T18" fmla="*/ 36 h 36"/>
              </a:gdLst>
              <a:ahLst/>
              <a:cxnLst>
                <a:cxn ang="T10">
                  <a:pos x="T0" y="T1"/>
                </a:cxn>
                <a:cxn ang="T11">
                  <a:pos x="T2" y="T3"/>
                </a:cxn>
                <a:cxn ang="T12">
                  <a:pos x="T4" y="T5"/>
                </a:cxn>
                <a:cxn ang="T13">
                  <a:pos x="T6" y="T7"/>
                </a:cxn>
                <a:cxn ang="T14">
                  <a:pos x="T8" y="T9"/>
                </a:cxn>
              </a:cxnLst>
              <a:rect l="T15" t="T16" r="T17" b="T18"/>
              <a:pathLst>
                <a:path w="97" h="36">
                  <a:moveTo>
                    <a:pt x="96" y="0"/>
                  </a:moveTo>
                  <a:lnTo>
                    <a:pt x="90" y="11"/>
                  </a:lnTo>
                  <a:lnTo>
                    <a:pt x="0" y="35"/>
                  </a:lnTo>
                  <a:lnTo>
                    <a:pt x="4" y="23"/>
                  </a:lnTo>
                  <a:lnTo>
                    <a:pt x="96" y="0"/>
                  </a:lnTo>
                </a:path>
              </a:pathLst>
            </a:custGeom>
            <a:solidFill>
              <a:srgbClr val="999999"/>
            </a:solidFill>
            <a:ln w="9525" cap="rnd">
              <a:noFill/>
              <a:round/>
              <a:headEnd/>
              <a:tailEnd/>
            </a:ln>
          </p:spPr>
          <p:txBody>
            <a:bodyPr/>
            <a:lstStyle/>
            <a:p>
              <a:endParaRPr lang="en-US">
                <a:solidFill>
                  <a:schemeClr val="tx1"/>
                </a:solidFill>
              </a:endParaRPr>
            </a:p>
          </p:txBody>
        </p:sp>
        <p:sp>
          <p:nvSpPr>
            <p:cNvPr id="31153" name="Freeform 171"/>
            <p:cNvSpPr>
              <a:spLocks/>
            </p:cNvSpPr>
            <p:nvPr/>
          </p:nvSpPr>
          <p:spPr bwMode="auto">
            <a:xfrm>
              <a:off x="2426" y="810"/>
              <a:ext cx="23" cy="34"/>
            </a:xfrm>
            <a:custGeom>
              <a:avLst/>
              <a:gdLst>
                <a:gd name="T0" fmla="*/ 0 w 23"/>
                <a:gd name="T1" fmla="*/ 0 h 34"/>
                <a:gd name="T2" fmla="*/ 22 w 23"/>
                <a:gd name="T3" fmla="*/ 17 h 34"/>
                <a:gd name="T4" fmla="*/ 0 w 23"/>
                <a:gd name="T5" fmla="*/ 33 h 34"/>
                <a:gd name="T6" fmla="*/ 0 w 23"/>
                <a:gd name="T7" fmla="*/ 0 h 34"/>
                <a:gd name="T8" fmla="*/ 0 60000 65536"/>
                <a:gd name="T9" fmla="*/ 0 60000 65536"/>
                <a:gd name="T10" fmla="*/ 0 60000 65536"/>
                <a:gd name="T11" fmla="*/ 0 60000 65536"/>
                <a:gd name="T12" fmla="*/ 0 w 23"/>
                <a:gd name="T13" fmla="*/ 0 h 34"/>
                <a:gd name="T14" fmla="*/ 23 w 23"/>
                <a:gd name="T15" fmla="*/ 34 h 34"/>
              </a:gdLst>
              <a:ahLst/>
              <a:cxnLst>
                <a:cxn ang="T8">
                  <a:pos x="T0" y="T1"/>
                </a:cxn>
                <a:cxn ang="T9">
                  <a:pos x="T2" y="T3"/>
                </a:cxn>
                <a:cxn ang="T10">
                  <a:pos x="T4" y="T5"/>
                </a:cxn>
                <a:cxn ang="T11">
                  <a:pos x="T6" y="T7"/>
                </a:cxn>
              </a:cxnLst>
              <a:rect l="T12" t="T13" r="T14" b="T15"/>
              <a:pathLst>
                <a:path w="23" h="34">
                  <a:moveTo>
                    <a:pt x="0" y="0"/>
                  </a:moveTo>
                  <a:lnTo>
                    <a:pt x="22" y="17"/>
                  </a:lnTo>
                  <a:lnTo>
                    <a:pt x="0" y="33"/>
                  </a:lnTo>
                  <a:lnTo>
                    <a:pt x="0" y="0"/>
                  </a:lnTo>
                </a:path>
              </a:pathLst>
            </a:custGeom>
            <a:solidFill>
              <a:srgbClr val="737373"/>
            </a:solidFill>
            <a:ln w="9525" cap="rnd">
              <a:noFill/>
              <a:round/>
              <a:headEnd/>
              <a:tailEnd/>
            </a:ln>
          </p:spPr>
          <p:txBody>
            <a:bodyPr/>
            <a:lstStyle/>
            <a:p>
              <a:endParaRPr lang="en-US">
                <a:solidFill>
                  <a:schemeClr val="tx1"/>
                </a:solidFill>
              </a:endParaRPr>
            </a:p>
          </p:txBody>
        </p:sp>
        <p:sp>
          <p:nvSpPr>
            <p:cNvPr id="31154" name="Freeform 172"/>
            <p:cNvSpPr>
              <a:spLocks/>
            </p:cNvSpPr>
            <p:nvPr/>
          </p:nvSpPr>
          <p:spPr bwMode="auto">
            <a:xfrm>
              <a:off x="2276" y="1026"/>
              <a:ext cx="247" cy="115"/>
            </a:xfrm>
            <a:custGeom>
              <a:avLst/>
              <a:gdLst>
                <a:gd name="T0" fmla="*/ 246 w 247"/>
                <a:gd name="T1" fmla="*/ 56 h 115"/>
                <a:gd name="T2" fmla="*/ 129 w 247"/>
                <a:gd name="T3" fmla="*/ 114 h 115"/>
                <a:gd name="T4" fmla="*/ 0 w 247"/>
                <a:gd name="T5" fmla="*/ 0 h 115"/>
                <a:gd name="T6" fmla="*/ 0 60000 65536"/>
                <a:gd name="T7" fmla="*/ 0 60000 65536"/>
                <a:gd name="T8" fmla="*/ 0 60000 65536"/>
                <a:gd name="T9" fmla="*/ 0 w 247"/>
                <a:gd name="T10" fmla="*/ 0 h 115"/>
                <a:gd name="T11" fmla="*/ 247 w 247"/>
                <a:gd name="T12" fmla="*/ 115 h 115"/>
              </a:gdLst>
              <a:ahLst/>
              <a:cxnLst>
                <a:cxn ang="T6">
                  <a:pos x="T0" y="T1"/>
                </a:cxn>
                <a:cxn ang="T7">
                  <a:pos x="T2" y="T3"/>
                </a:cxn>
                <a:cxn ang="T8">
                  <a:pos x="T4" y="T5"/>
                </a:cxn>
              </a:cxnLst>
              <a:rect l="T9" t="T10" r="T11" b="T12"/>
              <a:pathLst>
                <a:path w="247" h="115">
                  <a:moveTo>
                    <a:pt x="246" y="56"/>
                  </a:moveTo>
                  <a:lnTo>
                    <a:pt x="129" y="114"/>
                  </a:lnTo>
                  <a:lnTo>
                    <a:pt x="0" y="0"/>
                  </a:lnTo>
                </a:path>
              </a:pathLst>
            </a:custGeom>
            <a:noFill/>
            <a:ln w="12700" cap="rnd">
              <a:solidFill>
                <a:srgbClr val="737373"/>
              </a:solidFill>
              <a:round/>
              <a:headEnd type="none" w="sm" len="sm"/>
              <a:tailEnd type="none" w="sm" len="sm"/>
            </a:ln>
          </p:spPr>
          <p:txBody>
            <a:bodyPr/>
            <a:lstStyle/>
            <a:p>
              <a:endParaRPr lang="en-US">
                <a:solidFill>
                  <a:schemeClr val="tx1"/>
                </a:solidFill>
              </a:endParaRPr>
            </a:p>
          </p:txBody>
        </p:sp>
        <p:sp>
          <p:nvSpPr>
            <p:cNvPr id="31155" name="Freeform 173"/>
            <p:cNvSpPr>
              <a:spLocks/>
            </p:cNvSpPr>
            <p:nvPr/>
          </p:nvSpPr>
          <p:spPr bwMode="auto">
            <a:xfrm>
              <a:off x="2276" y="724"/>
              <a:ext cx="247" cy="95"/>
            </a:xfrm>
            <a:custGeom>
              <a:avLst/>
              <a:gdLst>
                <a:gd name="T0" fmla="*/ 246 w 247"/>
                <a:gd name="T1" fmla="*/ 57 h 95"/>
                <a:gd name="T2" fmla="*/ 130 w 247"/>
                <a:gd name="T3" fmla="*/ 94 h 95"/>
                <a:gd name="T4" fmla="*/ 0 w 247"/>
                <a:gd name="T5" fmla="*/ 0 h 95"/>
                <a:gd name="T6" fmla="*/ 0 60000 65536"/>
                <a:gd name="T7" fmla="*/ 0 60000 65536"/>
                <a:gd name="T8" fmla="*/ 0 60000 65536"/>
                <a:gd name="T9" fmla="*/ 0 w 247"/>
                <a:gd name="T10" fmla="*/ 0 h 95"/>
                <a:gd name="T11" fmla="*/ 247 w 247"/>
                <a:gd name="T12" fmla="*/ 95 h 95"/>
              </a:gdLst>
              <a:ahLst/>
              <a:cxnLst>
                <a:cxn ang="T6">
                  <a:pos x="T0" y="T1"/>
                </a:cxn>
                <a:cxn ang="T7">
                  <a:pos x="T2" y="T3"/>
                </a:cxn>
                <a:cxn ang="T8">
                  <a:pos x="T4" y="T5"/>
                </a:cxn>
              </a:cxnLst>
              <a:rect l="T9" t="T10" r="T11" b="T12"/>
              <a:pathLst>
                <a:path w="247" h="95">
                  <a:moveTo>
                    <a:pt x="246" y="57"/>
                  </a:moveTo>
                  <a:lnTo>
                    <a:pt x="130" y="94"/>
                  </a:lnTo>
                  <a:lnTo>
                    <a:pt x="0" y="0"/>
                  </a:lnTo>
                </a:path>
              </a:pathLst>
            </a:custGeom>
            <a:noFill/>
            <a:ln w="12700" cap="rnd">
              <a:solidFill>
                <a:srgbClr val="737373"/>
              </a:solidFill>
              <a:round/>
              <a:headEnd type="none" w="sm" len="sm"/>
              <a:tailEnd type="none" w="sm" len="sm"/>
            </a:ln>
          </p:spPr>
          <p:txBody>
            <a:bodyPr/>
            <a:lstStyle/>
            <a:p>
              <a:endParaRPr lang="en-US">
                <a:solidFill>
                  <a:schemeClr val="tx1"/>
                </a:solidFill>
              </a:endParaRPr>
            </a:p>
          </p:txBody>
        </p:sp>
        <p:sp>
          <p:nvSpPr>
            <p:cNvPr id="31156" name="Freeform 174"/>
            <p:cNvSpPr>
              <a:spLocks/>
            </p:cNvSpPr>
            <p:nvPr/>
          </p:nvSpPr>
          <p:spPr bwMode="auto">
            <a:xfrm>
              <a:off x="2467" y="1174"/>
              <a:ext cx="480" cy="236"/>
            </a:xfrm>
            <a:custGeom>
              <a:avLst/>
              <a:gdLst>
                <a:gd name="T0" fmla="*/ 422 w 480"/>
                <a:gd name="T1" fmla="*/ 0 h 236"/>
                <a:gd name="T2" fmla="*/ 0 w 480"/>
                <a:gd name="T3" fmla="*/ 45 h 236"/>
                <a:gd name="T4" fmla="*/ 32 w 480"/>
                <a:gd name="T5" fmla="*/ 235 h 236"/>
                <a:gd name="T6" fmla="*/ 479 w 480"/>
                <a:gd name="T7" fmla="*/ 168 h 236"/>
                <a:gd name="T8" fmla="*/ 422 w 480"/>
                <a:gd name="T9" fmla="*/ 0 h 236"/>
                <a:gd name="T10" fmla="*/ 0 60000 65536"/>
                <a:gd name="T11" fmla="*/ 0 60000 65536"/>
                <a:gd name="T12" fmla="*/ 0 60000 65536"/>
                <a:gd name="T13" fmla="*/ 0 60000 65536"/>
                <a:gd name="T14" fmla="*/ 0 60000 65536"/>
                <a:gd name="T15" fmla="*/ 0 w 480"/>
                <a:gd name="T16" fmla="*/ 0 h 236"/>
                <a:gd name="T17" fmla="*/ 480 w 480"/>
                <a:gd name="T18" fmla="*/ 236 h 236"/>
              </a:gdLst>
              <a:ahLst/>
              <a:cxnLst>
                <a:cxn ang="T10">
                  <a:pos x="T0" y="T1"/>
                </a:cxn>
                <a:cxn ang="T11">
                  <a:pos x="T2" y="T3"/>
                </a:cxn>
                <a:cxn ang="T12">
                  <a:pos x="T4" y="T5"/>
                </a:cxn>
                <a:cxn ang="T13">
                  <a:pos x="T6" y="T7"/>
                </a:cxn>
                <a:cxn ang="T14">
                  <a:pos x="T8" y="T9"/>
                </a:cxn>
              </a:cxnLst>
              <a:rect l="T15" t="T16" r="T17" b="T18"/>
              <a:pathLst>
                <a:path w="480" h="236">
                  <a:moveTo>
                    <a:pt x="422" y="0"/>
                  </a:moveTo>
                  <a:lnTo>
                    <a:pt x="0" y="45"/>
                  </a:lnTo>
                  <a:lnTo>
                    <a:pt x="32" y="235"/>
                  </a:lnTo>
                  <a:lnTo>
                    <a:pt x="479" y="168"/>
                  </a:lnTo>
                  <a:lnTo>
                    <a:pt x="422" y="0"/>
                  </a:lnTo>
                </a:path>
              </a:pathLst>
            </a:custGeom>
            <a:solidFill>
              <a:srgbClr val="CCCCCC"/>
            </a:solidFill>
            <a:ln w="9525" cap="rnd">
              <a:noFill/>
              <a:round/>
              <a:headEnd/>
              <a:tailEnd/>
            </a:ln>
          </p:spPr>
          <p:txBody>
            <a:bodyPr/>
            <a:lstStyle/>
            <a:p>
              <a:endParaRPr lang="en-US">
                <a:solidFill>
                  <a:schemeClr val="tx1"/>
                </a:solidFill>
              </a:endParaRPr>
            </a:p>
          </p:txBody>
        </p:sp>
        <p:sp>
          <p:nvSpPr>
            <p:cNvPr id="31157" name="Freeform 175"/>
            <p:cNvSpPr>
              <a:spLocks/>
            </p:cNvSpPr>
            <p:nvPr/>
          </p:nvSpPr>
          <p:spPr bwMode="auto">
            <a:xfrm>
              <a:off x="2782" y="1313"/>
              <a:ext cx="34" cy="34"/>
            </a:xfrm>
            <a:custGeom>
              <a:avLst/>
              <a:gdLst>
                <a:gd name="T0" fmla="*/ 33 w 34"/>
                <a:gd name="T1" fmla="*/ 0 h 34"/>
                <a:gd name="T2" fmla="*/ 30 w 34"/>
                <a:gd name="T3" fmla="*/ 19 h 34"/>
                <a:gd name="T4" fmla="*/ 0 w 34"/>
                <a:gd name="T5" fmla="*/ 33 h 34"/>
                <a:gd name="T6" fmla="*/ 2 w 34"/>
                <a:gd name="T7" fmla="*/ 11 h 34"/>
                <a:gd name="T8" fmla="*/ 33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33" y="0"/>
                  </a:moveTo>
                  <a:lnTo>
                    <a:pt x="30" y="19"/>
                  </a:lnTo>
                  <a:lnTo>
                    <a:pt x="0" y="33"/>
                  </a:lnTo>
                  <a:lnTo>
                    <a:pt x="2" y="11"/>
                  </a:lnTo>
                  <a:lnTo>
                    <a:pt x="33"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158" name="Freeform 176"/>
            <p:cNvSpPr>
              <a:spLocks/>
            </p:cNvSpPr>
            <p:nvPr/>
          </p:nvSpPr>
          <p:spPr bwMode="auto">
            <a:xfrm>
              <a:off x="2525" y="1255"/>
              <a:ext cx="291" cy="123"/>
            </a:xfrm>
            <a:custGeom>
              <a:avLst/>
              <a:gdLst>
                <a:gd name="T0" fmla="*/ 270 w 291"/>
                <a:gd name="T1" fmla="*/ 0 h 123"/>
                <a:gd name="T2" fmla="*/ 0 w 291"/>
                <a:gd name="T3" fmla="*/ 31 h 123"/>
                <a:gd name="T4" fmla="*/ 13 w 291"/>
                <a:gd name="T5" fmla="*/ 99 h 123"/>
                <a:gd name="T6" fmla="*/ 49 w 291"/>
                <a:gd name="T7" fmla="*/ 97 h 123"/>
                <a:gd name="T8" fmla="*/ 53 w 291"/>
                <a:gd name="T9" fmla="*/ 122 h 123"/>
                <a:gd name="T10" fmla="*/ 269 w 291"/>
                <a:gd name="T11" fmla="*/ 90 h 123"/>
                <a:gd name="T12" fmla="*/ 262 w 291"/>
                <a:gd name="T13" fmla="*/ 63 h 123"/>
                <a:gd name="T14" fmla="*/ 290 w 291"/>
                <a:gd name="T15" fmla="*/ 58 h 123"/>
                <a:gd name="T16" fmla="*/ 270 w 291"/>
                <a:gd name="T17" fmla="*/ 0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1"/>
                <a:gd name="T28" fmla="*/ 0 h 123"/>
                <a:gd name="T29" fmla="*/ 291 w 291"/>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1" h="123">
                  <a:moveTo>
                    <a:pt x="270" y="0"/>
                  </a:moveTo>
                  <a:lnTo>
                    <a:pt x="0" y="31"/>
                  </a:lnTo>
                  <a:lnTo>
                    <a:pt x="13" y="99"/>
                  </a:lnTo>
                  <a:lnTo>
                    <a:pt x="49" y="97"/>
                  </a:lnTo>
                  <a:lnTo>
                    <a:pt x="53" y="122"/>
                  </a:lnTo>
                  <a:lnTo>
                    <a:pt x="269" y="90"/>
                  </a:lnTo>
                  <a:lnTo>
                    <a:pt x="262" y="63"/>
                  </a:lnTo>
                  <a:lnTo>
                    <a:pt x="290" y="58"/>
                  </a:lnTo>
                  <a:lnTo>
                    <a:pt x="270"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159" name="Freeform 177"/>
            <p:cNvSpPr>
              <a:spLocks/>
            </p:cNvSpPr>
            <p:nvPr/>
          </p:nvSpPr>
          <p:spPr bwMode="auto">
            <a:xfrm>
              <a:off x="2577" y="1348"/>
              <a:ext cx="218" cy="40"/>
            </a:xfrm>
            <a:custGeom>
              <a:avLst/>
              <a:gdLst>
                <a:gd name="T0" fmla="*/ 217 w 218"/>
                <a:gd name="T1" fmla="*/ 0 h 40"/>
                <a:gd name="T2" fmla="*/ 212 w 218"/>
                <a:gd name="T3" fmla="*/ 8 h 40"/>
                <a:gd name="T4" fmla="*/ 0 w 218"/>
                <a:gd name="T5" fmla="*/ 39 h 40"/>
                <a:gd name="T6" fmla="*/ 2 w 218"/>
                <a:gd name="T7" fmla="*/ 27 h 40"/>
                <a:gd name="T8" fmla="*/ 217 w 218"/>
                <a:gd name="T9" fmla="*/ 0 h 40"/>
                <a:gd name="T10" fmla="*/ 0 60000 65536"/>
                <a:gd name="T11" fmla="*/ 0 60000 65536"/>
                <a:gd name="T12" fmla="*/ 0 60000 65536"/>
                <a:gd name="T13" fmla="*/ 0 60000 65536"/>
                <a:gd name="T14" fmla="*/ 0 60000 65536"/>
                <a:gd name="T15" fmla="*/ 0 w 218"/>
                <a:gd name="T16" fmla="*/ 0 h 40"/>
                <a:gd name="T17" fmla="*/ 218 w 218"/>
                <a:gd name="T18" fmla="*/ 40 h 40"/>
              </a:gdLst>
              <a:ahLst/>
              <a:cxnLst>
                <a:cxn ang="T10">
                  <a:pos x="T0" y="T1"/>
                </a:cxn>
                <a:cxn ang="T11">
                  <a:pos x="T2" y="T3"/>
                </a:cxn>
                <a:cxn ang="T12">
                  <a:pos x="T4" y="T5"/>
                </a:cxn>
                <a:cxn ang="T13">
                  <a:pos x="T6" y="T7"/>
                </a:cxn>
                <a:cxn ang="T14">
                  <a:pos x="T8" y="T9"/>
                </a:cxn>
              </a:cxnLst>
              <a:rect l="T15" t="T16" r="T17" b="T18"/>
              <a:pathLst>
                <a:path w="218" h="40">
                  <a:moveTo>
                    <a:pt x="217" y="0"/>
                  </a:moveTo>
                  <a:lnTo>
                    <a:pt x="212" y="8"/>
                  </a:lnTo>
                  <a:lnTo>
                    <a:pt x="0" y="39"/>
                  </a:lnTo>
                  <a:lnTo>
                    <a:pt x="2" y="27"/>
                  </a:lnTo>
                  <a:lnTo>
                    <a:pt x="217"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160" name="Freeform 178"/>
            <p:cNvSpPr>
              <a:spLocks/>
            </p:cNvSpPr>
            <p:nvPr/>
          </p:nvSpPr>
          <p:spPr bwMode="auto">
            <a:xfrm>
              <a:off x="2570" y="1352"/>
              <a:ext cx="23" cy="36"/>
            </a:xfrm>
            <a:custGeom>
              <a:avLst/>
              <a:gdLst>
                <a:gd name="T0" fmla="*/ 6 w 23"/>
                <a:gd name="T1" fmla="*/ 0 h 36"/>
                <a:gd name="T2" fmla="*/ 22 w 23"/>
                <a:gd name="T3" fmla="*/ 22 h 36"/>
                <a:gd name="T4" fmla="*/ 12 w 23"/>
                <a:gd name="T5" fmla="*/ 35 h 36"/>
                <a:gd name="T6" fmla="*/ 0 w 23"/>
                <a:gd name="T7" fmla="*/ 8 h 36"/>
                <a:gd name="T8" fmla="*/ 6 w 23"/>
                <a:gd name="T9" fmla="*/ 0 h 36"/>
                <a:gd name="T10" fmla="*/ 0 60000 65536"/>
                <a:gd name="T11" fmla="*/ 0 60000 65536"/>
                <a:gd name="T12" fmla="*/ 0 60000 65536"/>
                <a:gd name="T13" fmla="*/ 0 60000 65536"/>
                <a:gd name="T14" fmla="*/ 0 60000 65536"/>
                <a:gd name="T15" fmla="*/ 0 w 23"/>
                <a:gd name="T16" fmla="*/ 0 h 36"/>
                <a:gd name="T17" fmla="*/ 23 w 23"/>
                <a:gd name="T18" fmla="*/ 36 h 36"/>
              </a:gdLst>
              <a:ahLst/>
              <a:cxnLst>
                <a:cxn ang="T10">
                  <a:pos x="T0" y="T1"/>
                </a:cxn>
                <a:cxn ang="T11">
                  <a:pos x="T2" y="T3"/>
                </a:cxn>
                <a:cxn ang="T12">
                  <a:pos x="T4" y="T5"/>
                </a:cxn>
                <a:cxn ang="T13">
                  <a:pos x="T6" y="T7"/>
                </a:cxn>
                <a:cxn ang="T14">
                  <a:pos x="T8" y="T9"/>
                </a:cxn>
              </a:cxnLst>
              <a:rect l="T15" t="T16" r="T17" b="T18"/>
              <a:pathLst>
                <a:path w="23" h="36">
                  <a:moveTo>
                    <a:pt x="6" y="0"/>
                  </a:moveTo>
                  <a:lnTo>
                    <a:pt x="22" y="22"/>
                  </a:lnTo>
                  <a:lnTo>
                    <a:pt x="12" y="35"/>
                  </a:lnTo>
                  <a:lnTo>
                    <a:pt x="0" y="8"/>
                  </a:lnTo>
                  <a:lnTo>
                    <a:pt x="6"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161" name="Freeform 179"/>
            <p:cNvSpPr>
              <a:spLocks/>
            </p:cNvSpPr>
            <p:nvPr/>
          </p:nvSpPr>
          <p:spPr bwMode="auto">
            <a:xfrm>
              <a:off x="2537" y="1352"/>
              <a:ext cx="38" cy="34"/>
            </a:xfrm>
            <a:custGeom>
              <a:avLst/>
              <a:gdLst>
                <a:gd name="T0" fmla="*/ 37 w 38"/>
                <a:gd name="T1" fmla="*/ 0 h 34"/>
                <a:gd name="T2" fmla="*/ 32 w 38"/>
                <a:gd name="T3" fmla="*/ 22 h 34"/>
                <a:gd name="T4" fmla="*/ 0 w 38"/>
                <a:gd name="T5" fmla="*/ 33 h 34"/>
                <a:gd name="T6" fmla="*/ 2 w 38"/>
                <a:gd name="T7" fmla="*/ 3 h 34"/>
                <a:gd name="T8" fmla="*/ 37 w 38"/>
                <a:gd name="T9" fmla="*/ 0 h 34"/>
                <a:gd name="T10" fmla="*/ 0 60000 65536"/>
                <a:gd name="T11" fmla="*/ 0 60000 65536"/>
                <a:gd name="T12" fmla="*/ 0 60000 65536"/>
                <a:gd name="T13" fmla="*/ 0 60000 65536"/>
                <a:gd name="T14" fmla="*/ 0 60000 65536"/>
                <a:gd name="T15" fmla="*/ 0 w 38"/>
                <a:gd name="T16" fmla="*/ 0 h 34"/>
                <a:gd name="T17" fmla="*/ 38 w 38"/>
                <a:gd name="T18" fmla="*/ 34 h 34"/>
              </a:gdLst>
              <a:ahLst/>
              <a:cxnLst>
                <a:cxn ang="T10">
                  <a:pos x="T0" y="T1"/>
                </a:cxn>
                <a:cxn ang="T11">
                  <a:pos x="T2" y="T3"/>
                </a:cxn>
                <a:cxn ang="T12">
                  <a:pos x="T4" y="T5"/>
                </a:cxn>
                <a:cxn ang="T13">
                  <a:pos x="T6" y="T7"/>
                </a:cxn>
                <a:cxn ang="T14">
                  <a:pos x="T8" y="T9"/>
                </a:cxn>
              </a:cxnLst>
              <a:rect l="T15" t="T16" r="T17" b="T18"/>
              <a:pathLst>
                <a:path w="38" h="34">
                  <a:moveTo>
                    <a:pt x="37" y="0"/>
                  </a:moveTo>
                  <a:lnTo>
                    <a:pt x="32" y="22"/>
                  </a:lnTo>
                  <a:lnTo>
                    <a:pt x="0" y="33"/>
                  </a:lnTo>
                  <a:lnTo>
                    <a:pt x="2" y="3"/>
                  </a:lnTo>
                  <a:lnTo>
                    <a:pt x="37"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162" name="Freeform 180"/>
            <p:cNvSpPr>
              <a:spLocks/>
            </p:cNvSpPr>
            <p:nvPr/>
          </p:nvSpPr>
          <p:spPr bwMode="auto">
            <a:xfrm>
              <a:off x="2522" y="1288"/>
              <a:ext cx="23" cy="82"/>
            </a:xfrm>
            <a:custGeom>
              <a:avLst/>
              <a:gdLst>
                <a:gd name="T0" fmla="*/ 22 w 23"/>
                <a:gd name="T1" fmla="*/ 68 h 82"/>
                <a:gd name="T2" fmla="*/ 16 w 23"/>
                <a:gd name="T3" fmla="*/ 81 h 82"/>
                <a:gd name="T4" fmla="*/ 0 w 23"/>
                <a:gd name="T5" fmla="*/ 10 h 82"/>
                <a:gd name="T6" fmla="*/ 3 w 23"/>
                <a:gd name="T7" fmla="*/ 0 h 82"/>
                <a:gd name="T8" fmla="*/ 22 w 23"/>
                <a:gd name="T9" fmla="*/ 68 h 82"/>
                <a:gd name="T10" fmla="*/ 0 60000 65536"/>
                <a:gd name="T11" fmla="*/ 0 60000 65536"/>
                <a:gd name="T12" fmla="*/ 0 60000 65536"/>
                <a:gd name="T13" fmla="*/ 0 60000 65536"/>
                <a:gd name="T14" fmla="*/ 0 60000 65536"/>
                <a:gd name="T15" fmla="*/ 0 w 23"/>
                <a:gd name="T16" fmla="*/ 0 h 82"/>
                <a:gd name="T17" fmla="*/ 23 w 23"/>
                <a:gd name="T18" fmla="*/ 82 h 82"/>
              </a:gdLst>
              <a:ahLst/>
              <a:cxnLst>
                <a:cxn ang="T10">
                  <a:pos x="T0" y="T1"/>
                </a:cxn>
                <a:cxn ang="T11">
                  <a:pos x="T2" y="T3"/>
                </a:cxn>
                <a:cxn ang="T12">
                  <a:pos x="T4" y="T5"/>
                </a:cxn>
                <a:cxn ang="T13">
                  <a:pos x="T6" y="T7"/>
                </a:cxn>
                <a:cxn ang="T14">
                  <a:pos x="T8" y="T9"/>
                </a:cxn>
              </a:cxnLst>
              <a:rect l="T15" t="T16" r="T17" b="T18"/>
              <a:pathLst>
                <a:path w="23" h="82">
                  <a:moveTo>
                    <a:pt x="22" y="68"/>
                  </a:moveTo>
                  <a:lnTo>
                    <a:pt x="16" y="81"/>
                  </a:lnTo>
                  <a:lnTo>
                    <a:pt x="0" y="10"/>
                  </a:lnTo>
                  <a:lnTo>
                    <a:pt x="3" y="0"/>
                  </a:lnTo>
                  <a:lnTo>
                    <a:pt x="22" y="68"/>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163" name="Freeform 181"/>
            <p:cNvSpPr>
              <a:spLocks/>
            </p:cNvSpPr>
            <p:nvPr/>
          </p:nvSpPr>
          <p:spPr bwMode="auto">
            <a:xfrm>
              <a:off x="2824" y="1239"/>
              <a:ext cx="115" cy="99"/>
            </a:xfrm>
            <a:custGeom>
              <a:avLst/>
              <a:gdLst>
                <a:gd name="T0" fmla="*/ 86 w 115"/>
                <a:gd name="T1" fmla="*/ 0 h 99"/>
                <a:gd name="T2" fmla="*/ 114 w 115"/>
                <a:gd name="T3" fmla="*/ 84 h 99"/>
                <a:gd name="T4" fmla="*/ 24 w 115"/>
                <a:gd name="T5" fmla="*/ 98 h 99"/>
                <a:gd name="T6" fmla="*/ 0 w 115"/>
                <a:gd name="T7" fmla="*/ 14 h 99"/>
                <a:gd name="T8" fmla="*/ 86 w 115"/>
                <a:gd name="T9" fmla="*/ 0 h 99"/>
                <a:gd name="T10" fmla="*/ 0 60000 65536"/>
                <a:gd name="T11" fmla="*/ 0 60000 65536"/>
                <a:gd name="T12" fmla="*/ 0 60000 65536"/>
                <a:gd name="T13" fmla="*/ 0 60000 65536"/>
                <a:gd name="T14" fmla="*/ 0 60000 65536"/>
                <a:gd name="T15" fmla="*/ 0 w 115"/>
                <a:gd name="T16" fmla="*/ 0 h 99"/>
                <a:gd name="T17" fmla="*/ 115 w 115"/>
                <a:gd name="T18" fmla="*/ 99 h 99"/>
              </a:gdLst>
              <a:ahLst/>
              <a:cxnLst>
                <a:cxn ang="T10">
                  <a:pos x="T0" y="T1"/>
                </a:cxn>
                <a:cxn ang="T11">
                  <a:pos x="T2" y="T3"/>
                </a:cxn>
                <a:cxn ang="T12">
                  <a:pos x="T4" y="T5"/>
                </a:cxn>
                <a:cxn ang="T13">
                  <a:pos x="T6" y="T7"/>
                </a:cxn>
                <a:cxn ang="T14">
                  <a:pos x="T8" y="T9"/>
                </a:cxn>
              </a:cxnLst>
              <a:rect l="T15" t="T16" r="T17" b="T18"/>
              <a:pathLst>
                <a:path w="115" h="99">
                  <a:moveTo>
                    <a:pt x="86" y="0"/>
                  </a:moveTo>
                  <a:lnTo>
                    <a:pt x="114" y="84"/>
                  </a:lnTo>
                  <a:lnTo>
                    <a:pt x="24" y="98"/>
                  </a:lnTo>
                  <a:lnTo>
                    <a:pt x="0" y="14"/>
                  </a:lnTo>
                  <a:lnTo>
                    <a:pt x="86"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164" name="Freeform 182"/>
            <p:cNvSpPr>
              <a:spLocks/>
            </p:cNvSpPr>
            <p:nvPr/>
          </p:nvSpPr>
          <p:spPr bwMode="auto">
            <a:xfrm>
              <a:off x="2847" y="1325"/>
              <a:ext cx="92" cy="34"/>
            </a:xfrm>
            <a:custGeom>
              <a:avLst/>
              <a:gdLst>
                <a:gd name="T0" fmla="*/ 91 w 92"/>
                <a:gd name="T1" fmla="*/ 0 h 34"/>
                <a:gd name="T2" fmla="*/ 89 w 92"/>
                <a:gd name="T3" fmla="*/ 10 h 34"/>
                <a:gd name="T4" fmla="*/ 0 w 92"/>
                <a:gd name="T5" fmla="*/ 33 h 34"/>
                <a:gd name="T6" fmla="*/ 1 w 92"/>
                <a:gd name="T7" fmla="*/ 20 h 34"/>
                <a:gd name="T8" fmla="*/ 91 w 92"/>
                <a:gd name="T9" fmla="*/ 0 h 34"/>
                <a:gd name="T10" fmla="*/ 0 60000 65536"/>
                <a:gd name="T11" fmla="*/ 0 60000 65536"/>
                <a:gd name="T12" fmla="*/ 0 60000 65536"/>
                <a:gd name="T13" fmla="*/ 0 60000 65536"/>
                <a:gd name="T14" fmla="*/ 0 60000 65536"/>
                <a:gd name="T15" fmla="*/ 0 w 92"/>
                <a:gd name="T16" fmla="*/ 0 h 34"/>
                <a:gd name="T17" fmla="*/ 92 w 92"/>
                <a:gd name="T18" fmla="*/ 34 h 34"/>
              </a:gdLst>
              <a:ahLst/>
              <a:cxnLst>
                <a:cxn ang="T10">
                  <a:pos x="T0" y="T1"/>
                </a:cxn>
                <a:cxn ang="T11">
                  <a:pos x="T2" y="T3"/>
                </a:cxn>
                <a:cxn ang="T12">
                  <a:pos x="T4" y="T5"/>
                </a:cxn>
                <a:cxn ang="T13">
                  <a:pos x="T6" y="T7"/>
                </a:cxn>
                <a:cxn ang="T14">
                  <a:pos x="T8" y="T9"/>
                </a:cxn>
              </a:cxnLst>
              <a:rect l="T15" t="T16" r="T17" b="T18"/>
              <a:pathLst>
                <a:path w="92" h="34">
                  <a:moveTo>
                    <a:pt x="91" y="0"/>
                  </a:moveTo>
                  <a:lnTo>
                    <a:pt x="89" y="10"/>
                  </a:lnTo>
                  <a:lnTo>
                    <a:pt x="0" y="33"/>
                  </a:lnTo>
                  <a:lnTo>
                    <a:pt x="1" y="20"/>
                  </a:lnTo>
                  <a:lnTo>
                    <a:pt x="91"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165" name="Freeform 183"/>
            <p:cNvSpPr>
              <a:spLocks/>
            </p:cNvSpPr>
            <p:nvPr/>
          </p:nvSpPr>
          <p:spPr bwMode="auto">
            <a:xfrm>
              <a:off x="2823" y="1253"/>
              <a:ext cx="27" cy="96"/>
            </a:xfrm>
            <a:custGeom>
              <a:avLst/>
              <a:gdLst>
                <a:gd name="T0" fmla="*/ 26 w 27"/>
                <a:gd name="T1" fmla="*/ 87 h 96"/>
                <a:gd name="T2" fmla="*/ 23 w 27"/>
                <a:gd name="T3" fmla="*/ 95 h 96"/>
                <a:gd name="T4" fmla="*/ 0 w 27"/>
                <a:gd name="T5" fmla="*/ 5 h 96"/>
                <a:gd name="T6" fmla="*/ 1 w 27"/>
                <a:gd name="T7" fmla="*/ 0 h 96"/>
                <a:gd name="T8" fmla="*/ 26 w 27"/>
                <a:gd name="T9" fmla="*/ 87 h 96"/>
                <a:gd name="T10" fmla="*/ 0 60000 65536"/>
                <a:gd name="T11" fmla="*/ 0 60000 65536"/>
                <a:gd name="T12" fmla="*/ 0 60000 65536"/>
                <a:gd name="T13" fmla="*/ 0 60000 65536"/>
                <a:gd name="T14" fmla="*/ 0 60000 65536"/>
                <a:gd name="T15" fmla="*/ 0 w 27"/>
                <a:gd name="T16" fmla="*/ 0 h 96"/>
                <a:gd name="T17" fmla="*/ 27 w 27"/>
                <a:gd name="T18" fmla="*/ 96 h 96"/>
              </a:gdLst>
              <a:ahLst/>
              <a:cxnLst>
                <a:cxn ang="T10">
                  <a:pos x="T0" y="T1"/>
                </a:cxn>
                <a:cxn ang="T11">
                  <a:pos x="T2" y="T3"/>
                </a:cxn>
                <a:cxn ang="T12">
                  <a:pos x="T4" y="T5"/>
                </a:cxn>
                <a:cxn ang="T13">
                  <a:pos x="T6" y="T7"/>
                </a:cxn>
                <a:cxn ang="T14">
                  <a:pos x="T8" y="T9"/>
                </a:cxn>
              </a:cxnLst>
              <a:rect l="T15" t="T16" r="T17" b="T18"/>
              <a:pathLst>
                <a:path w="27" h="96">
                  <a:moveTo>
                    <a:pt x="26" y="87"/>
                  </a:moveTo>
                  <a:lnTo>
                    <a:pt x="23" y="95"/>
                  </a:lnTo>
                  <a:lnTo>
                    <a:pt x="0" y="5"/>
                  </a:lnTo>
                  <a:lnTo>
                    <a:pt x="1" y="0"/>
                  </a:lnTo>
                  <a:lnTo>
                    <a:pt x="26" y="87"/>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166" name="Freeform 184"/>
            <p:cNvSpPr>
              <a:spLocks/>
            </p:cNvSpPr>
            <p:nvPr/>
          </p:nvSpPr>
          <p:spPr bwMode="auto">
            <a:xfrm>
              <a:off x="2504" y="1348"/>
              <a:ext cx="445" cy="81"/>
            </a:xfrm>
            <a:custGeom>
              <a:avLst/>
              <a:gdLst>
                <a:gd name="T0" fmla="*/ 444 w 445"/>
                <a:gd name="T1" fmla="*/ 0 h 81"/>
                <a:gd name="T2" fmla="*/ 444 w 445"/>
                <a:gd name="T3" fmla="*/ 17 h 81"/>
                <a:gd name="T4" fmla="*/ 0 w 445"/>
                <a:gd name="T5" fmla="*/ 80 h 81"/>
                <a:gd name="T6" fmla="*/ 0 w 445"/>
                <a:gd name="T7" fmla="*/ 60 h 81"/>
                <a:gd name="T8" fmla="*/ 444 w 445"/>
                <a:gd name="T9" fmla="*/ 0 h 81"/>
                <a:gd name="T10" fmla="*/ 0 60000 65536"/>
                <a:gd name="T11" fmla="*/ 0 60000 65536"/>
                <a:gd name="T12" fmla="*/ 0 60000 65536"/>
                <a:gd name="T13" fmla="*/ 0 60000 65536"/>
                <a:gd name="T14" fmla="*/ 0 60000 65536"/>
                <a:gd name="T15" fmla="*/ 0 w 445"/>
                <a:gd name="T16" fmla="*/ 0 h 81"/>
                <a:gd name="T17" fmla="*/ 445 w 445"/>
                <a:gd name="T18" fmla="*/ 81 h 81"/>
              </a:gdLst>
              <a:ahLst/>
              <a:cxnLst>
                <a:cxn ang="T10">
                  <a:pos x="T0" y="T1"/>
                </a:cxn>
                <a:cxn ang="T11">
                  <a:pos x="T2" y="T3"/>
                </a:cxn>
                <a:cxn ang="T12">
                  <a:pos x="T4" y="T5"/>
                </a:cxn>
                <a:cxn ang="T13">
                  <a:pos x="T6" y="T7"/>
                </a:cxn>
                <a:cxn ang="T14">
                  <a:pos x="T8" y="T9"/>
                </a:cxn>
              </a:cxnLst>
              <a:rect l="T15" t="T16" r="T17" b="T18"/>
              <a:pathLst>
                <a:path w="445" h="81">
                  <a:moveTo>
                    <a:pt x="444" y="0"/>
                  </a:moveTo>
                  <a:lnTo>
                    <a:pt x="444" y="17"/>
                  </a:lnTo>
                  <a:lnTo>
                    <a:pt x="0" y="80"/>
                  </a:lnTo>
                  <a:lnTo>
                    <a:pt x="0" y="60"/>
                  </a:lnTo>
                  <a:lnTo>
                    <a:pt x="444" y="0"/>
                  </a:lnTo>
                </a:path>
              </a:pathLst>
            </a:custGeom>
            <a:solidFill>
              <a:srgbClr val="737373"/>
            </a:solidFill>
            <a:ln w="9525" cap="rnd">
              <a:noFill/>
              <a:round/>
              <a:headEnd/>
              <a:tailEnd/>
            </a:ln>
          </p:spPr>
          <p:txBody>
            <a:bodyPr/>
            <a:lstStyle/>
            <a:p>
              <a:endParaRPr lang="en-US">
                <a:solidFill>
                  <a:schemeClr val="tx1"/>
                </a:solidFill>
              </a:endParaRPr>
            </a:p>
          </p:txBody>
        </p:sp>
        <p:sp>
          <p:nvSpPr>
            <p:cNvPr id="31167" name="Freeform 185"/>
            <p:cNvSpPr>
              <a:spLocks/>
            </p:cNvSpPr>
            <p:nvPr/>
          </p:nvSpPr>
          <p:spPr bwMode="auto">
            <a:xfrm>
              <a:off x="2470" y="1220"/>
              <a:ext cx="30" cy="209"/>
            </a:xfrm>
            <a:custGeom>
              <a:avLst/>
              <a:gdLst>
                <a:gd name="T0" fmla="*/ 0 w 30"/>
                <a:gd name="T1" fmla="*/ 0 h 209"/>
                <a:gd name="T2" fmla="*/ 0 w 30"/>
                <a:gd name="T3" fmla="*/ 56 h 209"/>
                <a:gd name="T4" fmla="*/ 29 w 30"/>
                <a:gd name="T5" fmla="*/ 208 h 209"/>
                <a:gd name="T6" fmla="*/ 29 w 30"/>
                <a:gd name="T7" fmla="*/ 186 h 209"/>
                <a:gd name="T8" fmla="*/ 0 w 30"/>
                <a:gd name="T9" fmla="*/ 0 h 209"/>
                <a:gd name="T10" fmla="*/ 0 60000 65536"/>
                <a:gd name="T11" fmla="*/ 0 60000 65536"/>
                <a:gd name="T12" fmla="*/ 0 60000 65536"/>
                <a:gd name="T13" fmla="*/ 0 60000 65536"/>
                <a:gd name="T14" fmla="*/ 0 60000 65536"/>
                <a:gd name="T15" fmla="*/ 0 w 30"/>
                <a:gd name="T16" fmla="*/ 0 h 209"/>
                <a:gd name="T17" fmla="*/ 30 w 30"/>
                <a:gd name="T18" fmla="*/ 209 h 209"/>
              </a:gdLst>
              <a:ahLst/>
              <a:cxnLst>
                <a:cxn ang="T10">
                  <a:pos x="T0" y="T1"/>
                </a:cxn>
                <a:cxn ang="T11">
                  <a:pos x="T2" y="T3"/>
                </a:cxn>
                <a:cxn ang="T12">
                  <a:pos x="T4" y="T5"/>
                </a:cxn>
                <a:cxn ang="T13">
                  <a:pos x="T6" y="T7"/>
                </a:cxn>
                <a:cxn ang="T14">
                  <a:pos x="T8" y="T9"/>
                </a:cxn>
              </a:cxnLst>
              <a:rect l="T15" t="T16" r="T17" b="T18"/>
              <a:pathLst>
                <a:path w="30" h="209">
                  <a:moveTo>
                    <a:pt x="0" y="0"/>
                  </a:moveTo>
                  <a:lnTo>
                    <a:pt x="0" y="56"/>
                  </a:lnTo>
                  <a:lnTo>
                    <a:pt x="29" y="208"/>
                  </a:lnTo>
                  <a:lnTo>
                    <a:pt x="29" y="186"/>
                  </a:lnTo>
                  <a:lnTo>
                    <a:pt x="0" y="0"/>
                  </a:lnTo>
                </a:path>
              </a:pathLst>
            </a:custGeom>
            <a:solidFill>
              <a:srgbClr val="8C8C8C"/>
            </a:solidFill>
            <a:ln w="9525" cap="rnd">
              <a:noFill/>
              <a:round/>
              <a:headEnd/>
              <a:tailEnd/>
            </a:ln>
          </p:spPr>
          <p:txBody>
            <a:bodyPr/>
            <a:lstStyle/>
            <a:p>
              <a:endParaRPr lang="en-US">
                <a:solidFill>
                  <a:schemeClr val="tx1"/>
                </a:solidFill>
              </a:endParaRPr>
            </a:p>
          </p:txBody>
        </p:sp>
        <p:sp>
          <p:nvSpPr>
            <p:cNvPr id="31168" name="Line 186"/>
            <p:cNvSpPr>
              <a:spLocks noChangeShapeType="1"/>
            </p:cNvSpPr>
            <p:nvPr/>
          </p:nvSpPr>
          <p:spPr bwMode="auto">
            <a:xfrm>
              <a:off x="2837" y="1251"/>
              <a:ext cx="26" cy="8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69" name="Line 187"/>
            <p:cNvSpPr>
              <a:spLocks noChangeShapeType="1"/>
            </p:cNvSpPr>
            <p:nvPr/>
          </p:nvSpPr>
          <p:spPr bwMode="auto">
            <a:xfrm>
              <a:off x="2853" y="1251"/>
              <a:ext cx="25" cy="8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70" name="Line 188"/>
            <p:cNvSpPr>
              <a:spLocks noChangeShapeType="1"/>
            </p:cNvSpPr>
            <p:nvPr/>
          </p:nvSpPr>
          <p:spPr bwMode="auto">
            <a:xfrm>
              <a:off x="2869" y="1243"/>
              <a:ext cx="26" cy="8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71" name="Line 189"/>
            <p:cNvSpPr>
              <a:spLocks noChangeShapeType="1"/>
            </p:cNvSpPr>
            <p:nvPr/>
          </p:nvSpPr>
          <p:spPr bwMode="auto">
            <a:xfrm>
              <a:off x="2885" y="1243"/>
              <a:ext cx="23" cy="8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72" name="Line 190"/>
            <p:cNvSpPr>
              <a:spLocks noChangeShapeType="1"/>
            </p:cNvSpPr>
            <p:nvPr/>
          </p:nvSpPr>
          <p:spPr bwMode="auto">
            <a:xfrm>
              <a:off x="2899" y="1239"/>
              <a:ext cx="24" cy="8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73" name="Line 191"/>
            <p:cNvSpPr>
              <a:spLocks noChangeShapeType="1"/>
            </p:cNvSpPr>
            <p:nvPr/>
          </p:nvSpPr>
          <p:spPr bwMode="auto">
            <a:xfrm flipH="1">
              <a:off x="2830" y="1253"/>
              <a:ext cx="84" cy="1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74" name="Line 192"/>
            <p:cNvSpPr>
              <a:spLocks noChangeShapeType="1"/>
            </p:cNvSpPr>
            <p:nvPr/>
          </p:nvSpPr>
          <p:spPr bwMode="auto">
            <a:xfrm flipH="1">
              <a:off x="2834" y="1274"/>
              <a:ext cx="88" cy="1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75" name="Line 193"/>
            <p:cNvSpPr>
              <a:spLocks noChangeShapeType="1"/>
            </p:cNvSpPr>
            <p:nvPr/>
          </p:nvSpPr>
          <p:spPr bwMode="auto">
            <a:xfrm flipH="1">
              <a:off x="2841" y="1293"/>
              <a:ext cx="85" cy="10"/>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76" name="Line 194"/>
            <p:cNvSpPr>
              <a:spLocks noChangeShapeType="1"/>
            </p:cNvSpPr>
            <p:nvPr/>
          </p:nvSpPr>
          <p:spPr bwMode="auto">
            <a:xfrm flipH="1">
              <a:off x="2847" y="1309"/>
              <a:ext cx="86" cy="1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77" name="Freeform 195"/>
            <p:cNvSpPr>
              <a:spLocks/>
            </p:cNvSpPr>
            <p:nvPr/>
          </p:nvSpPr>
          <p:spPr bwMode="auto">
            <a:xfrm>
              <a:off x="2812" y="1191"/>
              <a:ext cx="92" cy="35"/>
            </a:xfrm>
            <a:custGeom>
              <a:avLst/>
              <a:gdLst>
                <a:gd name="T0" fmla="*/ 86 w 92"/>
                <a:gd name="T1" fmla="*/ 0 h 35"/>
                <a:gd name="T2" fmla="*/ 91 w 92"/>
                <a:gd name="T3" fmla="*/ 21 h 35"/>
                <a:gd name="T4" fmla="*/ 4 w 92"/>
                <a:gd name="T5" fmla="*/ 34 h 35"/>
                <a:gd name="T6" fmla="*/ 0 w 92"/>
                <a:gd name="T7" fmla="*/ 12 h 35"/>
                <a:gd name="T8" fmla="*/ 86 w 92"/>
                <a:gd name="T9" fmla="*/ 0 h 35"/>
                <a:gd name="T10" fmla="*/ 0 60000 65536"/>
                <a:gd name="T11" fmla="*/ 0 60000 65536"/>
                <a:gd name="T12" fmla="*/ 0 60000 65536"/>
                <a:gd name="T13" fmla="*/ 0 60000 65536"/>
                <a:gd name="T14" fmla="*/ 0 60000 65536"/>
                <a:gd name="T15" fmla="*/ 0 w 92"/>
                <a:gd name="T16" fmla="*/ 0 h 35"/>
                <a:gd name="T17" fmla="*/ 92 w 92"/>
                <a:gd name="T18" fmla="*/ 35 h 35"/>
              </a:gdLst>
              <a:ahLst/>
              <a:cxnLst>
                <a:cxn ang="T10">
                  <a:pos x="T0" y="T1"/>
                </a:cxn>
                <a:cxn ang="T11">
                  <a:pos x="T2" y="T3"/>
                </a:cxn>
                <a:cxn ang="T12">
                  <a:pos x="T4" y="T5"/>
                </a:cxn>
                <a:cxn ang="T13">
                  <a:pos x="T6" y="T7"/>
                </a:cxn>
                <a:cxn ang="T14">
                  <a:pos x="T8" y="T9"/>
                </a:cxn>
              </a:cxnLst>
              <a:rect l="T15" t="T16" r="T17" b="T18"/>
              <a:pathLst>
                <a:path w="92" h="35">
                  <a:moveTo>
                    <a:pt x="86" y="0"/>
                  </a:moveTo>
                  <a:lnTo>
                    <a:pt x="91" y="21"/>
                  </a:lnTo>
                  <a:lnTo>
                    <a:pt x="4" y="34"/>
                  </a:lnTo>
                  <a:lnTo>
                    <a:pt x="0" y="12"/>
                  </a:lnTo>
                  <a:lnTo>
                    <a:pt x="86"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178" name="Freeform 196"/>
            <p:cNvSpPr>
              <a:spLocks/>
            </p:cNvSpPr>
            <p:nvPr/>
          </p:nvSpPr>
          <p:spPr bwMode="auto">
            <a:xfrm>
              <a:off x="2810" y="1204"/>
              <a:ext cx="24" cy="34"/>
            </a:xfrm>
            <a:custGeom>
              <a:avLst/>
              <a:gdLst>
                <a:gd name="T0" fmla="*/ 23 w 24"/>
                <a:gd name="T1" fmla="*/ 19 h 34"/>
                <a:gd name="T2" fmla="*/ 5 w 24"/>
                <a:gd name="T3" fmla="*/ 0 h 34"/>
                <a:gd name="T4" fmla="*/ 0 w 24"/>
                <a:gd name="T5" fmla="*/ 8 h 34"/>
                <a:gd name="T6" fmla="*/ 17 w 24"/>
                <a:gd name="T7" fmla="*/ 33 h 34"/>
                <a:gd name="T8" fmla="*/ 23 w 24"/>
                <a:gd name="T9" fmla="*/ 19 h 34"/>
                <a:gd name="T10" fmla="*/ 0 60000 65536"/>
                <a:gd name="T11" fmla="*/ 0 60000 65536"/>
                <a:gd name="T12" fmla="*/ 0 60000 65536"/>
                <a:gd name="T13" fmla="*/ 0 60000 65536"/>
                <a:gd name="T14" fmla="*/ 0 60000 65536"/>
                <a:gd name="T15" fmla="*/ 0 w 24"/>
                <a:gd name="T16" fmla="*/ 0 h 34"/>
                <a:gd name="T17" fmla="*/ 24 w 24"/>
                <a:gd name="T18" fmla="*/ 34 h 34"/>
              </a:gdLst>
              <a:ahLst/>
              <a:cxnLst>
                <a:cxn ang="T10">
                  <a:pos x="T0" y="T1"/>
                </a:cxn>
                <a:cxn ang="T11">
                  <a:pos x="T2" y="T3"/>
                </a:cxn>
                <a:cxn ang="T12">
                  <a:pos x="T4" y="T5"/>
                </a:cxn>
                <a:cxn ang="T13">
                  <a:pos x="T6" y="T7"/>
                </a:cxn>
                <a:cxn ang="T14">
                  <a:pos x="T8" y="T9"/>
                </a:cxn>
              </a:cxnLst>
              <a:rect l="T15" t="T16" r="T17" b="T18"/>
              <a:pathLst>
                <a:path w="24" h="34">
                  <a:moveTo>
                    <a:pt x="23" y="19"/>
                  </a:moveTo>
                  <a:lnTo>
                    <a:pt x="5" y="0"/>
                  </a:lnTo>
                  <a:lnTo>
                    <a:pt x="0" y="8"/>
                  </a:lnTo>
                  <a:lnTo>
                    <a:pt x="17" y="33"/>
                  </a:lnTo>
                  <a:lnTo>
                    <a:pt x="23" y="19"/>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179" name="Freeform 197"/>
            <p:cNvSpPr>
              <a:spLocks/>
            </p:cNvSpPr>
            <p:nvPr/>
          </p:nvSpPr>
          <p:spPr bwMode="auto">
            <a:xfrm>
              <a:off x="2815" y="1206"/>
              <a:ext cx="89" cy="34"/>
            </a:xfrm>
            <a:custGeom>
              <a:avLst/>
              <a:gdLst>
                <a:gd name="T0" fmla="*/ 88 w 89"/>
                <a:gd name="T1" fmla="*/ 0 h 34"/>
                <a:gd name="T2" fmla="*/ 1 w 89"/>
                <a:gd name="T3" fmla="*/ 15 h 34"/>
                <a:gd name="T4" fmla="*/ 0 w 89"/>
                <a:gd name="T5" fmla="*/ 33 h 34"/>
                <a:gd name="T6" fmla="*/ 86 w 89"/>
                <a:gd name="T7" fmla="*/ 12 h 34"/>
                <a:gd name="T8" fmla="*/ 88 w 89"/>
                <a:gd name="T9" fmla="*/ 0 h 34"/>
                <a:gd name="T10" fmla="*/ 0 60000 65536"/>
                <a:gd name="T11" fmla="*/ 0 60000 65536"/>
                <a:gd name="T12" fmla="*/ 0 60000 65536"/>
                <a:gd name="T13" fmla="*/ 0 60000 65536"/>
                <a:gd name="T14" fmla="*/ 0 60000 65536"/>
                <a:gd name="T15" fmla="*/ 0 w 89"/>
                <a:gd name="T16" fmla="*/ 0 h 34"/>
                <a:gd name="T17" fmla="*/ 89 w 89"/>
                <a:gd name="T18" fmla="*/ 34 h 34"/>
              </a:gdLst>
              <a:ahLst/>
              <a:cxnLst>
                <a:cxn ang="T10">
                  <a:pos x="T0" y="T1"/>
                </a:cxn>
                <a:cxn ang="T11">
                  <a:pos x="T2" y="T3"/>
                </a:cxn>
                <a:cxn ang="T12">
                  <a:pos x="T4" y="T5"/>
                </a:cxn>
                <a:cxn ang="T13">
                  <a:pos x="T6" y="T7"/>
                </a:cxn>
                <a:cxn ang="T14">
                  <a:pos x="T8" y="T9"/>
                </a:cxn>
              </a:cxnLst>
              <a:rect l="T15" t="T16" r="T17" b="T18"/>
              <a:pathLst>
                <a:path w="89" h="34">
                  <a:moveTo>
                    <a:pt x="88" y="0"/>
                  </a:moveTo>
                  <a:lnTo>
                    <a:pt x="1" y="15"/>
                  </a:lnTo>
                  <a:lnTo>
                    <a:pt x="0" y="33"/>
                  </a:lnTo>
                  <a:lnTo>
                    <a:pt x="86" y="12"/>
                  </a:lnTo>
                  <a:lnTo>
                    <a:pt x="88"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180" name="Line 198"/>
            <p:cNvSpPr>
              <a:spLocks noChangeShapeType="1"/>
            </p:cNvSpPr>
            <p:nvPr/>
          </p:nvSpPr>
          <p:spPr bwMode="auto">
            <a:xfrm>
              <a:off x="2827" y="1202"/>
              <a:ext cx="4" cy="1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81" name="Line 199"/>
            <p:cNvSpPr>
              <a:spLocks noChangeShapeType="1"/>
            </p:cNvSpPr>
            <p:nvPr/>
          </p:nvSpPr>
          <p:spPr bwMode="auto">
            <a:xfrm>
              <a:off x="2841" y="1202"/>
              <a:ext cx="6" cy="1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82" name="Line 200"/>
            <p:cNvSpPr>
              <a:spLocks noChangeShapeType="1"/>
            </p:cNvSpPr>
            <p:nvPr/>
          </p:nvSpPr>
          <p:spPr bwMode="auto">
            <a:xfrm>
              <a:off x="2855" y="1202"/>
              <a:ext cx="5" cy="1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83" name="Line 201"/>
            <p:cNvSpPr>
              <a:spLocks noChangeShapeType="1"/>
            </p:cNvSpPr>
            <p:nvPr/>
          </p:nvSpPr>
          <p:spPr bwMode="auto">
            <a:xfrm>
              <a:off x="2869" y="1196"/>
              <a:ext cx="6"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84" name="Line 202"/>
            <p:cNvSpPr>
              <a:spLocks noChangeShapeType="1"/>
            </p:cNvSpPr>
            <p:nvPr/>
          </p:nvSpPr>
          <p:spPr bwMode="auto">
            <a:xfrm>
              <a:off x="2885" y="1196"/>
              <a:ext cx="4"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85" name="Freeform 203"/>
            <p:cNvSpPr>
              <a:spLocks/>
            </p:cNvSpPr>
            <p:nvPr/>
          </p:nvSpPr>
          <p:spPr bwMode="auto">
            <a:xfrm>
              <a:off x="2509" y="1226"/>
              <a:ext cx="92" cy="35"/>
            </a:xfrm>
            <a:custGeom>
              <a:avLst/>
              <a:gdLst>
                <a:gd name="T0" fmla="*/ 85 w 92"/>
                <a:gd name="T1" fmla="*/ 0 h 35"/>
                <a:gd name="T2" fmla="*/ 91 w 92"/>
                <a:gd name="T3" fmla="*/ 21 h 35"/>
                <a:gd name="T4" fmla="*/ 4 w 92"/>
                <a:gd name="T5" fmla="*/ 34 h 35"/>
                <a:gd name="T6" fmla="*/ 0 w 92"/>
                <a:gd name="T7" fmla="*/ 12 h 35"/>
                <a:gd name="T8" fmla="*/ 85 w 92"/>
                <a:gd name="T9" fmla="*/ 0 h 35"/>
                <a:gd name="T10" fmla="*/ 0 60000 65536"/>
                <a:gd name="T11" fmla="*/ 0 60000 65536"/>
                <a:gd name="T12" fmla="*/ 0 60000 65536"/>
                <a:gd name="T13" fmla="*/ 0 60000 65536"/>
                <a:gd name="T14" fmla="*/ 0 60000 65536"/>
                <a:gd name="T15" fmla="*/ 0 w 92"/>
                <a:gd name="T16" fmla="*/ 0 h 35"/>
                <a:gd name="T17" fmla="*/ 92 w 92"/>
                <a:gd name="T18" fmla="*/ 35 h 35"/>
              </a:gdLst>
              <a:ahLst/>
              <a:cxnLst>
                <a:cxn ang="T10">
                  <a:pos x="T0" y="T1"/>
                </a:cxn>
                <a:cxn ang="T11">
                  <a:pos x="T2" y="T3"/>
                </a:cxn>
                <a:cxn ang="T12">
                  <a:pos x="T4" y="T5"/>
                </a:cxn>
                <a:cxn ang="T13">
                  <a:pos x="T6" y="T7"/>
                </a:cxn>
                <a:cxn ang="T14">
                  <a:pos x="T8" y="T9"/>
                </a:cxn>
              </a:cxnLst>
              <a:rect l="T15" t="T16" r="T17" b="T18"/>
              <a:pathLst>
                <a:path w="92" h="35">
                  <a:moveTo>
                    <a:pt x="85" y="0"/>
                  </a:moveTo>
                  <a:lnTo>
                    <a:pt x="91" y="21"/>
                  </a:lnTo>
                  <a:lnTo>
                    <a:pt x="4" y="34"/>
                  </a:lnTo>
                  <a:lnTo>
                    <a:pt x="0" y="12"/>
                  </a:lnTo>
                  <a:lnTo>
                    <a:pt x="85"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186" name="Freeform 204"/>
            <p:cNvSpPr>
              <a:spLocks/>
            </p:cNvSpPr>
            <p:nvPr/>
          </p:nvSpPr>
          <p:spPr bwMode="auto">
            <a:xfrm>
              <a:off x="2505" y="1237"/>
              <a:ext cx="23" cy="33"/>
            </a:xfrm>
            <a:custGeom>
              <a:avLst/>
              <a:gdLst>
                <a:gd name="T0" fmla="*/ 22 w 23"/>
                <a:gd name="T1" fmla="*/ 19 h 33"/>
                <a:gd name="T2" fmla="*/ 9 w 23"/>
                <a:gd name="T3" fmla="*/ 0 h 33"/>
                <a:gd name="T4" fmla="*/ 0 w 23"/>
                <a:gd name="T5" fmla="*/ 9 h 33"/>
                <a:gd name="T6" fmla="*/ 15 w 23"/>
                <a:gd name="T7" fmla="*/ 32 h 33"/>
                <a:gd name="T8" fmla="*/ 22 w 23"/>
                <a:gd name="T9" fmla="*/ 19 h 33"/>
                <a:gd name="T10" fmla="*/ 0 60000 65536"/>
                <a:gd name="T11" fmla="*/ 0 60000 65536"/>
                <a:gd name="T12" fmla="*/ 0 60000 65536"/>
                <a:gd name="T13" fmla="*/ 0 60000 65536"/>
                <a:gd name="T14" fmla="*/ 0 60000 65536"/>
                <a:gd name="T15" fmla="*/ 0 w 23"/>
                <a:gd name="T16" fmla="*/ 0 h 33"/>
                <a:gd name="T17" fmla="*/ 23 w 23"/>
                <a:gd name="T18" fmla="*/ 33 h 33"/>
              </a:gdLst>
              <a:ahLst/>
              <a:cxnLst>
                <a:cxn ang="T10">
                  <a:pos x="T0" y="T1"/>
                </a:cxn>
                <a:cxn ang="T11">
                  <a:pos x="T2" y="T3"/>
                </a:cxn>
                <a:cxn ang="T12">
                  <a:pos x="T4" y="T5"/>
                </a:cxn>
                <a:cxn ang="T13">
                  <a:pos x="T6" y="T7"/>
                </a:cxn>
                <a:cxn ang="T14">
                  <a:pos x="T8" y="T9"/>
                </a:cxn>
              </a:cxnLst>
              <a:rect l="T15" t="T16" r="T17" b="T18"/>
              <a:pathLst>
                <a:path w="23" h="33">
                  <a:moveTo>
                    <a:pt x="22" y="19"/>
                  </a:moveTo>
                  <a:lnTo>
                    <a:pt x="9" y="0"/>
                  </a:lnTo>
                  <a:lnTo>
                    <a:pt x="0" y="9"/>
                  </a:lnTo>
                  <a:lnTo>
                    <a:pt x="15" y="32"/>
                  </a:lnTo>
                  <a:lnTo>
                    <a:pt x="22" y="19"/>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187" name="Freeform 205"/>
            <p:cNvSpPr>
              <a:spLocks/>
            </p:cNvSpPr>
            <p:nvPr/>
          </p:nvSpPr>
          <p:spPr bwMode="auto">
            <a:xfrm>
              <a:off x="2513" y="1243"/>
              <a:ext cx="88" cy="34"/>
            </a:xfrm>
            <a:custGeom>
              <a:avLst/>
              <a:gdLst>
                <a:gd name="T0" fmla="*/ 87 w 88"/>
                <a:gd name="T1" fmla="*/ 0 h 34"/>
                <a:gd name="T2" fmla="*/ 0 w 88"/>
                <a:gd name="T3" fmla="*/ 14 h 34"/>
                <a:gd name="T4" fmla="*/ 0 w 88"/>
                <a:gd name="T5" fmla="*/ 33 h 34"/>
                <a:gd name="T6" fmla="*/ 85 w 88"/>
                <a:gd name="T7" fmla="*/ 11 h 34"/>
                <a:gd name="T8" fmla="*/ 87 w 88"/>
                <a:gd name="T9" fmla="*/ 0 h 34"/>
                <a:gd name="T10" fmla="*/ 0 60000 65536"/>
                <a:gd name="T11" fmla="*/ 0 60000 65536"/>
                <a:gd name="T12" fmla="*/ 0 60000 65536"/>
                <a:gd name="T13" fmla="*/ 0 60000 65536"/>
                <a:gd name="T14" fmla="*/ 0 60000 65536"/>
                <a:gd name="T15" fmla="*/ 0 w 88"/>
                <a:gd name="T16" fmla="*/ 0 h 34"/>
                <a:gd name="T17" fmla="*/ 88 w 88"/>
                <a:gd name="T18" fmla="*/ 34 h 34"/>
              </a:gdLst>
              <a:ahLst/>
              <a:cxnLst>
                <a:cxn ang="T10">
                  <a:pos x="T0" y="T1"/>
                </a:cxn>
                <a:cxn ang="T11">
                  <a:pos x="T2" y="T3"/>
                </a:cxn>
                <a:cxn ang="T12">
                  <a:pos x="T4" y="T5"/>
                </a:cxn>
                <a:cxn ang="T13">
                  <a:pos x="T6" y="T7"/>
                </a:cxn>
                <a:cxn ang="T14">
                  <a:pos x="T8" y="T9"/>
                </a:cxn>
              </a:cxnLst>
              <a:rect l="T15" t="T16" r="T17" b="T18"/>
              <a:pathLst>
                <a:path w="88" h="34">
                  <a:moveTo>
                    <a:pt x="87" y="0"/>
                  </a:moveTo>
                  <a:lnTo>
                    <a:pt x="0" y="14"/>
                  </a:lnTo>
                  <a:lnTo>
                    <a:pt x="0" y="33"/>
                  </a:lnTo>
                  <a:lnTo>
                    <a:pt x="85" y="11"/>
                  </a:lnTo>
                  <a:lnTo>
                    <a:pt x="87"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188" name="Line 206"/>
            <p:cNvSpPr>
              <a:spLocks noChangeShapeType="1"/>
            </p:cNvSpPr>
            <p:nvPr/>
          </p:nvSpPr>
          <p:spPr bwMode="auto">
            <a:xfrm>
              <a:off x="2525" y="1234"/>
              <a:ext cx="4"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89" name="Line 207"/>
            <p:cNvSpPr>
              <a:spLocks noChangeShapeType="1"/>
            </p:cNvSpPr>
            <p:nvPr/>
          </p:nvSpPr>
          <p:spPr bwMode="auto">
            <a:xfrm>
              <a:off x="2540" y="1234"/>
              <a:ext cx="4"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90" name="Line 208"/>
            <p:cNvSpPr>
              <a:spLocks noChangeShapeType="1"/>
            </p:cNvSpPr>
            <p:nvPr/>
          </p:nvSpPr>
          <p:spPr bwMode="auto">
            <a:xfrm>
              <a:off x="2553" y="1231"/>
              <a:ext cx="5" cy="20"/>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91" name="Line 209"/>
            <p:cNvSpPr>
              <a:spLocks noChangeShapeType="1"/>
            </p:cNvSpPr>
            <p:nvPr/>
          </p:nvSpPr>
          <p:spPr bwMode="auto">
            <a:xfrm>
              <a:off x="2569" y="1231"/>
              <a:ext cx="2" cy="12"/>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92" name="Line 210"/>
            <p:cNvSpPr>
              <a:spLocks noChangeShapeType="1"/>
            </p:cNvSpPr>
            <p:nvPr/>
          </p:nvSpPr>
          <p:spPr bwMode="auto">
            <a:xfrm>
              <a:off x="2582" y="1226"/>
              <a:ext cx="4"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93" name="Freeform 211"/>
            <p:cNvSpPr>
              <a:spLocks/>
            </p:cNvSpPr>
            <p:nvPr/>
          </p:nvSpPr>
          <p:spPr bwMode="auto">
            <a:xfrm>
              <a:off x="2715" y="1204"/>
              <a:ext cx="91" cy="34"/>
            </a:xfrm>
            <a:custGeom>
              <a:avLst/>
              <a:gdLst>
                <a:gd name="T0" fmla="*/ 85 w 91"/>
                <a:gd name="T1" fmla="*/ 0 h 34"/>
                <a:gd name="T2" fmla="*/ 90 w 91"/>
                <a:gd name="T3" fmla="*/ 19 h 34"/>
                <a:gd name="T4" fmla="*/ 4 w 91"/>
                <a:gd name="T5" fmla="*/ 33 h 34"/>
                <a:gd name="T6" fmla="*/ 0 w 91"/>
                <a:gd name="T7" fmla="*/ 13 h 34"/>
                <a:gd name="T8" fmla="*/ 85 w 91"/>
                <a:gd name="T9" fmla="*/ 0 h 34"/>
                <a:gd name="T10" fmla="*/ 0 60000 65536"/>
                <a:gd name="T11" fmla="*/ 0 60000 65536"/>
                <a:gd name="T12" fmla="*/ 0 60000 65536"/>
                <a:gd name="T13" fmla="*/ 0 60000 65536"/>
                <a:gd name="T14" fmla="*/ 0 60000 65536"/>
                <a:gd name="T15" fmla="*/ 0 w 91"/>
                <a:gd name="T16" fmla="*/ 0 h 34"/>
                <a:gd name="T17" fmla="*/ 91 w 91"/>
                <a:gd name="T18" fmla="*/ 34 h 34"/>
              </a:gdLst>
              <a:ahLst/>
              <a:cxnLst>
                <a:cxn ang="T10">
                  <a:pos x="T0" y="T1"/>
                </a:cxn>
                <a:cxn ang="T11">
                  <a:pos x="T2" y="T3"/>
                </a:cxn>
                <a:cxn ang="T12">
                  <a:pos x="T4" y="T5"/>
                </a:cxn>
                <a:cxn ang="T13">
                  <a:pos x="T6" y="T7"/>
                </a:cxn>
                <a:cxn ang="T14">
                  <a:pos x="T8" y="T9"/>
                </a:cxn>
              </a:cxnLst>
              <a:rect l="T15" t="T16" r="T17" b="T18"/>
              <a:pathLst>
                <a:path w="91" h="34">
                  <a:moveTo>
                    <a:pt x="85" y="0"/>
                  </a:moveTo>
                  <a:lnTo>
                    <a:pt x="90" y="19"/>
                  </a:lnTo>
                  <a:lnTo>
                    <a:pt x="4" y="33"/>
                  </a:lnTo>
                  <a:lnTo>
                    <a:pt x="0" y="13"/>
                  </a:lnTo>
                  <a:lnTo>
                    <a:pt x="85"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194" name="Freeform 212"/>
            <p:cNvSpPr>
              <a:spLocks/>
            </p:cNvSpPr>
            <p:nvPr/>
          </p:nvSpPr>
          <p:spPr bwMode="auto">
            <a:xfrm>
              <a:off x="2711" y="1215"/>
              <a:ext cx="22" cy="33"/>
            </a:xfrm>
            <a:custGeom>
              <a:avLst/>
              <a:gdLst>
                <a:gd name="T0" fmla="*/ 21 w 22"/>
                <a:gd name="T1" fmla="*/ 18 h 33"/>
                <a:gd name="T2" fmla="*/ 8 w 22"/>
                <a:gd name="T3" fmla="*/ 0 h 33"/>
                <a:gd name="T4" fmla="*/ 0 w 22"/>
                <a:gd name="T5" fmla="*/ 8 h 33"/>
                <a:gd name="T6" fmla="*/ 16 w 22"/>
                <a:gd name="T7" fmla="*/ 32 h 33"/>
                <a:gd name="T8" fmla="*/ 21 w 22"/>
                <a:gd name="T9" fmla="*/ 18 h 33"/>
                <a:gd name="T10" fmla="*/ 0 60000 65536"/>
                <a:gd name="T11" fmla="*/ 0 60000 65536"/>
                <a:gd name="T12" fmla="*/ 0 60000 65536"/>
                <a:gd name="T13" fmla="*/ 0 60000 65536"/>
                <a:gd name="T14" fmla="*/ 0 60000 65536"/>
                <a:gd name="T15" fmla="*/ 0 w 22"/>
                <a:gd name="T16" fmla="*/ 0 h 33"/>
                <a:gd name="T17" fmla="*/ 22 w 22"/>
                <a:gd name="T18" fmla="*/ 33 h 33"/>
              </a:gdLst>
              <a:ahLst/>
              <a:cxnLst>
                <a:cxn ang="T10">
                  <a:pos x="T0" y="T1"/>
                </a:cxn>
                <a:cxn ang="T11">
                  <a:pos x="T2" y="T3"/>
                </a:cxn>
                <a:cxn ang="T12">
                  <a:pos x="T4" y="T5"/>
                </a:cxn>
                <a:cxn ang="T13">
                  <a:pos x="T6" y="T7"/>
                </a:cxn>
                <a:cxn ang="T14">
                  <a:pos x="T8" y="T9"/>
                </a:cxn>
              </a:cxnLst>
              <a:rect l="T15" t="T16" r="T17" b="T18"/>
              <a:pathLst>
                <a:path w="22" h="33">
                  <a:moveTo>
                    <a:pt x="21" y="18"/>
                  </a:moveTo>
                  <a:lnTo>
                    <a:pt x="8" y="0"/>
                  </a:lnTo>
                  <a:lnTo>
                    <a:pt x="0" y="8"/>
                  </a:lnTo>
                  <a:lnTo>
                    <a:pt x="16" y="32"/>
                  </a:lnTo>
                  <a:lnTo>
                    <a:pt x="21" y="18"/>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195" name="Freeform 213"/>
            <p:cNvSpPr>
              <a:spLocks/>
            </p:cNvSpPr>
            <p:nvPr/>
          </p:nvSpPr>
          <p:spPr bwMode="auto">
            <a:xfrm>
              <a:off x="2716" y="1220"/>
              <a:ext cx="90" cy="34"/>
            </a:xfrm>
            <a:custGeom>
              <a:avLst/>
              <a:gdLst>
                <a:gd name="T0" fmla="*/ 89 w 90"/>
                <a:gd name="T1" fmla="*/ 0 h 34"/>
                <a:gd name="T2" fmla="*/ 1 w 90"/>
                <a:gd name="T3" fmla="*/ 14 h 34"/>
                <a:gd name="T4" fmla="*/ 0 w 90"/>
                <a:gd name="T5" fmla="*/ 33 h 34"/>
                <a:gd name="T6" fmla="*/ 87 w 90"/>
                <a:gd name="T7" fmla="*/ 11 h 34"/>
                <a:gd name="T8" fmla="*/ 89 w 90"/>
                <a:gd name="T9" fmla="*/ 0 h 34"/>
                <a:gd name="T10" fmla="*/ 0 60000 65536"/>
                <a:gd name="T11" fmla="*/ 0 60000 65536"/>
                <a:gd name="T12" fmla="*/ 0 60000 65536"/>
                <a:gd name="T13" fmla="*/ 0 60000 65536"/>
                <a:gd name="T14" fmla="*/ 0 60000 65536"/>
                <a:gd name="T15" fmla="*/ 0 w 90"/>
                <a:gd name="T16" fmla="*/ 0 h 34"/>
                <a:gd name="T17" fmla="*/ 90 w 90"/>
                <a:gd name="T18" fmla="*/ 34 h 34"/>
              </a:gdLst>
              <a:ahLst/>
              <a:cxnLst>
                <a:cxn ang="T10">
                  <a:pos x="T0" y="T1"/>
                </a:cxn>
                <a:cxn ang="T11">
                  <a:pos x="T2" y="T3"/>
                </a:cxn>
                <a:cxn ang="T12">
                  <a:pos x="T4" y="T5"/>
                </a:cxn>
                <a:cxn ang="T13">
                  <a:pos x="T6" y="T7"/>
                </a:cxn>
                <a:cxn ang="T14">
                  <a:pos x="T8" y="T9"/>
                </a:cxn>
              </a:cxnLst>
              <a:rect l="T15" t="T16" r="T17" b="T18"/>
              <a:pathLst>
                <a:path w="90" h="34">
                  <a:moveTo>
                    <a:pt x="89" y="0"/>
                  </a:moveTo>
                  <a:lnTo>
                    <a:pt x="1" y="14"/>
                  </a:lnTo>
                  <a:lnTo>
                    <a:pt x="0" y="33"/>
                  </a:lnTo>
                  <a:lnTo>
                    <a:pt x="87" y="11"/>
                  </a:lnTo>
                  <a:lnTo>
                    <a:pt x="89"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196" name="Line 214"/>
            <p:cNvSpPr>
              <a:spLocks noChangeShapeType="1"/>
            </p:cNvSpPr>
            <p:nvPr/>
          </p:nvSpPr>
          <p:spPr bwMode="auto">
            <a:xfrm>
              <a:off x="2727" y="1215"/>
              <a:ext cx="5" cy="1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97" name="Line 215"/>
            <p:cNvSpPr>
              <a:spLocks noChangeShapeType="1"/>
            </p:cNvSpPr>
            <p:nvPr/>
          </p:nvSpPr>
          <p:spPr bwMode="auto">
            <a:xfrm>
              <a:off x="2740" y="1215"/>
              <a:ext cx="6" cy="1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98" name="Line 216"/>
            <p:cNvSpPr>
              <a:spLocks noChangeShapeType="1"/>
            </p:cNvSpPr>
            <p:nvPr/>
          </p:nvSpPr>
          <p:spPr bwMode="auto">
            <a:xfrm>
              <a:off x="2756" y="1206"/>
              <a:ext cx="5"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99" name="Line 217"/>
            <p:cNvSpPr>
              <a:spLocks noChangeShapeType="1"/>
            </p:cNvSpPr>
            <p:nvPr/>
          </p:nvSpPr>
          <p:spPr bwMode="auto">
            <a:xfrm>
              <a:off x="2770" y="1206"/>
              <a:ext cx="4"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00" name="Line 218"/>
            <p:cNvSpPr>
              <a:spLocks noChangeShapeType="1"/>
            </p:cNvSpPr>
            <p:nvPr/>
          </p:nvSpPr>
          <p:spPr bwMode="auto">
            <a:xfrm>
              <a:off x="2786" y="1204"/>
              <a:ext cx="6" cy="1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01" name="Freeform 219"/>
            <p:cNvSpPr>
              <a:spLocks/>
            </p:cNvSpPr>
            <p:nvPr/>
          </p:nvSpPr>
          <p:spPr bwMode="auto">
            <a:xfrm>
              <a:off x="2612" y="1215"/>
              <a:ext cx="91" cy="33"/>
            </a:xfrm>
            <a:custGeom>
              <a:avLst/>
              <a:gdLst>
                <a:gd name="T0" fmla="*/ 85 w 91"/>
                <a:gd name="T1" fmla="*/ 0 h 33"/>
                <a:gd name="T2" fmla="*/ 90 w 91"/>
                <a:gd name="T3" fmla="*/ 20 h 33"/>
                <a:gd name="T4" fmla="*/ 4 w 91"/>
                <a:gd name="T5" fmla="*/ 32 h 33"/>
                <a:gd name="T6" fmla="*/ 0 w 91"/>
                <a:gd name="T7" fmla="*/ 11 h 33"/>
                <a:gd name="T8" fmla="*/ 85 w 91"/>
                <a:gd name="T9" fmla="*/ 0 h 33"/>
                <a:gd name="T10" fmla="*/ 0 60000 65536"/>
                <a:gd name="T11" fmla="*/ 0 60000 65536"/>
                <a:gd name="T12" fmla="*/ 0 60000 65536"/>
                <a:gd name="T13" fmla="*/ 0 60000 65536"/>
                <a:gd name="T14" fmla="*/ 0 60000 65536"/>
                <a:gd name="T15" fmla="*/ 0 w 91"/>
                <a:gd name="T16" fmla="*/ 0 h 33"/>
                <a:gd name="T17" fmla="*/ 91 w 91"/>
                <a:gd name="T18" fmla="*/ 33 h 33"/>
              </a:gdLst>
              <a:ahLst/>
              <a:cxnLst>
                <a:cxn ang="T10">
                  <a:pos x="T0" y="T1"/>
                </a:cxn>
                <a:cxn ang="T11">
                  <a:pos x="T2" y="T3"/>
                </a:cxn>
                <a:cxn ang="T12">
                  <a:pos x="T4" y="T5"/>
                </a:cxn>
                <a:cxn ang="T13">
                  <a:pos x="T6" y="T7"/>
                </a:cxn>
                <a:cxn ang="T14">
                  <a:pos x="T8" y="T9"/>
                </a:cxn>
              </a:cxnLst>
              <a:rect l="T15" t="T16" r="T17" b="T18"/>
              <a:pathLst>
                <a:path w="91" h="33">
                  <a:moveTo>
                    <a:pt x="85" y="0"/>
                  </a:moveTo>
                  <a:lnTo>
                    <a:pt x="90" y="20"/>
                  </a:lnTo>
                  <a:lnTo>
                    <a:pt x="4" y="32"/>
                  </a:lnTo>
                  <a:lnTo>
                    <a:pt x="0" y="11"/>
                  </a:lnTo>
                  <a:lnTo>
                    <a:pt x="85"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202" name="Freeform 220"/>
            <p:cNvSpPr>
              <a:spLocks/>
            </p:cNvSpPr>
            <p:nvPr/>
          </p:nvSpPr>
          <p:spPr bwMode="auto">
            <a:xfrm>
              <a:off x="2608" y="1226"/>
              <a:ext cx="23" cy="35"/>
            </a:xfrm>
            <a:custGeom>
              <a:avLst/>
              <a:gdLst>
                <a:gd name="T0" fmla="*/ 22 w 23"/>
                <a:gd name="T1" fmla="*/ 19 h 35"/>
                <a:gd name="T2" fmla="*/ 8 w 23"/>
                <a:gd name="T3" fmla="*/ 0 h 35"/>
                <a:gd name="T4" fmla="*/ 0 w 23"/>
                <a:gd name="T5" fmla="*/ 7 h 35"/>
                <a:gd name="T6" fmla="*/ 13 w 23"/>
                <a:gd name="T7" fmla="*/ 34 h 35"/>
                <a:gd name="T8" fmla="*/ 22 w 23"/>
                <a:gd name="T9" fmla="*/ 19 h 35"/>
                <a:gd name="T10" fmla="*/ 0 60000 65536"/>
                <a:gd name="T11" fmla="*/ 0 60000 65536"/>
                <a:gd name="T12" fmla="*/ 0 60000 65536"/>
                <a:gd name="T13" fmla="*/ 0 60000 65536"/>
                <a:gd name="T14" fmla="*/ 0 60000 65536"/>
                <a:gd name="T15" fmla="*/ 0 w 23"/>
                <a:gd name="T16" fmla="*/ 0 h 35"/>
                <a:gd name="T17" fmla="*/ 23 w 23"/>
                <a:gd name="T18" fmla="*/ 35 h 35"/>
              </a:gdLst>
              <a:ahLst/>
              <a:cxnLst>
                <a:cxn ang="T10">
                  <a:pos x="T0" y="T1"/>
                </a:cxn>
                <a:cxn ang="T11">
                  <a:pos x="T2" y="T3"/>
                </a:cxn>
                <a:cxn ang="T12">
                  <a:pos x="T4" y="T5"/>
                </a:cxn>
                <a:cxn ang="T13">
                  <a:pos x="T6" y="T7"/>
                </a:cxn>
                <a:cxn ang="T14">
                  <a:pos x="T8" y="T9"/>
                </a:cxn>
              </a:cxnLst>
              <a:rect l="T15" t="T16" r="T17" b="T18"/>
              <a:pathLst>
                <a:path w="23" h="35">
                  <a:moveTo>
                    <a:pt x="22" y="19"/>
                  </a:moveTo>
                  <a:lnTo>
                    <a:pt x="8" y="0"/>
                  </a:lnTo>
                  <a:lnTo>
                    <a:pt x="0" y="7"/>
                  </a:lnTo>
                  <a:lnTo>
                    <a:pt x="13" y="34"/>
                  </a:lnTo>
                  <a:lnTo>
                    <a:pt x="22" y="19"/>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203" name="Freeform 221"/>
            <p:cNvSpPr>
              <a:spLocks/>
            </p:cNvSpPr>
            <p:nvPr/>
          </p:nvSpPr>
          <p:spPr bwMode="auto">
            <a:xfrm>
              <a:off x="2612" y="1231"/>
              <a:ext cx="91" cy="34"/>
            </a:xfrm>
            <a:custGeom>
              <a:avLst/>
              <a:gdLst>
                <a:gd name="T0" fmla="*/ 90 w 91"/>
                <a:gd name="T1" fmla="*/ 0 h 34"/>
                <a:gd name="T2" fmla="*/ 1 w 91"/>
                <a:gd name="T3" fmla="*/ 18 h 34"/>
                <a:gd name="T4" fmla="*/ 0 w 91"/>
                <a:gd name="T5" fmla="*/ 33 h 34"/>
                <a:gd name="T6" fmla="*/ 87 w 91"/>
                <a:gd name="T7" fmla="*/ 12 h 34"/>
                <a:gd name="T8" fmla="*/ 90 w 91"/>
                <a:gd name="T9" fmla="*/ 0 h 34"/>
                <a:gd name="T10" fmla="*/ 0 60000 65536"/>
                <a:gd name="T11" fmla="*/ 0 60000 65536"/>
                <a:gd name="T12" fmla="*/ 0 60000 65536"/>
                <a:gd name="T13" fmla="*/ 0 60000 65536"/>
                <a:gd name="T14" fmla="*/ 0 60000 65536"/>
                <a:gd name="T15" fmla="*/ 0 w 91"/>
                <a:gd name="T16" fmla="*/ 0 h 34"/>
                <a:gd name="T17" fmla="*/ 91 w 91"/>
                <a:gd name="T18" fmla="*/ 34 h 34"/>
              </a:gdLst>
              <a:ahLst/>
              <a:cxnLst>
                <a:cxn ang="T10">
                  <a:pos x="T0" y="T1"/>
                </a:cxn>
                <a:cxn ang="T11">
                  <a:pos x="T2" y="T3"/>
                </a:cxn>
                <a:cxn ang="T12">
                  <a:pos x="T4" y="T5"/>
                </a:cxn>
                <a:cxn ang="T13">
                  <a:pos x="T6" y="T7"/>
                </a:cxn>
                <a:cxn ang="T14">
                  <a:pos x="T8" y="T9"/>
                </a:cxn>
              </a:cxnLst>
              <a:rect l="T15" t="T16" r="T17" b="T18"/>
              <a:pathLst>
                <a:path w="91" h="34">
                  <a:moveTo>
                    <a:pt x="90" y="0"/>
                  </a:moveTo>
                  <a:lnTo>
                    <a:pt x="1" y="18"/>
                  </a:lnTo>
                  <a:lnTo>
                    <a:pt x="0" y="33"/>
                  </a:lnTo>
                  <a:lnTo>
                    <a:pt x="87" y="12"/>
                  </a:lnTo>
                  <a:lnTo>
                    <a:pt x="90"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204" name="Line 222"/>
            <p:cNvSpPr>
              <a:spLocks noChangeShapeType="1"/>
            </p:cNvSpPr>
            <p:nvPr/>
          </p:nvSpPr>
          <p:spPr bwMode="auto">
            <a:xfrm>
              <a:off x="2624" y="1225"/>
              <a:ext cx="6" cy="1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05" name="Line 223"/>
            <p:cNvSpPr>
              <a:spLocks noChangeShapeType="1"/>
            </p:cNvSpPr>
            <p:nvPr/>
          </p:nvSpPr>
          <p:spPr bwMode="auto">
            <a:xfrm>
              <a:off x="2640" y="1220"/>
              <a:ext cx="6"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06" name="Line 224"/>
            <p:cNvSpPr>
              <a:spLocks noChangeShapeType="1"/>
            </p:cNvSpPr>
            <p:nvPr/>
          </p:nvSpPr>
          <p:spPr bwMode="auto">
            <a:xfrm>
              <a:off x="2653" y="1220"/>
              <a:ext cx="6" cy="1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07" name="Line 225"/>
            <p:cNvSpPr>
              <a:spLocks noChangeShapeType="1"/>
            </p:cNvSpPr>
            <p:nvPr/>
          </p:nvSpPr>
          <p:spPr bwMode="auto">
            <a:xfrm>
              <a:off x="2667" y="1217"/>
              <a:ext cx="8"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08" name="Line 226"/>
            <p:cNvSpPr>
              <a:spLocks noChangeShapeType="1"/>
            </p:cNvSpPr>
            <p:nvPr/>
          </p:nvSpPr>
          <p:spPr bwMode="auto">
            <a:xfrm>
              <a:off x="2684" y="1217"/>
              <a:ext cx="5" cy="1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09" name="Line 227"/>
            <p:cNvSpPr>
              <a:spLocks noChangeShapeType="1"/>
            </p:cNvSpPr>
            <p:nvPr/>
          </p:nvSpPr>
          <p:spPr bwMode="auto">
            <a:xfrm flipH="1" flipV="1">
              <a:off x="2541" y="1288"/>
              <a:ext cx="16" cy="6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10" name="Line 228"/>
            <p:cNvSpPr>
              <a:spLocks noChangeShapeType="1"/>
            </p:cNvSpPr>
            <p:nvPr/>
          </p:nvSpPr>
          <p:spPr bwMode="auto">
            <a:xfrm flipH="1" flipV="1">
              <a:off x="2574" y="1285"/>
              <a:ext cx="21" cy="8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11" name="Line 229"/>
            <p:cNvSpPr>
              <a:spLocks noChangeShapeType="1"/>
            </p:cNvSpPr>
            <p:nvPr/>
          </p:nvSpPr>
          <p:spPr bwMode="auto">
            <a:xfrm flipH="1" flipV="1">
              <a:off x="2590" y="1285"/>
              <a:ext cx="20" cy="8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12" name="Line 230"/>
            <p:cNvSpPr>
              <a:spLocks noChangeShapeType="1"/>
            </p:cNvSpPr>
            <p:nvPr/>
          </p:nvSpPr>
          <p:spPr bwMode="auto">
            <a:xfrm flipH="1" flipV="1">
              <a:off x="2604" y="1278"/>
              <a:ext cx="20" cy="9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13" name="Line 231"/>
            <p:cNvSpPr>
              <a:spLocks noChangeShapeType="1"/>
            </p:cNvSpPr>
            <p:nvPr/>
          </p:nvSpPr>
          <p:spPr bwMode="auto">
            <a:xfrm flipH="1" flipV="1">
              <a:off x="2620" y="1278"/>
              <a:ext cx="20" cy="9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14" name="Line 232"/>
            <p:cNvSpPr>
              <a:spLocks noChangeShapeType="1"/>
            </p:cNvSpPr>
            <p:nvPr/>
          </p:nvSpPr>
          <p:spPr bwMode="auto">
            <a:xfrm flipH="1" flipV="1">
              <a:off x="2635" y="1276"/>
              <a:ext cx="22" cy="9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15" name="Line 233"/>
            <p:cNvSpPr>
              <a:spLocks noChangeShapeType="1"/>
            </p:cNvSpPr>
            <p:nvPr/>
          </p:nvSpPr>
          <p:spPr bwMode="auto">
            <a:xfrm flipH="1" flipV="1">
              <a:off x="2648" y="1274"/>
              <a:ext cx="24" cy="8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16" name="Line 234"/>
            <p:cNvSpPr>
              <a:spLocks noChangeShapeType="1"/>
            </p:cNvSpPr>
            <p:nvPr/>
          </p:nvSpPr>
          <p:spPr bwMode="auto">
            <a:xfrm flipH="1" flipV="1">
              <a:off x="2665" y="1274"/>
              <a:ext cx="22" cy="8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17" name="Line 235"/>
            <p:cNvSpPr>
              <a:spLocks noChangeShapeType="1"/>
            </p:cNvSpPr>
            <p:nvPr/>
          </p:nvSpPr>
          <p:spPr bwMode="auto">
            <a:xfrm flipH="1" flipV="1">
              <a:off x="2677" y="1274"/>
              <a:ext cx="25"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18" name="Line 236"/>
            <p:cNvSpPr>
              <a:spLocks noChangeShapeType="1"/>
            </p:cNvSpPr>
            <p:nvPr/>
          </p:nvSpPr>
          <p:spPr bwMode="auto">
            <a:xfrm flipH="1" flipV="1">
              <a:off x="2691" y="1269"/>
              <a:ext cx="26" cy="8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19" name="Line 237"/>
            <p:cNvSpPr>
              <a:spLocks noChangeShapeType="1"/>
            </p:cNvSpPr>
            <p:nvPr/>
          </p:nvSpPr>
          <p:spPr bwMode="auto">
            <a:xfrm flipH="1" flipV="1">
              <a:off x="2707" y="1269"/>
              <a:ext cx="25" cy="8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20" name="Line 238"/>
            <p:cNvSpPr>
              <a:spLocks noChangeShapeType="1"/>
            </p:cNvSpPr>
            <p:nvPr/>
          </p:nvSpPr>
          <p:spPr bwMode="auto">
            <a:xfrm flipH="1" flipV="1">
              <a:off x="2723" y="1266"/>
              <a:ext cx="24"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21" name="Line 239"/>
            <p:cNvSpPr>
              <a:spLocks noChangeShapeType="1"/>
            </p:cNvSpPr>
            <p:nvPr/>
          </p:nvSpPr>
          <p:spPr bwMode="auto">
            <a:xfrm flipH="1" flipV="1">
              <a:off x="2739" y="1264"/>
              <a:ext cx="25"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22" name="Line 240"/>
            <p:cNvSpPr>
              <a:spLocks noChangeShapeType="1"/>
            </p:cNvSpPr>
            <p:nvPr/>
          </p:nvSpPr>
          <p:spPr bwMode="auto">
            <a:xfrm flipH="1" flipV="1">
              <a:off x="2753" y="1264"/>
              <a:ext cx="25"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23" name="Line 241"/>
            <p:cNvSpPr>
              <a:spLocks noChangeShapeType="1"/>
            </p:cNvSpPr>
            <p:nvPr/>
          </p:nvSpPr>
          <p:spPr bwMode="auto">
            <a:xfrm flipH="1" flipV="1">
              <a:off x="2782" y="1264"/>
              <a:ext cx="19" cy="5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24" name="Line 242"/>
            <p:cNvSpPr>
              <a:spLocks noChangeShapeType="1"/>
            </p:cNvSpPr>
            <p:nvPr/>
          </p:nvSpPr>
          <p:spPr bwMode="auto">
            <a:xfrm flipH="1" flipV="1">
              <a:off x="2559" y="1286"/>
              <a:ext cx="21" cy="9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25" name="Line 243"/>
            <p:cNvSpPr>
              <a:spLocks noChangeShapeType="1"/>
            </p:cNvSpPr>
            <p:nvPr/>
          </p:nvSpPr>
          <p:spPr bwMode="auto">
            <a:xfrm flipH="1" flipV="1">
              <a:off x="2766" y="1260"/>
              <a:ext cx="28"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26" name="Line 244"/>
            <p:cNvSpPr>
              <a:spLocks noChangeShapeType="1"/>
            </p:cNvSpPr>
            <p:nvPr/>
          </p:nvSpPr>
          <p:spPr bwMode="auto">
            <a:xfrm flipH="1">
              <a:off x="2531" y="1274"/>
              <a:ext cx="271" cy="3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27" name="Line 245"/>
            <p:cNvSpPr>
              <a:spLocks noChangeShapeType="1"/>
            </p:cNvSpPr>
            <p:nvPr/>
          </p:nvSpPr>
          <p:spPr bwMode="auto">
            <a:xfrm flipH="1">
              <a:off x="2533" y="1293"/>
              <a:ext cx="275" cy="4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228" name="Line 246"/>
            <p:cNvSpPr>
              <a:spLocks noChangeShapeType="1"/>
            </p:cNvSpPr>
            <p:nvPr/>
          </p:nvSpPr>
          <p:spPr bwMode="auto">
            <a:xfrm flipH="1">
              <a:off x="2574" y="1321"/>
              <a:ext cx="214" cy="3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grpSp>
      <p:grpSp>
        <p:nvGrpSpPr>
          <p:cNvPr id="4" name="Group 247"/>
          <p:cNvGrpSpPr>
            <a:grpSpLocks/>
          </p:cNvGrpSpPr>
          <p:nvPr/>
        </p:nvGrpSpPr>
        <p:grpSpPr bwMode="auto">
          <a:xfrm>
            <a:off x="3741738" y="1681163"/>
            <a:ext cx="962025" cy="895350"/>
            <a:chOff x="1676" y="2088"/>
            <a:chExt cx="673" cy="829"/>
          </a:xfrm>
        </p:grpSpPr>
        <p:sp>
          <p:nvSpPr>
            <p:cNvPr id="30987" name="Freeform 248"/>
            <p:cNvSpPr>
              <a:spLocks/>
            </p:cNvSpPr>
            <p:nvPr/>
          </p:nvSpPr>
          <p:spPr bwMode="auto">
            <a:xfrm>
              <a:off x="1850" y="2403"/>
              <a:ext cx="32" cy="50"/>
            </a:xfrm>
            <a:custGeom>
              <a:avLst/>
              <a:gdLst>
                <a:gd name="T0" fmla="*/ 0 w 32"/>
                <a:gd name="T1" fmla="*/ 49 h 50"/>
                <a:gd name="T2" fmla="*/ 0 w 32"/>
                <a:gd name="T3" fmla="*/ 0 h 50"/>
                <a:gd name="T4" fmla="*/ 31 w 32"/>
                <a:gd name="T5" fmla="*/ 0 h 50"/>
                <a:gd name="T6" fmla="*/ 31 w 32"/>
                <a:gd name="T7" fmla="*/ 49 h 50"/>
                <a:gd name="T8" fmla="*/ 0 w 32"/>
                <a:gd name="T9" fmla="*/ 49 h 50"/>
                <a:gd name="T10" fmla="*/ 0 60000 65536"/>
                <a:gd name="T11" fmla="*/ 0 60000 65536"/>
                <a:gd name="T12" fmla="*/ 0 60000 65536"/>
                <a:gd name="T13" fmla="*/ 0 60000 65536"/>
                <a:gd name="T14" fmla="*/ 0 60000 65536"/>
                <a:gd name="T15" fmla="*/ 0 w 32"/>
                <a:gd name="T16" fmla="*/ 0 h 50"/>
                <a:gd name="T17" fmla="*/ 32 w 32"/>
                <a:gd name="T18" fmla="*/ 50 h 50"/>
              </a:gdLst>
              <a:ahLst/>
              <a:cxnLst>
                <a:cxn ang="T10">
                  <a:pos x="T0" y="T1"/>
                </a:cxn>
                <a:cxn ang="T11">
                  <a:pos x="T2" y="T3"/>
                </a:cxn>
                <a:cxn ang="T12">
                  <a:pos x="T4" y="T5"/>
                </a:cxn>
                <a:cxn ang="T13">
                  <a:pos x="T6" y="T7"/>
                </a:cxn>
                <a:cxn ang="T14">
                  <a:pos x="T8" y="T9"/>
                </a:cxn>
              </a:cxnLst>
              <a:rect l="T15" t="T16" r="T17" b="T18"/>
              <a:pathLst>
                <a:path w="32" h="50">
                  <a:moveTo>
                    <a:pt x="0" y="49"/>
                  </a:moveTo>
                  <a:lnTo>
                    <a:pt x="0" y="0"/>
                  </a:lnTo>
                  <a:lnTo>
                    <a:pt x="31" y="0"/>
                  </a:lnTo>
                  <a:lnTo>
                    <a:pt x="31" y="49"/>
                  </a:lnTo>
                  <a:lnTo>
                    <a:pt x="0" y="49"/>
                  </a:lnTo>
                </a:path>
              </a:pathLst>
            </a:custGeom>
            <a:solidFill>
              <a:srgbClr val="F9F9F9"/>
            </a:solidFill>
            <a:ln w="9525" cap="rnd">
              <a:noFill/>
              <a:round/>
              <a:headEnd/>
              <a:tailEnd/>
            </a:ln>
          </p:spPr>
          <p:txBody>
            <a:bodyPr/>
            <a:lstStyle/>
            <a:p>
              <a:endParaRPr lang="en-US">
                <a:solidFill>
                  <a:schemeClr val="tx1"/>
                </a:solidFill>
              </a:endParaRPr>
            </a:p>
          </p:txBody>
        </p:sp>
        <p:sp>
          <p:nvSpPr>
            <p:cNvPr id="30988" name="Freeform 249"/>
            <p:cNvSpPr>
              <a:spLocks/>
            </p:cNvSpPr>
            <p:nvPr/>
          </p:nvSpPr>
          <p:spPr bwMode="auto">
            <a:xfrm>
              <a:off x="1897" y="2403"/>
              <a:ext cx="31" cy="50"/>
            </a:xfrm>
            <a:custGeom>
              <a:avLst/>
              <a:gdLst>
                <a:gd name="T0" fmla="*/ 0 w 31"/>
                <a:gd name="T1" fmla="*/ 49 h 50"/>
                <a:gd name="T2" fmla="*/ 0 w 31"/>
                <a:gd name="T3" fmla="*/ 0 h 50"/>
                <a:gd name="T4" fmla="*/ 30 w 31"/>
                <a:gd name="T5" fmla="*/ 0 h 50"/>
                <a:gd name="T6" fmla="*/ 30 w 31"/>
                <a:gd name="T7" fmla="*/ 49 h 50"/>
                <a:gd name="T8" fmla="*/ 0 w 31"/>
                <a:gd name="T9" fmla="*/ 49 h 50"/>
                <a:gd name="T10" fmla="*/ 0 60000 65536"/>
                <a:gd name="T11" fmla="*/ 0 60000 65536"/>
                <a:gd name="T12" fmla="*/ 0 60000 65536"/>
                <a:gd name="T13" fmla="*/ 0 60000 65536"/>
                <a:gd name="T14" fmla="*/ 0 60000 65536"/>
                <a:gd name="T15" fmla="*/ 0 w 31"/>
                <a:gd name="T16" fmla="*/ 0 h 50"/>
                <a:gd name="T17" fmla="*/ 31 w 31"/>
                <a:gd name="T18" fmla="*/ 50 h 50"/>
              </a:gdLst>
              <a:ahLst/>
              <a:cxnLst>
                <a:cxn ang="T10">
                  <a:pos x="T0" y="T1"/>
                </a:cxn>
                <a:cxn ang="T11">
                  <a:pos x="T2" y="T3"/>
                </a:cxn>
                <a:cxn ang="T12">
                  <a:pos x="T4" y="T5"/>
                </a:cxn>
                <a:cxn ang="T13">
                  <a:pos x="T6" y="T7"/>
                </a:cxn>
                <a:cxn ang="T14">
                  <a:pos x="T8" y="T9"/>
                </a:cxn>
              </a:cxnLst>
              <a:rect l="T15" t="T16" r="T17" b="T18"/>
              <a:pathLst>
                <a:path w="31" h="50">
                  <a:moveTo>
                    <a:pt x="0" y="49"/>
                  </a:moveTo>
                  <a:lnTo>
                    <a:pt x="0" y="0"/>
                  </a:lnTo>
                  <a:lnTo>
                    <a:pt x="30" y="0"/>
                  </a:lnTo>
                  <a:lnTo>
                    <a:pt x="30" y="49"/>
                  </a:lnTo>
                  <a:lnTo>
                    <a:pt x="0" y="49"/>
                  </a:lnTo>
                </a:path>
              </a:pathLst>
            </a:custGeom>
            <a:solidFill>
              <a:srgbClr val="776F65"/>
            </a:solidFill>
            <a:ln w="9525" cap="rnd">
              <a:noFill/>
              <a:round/>
              <a:headEnd/>
              <a:tailEnd/>
            </a:ln>
          </p:spPr>
          <p:txBody>
            <a:bodyPr/>
            <a:lstStyle/>
            <a:p>
              <a:endParaRPr lang="en-US">
                <a:solidFill>
                  <a:schemeClr val="tx1"/>
                </a:solidFill>
              </a:endParaRPr>
            </a:p>
          </p:txBody>
        </p:sp>
        <p:sp>
          <p:nvSpPr>
            <p:cNvPr id="30989" name="Freeform 250"/>
            <p:cNvSpPr>
              <a:spLocks/>
            </p:cNvSpPr>
            <p:nvPr/>
          </p:nvSpPr>
          <p:spPr bwMode="auto">
            <a:xfrm>
              <a:off x="1941" y="2403"/>
              <a:ext cx="33" cy="50"/>
            </a:xfrm>
            <a:custGeom>
              <a:avLst/>
              <a:gdLst>
                <a:gd name="T0" fmla="*/ 0 w 33"/>
                <a:gd name="T1" fmla="*/ 49 h 50"/>
                <a:gd name="T2" fmla="*/ 0 w 33"/>
                <a:gd name="T3" fmla="*/ 0 h 50"/>
                <a:gd name="T4" fmla="*/ 32 w 33"/>
                <a:gd name="T5" fmla="*/ 0 h 50"/>
                <a:gd name="T6" fmla="*/ 32 w 33"/>
                <a:gd name="T7" fmla="*/ 49 h 50"/>
                <a:gd name="T8" fmla="*/ 0 w 33"/>
                <a:gd name="T9" fmla="*/ 49 h 50"/>
                <a:gd name="T10" fmla="*/ 0 60000 65536"/>
                <a:gd name="T11" fmla="*/ 0 60000 65536"/>
                <a:gd name="T12" fmla="*/ 0 60000 65536"/>
                <a:gd name="T13" fmla="*/ 0 60000 65536"/>
                <a:gd name="T14" fmla="*/ 0 60000 65536"/>
                <a:gd name="T15" fmla="*/ 0 w 33"/>
                <a:gd name="T16" fmla="*/ 0 h 50"/>
                <a:gd name="T17" fmla="*/ 33 w 33"/>
                <a:gd name="T18" fmla="*/ 50 h 50"/>
              </a:gdLst>
              <a:ahLst/>
              <a:cxnLst>
                <a:cxn ang="T10">
                  <a:pos x="T0" y="T1"/>
                </a:cxn>
                <a:cxn ang="T11">
                  <a:pos x="T2" y="T3"/>
                </a:cxn>
                <a:cxn ang="T12">
                  <a:pos x="T4" y="T5"/>
                </a:cxn>
                <a:cxn ang="T13">
                  <a:pos x="T6" y="T7"/>
                </a:cxn>
                <a:cxn ang="T14">
                  <a:pos x="T8" y="T9"/>
                </a:cxn>
              </a:cxnLst>
              <a:rect l="T15" t="T16" r="T17" b="T18"/>
              <a:pathLst>
                <a:path w="33" h="50">
                  <a:moveTo>
                    <a:pt x="0" y="49"/>
                  </a:moveTo>
                  <a:lnTo>
                    <a:pt x="0" y="0"/>
                  </a:lnTo>
                  <a:lnTo>
                    <a:pt x="32" y="0"/>
                  </a:lnTo>
                  <a:lnTo>
                    <a:pt x="32" y="49"/>
                  </a:lnTo>
                  <a:lnTo>
                    <a:pt x="0" y="49"/>
                  </a:lnTo>
                </a:path>
              </a:pathLst>
            </a:custGeom>
            <a:solidFill>
              <a:srgbClr val="E6D7C1"/>
            </a:solidFill>
            <a:ln w="9525" cap="rnd">
              <a:noFill/>
              <a:round/>
              <a:headEnd/>
              <a:tailEnd/>
            </a:ln>
          </p:spPr>
          <p:txBody>
            <a:bodyPr/>
            <a:lstStyle/>
            <a:p>
              <a:endParaRPr lang="en-US">
                <a:solidFill>
                  <a:schemeClr val="tx1"/>
                </a:solidFill>
              </a:endParaRPr>
            </a:p>
          </p:txBody>
        </p:sp>
        <p:sp>
          <p:nvSpPr>
            <p:cNvPr id="30990" name="Freeform 251"/>
            <p:cNvSpPr>
              <a:spLocks/>
            </p:cNvSpPr>
            <p:nvPr/>
          </p:nvSpPr>
          <p:spPr bwMode="auto">
            <a:xfrm>
              <a:off x="1959" y="2519"/>
              <a:ext cx="240" cy="117"/>
            </a:xfrm>
            <a:custGeom>
              <a:avLst/>
              <a:gdLst>
                <a:gd name="T0" fmla="*/ 13 w 240"/>
                <a:gd name="T1" fmla="*/ 0 h 117"/>
                <a:gd name="T2" fmla="*/ 217 w 240"/>
                <a:gd name="T3" fmla="*/ 1 h 117"/>
                <a:gd name="T4" fmla="*/ 239 w 240"/>
                <a:gd name="T5" fmla="*/ 116 h 117"/>
                <a:gd name="T6" fmla="*/ 0 w 240"/>
                <a:gd name="T7" fmla="*/ 116 h 117"/>
                <a:gd name="T8" fmla="*/ 13 w 240"/>
                <a:gd name="T9" fmla="*/ 0 h 117"/>
                <a:gd name="T10" fmla="*/ 0 60000 65536"/>
                <a:gd name="T11" fmla="*/ 0 60000 65536"/>
                <a:gd name="T12" fmla="*/ 0 60000 65536"/>
                <a:gd name="T13" fmla="*/ 0 60000 65536"/>
                <a:gd name="T14" fmla="*/ 0 60000 65536"/>
                <a:gd name="T15" fmla="*/ 0 w 240"/>
                <a:gd name="T16" fmla="*/ 0 h 117"/>
                <a:gd name="T17" fmla="*/ 240 w 240"/>
                <a:gd name="T18" fmla="*/ 117 h 117"/>
              </a:gdLst>
              <a:ahLst/>
              <a:cxnLst>
                <a:cxn ang="T10">
                  <a:pos x="T0" y="T1"/>
                </a:cxn>
                <a:cxn ang="T11">
                  <a:pos x="T2" y="T3"/>
                </a:cxn>
                <a:cxn ang="T12">
                  <a:pos x="T4" y="T5"/>
                </a:cxn>
                <a:cxn ang="T13">
                  <a:pos x="T6" y="T7"/>
                </a:cxn>
                <a:cxn ang="T14">
                  <a:pos x="T8" y="T9"/>
                </a:cxn>
              </a:cxnLst>
              <a:rect l="T15" t="T16" r="T17" b="T18"/>
              <a:pathLst>
                <a:path w="240" h="117">
                  <a:moveTo>
                    <a:pt x="13" y="0"/>
                  </a:moveTo>
                  <a:lnTo>
                    <a:pt x="217" y="1"/>
                  </a:lnTo>
                  <a:lnTo>
                    <a:pt x="239" y="116"/>
                  </a:lnTo>
                  <a:lnTo>
                    <a:pt x="0" y="116"/>
                  </a:lnTo>
                  <a:lnTo>
                    <a:pt x="13" y="0"/>
                  </a:lnTo>
                </a:path>
              </a:pathLst>
            </a:custGeom>
            <a:solidFill>
              <a:srgbClr val="B3B3B3"/>
            </a:solidFill>
            <a:ln w="9525" cap="rnd">
              <a:noFill/>
              <a:round/>
              <a:headEnd/>
              <a:tailEnd/>
            </a:ln>
          </p:spPr>
          <p:txBody>
            <a:bodyPr/>
            <a:lstStyle/>
            <a:p>
              <a:endParaRPr lang="en-US">
                <a:solidFill>
                  <a:schemeClr val="tx1"/>
                </a:solidFill>
              </a:endParaRPr>
            </a:p>
          </p:txBody>
        </p:sp>
        <p:sp>
          <p:nvSpPr>
            <p:cNvPr id="30991" name="Freeform 252"/>
            <p:cNvSpPr>
              <a:spLocks/>
            </p:cNvSpPr>
            <p:nvPr/>
          </p:nvSpPr>
          <p:spPr bwMode="auto">
            <a:xfrm>
              <a:off x="1959" y="2643"/>
              <a:ext cx="240" cy="34"/>
            </a:xfrm>
            <a:custGeom>
              <a:avLst/>
              <a:gdLst>
                <a:gd name="T0" fmla="*/ 239 w 240"/>
                <a:gd name="T1" fmla="*/ 0 h 34"/>
                <a:gd name="T2" fmla="*/ 239 w 240"/>
                <a:gd name="T3" fmla="*/ 33 h 34"/>
                <a:gd name="T4" fmla="*/ 0 w 240"/>
                <a:gd name="T5" fmla="*/ 33 h 34"/>
                <a:gd name="T6" fmla="*/ 0 w 240"/>
                <a:gd name="T7" fmla="*/ 0 h 34"/>
                <a:gd name="T8" fmla="*/ 239 w 240"/>
                <a:gd name="T9" fmla="*/ 0 h 34"/>
                <a:gd name="T10" fmla="*/ 0 60000 65536"/>
                <a:gd name="T11" fmla="*/ 0 60000 65536"/>
                <a:gd name="T12" fmla="*/ 0 60000 65536"/>
                <a:gd name="T13" fmla="*/ 0 60000 65536"/>
                <a:gd name="T14" fmla="*/ 0 60000 65536"/>
                <a:gd name="T15" fmla="*/ 0 w 240"/>
                <a:gd name="T16" fmla="*/ 0 h 34"/>
                <a:gd name="T17" fmla="*/ 240 w 240"/>
                <a:gd name="T18" fmla="*/ 34 h 34"/>
              </a:gdLst>
              <a:ahLst/>
              <a:cxnLst>
                <a:cxn ang="T10">
                  <a:pos x="T0" y="T1"/>
                </a:cxn>
                <a:cxn ang="T11">
                  <a:pos x="T2" y="T3"/>
                </a:cxn>
                <a:cxn ang="T12">
                  <a:pos x="T4" y="T5"/>
                </a:cxn>
                <a:cxn ang="T13">
                  <a:pos x="T6" y="T7"/>
                </a:cxn>
                <a:cxn ang="T14">
                  <a:pos x="T8" y="T9"/>
                </a:cxn>
              </a:cxnLst>
              <a:rect l="T15" t="T16" r="T17" b="T18"/>
              <a:pathLst>
                <a:path w="240" h="34">
                  <a:moveTo>
                    <a:pt x="239" y="0"/>
                  </a:moveTo>
                  <a:lnTo>
                    <a:pt x="239" y="33"/>
                  </a:lnTo>
                  <a:lnTo>
                    <a:pt x="0" y="33"/>
                  </a:lnTo>
                  <a:lnTo>
                    <a:pt x="0" y="0"/>
                  </a:lnTo>
                  <a:lnTo>
                    <a:pt x="239" y="0"/>
                  </a:lnTo>
                </a:path>
              </a:pathLst>
            </a:custGeom>
            <a:solidFill>
              <a:srgbClr val="737373"/>
            </a:solidFill>
            <a:ln w="9525" cap="rnd">
              <a:noFill/>
              <a:round/>
              <a:headEnd/>
              <a:tailEnd/>
            </a:ln>
          </p:spPr>
          <p:txBody>
            <a:bodyPr/>
            <a:lstStyle/>
            <a:p>
              <a:endParaRPr lang="en-US">
                <a:solidFill>
                  <a:schemeClr val="tx1"/>
                </a:solidFill>
              </a:endParaRPr>
            </a:p>
          </p:txBody>
        </p:sp>
        <p:sp>
          <p:nvSpPr>
            <p:cNvPr id="30992" name="Oval 253"/>
            <p:cNvSpPr>
              <a:spLocks noChangeArrowheads="1"/>
            </p:cNvSpPr>
            <p:nvPr/>
          </p:nvSpPr>
          <p:spPr bwMode="auto">
            <a:xfrm>
              <a:off x="2022" y="2515"/>
              <a:ext cx="114" cy="80"/>
            </a:xfrm>
            <a:prstGeom prst="ellipse">
              <a:avLst/>
            </a:prstGeom>
            <a:solidFill>
              <a:srgbClr val="404040"/>
            </a:solidFill>
            <a:ln w="9525">
              <a:noFill/>
              <a:round/>
              <a:headEnd/>
              <a:tailEnd/>
            </a:ln>
          </p:spPr>
          <p:txBody>
            <a:bodyPr wrap="none" anchor="ctr"/>
            <a:lstStyle/>
            <a:p>
              <a:endParaRPr lang="en-US">
                <a:solidFill>
                  <a:schemeClr val="tx1"/>
                </a:solidFill>
              </a:endParaRPr>
            </a:p>
          </p:txBody>
        </p:sp>
        <p:sp>
          <p:nvSpPr>
            <p:cNvPr id="30993" name="Freeform 254"/>
            <p:cNvSpPr>
              <a:spLocks/>
            </p:cNvSpPr>
            <p:nvPr/>
          </p:nvSpPr>
          <p:spPr bwMode="auto">
            <a:xfrm>
              <a:off x="1925" y="2172"/>
              <a:ext cx="23" cy="381"/>
            </a:xfrm>
            <a:custGeom>
              <a:avLst/>
              <a:gdLst>
                <a:gd name="T0" fmla="*/ 16 w 23"/>
                <a:gd name="T1" fmla="*/ 0 h 381"/>
                <a:gd name="T2" fmla="*/ 0 w 23"/>
                <a:gd name="T3" fmla="*/ 12 h 381"/>
                <a:gd name="T4" fmla="*/ 0 w 23"/>
                <a:gd name="T5" fmla="*/ 320 h 381"/>
                <a:gd name="T6" fmla="*/ 22 w 23"/>
                <a:gd name="T7" fmla="*/ 380 h 381"/>
                <a:gd name="T8" fmla="*/ 16 w 23"/>
                <a:gd name="T9" fmla="*/ 0 h 381"/>
                <a:gd name="T10" fmla="*/ 0 60000 65536"/>
                <a:gd name="T11" fmla="*/ 0 60000 65536"/>
                <a:gd name="T12" fmla="*/ 0 60000 65536"/>
                <a:gd name="T13" fmla="*/ 0 60000 65536"/>
                <a:gd name="T14" fmla="*/ 0 60000 65536"/>
                <a:gd name="T15" fmla="*/ 0 w 23"/>
                <a:gd name="T16" fmla="*/ 0 h 381"/>
                <a:gd name="T17" fmla="*/ 23 w 23"/>
                <a:gd name="T18" fmla="*/ 381 h 381"/>
              </a:gdLst>
              <a:ahLst/>
              <a:cxnLst>
                <a:cxn ang="T10">
                  <a:pos x="T0" y="T1"/>
                </a:cxn>
                <a:cxn ang="T11">
                  <a:pos x="T2" y="T3"/>
                </a:cxn>
                <a:cxn ang="T12">
                  <a:pos x="T4" y="T5"/>
                </a:cxn>
                <a:cxn ang="T13">
                  <a:pos x="T6" y="T7"/>
                </a:cxn>
                <a:cxn ang="T14">
                  <a:pos x="T8" y="T9"/>
                </a:cxn>
              </a:cxnLst>
              <a:rect l="T15" t="T16" r="T17" b="T18"/>
              <a:pathLst>
                <a:path w="23" h="381">
                  <a:moveTo>
                    <a:pt x="16" y="0"/>
                  </a:moveTo>
                  <a:lnTo>
                    <a:pt x="0" y="12"/>
                  </a:lnTo>
                  <a:lnTo>
                    <a:pt x="0" y="320"/>
                  </a:lnTo>
                  <a:lnTo>
                    <a:pt x="22" y="380"/>
                  </a:lnTo>
                  <a:lnTo>
                    <a:pt x="16" y="0"/>
                  </a:lnTo>
                </a:path>
              </a:pathLst>
            </a:custGeom>
            <a:solidFill>
              <a:srgbClr val="808080"/>
            </a:solidFill>
            <a:ln w="9525" cap="rnd">
              <a:noFill/>
              <a:round/>
              <a:headEnd/>
              <a:tailEnd/>
            </a:ln>
          </p:spPr>
          <p:txBody>
            <a:bodyPr/>
            <a:lstStyle/>
            <a:p>
              <a:endParaRPr lang="en-US">
                <a:solidFill>
                  <a:schemeClr val="tx1"/>
                </a:solidFill>
              </a:endParaRPr>
            </a:p>
          </p:txBody>
        </p:sp>
        <p:sp>
          <p:nvSpPr>
            <p:cNvPr id="30994" name="Freeform 255"/>
            <p:cNvSpPr>
              <a:spLocks/>
            </p:cNvSpPr>
            <p:nvPr/>
          </p:nvSpPr>
          <p:spPr bwMode="auto">
            <a:xfrm>
              <a:off x="1952" y="2170"/>
              <a:ext cx="280" cy="418"/>
            </a:xfrm>
            <a:custGeom>
              <a:avLst/>
              <a:gdLst>
                <a:gd name="T0" fmla="*/ 279 w 280"/>
                <a:gd name="T1" fmla="*/ 373 h 418"/>
                <a:gd name="T2" fmla="*/ 0 w 280"/>
                <a:gd name="T3" fmla="*/ 417 h 418"/>
                <a:gd name="T4" fmla="*/ 0 w 280"/>
                <a:gd name="T5" fmla="*/ 19 h 418"/>
                <a:gd name="T6" fmla="*/ 279 w 280"/>
                <a:gd name="T7" fmla="*/ 0 h 418"/>
                <a:gd name="T8" fmla="*/ 279 w 280"/>
                <a:gd name="T9" fmla="*/ 373 h 418"/>
                <a:gd name="T10" fmla="*/ 0 60000 65536"/>
                <a:gd name="T11" fmla="*/ 0 60000 65536"/>
                <a:gd name="T12" fmla="*/ 0 60000 65536"/>
                <a:gd name="T13" fmla="*/ 0 60000 65536"/>
                <a:gd name="T14" fmla="*/ 0 60000 65536"/>
                <a:gd name="T15" fmla="*/ 0 w 280"/>
                <a:gd name="T16" fmla="*/ 0 h 418"/>
                <a:gd name="T17" fmla="*/ 280 w 280"/>
                <a:gd name="T18" fmla="*/ 418 h 418"/>
              </a:gdLst>
              <a:ahLst/>
              <a:cxnLst>
                <a:cxn ang="T10">
                  <a:pos x="T0" y="T1"/>
                </a:cxn>
                <a:cxn ang="T11">
                  <a:pos x="T2" y="T3"/>
                </a:cxn>
                <a:cxn ang="T12">
                  <a:pos x="T4" y="T5"/>
                </a:cxn>
                <a:cxn ang="T13">
                  <a:pos x="T6" y="T7"/>
                </a:cxn>
                <a:cxn ang="T14">
                  <a:pos x="T8" y="T9"/>
                </a:cxn>
              </a:cxnLst>
              <a:rect l="T15" t="T16" r="T17" b="T18"/>
              <a:pathLst>
                <a:path w="280" h="418">
                  <a:moveTo>
                    <a:pt x="279" y="373"/>
                  </a:moveTo>
                  <a:lnTo>
                    <a:pt x="0" y="417"/>
                  </a:lnTo>
                  <a:lnTo>
                    <a:pt x="0" y="19"/>
                  </a:lnTo>
                  <a:lnTo>
                    <a:pt x="279" y="0"/>
                  </a:lnTo>
                  <a:lnTo>
                    <a:pt x="279" y="373"/>
                  </a:lnTo>
                </a:path>
              </a:pathLst>
            </a:custGeom>
            <a:solidFill>
              <a:srgbClr val="4D4D4D"/>
            </a:solidFill>
            <a:ln w="9525" cap="rnd">
              <a:noFill/>
              <a:round/>
              <a:headEnd/>
              <a:tailEnd/>
            </a:ln>
          </p:spPr>
          <p:txBody>
            <a:bodyPr/>
            <a:lstStyle/>
            <a:p>
              <a:endParaRPr lang="en-US">
                <a:solidFill>
                  <a:schemeClr val="tx1"/>
                </a:solidFill>
              </a:endParaRPr>
            </a:p>
          </p:txBody>
        </p:sp>
        <p:sp>
          <p:nvSpPr>
            <p:cNvPr id="30995" name="Freeform 256"/>
            <p:cNvSpPr>
              <a:spLocks/>
            </p:cNvSpPr>
            <p:nvPr/>
          </p:nvSpPr>
          <p:spPr bwMode="auto">
            <a:xfrm>
              <a:off x="1974" y="2187"/>
              <a:ext cx="228" cy="333"/>
            </a:xfrm>
            <a:custGeom>
              <a:avLst/>
              <a:gdLst>
                <a:gd name="T0" fmla="*/ 220 w 228"/>
                <a:gd name="T1" fmla="*/ 1 h 333"/>
                <a:gd name="T2" fmla="*/ 221 w 228"/>
                <a:gd name="T3" fmla="*/ 6 h 333"/>
                <a:gd name="T4" fmla="*/ 222 w 228"/>
                <a:gd name="T5" fmla="*/ 13 h 333"/>
                <a:gd name="T6" fmla="*/ 224 w 228"/>
                <a:gd name="T7" fmla="*/ 27 h 333"/>
                <a:gd name="T8" fmla="*/ 224 w 228"/>
                <a:gd name="T9" fmla="*/ 43 h 333"/>
                <a:gd name="T10" fmla="*/ 224 w 228"/>
                <a:gd name="T11" fmla="*/ 62 h 333"/>
                <a:gd name="T12" fmla="*/ 225 w 228"/>
                <a:gd name="T13" fmla="*/ 83 h 333"/>
                <a:gd name="T14" fmla="*/ 225 w 228"/>
                <a:gd name="T15" fmla="*/ 104 h 333"/>
                <a:gd name="T16" fmla="*/ 227 w 228"/>
                <a:gd name="T17" fmla="*/ 129 h 333"/>
                <a:gd name="T18" fmla="*/ 227 w 228"/>
                <a:gd name="T19" fmla="*/ 153 h 333"/>
                <a:gd name="T20" fmla="*/ 227 w 228"/>
                <a:gd name="T21" fmla="*/ 178 h 333"/>
                <a:gd name="T22" fmla="*/ 225 w 228"/>
                <a:gd name="T23" fmla="*/ 200 h 333"/>
                <a:gd name="T24" fmla="*/ 225 w 228"/>
                <a:gd name="T25" fmla="*/ 223 h 333"/>
                <a:gd name="T26" fmla="*/ 224 w 228"/>
                <a:gd name="T27" fmla="*/ 244 h 333"/>
                <a:gd name="T28" fmla="*/ 224 w 228"/>
                <a:gd name="T29" fmla="*/ 263 h 333"/>
                <a:gd name="T30" fmla="*/ 224 w 228"/>
                <a:gd name="T31" fmla="*/ 277 h 333"/>
                <a:gd name="T32" fmla="*/ 222 w 228"/>
                <a:gd name="T33" fmla="*/ 291 h 333"/>
                <a:gd name="T34" fmla="*/ 220 w 228"/>
                <a:gd name="T35" fmla="*/ 298 h 333"/>
                <a:gd name="T36" fmla="*/ 213 w 228"/>
                <a:gd name="T37" fmla="*/ 305 h 333"/>
                <a:gd name="T38" fmla="*/ 206 w 228"/>
                <a:gd name="T39" fmla="*/ 309 h 333"/>
                <a:gd name="T40" fmla="*/ 200 w 228"/>
                <a:gd name="T41" fmla="*/ 311 h 333"/>
                <a:gd name="T42" fmla="*/ 191 w 228"/>
                <a:gd name="T43" fmla="*/ 312 h 333"/>
                <a:gd name="T44" fmla="*/ 180 w 228"/>
                <a:gd name="T45" fmla="*/ 316 h 333"/>
                <a:gd name="T46" fmla="*/ 169 w 228"/>
                <a:gd name="T47" fmla="*/ 318 h 333"/>
                <a:gd name="T48" fmla="*/ 156 w 228"/>
                <a:gd name="T49" fmla="*/ 319 h 333"/>
                <a:gd name="T50" fmla="*/ 145 w 228"/>
                <a:gd name="T51" fmla="*/ 323 h 333"/>
                <a:gd name="T52" fmla="*/ 133 w 228"/>
                <a:gd name="T53" fmla="*/ 325 h 333"/>
                <a:gd name="T54" fmla="*/ 121 w 228"/>
                <a:gd name="T55" fmla="*/ 325 h 333"/>
                <a:gd name="T56" fmla="*/ 110 w 228"/>
                <a:gd name="T57" fmla="*/ 325 h 333"/>
                <a:gd name="T58" fmla="*/ 97 w 228"/>
                <a:gd name="T59" fmla="*/ 328 h 333"/>
                <a:gd name="T60" fmla="*/ 85 w 228"/>
                <a:gd name="T61" fmla="*/ 328 h 333"/>
                <a:gd name="T62" fmla="*/ 74 w 228"/>
                <a:gd name="T63" fmla="*/ 328 h 333"/>
                <a:gd name="T64" fmla="*/ 61 w 228"/>
                <a:gd name="T65" fmla="*/ 330 h 333"/>
                <a:gd name="T66" fmla="*/ 49 w 228"/>
                <a:gd name="T67" fmla="*/ 330 h 333"/>
                <a:gd name="T68" fmla="*/ 38 w 228"/>
                <a:gd name="T69" fmla="*/ 330 h 333"/>
                <a:gd name="T70" fmla="*/ 26 w 228"/>
                <a:gd name="T71" fmla="*/ 330 h 333"/>
                <a:gd name="T72" fmla="*/ 13 w 228"/>
                <a:gd name="T73" fmla="*/ 328 h 333"/>
                <a:gd name="T74" fmla="*/ 6 w 228"/>
                <a:gd name="T75" fmla="*/ 325 h 333"/>
                <a:gd name="T76" fmla="*/ 5 w 228"/>
                <a:gd name="T77" fmla="*/ 319 h 333"/>
                <a:gd name="T78" fmla="*/ 4 w 228"/>
                <a:gd name="T79" fmla="*/ 312 h 333"/>
                <a:gd name="T80" fmla="*/ 2 w 228"/>
                <a:gd name="T81" fmla="*/ 302 h 333"/>
                <a:gd name="T82" fmla="*/ 1 w 228"/>
                <a:gd name="T83" fmla="*/ 286 h 333"/>
                <a:gd name="T84" fmla="*/ 0 w 228"/>
                <a:gd name="T85" fmla="*/ 269 h 333"/>
                <a:gd name="T86" fmla="*/ 0 w 228"/>
                <a:gd name="T87" fmla="*/ 249 h 333"/>
                <a:gd name="T88" fmla="*/ 0 w 228"/>
                <a:gd name="T89" fmla="*/ 228 h 333"/>
                <a:gd name="T90" fmla="*/ 0 w 228"/>
                <a:gd name="T91" fmla="*/ 204 h 333"/>
                <a:gd name="T92" fmla="*/ 0 w 228"/>
                <a:gd name="T93" fmla="*/ 181 h 333"/>
                <a:gd name="T94" fmla="*/ 0 w 228"/>
                <a:gd name="T95" fmla="*/ 157 h 333"/>
                <a:gd name="T96" fmla="*/ 0 w 228"/>
                <a:gd name="T97" fmla="*/ 134 h 333"/>
                <a:gd name="T98" fmla="*/ 0 w 228"/>
                <a:gd name="T99" fmla="*/ 110 h 333"/>
                <a:gd name="T100" fmla="*/ 0 w 228"/>
                <a:gd name="T101" fmla="*/ 89 h 333"/>
                <a:gd name="T102" fmla="*/ 0 w 228"/>
                <a:gd name="T103" fmla="*/ 69 h 333"/>
                <a:gd name="T104" fmla="*/ 1 w 228"/>
                <a:gd name="T105" fmla="*/ 52 h 333"/>
                <a:gd name="T106" fmla="*/ 2 w 228"/>
                <a:gd name="T107" fmla="*/ 38 h 333"/>
                <a:gd name="T108" fmla="*/ 4 w 228"/>
                <a:gd name="T109" fmla="*/ 26 h 333"/>
                <a:gd name="T110" fmla="*/ 5 w 228"/>
                <a:gd name="T111" fmla="*/ 19 h 333"/>
                <a:gd name="T112" fmla="*/ 6 w 228"/>
                <a:gd name="T113" fmla="*/ 13 h 333"/>
                <a:gd name="T114" fmla="*/ 218 w 228"/>
                <a:gd name="T115" fmla="*/ 0 h 33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8"/>
                <a:gd name="T175" fmla="*/ 0 h 333"/>
                <a:gd name="T176" fmla="*/ 228 w 228"/>
                <a:gd name="T177" fmla="*/ 333 h 33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8" h="333">
                  <a:moveTo>
                    <a:pt x="218" y="0"/>
                  </a:moveTo>
                  <a:lnTo>
                    <a:pt x="220" y="1"/>
                  </a:lnTo>
                  <a:lnTo>
                    <a:pt x="220" y="3"/>
                  </a:lnTo>
                  <a:lnTo>
                    <a:pt x="221" y="6"/>
                  </a:lnTo>
                  <a:lnTo>
                    <a:pt x="221" y="12"/>
                  </a:lnTo>
                  <a:lnTo>
                    <a:pt x="222" y="13"/>
                  </a:lnTo>
                  <a:lnTo>
                    <a:pt x="222" y="20"/>
                  </a:lnTo>
                  <a:lnTo>
                    <a:pt x="224" y="27"/>
                  </a:lnTo>
                  <a:lnTo>
                    <a:pt x="224" y="36"/>
                  </a:lnTo>
                  <a:lnTo>
                    <a:pt x="224" y="43"/>
                  </a:lnTo>
                  <a:lnTo>
                    <a:pt x="224" y="52"/>
                  </a:lnTo>
                  <a:lnTo>
                    <a:pt x="224" y="62"/>
                  </a:lnTo>
                  <a:lnTo>
                    <a:pt x="225" y="71"/>
                  </a:lnTo>
                  <a:lnTo>
                    <a:pt x="225" y="83"/>
                  </a:lnTo>
                  <a:lnTo>
                    <a:pt x="225" y="94"/>
                  </a:lnTo>
                  <a:lnTo>
                    <a:pt x="225" y="104"/>
                  </a:lnTo>
                  <a:lnTo>
                    <a:pt x="225" y="117"/>
                  </a:lnTo>
                  <a:lnTo>
                    <a:pt x="227" y="129"/>
                  </a:lnTo>
                  <a:lnTo>
                    <a:pt x="227" y="139"/>
                  </a:lnTo>
                  <a:lnTo>
                    <a:pt x="227" y="153"/>
                  </a:lnTo>
                  <a:lnTo>
                    <a:pt x="227" y="164"/>
                  </a:lnTo>
                  <a:lnTo>
                    <a:pt x="227" y="178"/>
                  </a:lnTo>
                  <a:lnTo>
                    <a:pt x="225" y="190"/>
                  </a:lnTo>
                  <a:lnTo>
                    <a:pt x="225" y="200"/>
                  </a:lnTo>
                  <a:lnTo>
                    <a:pt x="225" y="211"/>
                  </a:lnTo>
                  <a:lnTo>
                    <a:pt x="225" y="223"/>
                  </a:lnTo>
                  <a:lnTo>
                    <a:pt x="225" y="235"/>
                  </a:lnTo>
                  <a:lnTo>
                    <a:pt x="224" y="244"/>
                  </a:lnTo>
                  <a:lnTo>
                    <a:pt x="224" y="253"/>
                  </a:lnTo>
                  <a:lnTo>
                    <a:pt x="224" y="263"/>
                  </a:lnTo>
                  <a:lnTo>
                    <a:pt x="224" y="270"/>
                  </a:lnTo>
                  <a:lnTo>
                    <a:pt x="224" y="277"/>
                  </a:lnTo>
                  <a:lnTo>
                    <a:pt x="222" y="284"/>
                  </a:lnTo>
                  <a:lnTo>
                    <a:pt x="222" y="291"/>
                  </a:lnTo>
                  <a:lnTo>
                    <a:pt x="221" y="295"/>
                  </a:lnTo>
                  <a:lnTo>
                    <a:pt x="220" y="298"/>
                  </a:lnTo>
                  <a:lnTo>
                    <a:pt x="220" y="304"/>
                  </a:lnTo>
                  <a:lnTo>
                    <a:pt x="213" y="305"/>
                  </a:lnTo>
                  <a:lnTo>
                    <a:pt x="210" y="307"/>
                  </a:lnTo>
                  <a:lnTo>
                    <a:pt x="206" y="309"/>
                  </a:lnTo>
                  <a:lnTo>
                    <a:pt x="203" y="309"/>
                  </a:lnTo>
                  <a:lnTo>
                    <a:pt x="200" y="311"/>
                  </a:lnTo>
                  <a:lnTo>
                    <a:pt x="192" y="312"/>
                  </a:lnTo>
                  <a:lnTo>
                    <a:pt x="191" y="312"/>
                  </a:lnTo>
                  <a:lnTo>
                    <a:pt x="185" y="314"/>
                  </a:lnTo>
                  <a:lnTo>
                    <a:pt x="180" y="316"/>
                  </a:lnTo>
                  <a:lnTo>
                    <a:pt x="174" y="316"/>
                  </a:lnTo>
                  <a:lnTo>
                    <a:pt x="169" y="318"/>
                  </a:lnTo>
                  <a:lnTo>
                    <a:pt x="163" y="318"/>
                  </a:lnTo>
                  <a:lnTo>
                    <a:pt x="156" y="319"/>
                  </a:lnTo>
                  <a:lnTo>
                    <a:pt x="151" y="319"/>
                  </a:lnTo>
                  <a:lnTo>
                    <a:pt x="145" y="323"/>
                  </a:lnTo>
                  <a:lnTo>
                    <a:pt x="138" y="323"/>
                  </a:lnTo>
                  <a:lnTo>
                    <a:pt x="133" y="325"/>
                  </a:lnTo>
                  <a:lnTo>
                    <a:pt x="127" y="325"/>
                  </a:lnTo>
                  <a:lnTo>
                    <a:pt x="121" y="325"/>
                  </a:lnTo>
                  <a:lnTo>
                    <a:pt x="115" y="325"/>
                  </a:lnTo>
                  <a:lnTo>
                    <a:pt x="110" y="325"/>
                  </a:lnTo>
                  <a:lnTo>
                    <a:pt x="103" y="325"/>
                  </a:lnTo>
                  <a:lnTo>
                    <a:pt x="97" y="328"/>
                  </a:lnTo>
                  <a:lnTo>
                    <a:pt x="92" y="328"/>
                  </a:lnTo>
                  <a:lnTo>
                    <a:pt x="85" y="328"/>
                  </a:lnTo>
                  <a:lnTo>
                    <a:pt x="79" y="328"/>
                  </a:lnTo>
                  <a:lnTo>
                    <a:pt x="74" y="328"/>
                  </a:lnTo>
                  <a:lnTo>
                    <a:pt x="67" y="330"/>
                  </a:lnTo>
                  <a:lnTo>
                    <a:pt x="61" y="330"/>
                  </a:lnTo>
                  <a:lnTo>
                    <a:pt x="56" y="330"/>
                  </a:lnTo>
                  <a:lnTo>
                    <a:pt x="49" y="330"/>
                  </a:lnTo>
                  <a:lnTo>
                    <a:pt x="44" y="332"/>
                  </a:lnTo>
                  <a:lnTo>
                    <a:pt x="38" y="330"/>
                  </a:lnTo>
                  <a:lnTo>
                    <a:pt x="31" y="330"/>
                  </a:lnTo>
                  <a:lnTo>
                    <a:pt x="26" y="330"/>
                  </a:lnTo>
                  <a:lnTo>
                    <a:pt x="19" y="328"/>
                  </a:lnTo>
                  <a:lnTo>
                    <a:pt x="13" y="328"/>
                  </a:lnTo>
                  <a:lnTo>
                    <a:pt x="8" y="328"/>
                  </a:lnTo>
                  <a:lnTo>
                    <a:pt x="6" y="325"/>
                  </a:lnTo>
                  <a:lnTo>
                    <a:pt x="6" y="323"/>
                  </a:lnTo>
                  <a:lnTo>
                    <a:pt x="5" y="319"/>
                  </a:lnTo>
                  <a:lnTo>
                    <a:pt x="4" y="316"/>
                  </a:lnTo>
                  <a:lnTo>
                    <a:pt x="4" y="312"/>
                  </a:lnTo>
                  <a:lnTo>
                    <a:pt x="2" y="307"/>
                  </a:lnTo>
                  <a:lnTo>
                    <a:pt x="2" y="302"/>
                  </a:lnTo>
                  <a:lnTo>
                    <a:pt x="1" y="295"/>
                  </a:lnTo>
                  <a:lnTo>
                    <a:pt x="1" y="286"/>
                  </a:lnTo>
                  <a:lnTo>
                    <a:pt x="1" y="277"/>
                  </a:lnTo>
                  <a:lnTo>
                    <a:pt x="0" y="269"/>
                  </a:lnTo>
                  <a:lnTo>
                    <a:pt x="0" y="258"/>
                  </a:lnTo>
                  <a:lnTo>
                    <a:pt x="0" y="249"/>
                  </a:lnTo>
                  <a:lnTo>
                    <a:pt x="0" y="241"/>
                  </a:lnTo>
                  <a:lnTo>
                    <a:pt x="0" y="228"/>
                  </a:lnTo>
                  <a:lnTo>
                    <a:pt x="0" y="218"/>
                  </a:lnTo>
                  <a:lnTo>
                    <a:pt x="0" y="204"/>
                  </a:lnTo>
                  <a:lnTo>
                    <a:pt x="0" y="192"/>
                  </a:lnTo>
                  <a:lnTo>
                    <a:pt x="0" y="181"/>
                  </a:lnTo>
                  <a:lnTo>
                    <a:pt x="0" y="171"/>
                  </a:lnTo>
                  <a:lnTo>
                    <a:pt x="0" y="157"/>
                  </a:lnTo>
                  <a:lnTo>
                    <a:pt x="0" y="145"/>
                  </a:lnTo>
                  <a:lnTo>
                    <a:pt x="0" y="134"/>
                  </a:lnTo>
                  <a:lnTo>
                    <a:pt x="0" y="120"/>
                  </a:lnTo>
                  <a:lnTo>
                    <a:pt x="0" y="110"/>
                  </a:lnTo>
                  <a:lnTo>
                    <a:pt x="0" y="99"/>
                  </a:lnTo>
                  <a:lnTo>
                    <a:pt x="0" y="89"/>
                  </a:lnTo>
                  <a:lnTo>
                    <a:pt x="0" y="80"/>
                  </a:lnTo>
                  <a:lnTo>
                    <a:pt x="0" y="69"/>
                  </a:lnTo>
                  <a:lnTo>
                    <a:pt x="1" y="61"/>
                  </a:lnTo>
                  <a:lnTo>
                    <a:pt x="1" y="52"/>
                  </a:lnTo>
                  <a:lnTo>
                    <a:pt x="1" y="45"/>
                  </a:lnTo>
                  <a:lnTo>
                    <a:pt x="2" y="38"/>
                  </a:lnTo>
                  <a:lnTo>
                    <a:pt x="2" y="33"/>
                  </a:lnTo>
                  <a:lnTo>
                    <a:pt x="4" y="26"/>
                  </a:lnTo>
                  <a:lnTo>
                    <a:pt x="4" y="22"/>
                  </a:lnTo>
                  <a:lnTo>
                    <a:pt x="5" y="19"/>
                  </a:lnTo>
                  <a:lnTo>
                    <a:pt x="6" y="17"/>
                  </a:lnTo>
                  <a:lnTo>
                    <a:pt x="6" y="13"/>
                  </a:lnTo>
                  <a:lnTo>
                    <a:pt x="8" y="13"/>
                  </a:lnTo>
                  <a:lnTo>
                    <a:pt x="218" y="0"/>
                  </a:lnTo>
                </a:path>
              </a:pathLst>
            </a:custGeom>
            <a:solidFill>
              <a:srgbClr val="97A6CC"/>
            </a:solidFill>
            <a:ln w="9525" cap="rnd">
              <a:noFill/>
              <a:round/>
              <a:headEnd/>
              <a:tailEnd/>
            </a:ln>
          </p:spPr>
          <p:txBody>
            <a:bodyPr/>
            <a:lstStyle/>
            <a:p>
              <a:endParaRPr lang="en-US">
                <a:solidFill>
                  <a:schemeClr val="tx1"/>
                </a:solidFill>
              </a:endParaRPr>
            </a:p>
          </p:txBody>
        </p:sp>
        <p:sp>
          <p:nvSpPr>
            <p:cNvPr id="30996" name="Freeform 257"/>
            <p:cNvSpPr>
              <a:spLocks/>
            </p:cNvSpPr>
            <p:nvPr/>
          </p:nvSpPr>
          <p:spPr bwMode="auto">
            <a:xfrm>
              <a:off x="1940" y="2144"/>
              <a:ext cx="292" cy="42"/>
            </a:xfrm>
            <a:custGeom>
              <a:avLst/>
              <a:gdLst>
                <a:gd name="T0" fmla="*/ 291 w 292"/>
                <a:gd name="T1" fmla="*/ 23 h 42"/>
                <a:gd name="T2" fmla="*/ 271 w 292"/>
                <a:gd name="T3" fmla="*/ 0 h 42"/>
                <a:gd name="T4" fmla="*/ 0 w 292"/>
                <a:gd name="T5" fmla="*/ 16 h 42"/>
                <a:gd name="T6" fmla="*/ 13 w 292"/>
                <a:gd name="T7" fmla="*/ 41 h 42"/>
                <a:gd name="T8" fmla="*/ 291 w 292"/>
                <a:gd name="T9" fmla="*/ 23 h 42"/>
                <a:gd name="T10" fmla="*/ 0 60000 65536"/>
                <a:gd name="T11" fmla="*/ 0 60000 65536"/>
                <a:gd name="T12" fmla="*/ 0 60000 65536"/>
                <a:gd name="T13" fmla="*/ 0 60000 65536"/>
                <a:gd name="T14" fmla="*/ 0 60000 65536"/>
                <a:gd name="T15" fmla="*/ 0 w 292"/>
                <a:gd name="T16" fmla="*/ 0 h 42"/>
                <a:gd name="T17" fmla="*/ 292 w 292"/>
                <a:gd name="T18" fmla="*/ 42 h 42"/>
              </a:gdLst>
              <a:ahLst/>
              <a:cxnLst>
                <a:cxn ang="T10">
                  <a:pos x="T0" y="T1"/>
                </a:cxn>
                <a:cxn ang="T11">
                  <a:pos x="T2" y="T3"/>
                </a:cxn>
                <a:cxn ang="T12">
                  <a:pos x="T4" y="T5"/>
                </a:cxn>
                <a:cxn ang="T13">
                  <a:pos x="T6" y="T7"/>
                </a:cxn>
                <a:cxn ang="T14">
                  <a:pos x="T8" y="T9"/>
                </a:cxn>
              </a:cxnLst>
              <a:rect l="T15" t="T16" r="T17" b="T18"/>
              <a:pathLst>
                <a:path w="292" h="42">
                  <a:moveTo>
                    <a:pt x="291" y="23"/>
                  </a:moveTo>
                  <a:lnTo>
                    <a:pt x="271" y="0"/>
                  </a:lnTo>
                  <a:lnTo>
                    <a:pt x="0" y="16"/>
                  </a:lnTo>
                  <a:lnTo>
                    <a:pt x="13" y="41"/>
                  </a:lnTo>
                  <a:lnTo>
                    <a:pt x="291" y="23"/>
                  </a:lnTo>
                </a:path>
              </a:pathLst>
            </a:custGeom>
            <a:solidFill>
              <a:srgbClr val="F2F2F2"/>
            </a:solidFill>
            <a:ln w="9525" cap="rnd">
              <a:noFill/>
              <a:round/>
              <a:headEnd/>
              <a:tailEnd/>
            </a:ln>
          </p:spPr>
          <p:txBody>
            <a:bodyPr/>
            <a:lstStyle/>
            <a:p>
              <a:endParaRPr lang="en-US">
                <a:solidFill>
                  <a:schemeClr val="tx1"/>
                </a:solidFill>
              </a:endParaRPr>
            </a:p>
          </p:txBody>
        </p:sp>
        <p:sp>
          <p:nvSpPr>
            <p:cNvPr id="30997" name="Freeform 258"/>
            <p:cNvSpPr>
              <a:spLocks/>
            </p:cNvSpPr>
            <p:nvPr/>
          </p:nvSpPr>
          <p:spPr bwMode="auto">
            <a:xfrm>
              <a:off x="1940" y="2162"/>
              <a:ext cx="23" cy="426"/>
            </a:xfrm>
            <a:custGeom>
              <a:avLst/>
              <a:gdLst>
                <a:gd name="T0" fmla="*/ 0 w 23"/>
                <a:gd name="T1" fmla="*/ 0 h 426"/>
                <a:gd name="T2" fmla="*/ 22 w 23"/>
                <a:gd name="T3" fmla="*/ 28 h 426"/>
                <a:gd name="T4" fmla="*/ 22 w 23"/>
                <a:gd name="T5" fmla="*/ 425 h 426"/>
                <a:gd name="T6" fmla="*/ 0 w 23"/>
                <a:gd name="T7" fmla="*/ 388 h 426"/>
                <a:gd name="T8" fmla="*/ 0 w 23"/>
                <a:gd name="T9" fmla="*/ 0 h 426"/>
                <a:gd name="T10" fmla="*/ 0 60000 65536"/>
                <a:gd name="T11" fmla="*/ 0 60000 65536"/>
                <a:gd name="T12" fmla="*/ 0 60000 65536"/>
                <a:gd name="T13" fmla="*/ 0 60000 65536"/>
                <a:gd name="T14" fmla="*/ 0 60000 65536"/>
                <a:gd name="T15" fmla="*/ 0 w 23"/>
                <a:gd name="T16" fmla="*/ 0 h 426"/>
                <a:gd name="T17" fmla="*/ 23 w 23"/>
                <a:gd name="T18" fmla="*/ 426 h 426"/>
              </a:gdLst>
              <a:ahLst/>
              <a:cxnLst>
                <a:cxn ang="T10">
                  <a:pos x="T0" y="T1"/>
                </a:cxn>
                <a:cxn ang="T11">
                  <a:pos x="T2" y="T3"/>
                </a:cxn>
                <a:cxn ang="T12">
                  <a:pos x="T4" y="T5"/>
                </a:cxn>
                <a:cxn ang="T13">
                  <a:pos x="T6" y="T7"/>
                </a:cxn>
                <a:cxn ang="T14">
                  <a:pos x="T8" y="T9"/>
                </a:cxn>
              </a:cxnLst>
              <a:rect l="T15" t="T16" r="T17" b="T18"/>
              <a:pathLst>
                <a:path w="23" h="426">
                  <a:moveTo>
                    <a:pt x="0" y="0"/>
                  </a:moveTo>
                  <a:lnTo>
                    <a:pt x="22" y="28"/>
                  </a:lnTo>
                  <a:lnTo>
                    <a:pt x="22" y="425"/>
                  </a:lnTo>
                  <a:lnTo>
                    <a:pt x="0" y="388"/>
                  </a:lnTo>
                  <a:lnTo>
                    <a:pt x="0" y="0"/>
                  </a:lnTo>
                </a:path>
              </a:pathLst>
            </a:custGeom>
            <a:solidFill>
              <a:srgbClr val="999999"/>
            </a:solidFill>
            <a:ln w="9525" cap="rnd">
              <a:noFill/>
              <a:round/>
              <a:headEnd/>
              <a:tailEnd/>
            </a:ln>
          </p:spPr>
          <p:txBody>
            <a:bodyPr/>
            <a:lstStyle/>
            <a:p>
              <a:endParaRPr lang="en-US">
                <a:solidFill>
                  <a:schemeClr val="tx1"/>
                </a:solidFill>
              </a:endParaRPr>
            </a:p>
          </p:txBody>
        </p:sp>
        <p:sp>
          <p:nvSpPr>
            <p:cNvPr id="30998" name="Freeform 259"/>
            <p:cNvSpPr>
              <a:spLocks/>
            </p:cNvSpPr>
            <p:nvPr/>
          </p:nvSpPr>
          <p:spPr bwMode="auto">
            <a:xfrm>
              <a:off x="2215" y="2170"/>
              <a:ext cx="23" cy="373"/>
            </a:xfrm>
            <a:custGeom>
              <a:avLst/>
              <a:gdLst>
                <a:gd name="T0" fmla="*/ 22 w 23"/>
                <a:gd name="T1" fmla="*/ 0 h 373"/>
                <a:gd name="T2" fmla="*/ 0 w 23"/>
                <a:gd name="T3" fmla="*/ 19 h 373"/>
                <a:gd name="T4" fmla="*/ 0 w 23"/>
                <a:gd name="T5" fmla="*/ 333 h 373"/>
                <a:gd name="T6" fmla="*/ 22 w 23"/>
                <a:gd name="T7" fmla="*/ 372 h 373"/>
                <a:gd name="T8" fmla="*/ 22 w 23"/>
                <a:gd name="T9" fmla="*/ 0 h 373"/>
                <a:gd name="T10" fmla="*/ 0 60000 65536"/>
                <a:gd name="T11" fmla="*/ 0 60000 65536"/>
                <a:gd name="T12" fmla="*/ 0 60000 65536"/>
                <a:gd name="T13" fmla="*/ 0 60000 65536"/>
                <a:gd name="T14" fmla="*/ 0 60000 65536"/>
                <a:gd name="T15" fmla="*/ 0 w 23"/>
                <a:gd name="T16" fmla="*/ 0 h 373"/>
                <a:gd name="T17" fmla="*/ 23 w 23"/>
                <a:gd name="T18" fmla="*/ 373 h 373"/>
              </a:gdLst>
              <a:ahLst/>
              <a:cxnLst>
                <a:cxn ang="T10">
                  <a:pos x="T0" y="T1"/>
                </a:cxn>
                <a:cxn ang="T11">
                  <a:pos x="T2" y="T3"/>
                </a:cxn>
                <a:cxn ang="T12">
                  <a:pos x="T4" y="T5"/>
                </a:cxn>
                <a:cxn ang="T13">
                  <a:pos x="T6" y="T7"/>
                </a:cxn>
                <a:cxn ang="T14">
                  <a:pos x="T8" y="T9"/>
                </a:cxn>
              </a:cxnLst>
              <a:rect l="T15" t="T16" r="T17" b="T18"/>
              <a:pathLst>
                <a:path w="23" h="373">
                  <a:moveTo>
                    <a:pt x="22" y="0"/>
                  </a:moveTo>
                  <a:lnTo>
                    <a:pt x="0" y="19"/>
                  </a:lnTo>
                  <a:lnTo>
                    <a:pt x="0" y="333"/>
                  </a:lnTo>
                  <a:lnTo>
                    <a:pt x="22" y="372"/>
                  </a:lnTo>
                  <a:lnTo>
                    <a:pt x="22" y="0"/>
                  </a:lnTo>
                </a:path>
              </a:pathLst>
            </a:custGeom>
            <a:solidFill>
              <a:srgbClr val="BFBFBF"/>
            </a:solidFill>
            <a:ln w="9525" cap="rnd">
              <a:noFill/>
              <a:round/>
              <a:headEnd/>
              <a:tailEnd/>
            </a:ln>
          </p:spPr>
          <p:txBody>
            <a:bodyPr/>
            <a:lstStyle/>
            <a:p>
              <a:endParaRPr lang="en-US">
                <a:solidFill>
                  <a:schemeClr val="tx1"/>
                </a:solidFill>
              </a:endParaRPr>
            </a:p>
          </p:txBody>
        </p:sp>
        <p:sp>
          <p:nvSpPr>
            <p:cNvPr id="30999" name="Freeform 260"/>
            <p:cNvSpPr>
              <a:spLocks/>
            </p:cNvSpPr>
            <p:nvPr/>
          </p:nvSpPr>
          <p:spPr bwMode="auto">
            <a:xfrm>
              <a:off x="1952" y="2511"/>
              <a:ext cx="280" cy="77"/>
            </a:xfrm>
            <a:custGeom>
              <a:avLst/>
              <a:gdLst>
                <a:gd name="T0" fmla="*/ 279 w 280"/>
                <a:gd name="T1" fmla="*/ 35 h 77"/>
                <a:gd name="T2" fmla="*/ 257 w 280"/>
                <a:gd name="T3" fmla="*/ 0 h 77"/>
                <a:gd name="T4" fmla="*/ 21 w 280"/>
                <a:gd name="T5" fmla="*/ 35 h 77"/>
                <a:gd name="T6" fmla="*/ 0 w 280"/>
                <a:gd name="T7" fmla="*/ 76 h 77"/>
                <a:gd name="T8" fmla="*/ 279 w 280"/>
                <a:gd name="T9" fmla="*/ 35 h 77"/>
                <a:gd name="T10" fmla="*/ 0 60000 65536"/>
                <a:gd name="T11" fmla="*/ 0 60000 65536"/>
                <a:gd name="T12" fmla="*/ 0 60000 65536"/>
                <a:gd name="T13" fmla="*/ 0 60000 65536"/>
                <a:gd name="T14" fmla="*/ 0 60000 65536"/>
                <a:gd name="T15" fmla="*/ 0 w 280"/>
                <a:gd name="T16" fmla="*/ 0 h 77"/>
                <a:gd name="T17" fmla="*/ 280 w 280"/>
                <a:gd name="T18" fmla="*/ 77 h 77"/>
              </a:gdLst>
              <a:ahLst/>
              <a:cxnLst>
                <a:cxn ang="T10">
                  <a:pos x="T0" y="T1"/>
                </a:cxn>
                <a:cxn ang="T11">
                  <a:pos x="T2" y="T3"/>
                </a:cxn>
                <a:cxn ang="T12">
                  <a:pos x="T4" y="T5"/>
                </a:cxn>
                <a:cxn ang="T13">
                  <a:pos x="T6" y="T7"/>
                </a:cxn>
                <a:cxn ang="T14">
                  <a:pos x="T8" y="T9"/>
                </a:cxn>
              </a:cxnLst>
              <a:rect l="T15" t="T16" r="T17" b="T18"/>
              <a:pathLst>
                <a:path w="280" h="77">
                  <a:moveTo>
                    <a:pt x="279" y="35"/>
                  </a:moveTo>
                  <a:lnTo>
                    <a:pt x="257" y="0"/>
                  </a:lnTo>
                  <a:lnTo>
                    <a:pt x="21" y="35"/>
                  </a:lnTo>
                  <a:lnTo>
                    <a:pt x="0" y="76"/>
                  </a:lnTo>
                  <a:lnTo>
                    <a:pt x="279" y="35"/>
                  </a:lnTo>
                </a:path>
              </a:pathLst>
            </a:custGeom>
            <a:solidFill>
              <a:srgbClr val="E6E6E6"/>
            </a:solidFill>
            <a:ln w="9525" cap="rnd">
              <a:noFill/>
              <a:round/>
              <a:headEnd/>
              <a:tailEnd/>
            </a:ln>
          </p:spPr>
          <p:txBody>
            <a:bodyPr/>
            <a:lstStyle/>
            <a:p>
              <a:endParaRPr lang="en-US">
                <a:solidFill>
                  <a:schemeClr val="tx1"/>
                </a:solidFill>
              </a:endParaRPr>
            </a:p>
          </p:txBody>
        </p:sp>
        <p:sp>
          <p:nvSpPr>
            <p:cNvPr id="31000" name="Freeform 261"/>
            <p:cNvSpPr>
              <a:spLocks/>
            </p:cNvSpPr>
            <p:nvPr/>
          </p:nvSpPr>
          <p:spPr bwMode="auto">
            <a:xfrm>
              <a:off x="1952" y="2191"/>
              <a:ext cx="23" cy="397"/>
            </a:xfrm>
            <a:custGeom>
              <a:avLst/>
              <a:gdLst>
                <a:gd name="T0" fmla="*/ 0 w 23"/>
                <a:gd name="T1" fmla="*/ 396 h 397"/>
                <a:gd name="T2" fmla="*/ 22 w 23"/>
                <a:gd name="T3" fmla="*/ 352 h 397"/>
                <a:gd name="T4" fmla="*/ 22 w 23"/>
                <a:gd name="T5" fmla="*/ 17 h 397"/>
                <a:gd name="T6" fmla="*/ 0 w 23"/>
                <a:gd name="T7" fmla="*/ 0 h 397"/>
                <a:gd name="T8" fmla="*/ 0 w 23"/>
                <a:gd name="T9" fmla="*/ 396 h 397"/>
                <a:gd name="T10" fmla="*/ 0 60000 65536"/>
                <a:gd name="T11" fmla="*/ 0 60000 65536"/>
                <a:gd name="T12" fmla="*/ 0 60000 65536"/>
                <a:gd name="T13" fmla="*/ 0 60000 65536"/>
                <a:gd name="T14" fmla="*/ 0 60000 65536"/>
                <a:gd name="T15" fmla="*/ 0 w 23"/>
                <a:gd name="T16" fmla="*/ 0 h 397"/>
                <a:gd name="T17" fmla="*/ 23 w 23"/>
                <a:gd name="T18" fmla="*/ 397 h 397"/>
              </a:gdLst>
              <a:ahLst/>
              <a:cxnLst>
                <a:cxn ang="T10">
                  <a:pos x="T0" y="T1"/>
                </a:cxn>
                <a:cxn ang="T11">
                  <a:pos x="T2" y="T3"/>
                </a:cxn>
                <a:cxn ang="T12">
                  <a:pos x="T4" y="T5"/>
                </a:cxn>
                <a:cxn ang="T13">
                  <a:pos x="T6" y="T7"/>
                </a:cxn>
                <a:cxn ang="T14">
                  <a:pos x="T8" y="T9"/>
                </a:cxn>
              </a:cxnLst>
              <a:rect l="T15" t="T16" r="T17" b="T18"/>
              <a:pathLst>
                <a:path w="23" h="397">
                  <a:moveTo>
                    <a:pt x="0" y="396"/>
                  </a:moveTo>
                  <a:lnTo>
                    <a:pt x="22" y="352"/>
                  </a:lnTo>
                  <a:lnTo>
                    <a:pt x="22" y="17"/>
                  </a:lnTo>
                  <a:lnTo>
                    <a:pt x="0" y="0"/>
                  </a:lnTo>
                  <a:lnTo>
                    <a:pt x="0" y="396"/>
                  </a:lnTo>
                </a:path>
              </a:pathLst>
            </a:custGeom>
            <a:solidFill>
              <a:srgbClr val="CCCCCC"/>
            </a:solidFill>
            <a:ln w="9525" cap="rnd">
              <a:noFill/>
              <a:round/>
              <a:headEnd/>
              <a:tailEnd/>
            </a:ln>
          </p:spPr>
          <p:txBody>
            <a:bodyPr/>
            <a:lstStyle/>
            <a:p>
              <a:endParaRPr lang="en-US">
                <a:solidFill>
                  <a:schemeClr val="tx1"/>
                </a:solidFill>
              </a:endParaRPr>
            </a:p>
          </p:txBody>
        </p:sp>
        <p:sp>
          <p:nvSpPr>
            <p:cNvPr id="31001" name="Freeform 262"/>
            <p:cNvSpPr>
              <a:spLocks/>
            </p:cNvSpPr>
            <p:nvPr/>
          </p:nvSpPr>
          <p:spPr bwMode="auto">
            <a:xfrm>
              <a:off x="1947" y="2170"/>
              <a:ext cx="288" cy="34"/>
            </a:xfrm>
            <a:custGeom>
              <a:avLst/>
              <a:gdLst>
                <a:gd name="T0" fmla="*/ 0 w 288"/>
                <a:gd name="T1" fmla="*/ 17 h 34"/>
                <a:gd name="T2" fmla="*/ 21 w 288"/>
                <a:gd name="T3" fmla="*/ 33 h 34"/>
                <a:gd name="T4" fmla="*/ 263 w 288"/>
                <a:gd name="T5" fmla="*/ 17 h 34"/>
                <a:gd name="T6" fmla="*/ 287 w 288"/>
                <a:gd name="T7" fmla="*/ 0 h 34"/>
                <a:gd name="T8" fmla="*/ 0 w 288"/>
                <a:gd name="T9" fmla="*/ 17 h 34"/>
                <a:gd name="T10" fmla="*/ 0 60000 65536"/>
                <a:gd name="T11" fmla="*/ 0 60000 65536"/>
                <a:gd name="T12" fmla="*/ 0 60000 65536"/>
                <a:gd name="T13" fmla="*/ 0 60000 65536"/>
                <a:gd name="T14" fmla="*/ 0 60000 65536"/>
                <a:gd name="T15" fmla="*/ 0 w 288"/>
                <a:gd name="T16" fmla="*/ 0 h 34"/>
                <a:gd name="T17" fmla="*/ 288 w 288"/>
                <a:gd name="T18" fmla="*/ 34 h 34"/>
              </a:gdLst>
              <a:ahLst/>
              <a:cxnLst>
                <a:cxn ang="T10">
                  <a:pos x="T0" y="T1"/>
                </a:cxn>
                <a:cxn ang="T11">
                  <a:pos x="T2" y="T3"/>
                </a:cxn>
                <a:cxn ang="T12">
                  <a:pos x="T4" y="T5"/>
                </a:cxn>
                <a:cxn ang="T13">
                  <a:pos x="T6" y="T7"/>
                </a:cxn>
                <a:cxn ang="T14">
                  <a:pos x="T8" y="T9"/>
                </a:cxn>
              </a:cxnLst>
              <a:rect l="T15" t="T16" r="T17" b="T18"/>
              <a:pathLst>
                <a:path w="288" h="34">
                  <a:moveTo>
                    <a:pt x="0" y="17"/>
                  </a:moveTo>
                  <a:lnTo>
                    <a:pt x="21" y="33"/>
                  </a:lnTo>
                  <a:lnTo>
                    <a:pt x="263" y="17"/>
                  </a:lnTo>
                  <a:lnTo>
                    <a:pt x="287" y="0"/>
                  </a:lnTo>
                  <a:lnTo>
                    <a:pt x="0" y="17"/>
                  </a:lnTo>
                </a:path>
              </a:pathLst>
            </a:custGeom>
            <a:solidFill>
              <a:srgbClr val="999999"/>
            </a:solidFill>
            <a:ln w="9525" cap="rnd">
              <a:noFill/>
              <a:round/>
              <a:headEnd/>
              <a:tailEnd/>
            </a:ln>
          </p:spPr>
          <p:txBody>
            <a:bodyPr/>
            <a:lstStyle/>
            <a:p>
              <a:endParaRPr lang="en-US">
                <a:solidFill>
                  <a:schemeClr val="tx1"/>
                </a:solidFill>
              </a:endParaRPr>
            </a:p>
          </p:txBody>
        </p:sp>
        <p:sp>
          <p:nvSpPr>
            <p:cNvPr id="31002" name="Freeform 263"/>
            <p:cNvSpPr>
              <a:spLocks/>
            </p:cNvSpPr>
            <p:nvPr/>
          </p:nvSpPr>
          <p:spPr bwMode="auto">
            <a:xfrm>
              <a:off x="1806" y="2166"/>
              <a:ext cx="112" cy="609"/>
            </a:xfrm>
            <a:custGeom>
              <a:avLst/>
              <a:gdLst>
                <a:gd name="T0" fmla="*/ 111 w 112"/>
                <a:gd name="T1" fmla="*/ 0 h 609"/>
                <a:gd name="T2" fmla="*/ 111 w 112"/>
                <a:gd name="T3" fmla="*/ 542 h 609"/>
                <a:gd name="T4" fmla="*/ 0 w 112"/>
                <a:gd name="T5" fmla="*/ 608 h 609"/>
                <a:gd name="T6" fmla="*/ 0 w 112"/>
                <a:gd name="T7" fmla="*/ 22 h 609"/>
                <a:gd name="T8" fmla="*/ 111 w 112"/>
                <a:gd name="T9" fmla="*/ 0 h 609"/>
                <a:gd name="T10" fmla="*/ 0 60000 65536"/>
                <a:gd name="T11" fmla="*/ 0 60000 65536"/>
                <a:gd name="T12" fmla="*/ 0 60000 65536"/>
                <a:gd name="T13" fmla="*/ 0 60000 65536"/>
                <a:gd name="T14" fmla="*/ 0 60000 65536"/>
                <a:gd name="T15" fmla="*/ 0 w 112"/>
                <a:gd name="T16" fmla="*/ 0 h 609"/>
                <a:gd name="T17" fmla="*/ 112 w 112"/>
                <a:gd name="T18" fmla="*/ 609 h 609"/>
              </a:gdLst>
              <a:ahLst/>
              <a:cxnLst>
                <a:cxn ang="T10">
                  <a:pos x="T0" y="T1"/>
                </a:cxn>
                <a:cxn ang="T11">
                  <a:pos x="T2" y="T3"/>
                </a:cxn>
                <a:cxn ang="T12">
                  <a:pos x="T4" y="T5"/>
                </a:cxn>
                <a:cxn ang="T13">
                  <a:pos x="T6" y="T7"/>
                </a:cxn>
                <a:cxn ang="T14">
                  <a:pos x="T8" y="T9"/>
                </a:cxn>
              </a:cxnLst>
              <a:rect l="T15" t="T16" r="T17" b="T18"/>
              <a:pathLst>
                <a:path w="112" h="609">
                  <a:moveTo>
                    <a:pt x="111" y="0"/>
                  </a:moveTo>
                  <a:lnTo>
                    <a:pt x="111" y="542"/>
                  </a:lnTo>
                  <a:lnTo>
                    <a:pt x="0" y="608"/>
                  </a:lnTo>
                  <a:lnTo>
                    <a:pt x="0" y="22"/>
                  </a:lnTo>
                  <a:lnTo>
                    <a:pt x="111" y="0"/>
                  </a:lnTo>
                </a:path>
              </a:pathLst>
            </a:custGeom>
            <a:solidFill>
              <a:srgbClr val="CCCCCC"/>
            </a:solidFill>
            <a:ln w="9525" cap="rnd">
              <a:noFill/>
              <a:round/>
              <a:headEnd/>
              <a:tailEnd/>
            </a:ln>
          </p:spPr>
          <p:txBody>
            <a:bodyPr/>
            <a:lstStyle/>
            <a:p>
              <a:endParaRPr lang="en-US">
                <a:solidFill>
                  <a:schemeClr val="tx1"/>
                </a:solidFill>
              </a:endParaRPr>
            </a:p>
          </p:txBody>
        </p:sp>
        <p:sp>
          <p:nvSpPr>
            <p:cNvPr id="31003" name="Freeform 264"/>
            <p:cNvSpPr>
              <a:spLocks/>
            </p:cNvSpPr>
            <p:nvPr/>
          </p:nvSpPr>
          <p:spPr bwMode="auto">
            <a:xfrm>
              <a:off x="1676" y="2088"/>
              <a:ext cx="242" cy="95"/>
            </a:xfrm>
            <a:custGeom>
              <a:avLst/>
              <a:gdLst>
                <a:gd name="T0" fmla="*/ 241 w 242"/>
                <a:gd name="T1" fmla="*/ 69 h 95"/>
                <a:gd name="T2" fmla="*/ 112 w 242"/>
                <a:gd name="T3" fmla="*/ 0 h 95"/>
                <a:gd name="T4" fmla="*/ 0 w 242"/>
                <a:gd name="T5" fmla="*/ 22 h 95"/>
                <a:gd name="T6" fmla="*/ 127 w 242"/>
                <a:gd name="T7" fmla="*/ 94 h 95"/>
                <a:gd name="T8" fmla="*/ 241 w 242"/>
                <a:gd name="T9" fmla="*/ 69 h 95"/>
                <a:gd name="T10" fmla="*/ 0 60000 65536"/>
                <a:gd name="T11" fmla="*/ 0 60000 65536"/>
                <a:gd name="T12" fmla="*/ 0 60000 65536"/>
                <a:gd name="T13" fmla="*/ 0 60000 65536"/>
                <a:gd name="T14" fmla="*/ 0 60000 65536"/>
                <a:gd name="T15" fmla="*/ 0 w 242"/>
                <a:gd name="T16" fmla="*/ 0 h 95"/>
                <a:gd name="T17" fmla="*/ 242 w 242"/>
                <a:gd name="T18" fmla="*/ 95 h 95"/>
              </a:gdLst>
              <a:ahLst/>
              <a:cxnLst>
                <a:cxn ang="T10">
                  <a:pos x="T0" y="T1"/>
                </a:cxn>
                <a:cxn ang="T11">
                  <a:pos x="T2" y="T3"/>
                </a:cxn>
                <a:cxn ang="T12">
                  <a:pos x="T4" y="T5"/>
                </a:cxn>
                <a:cxn ang="T13">
                  <a:pos x="T6" y="T7"/>
                </a:cxn>
                <a:cxn ang="T14">
                  <a:pos x="T8" y="T9"/>
                </a:cxn>
              </a:cxnLst>
              <a:rect l="T15" t="T16" r="T17" b="T18"/>
              <a:pathLst>
                <a:path w="242" h="95">
                  <a:moveTo>
                    <a:pt x="241" y="69"/>
                  </a:moveTo>
                  <a:lnTo>
                    <a:pt x="112" y="0"/>
                  </a:lnTo>
                  <a:lnTo>
                    <a:pt x="0" y="22"/>
                  </a:lnTo>
                  <a:lnTo>
                    <a:pt x="127" y="94"/>
                  </a:lnTo>
                  <a:lnTo>
                    <a:pt x="241" y="69"/>
                  </a:lnTo>
                </a:path>
              </a:pathLst>
            </a:custGeom>
            <a:solidFill>
              <a:srgbClr val="E6E6E6"/>
            </a:solidFill>
            <a:ln w="9525" cap="rnd">
              <a:noFill/>
              <a:round/>
              <a:headEnd/>
              <a:tailEnd/>
            </a:ln>
          </p:spPr>
          <p:txBody>
            <a:bodyPr/>
            <a:lstStyle/>
            <a:p>
              <a:endParaRPr lang="en-US">
                <a:solidFill>
                  <a:schemeClr val="tx1"/>
                </a:solidFill>
              </a:endParaRPr>
            </a:p>
          </p:txBody>
        </p:sp>
        <p:sp>
          <p:nvSpPr>
            <p:cNvPr id="31004" name="Freeform 265"/>
            <p:cNvSpPr>
              <a:spLocks/>
            </p:cNvSpPr>
            <p:nvPr/>
          </p:nvSpPr>
          <p:spPr bwMode="auto">
            <a:xfrm>
              <a:off x="1676" y="2113"/>
              <a:ext cx="126" cy="662"/>
            </a:xfrm>
            <a:custGeom>
              <a:avLst/>
              <a:gdLst>
                <a:gd name="T0" fmla="*/ 125 w 126"/>
                <a:gd name="T1" fmla="*/ 72 h 662"/>
                <a:gd name="T2" fmla="*/ 0 w 126"/>
                <a:gd name="T3" fmla="*/ 0 h 662"/>
                <a:gd name="T4" fmla="*/ 0 w 126"/>
                <a:gd name="T5" fmla="*/ 544 h 662"/>
                <a:gd name="T6" fmla="*/ 125 w 126"/>
                <a:gd name="T7" fmla="*/ 661 h 662"/>
                <a:gd name="T8" fmla="*/ 125 w 126"/>
                <a:gd name="T9" fmla="*/ 72 h 662"/>
                <a:gd name="T10" fmla="*/ 0 60000 65536"/>
                <a:gd name="T11" fmla="*/ 0 60000 65536"/>
                <a:gd name="T12" fmla="*/ 0 60000 65536"/>
                <a:gd name="T13" fmla="*/ 0 60000 65536"/>
                <a:gd name="T14" fmla="*/ 0 60000 65536"/>
                <a:gd name="T15" fmla="*/ 0 w 126"/>
                <a:gd name="T16" fmla="*/ 0 h 662"/>
                <a:gd name="T17" fmla="*/ 126 w 126"/>
                <a:gd name="T18" fmla="*/ 662 h 662"/>
              </a:gdLst>
              <a:ahLst/>
              <a:cxnLst>
                <a:cxn ang="T10">
                  <a:pos x="T0" y="T1"/>
                </a:cxn>
                <a:cxn ang="T11">
                  <a:pos x="T2" y="T3"/>
                </a:cxn>
                <a:cxn ang="T12">
                  <a:pos x="T4" y="T5"/>
                </a:cxn>
                <a:cxn ang="T13">
                  <a:pos x="T6" y="T7"/>
                </a:cxn>
                <a:cxn ang="T14">
                  <a:pos x="T8" y="T9"/>
                </a:cxn>
              </a:cxnLst>
              <a:rect l="T15" t="T16" r="T17" b="T18"/>
              <a:pathLst>
                <a:path w="126" h="662">
                  <a:moveTo>
                    <a:pt x="125" y="72"/>
                  </a:moveTo>
                  <a:lnTo>
                    <a:pt x="0" y="0"/>
                  </a:lnTo>
                  <a:lnTo>
                    <a:pt x="0" y="544"/>
                  </a:lnTo>
                  <a:lnTo>
                    <a:pt x="125" y="661"/>
                  </a:lnTo>
                  <a:lnTo>
                    <a:pt x="125" y="72"/>
                  </a:lnTo>
                </a:path>
              </a:pathLst>
            </a:custGeom>
            <a:solidFill>
              <a:srgbClr val="A6A6A6"/>
            </a:solidFill>
            <a:ln w="9525" cap="rnd">
              <a:noFill/>
              <a:round/>
              <a:headEnd/>
              <a:tailEnd/>
            </a:ln>
          </p:spPr>
          <p:txBody>
            <a:bodyPr/>
            <a:lstStyle/>
            <a:p>
              <a:endParaRPr lang="en-US">
                <a:solidFill>
                  <a:schemeClr val="tx1"/>
                </a:solidFill>
              </a:endParaRPr>
            </a:p>
          </p:txBody>
        </p:sp>
        <p:sp>
          <p:nvSpPr>
            <p:cNvPr id="31005" name="Freeform 266"/>
            <p:cNvSpPr>
              <a:spLocks/>
            </p:cNvSpPr>
            <p:nvPr/>
          </p:nvSpPr>
          <p:spPr bwMode="auto">
            <a:xfrm>
              <a:off x="1818" y="2437"/>
              <a:ext cx="91" cy="133"/>
            </a:xfrm>
            <a:custGeom>
              <a:avLst/>
              <a:gdLst>
                <a:gd name="T0" fmla="*/ 90 w 91"/>
                <a:gd name="T1" fmla="*/ 0 h 133"/>
                <a:gd name="T2" fmla="*/ 90 w 91"/>
                <a:gd name="T3" fmla="*/ 89 h 133"/>
                <a:gd name="T4" fmla="*/ 0 w 91"/>
                <a:gd name="T5" fmla="*/ 132 h 133"/>
                <a:gd name="T6" fmla="*/ 0 w 91"/>
                <a:gd name="T7" fmla="*/ 35 h 133"/>
                <a:gd name="T8" fmla="*/ 90 w 91"/>
                <a:gd name="T9" fmla="*/ 0 h 133"/>
                <a:gd name="T10" fmla="*/ 0 60000 65536"/>
                <a:gd name="T11" fmla="*/ 0 60000 65536"/>
                <a:gd name="T12" fmla="*/ 0 60000 65536"/>
                <a:gd name="T13" fmla="*/ 0 60000 65536"/>
                <a:gd name="T14" fmla="*/ 0 60000 65536"/>
                <a:gd name="T15" fmla="*/ 0 w 91"/>
                <a:gd name="T16" fmla="*/ 0 h 133"/>
                <a:gd name="T17" fmla="*/ 91 w 91"/>
                <a:gd name="T18" fmla="*/ 133 h 133"/>
              </a:gdLst>
              <a:ahLst/>
              <a:cxnLst>
                <a:cxn ang="T10">
                  <a:pos x="T0" y="T1"/>
                </a:cxn>
                <a:cxn ang="T11">
                  <a:pos x="T2" y="T3"/>
                </a:cxn>
                <a:cxn ang="T12">
                  <a:pos x="T4" y="T5"/>
                </a:cxn>
                <a:cxn ang="T13">
                  <a:pos x="T6" y="T7"/>
                </a:cxn>
                <a:cxn ang="T14">
                  <a:pos x="T8" y="T9"/>
                </a:cxn>
              </a:cxnLst>
              <a:rect l="T15" t="T16" r="T17" b="T18"/>
              <a:pathLst>
                <a:path w="91" h="133">
                  <a:moveTo>
                    <a:pt x="90" y="0"/>
                  </a:moveTo>
                  <a:lnTo>
                    <a:pt x="90" y="89"/>
                  </a:lnTo>
                  <a:lnTo>
                    <a:pt x="0" y="132"/>
                  </a:lnTo>
                  <a:lnTo>
                    <a:pt x="0" y="35"/>
                  </a:lnTo>
                  <a:lnTo>
                    <a:pt x="90" y="0"/>
                  </a:lnTo>
                </a:path>
              </a:pathLst>
            </a:custGeom>
            <a:solidFill>
              <a:srgbClr val="BFBFBF"/>
            </a:solidFill>
            <a:ln w="9525" cap="rnd">
              <a:noFill/>
              <a:round/>
              <a:headEnd/>
              <a:tailEnd/>
            </a:ln>
          </p:spPr>
          <p:txBody>
            <a:bodyPr/>
            <a:lstStyle/>
            <a:p>
              <a:endParaRPr lang="en-US">
                <a:solidFill>
                  <a:schemeClr val="tx1"/>
                </a:solidFill>
              </a:endParaRPr>
            </a:p>
          </p:txBody>
        </p:sp>
        <p:sp>
          <p:nvSpPr>
            <p:cNvPr id="31006" name="Freeform 267"/>
            <p:cNvSpPr>
              <a:spLocks/>
            </p:cNvSpPr>
            <p:nvPr/>
          </p:nvSpPr>
          <p:spPr bwMode="auto">
            <a:xfrm>
              <a:off x="1818" y="2306"/>
              <a:ext cx="91" cy="126"/>
            </a:xfrm>
            <a:custGeom>
              <a:avLst/>
              <a:gdLst>
                <a:gd name="T0" fmla="*/ 90 w 91"/>
                <a:gd name="T1" fmla="*/ 0 h 126"/>
                <a:gd name="T2" fmla="*/ 90 w 91"/>
                <a:gd name="T3" fmla="*/ 88 h 126"/>
                <a:gd name="T4" fmla="*/ 0 w 91"/>
                <a:gd name="T5" fmla="*/ 125 h 126"/>
                <a:gd name="T6" fmla="*/ 0 w 91"/>
                <a:gd name="T7" fmla="*/ 28 h 126"/>
                <a:gd name="T8" fmla="*/ 90 w 91"/>
                <a:gd name="T9" fmla="*/ 0 h 126"/>
                <a:gd name="T10" fmla="*/ 0 60000 65536"/>
                <a:gd name="T11" fmla="*/ 0 60000 65536"/>
                <a:gd name="T12" fmla="*/ 0 60000 65536"/>
                <a:gd name="T13" fmla="*/ 0 60000 65536"/>
                <a:gd name="T14" fmla="*/ 0 60000 65536"/>
                <a:gd name="T15" fmla="*/ 0 w 91"/>
                <a:gd name="T16" fmla="*/ 0 h 126"/>
                <a:gd name="T17" fmla="*/ 91 w 91"/>
                <a:gd name="T18" fmla="*/ 126 h 126"/>
              </a:gdLst>
              <a:ahLst/>
              <a:cxnLst>
                <a:cxn ang="T10">
                  <a:pos x="T0" y="T1"/>
                </a:cxn>
                <a:cxn ang="T11">
                  <a:pos x="T2" y="T3"/>
                </a:cxn>
                <a:cxn ang="T12">
                  <a:pos x="T4" y="T5"/>
                </a:cxn>
                <a:cxn ang="T13">
                  <a:pos x="T6" y="T7"/>
                </a:cxn>
                <a:cxn ang="T14">
                  <a:pos x="T8" y="T9"/>
                </a:cxn>
              </a:cxnLst>
              <a:rect l="T15" t="T16" r="T17" b="T18"/>
              <a:pathLst>
                <a:path w="91" h="126">
                  <a:moveTo>
                    <a:pt x="90" y="0"/>
                  </a:moveTo>
                  <a:lnTo>
                    <a:pt x="90" y="88"/>
                  </a:lnTo>
                  <a:lnTo>
                    <a:pt x="0" y="125"/>
                  </a:lnTo>
                  <a:lnTo>
                    <a:pt x="0" y="28"/>
                  </a:lnTo>
                  <a:lnTo>
                    <a:pt x="90" y="0"/>
                  </a:lnTo>
                </a:path>
              </a:pathLst>
            </a:custGeom>
            <a:solidFill>
              <a:srgbClr val="BFBFBF"/>
            </a:solidFill>
            <a:ln w="9525" cap="rnd">
              <a:noFill/>
              <a:round/>
              <a:headEnd/>
              <a:tailEnd/>
            </a:ln>
          </p:spPr>
          <p:txBody>
            <a:bodyPr/>
            <a:lstStyle/>
            <a:p>
              <a:endParaRPr lang="en-US">
                <a:solidFill>
                  <a:schemeClr val="tx1"/>
                </a:solidFill>
              </a:endParaRPr>
            </a:p>
          </p:txBody>
        </p:sp>
        <p:sp>
          <p:nvSpPr>
            <p:cNvPr id="31007" name="Freeform 268"/>
            <p:cNvSpPr>
              <a:spLocks/>
            </p:cNvSpPr>
            <p:nvPr/>
          </p:nvSpPr>
          <p:spPr bwMode="auto">
            <a:xfrm>
              <a:off x="1913" y="2304"/>
              <a:ext cx="1" cy="95"/>
            </a:xfrm>
            <a:custGeom>
              <a:avLst/>
              <a:gdLst>
                <a:gd name="T0" fmla="*/ 0 w 1"/>
                <a:gd name="T1" fmla="*/ 0 h 95"/>
                <a:gd name="T2" fmla="*/ 0 w 1"/>
                <a:gd name="T3" fmla="*/ 0 h 95"/>
                <a:gd name="T4" fmla="*/ 0 w 1"/>
                <a:gd name="T5" fmla="*/ 94 h 95"/>
                <a:gd name="T6" fmla="*/ 0 w 1"/>
                <a:gd name="T7" fmla="*/ 87 h 95"/>
                <a:gd name="T8" fmla="*/ 0 w 1"/>
                <a:gd name="T9" fmla="*/ 0 h 95"/>
                <a:gd name="T10" fmla="*/ 0 60000 65536"/>
                <a:gd name="T11" fmla="*/ 0 60000 65536"/>
                <a:gd name="T12" fmla="*/ 0 60000 65536"/>
                <a:gd name="T13" fmla="*/ 0 60000 65536"/>
                <a:gd name="T14" fmla="*/ 0 60000 65536"/>
                <a:gd name="T15" fmla="*/ 0 w 1"/>
                <a:gd name="T16" fmla="*/ 0 h 95"/>
                <a:gd name="T17" fmla="*/ 1 w 1"/>
                <a:gd name="T18" fmla="*/ 95 h 95"/>
              </a:gdLst>
              <a:ahLst/>
              <a:cxnLst>
                <a:cxn ang="T10">
                  <a:pos x="T0" y="T1"/>
                </a:cxn>
                <a:cxn ang="T11">
                  <a:pos x="T2" y="T3"/>
                </a:cxn>
                <a:cxn ang="T12">
                  <a:pos x="T4" y="T5"/>
                </a:cxn>
                <a:cxn ang="T13">
                  <a:pos x="T6" y="T7"/>
                </a:cxn>
                <a:cxn ang="T14">
                  <a:pos x="T8" y="T9"/>
                </a:cxn>
              </a:cxnLst>
              <a:rect l="T15" t="T16" r="T17" b="T18"/>
              <a:pathLst>
                <a:path w="1" h="95">
                  <a:moveTo>
                    <a:pt x="0" y="0"/>
                  </a:moveTo>
                  <a:lnTo>
                    <a:pt x="0" y="0"/>
                  </a:lnTo>
                  <a:lnTo>
                    <a:pt x="0" y="94"/>
                  </a:lnTo>
                  <a:lnTo>
                    <a:pt x="0" y="87"/>
                  </a:lnTo>
                  <a:lnTo>
                    <a:pt x="0" y="0"/>
                  </a:lnTo>
                </a:path>
              </a:pathLst>
            </a:custGeom>
            <a:solidFill>
              <a:srgbClr val="999999"/>
            </a:solidFill>
            <a:ln w="9525" cap="rnd">
              <a:noFill/>
              <a:round/>
              <a:headEnd/>
              <a:tailEnd/>
            </a:ln>
          </p:spPr>
          <p:txBody>
            <a:bodyPr/>
            <a:lstStyle/>
            <a:p>
              <a:endParaRPr lang="en-US">
                <a:solidFill>
                  <a:schemeClr val="tx1"/>
                </a:solidFill>
              </a:endParaRPr>
            </a:p>
          </p:txBody>
        </p:sp>
        <p:sp>
          <p:nvSpPr>
            <p:cNvPr id="31008" name="Freeform 269"/>
            <p:cNvSpPr>
              <a:spLocks/>
            </p:cNvSpPr>
            <p:nvPr/>
          </p:nvSpPr>
          <p:spPr bwMode="auto">
            <a:xfrm>
              <a:off x="1818" y="2398"/>
              <a:ext cx="96" cy="44"/>
            </a:xfrm>
            <a:custGeom>
              <a:avLst/>
              <a:gdLst>
                <a:gd name="T0" fmla="*/ 95 w 96"/>
                <a:gd name="T1" fmla="*/ 5 h 44"/>
                <a:gd name="T2" fmla="*/ 90 w 96"/>
                <a:gd name="T3" fmla="*/ 0 h 44"/>
                <a:gd name="T4" fmla="*/ 0 w 96"/>
                <a:gd name="T5" fmla="*/ 34 h 44"/>
                <a:gd name="T6" fmla="*/ 0 w 96"/>
                <a:gd name="T7" fmla="*/ 43 h 44"/>
                <a:gd name="T8" fmla="*/ 95 w 96"/>
                <a:gd name="T9" fmla="*/ 5 h 44"/>
                <a:gd name="T10" fmla="*/ 0 60000 65536"/>
                <a:gd name="T11" fmla="*/ 0 60000 65536"/>
                <a:gd name="T12" fmla="*/ 0 60000 65536"/>
                <a:gd name="T13" fmla="*/ 0 60000 65536"/>
                <a:gd name="T14" fmla="*/ 0 60000 65536"/>
                <a:gd name="T15" fmla="*/ 0 w 96"/>
                <a:gd name="T16" fmla="*/ 0 h 44"/>
                <a:gd name="T17" fmla="*/ 96 w 96"/>
                <a:gd name="T18" fmla="*/ 44 h 44"/>
              </a:gdLst>
              <a:ahLst/>
              <a:cxnLst>
                <a:cxn ang="T10">
                  <a:pos x="T0" y="T1"/>
                </a:cxn>
                <a:cxn ang="T11">
                  <a:pos x="T2" y="T3"/>
                </a:cxn>
                <a:cxn ang="T12">
                  <a:pos x="T4" y="T5"/>
                </a:cxn>
                <a:cxn ang="T13">
                  <a:pos x="T6" y="T7"/>
                </a:cxn>
                <a:cxn ang="T14">
                  <a:pos x="T8" y="T9"/>
                </a:cxn>
              </a:cxnLst>
              <a:rect l="T15" t="T16" r="T17" b="T18"/>
              <a:pathLst>
                <a:path w="96" h="44">
                  <a:moveTo>
                    <a:pt x="95" y="5"/>
                  </a:moveTo>
                  <a:lnTo>
                    <a:pt x="90" y="0"/>
                  </a:lnTo>
                  <a:lnTo>
                    <a:pt x="0" y="34"/>
                  </a:lnTo>
                  <a:lnTo>
                    <a:pt x="0" y="43"/>
                  </a:lnTo>
                  <a:lnTo>
                    <a:pt x="95" y="5"/>
                  </a:lnTo>
                </a:path>
              </a:pathLst>
            </a:custGeom>
            <a:solidFill>
              <a:srgbClr val="F2F2F2"/>
            </a:solidFill>
            <a:ln w="9525" cap="rnd">
              <a:noFill/>
              <a:round/>
              <a:headEnd/>
              <a:tailEnd/>
            </a:ln>
          </p:spPr>
          <p:txBody>
            <a:bodyPr/>
            <a:lstStyle/>
            <a:p>
              <a:endParaRPr lang="en-US">
                <a:solidFill>
                  <a:schemeClr val="tx1"/>
                </a:solidFill>
              </a:endParaRPr>
            </a:p>
          </p:txBody>
        </p:sp>
        <p:sp>
          <p:nvSpPr>
            <p:cNvPr id="31009" name="Freeform 270"/>
            <p:cNvSpPr>
              <a:spLocks/>
            </p:cNvSpPr>
            <p:nvPr/>
          </p:nvSpPr>
          <p:spPr bwMode="auto">
            <a:xfrm>
              <a:off x="1826" y="2403"/>
              <a:ext cx="97" cy="53"/>
            </a:xfrm>
            <a:custGeom>
              <a:avLst/>
              <a:gdLst>
                <a:gd name="T0" fmla="*/ 90 w 97"/>
                <a:gd name="T1" fmla="*/ 0 h 53"/>
                <a:gd name="T2" fmla="*/ 96 w 97"/>
                <a:gd name="T3" fmla="*/ 17 h 53"/>
                <a:gd name="T4" fmla="*/ 4 w 97"/>
                <a:gd name="T5" fmla="*/ 52 h 53"/>
                <a:gd name="T6" fmla="*/ 0 w 97"/>
                <a:gd name="T7" fmla="*/ 34 h 53"/>
                <a:gd name="T8" fmla="*/ 90 w 97"/>
                <a:gd name="T9" fmla="*/ 0 h 53"/>
                <a:gd name="T10" fmla="*/ 0 60000 65536"/>
                <a:gd name="T11" fmla="*/ 0 60000 65536"/>
                <a:gd name="T12" fmla="*/ 0 60000 65536"/>
                <a:gd name="T13" fmla="*/ 0 60000 65536"/>
                <a:gd name="T14" fmla="*/ 0 60000 65536"/>
                <a:gd name="T15" fmla="*/ 0 w 97"/>
                <a:gd name="T16" fmla="*/ 0 h 53"/>
                <a:gd name="T17" fmla="*/ 97 w 97"/>
                <a:gd name="T18" fmla="*/ 53 h 53"/>
              </a:gdLst>
              <a:ahLst/>
              <a:cxnLst>
                <a:cxn ang="T10">
                  <a:pos x="T0" y="T1"/>
                </a:cxn>
                <a:cxn ang="T11">
                  <a:pos x="T2" y="T3"/>
                </a:cxn>
                <a:cxn ang="T12">
                  <a:pos x="T4" y="T5"/>
                </a:cxn>
                <a:cxn ang="T13">
                  <a:pos x="T6" y="T7"/>
                </a:cxn>
                <a:cxn ang="T14">
                  <a:pos x="T8" y="T9"/>
                </a:cxn>
              </a:cxnLst>
              <a:rect l="T15" t="T16" r="T17" b="T18"/>
              <a:pathLst>
                <a:path w="97" h="53">
                  <a:moveTo>
                    <a:pt x="90" y="0"/>
                  </a:moveTo>
                  <a:lnTo>
                    <a:pt x="96" y="17"/>
                  </a:lnTo>
                  <a:lnTo>
                    <a:pt x="4" y="52"/>
                  </a:lnTo>
                  <a:lnTo>
                    <a:pt x="0" y="34"/>
                  </a:lnTo>
                  <a:lnTo>
                    <a:pt x="90" y="0"/>
                  </a:lnTo>
                </a:path>
              </a:pathLst>
            </a:custGeom>
            <a:solidFill>
              <a:srgbClr val="E6E6E6"/>
            </a:solidFill>
            <a:ln w="9525" cap="rnd">
              <a:noFill/>
              <a:round/>
              <a:headEnd/>
              <a:tailEnd/>
            </a:ln>
          </p:spPr>
          <p:txBody>
            <a:bodyPr/>
            <a:lstStyle/>
            <a:p>
              <a:endParaRPr lang="en-US">
                <a:solidFill>
                  <a:schemeClr val="tx1"/>
                </a:solidFill>
              </a:endParaRPr>
            </a:p>
          </p:txBody>
        </p:sp>
        <p:sp>
          <p:nvSpPr>
            <p:cNvPr id="31010" name="Freeform 271"/>
            <p:cNvSpPr>
              <a:spLocks/>
            </p:cNvSpPr>
            <p:nvPr/>
          </p:nvSpPr>
          <p:spPr bwMode="auto">
            <a:xfrm>
              <a:off x="1826" y="2423"/>
              <a:ext cx="97" cy="46"/>
            </a:xfrm>
            <a:custGeom>
              <a:avLst/>
              <a:gdLst>
                <a:gd name="T0" fmla="*/ 96 w 97"/>
                <a:gd name="T1" fmla="*/ 0 h 46"/>
                <a:gd name="T2" fmla="*/ 90 w 97"/>
                <a:gd name="T3" fmla="*/ 10 h 46"/>
                <a:gd name="T4" fmla="*/ 0 w 97"/>
                <a:gd name="T5" fmla="*/ 45 h 46"/>
                <a:gd name="T6" fmla="*/ 4 w 97"/>
                <a:gd name="T7" fmla="*/ 34 h 46"/>
                <a:gd name="T8" fmla="*/ 96 w 97"/>
                <a:gd name="T9" fmla="*/ 0 h 46"/>
                <a:gd name="T10" fmla="*/ 0 60000 65536"/>
                <a:gd name="T11" fmla="*/ 0 60000 65536"/>
                <a:gd name="T12" fmla="*/ 0 60000 65536"/>
                <a:gd name="T13" fmla="*/ 0 60000 65536"/>
                <a:gd name="T14" fmla="*/ 0 60000 65536"/>
                <a:gd name="T15" fmla="*/ 0 w 97"/>
                <a:gd name="T16" fmla="*/ 0 h 46"/>
                <a:gd name="T17" fmla="*/ 97 w 97"/>
                <a:gd name="T18" fmla="*/ 46 h 46"/>
              </a:gdLst>
              <a:ahLst/>
              <a:cxnLst>
                <a:cxn ang="T10">
                  <a:pos x="T0" y="T1"/>
                </a:cxn>
                <a:cxn ang="T11">
                  <a:pos x="T2" y="T3"/>
                </a:cxn>
                <a:cxn ang="T12">
                  <a:pos x="T4" y="T5"/>
                </a:cxn>
                <a:cxn ang="T13">
                  <a:pos x="T6" y="T7"/>
                </a:cxn>
                <a:cxn ang="T14">
                  <a:pos x="T8" y="T9"/>
                </a:cxn>
              </a:cxnLst>
              <a:rect l="T15" t="T16" r="T17" b="T18"/>
              <a:pathLst>
                <a:path w="97" h="46">
                  <a:moveTo>
                    <a:pt x="96" y="0"/>
                  </a:moveTo>
                  <a:lnTo>
                    <a:pt x="90" y="10"/>
                  </a:lnTo>
                  <a:lnTo>
                    <a:pt x="0" y="45"/>
                  </a:lnTo>
                  <a:lnTo>
                    <a:pt x="4" y="34"/>
                  </a:lnTo>
                  <a:lnTo>
                    <a:pt x="96" y="0"/>
                  </a:lnTo>
                </a:path>
              </a:pathLst>
            </a:custGeom>
            <a:solidFill>
              <a:srgbClr val="999999"/>
            </a:solidFill>
            <a:ln w="9525" cap="rnd">
              <a:noFill/>
              <a:round/>
              <a:headEnd/>
              <a:tailEnd/>
            </a:ln>
          </p:spPr>
          <p:txBody>
            <a:bodyPr/>
            <a:lstStyle/>
            <a:p>
              <a:endParaRPr lang="en-US">
                <a:solidFill>
                  <a:schemeClr val="tx1"/>
                </a:solidFill>
              </a:endParaRPr>
            </a:p>
          </p:txBody>
        </p:sp>
        <p:sp>
          <p:nvSpPr>
            <p:cNvPr id="31011" name="Freeform 272"/>
            <p:cNvSpPr>
              <a:spLocks/>
            </p:cNvSpPr>
            <p:nvPr/>
          </p:nvSpPr>
          <p:spPr bwMode="auto">
            <a:xfrm>
              <a:off x="1826" y="2444"/>
              <a:ext cx="23" cy="33"/>
            </a:xfrm>
            <a:custGeom>
              <a:avLst/>
              <a:gdLst>
                <a:gd name="T0" fmla="*/ 0 w 23"/>
                <a:gd name="T1" fmla="*/ 0 h 33"/>
                <a:gd name="T2" fmla="*/ 22 w 23"/>
                <a:gd name="T3" fmla="*/ 16 h 33"/>
                <a:gd name="T4" fmla="*/ 0 w 23"/>
                <a:gd name="T5" fmla="*/ 32 h 33"/>
                <a:gd name="T6" fmla="*/ 0 w 23"/>
                <a:gd name="T7" fmla="*/ 0 h 33"/>
                <a:gd name="T8" fmla="*/ 0 60000 65536"/>
                <a:gd name="T9" fmla="*/ 0 60000 65536"/>
                <a:gd name="T10" fmla="*/ 0 60000 65536"/>
                <a:gd name="T11" fmla="*/ 0 60000 65536"/>
                <a:gd name="T12" fmla="*/ 0 w 23"/>
                <a:gd name="T13" fmla="*/ 0 h 33"/>
                <a:gd name="T14" fmla="*/ 23 w 23"/>
                <a:gd name="T15" fmla="*/ 33 h 33"/>
              </a:gdLst>
              <a:ahLst/>
              <a:cxnLst>
                <a:cxn ang="T8">
                  <a:pos x="T0" y="T1"/>
                </a:cxn>
                <a:cxn ang="T9">
                  <a:pos x="T2" y="T3"/>
                </a:cxn>
                <a:cxn ang="T10">
                  <a:pos x="T4" y="T5"/>
                </a:cxn>
                <a:cxn ang="T11">
                  <a:pos x="T6" y="T7"/>
                </a:cxn>
              </a:cxnLst>
              <a:rect l="T12" t="T13" r="T14" b="T15"/>
              <a:pathLst>
                <a:path w="23" h="33">
                  <a:moveTo>
                    <a:pt x="0" y="0"/>
                  </a:moveTo>
                  <a:lnTo>
                    <a:pt x="22" y="16"/>
                  </a:lnTo>
                  <a:lnTo>
                    <a:pt x="0" y="32"/>
                  </a:lnTo>
                  <a:lnTo>
                    <a:pt x="0" y="0"/>
                  </a:lnTo>
                </a:path>
              </a:pathLst>
            </a:custGeom>
            <a:solidFill>
              <a:srgbClr val="ADA391"/>
            </a:solidFill>
            <a:ln w="9525" cap="rnd">
              <a:noFill/>
              <a:round/>
              <a:headEnd/>
              <a:tailEnd/>
            </a:ln>
          </p:spPr>
          <p:txBody>
            <a:bodyPr/>
            <a:lstStyle/>
            <a:p>
              <a:endParaRPr lang="en-US">
                <a:solidFill>
                  <a:schemeClr val="tx1"/>
                </a:solidFill>
              </a:endParaRPr>
            </a:p>
          </p:txBody>
        </p:sp>
        <p:sp>
          <p:nvSpPr>
            <p:cNvPr id="31012" name="Freeform 273"/>
            <p:cNvSpPr>
              <a:spLocks/>
            </p:cNvSpPr>
            <p:nvPr/>
          </p:nvSpPr>
          <p:spPr bwMode="auto">
            <a:xfrm>
              <a:off x="1913" y="2435"/>
              <a:ext cx="1" cy="98"/>
            </a:xfrm>
            <a:custGeom>
              <a:avLst/>
              <a:gdLst>
                <a:gd name="T0" fmla="*/ 0 w 1"/>
                <a:gd name="T1" fmla="*/ 1 h 98"/>
                <a:gd name="T2" fmla="*/ 0 w 1"/>
                <a:gd name="T3" fmla="*/ 0 h 98"/>
                <a:gd name="T4" fmla="*/ 0 w 1"/>
                <a:gd name="T5" fmla="*/ 97 h 98"/>
                <a:gd name="T6" fmla="*/ 0 w 1"/>
                <a:gd name="T7" fmla="*/ 88 h 98"/>
                <a:gd name="T8" fmla="*/ 0 w 1"/>
                <a:gd name="T9" fmla="*/ 1 h 98"/>
                <a:gd name="T10" fmla="*/ 0 60000 65536"/>
                <a:gd name="T11" fmla="*/ 0 60000 65536"/>
                <a:gd name="T12" fmla="*/ 0 60000 65536"/>
                <a:gd name="T13" fmla="*/ 0 60000 65536"/>
                <a:gd name="T14" fmla="*/ 0 60000 65536"/>
                <a:gd name="T15" fmla="*/ 0 w 1"/>
                <a:gd name="T16" fmla="*/ 0 h 98"/>
                <a:gd name="T17" fmla="*/ 1 w 1"/>
                <a:gd name="T18" fmla="*/ 98 h 98"/>
              </a:gdLst>
              <a:ahLst/>
              <a:cxnLst>
                <a:cxn ang="T10">
                  <a:pos x="T0" y="T1"/>
                </a:cxn>
                <a:cxn ang="T11">
                  <a:pos x="T2" y="T3"/>
                </a:cxn>
                <a:cxn ang="T12">
                  <a:pos x="T4" y="T5"/>
                </a:cxn>
                <a:cxn ang="T13">
                  <a:pos x="T6" y="T7"/>
                </a:cxn>
                <a:cxn ang="T14">
                  <a:pos x="T8" y="T9"/>
                </a:cxn>
              </a:cxnLst>
              <a:rect l="T15" t="T16" r="T17" b="T18"/>
              <a:pathLst>
                <a:path w="1" h="98">
                  <a:moveTo>
                    <a:pt x="0" y="1"/>
                  </a:moveTo>
                  <a:lnTo>
                    <a:pt x="0" y="0"/>
                  </a:lnTo>
                  <a:lnTo>
                    <a:pt x="0" y="97"/>
                  </a:lnTo>
                  <a:lnTo>
                    <a:pt x="0" y="88"/>
                  </a:lnTo>
                  <a:lnTo>
                    <a:pt x="0" y="1"/>
                  </a:lnTo>
                </a:path>
              </a:pathLst>
            </a:custGeom>
            <a:solidFill>
              <a:srgbClr val="999999"/>
            </a:solidFill>
            <a:ln w="9525" cap="rnd">
              <a:noFill/>
              <a:round/>
              <a:headEnd/>
              <a:tailEnd/>
            </a:ln>
          </p:spPr>
          <p:txBody>
            <a:bodyPr/>
            <a:lstStyle/>
            <a:p>
              <a:endParaRPr lang="en-US">
                <a:solidFill>
                  <a:schemeClr val="tx1"/>
                </a:solidFill>
              </a:endParaRPr>
            </a:p>
          </p:txBody>
        </p:sp>
        <p:sp>
          <p:nvSpPr>
            <p:cNvPr id="31013" name="Freeform 274"/>
            <p:cNvSpPr>
              <a:spLocks/>
            </p:cNvSpPr>
            <p:nvPr/>
          </p:nvSpPr>
          <p:spPr bwMode="auto">
            <a:xfrm>
              <a:off x="1818" y="2534"/>
              <a:ext cx="96" cy="44"/>
            </a:xfrm>
            <a:custGeom>
              <a:avLst/>
              <a:gdLst>
                <a:gd name="T0" fmla="*/ 90 w 96"/>
                <a:gd name="T1" fmla="*/ 0 h 44"/>
                <a:gd name="T2" fmla="*/ 95 w 96"/>
                <a:gd name="T3" fmla="*/ 5 h 44"/>
                <a:gd name="T4" fmla="*/ 0 w 96"/>
                <a:gd name="T5" fmla="*/ 43 h 44"/>
                <a:gd name="T6" fmla="*/ 0 w 96"/>
                <a:gd name="T7" fmla="*/ 34 h 44"/>
                <a:gd name="T8" fmla="*/ 90 w 96"/>
                <a:gd name="T9" fmla="*/ 0 h 44"/>
                <a:gd name="T10" fmla="*/ 0 60000 65536"/>
                <a:gd name="T11" fmla="*/ 0 60000 65536"/>
                <a:gd name="T12" fmla="*/ 0 60000 65536"/>
                <a:gd name="T13" fmla="*/ 0 60000 65536"/>
                <a:gd name="T14" fmla="*/ 0 60000 65536"/>
                <a:gd name="T15" fmla="*/ 0 w 96"/>
                <a:gd name="T16" fmla="*/ 0 h 44"/>
                <a:gd name="T17" fmla="*/ 96 w 96"/>
                <a:gd name="T18" fmla="*/ 44 h 44"/>
              </a:gdLst>
              <a:ahLst/>
              <a:cxnLst>
                <a:cxn ang="T10">
                  <a:pos x="T0" y="T1"/>
                </a:cxn>
                <a:cxn ang="T11">
                  <a:pos x="T2" y="T3"/>
                </a:cxn>
                <a:cxn ang="T12">
                  <a:pos x="T4" y="T5"/>
                </a:cxn>
                <a:cxn ang="T13">
                  <a:pos x="T6" y="T7"/>
                </a:cxn>
                <a:cxn ang="T14">
                  <a:pos x="T8" y="T9"/>
                </a:cxn>
              </a:cxnLst>
              <a:rect l="T15" t="T16" r="T17" b="T18"/>
              <a:pathLst>
                <a:path w="96" h="44">
                  <a:moveTo>
                    <a:pt x="90" y="0"/>
                  </a:moveTo>
                  <a:lnTo>
                    <a:pt x="95" y="5"/>
                  </a:lnTo>
                  <a:lnTo>
                    <a:pt x="0" y="43"/>
                  </a:lnTo>
                  <a:lnTo>
                    <a:pt x="0" y="34"/>
                  </a:lnTo>
                  <a:lnTo>
                    <a:pt x="90" y="0"/>
                  </a:lnTo>
                </a:path>
              </a:pathLst>
            </a:custGeom>
            <a:solidFill>
              <a:srgbClr val="F2F2F2"/>
            </a:solidFill>
            <a:ln w="9525" cap="rnd">
              <a:noFill/>
              <a:round/>
              <a:headEnd/>
              <a:tailEnd/>
            </a:ln>
          </p:spPr>
          <p:txBody>
            <a:bodyPr/>
            <a:lstStyle/>
            <a:p>
              <a:endParaRPr lang="en-US">
                <a:solidFill>
                  <a:schemeClr val="tx1"/>
                </a:solidFill>
              </a:endParaRPr>
            </a:p>
          </p:txBody>
        </p:sp>
        <p:sp>
          <p:nvSpPr>
            <p:cNvPr id="31014" name="Freeform 275"/>
            <p:cNvSpPr>
              <a:spLocks/>
            </p:cNvSpPr>
            <p:nvPr/>
          </p:nvSpPr>
          <p:spPr bwMode="auto">
            <a:xfrm>
              <a:off x="1836" y="2205"/>
              <a:ext cx="51" cy="38"/>
            </a:xfrm>
            <a:custGeom>
              <a:avLst/>
              <a:gdLst>
                <a:gd name="T0" fmla="*/ 50 w 51"/>
                <a:gd name="T1" fmla="*/ 0 h 38"/>
                <a:gd name="T2" fmla="*/ 45 w 51"/>
                <a:gd name="T3" fmla="*/ 12 h 38"/>
                <a:gd name="T4" fmla="*/ 50 w 51"/>
                <a:gd name="T5" fmla="*/ 22 h 38"/>
                <a:gd name="T6" fmla="*/ 0 w 51"/>
                <a:gd name="T7" fmla="*/ 37 h 38"/>
                <a:gd name="T8" fmla="*/ 0 w 51"/>
                <a:gd name="T9" fmla="*/ 10 h 38"/>
                <a:gd name="T10" fmla="*/ 50 w 51"/>
                <a:gd name="T11" fmla="*/ 0 h 38"/>
                <a:gd name="T12" fmla="*/ 0 60000 65536"/>
                <a:gd name="T13" fmla="*/ 0 60000 65536"/>
                <a:gd name="T14" fmla="*/ 0 60000 65536"/>
                <a:gd name="T15" fmla="*/ 0 60000 65536"/>
                <a:gd name="T16" fmla="*/ 0 60000 65536"/>
                <a:gd name="T17" fmla="*/ 0 60000 65536"/>
                <a:gd name="T18" fmla="*/ 0 w 51"/>
                <a:gd name="T19" fmla="*/ 0 h 38"/>
                <a:gd name="T20" fmla="*/ 51 w 51"/>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51" h="38">
                  <a:moveTo>
                    <a:pt x="50" y="0"/>
                  </a:moveTo>
                  <a:lnTo>
                    <a:pt x="45" y="12"/>
                  </a:lnTo>
                  <a:lnTo>
                    <a:pt x="50" y="22"/>
                  </a:lnTo>
                  <a:lnTo>
                    <a:pt x="0" y="37"/>
                  </a:lnTo>
                  <a:lnTo>
                    <a:pt x="0" y="10"/>
                  </a:lnTo>
                  <a:lnTo>
                    <a:pt x="50" y="0"/>
                  </a:lnTo>
                </a:path>
              </a:pathLst>
            </a:custGeom>
            <a:solidFill>
              <a:srgbClr val="8C8C8C"/>
            </a:solidFill>
            <a:ln w="9525" cap="rnd">
              <a:noFill/>
              <a:round/>
              <a:headEnd/>
              <a:tailEnd/>
            </a:ln>
          </p:spPr>
          <p:txBody>
            <a:bodyPr/>
            <a:lstStyle/>
            <a:p>
              <a:endParaRPr lang="en-US">
                <a:solidFill>
                  <a:schemeClr val="tx1"/>
                </a:solidFill>
              </a:endParaRPr>
            </a:p>
          </p:txBody>
        </p:sp>
        <p:sp>
          <p:nvSpPr>
            <p:cNvPr id="31015" name="Freeform 276"/>
            <p:cNvSpPr>
              <a:spLocks/>
            </p:cNvSpPr>
            <p:nvPr/>
          </p:nvSpPr>
          <p:spPr bwMode="auto">
            <a:xfrm>
              <a:off x="1815" y="2209"/>
              <a:ext cx="99" cy="34"/>
            </a:xfrm>
            <a:custGeom>
              <a:avLst/>
              <a:gdLst>
                <a:gd name="T0" fmla="*/ 98 w 99"/>
                <a:gd name="T1" fmla="*/ 0 h 34"/>
                <a:gd name="T2" fmla="*/ 0 w 99"/>
                <a:gd name="T3" fmla="*/ 23 h 34"/>
                <a:gd name="T4" fmla="*/ 0 w 99"/>
                <a:gd name="T5" fmla="*/ 33 h 34"/>
                <a:gd name="T6" fmla="*/ 98 w 99"/>
                <a:gd name="T7" fmla="*/ 7 h 34"/>
                <a:gd name="T8" fmla="*/ 98 w 99"/>
                <a:gd name="T9" fmla="*/ 0 h 34"/>
                <a:gd name="T10" fmla="*/ 0 60000 65536"/>
                <a:gd name="T11" fmla="*/ 0 60000 65536"/>
                <a:gd name="T12" fmla="*/ 0 60000 65536"/>
                <a:gd name="T13" fmla="*/ 0 60000 65536"/>
                <a:gd name="T14" fmla="*/ 0 60000 65536"/>
                <a:gd name="T15" fmla="*/ 0 w 99"/>
                <a:gd name="T16" fmla="*/ 0 h 34"/>
                <a:gd name="T17" fmla="*/ 99 w 99"/>
                <a:gd name="T18" fmla="*/ 34 h 34"/>
              </a:gdLst>
              <a:ahLst/>
              <a:cxnLst>
                <a:cxn ang="T10">
                  <a:pos x="T0" y="T1"/>
                </a:cxn>
                <a:cxn ang="T11">
                  <a:pos x="T2" y="T3"/>
                </a:cxn>
                <a:cxn ang="T12">
                  <a:pos x="T4" y="T5"/>
                </a:cxn>
                <a:cxn ang="T13">
                  <a:pos x="T6" y="T7"/>
                </a:cxn>
                <a:cxn ang="T14">
                  <a:pos x="T8" y="T9"/>
                </a:cxn>
              </a:cxnLst>
              <a:rect l="T15" t="T16" r="T17" b="T18"/>
              <a:pathLst>
                <a:path w="99" h="34">
                  <a:moveTo>
                    <a:pt x="98" y="0"/>
                  </a:moveTo>
                  <a:lnTo>
                    <a:pt x="0" y="23"/>
                  </a:lnTo>
                  <a:lnTo>
                    <a:pt x="0" y="33"/>
                  </a:lnTo>
                  <a:lnTo>
                    <a:pt x="98" y="7"/>
                  </a:lnTo>
                  <a:lnTo>
                    <a:pt x="98" y="0"/>
                  </a:lnTo>
                </a:path>
              </a:pathLst>
            </a:custGeom>
            <a:solidFill>
              <a:srgbClr val="808080"/>
            </a:solidFill>
            <a:ln w="9525" cap="rnd">
              <a:noFill/>
              <a:round/>
              <a:headEnd/>
              <a:tailEnd/>
            </a:ln>
          </p:spPr>
          <p:txBody>
            <a:bodyPr/>
            <a:lstStyle/>
            <a:p>
              <a:endParaRPr lang="en-US">
                <a:solidFill>
                  <a:schemeClr val="tx1"/>
                </a:solidFill>
              </a:endParaRPr>
            </a:p>
          </p:txBody>
        </p:sp>
        <p:sp>
          <p:nvSpPr>
            <p:cNvPr id="31016" name="Freeform 277"/>
            <p:cNvSpPr>
              <a:spLocks/>
            </p:cNvSpPr>
            <p:nvPr/>
          </p:nvSpPr>
          <p:spPr bwMode="auto">
            <a:xfrm>
              <a:off x="1886" y="2205"/>
              <a:ext cx="1" cy="34"/>
            </a:xfrm>
            <a:custGeom>
              <a:avLst/>
              <a:gdLst>
                <a:gd name="T0" fmla="*/ 0 w 1"/>
                <a:gd name="T1" fmla="*/ 0 h 34"/>
                <a:gd name="T2" fmla="*/ 0 w 1"/>
                <a:gd name="T3" fmla="*/ 33 h 34"/>
                <a:gd name="T4" fmla="*/ 0 w 1"/>
                <a:gd name="T5" fmla="*/ 16 h 34"/>
                <a:gd name="T6" fmla="*/ 0 w 1"/>
                <a:gd name="T7" fmla="*/ 0 h 34"/>
                <a:gd name="T8" fmla="*/ 0 60000 65536"/>
                <a:gd name="T9" fmla="*/ 0 60000 65536"/>
                <a:gd name="T10" fmla="*/ 0 60000 65536"/>
                <a:gd name="T11" fmla="*/ 0 60000 65536"/>
                <a:gd name="T12" fmla="*/ 0 w 1"/>
                <a:gd name="T13" fmla="*/ 0 h 34"/>
                <a:gd name="T14" fmla="*/ 1 w 1"/>
                <a:gd name="T15" fmla="*/ 34 h 34"/>
              </a:gdLst>
              <a:ahLst/>
              <a:cxnLst>
                <a:cxn ang="T8">
                  <a:pos x="T0" y="T1"/>
                </a:cxn>
                <a:cxn ang="T9">
                  <a:pos x="T2" y="T3"/>
                </a:cxn>
                <a:cxn ang="T10">
                  <a:pos x="T4" y="T5"/>
                </a:cxn>
                <a:cxn ang="T11">
                  <a:pos x="T6" y="T7"/>
                </a:cxn>
              </a:cxnLst>
              <a:rect l="T12" t="T13" r="T14" b="T15"/>
              <a:pathLst>
                <a:path w="1" h="34">
                  <a:moveTo>
                    <a:pt x="0" y="0"/>
                  </a:moveTo>
                  <a:lnTo>
                    <a:pt x="0" y="33"/>
                  </a:lnTo>
                  <a:lnTo>
                    <a:pt x="0" y="16"/>
                  </a:lnTo>
                  <a:lnTo>
                    <a:pt x="0" y="0"/>
                  </a:lnTo>
                </a:path>
              </a:pathLst>
            </a:custGeom>
            <a:solidFill>
              <a:srgbClr val="9D9484"/>
            </a:solidFill>
            <a:ln w="9525" cap="rnd">
              <a:noFill/>
              <a:round/>
              <a:headEnd/>
              <a:tailEnd/>
            </a:ln>
          </p:spPr>
          <p:txBody>
            <a:bodyPr/>
            <a:lstStyle/>
            <a:p>
              <a:endParaRPr lang="en-US">
                <a:solidFill>
                  <a:schemeClr val="tx1"/>
                </a:solidFill>
              </a:endParaRPr>
            </a:p>
          </p:txBody>
        </p:sp>
        <p:sp>
          <p:nvSpPr>
            <p:cNvPr id="31017" name="Freeform 278"/>
            <p:cNvSpPr>
              <a:spLocks/>
            </p:cNvSpPr>
            <p:nvPr/>
          </p:nvSpPr>
          <p:spPr bwMode="auto">
            <a:xfrm>
              <a:off x="1818" y="2212"/>
              <a:ext cx="91" cy="33"/>
            </a:xfrm>
            <a:custGeom>
              <a:avLst/>
              <a:gdLst>
                <a:gd name="T0" fmla="*/ 90 w 91"/>
                <a:gd name="T1" fmla="*/ 0 h 33"/>
                <a:gd name="T2" fmla="*/ 0 w 91"/>
                <a:gd name="T3" fmla="*/ 27 h 33"/>
                <a:gd name="T4" fmla="*/ 0 w 91"/>
                <a:gd name="T5" fmla="*/ 32 h 33"/>
                <a:gd name="T6" fmla="*/ 90 w 91"/>
                <a:gd name="T7" fmla="*/ 4 h 33"/>
                <a:gd name="T8" fmla="*/ 90 w 91"/>
                <a:gd name="T9" fmla="*/ 0 h 33"/>
                <a:gd name="T10" fmla="*/ 0 60000 65536"/>
                <a:gd name="T11" fmla="*/ 0 60000 65536"/>
                <a:gd name="T12" fmla="*/ 0 60000 65536"/>
                <a:gd name="T13" fmla="*/ 0 60000 65536"/>
                <a:gd name="T14" fmla="*/ 0 60000 65536"/>
                <a:gd name="T15" fmla="*/ 0 w 91"/>
                <a:gd name="T16" fmla="*/ 0 h 33"/>
                <a:gd name="T17" fmla="*/ 91 w 91"/>
                <a:gd name="T18" fmla="*/ 33 h 33"/>
              </a:gdLst>
              <a:ahLst/>
              <a:cxnLst>
                <a:cxn ang="T10">
                  <a:pos x="T0" y="T1"/>
                </a:cxn>
                <a:cxn ang="T11">
                  <a:pos x="T2" y="T3"/>
                </a:cxn>
                <a:cxn ang="T12">
                  <a:pos x="T4" y="T5"/>
                </a:cxn>
                <a:cxn ang="T13">
                  <a:pos x="T6" y="T7"/>
                </a:cxn>
                <a:cxn ang="T14">
                  <a:pos x="T8" y="T9"/>
                </a:cxn>
              </a:cxnLst>
              <a:rect l="T15" t="T16" r="T17" b="T18"/>
              <a:pathLst>
                <a:path w="91" h="33">
                  <a:moveTo>
                    <a:pt x="90" y="0"/>
                  </a:moveTo>
                  <a:lnTo>
                    <a:pt x="0" y="27"/>
                  </a:lnTo>
                  <a:lnTo>
                    <a:pt x="0" y="32"/>
                  </a:lnTo>
                  <a:lnTo>
                    <a:pt x="90" y="4"/>
                  </a:lnTo>
                  <a:lnTo>
                    <a:pt x="90" y="0"/>
                  </a:lnTo>
                </a:path>
              </a:pathLst>
            </a:custGeom>
            <a:solidFill>
              <a:srgbClr val="404040"/>
            </a:solidFill>
            <a:ln w="9525" cap="rnd">
              <a:noFill/>
              <a:round/>
              <a:headEnd/>
              <a:tailEnd/>
            </a:ln>
          </p:spPr>
          <p:txBody>
            <a:bodyPr/>
            <a:lstStyle/>
            <a:p>
              <a:endParaRPr lang="en-US">
                <a:solidFill>
                  <a:schemeClr val="tx1"/>
                </a:solidFill>
              </a:endParaRPr>
            </a:p>
          </p:txBody>
        </p:sp>
        <p:sp>
          <p:nvSpPr>
            <p:cNvPr id="31018" name="Freeform 279"/>
            <p:cNvSpPr>
              <a:spLocks/>
            </p:cNvSpPr>
            <p:nvPr/>
          </p:nvSpPr>
          <p:spPr bwMode="auto">
            <a:xfrm>
              <a:off x="1753" y="2713"/>
              <a:ext cx="23" cy="36"/>
            </a:xfrm>
            <a:custGeom>
              <a:avLst/>
              <a:gdLst>
                <a:gd name="T0" fmla="*/ 22 w 23"/>
                <a:gd name="T1" fmla="*/ 24 h 36"/>
                <a:gd name="T2" fmla="*/ 0 w 23"/>
                <a:gd name="T3" fmla="*/ 35 h 36"/>
                <a:gd name="T4" fmla="*/ 22 w 23"/>
                <a:gd name="T5" fmla="*/ 0 h 36"/>
                <a:gd name="T6" fmla="*/ 22 w 23"/>
                <a:gd name="T7" fmla="*/ 24 h 36"/>
                <a:gd name="T8" fmla="*/ 0 60000 65536"/>
                <a:gd name="T9" fmla="*/ 0 60000 65536"/>
                <a:gd name="T10" fmla="*/ 0 60000 65536"/>
                <a:gd name="T11" fmla="*/ 0 60000 65536"/>
                <a:gd name="T12" fmla="*/ 0 w 23"/>
                <a:gd name="T13" fmla="*/ 0 h 36"/>
                <a:gd name="T14" fmla="*/ 23 w 23"/>
                <a:gd name="T15" fmla="*/ 36 h 36"/>
              </a:gdLst>
              <a:ahLst/>
              <a:cxnLst>
                <a:cxn ang="T8">
                  <a:pos x="T0" y="T1"/>
                </a:cxn>
                <a:cxn ang="T9">
                  <a:pos x="T2" y="T3"/>
                </a:cxn>
                <a:cxn ang="T10">
                  <a:pos x="T4" y="T5"/>
                </a:cxn>
                <a:cxn ang="T11">
                  <a:pos x="T6" y="T7"/>
                </a:cxn>
              </a:cxnLst>
              <a:rect l="T12" t="T13" r="T14" b="T15"/>
              <a:pathLst>
                <a:path w="23" h="36">
                  <a:moveTo>
                    <a:pt x="22" y="24"/>
                  </a:moveTo>
                  <a:lnTo>
                    <a:pt x="0" y="35"/>
                  </a:lnTo>
                  <a:lnTo>
                    <a:pt x="22" y="0"/>
                  </a:lnTo>
                  <a:lnTo>
                    <a:pt x="22" y="24"/>
                  </a:lnTo>
                </a:path>
              </a:pathLst>
            </a:custGeom>
            <a:solidFill>
              <a:srgbClr val="999999"/>
            </a:solidFill>
            <a:ln w="9525" cap="rnd">
              <a:noFill/>
              <a:round/>
              <a:headEnd/>
              <a:tailEnd/>
            </a:ln>
          </p:spPr>
          <p:txBody>
            <a:bodyPr/>
            <a:lstStyle/>
            <a:p>
              <a:endParaRPr lang="en-US">
                <a:solidFill>
                  <a:schemeClr val="tx1"/>
                </a:solidFill>
              </a:endParaRPr>
            </a:p>
          </p:txBody>
        </p:sp>
        <p:sp>
          <p:nvSpPr>
            <p:cNvPr id="31019" name="Freeform 280"/>
            <p:cNvSpPr>
              <a:spLocks/>
            </p:cNvSpPr>
            <p:nvPr/>
          </p:nvSpPr>
          <p:spPr bwMode="auto">
            <a:xfrm>
              <a:off x="1735" y="2694"/>
              <a:ext cx="27" cy="55"/>
            </a:xfrm>
            <a:custGeom>
              <a:avLst/>
              <a:gdLst>
                <a:gd name="T0" fmla="*/ 26 w 27"/>
                <a:gd name="T1" fmla="*/ 12 h 55"/>
                <a:gd name="T2" fmla="*/ 15 w 27"/>
                <a:gd name="T3" fmla="*/ 54 h 55"/>
                <a:gd name="T4" fmla="*/ 0 w 27"/>
                <a:gd name="T5" fmla="*/ 36 h 55"/>
                <a:gd name="T6" fmla="*/ 9 w 27"/>
                <a:gd name="T7" fmla="*/ 0 h 55"/>
                <a:gd name="T8" fmla="*/ 26 w 27"/>
                <a:gd name="T9" fmla="*/ 12 h 55"/>
                <a:gd name="T10" fmla="*/ 0 60000 65536"/>
                <a:gd name="T11" fmla="*/ 0 60000 65536"/>
                <a:gd name="T12" fmla="*/ 0 60000 65536"/>
                <a:gd name="T13" fmla="*/ 0 60000 65536"/>
                <a:gd name="T14" fmla="*/ 0 60000 65536"/>
                <a:gd name="T15" fmla="*/ 0 w 27"/>
                <a:gd name="T16" fmla="*/ 0 h 55"/>
                <a:gd name="T17" fmla="*/ 27 w 27"/>
                <a:gd name="T18" fmla="*/ 55 h 55"/>
              </a:gdLst>
              <a:ahLst/>
              <a:cxnLst>
                <a:cxn ang="T10">
                  <a:pos x="T0" y="T1"/>
                </a:cxn>
                <a:cxn ang="T11">
                  <a:pos x="T2" y="T3"/>
                </a:cxn>
                <a:cxn ang="T12">
                  <a:pos x="T4" y="T5"/>
                </a:cxn>
                <a:cxn ang="T13">
                  <a:pos x="T6" y="T7"/>
                </a:cxn>
                <a:cxn ang="T14">
                  <a:pos x="T8" y="T9"/>
                </a:cxn>
              </a:cxnLst>
              <a:rect l="T15" t="T16" r="T17" b="T18"/>
              <a:pathLst>
                <a:path w="27" h="55">
                  <a:moveTo>
                    <a:pt x="26" y="12"/>
                  </a:moveTo>
                  <a:lnTo>
                    <a:pt x="15" y="54"/>
                  </a:lnTo>
                  <a:lnTo>
                    <a:pt x="0" y="36"/>
                  </a:lnTo>
                  <a:lnTo>
                    <a:pt x="9" y="0"/>
                  </a:lnTo>
                  <a:lnTo>
                    <a:pt x="26" y="12"/>
                  </a:lnTo>
                </a:path>
              </a:pathLst>
            </a:custGeom>
            <a:solidFill>
              <a:srgbClr val="E6E6E6"/>
            </a:solidFill>
            <a:ln w="9525" cap="rnd">
              <a:noFill/>
              <a:round/>
              <a:headEnd/>
              <a:tailEnd/>
            </a:ln>
          </p:spPr>
          <p:txBody>
            <a:bodyPr/>
            <a:lstStyle/>
            <a:p>
              <a:endParaRPr lang="en-US">
                <a:solidFill>
                  <a:schemeClr val="tx1"/>
                </a:solidFill>
              </a:endParaRPr>
            </a:p>
          </p:txBody>
        </p:sp>
        <p:sp>
          <p:nvSpPr>
            <p:cNvPr id="31020" name="Freeform 281"/>
            <p:cNvSpPr>
              <a:spLocks/>
            </p:cNvSpPr>
            <p:nvPr/>
          </p:nvSpPr>
          <p:spPr bwMode="auto">
            <a:xfrm>
              <a:off x="1700" y="2668"/>
              <a:ext cx="22" cy="33"/>
            </a:xfrm>
            <a:custGeom>
              <a:avLst/>
              <a:gdLst>
                <a:gd name="T0" fmla="*/ 21 w 22"/>
                <a:gd name="T1" fmla="*/ 23 h 33"/>
                <a:gd name="T2" fmla="*/ 0 w 22"/>
                <a:gd name="T3" fmla="*/ 32 h 33"/>
                <a:gd name="T4" fmla="*/ 21 w 22"/>
                <a:gd name="T5" fmla="*/ 0 h 33"/>
                <a:gd name="T6" fmla="*/ 21 w 22"/>
                <a:gd name="T7" fmla="*/ 23 h 33"/>
                <a:gd name="T8" fmla="*/ 0 60000 65536"/>
                <a:gd name="T9" fmla="*/ 0 60000 65536"/>
                <a:gd name="T10" fmla="*/ 0 60000 65536"/>
                <a:gd name="T11" fmla="*/ 0 60000 65536"/>
                <a:gd name="T12" fmla="*/ 0 w 22"/>
                <a:gd name="T13" fmla="*/ 0 h 33"/>
                <a:gd name="T14" fmla="*/ 22 w 22"/>
                <a:gd name="T15" fmla="*/ 33 h 33"/>
              </a:gdLst>
              <a:ahLst/>
              <a:cxnLst>
                <a:cxn ang="T8">
                  <a:pos x="T0" y="T1"/>
                </a:cxn>
                <a:cxn ang="T9">
                  <a:pos x="T2" y="T3"/>
                </a:cxn>
                <a:cxn ang="T10">
                  <a:pos x="T4" y="T5"/>
                </a:cxn>
                <a:cxn ang="T11">
                  <a:pos x="T6" y="T7"/>
                </a:cxn>
              </a:cxnLst>
              <a:rect l="T12" t="T13" r="T14" b="T15"/>
              <a:pathLst>
                <a:path w="22" h="33">
                  <a:moveTo>
                    <a:pt x="21" y="23"/>
                  </a:moveTo>
                  <a:lnTo>
                    <a:pt x="0" y="32"/>
                  </a:lnTo>
                  <a:lnTo>
                    <a:pt x="21" y="0"/>
                  </a:lnTo>
                  <a:lnTo>
                    <a:pt x="21" y="23"/>
                  </a:lnTo>
                </a:path>
              </a:pathLst>
            </a:custGeom>
            <a:solidFill>
              <a:srgbClr val="999999"/>
            </a:solidFill>
            <a:ln w="9525" cap="rnd">
              <a:noFill/>
              <a:round/>
              <a:headEnd/>
              <a:tailEnd/>
            </a:ln>
          </p:spPr>
          <p:txBody>
            <a:bodyPr/>
            <a:lstStyle/>
            <a:p>
              <a:endParaRPr lang="en-US">
                <a:solidFill>
                  <a:schemeClr val="tx1"/>
                </a:solidFill>
              </a:endParaRPr>
            </a:p>
          </p:txBody>
        </p:sp>
        <p:sp>
          <p:nvSpPr>
            <p:cNvPr id="31021" name="Freeform 282"/>
            <p:cNvSpPr>
              <a:spLocks/>
            </p:cNvSpPr>
            <p:nvPr/>
          </p:nvSpPr>
          <p:spPr bwMode="auto">
            <a:xfrm>
              <a:off x="1684" y="2655"/>
              <a:ext cx="25" cy="46"/>
            </a:xfrm>
            <a:custGeom>
              <a:avLst/>
              <a:gdLst>
                <a:gd name="T0" fmla="*/ 24 w 25"/>
                <a:gd name="T1" fmla="*/ 10 h 46"/>
                <a:gd name="T2" fmla="*/ 14 w 25"/>
                <a:gd name="T3" fmla="*/ 45 h 46"/>
                <a:gd name="T4" fmla="*/ 0 w 25"/>
                <a:gd name="T5" fmla="*/ 29 h 46"/>
                <a:gd name="T6" fmla="*/ 9 w 25"/>
                <a:gd name="T7" fmla="*/ 0 h 46"/>
                <a:gd name="T8" fmla="*/ 24 w 25"/>
                <a:gd name="T9" fmla="*/ 10 h 46"/>
                <a:gd name="T10" fmla="*/ 0 60000 65536"/>
                <a:gd name="T11" fmla="*/ 0 60000 65536"/>
                <a:gd name="T12" fmla="*/ 0 60000 65536"/>
                <a:gd name="T13" fmla="*/ 0 60000 65536"/>
                <a:gd name="T14" fmla="*/ 0 60000 65536"/>
                <a:gd name="T15" fmla="*/ 0 w 25"/>
                <a:gd name="T16" fmla="*/ 0 h 46"/>
                <a:gd name="T17" fmla="*/ 25 w 25"/>
                <a:gd name="T18" fmla="*/ 46 h 46"/>
              </a:gdLst>
              <a:ahLst/>
              <a:cxnLst>
                <a:cxn ang="T10">
                  <a:pos x="T0" y="T1"/>
                </a:cxn>
                <a:cxn ang="T11">
                  <a:pos x="T2" y="T3"/>
                </a:cxn>
                <a:cxn ang="T12">
                  <a:pos x="T4" y="T5"/>
                </a:cxn>
                <a:cxn ang="T13">
                  <a:pos x="T6" y="T7"/>
                </a:cxn>
                <a:cxn ang="T14">
                  <a:pos x="T8" y="T9"/>
                </a:cxn>
              </a:cxnLst>
              <a:rect l="T15" t="T16" r="T17" b="T18"/>
              <a:pathLst>
                <a:path w="25" h="46">
                  <a:moveTo>
                    <a:pt x="24" y="10"/>
                  </a:moveTo>
                  <a:lnTo>
                    <a:pt x="14" y="45"/>
                  </a:lnTo>
                  <a:lnTo>
                    <a:pt x="0" y="29"/>
                  </a:lnTo>
                  <a:lnTo>
                    <a:pt x="9" y="0"/>
                  </a:lnTo>
                  <a:lnTo>
                    <a:pt x="24" y="10"/>
                  </a:lnTo>
                </a:path>
              </a:pathLst>
            </a:custGeom>
            <a:solidFill>
              <a:srgbClr val="E6E6E6"/>
            </a:solidFill>
            <a:ln w="9525" cap="rnd">
              <a:noFill/>
              <a:round/>
              <a:headEnd/>
              <a:tailEnd/>
            </a:ln>
          </p:spPr>
          <p:txBody>
            <a:bodyPr/>
            <a:lstStyle/>
            <a:p>
              <a:endParaRPr lang="en-US">
                <a:solidFill>
                  <a:schemeClr val="tx1"/>
                </a:solidFill>
              </a:endParaRPr>
            </a:p>
          </p:txBody>
        </p:sp>
        <p:sp>
          <p:nvSpPr>
            <p:cNvPr id="31022" name="Freeform 283"/>
            <p:cNvSpPr>
              <a:spLocks/>
            </p:cNvSpPr>
            <p:nvPr/>
          </p:nvSpPr>
          <p:spPr bwMode="auto">
            <a:xfrm>
              <a:off x="1804" y="2584"/>
              <a:ext cx="114" cy="68"/>
            </a:xfrm>
            <a:custGeom>
              <a:avLst/>
              <a:gdLst>
                <a:gd name="T0" fmla="*/ 113 w 114"/>
                <a:gd name="T1" fmla="*/ 12 h 68"/>
                <a:gd name="T2" fmla="*/ 2 w 114"/>
                <a:gd name="T3" fmla="*/ 67 h 68"/>
                <a:gd name="T4" fmla="*/ 0 w 114"/>
                <a:gd name="T5" fmla="*/ 51 h 68"/>
                <a:gd name="T6" fmla="*/ 110 w 114"/>
                <a:gd name="T7" fmla="*/ 0 h 68"/>
                <a:gd name="T8" fmla="*/ 113 w 114"/>
                <a:gd name="T9" fmla="*/ 12 h 68"/>
                <a:gd name="T10" fmla="*/ 0 60000 65536"/>
                <a:gd name="T11" fmla="*/ 0 60000 65536"/>
                <a:gd name="T12" fmla="*/ 0 60000 65536"/>
                <a:gd name="T13" fmla="*/ 0 60000 65536"/>
                <a:gd name="T14" fmla="*/ 0 60000 65536"/>
                <a:gd name="T15" fmla="*/ 0 w 114"/>
                <a:gd name="T16" fmla="*/ 0 h 68"/>
                <a:gd name="T17" fmla="*/ 114 w 114"/>
                <a:gd name="T18" fmla="*/ 68 h 68"/>
              </a:gdLst>
              <a:ahLst/>
              <a:cxnLst>
                <a:cxn ang="T10">
                  <a:pos x="T0" y="T1"/>
                </a:cxn>
                <a:cxn ang="T11">
                  <a:pos x="T2" y="T3"/>
                </a:cxn>
                <a:cxn ang="T12">
                  <a:pos x="T4" y="T5"/>
                </a:cxn>
                <a:cxn ang="T13">
                  <a:pos x="T6" y="T7"/>
                </a:cxn>
                <a:cxn ang="T14">
                  <a:pos x="T8" y="T9"/>
                </a:cxn>
              </a:cxnLst>
              <a:rect l="T15" t="T16" r="T17" b="T18"/>
              <a:pathLst>
                <a:path w="114" h="68">
                  <a:moveTo>
                    <a:pt x="113" y="12"/>
                  </a:moveTo>
                  <a:lnTo>
                    <a:pt x="2" y="67"/>
                  </a:lnTo>
                  <a:lnTo>
                    <a:pt x="0" y="51"/>
                  </a:lnTo>
                  <a:lnTo>
                    <a:pt x="110" y="0"/>
                  </a:lnTo>
                  <a:lnTo>
                    <a:pt x="113" y="12"/>
                  </a:lnTo>
                </a:path>
              </a:pathLst>
            </a:custGeom>
            <a:solidFill>
              <a:srgbClr val="E6E6E6"/>
            </a:solidFill>
            <a:ln w="9525" cap="rnd">
              <a:noFill/>
              <a:round/>
              <a:headEnd/>
              <a:tailEnd/>
            </a:ln>
          </p:spPr>
          <p:txBody>
            <a:bodyPr/>
            <a:lstStyle/>
            <a:p>
              <a:endParaRPr lang="en-US">
                <a:solidFill>
                  <a:schemeClr val="tx1"/>
                </a:solidFill>
              </a:endParaRPr>
            </a:p>
          </p:txBody>
        </p:sp>
        <p:sp>
          <p:nvSpPr>
            <p:cNvPr id="31023" name="Freeform 284"/>
            <p:cNvSpPr>
              <a:spLocks/>
            </p:cNvSpPr>
            <p:nvPr/>
          </p:nvSpPr>
          <p:spPr bwMode="auto">
            <a:xfrm>
              <a:off x="1804" y="2569"/>
              <a:ext cx="114" cy="67"/>
            </a:xfrm>
            <a:custGeom>
              <a:avLst/>
              <a:gdLst>
                <a:gd name="T0" fmla="*/ 110 w 114"/>
                <a:gd name="T1" fmla="*/ 12 h 67"/>
                <a:gd name="T2" fmla="*/ 0 w 114"/>
                <a:gd name="T3" fmla="*/ 66 h 67"/>
                <a:gd name="T4" fmla="*/ 2 w 114"/>
                <a:gd name="T5" fmla="*/ 53 h 67"/>
                <a:gd name="T6" fmla="*/ 113 w 114"/>
                <a:gd name="T7" fmla="*/ 0 h 67"/>
                <a:gd name="T8" fmla="*/ 110 w 114"/>
                <a:gd name="T9" fmla="*/ 12 h 67"/>
                <a:gd name="T10" fmla="*/ 0 60000 65536"/>
                <a:gd name="T11" fmla="*/ 0 60000 65536"/>
                <a:gd name="T12" fmla="*/ 0 60000 65536"/>
                <a:gd name="T13" fmla="*/ 0 60000 65536"/>
                <a:gd name="T14" fmla="*/ 0 60000 65536"/>
                <a:gd name="T15" fmla="*/ 0 w 114"/>
                <a:gd name="T16" fmla="*/ 0 h 67"/>
                <a:gd name="T17" fmla="*/ 114 w 114"/>
                <a:gd name="T18" fmla="*/ 67 h 67"/>
              </a:gdLst>
              <a:ahLst/>
              <a:cxnLst>
                <a:cxn ang="T10">
                  <a:pos x="T0" y="T1"/>
                </a:cxn>
                <a:cxn ang="T11">
                  <a:pos x="T2" y="T3"/>
                </a:cxn>
                <a:cxn ang="T12">
                  <a:pos x="T4" y="T5"/>
                </a:cxn>
                <a:cxn ang="T13">
                  <a:pos x="T6" y="T7"/>
                </a:cxn>
                <a:cxn ang="T14">
                  <a:pos x="T8" y="T9"/>
                </a:cxn>
              </a:cxnLst>
              <a:rect l="T15" t="T16" r="T17" b="T18"/>
              <a:pathLst>
                <a:path w="114" h="67">
                  <a:moveTo>
                    <a:pt x="110" y="12"/>
                  </a:moveTo>
                  <a:lnTo>
                    <a:pt x="0" y="66"/>
                  </a:lnTo>
                  <a:lnTo>
                    <a:pt x="2" y="53"/>
                  </a:lnTo>
                  <a:lnTo>
                    <a:pt x="113" y="0"/>
                  </a:lnTo>
                  <a:lnTo>
                    <a:pt x="110" y="12"/>
                  </a:lnTo>
                </a:path>
              </a:pathLst>
            </a:custGeom>
            <a:solidFill>
              <a:srgbClr val="CCCCCC"/>
            </a:solidFill>
            <a:ln w="9525" cap="rnd">
              <a:noFill/>
              <a:round/>
              <a:headEnd/>
              <a:tailEnd/>
            </a:ln>
          </p:spPr>
          <p:txBody>
            <a:bodyPr/>
            <a:lstStyle/>
            <a:p>
              <a:endParaRPr lang="en-US">
                <a:solidFill>
                  <a:schemeClr val="tx1"/>
                </a:solidFill>
              </a:endParaRPr>
            </a:p>
          </p:txBody>
        </p:sp>
        <p:sp>
          <p:nvSpPr>
            <p:cNvPr id="31024" name="Freeform 285"/>
            <p:cNvSpPr>
              <a:spLocks/>
            </p:cNvSpPr>
            <p:nvPr/>
          </p:nvSpPr>
          <p:spPr bwMode="auto">
            <a:xfrm>
              <a:off x="1804" y="2610"/>
              <a:ext cx="114" cy="75"/>
            </a:xfrm>
            <a:custGeom>
              <a:avLst/>
              <a:gdLst>
                <a:gd name="T0" fmla="*/ 113 w 114"/>
                <a:gd name="T1" fmla="*/ 15 h 75"/>
                <a:gd name="T2" fmla="*/ 2 w 114"/>
                <a:gd name="T3" fmla="*/ 74 h 75"/>
                <a:gd name="T4" fmla="*/ 0 w 114"/>
                <a:gd name="T5" fmla="*/ 58 h 75"/>
                <a:gd name="T6" fmla="*/ 110 w 114"/>
                <a:gd name="T7" fmla="*/ 0 h 75"/>
                <a:gd name="T8" fmla="*/ 113 w 114"/>
                <a:gd name="T9" fmla="*/ 15 h 75"/>
                <a:gd name="T10" fmla="*/ 0 60000 65536"/>
                <a:gd name="T11" fmla="*/ 0 60000 65536"/>
                <a:gd name="T12" fmla="*/ 0 60000 65536"/>
                <a:gd name="T13" fmla="*/ 0 60000 65536"/>
                <a:gd name="T14" fmla="*/ 0 60000 65536"/>
                <a:gd name="T15" fmla="*/ 0 w 114"/>
                <a:gd name="T16" fmla="*/ 0 h 75"/>
                <a:gd name="T17" fmla="*/ 114 w 114"/>
                <a:gd name="T18" fmla="*/ 75 h 75"/>
              </a:gdLst>
              <a:ahLst/>
              <a:cxnLst>
                <a:cxn ang="T10">
                  <a:pos x="T0" y="T1"/>
                </a:cxn>
                <a:cxn ang="T11">
                  <a:pos x="T2" y="T3"/>
                </a:cxn>
                <a:cxn ang="T12">
                  <a:pos x="T4" y="T5"/>
                </a:cxn>
                <a:cxn ang="T13">
                  <a:pos x="T6" y="T7"/>
                </a:cxn>
                <a:cxn ang="T14">
                  <a:pos x="T8" y="T9"/>
                </a:cxn>
              </a:cxnLst>
              <a:rect l="T15" t="T16" r="T17" b="T18"/>
              <a:pathLst>
                <a:path w="114" h="75">
                  <a:moveTo>
                    <a:pt x="113" y="15"/>
                  </a:moveTo>
                  <a:lnTo>
                    <a:pt x="2" y="74"/>
                  </a:lnTo>
                  <a:lnTo>
                    <a:pt x="0" y="58"/>
                  </a:lnTo>
                  <a:lnTo>
                    <a:pt x="110" y="0"/>
                  </a:lnTo>
                  <a:lnTo>
                    <a:pt x="113" y="15"/>
                  </a:lnTo>
                </a:path>
              </a:pathLst>
            </a:custGeom>
            <a:solidFill>
              <a:srgbClr val="E6E6E6"/>
            </a:solidFill>
            <a:ln w="9525" cap="rnd">
              <a:noFill/>
              <a:round/>
              <a:headEnd/>
              <a:tailEnd/>
            </a:ln>
          </p:spPr>
          <p:txBody>
            <a:bodyPr/>
            <a:lstStyle/>
            <a:p>
              <a:endParaRPr lang="en-US">
                <a:solidFill>
                  <a:schemeClr val="tx1"/>
                </a:solidFill>
              </a:endParaRPr>
            </a:p>
          </p:txBody>
        </p:sp>
        <p:sp>
          <p:nvSpPr>
            <p:cNvPr id="31025" name="Freeform 286"/>
            <p:cNvSpPr>
              <a:spLocks/>
            </p:cNvSpPr>
            <p:nvPr/>
          </p:nvSpPr>
          <p:spPr bwMode="auto">
            <a:xfrm>
              <a:off x="1804" y="2600"/>
              <a:ext cx="114" cy="64"/>
            </a:xfrm>
            <a:custGeom>
              <a:avLst/>
              <a:gdLst>
                <a:gd name="T0" fmla="*/ 110 w 114"/>
                <a:gd name="T1" fmla="*/ 10 h 64"/>
                <a:gd name="T2" fmla="*/ 0 w 114"/>
                <a:gd name="T3" fmla="*/ 63 h 64"/>
                <a:gd name="T4" fmla="*/ 2 w 114"/>
                <a:gd name="T5" fmla="*/ 50 h 64"/>
                <a:gd name="T6" fmla="*/ 113 w 114"/>
                <a:gd name="T7" fmla="*/ 0 h 64"/>
                <a:gd name="T8" fmla="*/ 110 w 114"/>
                <a:gd name="T9" fmla="*/ 10 h 64"/>
                <a:gd name="T10" fmla="*/ 0 60000 65536"/>
                <a:gd name="T11" fmla="*/ 0 60000 65536"/>
                <a:gd name="T12" fmla="*/ 0 60000 65536"/>
                <a:gd name="T13" fmla="*/ 0 60000 65536"/>
                <a:gd name="T14" fmla="*/ 0 60000 65536"/>
                <a:gd name="T15" fmla="*/ 0 w 114"/>
                <a:gd name="T16" fmla="*/ 0 h 64"/>
                <a:gd name="T17" fmla="*/ 114 w 114"/>
                <a:gd name="T18" fmla="*/ 64 h 64"/>
              </a:gdLst>
              <a:ahLst/>
              <a:cxnLst>
                <a:cxn ang="T10">
                  <a:pos x="T0" y="T1"/>
                </a:cxn>
                <a:cxn ang="T11">
                  <a:pos x="T2" y="T3"/>
                </a:cxn>
                <a:cxn ang="T12">
                  <a:pos x="T4" y="T5"/>
                </a:cxn>
                <a:cxn ang="T13">
                  <a:pos x="T6" y="T7"/>
                </a:cxn>
                <a:cxn ang="T14">
                  <a:pos x="T8" y="T9"/>
                </a:cxn>
              </a:cxnLst>
              <a:rect l="T15" t="T16" r="T17" b="T18"/>
              <a:pathLst>
                <a:path w="114" h="64">
                  <a:moveTo>
                    <a:pt x="110" y="10"/>
                  </a:moveTo>
                  <a:lnTo>
                    <a:pt x="0" y="63"/>
                  </a:lnTo>
                  <a:lnTo>
                    <a:pt x="2" y="50"/>
                  </a:lnTo>
                  <a:lnTo>
                    <a:pt x="113" y="0"/>
                  </a:lnTo>
                  <a:lnTo>
                    <a:pt x="110" y="10"/>
                  </a:lnTo>
                </a:path>
              </a:pathLst>
            </a:custGeom>
            <a:solidFill>
              <a:srgbClr val="999999"/>
            </a:solidFill>
            <a:ln w="9525" cap="rnd">
              <a:noFill/>
              <a:round/>
              <a:headEnd/>
              <a:tailEnd/>
            </a:ln>
          </p:spPr>
          <p:txBody>
            <a:bodyPr/>
            <a:lstStyle/>
            <a:p>
              <a:endParaRPr lang="en-US">
                <a:solidFill>
                  <a:schemeClr val="tx1"/>
                </a:solidFill>
              </a:endParaRPr>
            </a:p>
          </p:txBody>
        </p:sp>
        <p:sp>
          <p:nvSpPr>
            <p:cNvPr id="31026" name="Freeform 287"/>
            <p:cNvSpPr>
              <a:spLocks/>
            </p:cNvSpPr>
            <p:nvPr/>
          </p:nvSpPr>
          <p:spPr bwMode="auto">
            <a:xfrm>
              <a:off x="1804" y="2643"/>
              <a:ext cx="114" cy="66"/>
            </a:xfrm>
            <a:custGeom>
              <a:avLst/>
              <a:gdLst>
                <a:gd name="T0" fmla="*/ 113 w 114"/>
                <a:gd name="T1" fmla="*/ 10 h 66"/>
                <a:gd name="T2" fmla="*/ 2 w 114"/>
                <a:gd name="T3" fmla="*/ 65 h 66"/>
                <a:gd name="T4" fmla="*/ 0 w 114"/>
                <a:gd name="T5" fmla="*/ 49 h 66"/>
                <a:gd name="T6" fmla="*/ 110 w 114"/>
                <a:gd name="T7" fmla="*/ 0 h 66"/>
                <a:gd name="T8" fmla="*/ 113 w 114"/>
                <a:gd name="T9" fmla="*/ 10 h 66"/>
                <a:gd name="T10" fmla="*/ 0 60000 65536"/>
                <a:gd name="T11" fmla="*/ 0 60000 65536"/>
                <a:gd name="T12" fmla="*/ 0 60000 65536"/>
                <a:gd name="T13" fmla="*/ 0 60000 65536"/>
                <a:gd name="T14" fmla="*/ 0 60000 65536"/>
                <a:gd name="T15" fmla="*/ 0 w 114"/>
                <a:gd name="T16" fmla="*/ 0 h 66"/>
                <a:gd name="T17" fmla="*/ 114 w 114"/>
                <a:gd name="T18" fmla="*/ 66 h 66"/>
              </a:gdLst>
              <a:ahLst/>
              <a:cxnLst>
                <a:cxn ang="T10">
                  <a:pos x="T0" y="T1"/>
                </a:cxn>
                <a:cxn ang="T11">
                  <a:pos x="T2" y="T3"/>
                </a:cxn>
                <a:cxn ang="T12">
                  <a:pos x="T4" y="T5"/>
                </a:cxn>
                <a:cxn ang="T13">
                  <a:pos x="T6" y="T7"/>
                </a:cxn>
                <a:cxn ang="T14">
                  <a:pos x="T8" y="T9"/>
                </a:cxn>
              </a:cxnLst>
              <a:rect l="T15" t="T16" r="T17" b="T18"/>
              <a:pathLst>
                <a:path w="114" h="66">
                  <a:moveTo>
                    <a:pt x="113" y="10"/>
                  </a:moveTo>
                  <a:lnTo>
                    <a:pt x="2" y="65"/>
                  </a:lnTo>
                  <a:lnTo>
                    <a:pt x="0" y="49"/>
                  </a:lnTo>
                  <a:lnTo>
                    <a:pt x="110" y="0"/>
                  </a:lnTo>
                  <a:lnTo>
                    <a:pt x="113" y="10"/>
                  </a:lnTo>
                </a:path>
              </a:pathLst>
            </a:custGeom>
            <a:solidFill>
              <a:srgbClr val="E6E6E6"/>
            </a:solidFill>
            <a:ln w="9525" cap="rnd">
              <a:noFill/>
              <a:round/>
              <a:headEnd/>
              <a:tailEnd/>
            </a:ln>
          </p:spPr>
          <p:txBody>
            <a:bodyPr/>
            <a:lstStyle/>
            <a:p>
              <a:endParaRPr lang="en-US">
                <a:solidFill>
                  <a:schemeClr val="tx1"/>
                </a:solidFill>
              </a:endParaRPr>
            </a:p>
          </p:txBody>
        </p:sp>
        <p:sp>
          <p:nvSpPr>
            <p:cNvPr id="31027" name="Freeform 288"/>
            <p:cNvSpPr>
              <a:spLocks/>
            </p:cNvSpPr>
            <p:nvPr/>
          </p:nvSpPr>
          <p:spPr bwMode="auto">
            <a:xfrm>
              <a:off x="1804" y="2624"/>
              <a:ext cx="114" cy="69"/>
            </a:xfrm>
            <a:custGeom>
              <a:avLst/>
              <a:gdLst>
                <a:gd name="T0" fmla="*/ 110 w 114"/>
                <a:gd name="T1" fmla="*/ 12 h 69"/>
                <a:gd name="T2" fmla="*/ 0 w 114"/>
                <a:gd name="T3" fmla="*/ 68 h 69"/>
                <a:gd name="T4" fmla="*/ 2 w 114"/>
                <a:gd name="T5" fmla="*/ 55 h 69"/>
                <a:gd name="T6" fmla="*/ 113 w 114"/>
                <a:gd name="T7" fmla="*/ 0 h 69"/>
                <a:gd name="T8" fmla="*/ 110 w 114"/>
                <a:gd name="T9" fmla="*/ 12 h 69"/>
                <a:gd name="T10" fmla="*/ 0 60000 65536"/>
                <a:gd name="T11" fmla="*/ 0 60000 65536"/>
                <a:gd name="T12" fmla="*/ 0 60000 65536"/>
                <a:gd name="T13" fmla="*/ 0 60000 65536"/>
                <a:gd name="T14" fmla="*/ 0 60000 65536"/>
                <a:gd name="T15" fmla="*/ 0 w 114"/>
                <a:gd name="T16" fmla="*/ 0 h 69"/>
                <a:gd name="T17" fmla="*/ 114 w 114"/>
                <a:gd name="T18" fmla="*/ 69 h 69"/>
              </a:gdLst>
              <a:ahLst/>
              <a:cxnLst>
                <a:cxn ang="T10">
                  <a:pos x="T0" y="T1"/>
                </a:cxn>
                <a:cxn ang="T11">
                  <a:pos x="T2" y="T3"/>
                </a:cxn>
                <a:cxn ang="T12">
                  <a:pos x="T4" y="T5"/>
                </a:cxn>
                <a:cxn ang="T13">
                  <a:pos x="T6" y="T7"/>
                </a:cxn>
                <a:cxn ang="T14">
                  <a:pos x="T8" y="T9"/>
                </a:cxn>
              </a:cxnLst>
              <a:rect l="T15" t="T16" r="T17" b="T18"/>
              <a:pathLst>
                <a:path w="114" h="69">
                  <a:moveTo>
                    <a:pt x="110" y="12"/>
                  </a:moveTo>
                  <a:lnTo>
                    <a:pt x="0" y="68"/>
                  </a:lnTo>
                  <a:lnTo>
                    <a:pt x="2" y="55"/>
                  </a:lnTo>
                  <a:lnTo>
                    <a:pt x="113" y="0"/>
                  </a:lnTo>
                  <a:lnTo>
                    <a:pt x="110" y="12"/>
                  </a:lnTo>
                </a:path>
              </a:pathLst>
            </a:custGeom>
            <a:solidFill>
              <a:srgbClr val="999999"/>
            </a:solidFill>
            <a:ln w="9525" cap="rnd">
              <a:noFill/>
              <a:round/>
              <a:headEnd/>
              <a:tailEnd/>
            </a:ln>
          </p:spPr>
          <p:txBody>
            <a:bodyPr/>
            <a:lstStyle/>
            <a:p>
              <a:endParaRPr lang="en-US">
                <a:solidFill>
                  <a:schemeClr val="tx1"/>
                </a:solidFill>
              </a:endParaRPr>
            </a:p>
          </p:txBody>
        </p:sp>
        <p:sp>
          <p:nvSpPr>
            <p:cNvPr id="31028" name="Freeform 289"/>
            <p:cNvSpPr>
              <a:spLocks/>
            </p:cNvSpPr>
            <p:nvPr/>
          </p:nvSpPr>
          <p:spPr bwMode="auto">
            <a:xfrm>
              <a:off x="1804" y="2670"/>
              <a:ext cx="114" cy="70"/>
            </a:xfrm>
            <a:custGeom>
              <a:avLst/>
              <a:gdLst>
                <a:gd name="T0" fmla="*/ 113 w 114"/>
                <a:gd name="T1" fmla="*/ 10 h 70"/>
                <a:gd name="T2" fmla="*/ 2 w 114"/>
                <a:gd name="T3" fmla="*/ 69 h 70"/>
                <a:gd name="T4" fmla="*/ 0 w 114"/>
                <a:gd name="T5" fmla="*/ 53 h 70"/>
                <a:gd name="T6" fmla="*/ 110 w 114"/>
                <a:gd name="T7" fmla="*/ 0 h 70"/>
                <a:gd name="T8" fmla="*/ 113 w 114"/>
                <a:gd name="T9" fmla="*/ 10 h 70"/>
                <a:gd name="T10" fmla="*/ 0 60000 65536"/>
                <a:gd name="T11" fmla="*/ 0 60000 65536"/>
                <a:gd name="T12" fmla="*/ 0 60000 65536"/>
                <a:gd name="T13" fmla="*/ 0 60000 65536"/>
                <a:gd name="T14" fmla="*/ 0 60000 65536"/>
                <a:gd name="T15" fmla="*/ 0 w 114"/>
                <a:gd name="T16" fmla="*/ 0 h 70"/>
                <a:gd name="T17" fmla="*/ 114 w 114"/>
                <a:gd name="T18" fmla="*/ 70 h 70"/>
              </a:gdLst>
              <a:ahLst/>
              <a:cxnLst>
                <a:cxn ang="T10">
                  <a:pos x="T0" y="T1"/>
                </a:cxn>
                <a:cxn ang="T11">
                  <a:pos x="T2" y="T3"/>
                </a:cxn>
                <a:cxn ang="T12">
                  <a:pos x="T4" y="T5"/>
                </a:cxn>
                <a:cxn ang="T13">
                  <a:pos x="T6" y="T7"/>
                </a:cxn>
                <a:cxn ang="T14">
                  <a:pos x="T8" y="T9"/>
                </a:cxn>
              </a:cxnLst>
              <a:rect l="T15" t="T16" r="T17" b="T18"/>
              <a:pathLst>
                <a:path w="114" h="70">
                  <a:moveTo>
                    <a:pt x="113" y="10"/>
                  </a:moveTo>
                  <a:lnTo>
                    <a:pt x="2" y="69"/>
                  </a:lnTo>
                  <a:lnTo>
                    <a:pt x="0" y="53"/>
                  </a:lnTo>
                  <a:lnTo>
                    <a:pt x="110" y="0"/>
                  </a:lnTo>
                  <a:lnTo>
                    <a:pt x="113" y="10"/>
                  </a:lnTo>
                </a:path>
              </a:pathLst>
            </a:custGeom>
            <a:solidFill>
              <a:srgbClr val="E6E6E6"/>
            </a:solidFill>
            <a:ln w="9525" cap="rnd">
              <a:noFill/>
              <a:round/>
              <a:headEnd/>
              <a:tailEnd/>
            </a:ln>
          </p:spPr>
          <p:txBody>
            <a:bodyPr/>
            <a:lstStyle/>
            <a:p>
              <a:endParaRPr lang="en-US">
                <a:solidFill>
                  <a:schemeClr val="tx1"/>
                </a:solidFill>
              </a:endParaRPr>
            </a:p>
          </p:txBody>
        </p:sp>
        <p:sp>
          <p:nvSpPr>
            <p:cNvPr id="31029" name="Freeform 290"/>
            <p:cNvSpPr>
              <a:spLocks/>
            </p:cNvSpPr>
            <p:nvPr/>
          </p:nvSpPr>
          <p:spPr bwMode="auto">
            <a:xfrm>
              <a:off x="1804" y="2655"/>
              <a:ext cx="114" cy="68"/>
            </a:xfrm>
            <a:custGeom>
              <a:avLst/>
              <a:gdLst>
                <a:gd name="T0" fmla="*/ 110 w 114"/>
                <a:gd name="T1" fmla="*/ 10 h 68"/>
                <a:gd name="T2" fmla="*/ 0 w 114"/>
                <a:gd name="T3" fmla="*/ 67 h 68"/>
                <a:gd name="T4" fmla="*/ 2 w 114"/>
                <a:gd name="T5" fmla="*/ 54 h 68"/>
                <a:gd name="T6" fmla="*/ 113 w 114"/>
                <a:gd name="T7" fmla="*/ 0 h 68"/>
                <a:gd name="T8" fmla="*/ 110 w 114"/>
                <a:gd name="T9" fmla="*/ 10 h 68"/>
                <a:gd name="T10" fmla="*/ 0 60000 65536"/>
                <a:gd name="T11" fmla="*/ 0 60000 65536"/>
                <a:gd name="T12" fmla="*/ 0 60000 65536"/>
                <a:gd name="T13" fmla="*/ 0 60000 65536"/>
                <a:gd name="T14" fmla="*/ 0 60000 65536"/>
                <a:gd name="T15" fmla="*/ 0 w 114"/>
                <a:gd name="T16" fmla="*/ 0 h 68"/>
                <a:gd name="T17" fmla="*/ 114 w 114"/>
                <a:gd name="T18" fmla="*/ 68 h 68"/>
              </a:gdLst>
              <a:ahLst/>
              <a:cxnLst>
                <a:cxn ang="T10">
                  <a:pos x="T0" y="T1"/>
                </a:cxn>
                <a:cxn ang="T11">
                  <a:pos x="T2" y="T3"/>
                </a:cxn>
                <a:cxn ang="T12">
                  <a:pos x="T4" y="T5"/>
                </a:cxn>
                <a:cxn ang="T13">
                  <a:pos x="T6" y="T7"/>
                </a:cxn>
                <a:cxn ang="T14">
                  <a:pos x="T8" y="T9"/>
                </a:cxn>
              </a:cxnLst>
              <a:rect l="T15" t="T16" r="T17" b="T18"/>
              <a:pathLst>
                <a:path w="114" h="68">
                  <a:moveTo>
                    <a:pt x="110" y="10"/>
                  </a:moveTo>
                  <a:lnTo>
                    <a:pt x="0" y="67"/>
                  </a:lnTo>
                  <a:lnTo>
                    <a:pt x="2" y="54"/>
                  </a:lnTo>
                  <a:lnTo>
                    <a:pt x="113" y="0"/>
                  </a:lnTo>
                  <a:lnTo>
                    <a:pt x="110" y="10"/>
                  </a:lnTo>
                </a:path>
              </a:pathLst>
            </a:custGeom>
            <a:solidFill>
              <a:srgbClr val="999999"/>
            </a:solidFill>
            <a:ln w="9525" cap="rnd">
              <a:noFill/>
              <a:round/>
              <a:headEnd/>
              <a:tailEnd/>
            </a:ln>
          </p:spPr>
          <p:txBody>
            <a:bodyPr/>
            <a:lstStyle/>
            <a:p>
              <a:endParaRPr lang="en-US">
                <a:solidFill>
                  <a:schemeClr val="tx1"/>
                </a:solidFill>
              </a:endParaRPr>
            </a:p>
          </p:txBody>
        </p:sp>
        <p:sp>
          <p:nvSpPr>
            <p:cNvPr id="31030" name="Freeform 291"/>
            <p:cNvSpPr>
              <a:spLocks/>
            </p:cNvSpPr>
            <p:nvPr/>
          </p:nvSpPr>
          <p:spPr bwMode="auto">
            <a:xfrm>
              <a:off x="1826" y="2271"/>
              <a:ext cx="97" cy="40"/>
            </a:xfrm>
            <a:custGeom>
              <a:avLst/>
              <a:gdLst>
                <a:gd name="T0" fmla="*/ 90 w 97"/>
                <a:gd name="T1" fmla="*/ 0 h 40"/>
                <a:gd name="T2" fmla="*/ 96 w 97"/>
                <a:gd name="T3" fmla="*/ 15 h 40"/>
                <a:gd name="T4" fmla="*/ 4 w 97"/>
                <a:gd name="T5" fmla="*/ 39 h 40"/>
                <a:gd name="T6" fmla="*/ 0 w 97"/>
                <a:gd name="T7" fmla="*/ 23 h 40"/>
                <a:gd name="T8" fmla="*/ 90 w 97"/>
                <a:gd name="T9" fmla="*/ 0 h 40"/>
                <a:gd name="T10" fmla="*/ 0 60000 65536"/>
                <a:gd name="T11" fmla="*/ 0 60000 65536"/>
                <a:gd name="T12" fmla="*/ 0 60000 65536"/>
                <a:gd name="T13" fmla="*/ 0 60000 65536"/>
                <a:gd name="T14" fmla="*/ 0 60000 65536"/>
                <a:gd name="T15" fmla="*/ 0 w 97"/>
                <a:gd name="T16" fmla="*/ 0 h 40"/>
                <a:gd name="T17" fmla="*/ 97 w 97"/>
                <a:gd name="T18" fmla="*/ 40 h 40"/>
              </a:gdLst>
              <a:ahLst/>
              <a:cxnLst>
                <a:cxn ang="T10">
                  <a:pos x="T0" y="T1"/>
                </a:cxn>
                <a:cxn ang="T11">
                  <a:pos x="T2" y="T3"/>
                </a:cxn>
                <a:cxn ang="T12">
                  <a:pos x="T4" y="T5"/>
                </a:cxn>
                <a:cxn ang="T13">
                  <a:pos x="T6" y="T7"/>
                </a:cxn>
                <a:cxn ang="T14">
                  <a:pos x="T8" y="T9"/>
                </a:cxn>
              </a:cxnLst>
              <a:rect l="T15" t="T16" r="T17" b="T18"/>
              <a:pathLst>
                <a:path w="97" h="40">
                  <a:moveTo>
                    <a:pt x="90" y="0"/>
                  </a:moveTo>
                  <a:lnTo>
                    <a:pt x="96" y="15"/>
                  </a:lnTo>
                  <a:lnTo>
                    <a:pt x="4" y="39"/>
                  </a:lnTo>
                  <a:lnTo>
                    <a:pt x="0" y="23"/>
                  </a:lnTo>
                  <a:lnTo>
                    <a:pt x="90" y="0"/>
                  </a:lnTo>
                </a:path>
              </a:pathLst>
            </a:custGeom>
            <a:solidFill>
              <a:srgbClr val="E6E6E6"/>
            </a:solidFill>
            <a:ln w="9525" cap="rnd">
              <a:noFill/>
              <a:round/>
              <a:headEnd/>
              <a:tailEnd/>
            </a:ln>
          </p:spPr>
          <p:txBody>
            <a:bodyPr/>
            <a:lstStyle/>
            <a:p>
              <a:endParaRPr lang="en-US">
                <a:solidFill>
                  <a:schemeClr val="tx1"/>
                </a:solidFill>
              </a:endParaRPr>
            </a:p>
          </p:txBody>
        </p:sp>
        <p:sp>
          <p:nvSpPr>
            <p:cNvPr id="31031" name="Freeform 292"/>
            <p:cNvSpPr>
              <a:spLocks/>
            </p:cNvSpPr>
            <p:nvPr/>
          </p:nvSpPr>
          <p:spPr bwMode="auto">
            <a:xfrm>
              <a:off x="1826" y="2290"/>
              <a:ext cx="97" cy="36"/>
            </a:xfrm>
            <a:custGeom>
              <a:avLst/>
              <a:gdLst>
                <a:gd name="T0" fmla="*/ 96 w 97"/>
                <a:gd name="T1" fmla="*/ 0 h 36"/>
                <a:gd name="T2" fmla="*/ 90 w 97"/>
                <a:gd name="T3" fmla="*/ 11 h 36"/>
                <a:gd name="T4" fmla="*/ 0 w 97"/>
                <a:gd name="T5" fmla="*/ 35 h 36"/>
                <a:gd name="T6" fmla="*/ 4 w 97"/>
                <a:gd name="T7" fmla="*/ 23 h 36"/>
                <a:gd name="T8" fmla="*/ 96 w 97"/>
                <a:gd name="T9" fmla="*/ 0 h 36"/>
                <a:gd name="T10" fmla="*/ 0 60000 65536"/>
                <a:gd name="T11" fmla="*/ 0 60000 65536"/>
                <a:gd name="T12" fmla="*/ 0 60000 65536"/>
                <a:gd name="T13" fmla="*/ 0 60000 65536"/>
                <a:gd name="T14" fmla="*/ 0 60000 65536"/>
                <a:gd name="T15" fmla="*/ 0 w 97"/>
                <a:gd name="T16" fmla="*/ 0 h 36"/>
                <a:gd name="T17" fmla="*/ 97 w 97"/>
                <a:gd name="T18" fmla="*/ 36 h 36"/>
              </a:gdLst>
              <a:ahLst/>
              <a:cxnLst>
                <a:cxn ang="T10">
                  <a:pos x="T0" y="T1"/>
                </a:cxn>
                <a:cxn ang="T11">
                  <a:pos x="T2" y="T3"/>
                </a:cxn>
                <a:cxn ang="T12">
                  <a:pos x="T4" y="T5"/>
                </a:cxn>
                <a:cxn ang="T13">
                  <a:pos x="T6" y="T7"/>
                </a:cxn>
                <a:cxn ang="T14">
                  <a:pos x="T8" y="T9"/>
                </a:cxn>
              </a:cxnLst>
              <a:rect l="T15" t="T16" r="T17" b="T18"/>
              <a:pathLst>
                <a:path w="97" h="36">
                  <a:moveTo>
                    <a:pt x="96" y="0"/>
                  </a:moveTo>
                  <a:lnTo>
                    <a:pt x="90" y="11"/>
                  </a:lnTo>
                  <a:lnTo>
                    <a:pt x="0" y="35"/>
                  </a:lnTo>
                  <a:lnTo>
                    <a:pt x="4" y="23"/>
                  </a:lnTo>
                  <a:lnTo>
                    <a:pt x="96" y="0"/>
                  </a:lnTo>
                </a:path>
              </a:pathLst>
            </a:custGeom>
            <a:solidFill>
              <a:srgbClr val="999999"/>
            </a:solidFill>
            <a:ln w="9525" cap="rnd">
              <a:noFill/>
              <a:round/>
              <a:headEnd/>
              <a:tailEnd/>
            </a:ln>
          </p:spPr>
          <p:txBody>
            <a:bodyPr/>
            <a:lstStyle/>
            <a:p>
              <a:endParaRPr lang="en-US">
                <a:solidFill>
                  <a:schemeClr val="tx1"/>
                </a:solidFill>
              </a:endParaRPr>
            </a:p>
          </p:txBody>
        </p:sp>
        <p:sp>
          <p:nvSpPr>
            <p:cNvPr id="31032" name="Freeform 293"/>
            <p:cNvSpPr>
              <a:spLocks/>
            </p:cNvSpPr>
            <p:nvPr/>
          </p:nvSpPr>
          <p:spPr bwMode="auto">
            <a:xfrm>
              <a:off x="1826" y="2298"/>
              <a:ext cx="23" cy="34"/>
            </a:xfrm>
            <a:custGeom>
              <a:avLst/>
              <a:gdLst>
                <a:gd name="T0" fmla="*/ 0 w 23"/>
                <a:gd name="T1" fmla="*/ 0 h 34"/>
                <a:gd name="T2" fmla="*/ 22 w 23"/>
                <a:gd name="T3" fmla="*/ 17 h 34"/>
                <a:gd name="T4" fmla="*/ 0 w 23"/>
                <a:gd name="T5" fmla="*/ 33 h 34"/>
                <a:gd name="T6" fmla="*/ 0 w 23"/>
                <a:gd name="T7" fmla="*/ 0 h 34"/>
                <a:gd name="T8" fmla="*/ 0 60000 65536"/>
                <a:gd name="T9" fmla="*/ 0 60000 65536"/>
                <a:gd name="T10" fmla="*/ 0 60000 65536"/>
                <a:gd name="T11" fmla="*/ 0 60000 65536"/>
                <a:gd name="T12" fmla="*/ 0 w 23"/>
                <a:gd name="T13" fmla="*/ 0 h 34"/>
                <a:gd name="T14" fmla="*/ 23 w 23"/>
                <a:gd name="T15" fmla="*/ 34 h 34"/>
              </a:gdLst>
              <a:ahLst/>
              <a:cxnLst>
                <a:cxn ang="T8">
                  <a:pos x="T0" y="T1"/>
                </a:cxn>
                <a:cxn ang="T9">
                  <a:pos x="T2" y="T3"/>
                </a:cxn>
                <a:cxn ang="T10">
                  <a:pos x="T4" y="T5"/>
                </a:cxn>
                <a:cxn ang="T11">
                  <a:pos x="T6" y="T7"/>
                </a:cxn>
              </a:cxnLst>
              <a:rect l="T12" t="T13" r="T14" b="T15"/>
              <a:pathLst>
                <a:path w="23" h="34">
                  <a:moveTo>
                    <a:pt x="0" y="0"/>
                  </a:moveTo>
                  <a:lnTo>
                    <a:pt x="22" y="17"/>
                  </a:lnTo>
                  <a:lnTo>
                    <a:pt x="0" y="33"/>
                  </a:lnTo>
                  <a:lnTo>
                    <a:pt x="0" y="0"/>
                  </a:lnTo>
                </a:path>
              </a:pathLst>
            </a:custGeom>
            <a:solidFill>
              <a:srgbClr val="737373"/>
            </a:solidFill>
            <a:ln w="9525" cap="rnd">
              <a:noFill/>
              <a:round/>
              <a:headEnd/>
              <a:tailEnd/>
            </a:ln>
          </p:spPr>
          <p:txBody>
            <a:bodyPr/>
            <a:lstStyle/>
            <a:p>
              <a:endParaRPr lang="en-US">
                <a:solidFill>
                  <a:schemeClr val="tx1"/>
                </a:solidFill>
              </a:endParaRPr>
            </a:p>
          </p:txBody>
        </p:sp>
        <p:sp>
          <p:nvSpPr>
            <p:cNvPr id="31033" name="Freeform 294"/>
            <p:cNvSpPr>
              <a:spLocks/>
            </p:cNvSpPr>
            <p:nvPr/>
          </p:nvSpPr>
          <p:spPr bwMode="auto">
            <a:xfrm>
              <a:off x="1676" y="2514"/>
              <a:ext cx="247" cy="115"/>
            </a:xfrm>
            <a:custGeom>
              <a:avLst/>
              <a:gdLst>
                <a:gd name="T0" fmla="*/ 246 w 247"/>
                <a:gd name="T1" fmla="*/ 56 h 115"/>
                <a:gd name="T2" fmla="*/ 129 w 247"/>
                <a:gd name="T3" fmla="*/ 114 h 115"/>
                <a:gd name="T4" fmla="*/ 0 w 247"/>
                <a:gd name="T5" fmla="*/ 0 h 115"/>
                <a:gd name="T6" fmla="*/ 0 60000 65536"/>
                <a:gd name="T7" fmla="*/ 0 60000 65536"/>
                <a:gd name="T8" fmla="*/ 0 60000 65536"/>
                <a:gd name="T9" fmla="*/ 0 w 247"/>
                <a:gd name="T10" fmla="*/ 0 h 115"/>
                <a:gd name="T11" fmla="*/ 247 w 247"/>
                <a:gd name="T12" fmla="*/ 115 h 115"/>
              </a:gdLst>
              <a:ahLst/>
              <a:cxnLst>
                <a:cxn ang="T6">
                  <a:pos x="T0" y="T1"/>
                </a:cxn>
                <a:cxn ang="T7">
                  <a:pos x="T2" y="T3"/>
                </a:cxn>
                <a:cxn ang="T8">
                  <a:pos x="T4" y="T5"/>
                </a:cxn>
              </a:cxnLst>
              <a:rect l="T9" t="T10" r="T11" b="T12"/>
              <a:pathLst>
                <a:path w="247" h="115">
                  <a:moveTo>
                    <a:pt x="246" y="56"/>
                  </a:moveTo>
                  <a:lnTo>
                    <a:pt x="129" y="114"/>
                  </a:lnTo>
                  <a:lnTo>
                    <a:pt x="0" y="0"/>
                  </a:lnTo>
                </a:path>
              </a:pathLst>
            </a:custGeom>
            <a:noFill/>
            <a:ln w="12700" cap="rnd">
              <a:solidFill>
                <a:srgbClr val="737373"/>
              </a:solidFill>
              <a:round/>
              <a:headEnd type="none" w="sm" len="sm"/>
              <a:tailEnd type="none" w="sm" len="sm"/>
            </a:ln>
          </p:spPr>
          <p:txBody>
            <a:bodyPr/>
            <a:lstStyle/>
            <a:p>
              <a:endParaRPr lang="en-US">
                <a:solidFill>
                  <a:schemeClr val="tx1"/>
                </a:solidFill>
              </a:endParaRPr>
            </a:p>
          </p:txBody>
        </p:sp>
        <p:sp>
          <p:nvSpPr>
            <p:cNvPr id="31034" name="Freeform 295"/>
            <p:cNvSpPr>
              <a:spLocks/>
            </p:cNvSpPr>
            <p:nvPr/>
          </p:nvSpPr>
          <p:spPr bwMode="auto">
            <a:xfrm>
              <a:off x="1676" y="2212"/>
              <a:ext cx="247" cy="95"/>
            </a:xfrm>
            <a:custGeom>
              <a:avLst/>
              <a:gdLst>
                <a:gd name="T0" fmla="*/ 246 w 247"/>
                <a:gd name="T1" fmla="*/ 57 h 95"/>
                <a:gd name="T2" fmla="*/ 130 w 247"/>
                <a:gd name="T3" fmla="*/ 94 h 95"/>
                <a:gd name="T4" fmla="*/ 0 w 247"/>
                <a:gd name="T5" fmla="*/ 0 h 95"/>
                <a:gd name="T6" fmla="*/ 0 60000 65536"/>
                <a:gd name="T7" fmla="*/ 0 60000 65536"/>
                <a:gd name="T8" fmla="*/ 0 60000 65536"/>
                <a:gd name="T9" fmla="*/ 0 w 247"/>
                <a:gd name="T10" fmla="*/ 0 h 95"/>
                <a:gd name="T11" fmla="*/ 247 w 247"/>
                <a:gd name="T12" fmla="*/ 95 h 95"/>
              </a:gdLst>
              <a:ahLst/>
              <a:cxnLst>
                <a:cxn ang="T6">
                  <a:pos x="T0" y="T1"/>
                </a:cxn>
                <a:cxn ang="T7">
                  <a:pos x="T2" y="T3"/>
                </a:cxn>
                <a:cxn ang="T8">
                  <a:pos x="T4" y="T5"/>
                </a:cxn>
              </a:cxnLst>
              <a:rect l="T9" t="T10" r="T11" b="T12"/>
              <a:pathLst>
                <a:path w="247" h="95">
                  <a:moveTo>
                    <a:pt x="246" y="57"/>
                  </a:moveTo>
                  <a:lnTo>
                    <a:pt x="130" y="94"/>
                  </a:lnTo>
                  <a:lnTo>
                    <a:pt x="0" y="0"/>
                  </a:lnTo>
                </a:path>
              </a:pathLst>
            </a:custGeom>
            <a:noFill/>
            <a:ln w="12700" cap="rnd">
              <a:solidFill>
                <a:srgbClr val="737373"/>
              </a:solidFill>
              <a:round/>
              <a:headEnd type="none" w="sm" len="sm"/>
              <a:tailEnd type="none" w="sm" len="sm"/>
            </a:ln>
          </p:spPr>
          <p:txBody>
            <a:bodyPr/>
            <a:lstStyle/>
            <a:p>
              <a:endParaRPr lang="en-US">
                <a:solidFill>
                  <a:schemeClr val="tx1"/>
                </a:solidFill>
              </a:endParaRPr>
            </a:p>
          </p:txBody>
        </p:sp>
        <p:sp>
          <p:nvSpPr>
            <p:cNvPr id="31035" name="Freeform 296"/>
            <p:cNvSpPr>
              <a:spLocks/>
            </p:cNvSpPr>
            <p:nvPr/>
          </p:nvSpPr>
          <p:spPr bwMode="auto">
            <a:xfrm>
              <a:off x="1867" y="2662"/>
              <a:ext cx="480" cy="236"/>
            </a:xfrm>
            <a:custGeom>
              <a:avLst/>
              <a:gdLst>
                <a:gd name="T0" fmla="*/ 422 w 480"/>
                <a:gd name="T1" fmla="*/ 0 h 236"/>
                <a:gd name="T2" fmla="*/ 0 w 480"/>
                <a:gd name="T3" fmla="*/ 45 h 236"/>
                <a:gd name="T4" fmla="*/ 32 w 480"/>
                <a:gd name="T5" fmla="*/ 235 h 236"/>
                <a:gd name="T6" fmla="*/ 479 w 480"/>
                <a:gd name="T7" fmla="*/ 168 h 236"/>
                <a:gd name="T8" fmla="*/ 422 w 480"/>
                <a:gd name="T9" fmla="*/ 0 h 236"/>
                <a:gd name="T10" fmla="*/ 0 60000 65536"/>
                <a:gd name="T11" fmla="*/ 0 60000 65536"/>
                <a:gd name="T12" fmla="*/ 0 60000 65536"/>
                <a:gd name="T13" fmla="*/ 0 60000 65536"/>
                <a:gd name="T14" fmla="*/ 0 60000 65536"/>
                <a:gd name="T15" fmla="*/ 0 w 480"/>
                <a:gd name="T16" fmla="*/ 0 h 236"/>
                <a:gd name="T17" fmla="*/ 480 w 480"/>
                <a:gd name="T18" fmla="*/ 236 h 236"/>
              </a:gdLst>
              <a:ahLst/>
              <a:cxnLst>
                <a:cxn ang="T10">
                  <a:pos x="T0" y="T1"/>
                </a:cxn>
                <a:cxn ang="T11">
                  <a:pos x="T2" y="T3"/>
                </a:cxn>
                <a:cxn ang="T12">
                  <a:pos x="T4" y="T5"/>
                </a:cxn>
                <a:cxn ang="T13">
                  <a:pos x="T6" y="T7"/>
                </a:cxn>
                <a:cxn ang="T14">
                  <a:pos x="T8" y="T9"/>
                </a:cxn>
              </a:cxnLst>
              <a:rect l="T15" t="T16" r="T17" b="T18"/>
              <a:pathLst>
                <a:path w="480" h="236">
                  <a:moveTo>
                    <a:pt x="422" y="0"/>
                  </a:moveTo>
                  <a:lnTo>
                    <a:pt x="0" y="45"/>
                  </a:lnTo>
                  <a:lnTo>
                    <a:pt x="32" y="235"/>
                  </a:lnTo>
                  <a:lnTo>
                    <a:pt x="479" y="168"/>
                  </a:lnTo>
                  <a:lnTo>
                    <a:pt x="422" y="0"/>
                  </a:lnTo>
                </a:path>
              </a:pathLst>
            </a:custGeom>
            <a:solidFill>
              <a:srgbClr val="CCCCCC"/>
            </a:solidFill>
            <a:ln w="9525" cap="rnd">
              <a:noFill/>
              <a:round/>
              <a:headEnd/>
              <a:tailEnd/>
            </a:ln>
          </p:spPr>
          <p:txBody>
            <a:bodyPr/>
            <a:lstStyle/>
            <a:p>
              <a:endParaRPr lang="en-US">
                <a:solidFill>
                  <a:schemeClr val="tx1"/>
                </a:solidFill>
              </a:endParaRPr>
            </a:p>
          </p:txBody>
        </p:sp>
        <p:sp>
          <p:nvSpPr>
            <p:cNvPr id="31036" name="Freeform 297"/>
            <p:cNvSpPr>
              <a:spLocks/>
            </p:cNvSpPr>
            <p:nvPr/>
          </p:nvSpPr>
          <p:spPr bwMode="auto">
            <a:xfrm>
              <a:off x="2182" y="2801"/>
              <a:ext cx="34" cy="34"/>
            </a:xfrm>
            <a:custGeom>
              <a:avLst/>
              <a:gdLst>
                <a:gd name="T0" fmla="*/ 33 w 34"/>
                <a:gd name="T1" fmla="*/ 0 h 34"/>
                <a:gd name="T2" fmla="*/ 30 w 34"/>
                <a:gd name="T3" fmla="*/ 19 h 34"/>
                <a:gd name="T4" fmla="*/ 0 w 34"/>
                <a:gd name="T5" fmla="*/ 33 h 34"/>
                <a:gd name="T6" fmla="*/ 2 w 34"/>
                <a:gd name="T7" fmla="*/ 11 h 34"/>
                <a:gd name="T8" fmla="*/ 33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33" y="0"/>
                  </a:moveTo>
                  <a:lnTo>
                    <a:pt x="30" y="19"/>
                  </a:lnTo>
                  <a:lnTo>
                    <a:pt x="0" y="33"/>
                  </a:lnTo>
                  <a:lnTo>
                    <a:pt x="2" y="11"/>
                  </a:lnTo>
                  <a:lnTo>
                    <a:pt x="33"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037" name="Freeform 298"/>
            <p:cNvSpPr>
              <a:spLocks/>
            </p:cNvSpPr>
            <p:nvPr/>
          </p:nvSpPr>
          <p:spPr bwMode="auto">
            <a:xfrm>
              <a:off x="1925" y="2743"/>
              <a:ext cx="291" cy="123"/>
            </a:xfrm>
            <a:custGeom>
              <a:avLst/>
              <a:gdLst>
                <a:gd name="T0" fmla="*/ 270 w 291"/>
                <a:gd name="T1" fmla="*/ 0 h 123"/>
                <a:gd name="T2" fmla="*/ 0 w 291"/>
                <a:gd name="T3" fmla="*/ 31 h 123"/>
                <a:gd name="T4" fmla="*/ 13 w 291"/>
                <a:gd name="T5" fmla="*/ 99 h 123"/>
                <a:gd name="T6" fmla="*/ 49 w 291"/>
                <a:gd name="T7" fmla="*/ 97 h 123"/>
                <a:gd name="T8" fmla="*/ 53 w 291"/>
                <a:gd name="T9" fmla="*/ 122 h 123"/>
                <a:gd name="T10" fmla="*/ 269 w 291"/>
                <a:gd name="T11" fmla="*/ 90 h 123"/>
                <a:gd name="T12" fmla="*/ 262 w 291"/>
                <a:gd name="T13" fmla="*/ 63 h 123"/>
                <a:gd name="T14" fmla="*/ 290 w 291"/>
                <a:gd name="T15" fmla="*/ 58 h 123"/>
                <a:gd name="T16" fmla="*/ 270 w 291"/>
                <a:gd name="T17" fmla="*/ 0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1"/>
                <a:gd name="T28" fmla="*/ 0 h 123"/>
                <a:gd name="T29" fmla="*/ 291 w 291"/>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1" h="123">
                  <a:moveTo>
                    <a:pt x="270" y="0"/>
                  </a:moveTo>
                  <a:lnTo>
                    <a:pt x="0" y="31"/>
                  </a:lnTo>
                  <a:lnTo>
                    <a:pt x="13" y="99"/>
                  </a:lnTo>
                  <a:lnTo>
                    <a:pt x="49" y="97"/>
                  </a:lnTo>
                  <a:lnTo>
                    <a:pt x="53" y="122"/>
                  </a:lnTo>
                  <a:lnTo>
                    <a:pt x="269" y="90"/>
                  </a:lnTo>
                  <a:lnTo>
                    <a:pt x="262" y="63"/>
                  </a:lnTo>
                  <a:lnTo>
                    <a:pt x="290" y="58"/>
                  </a:lnTo>
                  <a:lnTo>
                    <a:pt x="270"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038" name="Freeform 299"/>
            <p:cNvSpPr>
              <a:spLocks/>
            </p:cNvSpPr>
            <p:nvPr/>
          </p:nvSpPr>
          <p:spPr bwMode="auto">
            <a:xfrm>
              <a:off x="1977" y="2836"/>
              <a:ext cx="218" cy="40"/>
            </a:xfrm>
            <a:custGeom>
              <a:avLst/>
              <a:gdLst>
                <a:gd name="T0" fmla="*/ 217 w 218"/>
                <a:gd name="T1" fmla="*/ 0 h 40"/>
                <a:gd name="T2" fmla="*/ 212 w 218"/>
                <a:gd name="T3" fmla="*/ 8 h 40"/>
                <a:gd name="T4" fmla="*/ 0 w 218"/>
                <a:gd name="T5" fmla="*/ 39 h 40"/>
                <a:gd name="T6" fmla="*/ 2 w 218"/>
                <a:gd name="T7" fmla="*/ 27 h 40"/>
                <a:gd name="T8" fmla="*/ 217 w 218"/>
                <a:gd name="T9" fmla="*/ 0 h 40"/>
                <a:gd name="T10" fmla="*/ 0 60000 65536"/>
                <a:gd name="T11" fmla="*/ 0 60000 65536"/>
                <a:gd name="T12" fmla="*/ 0 60000 65536"/>
                <a:gd name="T13" fmla="*/ 0 60000 65536"/>
                <a:gd name="T14" fmla="*/ 0 60000 65536"/>
                <a:gd name="T15" fmla="*/ 0 w 218"/>
                <a:gd name="T16" fmla="*/ 0 h 40"/>
                <a:gd name="T17" fmla="*/ 218 w 218"/>
                <a:gd name="T18" fmla="*/ 40 h 40"/>
              </a:gdLst>
              <a:ahLst/>
              <a:cxnLst>
                <a:cxn ang="T10">
                  <a:pos x="T0" y="T1"/>
                </a:cxn>
                <a:cxn ang="T11">
                  <a:pos x="T2" y="T3"/>
                </a:cxn>
                <a:cxn ang="T12">
                  <a:pos x="T4" y="T5"/>
                </a:cxn>
                <a:cxn ang="T13">
                  <a:pos x="T6" y="T7"/>
                </a:cxn>
                <a:cxn ang="T14">
                  <a:pos x="T8" y="T9"/>
                </a:cxn>
              </a:cxnLst>
              <a:rect l="T15" t="T16" r="T17" b="T18"/>
              <a:pathLst>
                <a:path w="218" h="40">
                  <a:moveTo>
                    <a:pt x="217" y="0"/>
                  </a:moveTo>
                  <a:lnTo>
                    <a:pt x="212" y="8"/>
                  </a:lnTo>
                  <a:lnTo>
                    <a:pt x="0" y="39"/>
                  </a:lnTo>
                  <a:lnTo>
                    <a:pt x="2" y="27"/>
                  </a:lnTo>
                  <a:lnTo>
                    <a:pt x="217"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039" name="Freeform 300"/>
            <p:cNvSpPr>
              <a:spLocks/>
            </p:cNvSpPr>
            <p:nvPr/>
          </p:nvSpPr>
          <p:spPr bwMode="auto">
            <a:xfrm>
              <a:off x="1970" y="2840"/>
              <a:ext cx="23" cy="36"/>
            </a:xfrm>
            <a:custGeom>
              <a:avLst/>
              <a:gdLst>
                <a:gd name="T0" fmla="*/ 6 w 23"/>
                <a:gd name="T1" fmla="*/ 0 h 36"/>
                <a:gd name="T2" fmla="*/ 22 w 23"/>
                <a:gd name="T3" fmla="*/ 22 h 36"/>
                <a:gd name="T4" fmla="*/ 12 w 23"/>
                <a:gd name="T5" fmla="*/ 35 h 36"/>
                <a:gd name="T6" fmla="*/ 0 w 23"/>
                <a:gd name="T7" fmla="*/ 8 h 36"/>
                <a:gd name="T8" fmla="*/ 6 w 23"/>
                <a:gd name="T9" fmla="*/ 0 h 36"/>
                <a:gd name="T10" fmla="*/ 0 60000 65536"/>
                <a:gd name="T11" fmla="*/ 0 60000 65536"/>
                <a:gd name="T12" fmla="*/ 0 60000 65536"/>
                <a:gd name="T13" fmla="*/ 0 60000 65536"/>
                <a:gd name="T14" fmla="*/ 0 60000 65536"/>
                <a:gd name="T15" fmla="*/ 0 w 23"/>
                <a:gd name="T16" fmla="*/ 0 h 36"/>
                <a:gd name="T17" fmla="*/ 23 w 23"/>
                <a:gd name="T18" fmla="*/ 36 h 36"/>
              </a:gdLst>
              <a:ahLst/>
              <a:cxnLst>
                <a:cxn ang="T10">
                  <a:pos x="T0" y="T1"/>
                </a:cxn>
                <a:cxn ang="T11">
                  <a:pos x="T2" y="T3"/>
                </a:cxn>
                <a:cxn ang="T12">
                  <a:pos x="T4" y="T5"/>
                </a:cxn>
                <a:cxn ang="T13">
                  <a:pos x="T6" y="T7"/>
                </a:cxn>
                <a:cxn ang="T14">
                  <a:pos x="T8" y="T9"/>
                </a:cxn>
              </a:cxnLst>
              <a:rect l="T15" t="T16" r="T17" b="T18"/>
              <a:pathLst>
                <a:path w="23" h="36">
                  <a:moveTo>
                    <a:pt x="6" y="0"/>
                  </a:moveTo>
                  <a:lnTo>
                    <a:pt x="22" y="22"/>
                  </a:lnTo>
                  <a:lnTo>
                    <a:pt x="12" y="35"/>
                  </a:lnTo>
                  <a:lnTo>
                    <a:pt x="0" y="8"/>
                  </a:lnTo>
                  <a:lnTo>
                    <a:pt x="6"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040" name="Freeform 301"/>
            <p:cNvSpPr>
              <a:spLocks/>
            </p:cNvSpPr>
            <p:nvPr/>
          </p:nvSpPr>
          <p:spPr bwMode="auto">
            <a:xfrm>
              <a:off x="1937" y="2840"/>
              <a:ext cx="38" cy="34"/>
            </a:xfrm>
            <a:custGeom>
              <a:avLst/>
              <a:gdLst>
                <a:gd name="T0" fmla="*/ 37 w 38"/>
                <a:gd name="T1" fmla="*/ 0 h 34"/>
                <a:gd name="T2" fmla="*/ 32 w 38"/>
                <a:gd name="T3" fmla="*/ 22 h 34"/>
                <a:gd name="T4" fmla="*/ 0 w 38"/>
                <a:gd name="T5" fmla="*/ 33 h 34"/>
                <a:gd name="T6" fmla="*/ 2 w 38"/>
                <a:gd name="T7" fmla="*/ 3 h 34"/>
                <a:gd name="T8" fmla="*/ 37 w 38"/>
                <a:gd name="T9" fmla="*/ 0 h 34"/>
                <a:gd name="T10" fmla="*/ 0 60000 65536"/>
                <a:gd name="T11" fmla="*/ 0 60000 65536"/>
                <a:gd name="T12" fmla="*/ 0 60000 65536"/>
                <a:gd name="T13" fmla="*/ 0 60000 65536"/>
                <a:gd name="T14" fmla="*/ 0 60000 65536"/>
                <a:gd name="T15" fmla="*/ 0 w 38"/>
                <a:gd name="T16" fmla="*/ 0 h 34"/>
                <a:gd name="T17" fmla="*/ 38 w 38"/>
                <a:gd name="T18" fmla="*/ 34 h 34"/>
              </a:gdLst>
              <a:ahLst/>
              <a:cxnLst>
                <a:cxn ang="T10">
                  <a:pos x="T0" y="T1"/>
                </a:cxn>
                <a:cxn ang="T11">
                  <a:pos x="T2" y="T3"/>
                </a:cxn>
                <a:cxn ang="T12">
                  <a:pos x="T4" y="T5"/>
                </a:cxn>
                <a:cxn ang="T13">
                  <a:pos x="T6" y="T7"/>
                </a:cxn>
                <a:cxn ang="T14">
                  <a:pos x="T8" y="T9"/>
                </a:cxn>
              </a:cxnLst>
              <a:rect l="T15" t="T16" r="T17" b="T18"/>
              <a:pathLst>
                <a:path w="38" h="34">
                  <a:moveTo>
                    <a:pt x="37" y="0"/>
                  </a:moveTo>
                  <a:lnTo>
                    <a:pt x="32" y="22"/>
                  </a:lnTo>
                  <a:lnTo>
                    <a:pt x="0" y="33"/>
                  </a:lnTo>
                  <a:lnTo>
                    <a:pt x="2" y="3"/>
                  </a:lnTo>
                  <a:lnTo>
                    <a:pt x="37"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041" name="Freeform 302"/>
            <p:cNvSpPr>
              <a:spLocks/>
            </p:cNvSpPr>
            <p:nvPr/>
          </p:nvSpPr>
          <p:spPr bwMode="auto">
            <a:xfrm>
              <a:off x="1922" y="2776"/>
              <a:ext cx="23" cy="82"/>
            </a:xfrm>
            <a:custGeom>
              <a:avLst/>
              <a:gdLst>
                <a:gd name="T0" fmla="*/ 22 w 23"/>
                <a:gd name="T1" fmla="*/ 68 h 82"/>
                <a:gd name="T2" fmla="*/ 16 w 23"/>
                <a:gd name="T3" fmla="*/ 81 h 82"/>
                <a:gd name="T4" fmla="*/ 0 w 23"/>
                <a:gd name="T5" fmla="*/ 10 h 82"/>
                <a:gd name="T6" fmla="*/ 3 w 23"/>
                <a:gd name="T7" fmla="*/ 0 h 82"/>
                <a:gd name="T8" fmla="*/ 22 w 23"/>
                <a:gd name="T9" fmla="*/ 68 h 82"/>
                <a:gd name="T10" fmla="*/ 0 60000 65536"/>
                <a:gd name="T11" fmla="*/ 0 60000 65536"/>
                <a:gd name="T12" fmla="*/ 0 60000 65536"/>
                <a:gd name="T13" fmla="*/ 0 60000 65536"/>
                <a:gd name="T14" fmla="*/ 0 60000 65536"/>
                <a:gd name="T15" fmla="*/ 0 w 23"/>
                <a:gd name="T16" fmla="*/ 0 h 82"/>
                <a:gd name="T17" fmla="*/ 23 w 23"/>
                <a:gd name="T18" fmla="*/ 82 h 82"/>
              </a:gdLst>
              <a:ahLst/>
              <a:cxnLst>
                <a:cxn ang="T10">
                  <a:pos x="T0" y="T1"/>
                </a:cxn>
                <a:cxn ang="T11">
                  <a:pos x="T2" y="T3"/>
                </a:cxn>
                <a:cxn ang="T12">
                  <a:pos x="T4" y="T5"/>
                </a:cxn>
                <a:cxn ang="T13">
                  <a:pos x="T6" y="T7"/>
                </a:cxn>
                <a:cxn ang="T14">
                  <a:pos x="T8" y="T9"/>
                </a:cxn>
              </a:cxnLst>
              <a:rect l="T15" t="T16" r="T17" b="T18"/>
              <a:pathLst>
                <a:path w="23" h="82">
                  <a:moveTo>
                    <a:pt x="22" y="68"/>
                  </a:moveTo>
                  <a:lnTo>
                    <a:pt x="16" y="81"/>
                  </a:lnTo>
                  <a:lnTo>
                    <a:pt x="0" y="10"/>
                  </a:lnTo>
                  <a:lnTo>
                    <a:pt x="3" y="0"/>
                  </a:lnTo>
                  <a:lnTo>
                    <a:pt x="22" y="68"/>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042" name="Freeform 303"/>
            <p:cNvSpPr>
              <a:spLocks/>
            </p:cNvSpPr>
            <p:nvPr/>
          </p:nvSpPr>
          <p:spPr bwMode="auto">
            <a:xfrm>
              <a:off x="2224" y="2727"/>
              <a:ext cx="115" cy="99"/>
            </a:xfrm>
            <a:custGeom>
              <a:avLst/>
              <a:gdLst>
                <a:gd name="T0" fmla="*/ 86 w 115"/>
                <a:gd name="T1" fmla="*/ 0 h 99"/>
                <a:gd name="T2" fmla="*/ 114 w 115"/>
                <a:gd name="T3" fmla="*/ 84 h 99"/>
                <a:gd name="T4" fmla="*/ 24 w 115"/>
                <a:gd name="T5" fmla="*/ 98 h 99"/>
                <a:gd name="T6" fmla="*/ 0 w 115"/>
                <a:gd name="T7" fmla="*/ 14 h 99"/>
                <a:gd name="T8" fmla="*/ 86 w 115"/>
                <a:gd name="T9" fmla="*/ 0 h 99"/>
                <a:gd name="T10" fmla="*/ 0 60000 65536"/>
                <a:gd name="T11" fmla="*/ 0 60000 65536"/>
                <a:gd name="T12" fmla="*/ 0 60000 65536"/>
                <a:gd name="T13" fmla="*/ 0 60000 65536"/>
                <a:gd name="T14" fmla="*/ 0 60000 65536"/>
                <a:gd name="T15" fmla="*/ 0 w 115"/>
                <a:gd name="T16" fmla="*/ 0 h 99"/>
                <a:gd name="T17" fmla="*/ 115 w 115"/>
                <a:gd name="T18" fmla="*/ 99 h 99"/>
              </a:gdLst>
              <a:ahLst/>
              <a:cxnLst>
                <a:cxn ang="T10">
                  <a:pos x="T0" y="T1"/>
                </a:cxn>
                <a:cxn ang="T11">
                  <a:pos x="T2" y="T3"/>
                </a:cxn>
                <a:cxn ang="T12">
                  <a:pos x="T4" y="T5"/>
                </a:cxn>
                <a:cxn ang="T13">
                  <a:pos x="T6" y="T7"/>
                </a:cxn>
                <a:cxn ang="T14">
                  <a:pos x="T8" y="T9"/>
                </a:cxn>
              </a:cxnLst>
              <a:rect l="T15" t="T16" r="T17" b="T18"/>
              <a:pathLst>
                <a:path w="115" h="99">
                  <a:moveTo>
                    <a:pt x="86" y="0"/>
                  </a:moveTo>
                  <a:lnTo>
                    <a:pt x="114" y="84"/>
                  </a:lnTo>
                  <a:lnTo>
                    <a:pt x="24" y="98"/>
                  </a:lnTo>
                  <a:lnTo>
                    <a:pt x="0" y="14"/>
                  </a:lnTo>
                  <a:lnTo>
                    <a:pt x="86"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043" name="Freeform 304"/>
            <p:cNvSpPr>
              <a:spLocks/>
            </p:cNvSpPr>
            <p:nvPr/>
          </p:nvSpPr>
          <p:spPr bwMode="auto">
            <a:xfrm>
              <a:off x="2247" y="2813"/>
              <a:ext cx="92" cy="34"/>
            </a:xfrm>
            <a:custGeom>
              <a:avLst/>
              <a:gdLst>
                <a:gd name="T0" fmla="*/ 91 w 92"/>
                <a:gd name="T1" fmla="*/ 0 h 34"/>
                <a:gd name="T2" fmla="*/ 89 w 92"/>
                <a:gd name="T3" fmla="*/ 10 h 34"/>
                <a:gd name="T4" fmla="*/ 0 w 92"/>
                <a:gd name="T5" fmla="*/ 33 h 34"/>
                <a:gd name="T6" fmla="*/ 1 w 92"/>
                <a:gd name="T7" fmla="*/ 20 h 34"/>
                <a:gd name="T8" fmla="*/ 91 w 92"/>
                <a:gd name="T9" fmla="*/ 0 h 34"/>
                <a:gd name="T10" fmla="*/ 0 60000 65536"/>
                <a:gd name="T11" fmla="*/ 0 60000 65536"/>
                <a:gd name="T12" fmla="*/ 0 60000 65536"/>
                <a:gd name="T13" fmla="*/ 0 60000 65536"/>
                <a:gd name="T14" fmla="*/ 0 60000 65536"/>
                <a:gd name="T15" fmla="*/ 0 w 92"/>
                <a:gd name="T16" fmla="*/ 0 h 34"/>
                <a:gd name="T17" fmla="*/ 92 w 92"/>
                <a:gd name="T18" fmla="*/ 34 h 34"/>
              </a:gdLst>
              <a:ahLst/>
              <a:cxnLst>
                <a:cxn ang="T10">
                  <a:pos x="T0" y="T1"/>
                </a:cxn>
                <a:cxn ang="T11">
                  <a:pos x="T2" y="T3"/>
                </a:cxn>
                <a:cxn ang="T12">
                  <a:pos x="T4" y="T5"/>
                </a:cxn>
                <a:cxn ang="T13">
                  <a:pos x="T6" y="T7"/>
                </a:cxn>
                <a:cxn ang="T14">
                  <a:pos x="T8" y="T9"/>
                </a:cxn>
              </a:cxnLst>
              <a:rect l="T15" t="T16" r="T17" b="T18"/>
              <a:pathLst>
                <a:path w="92" h="34">
                  <a:moveTo>
                    <a:pt x="91" y="0"/>
                  </a:moveTo>
                  <a:lnTo>
                    <a:pt x="89" y="10"/>
                  </a:lnTo>
                  <a:lnTo>
                    <a:pt x="0" y="33"/>
                  </a:lnTo>
                  <a:lnTo>
                    <a:pt x="1" y="20"/>
                  </a:lnTo>
                  <a:lnTo>
                    <a:pt x="91"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044" name="Freeform 305"/>
            <p:cNvSpPr>
              <a:spLocks/>
            </p:cNvSpPr>
            <p:nvPr/>
          </p:nvSpPr>
          <p:spPr bwMode="auto">
            <a:xfrm>
              <a:off x="2223" y="2741"/>
              <a:ext cx="27" cy="96"/>
            </a:xfrm>
            <a:custGeom>
              <a:avLst/>
              <a:gdLst>
                <a:gd name="T0" fmla="*/ 26 w 27"/>
                <a:gd name="T1" fmla="*/ 87 h 96"/>
                <a:gd name="T2" fmla="*/ 23 w 27"/>
                <a:gd name="T3" fmla="*/ 95 h 96"/>
                <a:gd name="T4" fmla="*/ 0 w 27"/>
                <a:gd name="T5" fmla="*/ 5 h 96"/>
                <a:gd name="T6" fmla="*/ 1 w 27"/>
                <a:gd name="T7" fmla="*/ 0 h 96"/>
                <a:gd name="T8" fmla="*/ 26 w 27"/>
                <a:gd name="T9" fmla="*/ 87 h 96"/>
                <a:gd name="T10" fmla="*/ 0 60000 65536"/>
                <a:gd name="T11" fmla="*/ 0 60000 65536"/>
                <a:gd name="T12" fmla="*/ 0 60000 65536"/>
                <a:gd name="T13" fmla="*/ 0 60000 65536"/>
                <a:gd name="T14" fmla="*/ 0 60000 65536"/>
                <a:gd name="T15" fmla="*/ 0 w 27"/>
                <a:gd name="T16" fmla="*/ 0 h 96"/>
                <a:gd name="T17" fmla="*/ 27 w 27"/>
                <a:gd name="T18" fmla="*/ 96 h 96"/>
              </a:gdLst>
              <a:ahLst/>
              <a:cxnLst>
                <a:cxn ang="T10">
                  <a:pos x="T0" y="T1"/>
                </a:cxn>
                <a:cxn ang="T11">
                  <a:pos x="T2" y="T3"/>
                </a:cxn>
                <a:cxn ang="T12">
                  <a:pos x="T4" y="T5"/>
                </a:cxn>
                <a:cxn ang="T13">
                  <a:pos x="T6" y="T7"/>
                </a:cxn>
                <a:cxn ang="T14">
                  <a:pos x="T8" y="T9"/>
                </a:cxn>
              </a:cxnLst>
              <a:rect l="T15" t="T16" r="T17" b="T18"/>
              <a:pathLst>
                <a:path w="27" h="96">
                  <a:moveTo>
                    <a:pt x="26" y="87"/>
                  </a:moveTo>
                  <a:lnTo>
                    <a:pt x="23" y="95"/>
                  </a:lnTo>
                  <a:lnTo>
                    <a:pt x="0" y="5"/>
                  </a:lnTo>
                  <a:lnTo>
                    <a:pt x="1" y="0"/>
                  </a:lnTo>
                  <a:lnTo>
                    <a:pt x="26" y="87"/>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045" name="Freeform 306"/>
            <p:cNvSpPr>
              <a:spLocks/>
            </p:cNvSpPr>
            <p:nvPr/>
          </p:nvSpPr>
          <p:spPr bwMode="auto">
            <a:xfrm>
              <a:off x="1904" y="2836"/>
              <a:ext cx="445" cy="81"/>
            </a:xfrm>
            <a:custGeom>
              <a:avLst/>
              <a:gdLst>
                <a:gd name="T0" fmla="*/ 444 w 445"/>
                <a:gd name="T1" fmla="*/ 0 h 81"/>
                <a:gd name="T2" fmla="*/ 444 w 445"/>
                <a:gd name="T3" fmla="*/ 17 h 81"/>
                <a:gd name="T4" fmla="*/ 0 w 445"/>
                <a:gd name="T5" fmla="*/ 80 h 81"/>
                <a:gd name="T6" fmla="*/ 0 w 445"/>
                <a:gd name="T7" fmla="*/ 60 h 81"/>
                <a:gd name="T8" fmla="*/ 444 w 445"/>
                <a:gd name="T9" fmla="*/ 0 h 81"/>
                <a:gd name="T10" fmla="*/ 0 60000 65536"/>
                <a:gd name="T11" fmla="*/ 0 60000 65536"/>
                <a:gd name="T12" fmla="*/ 0 60000 65536"/>
                <a:gd name="T13" fmla="*/ 0 60000 65536"/>
                <a:gd name="T14" fmla="*/ 0 60000 65536"/>
                <a:gd name="T15" fmla="*/ 0 w 445"/>
                <a:gd name="T16" fmla="*/ 0 h 81"/>
                <a:gd name="T17" fmla="*/ 445 w 445"/>
                <a:gd name="T18" fmla="*/ 81 h 81"/>
              </a:gdLst>
              <a:ahLst/>
              <a:cxnLst>
                <a:cxn ang="T10">
                  <a:pos x="T0" y="T1"/>
                </a:cxn>
                <a:cxn ang="T11">
                  <a:pos x="T2" y="T3"/>
                </a:cxn>
                <a:cxn ang="T12">
                  <a:pos x="T4" y="T5"/>
                </a:cxn>
                <a:cxn ang="T13">
                  <a:pos x="T6" y="T7"/>
                </a:cxn>
                <a:cxn ang="T14">
                  <a:pos x="T8" y="T9"/>
                </a:cxn>
              </a:cxnLst>
              <a:rect l="T15" t="T16" r="T17" b="T18"/>
              <a:pathLst>
                <a:path w="445" h="81">
                  <a:moveTo>
                    <a:pt x="444" y="0"/>
                  </a:moveTo>
                  <a:lnTo>
                    <a:pt x="444" y="17"/>
                  </a:lnTo>
                  <a:lnTo>
                    <a:pt x="0" y="80"/>
                  </a:lnTo>
                  <a:lnTo>
                    <a:pt x="0" y="60"/>
                  </a:lnTo>
                  <a:lnTo>
                    <a:pt x="444" y="0"/>
                  </a:lnTo>
                </a:path>
              </a:pathLst>
            </a:custGeom>
            <a:solidFill>
              <a:srgbClr val="737373"/>
            </a:solidFill>
            <a:ln w="9525" cap="rnd">
              <a:noFill/>
              <a:round/>
              <a:headEnd/>
              <a:tailEnd/>
            </a:ln>
          </p:spPr>
          <p:txBody>
            <a:bodyPr/>
            <a:lstStyle/>
            <a:p>
              <a:endParaRPr lang="en-US">
                <a:solidFill>
                  <a:schemeClr val="tx1"/>
                </a:solidFill>
              </a:endParaRPr>
            </a:p>
          </p:txBody>
        </p:sp>
        <p:sp>
          <p:nvSpPr>
            <p:cNvPr id="31046" name="Freeform 307"/>
            <p:cNvSpPr>
              <a:spLocks/>
            </p:cNvSpPr>
            <p:nvPr/>
          </p:nvSpPr>
          <p:spPr bwMode="auto">
            <a:xfrm>
              <a:off x="1870" y="2708"/>
              <a:ext cx="30" cy="209"/>
            </a:xfrm>
            <a:custGeom>
              <a:avLst/>
              <a:gdLst>
                <a:gd name="T0" fmla="*/ 0 w 30"/>
                <a:gd name="T1" fmla="*/ 0 h 209"/>
                <a:gd name="T2" fmla="*/ 0 w 30"/>
                <a:gd name="T3" fmla="*/ 56 h 209"/>
                <a:gd name="T4" fmla="*/ 29 w 30"/>
                <a:gd name="T5" fmla="*/ 208 h 209"/>
                <a:gd name="T6" fmla="*/ 29 w 30"/>
                <a:gd name="T7" fmla="*/ 186 h 209"/>
                <a:gd name="T8" fmla="*/ 0 w 30"/>
                <a:gd name="T9" fmla="*/ 0 h 209"/>
                <a:gd name="T10" fmla="*/ 0 60000 65536"/>
                <a:gd name="T11" fmla="*/ 0 60000 65536"/>
                <a:gd name="T12" fmla="*/ 0 60000 65536"/>
                <a:gd name="T13" fmla="*/ 0 60000 65536"/>
                <a:gd name="T14" fmla="*/ 0 60000 65536"/>
                <a:gd name="T15" fmla="*/ 0 w 30"/>
                <a:gd name="T16" fmla="*/ 0 h 209"/>
                <a:gd name="T17" fmla="*/ 30 w 30"/>
                <a:gd name="T18" fmla="*/ 209 h 209"/>
              </a:gdLst>
              <a:ahLst/>
              <a:cxnLst>
                <a:cxn ang="T10">
                  <a:pos x="T0" y="T1"/>
                </a:cxn>
                <a:cxn ang="T11">
                  <a:pos x="T2" y="T3"/>
                </a:cxn>
                <a:cxn ang="T12">
                  <a:pos x="T4" y="T5"/>
                </a:cxn>
                <a:cxn ang="T13">
                  <a:pos x="T6" y="T7"/>
                </a:cxn>
                <a:cxn ang="T14">
                  <a:pos x="T8" y="T9"/>
                </a:cxn>
              </a:cxnLst>
              <a:rect l="T15" t="T16" r="T17" b="T18"/>
              <a:pathLst>
                <a:path w="30" h="209">
                  <a:moveTo>
                    <a:pt x="0" y="0"/>
                  </a:moveTo>
                  <a:lnTo>
                    <a:pt x="0" y="56"/>
                  </a:lnTo>
                  <a:lnTo>
                    <a:pt x="29" y="208"/>
                  </a:lnTo>
                  <a:lnTo>
                    <a:pt x="29" y="186"/>
                  </a:lnTo>
                  <a:lnTo>
                    <a:pt x="0" y="0"/>
                  </a:lnTo>
                </a:path>
              </a:pathLst>
            </a:custGeom>
            <a:solidFill>
              <a:srgbClr val="8C8C8C"/>
            </a:solidFill>
            <a:ln w="9525" cap="rnd">
              <a:noFill/>
              <a:round/>
              <a:headEnd/>
              <a:tailEnd/>
            </a:ln>
          </p:spPr>
          <p:txBody>
            <a:bodyPr/>
            <a:lstStyle/>
            <a:p>
              <a:endParaRPr lang="en-US">
                <a:solidFill>
                  <a:schemeClr val="tx1"/>
                </a:solidFill>
              </a:endParaRPr>
            </a:p>
          </p:txBody>
        </p:sp>
        <p:sp>
          <p:nvSpPr>
            <p:cNvPr id="31047" name="Line 308"/>
            <p:cNvSpPr>
              <a:spLocks noChangeShapeType="1"/>
            </p:cNvSpPr>
            <p:nvPr/>
          </p:nvSpPr>
          <p:spPr bwMode="auto">
            <a:xfrm>
              <a:off x="2237" y="2739"/>
              <a:ext cx="26" cy="8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48" name="Line 309"/>
            <p:cNvSpPr>
              <a:spLocks noChangeShapeType="1"/>
            </p:cNvSpPr>
            <p:nvPr/>
          </p:nvSpPr>
          <p:spPr bwMode="auto">
            <a:xfrm>
              <a:off x="2253" y="2739"/>
              <a:ext cx="25" cy="8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49" name="Line 310"/>
            <p:cNvSpPr>
              <a:spLocks noChangeShapeType="1"/>
            </p:cNvSpPr>
            <p:nvPr/>
          </p:nvSpPr>
          <p:spPr bwMode="auto">
            <a:xfrm>
              <a:off x="2269" y="2731"/>
              <a:ext cx="26" cy="8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50" name="Line 311"/>
            <p:cNvSpPr>
              <a:spLocks noChangeShapeType="1"/>
            </p:cNvSpPr>
            <p:nvPr/>
          </p:nvSpPr>
          <p:spPr bwMode="auto">
            <a:xfrm>
              <a:off x="2285" y="2731"/>
              <a:ext cx="23" cy="8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51" name="Line 312"/>
            <p:cNvSpPr>
              <a:spLocks noChangeShapeType="1"/>
            </p:cNvSpPr>
            <p:nvPr/>
          </p:nvSpPr>
          <p:spPr bwMode="auto">
            <a:xfrm>
              <a:off x="2299" y="2727"/>
              <a:ext cx="24" cy="8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52" name="Line 313"/>
            <p:cNvSpPr>
              <a:spLocks noChangeShapeType="1"/>
            </p:cNvSpPr>
            <p:nvPr/>
          </p:nvSpPr>
          <p:spPr bwMode="auto">
            <a:xfrm flipH="1">
              <a:off x="2230" y="2741"/>
              <a:ext cx="84" cy="1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53" name="Line 314"/>
            <p:cNvSpPr>
              <a:spLocks noChangeShapeType="1"/>
            </p:cNvSpPr>
            <p:nvPr/>
          </p:nvSpPr>
          <p:spPr bwMode="auto">
            <a:xfrm flipH="1">
              <a:off x="2234" y="2762"/>
              <a:ext cx="88" cy="1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54" name="Line 315"/>
            <p:cNvSpPr>
              <a:spLocks noChangeShapeType="1"/>
            </p:cNvSpPr>
            <p:nvPr/>
          </p:nvSpPr>
          <p:spPr bwMode="auto">
            <a:xfrm flipH="1">
              <a:off x="2241" y="2781"/>
              <a:ext cx="85" cy="10"/>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55" name="Line 316"/>
            <p:cNvSpPr>
              <a:spLocks noChangeShapeType="1"/>
            </p:cNvSpPr>
            <p:nvPr/>
          </p:nvSpPr>
          <p:spPr bwMode="auto">
            <a:xfrm flipH="1">
              <a:off x="2247" y="2797"/>
              <a:ext cx="86" cy="1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56" name="Freeform 317"/>
            <p:cNvSpPr>
              <a:spLocks/>
            </p:cNvSpPr>
            <p:nvPr/>
          </p:nvSpPr>
          <p:spPr bwMode="auto">
            <a:xfrm>
              <a:off x="2212" y="2679"/>
              <a:ext cx="92" cy="35"/>
            </a:xfrm>
            <a:custGeom>
              <a:avLst/>
              <a:gdLst>
                <a:gd name="T0" fmla="*/ 86 w 92"/>
                <a:gd name="T1" fmla="*/ 0 h 35"/>
                <a:gd name="T2" fmla="*/ 91 w 92"/>
                <a:gd name="T3" fmla="*/ 21 h 35"/>
                <a:gd name="T4" fmla="*/ 4 w 92"/>
                <a:gd name="T5" fmla="*/ 34 h 35"/>
                <a:gd name="T6" fmla="*/ 0 w 92"/>
                <a:gd name="T7" fmla="*/ 12 h 35"/>
                <a:gd name="T8" fmla="*/ 86 w 92"/>
                <a:gd name="T9" fmla="*/ 0 h 35"/>
                <a:gd name="T10" fmla="*/ 0 60000 65536"/>
                <a:gd name="T11" fmla="*/ 0 60000 65536"/>
                <a:gd name="T12" fmla="*/ 0 60000 65536"/>
                <a:gd name="T13" fmla="*/ 0 60000 65536"/>
                <a:gd name="T14" fmla="*/ 0 60000 65536"/>
                <a:gd name="T15" fmla="*/ 0 w 92"/>
                <a:gd name="T16" fmla="*/ 0 h 35"/>
                <a:gd name="T17" fmla="*/ 92 w 92"/>
                <a:gd name="T18" fmla="*/ 35 h 35"/>
              </a:gdLst>
              <a:ahLst/>
              <a:cxnLst>
                <a:cxn ang="T10">
                  <a:pos x="T0" y="T1"/>
                </a:cxn>
                <a:cxn ang="T11">
                  <a:pos x="T2" y="T3"/>
                </a:cxn>
                <a:cxn ang="T12">
                  <a:pos x="T4" y="T5"/>
                </a:cxn>
                <a:cxn ang="T13">
                  <a:pos x="T6" y="T7"/>
                </a:cxn>
                <a:cxn ang="T14">
                  <a:pos x="T8" y="T9"/>
                </a:cxn>
              </a:cxnLst>
              <a:rect l="T15" t="T16" r="T17" b="T18"/>
              <a:pathLst>
                <a:path w="92" h="35">
                  <a:moveTo>
                    <a:pt x="86" y="0"/>
                  </a:moveTo>
                  <a:lnTo>
                    <a:pt x="91" y="21"/>
                  </a:lnTo>
                  <a:lnTo>
                    <a:pt x="4" y="34"/>
                  </a:lnTo>
                  <a:lnTo>
                    <a:pt x="0" y="12"/>
                  </a:lnTo>
                  <a:lnTo>
                    <a:pt x="86"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057" name="Freeform 318"/>
            <p:cNvSpPr>
              <a:spLocks/>
            </p:cNvSpPr>
            <p:nvPr/>
          </p:nvSpPr>
          <p:spPr bwMode="auto">
            <a:xfrm>
              <a:off x="2210" y="2692"/>
              <a:ext cx="24" cy="34"/>
            </a:xfrm>
            <a:custGeom>
              <a:avLst/>
              <a:gdLst>
                <a:gd name="T0" fmla="*/ 23 w 24"/>
                <a:gd name="T1" fmla="*/ 19 h 34"/>
                <a:gd name="T2" fmla="*/ 5 w 24"/>
                <a:gd name="T3" fmla="*/ 0 h 34"/>
                <a:gd name="T4" fmla="*/ 0 w 24"/>
                <a:gd name="T5" fmla="*/ 8 h 34"/>
                <a:gd name="T6" fmla="*/ 17 w 24"/>
                <a:gd name="T7" fmla="*/ 33 h 34"/>
                <a:gd name="T8" fmla="*/ 23 w 24"/>
                <a:gd name="T9" fmla="*/ 19 h 34"/>
                <a:gd name="T10" fmla="*/ 0 60000 65536"/>
                <a:gd name="T11" fmla="*/ 0 60000 65536"/>
                <a:gd name="T12" fmla="*/ 0 60000 65536"/>
                <a:gd name="T13" fmla="*/ 0 60000 65536"/>
                <a:gd name="T14" fmla="*/ 0 60000 65536"/>
                <a:gd name="T15" fmla="*/ 0 w 24"/>
                <a:gd name="T16" fmla="*/ 0 h 34"/>
                <a:gd name="T17" fmla="*/ 24 w 24"/>
                <a:gd name="T18" fmla="*/ 34 h 34"/>
              </a:gdLst>
              <a:ahLst/>
              <a:cxnLst>
                <a:cxn ang="T10">
                  <a:pos x="T0" y="T1"/>
                </a:cxn>
                <a:cxn ang="T11">
                  <a:pos x="T2" y="T3"/>
                </a:cxn>
                <a:cxn ang="T12">
                  <a:pos x="T4" y="T5"/>
                </a:cxn>
                <a:cxn ang="T13">
                  <a:pos x="T6" y="T7"/>
                </a:cxn>
                <a:cxn ang="T14">
                  <a:pos x="T8" y="T9"/>
                </a:cxn>
              </a:cxnLst>
              <a:rect l="T15" t="T16" r="T17" b="T18"/>
              <a:pathLst>
                <a:path w="24" h="34">
                  <a:moveTo>
                    <a:pt x="23" y="19"/>
                  </a:moveTo>
                  <a:lnTo>
                    <a:pt x="5" y="0"/>
                  </a:lnTo>
                  <a:lnTo>
                    <a:pt x="0" y="8"/>
                  </a:lnTo>
                  <a:lnTo>
                    <a:pt x="17" y="33"/>
                  </a:lnTo>
                  <a:lnTo>
                    <a:pt x="23" y="19"/>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058" name="Freeform 319"/>
            <p:cNvSpPr>
              <a:spLocks/>
            </p:cNvSpPr>
            <p:nvPr/>
          </p:nvSpPr>
          <p:spPr bwMode="auto">
            <a:xfrm>
              <a:off x="2215" y="2694"/>
              <a:ext cx="89" cy="34"/>
            </a:xfrm>
            <a:custGeom>
              <a:avLst/>
              <a:gdLst>
                <a:gd name="T0" fmla="*/ 88 w 89"/>
                <a:gd name="T1" fmla="*/ 0 h 34"/>
                <a:gd name="T2" fmla="*/ 1 w 89"/>
                <a:gd name="T3" fmla="*/ 15 h 34"/>
                <a:gd name="T4" fmla="*/ 0 w 89"/>
                <a:gd name="T5" fmla="*/ 33 h 34"/>
                <a:gd name="T6" fmla="*/ 86 w 89"/>
                <a:gd name="T7" fmla="*/ 12 h 34"/>
                <a:gd name="T8" fmla="*/ 88 w 89"/>
                <a:gd name="T9" fmla="*/ 0 h 34"/>
                <a:gd name="T10" fmla="*/ 0 60000 65536"/>
                <a:gd name="T11" fmla="*/ 0 60000 65536"/>
                <a:gd name="T12" fmla="*/ 0 60000 65536"/>
                <a:gd name="T13" fmla="*/ 0 60000 65536"/>
                <a:gd name="T14" fmla="*/ 0 60000 65536"/>
                <a:gd name="T15" fmla="*/ 0 w 89"/>
                <a:gd name="T16" fmla="*/ 0 h 34"/>
                <a:gd name="T17" fmla="*/ 89 w 89"/>
                <a:gd name="T18" fmla="*/ 34 h 34"/>
              </a:gdLst>
              <a:ahLst/>
              <a:cxnLst>
                <a:cxn ang="T10">
                  <a:pos x="T0" y="T1"/>
                </a:cxn>
                <a:cxn ang="T11">
                  <a:pos x="T2" y="T3"/>
                </a:cxn>
                <a:cxn ang="T12">
                  <a:pos x="T4" y="T5"/>
                </a:cxn>
                <a:cxn ang="T13">
                  <a:pos x="T6" y="T7"/>
                </a:cxn>
                <a:cxn ang="T14">
                  <a:pos x="T8" y="T9"/>
                </a:cxn>
              </a:cxnLst>
              <a:rect l="T15" t="T16" r="T17" b="T18"/>
              <a:pathLst>
                <a:path w="89" h="34">
                  <a:moveTo>
                    <a:pt x="88" y="0"/>
                  </a:moveTo>
                  <a:lnTo>
                    <a:pt x="1" y="15"/>
                  </a:lnTo>
                  <a:lnTo>
                    <a:pt x="0" y="33"/>
                  </a:lnTo>
                  <a:lnTo>
                    <a:pt x="86" y="12"/>
                  </a:lnTo>
                  <a:lnTo>
                    <a:pt x="88"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059" name="Line 320"/>
            <p:cNvSpPr>
              <a:spLocks noChangeShapeType="1"/>
            </p:cNvSpPr>
            <p:nvPr/>
          </p:nvSpPr>
          <p:spPr bwMode="auto">
            <a:xfrm>
              <a:off x="2227" y="2690"/>
              <a:ext cx="4" cy="1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60" name="Line 321"/>
            <p:cNvSpPr>
              <a:spLocks noChangeShapeType="1"/>
            </p:cNvSpPr>
            <p:nvPr/>
          </p:nvSpPr>
          <p:spPr bwMode="auto">
            <a:xfrm>
              <a:off x="2241" y="2690"/>
              <a:ext cx="6" cy="1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61" name="Line 322"/>
            <p:cNvSpPr>
              <a:spLocks noChangeShapeType="1"/>
            </p:cNvSpPr>
            <p:nvPr/>
          </p:nvSpPr>
          <p:spPr bwMode="auto">
            <a:xfrm>
              <a:off x="2255" y="2690"/>
              <a:ext cx="5" cy="1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62" name="Line 323"/>
            <p:cNvSpPr>
              <a:spLocks noChangeShapeType="1"/>
            </p:cNvSpPr>
            <p:nvPr/>
          </p:nvSpPr>
          <p:spPr bwMode="auto">
            <a:xfrm>
              <a:off x="2269" y="2684"/>
              <a:ext cx="6"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63" name="Line 324"/>
            <p:cNvSpPr>
              <a:spLocks noChangeShapeType="1"/>
            </p:cNvSpPr>
            <p:nvPr/>
          </p:nvSpPr>
          <p:spPr bwMode="auto">
            <a:xfrm>
              <a:off x="2285" y="2684"/>
              <a:ext cx="4"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64" name="Freeform 325"/>
            <p:cNvSpPr>
              <a:spLocks/>
            </p:cNvSpPr>
            <p:nvPr/>
          </p:nvSpPr>
          <p:spPr bwMode="auto">
            <a:xfrm>
              <a:off x="1909" y="2714"/>
              <a:ext cx="92" cy="35"/>
            </a:xfrm>
            <a:custGeom>
              <a:avLst/>
              <a:gdLst>
                <a:gd name="T0" fmla="*/ 85 w 92"/>
                <a:gd name="T1" fmla="*/ 0 h 35"/>
                <a:gd name="T2" fmla="*/ 91 w 92"/>
                <a:gd name="T3" fmla="*/ 21 h 35"/>
                <a:gd name="T4" fmla="*/ 4 w 92"/>
                <a:gd name="T5" fmla="*/ 34 h 35"/>
                <a:gd name="T6" fmla="*/ 0 w 92"/>
                <a:gd name="T7" fmla="*/ 12 h 35"/>
                <a:gd name="T8" fmla="*/ 85 w 92"/>
                <a:gd name="T9" fmla="*/ 0 h 35"/>
                <a:gd name="T10" fmla="*/ 0 60000 65536"/>
                <a:gd name="T11" fmla="*/ 0 60000 65536"/>
                <a:gd name="T12" fmla="*/ 0 60000 65536"/>
                <a:gd name="T13" fmla="*/ 0 60000 65536"/>
                <a:gd name="T14" fmla="*/ 0 60000 65536"/>
                <a:gd name="T15" fmla="*/ 0 w 92"/>
                <a:gd name="T16" fmla="*/ 0 h 35"/>
                <a:gd name="T17" fmla="*/ 92 w 92"/>
                <a:gd name="T18" fmla="*/ 35 h 35"/>
              </a:gdLst>
              <a:ahLst/>
              <a:cxnLst>
                <a:cxn ang="T10">
                  <a:pos x="T0" y="T1"/>
                </a:cxn>
                <a:cxn ang="T11">
                  <a:pos x="T2" y="T3"/>
                </a:cxn>
                <a:cxn ang="T12">
                  <a:pos x="T4" y="T5"/>
                </a:cxn>
                <a:cxn ang="T13">
                  <a:pos x="T6" y="T7"/>
                </a:cxn>
                <a:cxn ang="T14">
                  <a:pos x="T8" y="T9"/>
                </a:cxn>
              </a:cxnLst>
              <a:rect l="T15" t="T16" r="T17" b="T18"/>
              <a:pathLst>
                <a:path w="92" h="35">
                  <a:moveTo>
                    <a:pt x="85" y="0"/>
                  </a:moveTo>
                  <a:lnTo>
                    <a:pt x="91" y="21"/>
                  </a:lnTo>
                  <a:lnTo>
                    <a:pt x="4" y="34"/>
                  </a:lnTo>
                  <a:lnTo>
                    <a:pt x="0" y="12"/>
                  </a:lnTo>
                  <a:lnTo>
                    <a:pt x="85"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065" name="Freeform 326"/>
            <p:cNvSpPr>
              <a:spLocks/>
            </p:cNvSpPr>
            <p:nvPr/>
          </p:nvSpPr>
          <p:spPr bwMode="auto">
            <a:xfrm>
              <a:off x="1905" y="2725"/>
              <a:ext cx="23" cy="33"/>
            </a:xfrm>
            <a:custGeom>
              <a:avLst/>
              <a:gdLst>
                <a:gd name="T0" fmla="*/ 22 w 23"/>
                <a:gd name="T1" fmla="*/ 19 h 33"/>
                <a:gd name="T2" fmla="*/ 9 w 23"/>
                <a:gd name="T3" fmla="*/ 0 h 33"/>
                <a:gd name="T4" fmla="*/ 0 w 23"/>
                <a:gd name="T5" fmla="*/ 9 h 33"/>
                <a:gd name="T6" fmla="*/ 15 w 23"/>
                <a:gd name="T7" fmla="*/ 32 h 33"/>
                <a:gd name="T8" fmla="*/ 22 w 23"/>
                <a:gd name="T9" fmla="*/ 19 h 33"/>
                <a:gd name="T10" fmla="*/ 0 60000 65536"/>
                <a:gd name="T11" fmla="*/ 0 60000 65536"/>
                <a:gd name="T12" fmla="*/ 0 60000 65536"/>
                <a:gd name="T13" fmla="*/ 0 60000 65536"/>
                <a:gd name="T14" fmla="*/ 0 60000 65536"/>
                <a:gd name="T15" fmla="*/ 0 w 23"/>
                <a:gd name="T16" fmla="*/ 0 h 33"/>
                <a:gd name="T17" fmla="*/ 23 w 23"/>
                <a:gd name="T18" fmla="*/ 33 h 33"/>
              </a:gdLst>
              <a:ahLst/>
              <a:cxnLst>
                <a:cxn ang="T10">
                  <a:pos x="T0" y="T1"/>
                </a:cxn>
                <a:cxn ang="T11">
                  <a:pos x="T2" y="T3"/>
                </a:cxn>
                <a:cxn ang="T12">
                  <a:pos x="T4" y="T5"/>
                </a:cxn>
                <a:cxn ang="T13">
                  <a:pos x="T6" y="T7"/>
                </a:cxn>
                <a:cxn ang="T14">
                  <a:pos x="T8" y="T9"/>
                </a:cxn>
              </a:cxnLst>
              <a:rect l="T15" t="T16" r="T17" b="T18"/>
              <a:pathLst>
                <a:path w="23" h="33">
                  <a:moveTo>
                    <a:pt x="22" y="19"/>
                  </a:moveTo>
                  <a:lnTo>
                    <a:pt x="9" y="0"/>
                  </a:lnTo>
                  <a:lnTo>
                    <a:pt x="0" y="9"/>
                  </a:lnTo>
                  <a:lnTo>
                    <a:pt x="15" y="32"/>
                  </a:lnTo>
                  <a:lnTo>
                    <a:pt x="22" y="19"/>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066" name="Freeform 327"/>
            <p:cNvSpPr>
              <a:spLocks/>
            </p:cNvSpPr>
            <p:nvPr/>
          </p:nvSpPr>
          <p:spPr bwMode="auto">
            <a:xfrm>
              <a:off x="1913" y="2731"/>
              <a:ext cx="88" cy="34"/>
            </a:xfrm>
            <a:custGeom>
              <a:avLst/>
              <a:gdLst>
                <a:gd name="T0" fmla="*/ 87 w 88"/>
                <a:gd name="T1" fmla="*/ 0 h 34"/>
                <a:gd name="T2" fmla="*/ 0 w 88"/>
                <a:gd name="T3" fmla="*/ 14 h 34"/>
                <a:gd name="T4" fmla="*/ 0 w 88"/>
                <a:gd name="T5" fmla="*/ 33 h 34"/>
                <a:gd name="T6" fmla="*/ 85 w 88"/>
                <a:gd name="T7" fmla="*/ 11 h 34"/>
                <a:gd name="T8" fmla="*/ 87 w 88"/>
                <a:gd name="T9" fmla="*/ 0 h 34"/>
                <a:gd name="T10" fmla="*/ 0 60000 65536"/>
                <a:gd name="T11" fmla="*/ 0 60000 65536"/>
                <a:gd name="T12" fmla="*/ 0 60000 65536"/>
                <a:gd name="T13" fmla="*/ 0 60000 65536"/>
                <a:gd name="T14" fmla="*/ 0 60000 65536"/>
                <a:gd name="T15" fmla="*/ 0 w 88"/>
                <a:gd name="T16" fmla="*/ 0 h 34"/>
                <a:gd name="T17" fmla="*/ 88 w 88"/>
                <a:gd name="T18" fmla="*/ 34 h 34"/>
              </a:gdLst>
              <a:ahLst/>
              <a:cxnLst>
                <a:cxn ang="T10">
                  <a:pos x="T0" y="T1"/>
                </a:cxn>
                <a:cxn ang="T11">
                  <a:pos x="T2" y="T3"/>
                </a:cxn>
                <a:cxn ang="T12">
                  <a:pos x="T4" y="T5"/>
                </a:cxn>
                <a:cxn ang="T13">
                  <a:pos x="T6" y="T7"/>
                </a:cxn>
                <a:cxn ang="T14">
                  <a:pos x="T8" y="T9"/>
                </a:cxn>
              </a:cxnLst>
              <a:rect l="T15" t="T16" r="T17" b="T18"/>
              <a:pathLst>
                <a:path w="88" h="34">
                  <a:moveTo>
                    <a:pt x="87" y="0"/>
                  </a:moveTo>
                  <a:lnTo>
                    <a:pt x="0" y="14"/>
                  </a:lnTo>
                  <a:lnTo>
                    <a:pt x="0" y="33"/>
                  </a:lnTo>
                  <a:lnTo>
                    <a:pt x="85" y="11"/>
                  </a:lnTo>
                  <a:lnTo>
                    <a:pt x="87"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067" name="Line 328"/>
            <p:cNvSpPr>
              <a:spLocks noChangeShapeType="1"/>
            </p:cNvSpPr>
            <p:nvPr/>
          </p:nvSpPr>
          <p:spPr bwMode="auto">
            <a:xfrm>
              <a:off x="1925" y="2722"/>
              <a:ext cx="4"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68" name="Line 329"/>
            <p:cNvSpPr>
              <a:spLocks noChangeShapeType="1"/>
            </p:cNvSpPr>
            <p:nvPr/>
          </p:nvSpPr>
          <p:spPr bwMode="auto">
            <a:xfrm>
              <a:off x="1940" y="2722"/>
              <a:ext cx="4"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69" name="Line 330"/>
            <p:cNvSpPr>
              <a:spLocks noChangeShapeType="1"/>
            </p:cNvSpPr>
            <p:nvPr/>
          </p:nvSpPr>
          <p:spPr bwMode="auto">
            <a:xfrm>
              <a:off x="1953" y="2719"/>
              <a:ext cx="5" cy="20"/>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70" name="Line 331"/>
            <p:cNvSpPr>
              <a:spLocks noChangeShapeType="1"/>
            </p:cNvSpPr>
            <p:nvPr/>
          </p:nvSpPr>
          <p:spPr bwMode="auto">
            <a:xfrm>
              <a:off x="1969" y="2719"/>
              <a:ext cx="2" cy="12"/>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71" name="Line 332"/>
            <p:cNvSpPr>
              <a:spLocks noChangeShapeType="1"/>
            </p:cNvSpPr>
            <p:nvPr/>
          </p:nvSpPr>
          <p:spPr bwMode="auto">
            <a:xfrm>
              <a:off x="1982" y="2714"/>
              <a:ext cx="4"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72" name="Freeform 333"/>
            <p:cNvSpPr>
              <a:spLocks/>
            </p:cNvSpPr>
            <p:nvPr/>
          </p:nvSpPr>
          <p:spPr bwMode="auto">
            <a:xfrm>
              <a:off x="2115" y="2692"/>
              <a:ext cx="91" cy="34"/>
            </a:xfrm>
            <a:custGeom>
              <a:avLst/>
              <a:gdLst>
                <a:gd name="T0" fmla="*/ 85 w 91"/>
                <a:gd name="T1" fmla="*/ 0 h 34"/>
                <a:gd name="T2" fmla="*/ 90 w 91"/>
                <a:gd name="T3" fmla="*/ 19 h 34"/>
                <a:gd name="T4" fmla="*/ 4 w 91"/>
                <a:gd name="T5" fmla="*/ 33 h 34"/>
                <a:gd name="T6" fmla="*/ 0 w 91"/>
                <a:gd name="T7" fmla="*/ 13 h 34"/>
                <a:gd name="T8" fmla="*/ 85 w 91"/>
                <a:gd name="T9" fmla="*/ 0 h 34"/>
                <a:gd name="T10" fmla="*/ 0 60000 65536"/>
                <a:gd name="T11" fmla="*/ 0 60000 65536"/>
                <a:gd name="T12" fmla="*/ 0 60000 65536"/>
                <a:gd name="T13" fmla="*/ 0 60000 65536"/>
                <a:gd name="T14" fmla="*/ 0 60000 65536"/>
                <a:gd name="T15" fmla="*/ 0 w 91"/>
                <a:gd name="T16" fmla="*/ 0 h 34"/>
                <a:gd name="T17" fmla="*/ 91 w 91"/>
                <a:gd name="T18" fmla="*/ 34 h 34"/>
              </a:gdLst>
              <a:ahLst/>
              <a:cxnLst>
                <a:cxn ang="T10">
                  <a:pos x="T0" y="T1"/>
                </a:cxn>
                <a:cxn ang="T11">
                  <a:pos x="T2" y="T3"/>
                </a:cxn>
                <a:cxn ang="T12">
                  <a:pos x="T4" y="T5"/>
                </a:cxn>
                <a:cxn ang="T13">
                  <a:pos x="T6" y="T7"/>
                </a:cxn>
                <a:cxn ang="T14">
                  <a:pos x="T8" y="T9"/>
                </a:cxn>
              </a:cxnLst>
              <a:rect l="T15" t="T16" r="T17" b="T18"/>
              <a:pathLst>
                <a:path w="91" h="34">
                  <a:moveTo>
                    <a:pt x="85" y="0"/>
                  </a:moveTo>
                  <a:lnTo>
                    <a:pt x="90" y="19"/>
                  </a:lnTo>
                  <a:lnTo>
                    <a:pt x="4" y="33"/>
                  </a:lnTo>
                  <a:lnTo>
                    <a:pt x="0" y="13"/>
                  </a:lnTo>
                  <a:lnTo>
                    <a:pt x="85"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073" name="Freeform 334"/>
            <p:cNvSpPr>
              <a:spLocks/>
            </p:cNvSpPr>
            <p:nvPr/>
          </p:nvSpPr>
          <p:spPr bwMode="auto">
            <a:xfrm>
              <a:off x="2111" y="2703"/>
              <a:ext cx="22" cy="33"/>
            </a:xfrm>
            <a:custGeom>
              <a:avLst/>
              <a:gdLst>
                <a:gd name="T0" fmla="*/ 21 w 22"/>
                <a:gd name="T1" fmla="*/ 18 h 33"/>
                <a:gd name="T2" fmla="*/ 8 w 22"/>
                <a:gd name="T3" fmla="*/ 0 h 33"/>
                <a:gd name="T4" fmla="*/ 0 w 22"/>
                <a:gd name="T5" fmla="*/ 8 h 33"/>
                <a:gd name="T6" fmla="*/ 16 w 22"/>
                <a:gd name="T7" fmla="*/ 32 h 33"/>
                <a:gd name="T8" fmla="*/ 21 w 22"/>
                <a:gd name="T9" fmla="*/ 18 h 33"/>
                <a:gd name="T10" fmla="*/ 0 60000 65536"/>
                <a:gd name="T11" fmla="*/ 0 60000 65536"/>
                <a:gd name="T12" fmla="*/ 0 60000 65536"/>
                <a:gd name="T13" fmla="*/ 0 60000 65536"/>
                <a:gd name="T14" fmla="*/ 0 60000 65536"/>
                <a:gd name="T15" fmla="*/ 0 w 22"/>
                <a:gd name="T16" fmla="*/ 0 h 33"/>
                <a:gd name="T17" fmla="*/ 22 w 22"/>
                <a:gd name="T18" fmla="*/ 33 h 33"/>
              </a:gdLst>
              <a:ahLst/>
              <a:cxnLst>
                <a:cxn ang="T10">
                  <a:pos x="T0" y="T1"/>
                </a:cxn>
                <a:cxn ang="T11">
                  <a:pos x="T2" y="T3"/>
                </a:cxn>
                <a:cxn ang="T12">
                  <a:pos x="T4" y="T5"/>
                </a:cxn>
                <a:cxn ang="T13">
                  <a:pos x="T6" y="T7"/>
                </a:cxn>
                <a:cxn ang="T14">
                  <a:pos x="T8" y="T9"/>
                </a:cxn>
              </a:cxnLst>
              <a:rect l="T15" t="T16" r="T17" b="T18"/>
              <a:pathLst>
                <a:path w="22" h="33">
                  <a:moveTo>
                    <a:pt x="21" y="18"/>
                  </a:moveTo>
                  <a:lnTo>
                    <a:pt x="8" y="0"/>
                  </a:lnTo>
                  <a:lnTo>
                    <a:pt x="0" y="8"/>
                  </a:lnTo>
                  <a:lnTo>
                    <a:pt x="16" y="32"/>
                  </a:lnTo>
                  <a:lnTo>
                    <a:pt x="21" y="18"/>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074" name="Freeform 335"/>
            <p:cNvSpPr>
              <a:spLocks/>
            </p:cNvSpPr>
            <p:nvPr/>
          </p:nvSpPr>
          <p:spPr bwMode="auto">
            <a:xfrm>
              <a:off x="2116" y="2708"/>
              <a:ext cx="90" cy="34"/>
            </a:xfrm>
            <a:custGeom>
              <a:avLst/>
              <a:gdLst>
                <a:gd name="T0" fmla="*/ 89 w 90"/>
                <a:gd name="T1" fmla="*/ 0 h 34"/>
                <a:gd name="T2" fmla="*/ 1 w 90"/>
                <a:gd name="T3" fmla="*/ 14 h 34"/>
                <a:gd name="T4" fmla="*/ 0 w 90"/>
                <a:gd name="T5" fmla="*/ 33 h 34"/>
                <a:gd name="T6" fmla="*/ 87 w 90"/>
                <a:gd name="T7" fmla="*/ 11 h 34"/>
                <a:gd name="T8" fmla="*/ 89 w 90"/>
                <a:gd name="T9" fmla="*/ 0 h 34"/>
                <a:gd name="T10" fmla="*/ 0 60000 65536"/>
                <a:gd name="T11" fmla="*/ 0 60000 65536"/>
                <a:gd name="T12" fmla="*/ 0 60000 65536"/>
                <a:gd name="T13" fmla="*/ 0 60000 65536"/>
                <a:gd name="T14" fmla="*/ 0 60000 65536"/>
                <a:gd name="T15" fmla="*/ 0 w 90"/>
                <a:gd name="T16" fmla="*/ 0 h 34"/>
                <a:gd name="T17" fmla="*/ 90 w 90"/>
                <a:gd name="T18" fmla="*/ 34 h 34"/>
              </a:gdLst>
              <a:ahLst/>
              <a:cxnLst>
                <a:cxn ang="T10">
                  <a:pos x="T0" y="T1"/>
                </a:cxn>
                <a:cxn ang="T11">
                  <a:pos x="T2" y="T3"/>
                </a:cxn>
                <a:cxn ang="T12">
                  <a:pos x="T4" y="T5"/>
                </a:cxn>
                <a:cxn ang="T13">
                  <a:pos x="T6" y="T7"/>
                </a:cxn>
                <a:cxn ang="T14">
                  <a:pos x="T8" y="T9"/>
                </a:cxn>
              </a:cxnLst>
              <a:rect l="T15" t="T16" r="T17" b="T18"/>
              <a:pathLst>
                <a:path w="90" h="34">
                  <a:moveTo>
                    <a:pt x="89" y="0"/>
                  </a:moveTo>
                  <a:lnTo>
                    <a:pt x="1" y="14"/>
                  </a:lnTo>
                  <a:lnTo>
                    <a:pt x="0" y="33"/>
                  </a:lnTo>
                  <a:lnTo>
                    <a:pt x="87" y="11"/>
                  </a:lnTo>
                  <a:lnTo>
                    <a:pt x="89"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075" name="Line 336"/>
            <p:cNvSpPr>
              <a:spLocks noChangeShapeType="1"/>
            </p:cNvSpPr>
            <p:nvPr/>
          </p:nvSpPr>
          <p:spPr bwMode="auto">
            <a:xfrm>
              <a:off x="2127" y="2703"/>
              <a:ext cx="5" cy="1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76" name="Line 337"/>
            <p:cNvSpPr>
              <a:spLocks noChangeShapeType="1"/>
            </p:cNvSpPr>
            <p:nvPr/>
          </p:nvSpPr>
          <p:spPr bwMode="auto">
            <a:xfrm>
              <a:off x="2140" y="2703"/>
              <a:ext cx="6" cy="1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77" name="Line 338"/>
            <p:cNvSpPr>
              <a:spLocks noChangeShapeType="1"/>
            </p:cNvSpPr>
            <p:nvPr/>
          </p:nvSpPr>
          <p:spPr bwMode="auto">
            <a:xfrm>
              <a:off x="2156" y="2694"/>
              <a:ext cx="5"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78" name="Line 339"/>
            <p:cNvSpPr>
              <a:spLocks noChangeShapeType="1"/>
            </p:cNvSpPr>
            <p:nvPr/>
          </p:nvSpPr>
          <p:spPr bwMode="auto">
            <a:xfrm>
              <a:off x="2170" y="2694"/>
              <a:ext cx="4"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79" name="Line 340"/>
            <p:cNvSpPr>
              <a:spLocks noChangeShapeType="1"/>
            </p:cNvSpPr>
            <p:nvPr/>
          </p:nvSpPr>
          <p:spPr bwMode="auto">
            <a:xfrm>
              <a:off x="2186" y="2692"/>
              <a:ext cx="6" cy="1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80" name="Freeform 341"/>
            <p:cNvSpPr>
              <a:spLocks/>
            </p:cNvSpPr>
            <p:nvPr/>
          </p:nvSpPr>
          <p:spPr bwMode="auto">
            <a:xfrm>
              <a:off x="2012" y="2703"/>
              <a:ext cx="91" cy="33"/>
            </a:xfrm>
            <a:custGeom>
              <a:avLst/>
              <a:gdLst>
                <a:gd name="T0" fmla="*/ 85 w 91"/>
                <a:gd name="T1" fmla="*/ 0 h 33"/>
                <a:gd name="T2" fmla="*/ 90 w 91"/>
                <a:gd name="T3" fmla="*/ 20 h 33"/>
                <a:gd name="T4" fmla="*/ 4 w 91"/>
                <a:gd name="T5" fmla="*/ 32 h 33"/>
                <a:gd name="T6" fmla="*/ 0 w 91"/>
                <a:gd name="T7" fmla="*/ 11 h 33"/>
                <a:gd name="T8" fmla="*/ 85 w 91"/>
                <a:gd name="T9" fmla="*/ 0 h 33"/>
                <a:gd name="T10" fmla="*/ 0 60000 65536"/>
                <a:gd name="T11" fmla="*/ 0 60000 65536"/>
                <a:gd name="T12" fmla="*/ 0 60000 65536"/>
                <a:gd name="T13" fmla="*/ 0 60000 65536"/>
                <a:gd name="T14" fmla="*/ 0 60000 65536"/>
                <a:gd name="T15" fmla="*/ 0 w 91"/>
                <a:gd name="T16" fmla="*/ 0 h 33"/>
                <a:gd name="T17" fmla="*/ 91 w 91"/>
                <a:gd name="T18" fmla="*/ 33 h 33"/>
              </a:gdLst>
              <a:ahLst/>
              <a:cxnLst>
                <a:cxn ang="T10">
                  <a:pos x="T0" y="T1"/>
                </a:cxn>
                <a:cxn ang="T11">
                  <a:pos x="T2" y="T3"/>
                </a:cxn>
                <a:cxn ang="T12">
                  <a:pos x="T4" y="T5"/>
                </a:cxn>
                <a:cxn ang="T13">
                  <a:pos x="T6" y="T7"/>
                </a:cxn>
                <a:cxn ang="T14">
                  <a:pos x="T8" y="T9"/>
                </a:cxn>
              </a:cxnLst>
              <a:rect l="T15" t="T16" r="T17" b="T18"/>
              <a:pathLst>
                <a:path w="91" h="33">
                  <a:moveTo>
                    <a:pt x="85" y="0"/>
                  </a:moveTo>
                  <a:lnTo>
                    <a:pt x="90" y="20"/>
                  </a:lnTo>
                  <a:lnTo>
                    <a:pt x="4" y="32"/>
                  </a:lnTo>
                  <a:lnTo>
                    <a:pt x="0" y="11"/>
                  </a:lnTo>
                  <a:lnTo>
                    <a:pt x="85"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1081" name="Freeform 342"/>
            <p:cNvSpPr>
              <a:spLocks/>
            </p:cNvSpPr>
            <p:nvPr/>
          </p:nvSpPr>
          <p:spPr bwMode="auto">
            <a:xfrm>
              <a:off x="2008" y="2714"/>
              <a:ext cx="23" cy="35"/>
            </a:xfrm>
            <a:custGeom>
              <a:avLst/>
              <a:gdLst>
                <a:gd name="T0" fmla="*/ 22 w 23"/>
                <a:gd name="T1" fmla="*/ 19 h 35"/>
                <a:gd name="T2" fmla="*/ 8 w 23"/>
                <a:gd name="T3" fmla="*/ 0 h 35"/>
                <a:gd name="T4" fmla="*/ 0 w 23"/>
                <a:gd name="T5" fmla="*/ 7 h 35"/>
                <a:gd name="T6" fmla="*/ 13 w 23"/>
                <a:gd name="T7" fmla="*/ 34 h 35"/>
                <a:gd name="T8" fmla="*/ 22 w 23"/>
                <a:gd name="T9" fmla="*/ 19 h 35"/>
                <a:gd name="T10" fmla="*/ 0 60000 65536"/>
                <a:gd name="T11" fmla="*/ 0 60000 65536"/>
                <a:gd name="T12" fmla="*/ 0 60000 65536"/>
                <a:gd name="T13" fmla="*/ 0 60000 65536"/>
                <a:gd name="T14" fmla="*/ 0 60000 65536"/>
                <a:gd name="T15" fmla="*/ 0 w 23"/>
                <a:gd name="T16" fmla="*/ 0 h 35"/>
                <a:gd name="T17" fmla="*/ 23 w 23"/>
                <a:gd name="T18" fmla="*/ 35 h 35"/>
              </a:gdLst>
              <a:ahLst/>
              <a:cxnLst>
                <a:cxn ang="T10">
                  <a:pos x="T0" y="T1"/>
                </a:cxn>
                <a:cxn ang="T11">
                  <a:pos x="T2" y="T3"/>
                </a:cxn>
                <a:cxn ang="T12">
                  <a:pos x="T4" y="T5"/>
                </a:cxn>
                <a:cxn ang="T13">
                  <a:pos x="T6" y="T7"/>
                </a:cxn>
                <a:cxn ang="T14">
                  <a:pos x="T8" y="T9"/>
                </a:cxn>
              </a:cxnLst>
              <a:rect l="T15" t="T16" r="T17" b="T18"/>
              <a:pathLst>
                <a:path w="23" h="35">
                  <a:moveTo>
                    <a:pt x="22" y="19"/>
                  </a:moveTo>
                  <a:lnTo>
                    <a:pt x="8" y="0"/>
                  </a:lnTo>
                  <a:lnTo>
                    <a:pt x="0" y="7"/>
                  </a:lnTo>
                  <a:lnTo>
                    <a:pt x="13" y="34"/>
                  </a:lnTo>
                  <a:lnTo>
                    <a:pt x="22" y="19"/>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082" name="Freeform 343"/>
            <p:cNvSpPr>
              <a:spLocks/>
            </p:cNvSpPr>
            <p:nvPr/>
          </p:nvSpPr>
          <p:spPr bwMode="auto">
            <a:xfrm>
              <a:off x="2012" y="2719"/>
              <a:ext cx="91" cy="34"/>
            </a:xfrm>
            <a:custGeom>
              <a:avLst/>
              <a:gdLst>
                <a:gd name="T0" fmla="*/ 90 w 91"/>
                <a:gd name="T1" fmla="*/ 0 h 34"/>
                <a:gd name="T2" fmla="*/ 1 w 91"/>
                <a:gd name="T3" fmla="*/ 18 h 34"/>
                <a:gd name="T4" fmla="*/ 0 w 91"/>
                <a:gd name="T5" fmla="*/ 33 h 34"/>
                <a:gd name="T6" fmla="*/ 87 w 91"/>
                <a:gd name="T7" fmla="*/ 12 h 34"/>
                <a:gd name="T8" fmla="*/ 90 w 91"/>
                <a:gd name="T9" fmla="*/ 0 h 34"/>
                <a:gd name="T10" fmla="*/ 0 60000 65536"/>
                <a:gd name="T11" fmla="*/ 0 60000 65536"/>
                <a:gd name="T12" fmla="*/ 0 60000 65536"/>
                <a:gd name="T13" fmla="*/ 0 60000 65536"/>
                <a:gd name="T14" fmla="*/ 0 60000 65536"/>
                <a:gd name="T15" fmla="*/ 0 w 91"/>
                <a:gd name="T16" fmla="*/ 0 h 34"/>
                <a:gd name="T17" fmla="*/ 91 w 91"/>
                <a:gd name="T18" fmla="*/ 34 h 34"/>
              </a:gdLst>
              <a:ahLst/>
              <a:cxnLst>
                <a:cxn ang="T10">
                  <a:pos x="T0" y="T1"/>
                </a:cxn>
                <a:cxn ang="T11">
                  <a:pos x="T2" y="T3"/>
                </a:cxn>
                <a:cxn ang="T12">
                  <a:pos x="T4" y="T5"/>
                </a:cxn>
                <a:cxn ang="T13">
                  <a:pos x="T6" y="T7"/>
                </a:cxn>
                <a:cxn ang="T14">
                  <a:pos x="T8" y="T9"/>
                </a:cxn>
              </a:cxnLst>
              <a:rect l="T15" t="T16" r="T17" b="T18"/>
              <a:pathLst>
                <a:path w="91" h="34">
                  <a:moveTo>
                    <a:pt x="90" y="0"/>
                  </a:moveTo>
                  <a:lnTo>
                    <a:pt x="1" y="18"/>
                  </a:lnTo>
                  <a:lnTo>
                    <a:pt x="0" y="33"/>
                  </a:lnTo>
                  <a:lnTo>
                    <a:pt x="87" y="12"/>
                  </a:lnTo>
                  <a:lnTo>
                    <a:pt x="90"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1083" name="Line 344"/>
            <p:cNvSpPr>
              <a:spLocks noChangeShapeType="1"/>
            </p:cNvSpPr>
            <p:nvPr/>
          </p:nvSpPr>
          <p:spPr bwMode="auto">
            <a:xfrm>
              <a:off x="2024" y="2713"/>
              <a:ext cx="6" cy="1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84" name="Line 345"/>
            <p:cNvSpPr>
              <a:spLocks noChangeShapeType="1"/>
            </p:cNvSpPr>
            <p:nvPr/>
          </p:nvSpPr>
          <p:spPr bwMode="auto">
            <a:xfrm>
              <a:off x="2040" y="2708"/>
              <a:ext cx="6"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85" name="Line 346"/>
            <p:cNvSpPr>
              <a:spLocks noChangeShapeType="1"/>
            </p:cNvSpPr>
            <p:nvPr/>
          </p:nvSpPr>
          <p:spPr bwMode="auto">
            <a:xfrm>
              <a:off x="2053" y="2708"/>
              <a:ext cx="6" cy="1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86" name="Line 347"/>
            <p:cNvSpPr>
              <a:spLocks noChangeShapeType="1"/>
            </p:cNvSpPr>
            <p:nvPr/>
          </p:nvSpPr>
          <p:spPr bwMode="auto">
            <a:xfrm>
              <a:off x="2067" y="2705"/>
              <a:ext cx="8"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87" name="Line 348"/>
            <p:cNvSpPr>
              <a:spLocks noChangeShapeType="1"/>
            </p:cNvSpPr>
            <p:nvPr/>
          </p:nvSpPr>
          <p:spPr bwMode="auto">
            <a:xfrm>
              <a:off x="2084" y="2705"/>
              <a:ext cx="5" cy="1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88" name="Line 349"/>
            <p:cNvSpPr>
              <a:spLocks noChangeShapeType="1"/>
            </p:cNvSpPr>
            <p:nvPr/>
          </p:nvSpPr>
          <p:spPr bwMode="auto">
            <a:xfrm flipH="1" flipV="1">
              <a:off x="1941" y="2776"/>
              <a:ext cx="16" cy="6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89" name="Line 350"/>
            <p:cNvSpPr>
              <a:spLocks noChangeShapeType="1"/>
            </p:cNvSpPr>
            <p:nvPr/>
          </p:nvSpPr>
          <p:spPr bwMode="auto">
            <a:xfrm flipH="1" flipV="1">
              <a:off x="1974" y="2773"/>
              <a:ext cx="21" cy="8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90" name="Line 351"/>
            <p:cNvSpPr>
              <a:spLocks noChangeShapeType="1"/>
            </p:cNvSpPr>
            <p:nvPr/>
          </p:nvSpPr>
          <p:spPr bwMode="auto">
            <a:xfrm flipH="1" flipV="1">
              <a:off x="1990" y="2773"/>
              <a:ext cx="20" cy="8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91" name="Line 352"/>
            <p:cNvSpPr>
              <a:spLocks noChangeShapeType="1"/>
            </p:cNvSpPr>
            <p:nvPr/>
          </p:nvSpPr>
          <p:spPr bwMode="auto">
            <a:xfrm flipH="1" flipV="1">
              <a:off x="2004" y="2766"/>
              <a:ext cx="20" cy="9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92" name="Line 353"/>
            <p:cNvSpPr>
              <a:spLocks noChangeShapeType="1"/>
            </p:cNvSpPr>
            <p:nvPr/>
          </p:nvSpPr>
          <p:spPr bwMode="auto">
            <a:xfrm flipH="1" flipV="1">
              <a:off x="2020" y="2766"/>
              <a:ext cx="20" cy="9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93" name="Line 354"/>
            <p:cNvSpPr>
              <a:spLocks noChangeShapeType="1"/>
            </p:cNvSpPr>
            <p:nvPr/>
          </p:nvSpPr>
          <p:spPr bwMode="auto">
            <a:xfrm flipH="1" flipV="1">
              <a:off x="2035" y="2764"/>
              <a:ext cx="22" cy="9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94" name="Line 355"/>
            <p:cNvSpPr>
              <a:spLocks noChangeShapeType="1"/>
            </p:cNvSpPr>
            <p:nvPr/>
          </p:nvSpPr>
          <p:spPr bwMode="auto">
            <a:xfrm flipH="1" flipV="1">
              <a:off x="2048" y="2762"/>
              <a:ext cx="24" cy="8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95" name="Line 356"/>
            <p:cNvSpPr>
              <a:spLocks noChangeShapeType="1"/>
            </p:cNvSpPr>
            <p:nvPr/>
          </p:nvSpPr>
          <p:spPr bwMode="auto">
            <a:xfrm flipH="1" flipV="1">
              <a:off x="2065" y="2762"/>
              <a:ext cx="22" cy="8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96" name="Line 357"/>
            <p:cNvSpPr>
              <a:spLocks noChangeShapeType="1"/>
            </p:cNvSpPr>
            <p:nvPr/>
          </p:nvSpPr>
          <p:spPr bwMode="auto">
            <a:xfrm flipH="1" flipV="1">
              <a:off x="2077" y="2762"/>
              <a:ext cx="25"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97" name="Line 358"/>
            <p:cNvSpPr>
              <a:spLocks noChangeShapeType="1"/>
            </p:cNvSpPr>
            <p:nvPr/>
          </p:nvSpPr>
          <p:spPr bwMode="auto">
            <a:xfrm flipH="1" flipV="1">
              <a:off x="2091" y="2757"/>
              <a:ext cx="26" cy="8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98" name="Line 359"/>
            <p:cNvSpPr>
              <a:spLocks noChangeShapeType="1"/>
            </p:cNvSpPr>
            <p:nvPr/>
          </p:nvSpPr>
          <p:spPr bwMode="auto">
            <a:xfrm flipH="1" flipV="1">
              <a:off x="2107" y="2757"/>
              <a:ext cx="25" cy="8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099" name="Line 360"/>
            <p:cNvSpPr>
              <a:spLocks noChangeShapeType="1"/>
            </p:cNvSpPr>
            <p:nvPr/>
          </p:nvSpPr>
          <p:spPr bwMode="auto">
            <a:xfrm flipH="1" flipV="1">
              <a:off x="2123" y="2754"/>
              <a:ext cx="24"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00" name="Line 361"/>
            <p:cNvSpPr>
              <a:spLocks noChangeShapeType="1"/>
            </p:cNvSpPr>
            <p:nvPr/>
          </p:nvSpPr>
          <p:spPr bwMode="auto">
            <a:xfrm flipH="1" flipV="1">
              <a:off x="2139" y="2752"/>
              <a:ext cx="25"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01" name="Line 362"/>
            <p:cNvSpPr>
              <a:spLocks noChangeShapeType="1"/>
            </p:cNvSpPr>
            <p:nvPr/>
          </p:nvSpPr>
          <p:spPr bwMode="auto">
            <a:xfrm flipH="1" flipV="1">
              <a:off x="2153" y="2752"/>
              <a:ext cx="25"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02" name="Line 363"/>
            <p:cNvSpPr>
              <a:spLocks noChangeShapeType="1"/>
            </p:cNvSpPr>
            <p:nvPr/>
          </p:nvSpPr>
          <p:spPr bwMode="auto">
            <a:xfrm flipH="1" flipV="1">
              <a:off x="2182" y="2752"/>
              <a:ext cx="19" cy="5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03" name="Line 364"/>
            <p:cNvSpPr>
              <a:spLocks noChangeShapeType="1"/>
            </p:cNvSpPr>
            <p:nvPr/>
          </p:nvSpPr>
          <p:spPr bwMode="auto">
            <a:xfrm flipH="1" flipV="1">
              <a:off x="1959" y="2774"/>
              <a:ext cx="21" cy="9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04" name="Line 365"/>
            <p:cNvSpPr>
              <a:spLocks noChangeShapeType="1"/>
            </p:cNvSpPr>
            <p:nvPr/>
          </p:nvSpPr>
          <p:spPr bwMode="auto">
            <a:xfrm flipH="1" flipV="1">
              <a:off x="2166" y="2748"/>
              <a:ext cx="28"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05" name="Line 366"/>
            <p:cNvSpPr>
              <a:spLocks noChangeShapeType="1"/>
            </p:cNvSpPr>
            <p:nvPr/>
          </p:nvSpPr>
          <p:spPr bwMode="auto">
            <a:xfrm flipH="1">
              <a:off x="1931" y="2762"/>
              <a:ext cx="271" cy="3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06" name="Line 367"/>
            <p:cNvSpPr>
              <a:spLocks noChangeShapeType="1"/>
            </p:cNvSpPr>
            <p:nvPr/>
          </p:nvSpPr>
          <p:spPr bwMode="auto">
            <a:xfrm flipH="1">
              <a:off x="1933" y="2781"/>
              <a:ext cx="275" cy="4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1107" name="Line 368"/>
            <p:cNvSpPr>
              <a:spLocks noChangeShapeType="1"/>
            </p:cNvSpPr>
            <p:nvPr/>
          </p:nvSpPr>
          <p:spPr bwMode="auto">
            <a:xfrm flipH="1">
              <a:off x="1974" y="2809"/>
              <a:ext cx="214" cy="3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grpSp>
      <p:sp>
        <p:nvSpPr>
          <p:cNvPr id="30726" name="Rectangle 369"/>
          <p:cNvSpPr>
            <a:spLocks noChangeArrowheads="1"/>
          </p:cNvSpPr>
          <p:nvPr/>
        </p:nvSpPr>
        <p:spPr bwMode="auto">
          <a:xfrm>
            <a:off x="3398838" y="1193800"/>
            <a:ext cx="2266950" cy="320089"/>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800" b="1" dirty="0">
                <a:solidFill>
                  <a:schemeClr val="tx1"/>
                </a:solidFill>
                <a:latin typeface="Calibri" pitchFamily="34" charset="0"/>
              </a:rPr>
              <a:t>Monitoring server</a:t>
            </a:r>
          </a:p>
        </p:txBody>
      </p:sp>
      <p:sp>
        <p:nvSpPr>
          <p:cNvPr id="30727" name="Line 370"/>
          <p:cNvSpPr>
            <a:spLocks noChangeShapeType="1"/>
          </p:cNvSpPr>
          <p:nvPr/>
        </p:nvSpPr>
        <p:spPr bwMode="auto">
          <a:xfrm flipV="1">
            <a:off x="2311400" y="2413000"/>
            <a:ext cx="1143000" cy="609600"/>
          </a:xfrm>
          <a:prstGeom prst="line">
            <a:avLst/>
          </a:prstGeom>
          <a:noFill/>
          <a:ln w="12700">
            <a:solidFill>
              <a:schemeClr val="tx1"/>
            </a:solidFill>
            <a:prstDash val="dash"/>
            <a:round/>
            <a:headEnd/>
            <a:tailEnd type="triangle" w="med" len="med"/>
          </a:ln>
        </p:spPr>
        <p:txBody>
          <a:bodyPr wrap="none" anchor="ctr"/>
          <a:lstStyle/>
          <a:p>
            <a:endParaRPr lang="en-US">
              <a:solidFill>
                <a:schemeClr val="tx1"/>
              </a:solidFill>
            </a:endParaRPr>
          </a:p>
        </p:txBody>
      </p:sp>
      <p:sp>
        <p:nvSpPr>
          <p:cNvPr id="30728" name="Line 371"/>
          <p:cNvSpPr>
            <a:spLocks noChangeShapeType="1"/>
          </p:cNvSpPr>
          <p:nvPr/>
        </p:nvSpPr>
        <p:spPr bwMode="auto">
          <a:xfrm flipH="1" flipV="1">
            <a:off x="4826000" y="2336800"/>
            <a:ext cx="1371600" cy="609600"/>
          </a:xfrm>
          <a:prstGeom prst="line">
            <a:avLst/>
          </a:prstGeom>
          <a:noFill/>
          <a:ln w="12700">
            <a:solidFill>
              <a:schemeClr val="tx1"/>
            </a:solidFill>
            <a:prstDash val="dash"/>
            <a:round/>
            <a:headEnd/>
            <a:tailEnd type="triangle" w="med" len="med"/>
          </a:ln>
        </p:spPr>
        <p:txBody>
          <a:bodyPr wrap="none" anchor="ctr"/>
          <a:lstStyle/>
          <a:p>
            <a:endParaRPr lang="en-US">
              <a:solidFill>
                <a:schemeClr val="tx1"/>
              </a:solidFill>
            </a:endParaRPr>
          </a:p>
        </p:txBody>
      </p:sp>
      <p:sp>
        <p:nvSpPr>
          <p:cNvPr id="30729" name="Line 372"/>
          <p:cNvSpPr>
            <a:spLocks noChangeShapeType="1"/>
          </p:cNvSpPr>
          <p:nvPr/>
        </p:nvSpPr>
        <p:spPr bwMode="auto">
          <a:xfrm flipV="1">
            <a:off x="3782189" y="5995988"/>
            <a:ext cx="619125" cy="0"/>
          </a:xfrm>
          <a:prstGeom prst="line">
            <a:avLst/>
          </a:prstGeom>
          <a:noFill/>
          <a:ln w="38100">
            <a:solidFill>
              <a:schemeClr val="bg2"/>
            </a:solidFill>
            <a:round/>
            <a:headEnd/>
            <a:tailEnd type="triangle" w="med" len="med"/>
          </a:ln>
        </p:spPr>
        <p:txBody>
          <a:bodyPr wrap="none" anchor="ctr"/>
          <a:lstStyle/>
          <a:p>
            <a:endParaRPr lang="en-US">
              <a:solidFill>
                <a:schemeClr val="tx1"/>
              </a:solidFill>
            </a:endParaRPr>
          </a:p>
        </p:txBody>
      </p:sp>
      <p:sp>
        <p:nvSpPr>
          <p:cNvPr id="30730" name="Rectangle 373"/>
          <p:cNvSpPr>
            <a:spLocks noChangeArrowheads="1"/>
          </p:cNvSpPr>
          <p:nvPr/>
        </p:nvSpPr>
        <p:spPr bwMode="auto">
          <a:xfrm>
            <a:off x="2488142" y="6054725"/>
            <a:ext cx="3228975" cy="294825"/>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b="1" dirty="0">
                <a:solidFill>
                  <a:schemeClr val="tx1"/>
                </a:solidFill>
                <a:latin typeface="Calibri" pitchFamily="34" charset="0"/>
              </a:rPr>
              <a:t>SQL Server </a:t>
            </a:r>
            <a:r>
              <a:rPr lang="en-US" sz="1600" b="1" dirty="0" smtClean="0">
                <a:solidFill>
                  <a:schemeClr val="tx1"/>
                </a:solidFill>
                <a:latin typeface="Calibri" pitchFamily="34" charset="0"/>
              </a:rPr>
              <a:t>Agent </a:t>
            </a:r>
            <a:r>
              <a:rPr lang="en-US" sz="1600" b="1" dirty="0">
                <a:solidFill>
                  <a:schemeClr val="tx1"/>
                </a:solidFill>
                <a:latin typeface="Calibri" pitchFamily="34" charset="0"/>
              </a:rPr>
              <a:t>scheduled jobs</a:t>
            </a:r>
          </a:p>
        </p:txBody>
      </p:sp>
      <p:grpSp>
        <p:nvGrpSpPr>
          <p:cNvPr id="5" name="Group 374"/>
          <p:cNvGrpSpPr>
            <a:grpSpLocks/>
          </p:cNvGrpSpPr>
          <p:nvPr/>
        </p:nvGrpSpPr>
        <p:grpSpPr bwMode="auto">
          <a:xfrm>
            <a:off x="787400" y="2339975"/>
            <a:ext cx="1581150" cy="1463675"/>
            <a:chOff x="2276" y="600"/>
            <a:chExt cx="673" cy="829"/>
          </a:xfrm>
        </p:grpSpPr>
        <p:sp>
          <p:nvSpPr>
            <p:cNvPr id="30866" name="Freeform 375"/>
            <p:cNvSpPr>
              <a:spLocks/>
            </p:cNvSpPr>
            <p:nvPr/>
          </p:nvSpPr>
          <p:spPr bwMode="auto">
            <a:xfrm>
              <a:off x="2450" y="915"/>
              <a:ext cx="32" cy="50"/>
            </a:xfrm>
            <a:custGeom>
              <a:avLst/>
              <a:gdLst>
                <a:gd name="T0" fmla="*/ 0 w 32"/>
                <a:gd name="T1" fmla="*/ 49 h 50"/>
                <a:gd name="T2" fmla="*/ 0 w 32"/>
                <a:gd name="T3" fmla="*/ 0 h 50"/>
                <a:gd name="T4" fmla="*/ 31 w 32"/>
                <a:gd name="T5" fmla="*/ 0 h 50"/>
                <a:gd name="T6" fmla="*/ 31 w 32"/>
                <a:gd name="T7" fmla="*/ 49 h 50"/>
                <a:gd name="T8" fmla="*/ 0 w 32"/>
                <a:gd name="T9" fmla="*/ 49 h 50"/>
                <a:gd name="T10" fmla="*/ 0 60000 65536"/>
                <a:gd name="T11" fmla="*/ 0 60000 65536"/>
                <a:gd name="T12" fmla="*/ 0 60000 65536"/>
                <a:gd name="T13" fmla="*/ 0 60000 65536"/>
                <a:gd name="T14" fmla="*/ 0 60000 65536"/>
                <a:gd name="T15" fmla="*/ 0 w 32"/>
                <a:gd name="T16" fmla="*/ 0 h 50"/>
                <a:gd name="T17" fmla="*/ 32 w 32"/>
                <a:gd name="T18" fmla="*/ 50 h 50"/>
              </a:gdLst>
              <a:ahLst/>
              <a:cxnLst>
                <a:cxn ang="T10">
                  <a:pos x="T0" y="T1"/>
                </a:cxn>
                <a:cxn ang="T11">
                  <a:pos x="T2" y="T3"/>
                </a:cxn>
                <a:cxn ang="T12">
                  <a:pos x="T4" y="T5"/>
                </a:cxn>
                <a:cxn ang="T13">
                  <a:pos x="T6" y="T7"/>
                </a:cxn>
                <a:cxn ang="T14">
                  <a:pos x="T8" y="T9"/>
                </a:cxn>
              </a:cxnLst>
              <a:rect l="T15" t="T16" r="T17" b="T18"/>
              <a:pathLst>
                <a:path w="32" h="50">
                  <a:moveTo>
                    <a:pt x="0" y="49"/>
                  </a:moveTo>
                  <a:lnTo>
                    <a:pt x="0" y="0"/>
                  </a:lnTo>
                  <a:lnTo>
                    <a:pt x="31" y="0"/>
                  </a:lnTo>
                  <a:lnTo>
                    <a:pt x="31" y="49"/>
                  </a:lnTo>
                  <a:lnTo>
                    <a:pt x="0" y="49"/>
                  </a:lnTo>
                </a:path>
              </a:pathLst>
            </a:custGeom>
            <a:solidFill>
              <a:srgbClr val="F9F9F9"/>
            </a:solidFill>
            <a:ln w="9525" cap="rnd">
              <a:noFill/>
              <a:round/>
              <a:headEnd/>
              <a:tailEnd/>
            </a:ln>
          </p:spPr>
          <p:txBody>
            <a:bodyPr/>
            <a:lstStyle/>
            <a:p>
              <a:endParaRPr lang="en-US">
                <a:solidFill>
                  <a:schemeClr val="tx1"/>
                </a:solidFill>
              </a:endParaRPr>
            </a:p>
          </p:txBody>
        </p:sp>
        <p:sp>
          <p:nvSpPr>
            <p:cNvPr id="30867" name="Freeform 376"/>
            <p:cNvSpPr>
              <a:spLocks/>
            </p:cNvSpPr>
            <p:nvPr/>
          </p:nvSpPr>
          <p:spPr bwMode="auto">
            <a:xfrm>
              <a:off x="2497" y="915"/>
              <a:ext cx="31" cy="50"/>
            </a:xfrm>
            <a:custGeom>
              <a:avLst/>
              <a:gdLst>
                <a:gd name="T0" fmla="*/ 0 w 31"/>
                <a:gd name="T1" fmla="*/ 49 h 50"/>
                <a:gd name="T2" fmla="*/ 0 w 31"/>
                <a:gd name="T3" fmla="*/ 0 h 50"/>
                <a:gd name="T4" fmla="*/ 30 w 31"/>
                <a:gd name="T5" fmla="*/ 0 h 50"/>
                <a:gd name="T6" fmla="*/ 30 w 31"/>
                <a:gd name="T7" fmla="*/ 49 h 50"/>
                <a:gd name="T8" fmla="*/ 0 w 31"/>
                <a:gd name="T9" fmla="*/ 49 h 50"/>
                <a:gd name="T10" fmla="*/ 0 60000 65536"/>
                <a:gd name="T11" fmla="*/ 0 60000 65536"/>
                <a:gd name="T12" fmla="*/ 0 60000 65536"/>
                <a:gd name="T13" fmla="*/ 0 60000 65536"/>
                <a:gd name="T14" fmla="*/ 0 60000 65536"/>
                <a:gd name="T15" fmla="*/ 0 w 31"/>
                <a:gd name="T16" fmla="*/ 0 h 50"/>
                <a:gd name="T17" fmla="*/ 31 w 31"/>
                <a:gd name="T18" fmla="*/ 50 h 50"/>
              </a:gdLst>
              <a:ahLst/>
              <a:cxnLst>
                <a:cxn ang="T10">
                  <a:pos x="T0" y="T1"/>
                </a:cxn>
                <a:cxn ang="T11">
                  <a:pos x="T2" y="T3"/>
                </a:cxn>
                <a:cxn ang="T12">
                  <a:pos x="T4" y="T5"/>
                </a:cxn>
                <a:cxn ang="T13">
                  <a:pos x="T6" y="T7"/>
                </a:cxn>
                <a:cxn ang="T14">
                  <a:pos x="T8" y="T9"/>
                </a:cxn>
              </a:cxnLst>
              <a:rect l="T15" t="T16" r="T17" b="T18"/>
              <a:pathLst>
                <a:path w="31" h="50">
                  <a:moveTo>
                    <a:pt x="0" y="49"/>
                  </a:moveTo>
                  <a:lnTo>
                    <a:pt x="0" y="0"/>
                  </a:lnTo>
                  <a:lnTo>
                    <a:pt x="30" y="0"/>
                  </a:lnTo>
                  <a:lnTo>
                    <a:pt x="30" y="49"/>
                  </a:lnTo>
                  <a:lnTo>
                    <a:pt x="0" y="49"/>
                  </a:lnTo>
                </a:path>
              </a:pathLst>
            </a:custGeom>
            <a:solidFill>
              <a:srgbClr val="776F65"/>
            </a:solidFill>
            <a:ln w="9525" cap="rnd">
              <a:noFill/>
              <a:round/>
              <a:headEnd/>
              <a:tailEnd/>
            </a:ln>
          </p:spPr>
          <p:txBody>
            <a:bodyPr/>
            <a:lstStyle/>
            <a:p>
              <a:endParaRPr lang="en-US">
                <a:solidFill>
                  <a:schemeClr val="tx1"/>
                </a:solidFill>
              </a:endParaRPr>
            </a:p>
          </p:txBody>
        </p:sp>
        <p:sp>
          <p:nvSpPr>
            <p:cNvPr id="30868" name="Freeform 377"/>
            <p:cNvSpPr>
              <a:spLocks/>
            </p:cNvSpPr>
            <p:nvPr/>
          </p:nvSpPr>
          <p:spPr bwMode="auto">
            <a:xfrm>
              <a:off x="2541" y="915"/>
              <a:ext cx="33" cy="50"/>
            </a:xfrm>
            <a:custGeom>
              <a:avLst/>
              <a:gdLst>
                <a:gd name="T0" fmla="*/ 0 w 33"/>
                <a:gd name="T1" fmla="*/ 49 h 50"/>
                <a:gd name="T2" fmla="*/ 0 w 33"/>
                <a:gd name="T3" fmla="*/ 0 h 50"/>
                <a:gd name="T4" fmla="*/ 32 w 33"/>
                <a:gd name="T5" fmla="*/ 0 h 50"/>
                <a:gd name="T6" fmla="*/ 32 w 33"/>
                <a:gd name="T7" fmla="*/ 49 h 50"/>
                <a:gd name="T8" fmla="*/ 0 w 33"/>
                <a:gd name="T9" fmla="*/ 49 h 50"/>
                <a:gd name="T10" fmla="*/ 0 60000 65536"/>
                <a:gd name="T11" fmla="*/ 0 60000 65536"/>
                <a:gd name="T12" fmla="*/ 0 60000 65536"/>
                <a:gd name="T13" fmla="*/ 0 60000 65536"/>
                <a:gd name="T14" fmla="*/ 0 60000 65536"/>
                <a:gd name="T15" fmla="*/ 0 w 33"/>
                <a:gd name="T16" fmla="*/ 0 h 50"/>
                <a:gd name="T17" fmla="*/ 33 w 33"/>
                <a:gd name="T18" fmla="*/ 50 h 50"/>
              </a:gdLst>
              <a:ahLst/>
              <a:cxnLst>
                <a:cxn ang="T10">
                  <a:pos x="T0" y="T1"/>
                </a:cxn>
                <a:cxn ang="T11">
                  <a:pos x="T2" y="T3"/>
                </a:cxn>
                <a:cxn ang="T12">
                  <a:pos x="T4" y="T5"/>
                </a:cxn>
                <a:cxn ang="T13">
                  <a:pos x="T6" y="T7"/>
                </a:cxn>
                <a:cxn ang="T14">
                  <a:pos x="T8" y="T9"/>
                </a:cxn>
              </a:cxnLst>
              <a:rect l="T15" t="T16" r="T17" b="T18"/>
              <a:pathLst>
                <a:path w="33" h="50">
                  <a:moveTo>
                    <a:pt x="0" y="49"/>
                  </a:moveTo>
                  <a:lnTo>
                    <a:pt x="0" y="0"/>
                  </a:lnTo>
                  <a:lnTo>
                    <a:pt x="32" y="0"/>
                  </a:lnTo>
                  <a:lnTo>
                    <a:pt x="32" y="49"/>
                  </a:lnTo>
                  <a:lnTo>
                    <a:pt x="0" y="49"/>
                  </a:lnTo>
                </a:path>
              </a:pathLst>
            </a:custGeom>
            <a:solidFill>
              <a:srgbClr val="E6D7C1"/>
            </a:solidFill>
            <a:ln w="9525" cap="rnd">
              <a:noFill/>
              <a:round/>
              <a:headEnd/>
              <a:tailEnd/>
            </a:ln>
          </p:spPr>
          <p:txBody>
            <a:bodyPr/>
            <a:lstStyle/>
            <a:p>
              <a:endParaRPr lang="en-US">
                <a:solidFill>
                  <a:schemeClr val="tx1"/>
                </a:solidFill>
              </a:endParaRPr>
            </a:p>
          </p:txBody>
        </p:sp>
        <p:sp>
          <p:nvSpPr>
            <p:cNvPr id="30869" name="Freeform 378"/>
            <p:cNvSpPr>
              <a:spLocks/>
            </p:cNvSpPr>
            <p:nvPr/>
          </p:nvSpPr>
          <p:spPr bwMode="auto">
            <a:xfrm>
              <a:off x="2559" y="1031"/>
              <a:ext cx="240" cy="117"/>
            </a:xfrm>
            <a:custGeom>
              <a:avLst/>
              <a:gdLst>
                <a:gd name="T0" fmla="*/ 13 w 240"/>
                <a:gd name="T1" fmla="*/ 0 h 117"/>
                <a:gd name="T2" fmla="*/ 217 w 240"/>
                <a:gd name="T3" fmla="*/ 1 h 117"/>
                <a:gd name="T4" fmla="*/ 239 w 240"/>
                <a:gd name="T5" fmla="*/ 116 h 117"/>
                <a:gd name="T6" fmla="*/ 0 w 240"/>
                <a:gd name="T7" fmla="*/ 116 h 117"/>
                <a:gd name="T8" fmla="*/ 13 w 240"/>
                <a:gd name="T9" fmla="*/ 0 h 117"/>
                <a:gd name="T10" fmla="*/ 0 60000 65536"/>
                <a:gd name="T11" fmla="*/ 0 60000 65536"/>
                <a:gd name="T12" fmla="*/ 0 60000 65536"/>
                <a:gd name="T13" fmla="*/ 0 60000 65536"/>
                <a:gd name="T14" fmla="*/ 0 60000 65536"/>
                <a:gd name="T15" fmla="*/ 0 w 240"/>
                <a:gd name="T16" fmla="*/ 0 h 117"/>
                <a:gd name="T17" fmla="*/ 240 w 240"/>
                <a:gd name="T18" fmla="*/ 117 h 117"/>
              </a:gdLst>
              <a:ahLst/>
              <a:cxnLst>
                <a:cxn ang="T10">
                  <a:pos x="T0" y="T1"/>
                </a:cxn>
                <a:cxn ang="T11">
                  <a:pos x="T2" y="T3"/>
                </a:cxn>
                <a:cxn ang="T12">
                  <a:pos x="T4" y="T5"/>
                </a:cxn>
                <a:cxn ang="T13">
                  <a:pos x="T6" y="T7"/>
                </a:cxn>
                <a:cxn ang="T14">
                  <a:pos x="T8" y="T9"/>
                </a:cxn>
              </a:cxnLst>
              <a:rect l="T15" t="T16" r="T17" b="T18"/>
              <a:pathLst>
                <a:path w="240" h="117">
                  <a:moveTo>
                    <a:pt x="13" y="0"/>
                  </a:moveTo>
                  <a:lnTo>
                    <a:pt x="217" y="1"/>
                  </a:lnTo>
                  <a:lnTo>
                    <a:pt x="239" y="116"/>
                  </a:lnTo>
                  <a:lnTo>
                    <a:pt x="0" y="116"/>
                  </a:lnTo>
                  <a:lnTo>
                    <a:pt x="13" y="0"/>
                  </a:lnTo>
                </a:path>
              </a:pathLst>
            </a:custGeom>
            <a:solidFill>
              <a:srgbClr val="B3B3B3"/>
            </a:solidFill>
            <a:ln w="9525" cap="rnd">
              <a:noFill/>
              <a:round/>
              <a:headEnd/>
              <a:tailEnd/>
            </a:ln>
          </p:spPr>
          <p:txBody>
            <a:bodyPr/>
            <a:lstStyle/>
            <a:p>
              <a:endParaRPr lang="en-US">
                <a:solidFill>
                  <a:schemeClr val="tx1"/>
                </a:solidFill>
              </a:endParaRPr>
            </a:p>
          </p:txBody>
        </p:sp>
        <p:sp>
          <p:nvSpPr>
            <p:cNvPr id="30870" name="Freeform 379"/>
            <p:cNvSpPr>
              <a:spLocks/>
            </p:cNvSpPr>
            <p:nvPr/>
          </p:nvSpPr>
          <p:spPr bwMode="auto">
            <a:xfrm>
              <a:off x="2559" y="1155"/>
              <a:ext cx="240" cy="34"/>
            </a:xfrm>
            <a:custGeom>
              <a:avLst/>
              <a:gdLst>
                <a:gd name="T0" fmla="*/ 239 w 240"/>
                <a:gd name="T1" fmla="*/ 0 h 34"/>
                <a:gd name="T2" fmla="*/ 239 w 240"/>
                <a:gd name="T3" fmla="*/ 33 h 34"/>
                <a:gd name="T4" fmla="*/ 0 w 240"/>
                <a:gd name="T5" fmla="*/ 33 h 34"/>
                <a:gd name="T6" fmla="*/ 0 w 240"/>
                <a:gd name="T7" fmla="*/ 0 h 34"/>
                <a:gd name="T8" fmla="*/ 239 w 240"/>
                <a:gd name="T9" fmla="*/ 0 h 34"/>
                <a:gd name="T10" fmla="*/ 0 60000 65536"/>
                <a:gd name="T11" fmla="*/ 0 60000 65536"/>
                <a:gd name="T12" fmla="*/ 0 60000 65536"/>
                <a:gd name="T13" fmla="*/ 0 60000 65536"/>
                <a:gd name="T14" fmla="*/ 0 60000 65536"/>
                <a:gd name="T15" fmla="*/ 0 w 240"/>
                <a:gd name="T16" fmla="*/ 0 h 34"/>
                <a:gd name="T17" fmla="*/ 240 w 240"/>
                <a:gd name="T18" fmla="*/ 34 h 34"/>
              </a:gdLst>
              <a:ahLst/>
              <a:cxnLst>
                <a:cxn ang="T10">
                  <a:pos x="T0" y="T1"/>
                </a:cxn>
                <a:cxn ang="T11">
                  <a:pos x="T2" y="T3"/>
                </a:cxn>
                <a:cxn ang="T12">
                  <a:pos x="T4" y="T5"/>
                </a:cxn>
                <a:cxn ang="T13">
                  <a:pos x="T6" y="T7"/>
                </a:cxn>
                <a:cxn ang="T14">
                  <a:pos x="T8" y="T9"/>
                </a:cxn>
              </a:cxnLst>
              <a:rect l="T15" t="T16" r="T17" b="T18"/>
              <a:pathLst>
                <a:path w="240" h="34">
                  <a:moveTo>
                    <a:pt x="239" y="0"/>
                  </a:moveTo>
                  <a:lnTo>
                    <a:pt x="239" y="33"/>
                  </a:lnTo>
                  <a:lnTo>
                    <a:pt x="0" y="33"/>
                  </a:lnTo>
                  <a:lnTo>
                    <a:pt x="0" y="0"/>
                  </a:lnTo>
                  <a:lnTo>
                    <a:pt x="239" y="0"/>
                  </a:lnTo>
                </a:path>
              </a:pathLst>
            </a:custGeom>
            <a:solidFill>
              <a:srgbClr val="737373"/>
            </a:solidFill>
            <a:ln w="9525" cap="rnd">
              <a:noFill/>
              <a:round/>
              <a:headEnd/>
              <a:tailEnd/>
            </a:ln>
          </p:spPr>
          <p:txBody>
            <a:bodyPr/>
            <a:lstStyle/>
            <a:p>
              <a:endParaRPr lang="en-US">
                <a:solidFill>
                  <a:schemeClr val="tx1"/>
                </a:solidFill>
              </a:endParaRPr>
            </a:p>
          </p:txBody>
        </p:sp>
        <p:sp>
          <p:nvSpPr>
            <p:cNvPr id="30871" name="Oval 380"/>
            <p:cNvSpPr>
              <a:spLocks noChangeArrowheads="1"/>
            </p:cNvSpPr>
            <p:nvPr/>
          </p:nvSpPr>
          <p:spPr bwMode="auto">
            <a:xfrm>
              <a:off x="2622" y="1027"/>
              <a:ext cx="114" cy="80"/>
            </a:xfrm>
            <a:prstGeom prst="ellipse">
              <a:avLst/>
            </a:prstGeom>
            <a:solidFill>
              <a:srgbClr val="404040"/>
            </a:solidFill>
            <a:ln w="9525">
              <a:noFill/>
              <a:round/>
              <a:headEnd/>
              <a:tailEnd/>
            </a:ln>
          </p:spPr>
          <p:txBody>
            <a:bodyPr wrap="none" anchor="ctr"/>
            <a:lstStyle/>
            <a:p>
              <a:endParaRPr lang="en-US">
                <a:solidFill>
                  <a:schemeClr val="tx1"/>
                </a:solidFill>
              </a:endParaRPr>
            </a:p>
          </p:txBody>
        </p:sp>
        <p:sp>
          <p:nvSpPr>
            <p:cNvPr id="30872" name="Freeform 381"/>
            <p:cNvSpPr>
              <a:spLocks/>
            </p:cNvSpPr>
            <p:nvPr/>
          </p:nvSpPr>
          <p:spPr bwMode="auto">
            <a:xfrm>
              <a:off x="2525" y="684"/>
              <a:ext cx="23" cy="381"/>
            </a:xfrm>
            <a:custGeom>
              <a:avLst/>
              <a:gdLst>
                <a:gd name="T0" fmla="*/ 16 w 23"/>
                <a:gd name="T1" fmla="*/ 0 h 381"/>
                <a:gd name="T2" fmla="*/ 0 w 23"/>
                <a:gd name="T3" fmla="*/ 12 h 381"/>
                <a:gd name="T4" fmla="*/ 0 w 23"/>
                <a:gd name="T5" fmla="*/ 320 h 381"/>
                <a:gd name="T6" fmla="*/ 22 w 23"/>
                <a:gd name="T7" fmla="*/ 380 h 381"/>
                <a:gd name="T8" fmla="*/ 16 w 23"/>
                <a:gd name="T9" fmla="*/ 0 h 381"/>
                <a:gd name="T10" fmla="*/ 0 60000 65536"/>
                <a:gd name="T11" fmla="*/ 0 60000 65536"/>
                <a:gd name="T12" fmla="*/ 0 60000 65536"/>
                <a:gd name="T13" fmla="*/ 0 60000 65536"/>
                <a:gd name="T14" fmla="*/ 0 60000 65536"/>
                <a:gd name="T15" fmla="*/ 0 w 23"/>
                <a:gd name="T16" fmla="*/ 0 h 381"/>
                <a:gd name="T17" fmla="*/ 23 w 23"/>
                <a:gd name="T18" fmla="*/ 381 h 381"/>
              </a:gdLst>
              <a:ahLst/>
              <a:cxnLst>
                <a:cxn ang="T10">
                  <a:pos x="T0" y="T1"/>
                </a:cxn>
                <a:cxn ang="T11">
                  <a:pos x="T2" y="T3"/>
                </a:cxn>
                <a:cxn ang="T12">
                  <a:pos x="T4" y="T5"/>
                </a:cxn>
                <a:cxn ang="T13">
                  <a:pos x="T6" y="T7"/>
                </a:cxn>
                <a:cxn ang="T14">
                  <a:pos x="T8" y="T9"/>
                </a:cxn>
              </a:cxnLst>
              <a:rect l="T15" t="T16" r="T17" b="T18"/>
              <a:pathLst>
                <a:path w="23" h="381">
                  <a:moveTo>
                    <a:pt x="16" y="0"/>
                  </a:moveTo>
                  <a:lnTo>
                    <a:pt x="0" y="12"/>
                  </a:lnTo>
                  <a:lnTo>
                    <a:pt x="0" y="320"/>
                  </a:lnTo>
                  <a:lnTo>
                    <a:pt x="22" y="380"/>
                  </a:lnTo>
                  <a:lnTo>
                    <a:pt x="16" y="0"/>
                  </a:lnTo>
                </a:path>
              </a:pathLst>
            </a:custGeom>
            <a:solidFill>
              <a:srgbClr val="808080"/>
            </a:solidFill>
            <a:ln w="9525" cap="rnd">
              <a:noFill/>
              <a:round/>
              <a:headEnd/>
              <a:tailEnd/>
            </a:ln>
          </p:spPr>
          <p:txBody>
            <a:bodyPr/>
            <a:lstStyle/>
            <a:p>
              <a:endParaRPr lang="en-US">
                <a:solidFill>
                  <a:schemeClr val="tx1"/>
                </a:solidFill>
              </a:endParaRPr>
            </a:p>
          </p:txBody>
        </p:sp>
        <p:sp>
          <p:nvSpPr>
            <p:cNvPr id="30873" name="Freeform 382"/>
            <p:cNvSpPr>
              <a:spLocks/>
            </p:cNvSpPr>
            <p:nvPr/>
          </p:nvSpPr>
          <p:spPr bwMode="auto">
            <a:xfrm>
              <a:off x="2552" y="682"/>
              <a:ext cx="280" cy="418"/>
            </a:xfrm>
            <a:custGeom>
              <a:avLst/>
              <a:gdLst>
                <a:gd name="T0" fmla="*/ 279 w 280"/>
                <a:gd name="T1" fmla="*/ 373 h 418"/>
                <a:gd name="T2" fmla="*/ 0 w 280"/>
                <a:gd name="T3" fmla="*/ 417 h 418"/>
                <a:gd name="T4" fmla="*/ 0 w 280"/>
                <a:gd name="T5" fmla="*/ 19 h 418"/>
                <a:gd name="T6" fmla="*/ 279 w 280"/>
                <a:gd name="T7" fmla="*/ 0 h 418"/>
                <a:gd name="T8" fmla="*/ 279 w 280"/>
                <a:gd name="T9" fmla="*/ 373 h 418"/>
                <a:gd name="T10" fmla="*/ 0 60000 65536"/>
                <a:gd name="T11" fmla="*/ 0 60000 65536"/>
                <a:gd name="T12" fmla="*/ 0 60000 65536"/>
                <a:gd name="T13" fmla="*/ 0 60000 65536"/>
                <a:gd name="T14" fmla="*/ 0 60000 65536"/>
                <a:gd name="T15" fmla="*/ 0 w 280"/>
                <a:gd name="T16" fmla="*/ 0 h 418"/>
                <a:gd name="T17" fmla="*/ 280 w 280"/>
                <a:gd name="T18" fmla="*/ 418 h 418"/>
              </a:gdLst>
              <a:ahLst/>
              <a:cxnLst>
                <a:cxn ang="T10">
                  <a:pos x="T0" y="T1"/>
                </a:cxn>
                <a:cxn ang="T11">
                  <a:pos x="T2" y="T3"/>
                </a:cxn>
                <a:cxn ang="T12">
                  <a:pos x="T4" y="T5"/>
                </a:cxn>
                <a:cxn ang="T13">
                  <a:pos x="T6" y="T7"/>
                </a:cxn>
                <a:cxn ang="T14">
                  <a:pos x="T8" y="T9"/>
                </a:cxn>
              </a:cxnLst>
              <a:rect l="T15" t="T16" r="T17" b="T18"/>
              <a:pathLst>
                <a:path w="280" h="418">
                  <a:moveTo>
                    <a:pt x="279" y="373"/>
                  </a:moveTo>
                  <a:lnTo>
                    <a:pt x="0" y="417"/>
                  </a:lnTo>
                  <a:lnTo>
                    <a:pt x="0" y="19"/>
                  </a:lnTo>
                  <a:lnTo>
                    <a:pt x="279" y="0"/>
                  </a:lnTo>
                  <a:lnTo>
                    <a:pt x="279" y="373"/>
                  </a:lnTo>
                </a:path>
              </a:pathLst>
            </a:custGeom>
            <a:solidFill>
              <a:srgbClr val="4D4D4D"/>
            </a:solidFill>
            <a:ln w="9525" cap="rnd">
              <a:noFill/>
              <a:round/>
              <a:headEnd/>
              <a:tailEnd/>
            </a:ln>
          </p:spPr>
          <p:txBody>
            <a:bodyPr/>
            <a:lstStyle/>
            <a:p>
              <a:endParaRPr lang="en-US">
                <a:solidFill>
                  <a:schemeClr val="tx1"/>
                </a:solidFill>
              </a:endParaRPr>
            </a:p>
          </p:txBody>
        </p:sp>
        <p:sp>
          <p:nvSpPr>
            <p:cNvPr id="30874" name="Freeform 383"/>
            <p:cNvSpPr>
              <a:spLocks/>
            </p:cNvSpPr>
            <p:nvPr/>
          </p:nvSpPr>
          <p:spPr bwMode="auto">
            <a:xfrm>
              <a:off x="2574" y="699"/>
              <a:ext cx="228" cy="333"/>
            </a:xfrm>
            <a:custGeom>
              <a:avLst/>
              <a:gdLst>
                <a:gd name="T0" fmla="*/ 220 w 228"/>
                <a:gd name="T1" fmla="*/ 1 h 333"/>
                <a:gd name="T2" fmla="*/ 221 w 228"/>
                <a:gd name="T3" fmla="*/ 6 h 333"/>
                <a:gd name="T4" fmla="*/ 222 w 228"/>
                <a:gd name="T5" fmla="*/ 13 h 333"/>
                <a:gd name="T6" fmla="*/ 224 w 228"/>
                <a:gd name="T7" fmla="*/ 27 h 333"/>
                <a:gd name="T8" fmla="*/ 224 w 228"/>
                <a:gd name="T9" fmla="*/ 43 h 333"/>
                <a:gd name="T10" fmla="*/ 224 w 228"/>
                <a:gd name="T11" fmla="*/ 62 h 333"/>
                <a:gd name="T12" fmla="*/ 225 w 228"/>
                <a:gd name="T13" fmla="*/ 83 h 333"/>
                <a:gd name="T14" fmla="*/ 225 w 228"/>
                <a:gd name="T15" fmla="*/ 104 h 333"/>
                <a:gd name="T16" fmla="*/ 227 w 228"/>
                <a:gd name="T17" fmla="*/ 129 h 333"/>
                <a:gd name="T18" fmla="*/ 227 w 228"/>
                <a:gd name="T19" fmla="*/ 153 h 333"/>
                <a:gd name="T20" fmla="*/ 227 w 228"/>
                <a:gd name="T21" fmla="*/ 178 h 333"/>
                <a:gd name="T22" fmla="*/ 225 w 228"/>
                <a:gd name="T23" fmla="*/ 200 h 333"/>
                <a:gd name="T24" fmla="*/ 225 w 228"/>
                <a:gd name="T25" fmla="*/ 223 h 333"/>
                <a:gd name="T26" fmla="*/ 224 w 228"/>
                <a:gd name="T27" fmla="*/ 244 h 333"/>
                <a:gd name="T28" fmla="*/ 224 w 228"/>
                <a:gd name="T29" fmla="*/ 263 h 333"/>
                <a:gd name="T30" fmla="*/ 224 w 228"/>
                <a:gd name="T31" fmla="*/ 277 h 333"/>
                <a:gd name="T32" fmla="*/ 222 w 228"/>
                <a:gd name="T33" fmla="*/ 291 h 333"/>
                <a:gd name="T34" fmla="*/ 220 w 228"/>
                <a:gd name="T35" fmla="*/ 298 h 333"/>
                <a:gd name="T36" fmla="*/ 213 w 228"/>
                <a:gd name="T37" fmla="*/ 305 h 333"/>
                <a:gd name="T38" fmla="*/ 206 w 228"/>
                <a:gd name="T39" fmla="*/ 309 h 333"/>
                <a:gd name="T40" fmla="*/ 200 w 228"/>
                <a:gd name="T41" fmla="*/ 311 h 333"/>
                <a:gd name="T42" fmla="*/ 191 w 228"/>
                <a:gd name="T43" fmla="*/ 312 h 333"/>
                <a:gd name="T44" fmla="*/ 180 w 228"/>
                <a:gd name="T45" fmla="*/ 316 h 333"/>
                <a:gd name="T46" fmla="*/ 169 w 228"/>
                <a:gd name="T47" fmla="*/ 318 h 333"/>
                <a:gd name="T48" fmla="*/ 156 w 228"/>
                <a:gd name="T49" fmla="*/ 319 h 333"/>
                <a:gd name="T50" fmla="*/ 145 w 228"/>
                <a:gd name="T51" fmla="*/ 323 h 333"/>
                <a:gd name="T52" fmla="*/ 133 w 228"/>
                <a:gd name="T53" fmla="*/ 325 h 333"/>
                <a:gd name="T54" fmla="*/ 121 w 228"/>
                <a:gd name="T55" fmla="*/ 325 h 333"/>
                <a:gd name="T56" fmla="*/ 110 w 228"/>
                <a:gd name="T57" fmla="*/ 325 h 333"/>
                <a:gd name="T58" fmla="*/ 97 w 228"/>
                <a:gd name="T59" fmla="*/ 328 h 333"/>
                <a:gd name="T60" fmla="*/ 85 w 228"/>
                <a:gd name="T61" fmla="*/ 328 h 333"/>
                <a:gd name="T62" fmla="*/ 74 w 228"/>
                <a:gd name="T63" fmla="*/ 328 h 333"/>
                <a:gd name="T64" fmla="*/ 61 w 228"/>
                <a:gd name="T65" fmla="*/ 330 h 333"/>
                <a:gd name="T66" fmla="*/ 49 w 228"/>
                <a:gd name="T67" fmla="*/ 330 h 333"/>
                <a:gd name="T68" fmla="*/ 38 w 228"/>
                <a:gd name="T69" fmla="*/ 330 h 333"/>
                <a:gd name="T70" fmla="*/ 26 w 228"/>
                <a:gd name="T71" fmla="*/ 330 h 333"/>
                <a:gd name="T72" fmla="*/ 13 w 228"/>
                <a:gd name="T73" fmla="*/ 328 h 333"/>
                <a:gd name="T74" fmla="*/ 6 w 228"/>
                <a:gd name="T75" fmla="*/ 325 h 333"/>
                <a:gd name="T76" fmla="*/ 5 w 228"/>
                <a:gd name="T77" fmla="*/ 319 h 333"/>
                <a:gd name="T78" fmla="*/ 4 w 228"/>
                <a:gd name="T79" fmla="*/ 312 h 333"/>
                <a:gd name="T80" fmla="*/ 2 w 228"/>
                <a:gd name="T81" fmla="*/ 302 h 333"/>
                <a:gd name="T82" fmla="*/ 1 w 228"/>
                <a:gd name="T83" fmla="*/ 286 h 333"/>
                <a:gd name="T84" fmla="*/ 0 w 228"/>
                <a:gd name="T85" fmla="*/ 269 h 333"/>
                <a:gd name="T86" fmla="*/ 0 w 228"/>
                <a:gd name="T87" fmla="*/ 249 h 333"/>
                <a:gd name="T88" fmla="*/ 0 w 228"/>
                <a:gd name="T89" fmla="*/ 228 h 333"/>
                <a:gd name="T90" fmla="*/ 0 w 228"/>
                <a:gd name="T91" fmla="*/ 204 h 333"/>
                <a:gd name="T92" fmla="*/ 0 w 228"/>
                <a:gd name="T93" fmla="*/ 181 h 333"/>
                <a:gd name="T94" fmla="*/ 0 w 228"/>
                <a:gd name="T95" fmla="*/ 157 h 333"/>
                <a:gd name="T96" fmla="*/ 0 w 228"/>
                <a:gd name="T97" fmla="*/ 134 h 333"/>
                <a:gd name="T98" fmla="*/ 0 w 228"/>
                <a:gd name="T99" fmla="*/ 110 h 333"/>
                <a:gd name="T100" fmla="*/ 0 w 228"/>
                <a:gd name="T101" fmla="*/ 89 h 333"/>
                <a:gd name="T102" fmla="*/ 0 w 228"/>
                <a:gd name="T103" fmla="*/ 69 h 333"/>
                <a:gd name="T104" fmla="*/ 1 w 228"/>
                <a:gd name="T105" fmla="*/ 52 h 333"/>
                <a:gd name="T106" fmla="*/ 2 w 228"/>
                <a:gd name="T107" fmla="*/ 38 h 333"/>
                <a:gd name="T108" fmla="*/ 4 w 228"/>
                <a:gd name="T109" fmla="*/ 26 h 333"/>
                <a:gd name="T110" fmla="*/ 5 w 228"/>
                <a:gd name="T111" fmla="*/ 19 h 333"/>
                <a:gd name="T112" fmla="*/ 6 w 228"/>
                <a:gd name="T113" fmla="*/ 13 h 333"/>
                <a:gd name="T114" fmla="*/ 218 w 228"/>
                <a:gd name="T115" fmla="*/ 0 h 33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8"/>
                <a:gd name="T175" fmla="*/ 0 h 333"/>
                <a:gd name="T176" fmla="*/ 228 w 228"/>
                <a:gd name="T177" fmla="*/ 333 h 33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8" h="333">
                  <a:moveTo>
                    <a:pt x="218" y="0"/>
                  </a:moveTo>
                  <a:lnTo>
                    <a:pt x="220" y="1"/>
                  </a:lnTo>
                  <a:lnTo>
                    <a:pt x="220" y="3"/>
                  </a:lnTo>
                  <a:lnTo>
                    <a:pt x="221" y="6"/>
                  </a:lnTo>
                  <a:lnTo>
                    <a:pt x="221" y="12"/>
                  </a:lnTo>
                  <a:lnTo>
                    <a:pt x="222" y="13"/>
                  </a:lnTo>
                  <a:lnTo>
                    <a:pt x="222" y="20"/>
                  </a:lnTo>
                  <a:lnTo>
                    <a:pt x="224" y="27"/>
                  </a:lnTo>
                  <a:lnTo>
                    <a:pt x="224" y="36"/>
                  </a:lnTo>
                  <a:lnTo>
                    <a:pt x="224" y="43"/>
                  </a:lnTo>
                  <a:lnTo>
                    <a:pt x="224" y="52"/>
                  </a:lnTo>
                  <a:lnTo>
                    <a:pt x="224" y="62"/>
                  </a:lnTo>
                  <a:lnTo>
                    <a:pt x="225" y="71"/>
                  </a:lnTo>
                  <a:lnTo>
                    <a:pt x="225" y="83"/>
                  </a:lnTo>
                  <a:lnTo>
                    <a:pt x="225" y="94"/>
                  </a:lnTo>
                  <a:lnTo>
                    <a:pt x="225" y="104"/>
                  </a:lnTo>
                  <a:lnTo>
                    <a:pt x="225" y="117"/>
                  </a:lnTo>
                  <a:lnTo>
                    <a:pt x="227" y="129"/>
                  </a:lnTo>
                  <a:lnTo>
                    <a:pt x="227" y="139"/>
                  </a:lnTo>
                  <a:lnTo>
                    <a:pt x="227" y="153"/>
                  </a:lnTo>
                  <a:lnTo>
                    <a:pt x="227" y="164"/>
                  </a:lnTo>
                  <a:lnTo>
                    <a:pt x="227" y="178"/>
                  </a:lnTo>
                  <a:lnTo>
                    <a:pt x="225" y="190"/>
                  </a:lnTo>
                  <a:lnTo>
                    <a:pt x="225" y="200"/>
                  </a:lnTo>
                  <a:lnTo>
                    <a:pt x="225" y="211"/>
                  </a:lnTo>
                  <a:lnTo>
                    <a:pt x="225" y="223"/>
                  </a:lnTo>
                  <a:lnTo>
                    <a:pt x="225" y="235"/>
                  </a:lnTo>
                  <a:lnTo>
                    <a:pt x="224" y="244"/>
                  </a:lnTo>
                  <a:lnTo>
                    <a:pt x="224" y="253"/>
                  </a:lnTo>
                  <a:lnTo>
                    <a:pt x="224" y="263"/>
                  </a:lnTo>
                  <a:lnTo>
                    <a:pt x="224" y="270"/>
                  </a:lnTo>
                  <a:lnTo>
                    <a:pt x="224" y="277"/>
                  </a:lnTo>
                  <a:lnTo>
                    <a:pt x="222" y="284"/>
                  </a:lnTo>
                  <a:lnTo>
                    <a:pt x="222" y="291"/>
                  </a:lnTo>
                  <a:lnTo>
                    <a:pt x="221" y="295"/>
                  </a:lnTo>
                  <a:lnTo>
                    <a:pt x="220" y="298"/>
                  </a:lnTo>
                  <a:lnTo>
                    <a:pt x="220" y="304"/>
                  </a:lnTo>
                  <a:lnTo>
                    <a:pt x="213" y="305"/>
                  </a:lnTo>
                  <a:lnTo>
                    <a:pt x="210" y="307"/>
                  </a:lnTo>
                  <a:lnTo>
                    <a:pt x="206" y="309"/>
                  </a:lnTo>
                  <a:lnTo>
                    <a:pt x="203" y="309"/>
                  </a:lnTo>
                  <a:lnTo>
                    <a:pt x="200" y="311"/>
                  </a:lnTo>
                  <a:lnTo>
                    <a:pt x="192" y="312"/>
                  </a:lnTo>
                  <a:lnTo>
                    <a:pt x="191" y="312"/>
                  </a:lnTo>
                  <a:lnTo>
                    <a:pt x="185" y="314"/>
                  </a:lnTo>
                  <a:lnTo>
                    <a:pt x="180" y="316"/>
                  </a:lnTo>
                  <a:lnTo>
                    <a:pt x="174" y="316"/>
                  </a:lnTo>
                  <a:lnTo>
                    <a:pt x="169" y="318"/>
                  </a:lnTo>
                  <a:lnTo>
                    <a:pt x="163" y="318"/>
                  </a:lnTo>
                  <a:lnTo>
                    <a:pt x="156" y="319"/>
                  </a:lnTo>
                  <a:lnTo>
                    <a:pt x="151" y="319"/>
                  </a:lnTo>
                  <a:lnTo>
                    <a:pt x="145" y="323"/>
                  </a:lnTo>
                  <a:lnTo>
                    <a:pt x="138" y="323"/>
                  </a:lnTo>
                  <a:lnTo>
                    <a:pt x="133" y="325"/>
                  </a:lnTo>
                  <a:lnTo>
                    <a:pt x="127" y="325"/>
                  </a:lnTo>
                  <a:lnTo>
                    <a:pt x="121" y="325"/>
                  </a:lnTo>
                  <a:lnTo>
                    <a:pt x="115" y="325"/>
                  </a:lnTo>
                  <a:lnTo>
                    <a:pt x="110" y="325"/>
                  </a:lnTo>
                  <a:lnTo>
                    <a:pt x="103" y="325"/>
                  </a:lnTo>
                  <a:lnTo>
                    <a:pt x="97" y="328"/>
                  </a:lnTo>
                  <a:lnTo>
                    <a:pt x="92" y="328"/>
                  </a:lnTo>
                  <a:lnTo>
                    <a:pt x="85" y="328"/>
                  </a:lnTo>
                  <a:lnTo>
                    <a:pt x="79" y="328"/>
                  </a:lnTo>
                  <a:lnTo>
                    <a:pt x="74" y="328"/>
                  </a:lnTo>
                  <a:lnTo>
                    <a:pt x="67" y="330"/>
                  </a:lnTo>
                  <a:lnTo>
                    <a:pt x="61" y="330"/>
                  </a:lnTo>
                  <a:lnTo>
                    <a:pt x="56" y="330"/>
                  </a:lnTo>
                  <a:lnTo>
                    <a:pt x="49" y="330"/>
                  </a:lnTo>
                  <a:lnTo>
                    <a:pt x="44" y="332"/>
                  </a:lnTo>
                  <a:lnTo>
                    <a:pt x="38" y="330"/>
                  </a:lnTo>
                  <a:lnTo>
                    <a:pt x="31" y="330"/>
                  </a:lnTo>
                  <a:lnTo>
                    <a:pt x="26" y="330"/>
                  </a:lnTo>
                  <a:lnTo>
                    <a:pt x="19" y="328"/>
                  </a:lnTo>
                  <a:lnTo>
                    <a:pt x="13" y="328"/>
                  </a:lnTo>
                  <a:lnTo>
                    <a:pt x="8" y="328"/>
                  </a:lnTo>
                  <a:lnTo>
                    <a:pt x="6" y="325"/>
                  </a:lnTo>
                  <a:lnTo>
                    <a:pt x="6" y="323"/>
                  </a:lnTo>
                  <a:lnTo>
                    <a:pt x="5" y="319"/>
                  </a:lnTo>
                  <a:lnTo>
                    <a:pt x="4" y="316"/>
                  </a:lnTo>
                  <a:lnTo>
                    <a:pt x="4" y="312"/>
                  </a:lnTo>
                  <a:lnTo>
                    <a:pt x="2" y="307"/>
                  </a:lnTo>
                  <a:lnTo>
                    <a:pt x="2" y="302"/>
                  </a:lnTo>
                  <a:lnTo>
                    <a:pt x="1" y="295"/>
                  </a:lnTo>
                  <a:lnTo>
                    <a:pt x="1" y="286"/>
                  </a:lnTo>
                  <a:lnTo>
                    <a:pt x="1" y="277"/>
                  </a:lnTo>
                  <a:lnTo>
                    <a:pt x="0" y="269"/>
                  </a:lnTo>
                  <a:lnTo>
                    <a:pt x="0" y="258"/>
                  </a:lnTo>
                  <a:lnTo>
                    <a:pt x="0" y="249"/>
                  </a:lnTo>
                  <a:lnTo>
                    <a:pt x="0" y="241"/>
                  </a:lnTo>
                  <a:lnTo>
                    <a:pt x="0" y="228"/>
                  </a:lnTo>
                  <a:lnTo>
                    <a:pt x="0" y="218"/>
                  </a:lnTo>
                  <a:lnTo>
                    <a:pt x="0" y="204"/>
                  </a:lnTo>
                  <a:lnTo>
                    <a:pt x="0" y="192"/>
                  </a:lnTo>
                  <a:lnTo>
                    <a:pt x="0" y="181"/>
                  </a:lnTo>
                  <a:lnTo>
                    <a:pt x="0" y="171"/>
                  </a:lnTo>
                  <a:lnTo>
                    <a:pt x="0" y="157"/>
                  </a:lnTo>
                  <a:lnTo>
                    <a:pt x="0" y="145"/>
                  </a:lnTo>
                  <a:lnTo>
                    <a:pt x="0" y="134"/>
                  </a:lnTo>
                  <a:lnTo>
                    <a:pt x="0" y="120"/>
                  </a:lnTo>
                  <a:lnTo>
                    <a:pt x="0" y="110"/>
                  </a:lnTo>
                  <a:lnTo>
                    <a:pt x="0" y="99"/>
                  </a:lnTo>
                  <a:lnTo>
                    <a:pt x="0" y="89"/>
                  </a:lnTo>
                  <a:lnTo>
                    <a:pt x="0" y="80"/>
                  </a:lnTo>
                  <a:lnTo>
                    <a:pt x="0" y="69"/>
                  </a:lnTo>
                  <a:lnTo>
                    <a:pt x="1" y="61"/>
                  </a:lnTo>
                  <a:lnTo>
                    <a:pt x="1" y="52"/>
                  </a:lnTo>
                  <a:lnTo>
                    <a:pt x="1" y="45"/>
                  </a:lnTo>
                  <a:lnTo>
                    <a:pt x="2" y="38"/>
                  </a:lnTo>
                  <a:lnTo>
                    <a:pt x="2" y="33"/>
                  </a:lnTo>
                  <a:lnTo>
                    <a:pt x="4" y="26"/>
                  </a:lnTo>
                  <a:lnTo>
                    <a:pt x="4" y="22"/>
                  </a:lnTo>
                  <a:lnTo>
                    <a:pt x="5" y="19"/>
                  </a:lnTo>
                  <a:lnTo>
                    <a:pt x="6" y="17"/>
                  </a:lnTo>
                  <a:lnTo>
                    <a:pt x="6" y="13"/>
                  </a:lnTo>
                  <a:lnTo>
                    <a:pt x="8" y="13"/>
                  </a:lnTo>
                  <a:lnTo>
                    <a:pt x="218" y="0"/>
                  </a:lnTo>
                </a:path>
              </a:pathLst>
            </a:custGeom>
            <a:solidFill>
              <a:srgbClr val="97A6CC"/>
            </a:solidFill>
            <a:ln w="9525" cap="rnd">
              <a:noFill/>
              <a:round/>
              <a:headEnd/>
              <a:tailEnd/>
            </a:ln>
          </p:spPr>
          <p:txBody>
            <a:bodyPr/>
            <a:lstStyle/>
            <a:p>
              <a:endParaRPr lang="en-US">
                <a:solidFill>
                  <a:schemeClr val="tx1"/>
                </a:solidFill>
              </a:endParaRPr>
            </a:p>
          </p:txBody>
        </p:sp>
        <p:sp>
          <p:nvSpPr>
            <p:cNvPr id="30875" name="Freeform 384"/>
            <p:cNvSpPr>
              <a:spLocks/>
            </p:cNvSpPr>
            <p:nvPr/>
          </p:nvSpPr>
          <p:spPr bwMode="auto">
            <a:xfrm>
              <a:off x="2540" y="656"/>
              <a:ext cx="292" cy="42"/>
            </a:xfrm>
            <a:custGeom>
              <a:avLst/>
              <a:gdLst>
                <a:gd name="T0" fmla="*/ 291 w 292"/>
                <a:gd name="T1" fmla="*/ 23 h 42"/>
                <a:gd name="T2" fmla="*/ 271 w 292"/>
                <a:gd name="T3" fmla="*/ 0 h 42"/>
                <a:gd name="T4" fmla="*/ 0 w 292"/>
                <a:gd name="T5" fmla="*/ 16 h 42"/>
                <a:gd name="T6" fmla="*/ 13 w 292"/>
                <a:gd name="T7" fmla="*/ 41 h 42"/>
                <a:gd name="T8" fmla="*/ 291 w 292"/>
                <a:gd name="T9" fmla="*/ 23 h 42"/>
                <a:gd name="T10" fmla="*/ 0 60000 65536"/>
                <a:gd name="T11" fmla="*/ 0 60000 65536"/>
                <a:gd name="T12" fmla="*/ 0 60000 65536"/>
                <a:gd name="T13" fmla="*/ 0 60000 65536"/>
                <a:gd name="T14" fmla="*/ 0 60000 65536"/>
                <a:gd name="T15" fmla="*/ 0 w 292"/>
                <a:gd name="T16" fmla="*/ 0 h 42"/>
                <a:gd name="T17" fmla="*/ 292 w 292"/>
                <a:gd name="T18" fmla="*/ 42 h 42"/>
              </a:gdLst>
              <a:ahLst/>
              <a:cxnLst>
                <a:cxn ang="T10">
                  <a:pos x="T0" y="T1"/>
                </a:cxn>
                <a:cxn ang="T11">
                  <a:pos x="T2" y="T3"/>
                </a:cxn>
                <a:cxn ang="T12">
                  <a:pos x="T4" y="T5"/>
                </a:cxn>
                <a:cxn ang="T13">
                  <a:pos x="T6" y="T7"/>
                </a:cxn>
                <a:cxn ang="T14">
                  <a:pos x="T8" y="T9"/>
                </a:cxn>
              </a:cxnLst>
              <a:rect l="T15" t="T16" r="T17" b="T18"/>
              <a:pathLst>
                <a:path w="292" h="42">
                  <a:moveTo>
                    <a:pt x="291" y="23"/>
                  </a:moveTo>
                  <a:lnTo>
                    <a:pt x="271" y="0"/>
                  </a:lnTo>
                  <a:lnTo>
                    <a:pt x="0" y="16"/>
                  </a:lnTo>
                  <a:lnTo>
                    <a:pt x="13" y="41"/>
                  </a:lnTo>
                  <a:lnTo>
                    <a:pt x="291" y="23"/>
                  </a:lnTo>
                </a:path>
              </a:pathLst>
            </a:custGeom>
            <a:solidFill>
              <a:srgbClr val="F2F2F2"/>
            </a:solidFill>
            <a:ln w="9525" cap="rnd">
              <a:noFill/>
              <a:round/>
              <a:headEnd/>
              <a:tailEnd/>
            </a:ln>
          </p:spPr>
          <p:txBody>
            <a:bodyPr/>
            <a:lstStyle/>
            <a:p>
              <a:endParaRPr lang="en-US">
                <a:solidFill>
                  <a:schemeClr val="tx1"/>
                </a:solidFill>
              </a:endParaRPr>
            </a:p>
          </p:txBody>
        </p:sp>
        <p:sp>
          <p:nvSpPr>
            <p:cNvPr id="30876" name="Freeform 385"/>
            <p:cNvSpPr>
              <a:spLocks/>
            </p:cNvSpPr>
            <p:nvPr/>
          </p:nvSpPr>
          <p:spPr bwMode="auto">
            <a:xfrm>
              <a:off x="2540" y="674"/>
              <a:ext cx="23" cy="426"/>
            </a:xfrm>
            <a:custGeom>
              <a:avLst/>
              <a:gdLst>
                <a:gd name="T0" fmla="*/ 0 w 23"/>
                <a:gd name="T1" fmla="*/ 0 h 426"/>
                <a:gd name="T2" fmla="*/ 22 w 23"/>
                <a:gd name="T3" fmla="*/ 28 h 426"/>
                <a:gd name="T4" fmla="*/ 22 w 23"/>
                <a:gd name="T5" fmla="*/ 425 h 426"/>
                <a:gd name="T6" fmla="*/ 0 w 23"/>
                <a:gd name="T7" fmla="*/ 388 h 426"/>
                <a:gd name="T8" fmla="*/ 0 w 23"/>
                <a:gd name="T9" fmla="*/ 0 h 426"/>
                <a:gd name="T10" fmla="*/ 0 60000 65536"/>
                <a:gd name="T11" fmla="*/ 0 60000 65536"/>
                <a:gd name="T12" fmla="*/ 0 60000 65536"/>
                <a:gd name="T13" fmla="*/ 0 60000 65536"/>
                <a:gd name="T14" fmla="*/ 0 60000 65536"/>
                <a:gd name="T15" fmla="*/ 0 w 23"/>
                <a:gd name="T16" fmla="*/ 0 h 426"/>
                <a:gd name="T17" fmla="*/ 23 w 23"/>
                <a:gd name="T18" fmla="*/ 426 h 426"/>
              </a:gdLst>
              <a:ahLst/>
              <a:cxnLst>
                <a:cxn ang="T10">
                  <a:pos x="T0" y="T1"/>
                </a:cxn>
                <a:cxn ang="T11">
                  <a:pos x="T2" y="T3"/>
                </a:cxn>
                <a:cxn ang="T12">
                  <a:pos x="T4" y="T5"/>
                </a:cxn>
                <a:cxn ang="T13">
                  <a:pos x="T6" y="T7"/>
                </a:cxn>
                <a:cxn ang="T14">
                  <a:pos x="T8" y="T9"/>
                </a:cxn>
              </a:cxnLst>
              <a:rect l="T15" t="T16" r="T17" b="T18"/>
              <a:pathLst>
                <a:path w="23" h="426">
                  <a:moveTo>
                    <a:pt x="0" y="0"/>
                  </a:moveTo>
                  <a:lnTo>
                    <a:pt x="22" y="28"/>
                  </a:lnTo>
                  <a:lnTo>
                    <a:pt x="22" y="425"/>
                  </a:lnTo>
                  <a:lnTo>
                    <a:pt x="0" y="388"/>
                  </a:lnTo>
                  <a:lnTo>
                    <a:pt x="0" y="0"/>
                  </a:lnTo>
                </a:path>
              </a:pathLst>
            </a:custGeom>
            <a:solidFill>
              <a:srgbClr val="999999"/>
            </a:solidFill>
            <a:ln w="9525" cap="rnd">
              <a:noFill/>
              <a:round/>
              <a:headEnd/>
              <a:tailEnd/>
            </a:ln>
          </p:spPr>
          <p:txBody>
            <a:bodyPr/>
            <a:lstStyle/>
            <a:p>
              <a:endParaRPr lang="en-US">
                <a:solidFill>
                  <a:schemeClr val="tx1"/>
                </a:solidFill>
              </a:endParaRPr>
            </a:p>
          </p:txBody>
        </p:sp>
        <p:sp>
          <p:nvSpPr>
            <p:cNvPr id="30877" name="Freeform 386"/>
            <p:cNvSpPr>
              <a:spLocks/>
            </p:cNvSpPr>
            <p:nvPr/>
          </p:nvSpPr>
          <p:spPr bwMode="auto">
            <a:xfrm>
              <a:off x="2815" y="682"/>
              <a:ext cx="23" cy="373"/>
            </a:xfrm>
            <a:custGeom>
              <a:avLst/>
              <a:gdLst>
                <a:gd name="T0" fmla="*/ 22 w 23"/>
                <a:gd name="T1" fmla="*/ 0 h 373"/>
                <a:gd name="T2" fmla="*/ 0 w 23"/>
                <a:gd name="T3" fmla="*/ 19 h 373"/>
                <a:gd name="T4" fmla="*/ 0 w 23"/>
                <a:gd name="T5" fmla="*/ 333 h 373"/>
                <a:gd name="T6" fmla="*/ 22 w 23"/>
                <a:gd name="T7" fmla="*/ 372 h 373"/>
                <a:gd name="T8" fmla="*/ 22 w 23"/>
                <a:gd name="T9" fmla="*/ 0 h 373"/>
                <a:gd name="T10" fmla="*/ 0 60000 65536"/>
                <a:gd name="T11" fmla="*/ 0 60000 65536"/>
                <a:gd name="T12" fmla="*/ 0 60000 65536"/>
                <a:gd name="T13" fmla="*/ 0 60000 65536"/>
                <a:gd name="T14" fmla="*/ 0 60000 65536"/>
                <a:gd name="T15" fmla="*/ 0 w 23"/>
                <a:gd name="T16" fmla="*/ 0 h 373"/>
                <a:gd name="T17" fmla="*/ 23 w 23"/>
                <a:gd name="T18" fmla="*/ 373 h 373"/>
              </a:gdLst>
              <a:ahLst/>
              <a:cxnLst>
                <a:cxn ang="T10">
                  <a:pos x="T0" y="T1"/>
                </a:cxn>
                <a:cxn ang="T11">
                  <a:pos x="T2" y="T3"/>
                </a:cxn>
                <a:cxn ang="T12">
                  <a:pos x="T4" y="T5"/>
                </a:cxn>
                <a:cxn ang="T13">
                  <a:pos x="T6" y="T7"/>
                </a:cxn>
                <a:cxn ang="T14">
                  <a:pos x="T8" y="T9"/>
                </a:cxn>
              </a:cxnLst>
              <a:rect l="T15" t="T16" r="T17" b="T18"/>
              <a:pathLst>
                <a:path w="23" h="373">
                  <a:moveTo>
                    <a:pt x="22" y="0"/>
                  </a:moveTo>
                  <a:lnTo>
                    <a:pt x="0" y="19"/>
                  </a:lnTo>
                  <a:lnTo>
                    <a:pt x="0" y="333"/>
                  </a:lnTo>
                  <a:lnTo>
                    <a:pt x="22" y="372"/>
                  </a:lnTo>
                  <a:lnTo>
                    <a:pt x="22" y="0"/>
                  </a:lnTo>
                </a:path>
              </a:pathLst>
            </a:custGeom>
            <a:solidFill>
              <a:srgbClr val="BFBFBF"/>
            </a:solidFill>
            <a:ln w="9525" cap="rnd">
              <a:noFill/>
              <a:round/>
              <a:headEnd/>
              <a:tailEnd/>
            </a:ln>
          </p:spPr>
          <p:txBody>
            <a:bodyPr/>
            <a:lstStyle/>
            <a:p>
              <a:endParaRPr lang="en-US">
                <a:solidFill>
                  <a:schemeClr val="tx1"/>
                </a:solidFill>
              </a:endParaRPr>
            </a:p>
          </p:txBody>
        </p:sp>
        <p:sp>
          <p:nvSpPr>
            <p:cNvPr id="30878" name="Freeform 387"/>
            <p:cNvSpPr>
              <a:spLocks/>
            </p:cNvSpPr>
            <p:nvPr/>
          </p:nvSpPr>
          <p:spPr bwMode="auto">
            <a:xfrm>
              <a:off x="2552" y="1023"/>
              <a:ext cx="280" cy="77"/>
            </a:xfrm>
            <a:custGeom>
              <a:avLst/>
              <a:gdLst>
                <a:gd name="T0" fmla="*/ 279 w 280"/>
                <a:gd name="T1" fmla="*/ 35 h 77"/>
                <a:gd name="T2" fmla="*/ 257 w 280"/>
                <a:gd name="T3" fmla="*/ 0 h 77"/>
                <a:gd name="T4" fmla="*/ 21 w 280"/>
                <a:gd name="T5" fmla="*/ 35 h 77"/>
                <a:gd name="T6" fmla="*/ 0 w 280"/>
                <a:gd name="T7" fmla="*/ 76 h 77"/>
                <a:gd name="T8" fmla="*/ 279 w 280"/>
                <a:gd name="T9" fmla="*/ 35 h 77"/>
                <a:gd name="T10" fmla="*/ 0 60000 65536"/>
                <a:gd name="T11" fmla="*/ 0 60000 65536"/>
                <a:gd name="T12" fmla="*/ 0 60000 65536"/>
                <a:gd name="T13" fmla="*/ 0 60000 65536"/>
                <a:gd name="T14" fmla="*/ 0 60000 65536"/>
                <a:gd name="T15" fmla="*/ 0 w 280"/>
                <a:gd name="T16" fmla="*/ 0 h 77"/>
                <a:gd name="T17" fmla="*/ 280 w 280"/>
                <a:gd name="T18" fmla="*/ 77 h 77"/>
              </a:gdLst>
              <a:ahLst/>
              <a:cxnLst>
                <a:cxn ang="T10">
                  <a:pos x="T0" y="T1"/>
                </a:cxn>
                <a:cxn ang="T11">
                  <a:pos x="T2" y="T3"/>
                </a:cxn>
                <a:cxn ang="T12">
                  <a:pos x="T4" y="T5"/>
                </a:cxn>
                <a:cxn ang="T13">
                  <a:pos x="T6" y="T7"/>
                </a:cxn>
                <a:cxn ang="T14">
                  <a:pos x="T8" y="T9"/>
                </a:cxn>
              </a:cxnLst>
              <a:rect l="T15" t="T16" r="T17" b="T18"/>
              <a:pathLst>
                <a:path w="280" h="77">
                  <a:moveTo>
                    <a:pt x="279" y="35"/>
                  </a:moveTo>
                  <a:lnTo>
                    <a:pt x="257" y="0"/>
                  </a:lnTo>
                  <a:lnTo>
                    <a:pt x="21" y="35"/>
                  </a:lnTo>
                  <a:lnTo>
                    <a:pt x="0" y="76"/>
                  </a:lnTo>
                  <a:lnTo>
                    <a:pt x="279" y="35"/>
                  </a:lnTo>
                </a:path>
              </a:pathLst>
            </a:custGeom>
            <a:solidFill>
              <a:srgbClr val="E6E6E6"/>
            </a:solidFill>
            <a:ln w="9525" cap="rnd">
              <a:noFill/>
              <a:round/>
              <a:headEnd/>
              <a:tailEnd/>
            </a:ln>
          </p:spPr>
          <p:txBody>
            <a:bodyPr/>
            <a:lstStyle/>
            <a:p>
              <a:endParaRPr lang="en-US">
                <a:solidFill>
                  <a:schemeClr val="tx1"/>
                </a:solidFill>
              </a:endParaRPr>
            </a:p>
          </p:txBody>
        </p:sp>
        <p:sp>
          <p:nvSpPr>
            <p:cNvPr id="30879" name="Freeform 388"/>
            <p:cNvSpPr>
              <a:spLocks/>
            </p:cNvSpPr>
            <p:nvPr/>
          </p:nvSpPr>
          <p:spPr bwMode="auto">
            <a:xfrm>
              <a:off x="2552" y="703"/>
              <a:ext cx="23" cy="397"/>
            </a:xfrm>
            <a:custGeom>
              <a:avLst/>
              <a:gdLst>
                <a:gd name="T0" fmla="*/ 0 w 23"/>
                <a:gd name="T1" fmla="*/ 396 h 397"/>
                <a:gd name="T2" fmla="*/ 22 w 23"/>
                <a:gd name="T3" fmla="*/ 352 h 397"/>
                <a:gd name="T4" fmla="*/ 22 w 23"/>
                <a:gd name="T5" fmla="*/ 17 h 397"/>
                <a:gd name="T6" fmla="*/ 0 w 23"/>
                <a:gd name="T7" fmla="*/ 0 h 397"/>
                <a:gd name="T8" fmla="*/ 0 w 23"/>
                <a:gd name="T9" fmla="*/ 396 h 397"/>
                <a:gd name="T10" fmla="*/ 0 60000 65536"/>
                <a:gd name="T11" fmla="*/ 0 60000 65536"/>
                <a:gd name="T12" fmla="*/ 0 60000 65536"/>
                <a:gd name="T13" fmla="*/ 0 60000 65536"/>
                <a:gd name="T14" fmla="*/ 0 60000 65536"/>
                <a:gd name="T15" fmla="*/ 0 w 23"/>
                <a:gd name="T16" fmla="*/ 0 h 397"/>
                <a:gd name="T17" fmla="*/ 23 w 23"/>
                <a:gd name="T18" fmla="*/ 397 h 397"/>
              </a:gdLst>
              <a:ahLst/>
              <a:cxnLst>
                <a:cxn ang="T10">
                  <a:pos x="T0" y="T1"/>
                </a:cxn>
                <a:cxn ang="T11">
                  <a:pos x="T2" y="T3"/>
                </a:cxn>
                <a:cxn ang="T12">
                  <a:pos x="T4" y="T5"/>
                </a:cxn>
                <a:cxn ang="T13">
                  <a:pos x="T6" y="T7"/>
                </a:cxn>
                <a:cxn ang="T14">
                  <a:pos x="T8" y="T9"/>
                </a:cxn>
              </a:cxnLst>
              <a:rect l="T15" t="T16" r="T17" b="T18"/>
              <a:pathLst>
                <a:path w="23" h="397">
                  <a:moveTo>
                    <a:pt x="0" y="396"/>
                  </a:moveTo>
                  <a:lnTo>
                    <a:pt x="22" y="352"/>
                  </a:lnTo>
                  <a:lnTo>
                    <a:pt x="22" y="17"/>
                  </a:lnTo>
                  <a:lnTo>
                    <a:pt x="0" y="0"/>
                  </a:lnTo>
                  <a:lnTo>
                    <a:pt x="0" y="396"/>
                  </a:lnTo>
                </a:path>
              </a:pathLst>
            </a:custGeom>
            <a:solidFill>
              <a:srgbClr val="CCCCCC"/>
            </a:solidFill>
            <a:ln w="9525" cap="rnd">
              <a:noFill/>
              <a:round/>
              <a:headEnd/>
              <a:tailEnd/>
            </a:ln>
          </p:spPr>
          <p:txBody>
            <a:bodyPr/>
            <a:lstStyle/>
            <a:p>
              <a:endParaRPr lang="en-US">
                <a:solidFill>
                  <a:schemeClr val="tx1"/>
                </a:solidFill>
              </a:endParaRPr>
            </a:p>
          </p:txBody>
        </p:sp>
        <p:sp>
          <p:nvSpPr>
            <p:cNvPr id="30880" name="Freeform 389"/>
            <p:cNvSpPr>
              <a:spLocks/>
            </p:cNvSpPr>
            <p:nvPr/>
          </p:nvSpPr>
          <p:spPr bwMode="auto">
            <a:xfrm>
              <a:off x="2547" y="682"/>
              <a:ext cx="288" cy="34"/>
            </a:xfrm>
            <a:custGeom>
              <a:avLst/>
              <a:gdLst>
                <a:gd name="T0" fmla="*/ 0 w 288"/>
                <a:gd name="T1" fmla="*/ 17 h 34"/>
                <a:gd name="T2" fmla="*/ 21 w 288"/>
                <a:gd name="T3" fmla="*/ 33 h 34"/>
                <a:gd name="T4" fmla="*/ 263 w 288"/>
                <a:gd name="T5" fmla="*/ 17 h 34"/>
                <a:gd name="T6" fmla="*/ 287 w 288"/>
                <a:gd name="T7" fmla="*/ 0 h 34"/>
                <a:gd name="T8" fmla="*/ 0 w 288"/>
                <a:gd name="T9" fmla="*/ 17 h 34"/>
                <a:gd name="T10" fmla="*/ 0 60000 65536"/>
                <a:gd name="T11" fmla="*/ 0 60000 65536"/>
                <a:gd name="T12" fmla="*/ 0 60000 65536"/>
                <a:gd name="T13" fmla="*/ 0 60000 65536"/>
                <a:gd name="T14" fmla="*/ 0 60000 65536"/>
                <a:gd name="T15" fmla="*/ 0 w 288"/>
                <a:gd name="T16" fmla="*/ 0 h 34"/>
                <a:gd name="T17" fmla="*/ 288 w 288"/>
                <a:gd name="T18" fmla="*/ 34 h 34"/>
              </a:gdLst>
              <a:ahLst/>
              <a:cxnLst>
                <a:cxn ang="T10">
                  <a:pos x="T0" y="T1"/>
                </a:cxn>
                <a:cxn ang="T11">
                  <a:pos x="T2" y="T3"/>
                </a:cxn>
                <a:cxn ang="T12">
                  <a:pos x="T4" y="T5"/>
                </a:cxn>
                <a:cxn ang="T13">
                  <a:pos x="T6" y="T7"/>
                </a:cxn>
                <a:cxn ang="T14">
                  <a:pos x="T8" y="T9"/>
                </a:cxn>
              </a:cxnLst>
              <a:rect l="T15" t="T16" r="T17" b="T18"/>
              <a:pathLst>
                <a:path w="288" h="34">
                  <a:moveTo>
                    <a:pt x="0" y="17"/>
                  </a:moveTo>
                  <a:lnTo>
                    <a:pt x="21" y="33"/>
                  </a:lnTo>
                  <a:lnTo>
                    <a:pt x="263" y="17"/>
                  </a:lnTo>
                  <a:lnTo>
                    <a:pt x="287" y="0"/>
                  </a:lnTo>
                  <a:lnTo>
                    <a:pt x="0" y="17"/>
                  </a:lnTo>
                </a:path>
              </a:pathLst>
            </a:custGeom>
            <a:solidFill>
              <a:srgbClr val="999999"/>
            </a:solidFill>
            <a:ln w="9525" cap="rnd">
              <a:noFill/>
              <a:round/>
              <a:headEnd/>
              <a:tailEnd/>
            </a:ln>
          </p:spPr>
          <p:txBody>
            <a:bodyPr/>
            <a:lstStyle/>
            <a:p>
              <a:endParaRPr lang="en-US">
                <a:solidFill>
                  <a:schemeClr val="tx1"/>
                </a:solidFill>
              </a:endParaRPr>
            </a:p>
          </p:txBody>
        </p:sp>
        <p:sp>
          <p:nvSpPr>
            <p:cNvPr id="30881" name="Freeform 390"/>
            <p:cNvSpPr>
              <a:spLocks/>
            </p:cNvSpPr>
            <p:nvPr/>
          </p:nvSpPr>
          <p:spPr bwMode="auto">
            <a:xfrm>
              <a:off x="2406" y="678"/>
              <a:ext cx="112" cy="609"/>
            </a:xfrm>
            <a:custGeom>
              <a:avLst/>
              <a:gdLst>
                <a:gd name="T0" fmla="*/ 111 w 112"/>
                <a:gd name="T1" fmla="*/ 0 h 609"/>
                <a:gd name="T2" fmla="*/ 111 w 112"/>
                <a:gd name="T3" fmla="*/ 542 h 609"/>
                <a:gd name="T4" fmla="*/ 0 w 112"/>
                <a:gd name="T5" fmla="*/ 608 h 609"/>
                <a:gd name="T6" fmla="*/ 0 w 112"/>
                <a:gd name="T7" fmla="*/ 22 h 609"/>
                <a:gd name="T8" fmla="*/ 111 w 112"/>
                <a:gd name="T9" fmla="*/ 0 h 609"/>
                <a:gd name="T10" fmla="*/ 0 60000 65536"/>
                <a:gd name="T11" fmla="*/ 0 60000 65536"/>
                <a:gd name="T12" fmla="*/ 0 60000 65536"/>
                <a:gd name="T13" fmla="*/ 0 60000 65536"/>
                <a:gd name="T14" fmla="*/ 0 60000 65536"/>
                <a:gd name="T15" fmla="*/ 0 w 112"/>
                <a:gd name="T16" fmla="*/ 0 h 609"/>
                <a:gd name="T17" fmla="*/ 112 w 112"/>
                <a:gd name="T18" fmla="*/ 609 h 609"/>
              </a:gdLst>
              <a:ahLst/>
              <a:cxnLst>
                <a:cxn ang="T10">
                  <a:pos x="T0" y="T1"/>
                </a:cxn>
                <a:cxn ang="T11">
                  <a:pos x="T2" y="T3"/>
                </a:cxn>
                <a:cxn ang="T12">
                  <a:pos x="T4" y="T5"/>
                </a:cxn>
                <a:cxn ang="T13">
                  <a:pos x="T6" y="T7"/>
                </a:cxn>
                <a:cxn ang="T14">
                  <a:pos x="T8" y="T9"/>
                </a:cxn>
              </a:cxnLst>
              <a:rect l="T15" t="T16" r="T17" b="T18"/>
              <a:pathLst>
                <a:path w="112" h="609">
                  <a:moveTo>
                    <a:pt x="111" y="0"/>
                  </a:moveTo>
                  <a:lnTo>
                    <a:pt x="111" y="542"/>
                  </a:lnTo>
                  <a:lnTo>
                    <a:pt x="0" y="608"/>
                  </a:lnTo>
                  <a:lnTo>
                    <a:pt x="0" y="22"/>
                  </a:lnTo>
                  <a:lnTo>
                    <a:pt x="111" y="0"/>
                  </a:lnTo>
                </a:path>
              </a:pathLst>
            </a:custGeom>
            <a:solidFill>
              <a:srgbClr val="CCCCCC"/>
            </a:solidFill>
            <a:ln w="9525" cap="rnd">
              <a:noFill/>
              <a:round/>
              <a:headEnd/>
              <a:tailEnd/>
            </a:ln>
          </p:spPr>
          <p:txBody>
            <a:bodyPr/>
            <a:lstStyle/>
            <a:p>
              <a:endParaRPr lang="en-US">
                <a:solidFill>
                  <a:schemeClr val="tx1"/>
                </a:solidFill>
              </a:endParaRPr>
            </a:p>
          </p:txBody>
        </p:sp>
        <p:sp>
          <p:nvSpPr>
            <p:cNvPr id="30882" name="Freeform 391"/>
            <p:cNvSpPr>
              <a:spLocks/>
            </p:cNvSpPr>
            <p:nvPr/>
          </p:nvSpPr>
          <p:spPr bwMode="auto">
            <a:xfrm>
              <a:off x="2276" y="600"/>
              <a:ext cx="242" cy="95"/>
            </a:xfrm>
            <a:custGeom>
              <a:avLst/>
              <a:gdLst>
                <a:gd name="T0" fmla="*/ 241 w 242"/>
                <a:gd name="T1" fmla="*/ 69 h 95"/>
                <a:gd name="T2" fmla="*/ 112 w 242"/>
                <a:gd name="T3" fmla="*/ 0 h 95"/>
                <a:gd name="T4" fmla="*/ 0 w 242"/>
                <a:gd name="T5" fmla="*/ 22 h 95"/>
                <a:gd name="T6" fmla="*/ 127 w 242"/>
                <a:gd name="T7" fmla="*/ 94 h 95"/>
                <a:gd name="T8" fmla="*/ 241 w 242"/>
                <a:gd name="T9" fmla="*/ 69 h 95"/>
                <a:gd name="T10" fmla="*/ 0 60000 65536"/>
                <a:gd name="T11" fmla="*/ 0 60000 65536"/>
                <a:gd name="T12" fmla="*/ 0 60000 65536"/>
                <a:gd name="T13" fmla="*/ 0 60000 65536"/>
                <a:gd name="T14" fmla="*/ 0 60000 65536"/>
                <a:gd name="T15" fmla="*/ 0 w 242"/>
                <a:gd name="T16" fmla="*/ 0 h 95"/>
                <a:gd name="T17" fmla="*/ 242 w 242"/>
                <a:gd name="T18" fmla="*/ 95 h 95"/>
              </a:gdLst>
              <a:ahLst/>
              <a:cxnLst>
                <a:cxn ang="T10">
                  <a:pos x="T0" y="T1"/>
                </a:cxn>
                <a:cxn ang="T11">
                  <a:pos x="T2" y="T3"/>
                </a:cxn>
                <a:cxn ang="T12">
                  <a:pos x="T4" y="T5"/>
                </a:cxn>
                <a:cxn ang="T13">
                  <a:pos x="T6" y="T7"/>
                </a:cxn>
                <a:cxn ang="T14">
                  <a:pos x="T8" y="T9"/>
                </a:cxn>
              </a:cxnLst>
              <a:rect l="T15" t="T16" r="T17" b="T18"/>
              <a:pathLst>
                <a:path w="242" h="95">
                  <a:moveTo>
                    <a:pt x="241" y="69"/>
                  </a:moveTo>
                  <a:lnTo>
                    <a:pt x="112" y="0"/>
                  </a:lnTo>
                  <a:lnTo>
                    <a:pt x="0" y="22"/>
                  </a:lnTo>
                  <a:lnTo>
                    <a:pt x="127" y="94"/>
                  </a:lnTo>
                  <a:lnTo>
                    <a:pt x="241" y="69"/>
                  </a:lnTo>
                </a:path>
              </a:pathLst>
            </a:custGeom>
            <a:solidFill>
              <a:srgbClr val="E6E6E6"/>
            </a:solidFill>
            <a:ln w="9525" cap="rnd">
              <a:noFill/>
              <a:round/>
              <a:headEnd/>
              <a:tailEnd/>
            </a:ln>
          </p:spPr>
          <p:txBody>
            <a:bodyPr/>
            <a:lstStyle/>
            <a:p>
              <a:endParaRPr lang="en-US">
                <a:solidFill>
                  <a:schemeClr val="tx1"/>
                </a:solidFill>
              </a:endParaRPr>
            </a:p>
          </p:txBody>
        </p:sp>
        <p:sp>
          <p:nvSpPr>
            <p:cNvPr id="30883" name="Freeform 392"/>
            <p:cNvSpPr>
              <a:spLocks/>
            </p:cNvSpPr>
            <p:nvPr/>
          </p:nvSpPr>
          <p:spPr bwMode="auto">
            <a:xfrm>
              <a:off x="2276" y="625"/>
              <a:ext cx="126" cy="662"/>
            </a:xfrm>
            <a:custGeom>
              <a:avLst/>
              <a:gdLst>
                <a:gd name="T0" fmla="*/ 125 w 126"/>
                <a:gd name="T1" fmla="*/ 72 h 662"/>
                <a:gd name="T2" fmla="*/ 0 w 126"/>
                <a:gd name="T3" fmla="*/ 0 h 662"/>
                <a:gd name="T4" fmla="*/ 0 w 126"/>
                <a:gd name="T5" fmla="*/ 544 h 662"/>
                <a:gd name="T6" fmla="*/ 125 w 126"/>
                <a:gd name="T7" fmla="*/ 661 h 662"/>
                <a:gd name="T8" fmla="*/ 125 w 126"/>
                <a:gd name="T9" fmla="*/ 72 h 662"/>
                <a:gd name="T10" fmla="*/ 0 60000 65536"/>
                <a:gd name="T11" fmla="*/ 0 60000 65536"/>
                <a:gd name="T12" fmla="*/ 0 60000 65536"/>
                <a:gd name="T13" fmla="*/ 0 60000 65536"/>
                <a:gd name="T14" fmla="*/ 0 60000 65536"/>
                <a:gd name="T15" fmla="*/ 0 w 126"/>
                <a:gd name="T16" fmla="*/ 0 h 662"/>
                <a:gd name="T17" fmla="*/ 126 w 126"/>
                <a:gd name="T18" fmla="*/ 662 h 662"/>
              </a:gdLst>
              <a:ahLst/>
              <a:cxnLst>
                <a:cxn ang="T10">
                  <a:pos x="T0" y="T1"/>
                </a:cxn>
                <a:cxn ang="T11">
                  <a:pos x="T2" y="T3"/>
                </a:cxn>
                <a:cxn ang="T12">
                  <a:pos x="T4" y="T5"/>
                </a:cxn>
                <a:cxn ang="T13">
                  <a:pos x="T6" y="T7"/>
                </a:cxn>
                <a:cxn ang="T14">
                  <a:pos x="T8" y="T9"/>
                </a:cxn>
              </a:cxnLst>
              <a:rect l="T15" t="T16" r="T17" b="T18"/>
              <a:pathLst>
                <a:path w="126" h="662">
                  <a:moveTo>
                    <a:pt x="125" y="72"/>
                  </a:moveTo>
                  <a:lnTo>
                    <a:pt x="0" y="0"/>
                  </a:lnTo>
                  <a:lnTo>
                    <a:pt x="0" y="544"/>
                  </a:lnTo>
                  <a:lnTo>
                    <a:pt x="125" y="661"/>
                  </a:lnTo>
                  <a:lnTo>
                    <a:pt x="125" y="72"/>
                  </a:lnTo>
                </a:path>
              </a:pathLst>
            </a:custGeom>
            <a:solidFill>
              <a:srgbClr val="A6A6A6"/>
            </a:solidFill>
            <a:ln w="9525" cap="rnd">
              <a:noFill/>
              <a:round/>
              <a:headEnd/>
              <a:tailEnd/>
            </a:ln>
          </p:spPr>
          <p:txBody>
            <a:bodyPr/>
            <a:lstStyle/>
            <a:p>
              <a:endParaRPr lang="en-US">
                <a:solidFill>
                  <a:schemeClr val="tx1"/>
                </a:solidFill>
              </a:endParaRPr>
            </a:p>
          </p:txBody>
        </p:sp>
        <p:sp>
          <p:nvSpPr>
            <p:cNvPr id="30884" name="Freeform 393"/>
            <p:cNvSpPr>
              <a:spLocks/>
            </p:cNvSpPr>
            <p:nvPr/>
          </p:nvSpPr>
          <p:spPr bwMode="auto">
            <a:xfrm>
              <a:off x="2418" y="949"/>
              <a:ext cx="91" cy="133"/>
            </a:xfrm>
            <a:custGeom>
              <a:avLst/>
              <a:gdLst>
                <a:gd name="T0" fmla="*/ 90 w 91"/>
                <a:gd name="T1" fmla="*/ 0 h 133"/>
                <a:gd name="T2" fmla="*/ 90 w 91"/>
                <a:gd name="T3" fmla="*/ 89 h 133"/>
                <a:gd name="T4" fmla="*/ 0 w 91"/>
                <a:gd name="T5" fmla="*/ 132 h 133"/>
                <a:gd name="T6" fmla="*/ 0 w 91"/>
                <a:gd name="T7" fmla="*/ 35 h 133"/>
                <a:gd name="T8" fmla="*/ 90 w 91"/>
                <a:gd name="T9" fmla="*/ 0 h 133"/>
                <a:gd name="T10" fmla="*/ 0 60000 65536"/>
                <a:gd name="T11" fmla="*/ 0 60000 65536"/>
                <a:gd name="T12" fmla="*/ 0 60000 65536"/>
                <a:gd name="T13" fmla="*/ 0 60000 65536"/>
                <a:gd name="T14" fmla="*/ 0 60000 65536"/>
                <a:gd name="T15" fmla="*/ 0 w 91"/>
                <a:gd name="T16" fmla="*/ 0 h 133"/>
                <a:gd name="T17" fmla="*/ 91 w 91"/>
                <a:gd name="T18" fmla="*/ 133 h 133"/>
              </a:gdLst>
              <a:ahLst/>
              <a:cxnLst>
                <a:cxn ang="T10">
                  <a:pos x="T0" y="T1"/>
                </a:cxn>
                <a:cxn ang="T11">
                  <a:pos x="T2" y="T3"/>
                </a:cxn>
                <a:cxn ang="T12">
                  <a:pos x="T4" y="T5"/>
                </a:cxn>
                <a:cxn ang="T13">
                  <a:pos x="T6" y="T7"/>
                </a:cxn>
                <a:cxn ang="T14">
                  <a:pos x="T8" y="T9"/>
                </a:cxn>
              </a:cxnLst>
              <a:rect l="T15" t="T16" r="T17" b="T18"/>
              <a:pathLst>
                <a:path w="91" h="133">
                  <a:moveTo>
                    <a:pt x="90" y="0"/>
                  </a:moveTo>
                  <a:lnTo>
                    <a:pt x="90" y="89"/>
                  </a:lnTo>
                  <a:lnTo>
                    <a:pt x="0" y="132"/>
                  </a:lnTo>
                  <a:lnTo>
                    <a:pt x="0" y="35"/>
                  </a:lnTo>
                  <a:lnTo>
                    <a:pt x="90" y="0"/>
                  </a:lnTo>
                </a:path>
              </a:pathLst>
            </a:custGeom>
            <a:solidFill>
              <a:srgbClr val="BFBFBF"/>
            </a:solidFill>
            <a:ln w="9525" cap="rnd">
              <a:noFill/>
              <a:round/>
              <a:headEnd/>
              <a:tailEnd/>
            </a:ln>
          </p:spPr>
          <p:txBody>
            <a:bodyPr/>
            <a:lstStyle/>
            <a:p>
              <a:endParaRPr lang="en-US">
                <a:solidFill>
                  <a:schemeClr val="tx1"/>
                </a:solidFill>
              </a:endParaRPr>
            </a:p>
          </p:txBody>
        </p:sp>
        <p:sp>
          <p:nvSpPr>
            <p:cNvPr id="30885" name="Freeform 394"/>
            <p:cNvSpPr>
              <a:spLocks/>
            </p:cNvSpPr>
            <p:nvPr/>
          </p:nvSpPr>
          <p:spPr bwMode="auto">
            <a:xfrm>
              <a:off x="2418" y="818"/>
              <a:ext cx="91" cy="126"/>
            </a:xfrm>
            <a:custGeom>
              <a:avLst/>
              <a:gdLst>
                <a:gd name="T0" fmla="*/ 90 w 91"/>
                <a:gd name="T1" fmla="*/ 0 h 126"/>
                <a:gd name="T2" fmla="*/ 90 w 91"/>
                <a:gd name="T3" fmla="*/ 88 h 126"/>
                <a:gd name="T4" fmla="*/ 0 w 91"/>
                <a:gd name="T5" fmla="*/ 125 h 126"/>
                <a:gd name="T6" fmla="*/ 0 w 91"/>
                <a:gd name="T7" fmla="*/ 28 h 126"/>
                <a:gd name="T8" fmla="*/ 90 w 91"/>
                <a:gd name="T9" fmla="*/ 0 h 126"/>
                <a:gd name="T10" fmla="*/ 0 60000 65536"/>
                <a:gd name="T11" fmla="*/ 0 60000 65536"/>
                <a:gd name="T12" fmla="*/ 0 60000 65536"/>
                <a:gd name="T13" fmla="*/ 0 60000 65536"/>
                <a:gd name="T14" fmla="*/ 0 60000 65536"/>
                <a:gd name="T15" fmla="*/ 0 w 91"/>
                <a:gd name="T16" fmla="*/ 0 h 126"/>
                <a:gd name="T17" fmla="*/ 91 w 91"/>
                <a:gd name="T18" fmla="*/ 126 h 126"/>
              </a:gdLst>
              <a:ahLst/>
              <a:cxnLst>
                <a:cxn ang="T10">
                  <a:pos x="T0" y="T1"/>
                </a:cxn>
                <a:cxn ang="T11">
                  <a:pos x="T2" y="T3"/>
                </a:cxn>
                <a:cxn ang="T12">
                  <a:pos x="T4" y="T5"/>
                </a:cxn>
                <a:cxn ang="T13">
                  <a:pos x="T6" y="T7"/>
                </a:cxn>
                <a:cxn ang="T14">
                  <a:pos x="T8" y="T9"/>
                </a:cxn>
              </a:cxnLst>
              <a:rect l="T15" t="T16" r="T17" b="T18"/>
              <a:pathLst>
                <a:path w="91" h="126">
                  <a:moveTo>
                    <a:pt x="90" y="0"/>
                  </a:moveTo>
                  <a:lnTo>
                    <a:pt x="90" y="88"/>
                  </a:lnTo>
                  <a:lnTo>
                    <a:pt x="0" y="125"/>
                  </a:lnTo>
                  <a:lnTo>
                    <a:pt x="0" y="28"/>
                  </a:lnTo>
                  <a:lnTo>
                    <a:pt x="90" y="0"/>
                  </a:lnTo>
                </a:path>
              </a:pathLst>
            </a:custGeom>
            <a:solidFill>
              <a:srgbClr val="BFBFBF"/>
            </a:solidFill>
            <a:ln w="9525" cap="rnd">
              <a:noFill/>
              <a:round/>
              <a:headEnd/>
              <a:tailEnd/>
            </a:ln>
          </p:spPr>
          <p:txBody>
            <a:bodyPr/>
            <a:lstStyle/>
            <a:p>
              <a:endParaRPr lang="en-US">
                <a:solidFill>
                  <a:schemeClr val="tx1"/>
                </a:solidFill>
              </a:endParaRPr>
            </a:p>
          </p:txBody>
        </p:sp>
        <p:sp>
          <p:nvSpPr>
            <p:cNvPr id="30886" name="Freeform 395"/>
            <p:cNvSpPr>
              <a:spLocks/>
            </p:cNvSpPr>
            <p:nvPr/>
          </p:nvSpPr>
          <p:spPr bwMode="auto">
            <a:xfrm>
              <a:off x="2513" y="816"/>
              <a:ext cx="1" cy="95"/>
            </a:xfrm>
            <a:custGeom>
              <a:avLst/>
              <a:gdLst>
                <a:gd name="T0" fmla="*/ 0 w 1"/>
                <a:gd name="T1" fmla="*/ 0 h 95"/>
                <a:gd name="T2" fmla="*/ 0 w 1"/>
                <a:gd name="T3" fmla="*/ 0 h 95"/>
                <a:gd name="T4" fmla="*/ 0 w 1"/>
                <a:gd name="T5" fmla="*/ 94 h 95"/>
                <a:gd name="T6" fmla="*/ 0 w 1"/>
                <a:gd name="T7" fmla="*/ 87 h 95"/>
                <a:gd name="T8" fmla="*/ 0 w 1"/>
                <a:gd name="T9" fmla="*/ 0 h 95"/>
                <a:gd name="T10" fmla="*/ 0 60000 65536"/>
                <a:gd name="T11" fmla="*/ 0 60000 65536"/>
                <a:gd name="T12" fmla="*/ 0 60000 65536"/>
                <a:gd name="T13" fmla="*/ 0 60000 65536"/>
                <a:gd name="T14" fmla="*/ 0 60000 65536"/>
                <a:gd name="T15" fmla="*/ 0 w 1"/>
                <a:gd name="T16" fmla="*/ 0 h 95"/>
                <a:gd name="T17" fmla="*/ 1 w 1"/>
                <a:gd name="T18" fmla="*/ 95 h 95"/>
              </a:gdLst>
              <a:ahLst/>
              <a:cxnLst>
                <a:cxn ang="T10">
                  <a:pos x="T0" y="T1"/>
                </a:cxn>
                <a:cxn ang="T11">
                  <a:pos x="T2" y="T3"/>
                </a:cxn>
                <a:cxn ang="T12">
                  <a:pos x="T4" y="T5"/>
                </a:cxn>
                <a:cxn ang="T13">
                  <a:pos x="T6" y="T7"/>
                </a:cxn>
                <a:cxn ang="T14">
                  <a:pos x="T8" y="T9"/>
                </a:cxn>
              </a:cxnLst>
              <a:rect l="T15" t="T16" r="T17" b="T18"/>
              <a:pathLst>
                <a:path w="1" h="95">
                  <a:moveTo>
                    <a:pt x="0" y="0"/>
                  </a:moveTo>
                  <a:lnTo>
                    <a:pt x="0" y="0"/>
                  </a:lnTo>
                  <a:lnTo>
                    <a:pt x="0" y="94"/>
                  </a:lnTo>
                  <a:lnTo>
                    <a:pt x="0" y="87"/>
                  </a:lnTo>
                  <a:lnTo>
                    <a:pt x="0" y="0"/>
                  </a:lnTo>
                </a:path>
              </a:pathLst>
            </a:custGeom>
            <a:solidFill>
              <a:srgbClr val="999999"/>
            </a:solidFill>
            <a:ln w="9525" cap="rnd">
              <a:noFill/>
              <a:round/>
              <a:headEnd/>
              <a:tailEnd/>
            </a:ln>
          </p:spPr>
          <p:txBody>
            <a:bodyPr/>
            <a:lstStyle/>
            <a:p>
              <a:endParaRPr lang="en-US">
                <a:solidFill>
                  <a:schemeClr val="tx1"/>
                </a:solidFill>
              </a:endParaRPr>
            </a:p>
          </p:txBody>
        </p:sp>
        <p:sp>
          <p:nvSpPr>
            <p:cNvPr id="30887" name="Freeform 396"/>
            <p:cNvSpPr>
              <a:spLocks/>
            </p:cNvSpPr>
            <p:nvPr/>
          </p:nvSpPr>
          <p:spPr bwMode="auto">
            <a:xfrm>
              <a:off x="2418" y="910"/>
              <a:ext cx="96" cy="44"/>
            </a:xfrm>
            <a:custGeom>
              <a:avLst/>
              <a:gdLst>
                <a:gd name="T0" fmla="*/ 95 w 96"/>
                <a:gd name="T1" fmla="*/ 5 h 44"/>
                <a:gd name="T2" fmla="*/ 90 w 96"/>
                <a:gd name="T3" fmla="*/ 0 h 44"/>
                <a:gd name="T4" fmla="*/ 0 w 96"/>
                <a:gd name="T5" fmla="*/ 34 h 44"/>
                <a:gd name="T6" fmla="*/ 0 w 96"/>
                <a:gd name="T7" fmla="*/ 43 h 44"/>
                <a:gd name="T8" fmla="*/ 95 w 96"/>
                <a:gd name="T9" fmla="*/ 5 h 44"/>
                <a:gd name="T10" fmla="*/ 0 60000 65536"/>
                <a:gd name="T11" fmla="*/ 0 60000 65536"/>
                <a:gd name="T12" fmla="*/ 0 60000 65536"/>
                <a:gd name="T13" fmla="*/ 0 60000 65536"/>
                <a:gd name="T14" fmla="*/ 0 60000 65536"/>
                <a:gd name="T15" fmla="*/ 0 w 96"/>
                <a:gd name="T16" fmla="*/ 0 h 44"/>
                <a:gd name="T17" fmla="*/ 96 w 96"/>
                <a:gd name="T18" fmla="*/ 44 h 44"/>
              </a:gdLst>
              <a:ahLst/>
              <a:cxnLst>
                <a:cxn ang="T10">
                  <a:pos x="T0" y="T1"/>
                </a:cxn>
                <a:cxn ang="T11">
                  <a:pos x="T2" y="T3"/>
                </a:cxn>
                <a:cxn ang="T12">
                  <a:pos x="T4" y="T5"/>
                </a:cxn>
                <a:cxn ang="T13">
                  <a:pos x="T6" y="T7"/>
                </a:cxn>
                <a:cxn ang="T14">
                  <a:pos x="T8" y="T9"/>
                </a:cxn>
              </a:cxnLst>
              <a:rect l="T15" t="T16" r="T17" b="T18"/>
              <a:pathLst>
                <a:path w="96" h="44">
                  <a:moveTo>
                    <a:pt x="95" y="5"/>
                  </a:moveTo>
                  <a:lnTo>
                    <a:pt x="90" y="0"/>
                  </a:lnTo>
                  <a:lnTo>
                    <a:pt x="0" y="34"/>
                  </a:lnTo>
                  <a:lnTo>
                    <a:pt x="0" y="43"/>
                  </a:lnTo>
                  <a:lnTo>
                    <a:pt x="95" y="5"/>
                  </a:lnTo>
                </a:path>
              </a:pathLst>
            </a:custGeom>
            <a:solidFill>
              <a:srgbClr val="F2F2F2"/>
            </a:solidFill>
            <a:ln w="9525" cap="rnd">
              <a:noFill/>
              <a:round/>
              <a:headEnd/>
              <a:tailEnd/>
            </a:ln>
          </p:spPr>
          <p:txBody>
            <a:bodyPr/>
            <a:lstStyle/>
            <a:p>
              <a:endParaRPr lang="en-US">
                <a:solidFill>
                  <a:schemeClr val="tx1"/>
                </a:solidFill>
              </a:endParaRPr>
            </a:p>
          </p:txBody>
        </p:sp>
        <p:sp>
          <p:nvSpPr>
            <p:cNvPr id="30888" name="Freeform 397"/>
            <p:cNvSpPr>
              <a:spLocks/>
            </p:cNvSpPr>
            <p:nvPr/>
          </p:nvSpPr>
          <p:spPr bwMode="auto">
            <a:xfrm>
              <a:off x="2426" y="915"/>
              <a:ext cx="97" cy="53"/>
            </a:xfrm>
            <a:custGeom>
              <a:avLst/>
              <a:gdLst>
                <a:gd name="T0" fmla="*/ 90 w 97"/>
                <a:gd name="T1" fmla="*/ 0 h 53"/>
                <a:gd name="T2" fmla="*/ 96 w 97"/>
                <a:gd name="T3" fmla="*/ 17 h 53"/>
                <a:gd name="T4" fmla="*/ 4 w 97"/>
                <a:gd name="T5" fmla="*/ 52 h 53"/>
                <a:gd name="T6" fmla="*/ 0 w 97"/>
                <a:gd name="T7" fmla="*/ 34 h 53"/>
                <a:gd name="T8" fmla="*/ 90 w 97"/>
                <a:gd name="T9" fmla="*/ 0 h 53"/>
                <a:gd name="T10" fmla="*/ 0 60000 65536"/>
                <a:gd name="T11" fmla="*/ 0 60000 65536"/>
                <a:gd name="T12" fmla="*/ 0 60000 65536"/>
                <a:gd name="T13" fmla="*/ 0 60000 65536"/>
                <a:gd name="T14" fmla="*/ 0 60000 65536"/>
                <a:gd name="T15" fmla="*/ 0 w 97"/>
                <a:gd name="T16" fmla="*/ 0 h 53"/>
                <a:gd name="T17" fmla="*/ 97 w 97"/>
                <a:gd name="T18" fmla="*/ 53 h 53"/>
              </a:gdLst>
              <a:ahLst/>
              <a:cxnLst>
                <a:cxn ang="T10">
                  <a:pos x="T0" y="T1"/>
                </a:cxn>
                <a:cxn ang="T11">
                  <a:pos x="T2" y="T3"/>
                </a:cxn>
                <a:cxn ang="T12">
                  <a:pos x="T4" y="T5"/>
                </a:cxn>
                <a:cxn ang="T13">
                  <a:pos x="T6" y="T7"/>
                </a:cxn>
                <a:cxn ang="T14">
                  <a:pos x="T8" y="T9"/>
                </a:cxn>
              </a:cxnLst>
              <a:rect l="T15" t="T16" r="T17" b="T18"/>
              <a:pathLst>
                <a:path w="97" h="53">
                  <a:moveTo>
                    <a:pt x="90" y="0"/>
                  </a:moveTo>
                  <a:lnTo>
                    <a:pt x="96" y="17"/>
                  </a:lnTo>
                  <a:lnTo>
                    <a:pt x="4" y="52"/>
                  </a:lnTo>
                  <a:lnTo>
                    <a:pt x="0" y="34"/>
                  </a:lnTo>
                  <a:lnTo>
                    <a:pt x="90" y="0"/>
                  </a:lnTo>
                </a:path>
              </a:pathLst>
            </a:custGeom>
            <a:solidFill>
              <a:srgbClr val="E6E6E6"/>
            </a:solidFill>
            <a:ln w="9525" cap="rnd">
              <a:noFill/>
              <a:round/>
              <a:headEnd/>
              <a:tailEnd/>
            </a:ln>
          </p:spPr>
          <p:txBody>
            <a:bodyPr/>
            <a:lstStyle/>
            <a:p>
              <a:endParaRPr lang="en-US">
                <a:solidFill>
                  <a:schemeClr val="tx1"/>
                </a:solidFill>
              </a:endParaRPr>
            </a:p>
          </p:txBody>
        </p:sp>
        <p:sp>
          <p:nvSpPr>
            <p:cNvPr id="30889" name="Freeform 398"/>
            <p:cNvSpPr>
              <a:spLocks/>
            </p:cNvSpPr>
            <p:nvPr/>
          </p:nvSpPr>
          <p:spPr bwMode="auto">
            <a:xfrm>
              <a:off x="2426" y="935"/>
              <a:ext cx="97" cy="46"/>
            </a:xfrm>
            <a:custGeom>
              <a:avLst/>
              <a:gdLst>
                <a:gd name="T0" fmla="*/ 96 w 97"/>
                <a:gd name="T1" fmla="*/ 0 h 46"/>
                <a:gd name="T2" fmla="*/ 90 w 97"/>
                <a:gd name="T3" fmla="*/ 10 h 46"/>
                <a:gd name="T4" fmla="*/ 0 w 97"/>
                <a:gd name="T5" fmla="*/ 45 h 46"/>
                <a:gd name="T6" fmla="*/ 4 w 97"/>
                <a:gd name="T7" fmla="*/ 34 h 46"/>
                <a:gd name="T8" fmla="*/ 96 w 97"/>
                <a:gd name="T9" fmla="*/ 0 h 46"/>
                <a:gd name="T10" fmla="*/ 0 60000 65536"/>
                <a:gd name="T11" fmla="*/ 0 60000 65536"/>
                <a:gd name="T12" fmla="*/ 0 60000 65536"/>
                <a:gd name="T13" fmla="*/ 0 60000 65536"/>
                <a:gd name="T14" fmla="*/ 0 60000 65536"/>
                <a:gd name="T15" fmla="*/ 0 w 97"/>
                <a:gd name="T16" fmla="*/ 0 h 46"/>
                <a:gd name="T17" fmla="*/ 97 w 97"/>
                <a:gd name="T18" fmla="*/ 46 h 46"/>
              </a:gdLst>
              <a:ahLst/>
              <a:cxnLst>
                <a:cxn ang="T10">
                  <a:pos x="T0" y="T1"/>
                </a:cxn>
                <a:cxn ang="T11">
                  <a:pos x="T2" y="T3"/>
                </a:cxn>
                <a:cxn ang="T12">
                  <a:pos x="T4" y="T5"/>
                </a:cxn>
                <a:cxn ang="T13">
                  <a:pos x="T6" y="T7"/>
                </a:cxn>
                <a:cxn ang="T14">
                  <a:pos x="T8" y="T9"/>
                </a:cxn>
              </a:cxnLst>
              <a:rect l="T15" t="T16" r="T17" b="T18"/>
              <a:pathLst>
                <a:path w="97" h="46">
                  <a:moveTo>
                    <a:pt x="96" y="0"/>
                  </a:moveTo>
                  <a:lnTo>
                    <a:pt x="90" y="10"/>
                  </a:lnTo>
                  <a:lnTo>
                    <a:pt x="0" y="45"/>
                  </a:lnTo>
                  <a:lnTo>
                    <a:pt x="4" y="34"/>
                  </a:lnTo>
                  <a:lnTo>
                    <a:pt x="96" y="0"/>
                  </a:lnTo>
                </a:path>
              </a:pathLst>
            </a:custGeom>
            <a:solidFill>
              <a:srgbClr val="999999"/>
            </a:solidFill>
            <a:ln w="9525" cap="rnd">
              <a:noFill/>
              <a:round/>
              <a:headEnd/>
              <a:tailEnd/>
            </a:ln>
          </p:spPr>
          <p:txBody>
            <a:bodyPr/>
            <a:lstStyle/>
            <a:p>
              <a:endParaRPr lang="en-US">
                <a:solidFill>
                  <a:schemeClr val="tx1"/>
                </a:solidFill>
              </a:endParaRPr>
            </a:p>
          </p:txBody>
        </p:sp>
        <p:sp>
          <p:nvSpPr>
            <p:cNvPr id="30890" name="Freeform 399"/>
            <p:cNvSpPr>
              <a:spLocks/>
            </p:cNvSpPr>
            <p:nvPr/>
          </p:nvSpPr>
          <p:spPr bwMode="auto">
            <a:xfrm>
              <a:off x="2426" y="956"/>
              <a:ext cx="23" cy="33"/>
            </a:xfrm>
            <a:custGeom>
              <a:avLst/>
              <a:gdLst>
                <a:gd name="T0" fmla="*/ 0 w 23"/>
                <a:gd name="T1" fmla="*/ 0 h 33"/>
                <a:gd name="T2" fmla="*/ 22 w 23"/>
                <a:gd name="T3" fmla="*/ 16 h 33"/>
                <a:gd name="T4" fmla="*/ 0 w 23"/>
                <a:gd name="T5" fmla="*/ 32 h 33"/>
                <a:gd name="T6" fmla="*/ 0 w 23"/>
                <a:gd name="T7" fmla="*/ 0 h 33"/>
                <a:gd name="T8" fmla="*/ 0 60000 65536"/>
                <a:gd name="T9" fmla="*/ 0 60000 65536"/>
                <a:gd name="T10" fmla="*/ 0 60000 65536"/>
                <a:gd name="T11" fmla="*/ 0 60000 65536"/>
                <a:gd name="T12" fmla="*/ 0 w 23"/>
                <a:gd name="T13" fmla="*/ 0 h 33"/>
                <a:gd name="T14" fmla="*/ 23 w 23"/>
                <a:gd name="T15" fmla="*/ 33 h 33"/>
              </a:gdLst>
              <a:ahLst/>
              <a:cxnLst>
                <a:cxn ang="T8">
                  <a:pos x="T0" y="T1"/>
                </a:cxn>
                <a:cxn ang="T9">
                  <a:pos x="T2" y="T3"/>
                </a:cxn>
                <a:cxn ang="T10">
                  <a:pos x="T4" y="T5"/>
                </a:cxn>
                <a:cxn ang="T11">
                  <a:pos x="T6" y="T7"/>
                </a:cxn>
              </a:cxnLst>
              <a:rect l="T12" t="T13" r="T14" b="T15"/>
              <a:pathLst>
                <a:path w="23" h="33">
                  <a:moveTo>
                    <a:pt x="0" y="0"/>
                  </a:moveTo>
                  <a:lnTo>
                    <a:pt x="22" y="16"/>
                  </a:lnTo>
                  <a:lnTo>
                    <a:pt x="0" y="32"/>
                  </a:lnTo>
                  <a:lnTo>
                    <a:pt x="0" y="0"/>
                  </a:lnTo>
                </a:path>
              </a:pathLst>
            </a:custGeom>
            <a:solidFill>
              <a:srgbClr val="ADA391"/>
            </a:solidFill>
            <a:ln w="9525" cap="rnd">
              <a:noFill/>
              <a:round/>
              <a:headEnd/>
              <a:tailEnd/>
            </a:ln>
          </p:spPr>
          <p:txBody>
            <a:bodyPr/>
            <a:lstStyle/>
            <a:p>
              <a:endParaRPr lang="en-US">
                <a:solidFill>
                  <a:schemeClr val="tx1"/>
                </a:solidFill>
              </a:endParaRPr>
            </a:p>
          </p:txBody>
        </p:sp>
        <p:sp>
          <p:nvSpPr>
            <p:cNvPr id="30891" name="Freeform 400"/>
            <p:cNvSpPr>
              <a:spLocks/>
            </p:cNvSpPr>
            <p:nvPr/>
          </p:nvSpPr>
          <p:spPr bwMode="auto">
            <a:xfrm>
              <a:off x="2513" y="947"/>
              <a:ext cx="1" cy="98"/>
            </a:xfrm>
            <a:custGeom>
              <a:avLst/>
              <a:gdLst>
                <a:gd name="T0" fmla="*/ 0 w 1"/>
                <a:gd name="T1" fmla="*/ 1 h 98"/>
                <a:gd name="T2" fmla="*/ 0 w 1"/>
                <a:gd name="T3" fmla="*/ 0 h 98"/>
                <a:gd name="T4" fmla="*/ 0 w 1"/>
                <a:gd name="T5" fmla="*/ 97 h 98"/>
                <a:gd name="T6" fmla="*/ 0 w 1"/>
                <a:gd name="T7" fmla="*/ 88 h 98"/>
                <a:gd name="T8" fmla="*/ 0 w 1"/>
                <a:gd name="T9" fmla="*/ 1 h 98"/>
                <a:gd name="T10" fmla="*/ 0 60000 65536"/>
                <a:gd name="T11" fmla="*/ 0 60000 65536"/>
                <a:gd name="T12" fmla="*/ 0 60000 65536"/>
                <a:gd name="T13" fmla="*/ 0 60000 65536"/>
                <a:gd name="T14" fmla="*/ 0 60000 65536"/>
                <a:gd name="T15" fmla="*/ 0 w 1"/>
                <a:gd name="T16" fmla="*/ 0 h 98"/>
                <a:gd name="T17" fmla="*/ 1 w 1"/>
                <a:gd name="T18" fmla="*/ 98 h 98"/>
              </a:gdLst>
              <a:ahLst/>
              <a:cxnLst>
                <a:cxn ang="T10">
                  <a:pos x="T0" y="T1"/>
                </a:cxn>
                <a:cxn ang="T11">
                  <a:pos x="T2" y="T3"/>
                </a:cxn>
                <a:cxn ang="T12">
                  <a:pos x="T4" y="T5"/>
                </a:cxn>
                <a:cxn ang="T13">
                  <a:pos x="T6" y="T7"/>
                </a:cxn>
                <a:cxn ang="T14">
                  <a:pos x="T8" y="T9"/>
                </a:cxn>
              </a:cxnLst>
              <a:rect l="T15" t="T16" r="T17" b="T18"/>
              <a:pathLst>
                <a:path w="1" h="98">
                  <a:moveTo>
                    <a:pt x="0" y="1"/>
                  </a:moveTo>
                  <a:lnTo>
                    <a:pt x="0" y="0"/>
                  </a:lnTo>
                  <a:lnTo>
                    <a:pt x="0" y="97"/>
                  </a:lnTo>
                  <a:lnTo>
                    <a:pt x="0" y="88"/>
                  </a:lnTo>
                  <a:lnTo>
                    <a:pt x="0" y="1"/>
                  </a:lnTo>
                </a:path>
              </a:pathLst>
            </a:custGeom>
            <a:solidFill>
              <a:srgbClr val="999999"/>
            </a:solidFill>
            <a:ln w="9525" cap="rnd">
              <a:noFill/>
              <a:round/>
              <a:headEnd/>
              <a:tailEnd/>
            </a:ln>
          </p:spPr>
          <p:txBody>
            <a:bodyPr/>
            <a:lstStyle/>
            <a:p>
              <a:endParaRPr lang="en-US">
                <a:solidFill>
                  <a:schemeClr val="tx1"/>
                </a:solidFill>
              </a:endParaRPr>
            </a:p>
          </p:txBody>
        </p:sp>
        <p:sp>
          <p:nvSpPr>
            <p:cNvPr id="30892" name="Freeform 401"/>
            <p:cNvSpPr>
              <a:spLocks/>
            </p:cNvSpPr>
            <p:nvPr/>
          </p:nvSpPr>
          <p:spPr bwMode="auto">
            <a:xfrm>
              <a:off x="2418" y="1046"/>
              <a:ext cx="96" cy="44"/>
            </a:xfrm>
            <a:custGeom>
              <a:avLst/>
              <a:gdLst>
                <a:gd name="T0" fmla="*/ 90 w 96"/>
                <a:gd name="T1" fmla="*/ 0 h 44"/>
                <a:gd name="T2" fmla="*/ 95 w 96"/>
                <a:gd name="T3" fmla="*/ 5 h 44"/>
                <a:gd name="T4" fmla="*/ 0 w 96"/>
                <a:gd name="T5" fmla="*/ 43 h 44"/>
                <a:gd name="T6" fmla="*/ 0 w 96"/>
                <a:gd name="T7" fmla="*/ 34 h 44"/>
                <a:gd name="T8" fmla="*/ 90 w 96"/>
                <a:gd name="T9" fmla="*/ 0 h 44"/>
                <a:gd name="T10" fmla="*/ 0 60000 65536"/>
                <a:gd name="T11" fmla="*/ 0 60000 65536"/>
                <a:gd name="T12" fmla="*/ 0 60000 65536"/>
                <a:gd name="T13" fmla="*/ 0 60000 65536"/>
                <a:gd name="T14" fmla="*/ 0 60000 65536"/>
                <a:gd name="T15" fmla="*/ 0 w 96"/>
                <a:gd name="T16" fmla="*/ 0 h 44"/>
                <a:gd name="T17" fmla="*/ 96 w 96"/>
                <a:gd name="T18" fmla="*/ 44 h 44"/>
              </a:gdLst>
              <a:ahLst/>
              <a:cxnLst>
                <a:cxn ang="T10">
                  <a:pos x="T0" y="T1"/>
                </a:cxn>
                <a:cxn ang="T11">
                  <a:pos x="T2" y="T3"/>
                </a:cxn>
                <a:cxn ang="T12">
                  <a:pos x="T4" y="T5"/>
                </a:cxn>
                <a:cxn ang="T13">
                  <a:pos x="T6" y="T7"/>
                </a:cxn>
                <a:cxn ang="T14">
                  <a:pos x="T8" y="T9"/>
                </a:cxn>
              </a:cxnLst>
              <a:rect l="T15" t="T16" r="T17" b="T18"/>
              <a:pathLst>
                <a:path w="96" h="44">
                  <a:moveTo>
                    <a:pt x="90" y="0"/>
                  </a:moveTo>
                  <a:lnTo>
                    <a:pt x="95" y="5"/>
                  </a:lnTo>
                  <a:lnTo>
                    <a:pt x="0" y="43"/>
                  </a:lnTo>
                  <a:lnTo>
                    <a:pt x="0" y="34"/>
                  </a:lnTo>
                  <a:lnTo>
                    <a:pt x="90" y="0"/>
                  </a:lnTo>
                </a:path>
              </a:pathLst>
            </a:custGeom>
            <a:solidFill>
              <a:srgbClr val="F2F2F2"/>
            </a:solidFill>
            <a:ln w="9525" cap="rnd">
              <a:noFill/>
              <a:round/>
              <a:headEnd/>
              <a:tailEnd/>
            </a:ln>
          </p:spPr>
          <p:txBody>
            <a:bodyPr/>
            <a:lstStyle/>
            <a:p>
              <a:endParaRPr lang="en-US">
                <a:solidFill>
                  <a:schemeClr val="tx1"/>
                </a:solidFill>
              </a:endParaRPr>
            </a:p>
          </p:txBody>
        </p:sp>
        <p:sp>
          <p:nvSpPr>
            <p:cNvPr id="30893" name="Freeform 402"/>
            <p:cNvSpPr>
              <a:spLocks/>
            </p:cNvSpPr>
            <p:nvPr/>
          </p:nvSpPr>
          <p:spPr bwMode="auto">
            <a:xfrm>
              <a:off x="2436" y="717"/>
              <a:ext cx="51" cy="38"/>
            </a:xfrm>
            <a:custGeom>
              <a:avLst/>
              <a:gdLst>
                <a:gd name="T0" fmla="*/ 50 w 51"/>
                <a:gd name="T1" fmla="*/ 0 h 38"/>
                <a:gd name="T2" fmla="*/ 45 w 51"/>
                <a:gd name="T3" fmla="*/ 12 h 38"/>
                <a:gd name="T4" fmla="*/ 50 w 51"/>
                <a:gd name="T5" fmla="*/ 22 h 38"/>
                <a:gd name="T6" fmla="*/ 0 w 51"/>
                <a:gd name="T7" fmla="*/ 37 h 38"/>
                <a:gd name="T8" fmla="*/ 0 w 51"/>
                <a:gd name="T9" fmla="*/ 10 h 38"/>
                <a:gd name="T10" fmla="*/ 50 w 51"/>
                <a:gd name="T11" fmla="*/ 0 h 38"/>
                <a:gd name="T12" fmla="*/ 0 60000 65536"/>
                <a:gd name="T13" fmla="*/ 0 60000 65536"/>
                <a:gd name="T14" fmla="*/ 0 60000 65536"/>
                <a:gd name="T15" fmla="*/ 0 60000 65536"/>
                <a:gd name="T16" fmla="*/ 0 60000 65536"/>
                <a:gd name="T17" fmla="*/ 0 60000 65536"/>
                <a:gd name="T18" fmla="*/ 0 w 51"/>
                <a:gd name="T19" fmla="*/ 0 h 38"/>
                <a:gd name="T20" fmla="*/ 51 w 51"/>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51" h="38">
                  <a:moveTo>
                    <a:pt x="50" y="0"/>
                  </a:moveTo>
                  <a:lnTo>
                    <a:pt x="45" y="12"/>
                  </a:lnTo>
                  <a:lnTo>
                    <a:pt x="50" y="22"/>
                  </a:lnTo>
                  <a:lnTo>
                    <a:pt x="0" y="37"/>
                  </a:lnTo>
                  <a:lnTo>
                    <a:pt x="0" y="10"/>
                  </a:lnTo>
                  <a:lnTo>
                    <a:pt x="50" y="0"/>
                  </a:lnTo>
                </a:path>
              </a:pathLst>
            </a:custGeom>
            <a:solidFill>
              <a:srgbClr val="8C8C8C"/>
            </a:solidFill>
            <a:ln w="9525" cap="rnd">
              <a:noFill/>
              <a:round/>
              <a:headEnd/>
              <a:tailEnd/>
            </a:ln>
          </p:spPr>
          <p:txBody>
            <a:bodyPr/>
            <a:lstStyle/>
            <a:p>
              <a:endParaRPr lang="en-US">
                <a:solidFill>
                  <a:schemeClr val="tx1"/>
                </a:solidFill>
              </a:endParaRPr>
            </a:p>
          </p:txBody>
        </p:sp>
        <p:sp>
          <p:nvSpPr>
            <p:cNvPr id="30894" name="Freeform 403"/>
            <p:cNvSpPr>
              <a:spLocks/>
            </p:cNvSpPr>
            <p:nvPr/>
          </p:nvSpPr>
          <p:spPr bwMode="auto">
            <a:xfrm>
              <a:off x="2415" y="721"/>
              <a:ext cx="99" cy="34"/>
            </a:xfrm>
            <a:custGeom>
              <a:avLst/>
              <a:gdLst>
                <a:gd name="T0" fmla="*/ 98 w 99"/>
                <a:gd name="T1" fmla="*/ 0 h 34"/>
                <a:gd name="T2" fmla="*/ 0 w 99"/>
                <a:gd name="T3" fmla="*/ 23 h 34"/>
                <a:gd name="T4" fmla="*/ 0 w 99"/>
                <a:gd name="T5" fmla="*/ 33 h 34"/>
                <a:gd name="T6" fmla="*/ 98 w 99"/>
                <a:gd name="T7" fmla="*/ 7 h 34"/>
                <a:gd name="T8" fmla="*/ 98 w 99"/>
                <a:gd name="T9" fmla="*/ 0 h 34"/>
                <a:gd name="T10" fmla="*/ 0 60000 65536"/>
                <a:gd name="T11" fmla="*/ 0 60000 65536"/>
                <a:gd name="T12" fmla="*/ 0 60000 65536"/>
                <a:gd name="T13" fmla="*/ 0 60000 65536"/>
                <a:gd name="T14" fmla="*/ 0 60000 65536"/>
                <a:gd name="T15" fmla="*/ 0 w 99"/>
                <a:gd name="T16" fmla="*/ 0 h 34"/>
                <a:gd name="T17" fmla="*/ 99 w 99"/>
                <a:gd name="T18" fmla="*/ 34 h 34"/>
              </a:gdLst>
              <a:ahLst/>
              <a:cxnLst>
                <a:cxn ang="T10">
                  <a:pos x="T0" y="T1"/>
                </a:cxn>
                <a:cxn ang="T11">
                  <a:pos x="T2" y="T3"/>
                </a:cxn>
                <a:cxn ang="T12">
                  <a:pos x="T4" y="T5"/>
                </a:cxn>
                <a:cxn ang="T13">
                  <a:pos x="T6" y="T7"/>
                </a:cxn>
                <a:cxn ang="T14">
                  <a:pos x="T8" y="T9"/>
                </a:cxn>
              </a:cxnLst>
              <a:rect l="T15" t="T16" r="T17" b="T18"/>
              <a:pathLst>
                <a:path w="99" h="34">
                  <a:moveTo>
                    <a:pt x="98" y="0"/>
                  </a:moveTo>
                  <a:lnTo>
                    <a:pt x="0" y="23"/>
                  </a:lnTo>
                  <a:lnTo>
                    <a:pt x="0" y="33"/>
                  </a:lnTo>
                  <a:lnTo>
                    <a:pt x="98" y="7"/>
                  </a:lnTo>
                  <a:lnTo>
                    <a:pt x="98" y="0"/>
                  </a:lnTo>
                </a:path>
              </a:pathLst>
            </a:custGeom>
            <a:solidFill>
              <a:srgbClr val="808080"/>
            </a:solidFill>
            <a:ln w="9525" cap="rnd">
              <a:noFill/>
              <a:round/>
              <a:headEnd/>
              <a:tailEnd/>
            </a:ln>
          </p:spPr>
          <p:txBody>
            <a:bodyPr/>
            <a:lstStyle/>
            <a:p>
              <a:endParaRPr lang="en-US">
                <a:solidFill>
                  <a:schemeClr val="tx1"/>
                </a:solidFill>
              </a:endParaRPr>
            </a:p>
          </p:txBody>
        </p:sp>
        <p:sp>
          <p:nvSpPr>
            <p:cNvPr id="30895" name="Freeform 404"/>
            <p:cNvSpPr>
              <a:spLocks/>
            </p:cNvSpPr>
            <p:nvPr/>
          </p:nvSpPr>
          <p:spPr bwMode="auto">
            <a:xfrm>
              <a:off x="2486" y="717"/>
              <a:ext cx="1" cy="34"/>
            </a:xfrm>
            <a:custGeom>
              <a:avLst/>
              <a:gdLst>
                <a:gd name="T0" fmla="*/ 0 w 1"/>
                <a:gd name="T1" fmla="*/ 0 h 34"/>
                <a:gd name="T2" fmla="*/ 0 w 1"/>
                <a:gd name="T3" fmla="*/ 33 h 34"/>
                <a:gd name="T4" fmla="*/ 0 w 1"/>
                <a:gd name="T5" fmla="*/ 16 h 34"/>
                <a:gd name="T6" fmla="*/ 0 w 1"/>
                <a:gd name="T7" fmla="*/ 0 h 34"/>
                <a:gd name="T8" fmla="*/ 0 60000 65536"/>
                <a:gd name="T9" fmla="*/ 0 60000 65536"/>
                <a:gd name="T10" fmla="*/ 0 60000 65536"/>
                <a:gd name="T11" fmla="*/ 0 60000 65536"/>
                <a:gd name="T12" fmla="*/ 0 w 1"/>
                <a:gd name="T13" fmla="*/ 0 h 34"/>
                <a:gd name="T14" fmla="*/ 1 w 1"/>
                <a:gd name="T15" fmla="*/ 34 h 34"/>
              </a:gdLst>
              <a:ahLst/>
              <a:cxnLst>
                <a:cxn ang="T8">
                  <a:pos x="T0" y="T1"/>
                </a:cxn>
                <a:cxn ang="T9">
                  <a:pos x="T2" y="T3"/>
                </a:cxn>
                <a:cxn ang="T10">
                  <a:pos x="T4" y="T5"/>
                </a:cxn>
                <a:cxn ang="T11">
                  <a:pos x="T6" y="T7"/>
                </a:cxn>
              </a:cxnLst>
              <a:rect l="T12" t="T13" r="T14" b="T15"/>
              <a:pathLst>
                <a:path w="1" h="34">
                  <a:moveTo>
                    <a:pt x="0" y="0"/>
                  </a:moveTo>
                  <a:lnTo>
                    <a:pt x="0" y="33"/>
                  </a:lnTo>
                  <a:lnTo>
                    <a:pt x="0" y="16"/>
                  </a:lnTo>
                  <a:lnTo>
                    <a:pt x="0" y="0"/>
                  </a:lnTo>
                </a:path>
              </a:pathLst>
            </a:custGeom>
            <a:solidFill>
              <a:srgbClr val="9D9484"/>
            </a:solidFill>
            <a:ln w="9525" cap="rnd">
              <a:noFill/>
              <a:round/>
              <a:headEnd/>
              <a:tailEnd/>
            </a:ln>
          </p:spPr>
          <p:txBody>
            <a:bodyPr/>
            <a:lstStyle/>
            <a:p>
              <a:endParaRPr lang="en-US">
                <a:solidFill>
                  <a:schemeClr val="tx1"/>
                </a:solidFill>
              </a:endParaRPr>
            </a:p>
          </p:txBody>
        </p:sp>
        <p:sp>
          <p:nvSpPr>
            <p:cNvPr id="30896" name="Freeform 405"/>
            <p:cNvSpPr>
              <a:spLocks/>
            </p:cNvSpPr>
            <p:nvPr/>
          </p:nvSpPr>
          <p:spPr bwMode="auto">
            <a:xfrm>
              <a:off x="2418" y="724"/>
              <a:ext cx="91" cy="33"/>
            </a:xfrm>
            <a:custGeom>
              <a:avLst/>
              <a:gdLst>
                <a:gd name="T0" fmla="*/ 90 w 91"/>
                <a:gd name="T1" fmla="*/ 0 h 33"/>
                <a:gd name="T2" fmla="*/ 0 w 91"/>
                <a:gd name="T3" fmla="*/ 27 h 33"/>
                <a:gd name="T4" fmla="*/ 0 w 91"/>
                <a:gd name="T5" fmla="*/ 32 h 33"/>
                <a:gd name="T6" fmla="*/ 90 w 91"/>
                <a:gd name="T7" fmla="*/ 4 h 33"/>
                <a:gd name="T8" fmla="*/ 90 w 91"/>
                <a:gd name="T9" fmla="*/ 0 h 33"/>
                <a:gd name="T10" fmla="*/ 0 60000 65536"/>
                <a:gd name="T11" fmla="*/ 0 60000 65536"/>
                <a:gd name="T12" fmla="*/ 0 60000 65536"/>
                <a:gd name="T13" fmla="*/ 0 60000 65536"/>
                <a:gd name="T14" fmla="*/ 0 60000 65536"/>
                <a:gd name="T15" fmla="*/ 0 w 91"/>
                <a:gd name="T16" fmla="*/ 0 h 33"/>
                <a:gd name="T17" fmla="*/ 91 w 91"/>
                <a:gd name="T18" fmla="*/ 33 h 33"/>
              </a:gdLst>
              <a:ahLst/>
              <a:cxnLst>
                <a:cxn ang="T10">
                  <a:pos x="T0" y="T1"/>
                </a:cxn>
                <a:cxn ang="T11">
                  <a:pos x="T2" y="T3"/>
                </a:cxn>
                <a:cxn ang="T12">
                  <a:pos x="T4" y="T5"/>
                </a:cxn>
                <a:cxn ang="T13">
                  <a:pos x="T6" y="T7"/>
                </a:cxn>
                <a:cxn ang="T14">
                  <a:pos x="T8" y="T9"/>
                </a:cxn>
              </a:cxnLst>
              <a:rect l="T15" t="T16" r="T17" b="T18"/>
              <a:pathLst>
                <a:path w="91" h="33">
                  <a:moveTo>
                    <a:pt x="90" y="0"/>
                  </a:moveTo>
                  <a:lnTo>
                    <a:pt x="0" y="27"/>
                  </a:lnTo>
                  <a:lnTo>
                    <a:pt x="0" y="32"/>
                  </a:lnTo>
                  <a:lnTo>
                    <a:pt x="90" y="4"/>
                  </a:lnTo>
                  <a:lnTo>
                    <a:pt x="90" y="0"/>
                  </a:lnTo>
                </a:path>
              </a:pathLst>
            </a:custGeom>
            <a:solidFill>
              <a:srgbClr val="404040"/>
            </a:solidFill>
            <a:ln w="9525" cap="rnd">
              <a:noFill/>
              <a:round/>
              <a:headEnd/>
              <a:tailEnd/>
            </a:ln>
          </p:spPr>
          <p:txBody>
            <a:bodyPr/>
            <a:lstStyle/>
            <a:p>
              <a:endParaRPr lang="en-US">
                <a:solidFill>
                  <a:schemeClr val="tx1"/>
                </a:solidFill>
              </a:endParaRPr>
            </a:p>
          </p:txBody>
        </p:sp>
        <p:sp>
          <p:nvSpPr>
            <p:cNvPr id="30897" name="Freeform 406"/>
            <p:cNvSpPr>
              <a:spLocks/>
            </p:cNvSpPr>
            <p:nvPr/>
          </p:nvSpPr>
          <p:spPr bwMode="auto">
            <a:xfrm>
              <a:off x="2353" y="1225"/>
              <a:ext cx="23" cy="36"/>
            </a:xfrm>
            <a:custGeom>
              <a:avLst/>
              <a:gdLst>
                <a:gd name="T0" fmla="*/ 22 w 23"/>
                <a:gd name="T1" fmla="*/ 24 h 36"/>
                <a:gd name="T2" fmla="*/ 0 w 23"/>
                <a:gd name="T3" fmla="*/ 35 h 36"/>
                <a:gd name="T4" fmla="*/ 22 w 23"/>
                <a:gd name="T5" fmla="*/ 0 h 36"/>
                <a:gd name="T6" fmla="*/ 22 w 23"/>
                <a:gd name="T7" fmla="*/ 24 h 36"/>
                <a:gd name="T8" fmla="*/ 0 60000 65536"/>
                <a:gd name="T9" fmla="*/ 0 60000 65536"/>
                <a:gd name="T10" fmla="*/ 0 60000 65536"/>
                <a:gd name="T11" fmla="*/ 0 60000 65536"/>
                <a:gd name="T12" fmla="*/ 0 w 23"/>
                <a:gd name="T13" fmla="*/ 0 h 36"/>
                <a:gd name="T14" fmla="*/ 23 w 23"/>
                <a:gd name="T15" fmla="*/ 36 h 36"/>
              </a:gdLst>
              <a:ahLst/>
              <a:cxnLst>
                <a:cxn ang="T8">
                  <a:pos x="T0" y="T1"/>
                </a:cxn>
                <a:cxn ang="T9">
                  <a:pos x="T2" y="T3"/>
                </a:cxn>
                <a:cxn ang="T10">
                  <a:pos x="T4" y="T5"/>
                </a:cxn>
                <a:cxn ang="T11">
                  <a:pos x="T6" y="T7"/>
                </a:cxn>
              </a:cxnLst>
              <a:rect l="T12" t="T13" r="T14" b="T15"/>
              <a:pathLst>
                <a:path w="23" h="36">
                  <a:moveTo>
                    <a:pt x="22" y="24"/>
                  </a:moveTo>
                  <a:lnTo>
                    <a:pt x="0" y="35"/>
                  </a:lnTo>
                  <a:lnTo>
                    <a:pt x="22" y="0"/>
                  </a:lnTo>
                  <a:lnTo>
                    <a:pt x="22" y="24"/>
                  </a:lnTo>
                </a:path>
              </a:pathLst>
            </a:custGeom>
            <a:solidFill>
              <a:srgbClr val="999999"/>
            </a:solidFill>
            <a:ln w="9525" cap="rnd">
              <a:noFill/>
              <a:round/>
              <a:headEnd/>
              <a:tailEnd/>
            </a:ln>
          </p:spPr>
          <p:txBody>
            <a:bodyPr/>
            <a:lstStyle/>
            <a:p>
              <a:endParaRPr lang="en-US">
                <a:solidFill>
                  <a:schemeClr val="tx1"/>
                </a:solidFill>
              </a:endParaRPr>
            </a:p>
          </p:txBody>
        </p:sp>
        <p:sp>
          <p:nvSpPr>
            <p:cNvPr id="30898" name="Freeform 407"/>
            <p:cNvSpPr>
              <a:spLocks/>
            </p:cNvSpPr>
            <p:nvPr/>
          </p:nvSpPr>
          <p:spPr bwMode="auto">
            <a:xfrm>
              <a:off x="2335" y="1206"/>
              <a:ext cx="27" cy="55"/>
            </a:xfrm>
            <a:custGeom>
              <a:avLst/>
              <a:gdLst>
                <a:gd name="T0" fmla="*/ 26 w 27"/>
                <a:gd name="T1" fmla="*/ 12 h 55"/>
                <a:gd name="T2" fmla="*/ 15 w 27"/>
                <a:gd name="T3" fmla="*/ 54 h 55"/>
                <a:gd name="T4" fmla="*/ 0 w 27"/>
                <a:gd name="T5" fmla="*/ 36 h 55"/>
                <a:gd name="T6" fmla="*/ 9 w 27"/>
                <a:gd name="T7" fmla="*/ 0 h 55"/>
                <a:gd name="T8" fmla="*/ 26 w 27"/>
                <a:gd name="T9" fmla="*/ 12 h 55"/>
                <a:gd name="T10" fmla="*/ 0 60000 65536"/>
                <a:gd name="T11" fmla="*/ 0 60000 65536"/>
                <a:gd name="T12" fmla="*/ 0 60000 65536"/>
                <a:gd name="T13" fmla="*/ 0 60000 65536"/>
                <a:gd name="T14" fmla="*/ 0 60000 65536"/>
                <a:gd name="T15" fmla="*/ 0 w 27"/>
                <a:gd name="T16" fmla="*/ 0 h 55"/>
                <a:gd name="T17" fmla="*/ 27 w 27"/>
                <a:gd name="T18" fmla="*/ 55 h 55"/>
              </a:gdLst>
              <a:ahLst/>
              <a:cxnLst>
                <a:cxn ang="T10">
                  <a:pos x="T0" y="T1"/>
                </a:cxn>
                <a:cxn ang="T11">
                  <a:pos x="T2" y="T3"/>
                </a:cxn>
                <a:cxn ang="T12">
                  <a:pos x="T4" y="T5"/>
                </a:cxn>
                <a:cxn ang="T13">
                  <a:pos x="T6" y="T7"/>
                </a:cxn>
                <a:cxn ang="T14">
                  <a:pos x="T8" y="T9"/>
                </a:cxn>
              </a:cxnLst>
              <a:rect l="T15" t="T16" r="T17" b="T18"/>
              <a:pathLst>
                <a:path w="27" h="55">
                  <a:moveTo>
                    <a:pt x="26" y="12"/>
                  </a:moveTo>
                  <a:lnTo>
                    <a:pt x="15" y="54"/>
                  </a:lnTo>
                  <a:lnTo>
                    <a:pt x="0" y="36"/>
                  </a:lnTo>
                  <a:lnTo>
                    <a:pt x="9" y="0"/>
                  </a:lnTo>
                  <a:lnTo>
                    <a:pt x="26" y="12"/>
                  </a:lnTo>
                </a:path>
              </a:pathLst>
            </a:custGeom>
            <a:solidFill>
              <a:srgbClr val="E6E6E6"/>
            </a:solidFill>
            <a:ln w="9525" cap="rnd">
              <a:noFill/>
              <a:round/>
              <a:headEnd/>
              <a:tailEnd/>
            </a:ln>
          </p:spPr>
          <p:txBody>
            <a:bodyPr/>
            <a:lstStyle/>
            <a:p>
              <a:endParaRPr lang="en-US">
                <a:solidFill>
                  <a:schemeClr val="tx1"/>
                </a:solidFill>
              </a:endParaRPr>
            </a:p>
          </p:txBody>
        </p:sp>
        <p:sp>
          <p:nvSpPr>
            <p:cNvPr id="30899" name="Freeform 408"/>
            <p:cNvSpPr>
              <a:spLocks/>
            </p:cNvSpPr>
            <p:nvPr/>
          </p:nvSpPr>
          <p:spPr bwMode="auto">
            <a:xfrm>
              <a:off x="2300" y="1180"/>
              <a:ext cx="22" cy="33"/>
            </a:xfrm>
            <a:custGeom>
              <a:avLst/>
              <a:gdLst>
                <a:gd name="T0" fmla="*/ 21 w 22"/>
                <a:gd name="T1" fmla="*/ 23 h 33"/>
                <a:gd name="T2" fmla="*/ 0 w 22"/>
                <a:gd name="T3" fmla="*/ 32 h 33"/>
                <a:gd name="T4" fmla="*/ 21 w 22"/>
                <a:gd name="T5" fmla="*/ 0 h 33"/>
                <a:gd name="T6" fmla="*/ 21 w 22"/>
                <a:gd name="T7" fmla="*/ 23 h 33"/>
                <a:gd name="T8" fmla="*/ 0 60000 65536"/>
                <a:gd name="T9" fmla="*/ 0 60000 65536"/>
                <a:gd name="T10" fmla="*/ 0 60000 65536"/>
                <a:gd name="T11" fmla="*/ 0 60000 65536"/>
                <a:gd name="T12" fmla="*/ 0 w 22"/>
                <a:gd name="T13" fmla="*/ 0 h 33"/>
                <a:gd name="T14" fmla="*/ 22 w 22"/>
                <a:gd name="T15" fmla="*/ 33 h 33"/>
              </a:gdLst>
              <a:ahLst/>
              <a:cxnLst>
                <a:cxn ang="T8">
                  <a:pos x="T0" y="T1"/>
                </a:cxn>
                <a:cxn ang="T9">
                  <a:pos x="T2" y="T3"/>
                </a:cxn>
                <a:cxn ang="T10">
                  <a:pos x="T4" y="T5"/>
                </a:cxn>
                <a:cxn ang="T11">
                  <a:pos x="T6" y="T7"/>
                </a:cxn>
              </a:cxnLst>
              <a:rect l="T12" t="T13" r="T14" b="T15"/>
              <a:pathLst>
                <a:path w="22" h="33">
                  <a:moveTo>
                    <a:pt x="21" y="23"/>
                  </a:moveTo>
                  <a:lnTo>
                    <a:pt x="0" y="32"/>
                  </a:lnTo>
                  <a:lnTo>
                    <a:pt x="21" y="0"/>
                  </a:lnTo>
                  <a:lnTo>
                    <a:pt x="21" y="23"/>
                  </a:lnTo>
                </a:path>
              </a:pathLst>
            </a:custGeom>
            <a:solidFill>
              <a:srgbClr val="999999"/>
            </a:solidFill>
            <a:ln w="9525" cap="rnd">
              <a:noFill/>
              <a:round/>
              <a:headEnd/>
              <a:tailEnd/>
            </a:ln>
          </p:spPr>
          <p:txBody>
            <a:bodyPr/>
            <a:lstStyle/>
            <a:p>
              <a:endParaRPr lang="en-US">
                <a:solidFill>
                  <a:schemeClr val="tx1"/>
                </a:solidFill>
              </a:endParaRPr>
            </a:p>
          </p:txBody>
        </p:sp>
        <p:sp>
          <p:nvSpPr>
            <p:cNvPr id="30900" name="Freeform 409"/>
            <p:cNvSpPr>
              <a:spLocks/>
            </p:cNvSpPr>
            <p:nvPr/>
          </p:nvSpPr>
          <p:spPr bwMode="auto">
            <a:xfrm>
              <a:off x="2284" y="1167"/>
              <a:ext cx="25" cy="46"/>
            </a:xfrm>
            <a:custGeom>
              <a:avLst/>
              <a:gdLst>
                <a:gd name="T0" fmla="*/ 24 w 25"/>
                <a:gd name="T1" fmla="*/ 10 h 46"/>
                <a:gd name="T2" fmla="*/ 14 w 25"/>
                <a:gd name="T3" fmla="*/ 45 h 46"/>
                <a:gd name="T4" fmla="*/ 0 w 25"/>
                <a:gd name="T5" fmla="*/ 29 h 46"/>
                <a:gd name="T6" fmla="*/ 9 w 25"/>
                <a:gd name="T7" fmla="*/ 0 h 46"/>
                <a:gd name="T8" fmla="*/ 24 w 25"/>
                <a:gd name="T9" fmla="*/ 10 h 46"/>
                <a:gd name="T10" fmla="*/ 0 60000 65536"/>
                <a:gd name="T11" fmla="*/ 0 60000 65536"/>
                <a:gd name="T12" fmla="*/ 0 60000 65536"/>
                <a:gd name="T13" fmla="*/ 0 60000 65536"/>
                <a:gd name="T14" fmla="*/ 0 60000 65536"/>
                <a:gd name="T15" fmla="*/ 0 w 25"/>
                <a:gd name="T16" fmla="*/ 0 h 46"/>
                <a:gd name="T17" fmla="*/ 25 w 25"/>
                <a:gd name="T18" fmla="*/ 46 h 46"/>
              </a:gdLst>
              <a:ahLst/>
              <a:cxnLst>
                <a:cxn ang="T10">
                  <a:pos x="T0" y="T1"/>
                </a:cxn>
                <a:cxn ang="T11">
                  <a:pos x="T2" y="T3"/>
                </a:cxn>
                <a:cxn ang="T12">
                  <a:pos x="T4" y="T5"/>
                </a:cxn>
                <a:cxn ang="T13">
                  <a:pos x="T6" y="T7"/>
                </a:cxn>
                <a:cxn ang="T14">
                  <a:pos x="T8" y="T9"/>
                </a:cxn>
              </a:cxnLst>
              <a:rect l="T15" t="T16" r="T17" b="T18"/>
              <a:pathLst>
                <a:path w="25" h="46">
                  <a:moveTo>
                    <a:pt x="24" y="10"/>
                  </a:moveTo>
                  <a:lnTo>
                    <a:pt x="14" y="45"/>
                  </a:lnTo>
                  <a:lnTo>
                    <a:pt x="0" y="29"/>
                  </a:lnTo>
                  <a:lnTo>
                    <a:pt x="9" y="0"/>
                  </a:lnTo>
                  <a:lnTo>
                    <a:pt x="24" y="10"/>
                  </a:lnTo>
                </a:path>
              </a:pathLst>
            </a:custGeom>
            <a:solidFill>
              <a:srgbClr val="E6E6E6"/>
            </a:solidFill>
            <a:ln w="9525" cap="rnd">
              <a:noFill/>
              <a:round/>
              <a:headEnd/>
              <a:tailEnd/>
            </a:ln>
          </p:spPr>
          <p:txBody>
            <a:bodyPr/>
            <a:lstStyle/>
            <a:p>
              <a:endParaRPr lang="en-US">
                <a:solidFill>
                  <a:schemeClr val="tx1"/>
                </a:solidFill>
              </a:endParaRPr>
            </a:p>
          </p:txBody>
        </p:sp>
        <p:sp>
          <p:nvSpPr>
            <p:cNvPr id="30901" name="Freeform 410"/>
            <p:cNvSpPr>
              <a:spLocks/>
            </p:cNvSpPr>
            <p:nvPr/>
          </p:nvSpPr>
          <p:spPr bwMode="auto">
            <a:xfrm>
              <a:off x="2404" y="1096"/>
              <a:ext cx="114" cy="68"/>
            </a:xfrm>
            <a:custGeom>
              <a:avLst/>
              <a:gdLst>
                <a:gd name="T0" fmla="*/ 113 w 114"/>
                <a:gd name="T1" fmla="*/ 12 h 68"/>
                <a:gd name="T2" fmla="*/ 2 w 114"/>
                <a:gd name="T3" fmla="*/ 67 h 68"/>
                <a:gd name="T4" fmla="*/ 0 w 114"/>
                <a:gd name="T5" fmla="*/ 51 h 68"/>
                <a:gd name="T6" fmla="*/ 110 w 114"/>
                <a:gd name="T7" fmla="*/ 0 h 68"/>
                <a:gd name="T8" fmla="*/ 113 w 114"/>
                <a:gd name="T9" fmla="*/ 12 h 68"/>
                <a:gd name="T10" fmla="*/ 0 60000 65536"/>
                <a:gd name="T11" fmla="*/ 0 60000 65536"/>
                <a:gd name="T12" fmla="*/ 0 60000 65536"/>
                <a:gd name="T13" fmla="*/ 0 60000 65536"/>
                <a:gd name="T14" fmla="*/ 0 60000 65536"/>
                <a:gd name="T15" fmla="*/ 0 w 114"/>
                <a:gd name="T16" fmla="*/ 0 h 68"/>
                <a:gd name="T17" fmla="*/ 114 w 114"/>
                <a:gd name="T18" fmla="*/ 68 h 68"/>
              </a:gdLst>
              <a:ahLst/>
              <a:cxnLst>
                <a:cxn ang="T10">
                  <a:pos x="T0" y="T1"/>
                </a:cxn>
                <a:cxn ang="T11">
                  <a:pos x="T2" y="T3"/>
                </a:cxn>
                <a:cxn ang="T12">
                  <a:pos x="T4" y="T5"/>
                </a:cxn>
                <a:cxn ang="T13">
                  <a:pos x="T6" y="T7"/>
                </a:cxn>
                <a:cxn ang="T14">
                  <a:pos x="T8" y="T9"/>
                </a:cxn>
              </a:cxnLst>
              <a:rect l="T15" t="T16" r="T17" b="T18"/>
              <a:pathLst>
                <a:path w="114" h="68">
                  <a:moveTo>
                    <a:pt x="113" y="12"/>
                  </a:moveTo>
                  <a:lnTo>
                    <a:pt x="2" y="67"/>
                  </a:lnTo>
                  <a:lnTo>
                    <a:pt x="0" y="51"/>
                  </a:lnTo>
                  <a:lnTo>
                    <a:pt x="110" y="0"/>
                  </a:lnTo>
                  <a:lnTo>
                    <a:pt x="113" y="12"/>
                  </a:lnTo>
                </a:path>
              </a:pathLst>
            </a:custGeom>
            <a:solidFill>
              <a:srgbClr val="E6E6E6"/>
            </a:solidFill>
            <a:ln w="9525" cap="rnd">
              <a:noFill/>
              <a:round/>
              <a:headEnd/>
              <a:tailEnd/>
            </a:ln>
          </p:spPr>
          <p:txBody>
            <a:bodyPr/>
            <a:lstStyle/>
            <a:p>
              <a:endParaRPr lang="en-US">
                <a:solidFill>
                  <a:schemeClr val="tx1"/>
                </a:solidFill>
              </a:endParaRPr>
            </a:p>
          </p:txBody>
        </p:sp>
        <p:sp>
          <p:nvSpPr>
            <p:cNvPr id="30902" name="Freeform 411"/>
            <p:cNvSpPr>
              <a:spLocks/>
            </p:cNvSpPr>
            <p:nvPr/>
          </p:nvSpPr>
          <p:spPr bwMode="auto">
            <a:xfrm>
              <a:off x="2404" y="1081"/>
              <a:ext cx="114" cy="67"/>
            </a:xfrm>
            <a:custGeom>
              <a:avLst/>
              <a:gdLst>
                <a:gd name="T0" fmla="*/ 110 w 114"/>
                <a:gd name="T1" fmla="*/ 12 h 67"/>
                <a:gd name="T2" fmla="*/ 0 w 114"/>
                <a:gd name="T3" fmla="*/ 66 h 67"/>
                <a:gd name="T4" fmla="*/ 2 w 114"/>
                <a:gd name="T5" fmla="*/ 53 h 67"/>
                <a:gd name="T6" fmla="*/ 113 w 114"/>
                <a:gd name="T7" fmla="*/ 0 h 67"/>
                <a:gd name="T8" fmla="*/ 110 w 114"/>
                <a:gd name="T9" fmla="*/ 12 h 67"/>
                <a:gd name="T10" fmla="*/ 0 60000 65536"/>
                <a:gd name="T11" fmla="*/ 0 60000 65536"/>
                <a:gd name="T12" fmla="*/ 0 60000 65536"/>
                <a:gd name="T13" fmla="*/ 0 60000 65536"/>
                <a:gd name="T14" fmla="*/ 0 60000 65536"/>
                <a:gd name="T15" fmla="*/ 0 w 114"/>
                <a:gd name="T16" fmla="*/ 0 h 67"/>
                <a:gd name="T17" fmla="*/ 114 w 114"/>
                <a:gd name="T18" fmla="*/ 67 h 67"/>
              </a:gdLst>
              <a:ahLst/>
              <a:cxnLst>
                <a:cxn ang="T10">
                  <a:pos x="T0" y="T1"/>
                </a:cxn>
                <a:cxn ang="T11">
                  <a:pos x="T2" y="T3"/>
                </a:cxn>
                <a:cxn ang="T12">
                  <a:pos x="T4" y="T5"/>
                </a:cxn>
                <a:cxn ang="T13">
                  <a:pos x="T6" y="T7"/>
                </a:cxn>
                <a:cxn ang="T14">
                  <a:pos x="T8" y="T9"/>
                </a:cxn>
              </a:cxnLst>
              <a:rect l="T15" t="T16" r="T17" b="T18"/>
              <a:pathLst>
                <a:path w="114" h="67">
                  <a:moveTo>
                    <a:pt x="110" y="12"/>
                  </a:moveTo>
                  <a:lnTo>
                    <a:pt x="0" y="66"/>
                  </a:lnTo>
                  <a:lnTo>
                    <a:pt x="2" y="53"/>
                  </a:lnTo>
                  <a:lnTo>
                    <a:pt x="113" y="0"/>
                  </a:lnTo>
                  <a:lnTo>
                    <a:pt x="110" y="12"/>
                  </a:lnTo>
                </a:path>
              </a:pathLst>
            </a:custGeom>
            <a:solidFill>
              <a:srgbClr val="CCCCCC"/>
            </a:solidFill>
            <a:ln w="9525" cap="rnd">
              <a:noFill/>
              <a:round/>
              <a:headEnd/>
              <a:tailEnd/>
            </a:ln>
          </p:spPr>
          <p:txBody>
            <a:bodyPr/>
            <a:lstStyle/>
            <a:p>
              <a:endParaRPr lang="en-US">
                <a:solidFill>
                  <a:schemeClr val="tx1"/>
                </a:solidFill>
              </a:endParaRPr>
            </a:p>
          </p:txBody>
        </p:sp>
        <p:sp>
          <p:nvSpPr>
            <p:cNvPr id="30903" name="Freeform 412"/>
            <p:cNvSpPr>
              <a:spLocks/>
            </p:cNvSpPr>
            <p:nvPr/>
          </p:nvSpPr>
          <p:spPr bwMode="auto">
            <a:xfrm>
              <a:off x="2404" y="1122"/>
              <a:ext cx="114" cy="75"/>
            </a:xfrm>
            <a:custGeom>
              <a:avLst/>
              <a:gdLst>
                <a:gd name="T0" fmla="*/ 113 w 114"/>
                <a:gd name="T1" fmla="*/ 15 h 75"/>
                <a:gd name="T2" fmla="*/ 2 w 114"/>
                <a:gd name="T3" fmla="*/ 74 h 75"/>
                <a:gd name="T4" fmla="*/ 0 w 114"/>
                <a:gd name="T5" fmla="*/ 58 h 75"/>
                <a:gd name="T6" fmla="*/ 110 w 114"/>
                <a:gd name="T7" fmla="*/ 0 h 75"/>
                <a:gd name="T8" fmla="*/ 113 w 114"/>
                <a:gd name="T9" fmla="*/ 15 h 75"/>
                <a:gd name="T10" fmla="*/ 0 60000 65536"/>
                <a:gd name="T11" fmla="*/ 0 60000 65536"/>
                <a:gd name="T12" fmla="*/ 0 60000 65536"/>
                <a:gd name="T13" fmla="*/ 0 60000 65536"/>
                <a:gd name="T14" fmla="*/ 0 60000 65536"/>
                <a:gd name="T15" fmla="*/ 0 w 114"/>
                <a:gd name="T16" fmla="*/ 0 h 75"/>
                <a:gd name="T17" fmla="*/ 114 w 114"/>
                <a:gd name="T18" fmla="*/ 75 h 75"/>
              </a:gdLst>
              <a:ahLst/>
              <a:cxnLst>
                <a:cxn ang="T10">
                  <a:pos x="T0" y="T1"/>
                </a:cxn>
                <a:cxn ang="T11">
                  <a:pos x="T2" y="T3"/>
                </a:cxn>
                <a:cxn ang="T12">
                  <a:pos x="T4" y="T5"/>
                </a:cxn>
                <a:cxn ang="T13">
                  <a:pos x="T6" y="T7"/>
                </a:cxn>
                <a:cxn ang="T14">
                  <a:pos x="T8" y="T9"/>
                </a:cxn>
              </a:cxnLst>
              <a:rect l="T15" t="T16" r="T17" b="T18"/>
              <a:pathLst>
                <a:path w="114" h="75">
                  <a:moveTo>
                    <a:pt x="113" y="15"/>
                  </a:moveTo>
                  <a:lnTo>
                    <a:pt x="2" y="74"/>
                  </a:lnTo>
                  <a:lnTo>
                    <a:pt x="0" y="58"/>
                  </a:lnTo>
                  <a:lnTo>
                    <a:pt x="110" y="0"/>
                  </a:lnTo>
                  <a:lnTo>
                    <a:pt x="113" y="15"/>
                  </a:lnTo>
                </a:path>
              </a:pathLst>
            </a:custGeom>
            <a:solidFill>
              <a:srgbClr val="E6E6E6"/>
            </a:solidFill>
            <a:ln w="9525" cap="rnd">
              <a:noFill/>
              <a:round/>
              <a:headEnd/>
              <a:tailEnd/>
            </a:ln>
          </p:spPr>
          <p:txBody>
            <a:bodyPr/>
            <a:lstStyle/>
            <a:p>
              <a:endParaRPr lang="en-US">
                <a:solidFill>
                  <a:schemeClr val="tx1"/>
                </a:solidFill>
              </a:endParaRPr>
            </a:p>
          </p:txBody>
        </p:sp>
        <p:sp>
          <p:nvSpPr>
            <p:cNvPr id="30904" name="Freeform 413"/>
            <p:cNvSpPr>
              <a:spLocks/>
            </p:cNvSpPr>
            <p:nvPr/>
          </p:nvSpPr>
          <p:spPr bwMode="auto">
            <a:xfrm>
              <a:off x="2404" y="1112"/>
              <a:ext cx="114" cy="64"/>
            </a:xfrm>
            <a:custGeom>
              <a:avLst/>
              <a:gdLst>
                <a:gd name="T0" fmla="*/ 110 w 114"/>
                <a:gd name="T1" fmla="*/ 10 h 64"/>
                <a:gd name="T2" fmla="*/ 0 w 114"/>
                <a:gd name="T3" fmla="*/ 63 h 64"/>
                <a:gd name="T4" fmla="*/ 2 w 114"/>
                <a:gd name="T5" fmla="*/ 50 h 64"/>
                <a:gd name="T6" fmla="*/ 113 w 114"/>
                <a:gd name="T7" fmla="*/ 0 h 64"/>
                <a:gd name="T8" fmla="*/ 110 w 114"/>
                <a:gd name="T9" fmla="*/ 10 h 64"/>
                <a:gd name="T10" fmla="*/ 0 60000 65536"/>
                <a:gd name="T11" fmla="*/ 0 60000 65536"/>
                <a:gd name="T12" fmla="*/ 0 60000 65536"/>
                <a:gd name="T13" fmla="*/ 0 60000 65536"/>
                <a:gd name="T14" fmla="*/ 0 60000 65536"/>
                <a:gd name="T15" fmla="*/ 0 w 114"/>
                <a:gd name="T16" fmla="*/ 0 h 64"/>
                <a:gd name="T17" fmla="*/ 114 w 114"/>
                <a:gd name="T18" fmla="*/ 64 h 64"/>
              </a:gdLst>
              <a:ahLst/>
              <a:cxnLst>
                <a:cxn ang="T10">
                  <a:pos x="T0" y="T1"/>
                </a:cxn>
                <a:cxn ang="T11">
                  <a:pos x="T2" y="T3"/>
                </a:cxn>
                <a:cxn ang="T12">
                  <a:pos x="T4" y="T5"/>
                </a:cxn>
                <a:cxn ang="T13">
                  <a:pos x="T6" y="T7"/>
                </a:cxn>
                <a:cxn ang="T14">
                  <a:pos x="T8" y="T9"/>
                </a:cxn>
              </a:cxnLst>
              <a:rect l="T15" t="T16" r="T17" b="T18"/>
              <a:pathLst>
                <a:path w="114" h="64">
                  <a:moveTo>
                    <a:pt x="110" y="10"/>
                  </a:moveTo>
                  <a:lnTo>
                    <a:pt x="0" y="63"/>
                  </a:lnTo>
                  <a:lnTo>
                    <a:pt x="2" y="50"/>
                  </a:lnTo>
                  <a:lnTo>
                    <a:pt x="113" y="0"/>
                  </a:lnTo>
                  <a:lnTo>
                    <a:pt x="110" y="10"/>
                  </a:lnTo>
                </a:path>
              </a:pathLst>
            </a:custGeom>
            <a:solidFill>
              <a:srgbClr val="999999"/>
            </a:solidFill>
            <a:ln w="9525" cap="rnd">
              <a:noFill/>
              <a:round/>
              <a:headEnd/>
              <a:tailEnd/>
            </a:ln>
          </p:spPr>
          <p:txBody>
            <a:bodyPr/>
            <a:lstStyle/>
            <a:p>
              <a:endParaRPr lang="en-US">
                <a:solidFill>
                  <a:schemeClr val="tx1"/>
                </a:solidFill>
              </a:endParaRPr>
            </a:p>
          </p:txBody>
        </p:sp>
        <p:sp>
          <p:nvSpPr>
            <p:cNvPr id="30905" name="Freeform 414"/>
            <p:cNvSpPr>
              <a:spLocks/>
            </p:cNvSpPr>
            <p:nvPr/>
          </p:nvSpPr>
          <p:spPr bwMode="auto">
            <a:xfrm>
              <a:off x="2404" y="1155"/>
              <a:ext cx="114" cy="66"/>
            </a:xfrm>
            <a:custGeom>
              <a:avLst/>
              <a:gdLst>
                <a:gd name="T0" fmla="*/ 113 w 114"/>
                <a:gd name="T1" fmla="*/ 10 h 66"/>
                <a:gd name="T2" fmla="*/ 2 w 114"/>
                <a:gd name="T3" fmla="*/ 65 h 66"/>
                <a:gd name="T4" fmla="*/ 0 w 114"/>
                <a:gd name="T5" fmla="*/ 49 h 66"/>
                <a:gd name="T6" fmla="*/ 110 w 114"/>
                <a:gd name="T7" fmla="*/ 0 h 66"/>
                <a:gd name="T8" fmla="*/ 113 w 114"/>
                <a:gd name="T9" fmla="*/ 10 h 66"/>
                <a:gd name="T10" fmla="*/ 0 60000 65536"/>
                <a:gd name="T11" fmla="*/ 0 60000 65536"/>
                <a:gd name="T12" fmla="*/ 0 60000 65536"/>
                <a:gd name="T13" fmla="*/ 0 60000 65536"/>
                <a:gd name="T14" fmla="*/ 0 60000 65536"/>
                <a:gd name="T15" fmla="*/ 0 w 114"/>
                <a:gd name="T16" fmla="*/ 0 h 66"/>
                <a:gd name="T17" fmla="*/ 114 w 114"/>
                <a:gd name="T18" fmla="*/ 66 h 66"/>
              </a:gdLst>
              <a:ahLst/>
              <a:cxnLst>
                <a:cxn ang="T10">
                  <a:pos x="T0" y="T1"/>
                </a:cxn>
                <a:cxn ang="T11">
                  <a:pos x="T2" y="T3"/>
                </a:cxn>
                <a:cxn ang="T12">
                  <a:pos x="T4" y="T5"/>
                </a:cxn>
                <a:cxn ang="T13">
                  <a:pos x="T6" y="T7"/>
                </a:cxn>
                <a:cxn ang="T14">
                  <a:pos x="T8" y="T9"/>
                </a:cxn>
              </a:cxnLst>
              <a:rect l="T15" t="T16" r="T17" b="T18"/>
              <a:pathLst>
                <a:path w="114" h="66">
                  <a:moveTo>
                    <a:pt x="113" y="10"/>
                  </a:moveTo>
                  <a:lnTo>
                    <a:pt x="2" y="65"/>
                  </a:lnTo>
                  <a:lnTo>
                    <a:pt x="0" y="49"/>
                  </a:lnTo>
                  <a:lnTo>
                    <a:pt x="110" y="0"/>
                  </a:lnTo>
                  <a:lnTo>
                    <a:pt x="113" y="10"/>
                  </a:lnTo>
                </a:path>
              </a:pathLst>
            </a:custGeom>
            <a:solidFill>
              <a:srgbClr val="E6E6E6"/>
            </a:solidFill>
            <a:ln w="9525" cap="rnd">
              <a:noFill/>
              <a:round/>
              <a:headEnd/>
              <a:tailEnd/>
            </a:ln>
          </p:spPr>
          <p:txBody>
            <a:bodyPr/>
            <a:lstStyle/>
            <a:p>
              <a:endParaRPr lang="en-US">
                <a:solidFill>
                  <a:schemeClr val="tx1"/>
                </a:solidFill>
              </a:endParaRPr>
            </a:p>
          </p:txBody>
        </p:sp>
        <p:sp>
          <p:nvSpPr>
            <p:cNvPr id="30906" name="Freeform 415"/>
            <p:cNvSpPr>
              <a:spLocks/>
            </p:cNvSpPr>
            <p:nvPr/>
          </p:nvSpPr>
          <p:spPr bwMode="auto">
            <a:xfrm>
              <a:off x="2404" y="1136"/>
              <a:ext cx="114" cy="69"/>
            </a:xfrm>
            <a:custGeom>
              <a:avLst/>
              <a:gdLst>
                <a:gd name="T0" fmla="*/ 110 w 114"/>
                <a:gd name="T1" fmla="*/ 12 h 69"/>
                <a:gd name="T2" fmla="*/ 0 w 114"/>
                <a:gd name="T3" fmla="*/ 68 h 69"/>
                <a:gd name="T4" fmla="*/ 2 w 114"/>
                <a:gd name="T5" fmla="*/ 55 h 69"/>
                <a:gd name="T6" fmla="*/ 113 w 114"/>
                <a:gd name="T7" fmla="*/ 0 h 69"/>
                <a:gd name="T8" fmla="*/ 110 w 114"/>
                <a:gd name="T9" fmla="*/ 12 h 69"/>
                <a:gd name="T10" fmla="*/ 0 60000 65536"/>
                <a:gd name="T11" fmla="*/ 0 60000 65536"/>
                <a:gd name="T12" fmla="*/ 0 60000 65536"/>
                <a:gd name="T13" fmla="*/ 0 60000 65536"/>
                <a:gd name="T14" fmla="*/ 0 60000 65536"/>
                <a:gd name="T15" fmla="*/ 0 w 114"/>
                <a:gd name="T16" fmla="*/ 0 h 69"/>
                <a:gd name="T17" fmla="*/ 114 w 114"/>
                <a:gd name="T18" fmla="*/ 69 h 69"/>
              </a:gdLst>
              <a:ahLst/>
              <a:cxnLst>
                <a:cxn ang="T10">
                  <a:pos x="T0" y="T1"/>
                </a:cxn>
                <a:cxn ang="T11">
                  <a:pos x="T2" y="T3"/>
                </a:cxn>
                <a:cxn ang="T12">
                  <a:pos x="T4" y="T5"/>
                </a:cxn>
                <a:cxn ang="T13">
                  <a:pos x="T6" y="T7"/>
                </a:cxn>
                <a:cxn ang="T14">
                  <a:pos x="T8" y="T9"/>
                </a:cxn>
              </a:cxnLst>
              <a:rect l="T15" t="T16" r="T17" b="T18"/>
              <a:pathLst>
                <a:path w="114" h="69">
                  <a:moveTo>
                    <a:pt x="110" y="12"/>
                  </a:moveTo>
                  <a:lnTo>
                    <a:pt x="0" y="68"/>
                  </a:lnTo>
                  <a:lnTo>
                    <a:pt x="2" y="55"/>
                  </a:lnTo>
                  <a:lnTo>
                    <a:pt x="113" y="0"/>
                  </a:lnTo>
                  <a:lnTo>
                    <a:pt x="110" y="12"/>
                  </a:lnTo>
                </a:path>
              </a:pathLst>
            </a:custGeom>
            <a:solidFill>
              <a:srgbClr val="999999"/>
            </a:solidFill>
            <a:ln w="9525" cap="rnd">
              <a:noFill/>
              <a:round/>
              <a:headEnd/>
              <a:tailEnd/>
            </a:ln>
          </p:spPr>
          <p:txBody>
            <a:bodyPr/>
            <a:lstStyle/>
            <a:p>
              <a:endParaRPr lang="en-US">
                <a:solidFill>
                  <a:schemeClr val="tx1"/>
                </a:solidFill>
              </a:endParaRPr>
            </a:p>
          </p:txBody>
        </p:sp>
        <p:sp>
          <p:nvSpPr>
            <p:cNvPr id="30907" name="Freeform 416"/>
            <p:cNvSpPr>
              <a:spLocks/>
            </p:cNvSpPr>
            <p:nvPr/>
          </p:nvSpPr>
          <p:spPr bwMode="auto">
            <a:xfrm>
              <a:off x="2404" y="1182"/>
              <a:ext cx="114" cy="70"/>
            </a:xfrm>
            <a:custGeom>
              <a:avLst/>
              <a:gdLst>
                <a:gd name="T0" fmla="*/ 113 w 114"/>
                <a:gd name="T1" fmla="*/ 10 h 70"/>
                <a:gd name="T2" fmla="*/ 2 w 114"/>
                <a:gd name="T3" fmla="*/ 69 h 70"/>
                <a:gd name="T4" fmla="*/ 0 w 114"/>
                <a:gd name="T5" fmla="*/ 53 h 70"/>
                <a:gd name="T6" fmla="*/ 110 w 114"/>
                <a:gd name="T7" fmla="*/ 0 h 70"/>
                <a:gd name="T8" fmla="*/ 113 w 114"/>
                <a:gd name="T9" fmla="*/ 10 h 70"/>
                <a:gd name="T10" fmla="*/ 0 60000 65536"/>
                <a:gd name="T11" fmla="*/ 0 60000 65536"/>
                <a:gd name="T12" fmla="*/ 0 60000 65536"/>
                <a:gd name="T13" fmla="*/ 0 60000 65536"/>
                <a:gd name="T14" fmla="*/ 0 60000 65536"/>
                <a:gd name="T15" fmla="*/ 0 w 114"/>
                <a:gd name="T16" fmla="*/ 0 h 70"/>
                <a:gd name="T17" fmla="*/ 114 w 114"/>
                <a:gd name="T18" fmla="*/ 70 h 70"/>
              </a:gdLst>
              <a:ahLst/>
              <a:cxnLst>
                <a:cxn ang="T10">
                  <a:pos x="T0" y="T1"/>
                </a:cxn>
                <a:cxn ang="T11">
                  <a:pos x="T2" y="T3"/>
                </a:cxn>
                <a:cxn ang="T12">
                  <a:pos x="T4" y="T5"/>
                </a:cxn>
                <a:cxn ang="T13">
                  <a:pos x="T6" y="T7"/>
                </a:cxn>
                <a:cxn ang="T14">
                  <a:pos x="T8" y="T9"/>
                </a:cxn>
              </a:cxnLst>
              <a:rect l="T15" t="T16" r="T17" b="T18"/>
              <a:pathLst>
                <a:path w="114" h="70">
                  <a:moveTo>
                    <a:pt x="113" y="10"/>
                  </a:moveTo>
                  <a:lnTo>
                    <a:pt x="2" y="69"/>
                  </a:lnTo>
                  <a:lnTo>
                    <a:pt x="0" y="53"/>
                  </a:lnTo>
                  <a:lnTo>
                    <a:pt x="110" y="0"/>
                  </a:lnTo>
                  <a:lnTo>
                    <a:pt x="113" y="10"/>
                  </a:lnTo>
                </a:path>
              </a:pathLst>
            </a:custGeom>
            <a:solidFill>
              <a:srgbClr val="E6E6E6"/>
            </a:solidFill>
            <a:ln w="9525" cap="rnd">
              <a:noFill/>
              <a:round/>
              <a:headEnd/>
              <a:tailEnd/>
            </a:ln>
          </p:spPr>
          <p:txBody>
            <a:bodyPr/>
            <a:lstStyle/>
            <a:p>
              <a:endParaRPr lang="en-US">
                <a:solidFill>
                  <a:schemeClr val="tx1"/>
                </a:solidFill>
              </a:endParaRPr>
            </a:p>
          </p:txBody>
        </p:sp>
        <p:sp>
          <p:nvSpPr>
            <p:cNvPr id="30908" name="Freeform 417"/>
            <p:cNvSpPr>
              <a:spLocks/>
            </p:cNvSpPr>
            <p:nvPr/>
          </p:nvSpPr>
          <p:spPr bwMode="auto">
            <a:xfrm>
              <a:off x="2404" y="1167"/>
              <a:ext cx="114" cy="68"/>
            </a:xfrm>
            <a:custGeom>
              <a:avLst/>
              <a:gdLst>
                <a:gd name="T0" fmla="*/ 110 w 114"/>
                <a:gd name="T1" fmla="*/ 10 h 68"/>
                <a:gd name="T2" fmla="*/ 0 w 114"/>
                <a:gd name="T3" fmla="*/ 67 h 68"/>
                <a:gd name="T4" fmla="*/ 2 w 114"/>
                <a:gd name="T5" fmla="*/ 54 h 68"/>
                <a:gd name="T6" fmla="*/ 113 w 114"/>
                <a:gd name="T7" fmla="*/ 0 h 68"/>
                <a:gd name="T8" fmla="*/ 110 w 114"/>
                <a:gd name="T9" fmla="*/ 10 h 68"/>
                <a:gd name="T10" fmla="*/ 0 60000 65536"/>
                <a:gd name="T11" fmla="*/ 0 60000 65536"/>
                <a:gd name="T12" fmla="*/ 0 60000 65536"/>
                <a:gd name="T13" fmla="*/ 0 60000 65536"/>
                <a:gd name="T14" fmla="*/ 0 60000 65536"/>
                <a:gd name="T15" fmla="*/ 0 w 114"/>
                <a:gd name="T16" fmla="*/ 0 h 68"/>
                <a:gd name="T17" fmla="*/ 114 w 114"/>
                <a:gd name="T18" fmla="*/ 68 h 68"/>
              </a:gdLst>
              <a:ahLst/>
              <a:cxnLst>
                <a:cxn ang="T10">
                  <a:pos x="T0" y="T1"/>
                </a:cxn>
                <a:cxn ang="T11">
                  <a:pos x="T2" y="T3"/>
                </a:cxn>
                <a:cxn ang="T12">
                  <a:pos x="T4" y="T5"/>
                </a:cxn>
                <a:cxn ang="T13">
                  <a:pos x="T6" y="T7"/>
                </a:cxn>
                <a:cxn ang="T14">
                  <a:pos x="T8" y="T9"/>
                </a:cxn>
              </a:cxnLst>
              <a:rect l="T15" t="T16" r="T17" b="T18"/>
              <a:pathLst>
                <a:path w="114" h="68">
                  <a:moveTo>
                    <a:pt x="110" y="10"/>
                  </a:moveTo>
                  <a:lnTo>
                    <a:pt x="0" y="67"/>
                  </a:lnTo>
                  <a:lnTo>
                    <a:pt x="2" y="54"/>
                  </a:lnTo>
                  <a:lnTo>
                    <a:pt x="113" y="0"/>
                  </a:lnTo>
                  <a:lnTo>
                    <a:pt x="110" y="10"/>
                  </a:lnTo>
                </a:path>
              </a:pathLst>
            </a:custGeom>
            <a:solidFill>
              <a:srgbClr val="999999"/>
            </a:solidFill>
            <a:ln w="9525" cap="rnd">
              <a:noFill/>
              <a:round/>
              <a:headEnd/>
              <a:tailEnd/>
            </a:ln>
          </p:spPr>
          <p:txBody>
            <a:bodyPr/>
            <a:lstStyle/>
            <a:p>
              <a:endParaRPr lang="en-US">
                <a:solidFill>
                  <a:schemeClr val="tx1"/>
                </a:solidFill>
              </a:endParaRPr>
            </a:p>
          </p:txBody>
        </p:sp>
        <p:sp>
          <p:nvSpPr>
            <p:cNvPr id="30909" name="Freeform 418"/>
            <p:cNvSpPr>
              <a:spLocks/>
            </p:cNvSpPr>
            <p:nvPr/>
          </p:nvSpPr>
          <p:spPr bwMode="auto">
            <a:xfrm>
              <a:off x="2426" y="783"/>
              <a:ext cx="97" cy="40"/>
            </a:xfrm>
            <a:custGeom>
              <a:avLst/>
              <a:gdLst>
                <a:gd name="T0" fmla="*/ 90 w 97"/>
                <a:gd name="T1" fmla="*/ 0 h 40"/>
                <a:gd name="T2" fmla="*/ 96 w 97"/>
                <a:gd name="T3" fmla="*/ 15 h 40"/>
                <a:gd name="T4" fmla="*/ 4 w 97"/>
                <a:gd name="T5" fmla="*/ 39 h 40"/>
                <a:gd name="T6" fmla="*/ 0 w 97"/>
                <a:gd name="T7" fmla="*/ 23 h 40"/>
                <a:gd name="T8" fmla="*/ 90 w 97"/>
                <a:gd name="T9" fmla="*/ 0 h 40"/>
                <a:gd name="T10" fmla="*/ 0 60000 65536"/>
                <a:gd name="T11" fmla="*/ 0 60000 65536"/>
                <a:gd name="T12" fmla="*/ 0 60000 65536"/>
                <a:gd name="T13" fmla="*/ 0 60000 65536"/>
                <a:gd name="T14" fmla="*/ 0 60000 65536"/>
                <a:gd name="T15" fmla="*/ 0 w 97"/>
                <a:gd name="T16" fmla="*/ 0 h 40"/>
                <a:gd name="T17" fmla="*/ 97 w 97"/>
                <a:gd name="T18" fmla="*/ 40 h 40"/>
              </a:gdLst>
              <a:ahLst/>
              <a:cxnLst>
                <a:cxn ang="T10">
                  <a:pos x="T0" y="T1"/>
                </a:cxn>
                <a:cxn ang="T11">
                  <a:pos x="T2" y="T3"/>
                </a:cxn>
                <a:cxn ang="T12">
                  <a:pos x="T4" y="T5"/>
                </a:cxn>
                <a:cxn ang="T13">
                  <a:pos x="T6" y="T7"/>
                </a:cxn>
                <a:cxn ang="T14">
                  <a:pos x="T8" y="T9"/>
                </a:cxn>
              </a:cxnLst>
              <a:rect l="T15" t="T16" r="T17" b="T18"/>
              <a:pathLst>
                <a:path w="97" h="40">
                  <a:moveTo>
                    <a:pt x="90" y="0"/>
                  </a:moveTo>
                  <a:lnTo>
                    <a:pt x="96" y="15"/>
                  </a:lnTo>
                  <a:lnTo>
                    <a:pt x="4" y="39"/>
                  </a:lnTo>
                  <a:lnTo>
                    <a:pt x="0" y="23"/>
                  </a:lnTo>
                  <a:lnTo>
                    <a:pt x="90" y="0"/>
                  </a:lnTo>
                </a:path>
              </a:pathLst>
            </a:custGeom>
            <a:solidFill>
              <a:srgbClr val="E6E6E6"/>
            </a:solidFill>
            <a:ln w="9525" cap="rnd">
              <a:noFill/>
              <a:round/>
              <a:headEnd/>
              <a:tailEnd/>
            </a:ln>
          </p:spPr>
          <p:txBody>
            <a:bodyPr/>
            <a:lstStyle/>
            <a:p>
              <a:endParaRPr lang="en-US">
                <a:solidFill>
                  <a:schemeClr val="tx1"/>
                </a:solidFill>
              </a:endParaRPr>
            </a:p>
          </p:txBody>
        </p:sp>
        <p:sp>
          <p:nvSpPr>
            <p:cNvPr id="30910" name="Freeform 419"/>
            <p:cNvSpPr>
              <a:spLocks/>
            </p:cNvSpPr>
            <p:nvPr/>
          </p:nvSpPr>
          <p:spPr bwMode="auto">
            <a:xfrm>
              <a:off x="2426" y="802"/>
              <a:ext cx="97" cy="36"/>
            </a:xfrm>
            <a:custGeom>
              <a:avLst/>
              <a:gdLst>
                <a:gd name="T0" fmla="*/ 96 w 97"/>
                <a:gd name="T1" fmla="*/ 0 h 36"/>
                <a:gd name="T2" fmla="*/ 90 w 97"/>
                <a:gd name="T3" fmla="*/ 11 h 36"/>
                <a:gd name="T4" fmla="*/ 0 w 97"/>
                <a:gd name="T5" fmla="*/ 35 h 36"/>
                <a:gd name="T6" fmla="*/ 4 w 97"/>
                <a:gd name="T7" fmla="*/ 23 h 36"/>
                <a:gd name="T8" fmla="*/ 96 w 97"/>
                <a:gd name="T9" fmla="*/ 0 h 36"/>
                <a:gd name="T10" fmla="*/ 0 60000 65536"/>
                <a:gd name="T11" fmla="*/ 0 60000 65536"/>
                <a:gd name="T12" fmla="*/ 0 60000 65536"/>
                <a:gd name="T13" fmla="*/ 0 60000 65536"/>
                <a:gd name="T14" fmla="*/ 0 60000 65536"/>
                <a:gd name="T15" fmla="*/ 0 w 97"/>
                <a:gd name="T16" fmla="*/ 0 h 36"/>
                <a:gd name="T17" fmla="*/ 97 w 97"/>
                <a:gd name="T18" fmla="*/ 36 h 36"/>
              </a:gdLst>
              <a:ahLst/>
              <a:cxnLst>
                <a:cxn ang="T10">
                  <a:pos x="T0" y="T1"/>
                </a:cxn>
                <a:cxn ang="T11">
                  <a:pos x="T2" y="T3"/>
                </a:cxn>
                <a:cxn ang="T12">
                  <a:pos x="T4" y="T5"/>
                </a:cxn>
                <a:cxn ang="T13">
                  <a:pos x="T6" y="T7"/>
                </a:cxn>
                <a:cxn ang="T14">
                  <a:pos x="T8" y="T9"/>
                </a:cxn>
              </a:cxnLst>
              <a:rect l="T15" t="T16" r="T17" b="T18"/>
              <a:pathLst>
                <a:path w="97" h="36">
                  <a:moveTo>
                    <a:pt x="96" y="0"/>
                  </a:moveTo>
                  <a:lnTo>
                    <a:pt x="90" y="11"/>
                  </a:lnTo>
                  <a:lnTo>
                    <a:pt x="0" y="35"/>
                  </a:lnTo>
                  <a:lnTo>
                    <a:pt x="4" y="23"/>
                  </a:lnTo>
                  <a:lnTo>
                    <a:pt x="96" y="0"/>
                  </a:lnTo>
                </a:path>
              </a:pathLst>
            </a:custGeom>
            <a:solidFill>
              <a:srgbClr val="999999"/>
            </a:solidFill>
            <a:ln w="9525" cap="rnd">
              <a:noFill/>
              <a:round/>
              <a:headEnd/>
              <a:tailEnd/>
            </a:ln>
          </p:spPr>
          <p:txBody>
            <a:bodyPr/>
            <a:lstStyle/>
            <a:p>
              <a:endParaRPr lang="en-US">
                <a:solidFill>
                  <a:schemeClr val="tx1"/>
                </a:solidFill>
              </a:endParaRPr>
            </a:p>
          </p:txBody>
        </p:sp>
        <p:sp>
          <p:nvSpPr>
            <p:cNvPr id="30911" name="Freeform 420"/>
            <p:cNvSpPr>
              <a:spLocks/>
            </p:cNvSpPr>
            <p:nvPr/>
          </p:nvSpPr>
          <p:spPr bwMode="auto">
            <a:xfrm>
              <a:off x="2426" y="810"/>
              <a:ext cx="23" cy="34"/>
            </a:xfrm>
            <a:custGeom>
              <a:avLst/>
              <a:gdLst>
                <a:gd name="T0" fmla="*/ 0 w 23"/>
                <a:gd name="T1" fmla="*/ 0 h 34"/>
                <a:gd name="T2" fmla="*/ 22 w 23"/>
                <a:gd name="T3" fmla="*/ 17 h 34"/>
                <a:gd name="T4" fmla="*/ 0 w 23"/>
                <a:gd name="T5" fmla="*/ 33 h 34"/>
                <a:gd name="T6" fmla="*/ 0 w 23"/>
                <a:gd name="T7" fmla="*/ 0 h 34"/>
                <a:gd name="T8" fmla="*/ 0 60000 65536"/>
                <a:gd name="T9" fmla="*/ 0 60000 65536"/>
                <a:gd name="T10" fmla="*/ 0 60000 65536"/>
                <a:gd name="T11" fmla="*/ 0 60000 65536"/>
                <a:gd name="T12" fmla="*/ 0 w 23"/>
                <a:gd name="T13" fmla="*/ 0 h 34"/>
                <a:gd name="T14" fmla="*/ 23 w 23"/>
                <a:gd name="T15" fmla="*/ 34 h 34"/>
              </a:gdLst>
              <a:ahLst/>
              <a:cxnLst>
                <a:cxn ang="T8">
                  <a:pos x="T0" y="T1"/>
                </a:cxn>
                <a:cxn ang="T9">
                  <a:pos x="T2" y="T3"/>
                </a:cxn>
                <a:cxn ang="T10">
                  <a:pos x="T4" y="T5"/>
                </a:cxn>
                <a:cxn ang="T11">
                  <a:pos x="T6" y="T7"/>
                </a:cxn>
              </a:cxnLst>
              <a:rect l="T12" t="T13" r="T14" b="T15"/>
              <a:pathLst>
                <a:path w="23" h="34">
                  <a:moveTo>
                    <a:pt x="0" y="0"/>
                  </a:moveTo>
                  <a:lnTo>
                    <a:pt x="22" y="17"/>
                  </a:lnTo>
                  <a:lnTo>
                    <a:pt x="0" y="33"/>
                  </a:lnTo>
                  <a:lnTo>
                    <a:pt x="0" y="0"/>
                  </a:lnTo>
                </a:path>
              </a:pathLst>
            </a:custGeom>
            <a:solidFill>
              <a:srgbClr val="737373"/>
            </a:solidFill>
            <a:ln w="9525" cap="rnd">
              <a:noFill/>
              <a:round/>
              <a:headEnd/>
              <a:tailEnd/>
            </a:ln>
          </p:spPr>
          <p:txBody>
            <a:bodyPr/>
            <a:lstStyle/>
            <a:p>
              <a:endParaRPr lang="en-US">
                <a:solidFill>
                  <a:schemeClr val="tx1"/>
                </a:solidFill>
              </a:endParaRPr>
            </a:p>
          </p:txBody>
        </p:sp>
        <p:sp>
          <p:nvSpPr>
            <p:cNvPr id="30912" name="Freeform 421"/>
            <p:cNvSpPr>
              <a:spLocks/>
            </p:cNvSpPr>
            <p:nvPr/>
          </p:nvSpPr>
          <p:spPr bwMode="auto">
            <a:xfrm>
              <a:off x="2276" y="1026"/>
              <a:ext cx="247" cy="115"/>
            </a:xfrm>
            <a:custGeom>
              <a:avLst/>
              <a:gdLst>
                <a:gd name="T0" fmla="*/ 246 w 247"/>
                <a:gd name="T1" fmla="*/ 56 h 115"/>
                <a:gd name="T2" fmla="*/ 129 w 247"/>
                <a:gd name="T3" fmla="*/ 114 h 115"/>
                <a:gd name="T4" fmla="*/ 0 w 247"/>
                <a:gd name="T5" fmla="*/ 0 h 115"/>
                <a:gd name="T6" fmla="*/ 0 60000 65536"/>
                <a:gd name="T7" fmla="*/ 0 60000 65536"/>
                <a:gd name="T8" fmla="*/ 0 60000 65536"/>
                <a:gd name="T9" fmla="*/ 0 w 247"/>
                <a:gd name="T10" fmla="*/ 0 h 115"/>
                <a:gd name="T11" fmla="*/ 247 w 247"/>
                <a:gd name="T12" fmla="*/ 115 h 115"/>
              </a:gdLst>
              <a:ahLst/>
              <a:cxnLst>
                <a:cxn ang="T6">
                  <a:pos x="T0" y="T1"/>
                </a:cxn>
                <a:cxn ang="T7">
                  <a:pos x="T2" y="T3"/>
                </a:cxn>
                <a:cxn ang="T8">
                  <a:pos x="T4" y="T5"/>
                </a:cxn>
              </a:cxnLst>
              <a:rect l="T9" t="T10" r="T11" b="T12"/>
              <a:pathLst>
                <a:path w="247" h="115">
                  <a:moveTo>
                    <a:pt x="246" y="56"/>
                  </a:moveTo>
                  <a:lnTo>
                    <a:pt x="129" y="114"/>
                  </a:lnTo>
                  <a:lnTo>
                    <a:pt x="0" y="0"/>
                  </a:lnTo>
                </a:path>
              </a:pathLst>
            </a:custGeom>
            <a:noFill/>
            <a:ln w="12700" cap="rnd">
              <a:solidFill>
                <a:srgbClr val="737373"/>
              </a:solidFill>
              <a:round/>
              <a:headEnd type="none" w="sm" len="sm"/>
              <a:tailEnd type="none" w="sm" len="sm"/>
            </a:ln>
          </p:spPr>
          <p:txBody>
            <a:bodyPr/>
            <a:lstStyle/>
            <a:p>
              <a:endParaRPr lang="en-US">
                <a:solidFill>
                  <a:schemeClr val="tx1"/>
                </a:solidFill>
              </a:endParaRPr>
            </a:p>
          </p:txBody>
        </p:sp>
        <p:sp>
          <p:nvSpPr>
            <p:cNvPr id="30913" name="Freeform 422"/>
            <p:cNvSpPr>
              <a:spLocks/>
            </p:cNvSpPr>
            <p:nvPr/>
          </p:nvSpPr>
          <p:spPr bwMode="auto">
            <a:xfrm>
              <a:off x="2276" y="724"/>
              <a:ext cx="247" cy="95"/>
            </a:xfrm>
            <a:custGeom>
              <a:avLst/>
              <a:gdLst>
                <a:gd name="T0" fmla="*/ 246 w 247"/>
                <a:gd name="T1" fmla="*/ 57 h 95"/>
                <a:gd name="T2" fmla="*/ 130 w 247"/>
                <a:gd name="T3" fmla="*/ 94 h 95"/>
                <a:gd name="T4" fmla="*/ 0 w 247"/>
                <a:gd name="T5" fmla="*/ 0 h 95"/>
                <a:gd name="T6" fmla="*/ 0 60000 65536"/>
                <a:gd name="T7" fmla="*/ 0 60000 65536"/>
                <a:gd name="T8" fmla="*/ 0 60000 65536"/>
                <a:gd name="T9" fmla="*/ 0 w 247"/>
                <a:gd name="T10" fmla="*/ 0 h 95"/>
                <a:gd name="T11" fmla="*/ 247 w 247"/>
                <a:gd name="T12" fmla="*/ 95 h 95"/>
              </a:gdLst>
              <a:ahLst/>
              <a:cxnLst>
                <a:cxn ang="T6">
                  <a:pos x="T0" y="T1"/>
                </a:cxn>
                <a:cxn ang="T7">
                  <a:pos x="T2" y="T3"/>
                </a:cxn>
                <a:cxn ang="T8">
                  <a:pos x="T4" y="T5"/>
                </a:cxn>
              </a:cxnLst>
              <a:rect l="T9" t="T10" r="T11" b="T12"/>
              <a:pathLst>
                <a:path w="247" h="95">
                  <a:moveTo>
                    <a:pt x="246" y="57"/>
                  </a:moveTo>
                  <a:lnTo>
                    <a:pt x="130" y="94"/>
                  </a:lnTo>
                  <a:lnTo>
                    <a:pt x="0" y="0"/>
                  </a:lnTo>
                </a:path>
              </a:pathLst>
            </a:custGeom>
            <a:noFill/>
            <a:ln w="12700" cap="rnd">
              <a:solidFill>
                <a:srgbClr val="737373"/>
              </a:solidFill>
              <a:round/>
              <a:headEnd type="none" w="sm" len="sm"/>
              <a:tailEnd type="none" w="sm" len="sm"/>
            </a:ln>
          </p:spPr>
          <p:txBody>
            <a:bodyPr/>
            <a:lstStyle/>
            <a:p>
              <a:endParaRPr lang="en-US">
                <a:solidFill>
                  <a:schemeClr val="tx1"/>
                </a:solidFill>
              </a:endParaRPr>
            </a:p>
          </p:txBody>
        </p:sp>
        <p:sp>
          <p:nvSpPr>
            <p:cNvPr id="30914" name="Freeform 423"/>
            <p:cNvSpPr>
              <a:spLocks/>
            </p:cNvSpPr>
            <p:nvPr/>
          </p:nvSpPr>
          <p:spPr bwMode="auto">
            <a:xfrm>
              <a:off x="2467" y="1174"/>
              <a:ext cx="480" cy="236"/>
            </a:xfrm>
            <a:custGeom>
              <a:avLst/>
              <a:gdLst>
                <a:gd name="T0" fmla="*/ 422 w 480"/>
                <a:gd name="T1" fmla="*/ 0 h 236"/>
                <a:gd name="T2" fmla="*/ 0 w 480"/>
                <a:gd name="T3" fmla="*/ 45 h 236"/>
                <a:gd name="T4" fmla="*/ 32 w 480"/>
                <a:gd name="T5" fmla="*/ 235 h 236"/>
                <a:gd name="T6" fmla="*/ 479 w 480"/>
                <a:gd name="T7" fmla="*/ 168 h 236"/>
                <a:gd name="T8" fmla="*/ 422 w 480"/>
                <a:gd name="T9" fmla="*/ 0 h 236"/>
                <a:gd name="T10" fmla="*/ 0 60000 65536"/>
                <a:gd name="T11" fmla="*/ 0 60000 65536"/>
                <a:gd name="T12" fmla="*/ 0 60000 65536"/>
                <a:gd name="T13" fmla="*/ 0 60000 65536"/>
                <a:gd name="T14" fmla="*/ 0 60000 65536"/>
                <a:gd name="T15" fmla="*/ 0 w 480"/>
                <a:gd name="T16" fmla="*/ 0 h 236"/>
                <a:gd name="T17" fmla="*/ 480 w 480"/>
                <a:gd name="T18" fmla="*/ 236 h 236"/>
              </a:gdLst>
              <a:ahLst/>
              <a:cxnLst>
                <a:cxn ang="T10">
                  <a:pos x="T0" y="T1"/>
                </a:cxn>
                <a:cxn ang="T11">
                  <a:pos x="T2" y="T3"/>
                </a:cxn>
                <a:cxn ang="T12">
                  <a:pos x="T4" y="T5"/>
                </a:cxn>
                <a:cxn ang="T13">
                  <a:pos x="T6" y="T7"/>
                </a:cxn>
                <a:cxn ang="T14">
                  <a:pos x="T8" y="T9"/>
                </a:cxn>
              </a:cxnLst>
              <a:rect l="T15" t="T16" r="T17" b="T18"/>
              <a:pathLst>
                <a:path w="480" h="236">
                  <a:moveTo>
                    <a:pt x="422" y="0"/>
                  </a:moveTo>
                  <a:lnTo>
                    <a:pt x="0" y="45"/>
                  </a:lnTo>
                  <a:lnTo>
                    <a:pt x="32" y="235"/>
                  </a:lnTo>
                  <a:lnTo>
                    <a:pt x="479" y="168"/>
                  </a:lnTo>
                  <a:lnTo>
                    <a:pt x="422" y="0"/>
                  </a:lnTo>
                </a:path>
              </a:pathLst>
            </a:custGeom>
            <a:solidFill>
              <a:srgbClr val="CCCCCC"/>
            </a:solidFill>
            <a:ln w="9525" cap="rnd">
              <a:noFill/>
              <a:round/>
              <a:headEnd/>
              <a:tailEnd/>
            </a:ln>
          </p:spPr>
          <p:txBody>
            <a:bodyPr/>
            <a:lstStyle/>
            <a:p>
              <a:endParaRPr lang="en-US">
                <a:solidFill>
                  <a:schemeClr val="tx1"/>
                </a:solidFill>
              </a:endParaRPr>
            </a:p>
          </p:txBody>
        </p:sp>
        <p:sp>
          <p:nvSpPr>
            <p:cNvPr id="30915" name="Freeform 424"/>
            <p:cNvSpPr>
              <a:spLocks/>
            </p:cNvSpPr>
            <p:nvPr/>
          </p:nvSpPr>
          <p:spPr bwMode="auto">
            <a:xfrm>
              <a:off x="2782" y="1313"/>
              <a:ext cx="34" cy="34"/>
            </a:xfrm>
            <a:custGeom>
              <a:avLst/>
              <a:gdLst>
                <a:gd name="T0" fmla="*/ 33 w 34"/>
                <a:gd name="T1" fmla="*/ 0 h 34"/>
                <a:gd name="T2" fmla="*/ 30 w 34"/>
                <a:gd name="T3" fmla="*/ 19 h 34"/>
                <a:gd name="T4" fmla="*/ 0 w 34"/>
                <a:gd name="T5" fmla="*/ 33 h 34"/>
                <a:gd name="T6" fmla="*/ 2 w 34"/>
                <a:gd name="T7" fmla="*/ 11 h 34"/>
                <a:gd name="T8" fmla="*/ 33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33" y="0"/>
                  </a:moveTo>
                  <a:lnTo>
                    <a:pt x="30" y="19"/>
                  </a:lnTo>
                  <a:lnTo>
                    <a:pt x="0" y="33"/>
                  </a:lnTo>
                  <a:lnTo>
                    <a:pt x="2" y="11"/>
                  </a:lnTo>
                  <a:lnTo>
                    <a:pt x="33"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916" name="Freeform 425"/>
            <p:cNvSpPr>
              <a:spLocks/>
            </p:cNvSpPr>
            <p:nvPr/>
          </p:nvSpPr>
          <p:spPr bwMode="auto">
            <a:xfrm>
              <a:off x="2525" y="1255"/>
              <a:ext cx="291" cy="123"/>
            </a:xfrm>
            <a:custGeom>
              <a:avLst/>
              <a:gdLst>
                <a:gd name="T0" fmla="*/ 270 w 291"/>
                <a:gd name="T1" fmla="*/ 0 h 123"/>
                <a:gd name="T2" fmla="*/ 0 w 291"/>
                <a:gd name="T3" fmla="*/ 31 h 123"/>
                <a:gd name="T4" fmla="*/ 13 w 291"/>
                <a:gd name="T5" fmla="*/ 99 h 123"/>
                <a:gd name="T6" fmla="*/ 49 w 291"/>
                <a:gd name="T7" fmla="*/ 97 h 123"/>
                <a:gd name="T8" fmla="*/ 53 w 291"/>
                <a:gd name="T9" fmla="*/ 122 h 123"/>
                <a:gd name="T10" fmla="*/ 269 w 291"/>
                <a:gd name="T11" fmla="*/ 90 h 123"/>
                <a:gd name="T12" fmla="*/ 262 w 291"/>
                <a:gd name="T13" fmla="*/ 63 h 123"/>
                <a:gd name="T14" fmla="*/ 290 w 291"/>
                <a:gd name="T15" fmla="*/ 58 h 123"/>
                <a:gd name="T16" fmla="*/ 270 w 291"/>
                <a:gd name="T17" fmla="*/ 0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1"/>
                <a:gd name="T28" fmla="*/ 0 h 123"/>
                <a:gd name="T29" fmla="*/ 291 w 291"/>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1" h="123">
                  <a:moveTo>
                    <a:pt x="270" y="0"/>
                  </a:moveTo>
                  <a:lnTo>
                    <a:pt x="0" y="31"/>
                  </a:lnTo>
                  <a:lnTo>
                    <a:pt x="13" y="99"/>
                  </a:lnTo>
                  <a:lnTo>
                    <a:pt x="49" y="97"/>
                  </a:lnTo>
                  <a:lnTo>
                    <a:pt x="53" y="122"/>
                  </a:lnTo>
                  <a:lnTo>
                    <a:pt x="269" y="90"/>
                  </a:lnTo>
                  <a:lnTo>
                    <a:pt x="262" y="63"/>
                  </a:lnTo>
                  <a:lnTo>
                    <a:pt x="290" y="58"/>
                  </a:lnTo>
                  <a:lnTo>
                    <a:pt x="270"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0917" name="Freeform 426"/>
            <p:cNvSpPr>
              <a:spLocks/>
            </p:cNvSpPr>
            <p:nvPr/>
          </p:nvSpPr>
          <p:spPr bwMode="auto">
            <a:xfrm>
              <a:off x="2577" y="1348"/>
              <a:ext cx="218" cy="40"/>
            </a:xfrm>
            <a:custGeom>
              <a:avLst/>
              <a:gdLst>
                <a:gd name="T0" fmla="*/ 217 w 218"/>
                <a:gd name="T1" fmla="*/ 0 h 40"/>
                <a:gd name="T2" fmla="*/ 212 w 218"/>
                <a:gd name="T3" fmla="*/ 8 h 40"/>
                <a:gd name="T4" fmla="*/ 0 w 218"/>
                <a:gd name="T5" fmla="*/ 39 h 40"/>
                <a:gd name="T6" fmla="*/ 2 w 218"/>
                <a:gd name="T7" fmla="*/ 27 h 40"/>
                <a:gd name="T8" fmla="*/ 217 w 218"/>
                <a:gd name="T9" fmla="*/ 0 h 40"/>
                <a:gd name="T10" fmla="*/ 0 60000 65536"/>
                <a:gd name="T11" fmla="*/ 0 60000 65536"/>
                <a:gd name="T12" fmla="*/ 0 60000 65536"/>
                <a:gd name="T13" fmla="*/ 0 60000 65536"/>
                <a:gd name="T14" fmla="*/ 0 60000 65536"/>
                <a:gd name="T15" fmla="*/ 0 w 218"/>
                <a:gd name="T16" fmla="*/ 0 h 40"/>
                <a:gd name="T17" fmla="*/ 218 w 218"/>
                <a:gd name="T18" fmla="*/ 40 h 40"/>
              </a:gdLst>
              <a:ahLst/>
              <a:cxnLst>
                <a:cxn ang="T10">
                  <a:pos x="T0" y="T1"/>
                </a:cxn>
                <a:cxn ang="T11">
                  <a:pos x="T2" y="T3"/>
                </a:cxn>
                <a:cxn ang="T12">
                  <a:pos x="T4" y="T5"/>
                </a:cxn>
                <a:cxn ang="T13">
                  <a:pos x="T6" y="T7"/>
                </a:cxn>
                <a:cxn ang="T14">
                  <a:pos x="T8" y="T9"/>
                </a:cxn>
              </a:cxnLst>
              <a:rect l="T15" t="T16" r="T17" b="T18"/>
              <a:pathLst>
                <a:path w="218" h="40">
                  <a:moveTo>
                    <a:pt x="217" y="0"/>
                  </a:moveTo>
                  <a:lnTo>
                    <a:pt x="212" y="8"/>
                  </a:lnTo>
                  <a:lnTo>
                    <a:pt x="0" y="39"/>
                  </a:lnTo>
                  <a:lnTo>
                    <a:pt x="2" y="27"/>
                  </a:lnTo>
                  <a:lnTo>
                    <a:pt x="217"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918" name="Freeform 427"/>
            <p:cNvSpPr>
              <a:spLocks/>
            </p:cNvSpPr>
            <p:nvPr/>
          </p:nvSpPr>
          <p:spPr bwMode="auto">
            <a:xfrm>
              <a:off x="2570" y="1352"/>
              <a:ext cx="23" cy="36"/>
            </a:xfrm>
            <a:custGeom>
              <a:avLst/>
              <a:gdLst>
                <a:gd name="T0" fmla="*/ 6 w 23"/>
                <a:gd name="T1" fmla="*/ 0 h 36"/>
                <a:gd name="T2" fmla="*/ 22 w 23"/>
                <a:gd name="T3" fmla="*/ 22 h 36"/>
                <a:gd name="T4" fmla="*/ 12 w 23"/>
                <a:gd name="T5" fmla="*/ 35 h 36"/>
                <a:gd name="T6" fmla="*/ 0 w 23"/>
                <a:gd name="T7" fmla="*/ 8 h 36"/>
                <a:gd name="T8" fmla="*/ 6 w 23"/>
                <a:gd name="T9" fmla="*/ 0 h 36"/>
                <a:gd name="T10" fmla="*/ 0 60000 65536"/>
                <a:gd name="T11" fmla="*/ 0 60000 65536"/>
                <a:gd name="T12" fmla="*/ 0 60000 65536"/>
                <a:gd name="T13" fmla="*/ 0 60000 65536"/>
                <a:gd name="T14" fmla="*/ 0 60000 65536"/>
                <a:gd name="T15" fmla="*/ 0 w 23"/>
                <a:gd name="T16" fmla="*/ 0 h 36"/>
                <a:gd name="T17" fmla="*/ 23 w 23"/>
                <a:gd name="T18" fmla="*/ 36 h 36"/>
              </a:gdLst>
              <a:ahLst/>
              <a:cxnLst>
                <a:cxn ang="T10">
                  <a:pos x="T0" y="T1"/>
                </a:cxn>
                <a:cxn ang="T11">
                  <a:pos x="T2" y="T3"/>
                </a:cxn>
                <a:cxn ang="T12">
                  <a:pos x="T4" y="T5"/>
                </a:cxn>
                <a:cxn ang="T13">
                  <a:pos x="T6" y="T7"/>
                </a:cxn>
                <a:cxn ang="T14">
                  <a:pos x="T8" y="T9"/>
                </a:cxn>
              </a:cxnLst>
              <a:rect l="T15" t="T16" r="T17" b="T18"/>
              <a:pathLst>
                <a:path w="23" h="36">
                  <a:moveTo>
                    <a:pt x="6" y="0"/>
                  </a:moveTo>
                  <a:lnTo>
                    <a:pt x="22" y="22"/>
                  </a:lnTo>
                  <a:lnTo>
                    <a:pt x="12" y="35"/>
                  </a:lnTo>
                  <a:lnTo>
                    <a:pt x="0" y="8"/>
                  </a:lnTo>
                  <a:lnTo>
                    <a:pt x="6"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919" name="Freeform 428"/>
            <p:cNvSpPr>
              <a:spLocks/>
            </p:cNvSpPr>
            <p:nvPr/>
          </p:nvSpPr>
          <p:spPr bwMode="auto">
            <a:xfrm>
              <a:off x="2537" y="1352"/>
              <a:ext cx="38" cy="34"/>
            </a:xfrm>
            <a:custGeom>
              <a:avLst/>
              <a:gdLst>
                <a:gd name="T0" fmla="*/ 37 w 38"/>
                <a:gd name="T1" fmla="*/ 0 h 34"/>
                <a:gd name="T2" fmla="*/ 32 w 38"/>
                <a:gd name="T3" fmla="*/ 22 h 34"/>
                <a:gd name="T4" fmla="*/ 0 w 38"/>
                <a:gd name="T5" fmla="*/ 33 h 34"/>
                <a:gd name="T6" fmla="*/ 2 w 38"/>
                <a:gd name="T7" fmla="*/ 3 h 34"/>
                <a:gd name="T8" fmla="*/ 37 w 38"/>
                <a:gd name="T9" fmla="*/ 0 h 34"/>
                <a:gd name="T10" fmla="*/ 0 60000 65536"/>
                <a:gd name="T11" fmla="*/ 0 60000 65536"/>
                <a:gd name="T12" fmla="*/ 0 60000 65536"/>
                <a:gd name="T13" fmla="*/ 0 60000 65536"/>
                <a:gd name="T14" fmla="*/ 0 60000 65536"/>
                <a:gd name="T15" fmla="*/ 0 w 38"/>
                <a:gd name="T16" fmla="*/ 0 h 34"/>
                <a:gd name="T17" fmla="*/ 38 w 38"/>
                <a:gd name="T18" fmla="*/ 34 h 34"/>
              </a:gdLst>
              <a:ahLst/>
              <a:cxnLst>
                <a:cxn ang="T10">
                  <a:pos x="T0" y="T1"/>
                </a:cxn>
                <a:cxn ang="T11">
                  <a:pos x="T2" y="T3"/>
                </a:cxn>
                <a:cxn ang="T12">
                  <a:pos x="T4" y="T5"/>
                </a:cxn>
                <a:cxn ang="T13">
                  <a:pos x="T6" y="T7"/>
                </a:cxn>
                <a:cxn ang="T14">
                  <a:pos x="T8" y="T9"/>
                </a:cxn>
              </a:cxnLst>
              <a:rect l="T15" t="T16" r="T17" b="T18"/>
              <a:pathLst>
                <a:path w="38" h="34">
                  <a:moveTo>
                    <a:pt x="37" y="0"/>
                  </a:moveTo>
                  <a:lnTo>
                    <a:pt x="32" y="22"/>
                  </a:lnTo>
                  <a:lnTo>
                    <a:pt x="0" y="33"/>
                  </a:lnTo>
                  <a:lnTo>
                    <a:pt x="2" y="3"/>
                  </a:lnTo>
                  <a:lnTo>
                    <a:pt x="37"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920" name="Freeform 429"/>
            <p:cNvSpPr>
              <a:spLocks/>
            </p:cNvSpPr>
            <p:nvPr/>
          </p:nvSpPr>
          <p:spPr bwMode="auto">
            <a:xfrm>
              <a:off x="2522" y="1288"/>
              <a:ext cx="23" cy="82"/>
            </a:xfrm>
            <a:custGeom>
              <a:avLst/>
              <a:gdLst>
                <a:gd name="T0" fmla="*/ 22 w 23"/>
                <a:gd name="T1" fmla="*/ 68 h 82"/>
                <a:gd name="T2" fmla="*/ 16 w 23"/>
                <a:gd name="T3" fmla="*/ 81 h 82"/>
                <a:gd name="T4" fmla="*/ 0 w 23"/>
                <a:gd name="T5" fmla="*/ 10 h 82"/>
                <a:gd name="T6" fmla="*/ 3 w 23"/>
                <a:gd name="T7" fmla="*/ 0 h 82"/>
                <a:gd name="T8" fmla="*/ 22 w 23"/>
                <a:gd name="T9" fmla="*/ 68 h 82"/>
                <a:gd name="T10" fmla="*/ 0 60000 65536"/>
                <a:gd name="T11" fmla="*/ 0 60000 65536"/>
                <a:gd name="T12" fmla="*/ 0 60000 65536"/>
                <a:gd name="T13" fmla="*/ 0 60000 65536"/>
                <a:gd name="T14" fmla="*/ 0 60000 65536"/>
                <a:gd name="T15" fmla="*/ 0 w 23"/>
                <a:gd name="T16" fmla="*/ 0 h 82"/>
                <a:gd name="T17" fmla="*/ 23 w 23"/>
                <a:gd name="T18" fmla="*/ 82 h 82"/>
              </a:gdLst>
              <a:ahLst/>
              <a:cxnLst>
                <a:cxn ang="T10">
                  <a:pos x="T0" y="T1"/>
                </a:cxn>
                <a:cxn ang="T11">
                  <a:pos x="T2" y="T3"/>
                </a:cxn>
                <a:cxn ang="T12">
                  <a:pos x="T4" y="T5"/>
                </a:cxn>
                <a:cxn ang="T13">
                  <a:pos x="T6" y="T7"/>
                </a:cxn>
                <a:cxn ang="T14">
                  <a:pos x="T8" y="T9"/>
                </a:cxn>
              </a:cxnLst>
              <a:rect l="T15" t="T16" r="T17" b="T18"/>
              <a:pathLst>
                <a:path w="23" h="82">
                  <a:moveTo>
                    <a:pt x="22" y="68"/>
                  </a:moveTo>
                  <a:lnTo>
                    <a:pt x="16" y="81"/>
                  </a:lnTo>
                  <a:lnTo>
                    <a:pt x="0" y="10"/>
                  </a:lnTo>
                  <a:lnTo>
                    <a:pt x="3" y="0"/>
                  </a:lnTo>
                  <a:lnTo>
                    <a:pt x="22" y="68"/>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921" name="Freeform 430"/>
            <p:cNvSpPr>
              <a:spLocks/>
            </p:cNvSpPr>
            <p:nvPr/>
          </p:nvSpPr>
          <p:spPr bwMode="auto">
            <a:xfrm>
              <a:off x="2824" y="1239"/>
              <a:ext cx="115" cy="99"/>
            </a:xfrm>
            <a:custGeom>
              <a:avLst/>
              <a:gdLst>
                <a:gd name="T0" fmla="*/ 86 w 115"/>
                <a:gd name="T1" fmla="*/ 0 h 99"/>
                <a:gd name="T2" fmla="*/ 114 w 115"/>
                <a:gd name="T3" fmla="*/ 84 h 99"/>
                <a:gd name="T4" fmla="*/ 24 w 115"/>
                <a:gd name="T5" fmla="*/ 98 h 99"/>
                <a:gd name="T6" fmla="*/ 0 w 115"/>
                <a:gd name="T7" fmla="*/ 14 h 99"/>
                <a:gd name="T8" fmla="*/ 86 w 115"/>
                <a:gd name="T9" fmla="*/ 0 h 99"/>
                <a:gd name="T10" fmla="*/ 0 60000 65536"/>
                <a:gd name="T11" fmla="*/ 0 60000 65536"/>
                <a:gd name="T12" fmla="*/ 0 60000 65536"/>
                <a:gd name="T13" fmla="*/ 0 60000 65536"/>
                <a:gd name="T14" fmla="*/ 0 60000 65536"/>
                <a:gd name="T15" fmla="*/ 0 w 115"/>
                <a:gd name="T16" fmla="*/ 0 h 99"/>
                <a:gd name="T17" fmla="*/ 115 w 115"/>
                <a:gd name="T18" fmla="*/ 99 h 99"/>
              </a:gdLst>
              <a:ahLst/>
              <a:cxnLst>
                <a:cxn ang="T10">
                  <a:pos x="T0" y="T1"/>
                </a:cxn>
                <a:cxn ang="T11">
                  <a:pos x="T2" y="T3"/>
                </a:cxn>
                <a:cxn ang="T12">
                  <a:pos x="T4" y="T5"/>
                </a:cxn>
                <a:cxn ang="T13">
                  <a:pos x="T6" y="T7"/>
                </a:cxn>
                <a:cxn ang="T14">
                  <a:pos x="T8" y="T9"/>
                </a:cxn>
              </a:cxnLst>
              <a:rect l="T15" t="T16" r="T17" b="T18"/>
              <a:pathLst>
                <a:path w="115" h="99">
                  <a:moveTo>
                    <a:pt x="86" y="0"/>
                  </a:moveTo>
                  <a:lnTo>
                    <a:pt x="114" y="84"/>
                  </a:lnTo>
                  <a:lnTo>
                    <a:pt x="24" y="98"/>
                  </a:lnTo>
                  <a:lnTo>
                    <a:pt x="0" y="14"/>
                  </a:lnTo>
                  <a:lnTo>
                    <a:pt x="86"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0922" name="Freeform 431"/>
            <p:cNvSpPr>
              <a:spLocks/>
            </p:cNvSpPr>
            <p:nvPr/>
          </p:nvSpPr>
          <p:spPr bwMode="auto">
            <a:xfrm>
              <a:off x="2847" y="1325"/>
              <a:ext cx="92" cy="34"/>
            </a:xfrm>
            <a:custGeom>
              <a:avLst/>
              <a:gdLst>
                <a:gd name="T0" fmla="*/ 91 w 92"/>
                <a:gd name="T1" fmla="*/ 0 h 34"/>
                <a:gd name="T2" fmla="*/ 89 w 92"/>
                <a:gd name="T3" fmla="*/ 10 h 34"/>
                <a:gd name="T4" fmla="*/ 0 w 92"/>
                <a:gd name="T5" fmla="*/ 33 h 34"/>
                <a:gd name="T6" fmla="*/ 1 w 92"/>
                <a:gd name="T7" fmla="*/ 20 h 34"/>
                <a:gd name="T8" fmla="*/ 91 w 92"/>
                <a:gd name="T9" fmla="*/ 0 h 34"/>
                <a:gd name="T10" fmla="*/ 0 60000 65536"/>
                <a:gd name="T11" fmla="*/ 0 60000 65536"/>
                <a:gd name="T12" fmla="*/ 0 60000 65536"/>
                <a:gd name="T13" fmla="*/ 0 60000 65536"/>
                <a:gd name="T14" fmla="*/ 0 60000 65536"/>
                <a:gd name="T15" fmla="*/ 0 w 92"/>
                <a:gd name="T16" fmla="*/ 0 h 34"/>
                <a:gd name="T17" fmla="*/ 92 w 92"/>
                <a:gd name="T18" fmla="*/ 34 h 34"/>
              </a:gdLst>
              <a:ahLst/>
              <a:cxnLst>
                <a:cxn ang="T10">
                  <a:pos x="T0" y="T1"/>
                </a:cxn>
                <a:cxn ang="T11">
                  <a:pos x="T2" y="T3"/>
                </a:cxn>
                <a:cxn ang="T12">
                  <a:pos x="T4" y="T5"/>
                </a:cxn>
                <a:cxn ang="T13">
                  <a:pos x="T6" y="T7"/>
                </a:cxn>
                <a:cxn ang="T14">
                  <a:pos x="T8" y="T9"/>
                </a:cxn>
              </a:cxnLst>
              <a:rect l="T15" t="T16" r="T17" b="T18"/>
              <a:pathLst>
                <a:path w="92" h="34">
                  <a:moveTo>
                    <a:pt x="91" y="0"/>
                  </a:moveTo>
                  <a:lnTo>
                    <a:pt x="89" y="10"/>
                  </a:lnTo>
                  <a:lnTo>
                    <a:pt x="0" y="33"/>
                  </a:lnTo>
                  <a:lnTo>
                    <a:pt x="1" y="20"/>
                  </a:lnTo>
                  <a:lnTo>
                    <a:pt x="91"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923" name="Freeform 432"/>
            <p:cNvSpPr>
              <a:spLocks/>
            </p:cNvSpPr>
            <p:nvPr/>
          </p:nvSpPr>
          <p:spPr bwMode="auto">
            <a:xfrm>
              <a:off x="2823" y="1253"/>
              <a:ext cx="27" cy="96"/>
            </a:xfrm>
            <a:custGeom>
              <a:avLst/>
              <a:gdLst>
                <a:gd name="T0" fmla="*/ 26 w 27"/>
                <a:gd name="T1" fmla="*/ 87 h 96"/>
                <a:gd name="T2" fmla="*/ 23 w 27"/>
                <a:gd name="T3" fmla="*/ 95 h 96"/>
                <a:gd name="T4" fmla="*/ 0 w 27"/>
                <a:gd name="T5" fmla="*/ 5 h 96"/>
                <a:gd name="T6" fmla="*/ 1 w 27"/>
                <a:gd name="T7" fmla="*/ 0 h 96"/>
                <a:gd name="T8" fmla="*/ 26 w 27"/>
                <a:gd name="T9" fmla="*/ 87 h 96"/>
                <a:gd name="T10" fmla="*/ 0 60000 65536"/>
                <a:gd name="T11" fmla="*/ 0 60000 65536"/>
                <a:gd name="T12" fmla="*/ 0 60000 65536"/>
                <a:gd name="T13" fmla="*/ 0 60000 65536"/>
                <a:gd name="T14" fmla="*/ 0 60000 65536"/>
                <a:gd name="T15" fmla="*/ 0 w 27"/>
                <a:gd name="T16" fmla="*/ 0 h 96"/>
                <a:gd name="T17" fmla="*/ 27 w 27"/>
                <a:gd name="T18" fmla="*/ 96 h 96"/>
              </a:gdLst>
              <a:ahLst/>
              <a:cxnLst>
                <a:cxn ang="T10">
                  <a:pos x="T0" y="T1"/>
                </a:cxn>
                <a:cxn ang="T11">
                  <a:pos x="T2" y="T3"/>
                </a:cxn>
                <a:cxn ang="T12">
                  <a:pos x="T4" y="T5"/>
                </a:cxn>
                <a:cxn ang="T13">
                  <a:pos x="T6" y="T7"/>
                </a:cxn>
                <a:cxn ang="T14">
                  <a:pos x="T8" y="T9"/>
                </a:cxn>
              </a:cxnLst>
              <a:rect l="T15" t="T16" r="T17" b="T18"/>
              <a:pathLst>
                <a:path w="27" h="96">
                  <a:moveTo>
                    <a:pt x="26" y="87"/>
                  </a:moveTo>
                  <a:lnTo>
                    <a:pt x="23" y="95"/>
                  </a:lnTo>
                  <a:lnTo>
                    <a:pt x="0" y="5"/>
                  </a:lnTo>
                  <a:lnTo>
                    <a:pt x="1" y="0"/>
                  </a:lnTo>
                  <a:lnTo>
                    <a:pt x="26" y="87"/>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924" name="Freeform 433"/>
            <p:cNvSpPr>
              <a:spLocks/>
            </p:cNvSpPr>
            <p:nvPr/>
          </p:nvSpPr>
          <p:spPr bwMode="auto">
            <a:xfrm>
              <a:off x="2504" y="1348"/>
              <a:ext cx="445" cy="81"/>
            </a:xfrm>
            <a:custGeom>
              <a:avLst/>
              <a:gdLst>
                <a:gd name="T0" fmla="*/ 444 w 445"/>
                <a:gd name="T1" fmla="*/ 0 h 81"/>
                <a:gd name="T2" fmla="*/ 444 w 445"/>
                <a:gd name="T3" fmla="*/ 17 h 81"/>
                <a:gd name="T4" fmla="*/ 0 w 445"/>
                <a:gd name="T5" fmla="*/ 80 h 81"/>
                <a:gd name="T6" fmla="*/ 0 w 445"/>
                <a:gd name="T7" fmla="*/ 60 h 81"/>
                <a:gd name="T8" fmla="*/ 444 w 445"/>
                <a:gd name="T9" fmla="*/ 0 h 81"/>
                <a:gd name="T10" fmla="*/ 0 60000 65536"/>
                <a:gd name="T11" fmla="*/ 0 60000 65536"/>
                <a:gd name="T12" fmla="*/ 0 60000 65536"/>
                <a:gd name="T13" fmla="*/ 0 60000 65536"/>
                <a:gd name="T14" fmla="*/ 0 60000 65536"/>
                <a:gd name="T15" fmla="*/ 0 w 445"/>
                <a:gd name="T16" fmla="*/ 0 h 81"/>
                <a:gd name="T17" fmla="*/ 445 w 445"/>
                <a:gd name="T18" fmla="*/ 81 h 81"/>
              </a:gdLst>
              <a:ahLst/>
              <a:cxnLst>
                <a:cxn ang="T10">
                  <a:pos x="T0" y="T1"/>
                </a:cxn>
                <a:cxn ang="T11">
                  <a:pos x="T2" y="T3"/>
                </a:cxn>
                <a:cxn ang="T12">
                  <a:pos x="T4" y="T5"/>
                </a:cxn>
                <a:cxn ang="T13">
                  <a:pos x="T6" y="T7"/>
                </a:cxn>
                <a:cxn ang="T14">
                  <a:pos x="T8" y="T9"/>
                </a:cxn>
              </a:cxnLst>
              <a:rect l="T15" t="T16" r="T17" b="T18"/>
              <a:pathLst>
                <a:path w="445" h="81">
                  <a:moveTo>
                    <a:pt x="444" y="0"/>
                  </a:moveTo>
                  <a:lnTo>
                    <a:pt x="444" y="17"/>
                  </a:lnTo>
                  <a:lnTo>
                    <a:pt x="0" y="80"/>
                  </a:lnTo>
                  <a:lnTo>
                    <a:pt x="0" y="60"/>
                  </a:lnTo>
                  <a:lnTo>
                    <a:pt x="444" y="0"/>
                  </a:lnTo>
                </a:path>
              </a:pathLst>
            </a:custGeom>
            <a:solidFill>
              <a:srgbClr val="737373"/>
            </a:solidFill>
            <a:ln w="9525" cap="rnd">
              <a:noFill/>
              <a:round/>
              <a:headEnd/>
              <a:tailEnd/>
            </a:ln>
          </p:spPr>
          <p:txBody>
            <a:bodyPr/>
            <a:lstStyle/>
            <a:p>
              <a:endParaRPr lang="en-US">
                <a:solidFill>
                  <a:schemeClr val="tx1"/>
                </a:solidFill>
              </a:endParaRPr>
            </a:p>
          </p:txBody>
        </p:sp>
        <p:sp>
          <p:nvSpPr>
            <p:cNvPr id="30925" name="Freeform 434"/>
            <p:cNvSpPr>
              <a:spLocks/>
            </p:cNvSpPr>
            <p:nvPr/>
          </p:nvSpPr>
          <p:spPr bwMode="auto">
            <a:xfrm>
              <a:off x="2470" y="1220"/>
              <a:ext cx="30" cy="209"/>
            </a:xfrm>
            <a:custGeom>
              <a:avLst/>
              <a:gdLst>
                <a:gd name="T0" fmla="*/ 0 w 30"/>
                <a:gd name="T1" fmla="*/ 0 h 209"/>
                <a:gd name="T2" fmla="*/ 0 w 30"/>
                <a:gd name="T3" fmla="*/ 56 h 209"/>
                <a:gd name="T4" fmla="*/ 29 w 30"/>
                <a:gd name="T5" fmla="*/ 208 h 209"/>
                <a:gd name="T6" fmla="*/ 29 w 30"/>
                <a:gd name="T7" fmla="*/ 186 h 209"/>
                <a:gd name="T8" fmla="*/ 0 w 30"/>
                <a:gd name="T9" fmla="*/ 0 h 209"/>
                <a:gd name="T10" fmla="*/ 0 60000 65536"/>
                <a:gd name="T11" fmla="*/ 0 60000 65536"/>
                <a:gd name="T12" fmla="*/ 0 60000 65536"/>
                <a:gd name="T13" fmla="*/ 0 60000 65536"/>
                <a:gd name="T14" fmla="*/ 0 60000 65536"/>
                <a:gd name="T15" fmla="*/ 0 w 30"/>
                <a:gd name="T16" fmla="*/ 0 h 209"/>
                <a:gd name="T17" fmla="*/ 30 w 30"/>
                <a:gd name="T18" fmla="*/ 209 h 209"/>
              </a:gdLst>
              <a:ahLst/>
              <a:cxnLst>
                <a:cxn ang="T10">
                  <a:pos x="T0" y="T1"/>
                </a:cxn>
                <a:cxn ang="T11">
                  <a:pos x="T2" y="T3"/>
                </a:cxn>
                <a:cxn ang="T12">
                  <a:pos x="T4" y="T5"/>
                </a:cxn>
                <a:cxn ang="T13">
                  <a:pos x="T6" y="T7"/>
                </a:cxn>
                <a:cxn ang="T14">
                  <a:pos x="T8" y="T9"/>
                </a:cxn>
              </a:cxnLst>
              <a:rect l="T15" t="T16" r="T17" b="T18"/>
              <a:pathLst>
                <a:path w="30" h="209">
                  <a:moveTo>
                    <a:pt x="0" y="0"/>
                  </a:moveTo>
                  <a:lnTo>
                    <a:pt x="0" y="56"/>
                  </a:lnTo>
                  <a:lnTo>
                    <a:pt x="29" y="208"/>
                  </a:lnTo>
                  <a:lnTo>
                    <a:pt x="29" y="186"/>
                  </a:lnTo>
                  <a:lnTo>
                    <a:pt x="0" y="0"/>
                  </a:lnTo>
                </a:path>
              </a:pathLst>
            </a:custGeom>
            <a:solidFill>
              <a:srgbClr val="8C8C8C"/>
            </a:solidFill>
            <a:ln w="9525" cap="rnd">
              <a:noFill/>
              <a:round/>
              <a:headEnd/>
              <a:tailEnd/>
            </a:ln>
          </p:spPr>
          <p:txBody>
            <a:bodyPr/>
            <a:lstStyle/>
            <a:p>
              <a:endParaRPr lang="en-US">
                <a:solidFill>
                  <a:schemeClr val="tx1"/>
                </a:solidFill>
              </a:endParaRPr>
            </a:p>
          </p:txBody>
        </p:sp>
        <p:sp>
          <p:nvSpPr>
            <p:cNvPr id="30926" name="Line 435"/>
            <p:cNvSpPr>
              <a:spLocks noChangeShapeType="1"/>
            </p:cNvSpPr>
            <p:nvPr/>
          </p:nvSpPr>
          <p:spPr bwMode="auto">
            <a:xfrm>
              <a:off x="2837" y="1251"/>
              <a:ext cx="26" cy="8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27" name="Line 436"/>
            <p:cNvSpPr>
              <a:spLocks noChangeShapeType="1"/>
            </p:cNvSpPr>
            <p:nvPr/>
          </p:nvSpPr>
          <p:spPr bwMode="auto">
            <a:xfrm>
              <a:off x="2853" y="1251"/>
              <a:ext cx="25" cy="8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28" name="Line 437"/>
            <p:cNvSpPr>
              <a:spLocks noChangeShapeType="1"/>
            </p:cNvSpPr>
            <p:nvPr/>
          </p:nvSpPr>
          <p:spPr bwMode="auto">
            <a:xfrm>
              <a:off x="2869" y="1243"/>
              <a:ext cx="26" cy="8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29" name="Line 438"/>
            <p:cNvSpPr>
              <a:spLocks noChangeShapeType="1"/>
            </p:cNvSpPr>
            <p:nvPr/>
          </p:nvSpPr>
          <p:spPr bwMode="auto">
            <a:xfrm>
              <a:off x="2885" y="1243"/>
              <a:ext cx="23" cy="8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30" name="Line 439"/>
            <p:cNvSpPr>
              <a:spLocks noChangeShapeType="1"/>
            </p:cNvSpPr>
            <p:nvPr/>
          </p:nvSpPr>
          <p:spPr bwMode="auto">
            <a:xfrm>
              <a:off x="2899" y="1239"/>
              <a:ext cx="24" cy="8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31" name="Line 440"/>
            <p:cNvSpPr>
              <a:spLocks noChangeShapeType="1"/>
            </p:cNvSpPr>
            <p:nvPr/>
          </p:nvSpPr>
          <p:spPr bwMode="auto">
            <a:xfrm flipH="1">
              <a:off x="2830" y="1253"/>
              <a:ext cx="84" cy="1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32" name="Line 441"/>
            <p:cNvSpPr>
              <a:spLocks noChangeShapeType="1"/>
            </p:cNvSpPr>
            <p:nvPr/>
          </p:nvSpPr>
          <p:spPr bwMode="auto">
            <a:xfrm flipH="1">
              <a:off x="2834" y="1274"/>
              <a:ext cx="88" cy="1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33" name="Line 442"/>
            <p:cNvSpPr>
              <a:spLocks noChangeShapeType="1"/>
            </p:cNvSpPr>
            <p:nvPr/>
          </p:nvSpPr>
          <p:spPr bwMode="auto">
            <a:xfrm flipH="1">
              <a:off x="2841" y="1293"/>
              <a:ext cx="85" cy="10"/>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34" name="Line 443"/>
            <p:cNvSpPr>
              <a:spLocks noChangeShapeType="1"/>
            </p:cNvSpPr>
            <p:nvPr/>
          </p:nvSpPr>
          <p:spPr bwMode="auto">
            <a:xfrm flipH="1">
              <a:off x="2847" y="1309"/>
              <a:ext cx="86" cy="1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35" name="Freeform 444"/>
            <p:cNvSpPr>
              <a:spLocks/>
            </p:cNvSpPr>
            <p:nvPr/>
          </p:nvSpPr>
          <p:spPr bwMode="auto">
            <a:xfrm>
              <a:off x="2812" y="1191"/>
              <a:ext cx="92" cy="35"/>
            </a:xfrm>
            <a:custGeom>
              <a:avLst/>
              <a:gdLst>
                <a:gd name="T0" fmla="*/ 86 w 92"/>
                <a:gd name="T1" fmla="*/ 0 h 35"/>
                <a:gd name="T2" fmla="*/ 91 w 92"/>
                <a:gd name="T3" fmla="*/ 21 h 35"/>
                <a:gd name="T4" fmla="*/ 4 w 92"/>
                <a:gd name="T5" fmla="*/ 34 h 35"/>
                <a:gd name="T6" fmla="*/ 0 w 92"/>
                <a:gd name="T7" fmla="*/ 12 h 35"/>
                <a:gd name="T8" fmla="*/ 86 w 92"/>
                <a:gd name="T9" fmla="*/ 0 h 35"/>
                <a:gd name="T10" fmla="*/ 0 60000 65536"/>
                <a:gd name="T11" fmla="*/ 0 60000 65536"/>
                <a:gd name="T12" fmla="*/ 0 60000 65536"/>
                <a:gd name="T13" fmla="*/ 0 60000 65536"/>
                <a:gd name="T14" fmla="*/ 0 60000 65536"/>
                <a:gd name="T15" fmla="*/ 0 w 92"/>
                <a:gd name="T16" fmla="*/ 0 h 35"/>
                <a:gd name="T17" fmla="*/ 92 w 92"/>
                <a:gd name="T18" fmla="*/ 35 h 35"/>
              </a:gdLst>
              <a:ahLst/>
              <a:cxnLst>
                <a:cxn ang="T10">
                  <a:pos x="T0" y="T1"/>
                </a:cxn>
                <a:cxn ang="T11">
                  <a:pos x="T2" y="T3"/>
                </a:cxn>
                <a:cxn ang="T12">
                  <a:pos x="T4" y="T5"/>
                </a:cxn>
                <a:cxn ang="T13">
                  <a:pos x="T6" y="T7"/>
                </a:cxn>
                <a:cxn ang="T14">
                  <a:pos x="T8" y="T9"/>
                </a:cxn>
              </a:cxnLst>
              <a:rect l="T15" t="T16" r="T17" b="T18"/>
              <a:pathLst>
                <a:path w="92" h="35">
                  <a:moveTo>
                    <a:pt x="86" y="0"/>
                  </a:moveTo>
                  <a:lnTo>
                    <a:pt x="91" y="21"/>
                  </a:lnTo>
                  <a:lnTo>
                    <a:pt x="4" y="34"/>
                  </a:lnTo>
                  <a:lnTo>
                    <a:pt x="0" y="12"/>
                  </a:lnTo>
                  <a:lnTo>
                    <a:pt x="86"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0936" name="Freeform 445"/>
            <p:cNvSpPr>
              <a:spLocks/>
            </p:cNvSpPr>
            <p:nvPr/>
          </p:nvSpPr>
          <p:spPr bwMode="auto">
            <a:xfrm>
              <a:off x="2810" y="1204"/>
              <a:ext cx="24" cy="34"/>
            </a:xfrm>
            <a:custGeom>
              <a:avLst/>
              <a:gdLst>
                <a:gd name="T0" fmla="*/ 23 w 24"/>
                <a:gd name="T1" fmla="*/ 19 h 34"/>
                <a:gd name="T2" fmla="*/ 5 w 24"/>
                <a:gd name="T3" fmla="*/ 0 h 34"/>
                <a:gd name="T4" fmla="*/ 0 w 24"/>
                <a:gd name="T5" fmla="*/ 8 h 34"/>
                <a:gd name="T6" fmla="*/ 17 w 24"/>
                <a:gd name="T7" fmla="*/ 33 h 34"/>
                <a:gd name="T8" fmla="*/ 23 w 24"/>
                <a:gd name="T9" fmla="*/ 19 h 34"/>
                <a:gd name="T10" fmla="*/ 0 60000 65536"/>
                <a:gd name="T11" fmla="*/ 0 60000 65536"/>
                <a:gd name="T12" fmla="*/ 0 60000 65536"/>
                <a:gd name="T13" fmla="*/ 0 60000 65536"/>
                <a:gd name="T14" fmla="*/ 0 60000 65536"/>
                <a:gd name="T15" fmla="*/ 0 w 24"/>
                <a:gd name="T16" fmla="*/ 0 h 34"/>
                <a:gd name="T17" fmla="*/ 24 w 24"/>
                <a:gd name="T18" fmla="*/ 34 h 34"/>
              </a:gdLst>
              <a:ahLst/>
              <a:cxnLst>
                <a:cxn ang="T10">
                  <a:pos x="T0" y="T1"/>
                </a:cxn>
                <a:cxn ang="T11">
                  <a:pos x="T2" y="T3"/>
                </a:cxn>
                <a:cxn ang="T12">
                  <a:pos x="T4" y="T5"/>
                </a:cxn>
                <a:cxn ang="T13">
                  <a:pos x="T6" y="T7"/>
                </a:cxn>
                <a:cxn ang="T14">
                  <a:pos x="T8" y="T9"/>
                </a:cxn>
              </a:cxnLst>
              <a:rect l="T15" t="T16" r="T17" b="T18"/>
              <a:pathLst>
                <a:path w="24" h="34">
                  <a:moveTo>
                    <a:pt x="23" y="19"/>
                  </a:moveTo>
                  <a:lnTo>
                    <a:pt x="5" y="0"/>
                  </a:lnTo>
                  <a:lnTo>
                    <a:pt x="0" y="8"/>
                  </a:lnTo>
                  <a:lnTo>
                    <a:pt x="17" y="33"/>
                  </a:lnTo>
                  <a:lnTo>
                    <a:pt x="23" y="19"/>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937" name="Freeform 446"/>
            <p:cNvSpPr>
              <a:spLocks/>
            </p:cNvSpPr>
            <p:nvPr/>
          </p:nvSpPr>
          <p:spPr bwMode="auto">
            <a:xfrm>
              <a:off x="2815" y="1206"/>
              <a:ext cx="89" cy="34"/>
            </a:xfrm>
            <a:custGeom>
              <a:avLst/>
              <a:gdLst>
                <a:gd name="T0" fmla="*/ 88 w 89"/>
                <a:gd name="T1" fmla="*/ 0 h 34"/>
                <a:gd name="T2" fmla="*/ 1 w 89"/>
                <a:gd name="T3" fmla="*/ 15 h 34"/>
                <a:gd name="T4" fmla="*/ 0 w 89"/>
                <a:gd name="T5" fmla="*/ 33 h 34"/>
                <a:gd name="T6" fmla="*/ 86 w 89"/>
                <a:gd name="T7" fmla="*/ 12 h 34"/>
                <a:gd name="T8" fmla="*/ 88 w 89"/>
                <a:gd name="T9" fmla="*/ 0 h 34"/>
                <a:gd name="T10" fmla="*/ 0 60000 65536"/>
                <a:gd name="T11" fmla="*/ 0 60000 65536"/>
                <a:gd name="T12" fmla="*/ 0 60000 65536"/>
                <a:gd name="T13" fmla="*/ 0 60000 65536"/>
                <a:gd name="T14" fmla="*/ 0 60000 65536"/>
                <a:gd name="T15" fmla="*/ 0 w 89"/>
                <a:gd name="T16" fmla="*/ 0 h 34"/>
                <a:gd name="T17" fmla="*/ 89 w 89"/>
                <a:gd name="T18" fmla="*/ 34 h 34"/>
              </a:gdLst>
              <a:ahLst/>
              <a:cxnLst>
                <a:cxn ang="T10">
                  <a:pos x="T0" y="T1"/>
                </a:cxn>
                <a:cxn ang="T11">
                  <a:pos x="T2" y="T3"/>
                </a:cxn>
                <a:cxn ang="T12">
                  <a:pos x="T4" y="T5"/>
                </a:cxn>
                <a:cxn ang="T13">
                  <a:pos x="T6" y="T7"/>
                </a:cxn>
                <a:cxn ang="T14">
                  <a:pos x="T8" y="T9"/>
                </a:cxn>
              </a:cxnLst>
              <a:rect l="T15" t="T16" r="T17" b="T18"/>
              <a:pathLst>
                <a:path w="89" h="34">
                  <a:moveTo>
                    <a:pt x="88" y="0"/>
                  </a:moveTo>
                  <a:lnTo>
                    <a:pt x="1" y="15"/>
                  </a:lnTo>
                  <a:lnTo>
                    <a:pt x="0" y="33"/>
                  </a:lnTo>
                  <a:lnTo>
                    <a:pt x="86" y="12"/>
                  </a:lnTo>
                  <a:lnTo>
                    <a:pt x="88"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938" name="Line 447"/>
            <p:cNvSpPr>
              <a:spLocks noChangeShapeType="1"/>
            </p:cNvSpPr>
            <p:nvPr/>
          </p:nvSpPr>
          <p:spPr bwMode="auto">
            <a:xfrm>
              <a:off x="2827" y="1202"/>
              <a:ext cx="4" cy="1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39" name="Line 448"/>
            <p:cNvSpPr>
              <a:spLocks noChangeShapeType="1"/>
            </p:cNvSpPr>
            <p:nvPr/>
          </p:nvSpPr>
          <p:spPr bwMode="auto">
            <a:xfrm>
              <a:off x="2841" y="1202"/>
              <a:ext cx="6" cy="1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40" name="Line 449"/>
            <p:cNvSpPr>
              <a:spLocks noChangeShapeType="1"/>
            </p:cNvSpPr>
            <p:nvPr/>
          </p:nvSpPr>
          <p:spPr bwMode="auto">
            <a:xfrm>
              <a:off x="2855" y="1202"/>
              <a:ext cx="5" cy="1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41" name="Line 450"/>
            <p:cNvSpPr>
              <a:spLocks noChangeShapeType="1"/>
            </p:cNvSpPr>
            <p:nvPr/>
          </p:nvSpPr>
          <p:spPr bwMode="auto">
            <a:xfrm>
              <a:off x="2869" y="1196"/>
              <a:ext cx="6"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42" name="Line 451"/>
            <p:cNvSpPr>
              <a:spLocks noChangeShapeType="1"/>
            </p:cNvSpPr>
            <p:nvPr/>
          </p:nvSpPr>
          <p:spPr bwMode="auto">
            <a:xfrm>
              <a:off x="2885" y="1196"/>
              <a:ext cx="4"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43" name="Freeform 452"/>
            <p:cNvSpPr>
              <a:spLocks/>
            </p:cNvSpPr>
            <p:nvPr/>
          </p:nvSpPr>
          <p:spPr bwMode="auto">
            <a:xfrm>
              <a:off x="2509" y="1226"/>
              <a:ext cx="92" cy="35"/>
            </a:xfrm>
            <a:custGeom>
              <a:avLst/>
              <a:gdLst>
                <a:gd name="T0" fmla="*/ 85 w 92"/>
                <a:gd name="T1" fmla="*/ 0 h 35"/>
                <a:gd name="T2" fmla="*/ 91 w 92"/>
                <a:gd name="T3" fmla="*/ 21 h 35"/>
                <a:gd name="T4" fmla="*/ 4 w 92"/>
                <a:gd name="T5" fmla="*/ 34 h 35"/>
                <a:gd name="T6" fmla="*/ 0 w 92"/>
                <a:gd name="T7" fmla="*/ 12 h 35"/>
                <a:gd name="T8" fmla="*/ 85 w 92"/>
                <a:gd name="T9" fmla="*/ 0 h 35"/>
                <a:gd name="T10" fmla="*/ 0 60000 65536"/>
                <a:gd name="T11" fmla="*/ 0 60000 65536"/>
                <a:gd name="T12" fmla="*/ 0 60000 65536"/>
                <a:gd name="T13" fmla="*/ 0 60000 65536"/>
                <a:gd name="T14" fmla="*/ 0 60000 65536"/>
                <a:gd name="T15" fmla="*/ 0 w 92"/>
                <a:gd name="T16" fmla="*/ 0 h 35"/>
                <a:gd name="T17" fmla="*/ 92 w 92"/>
                <a:gd name="T18" fmla="*/ 35 h 35"/>
              </a:gdLst>
              <a:ahLst/>
              <a:cxnLst>
                <a:cxn ang="T10">
                  <a:pos x="T0" y="T1"/>
                </a:cxn>
                <a:cxn ang="T11">
                  <a:pos x="T2" y="T3"/>
                </a:cxn>
                <a:cxn ang="T12">
                  <a:pos x="T4" y="T5"/>
                </a:cxn>
                <a:cxn ang="T13">
                  <a:pos x="T6" y="T7"/>
                </a:cxn>
                <a:cxn ang="T14">
                  <a:pos x="T8" y="T9"/>
                </a:cxn>
              </a:cxnLst>
              <a:rect l="T15" t="T16" r="T17" b="T18"/>
              <a:pathLst>
                <a:path w="92" h="35">
                  <a:moveTo>
                    <a:pt x="85" y="0"/>
                  </a:moveTo>
                  <a:lnTo>
                    <a:pt x="91" y="21"/>
                  </a:lnTo>
                  <a:lnTo>
                    <a:pt x="4" y="34"/>
                  </a:lnTo>
                  <a:lnTo>
                    <a:pt x="0" y="12"/>
                  </a:lnTo>
                  <a:lnTo>
                    <a:pt x="85"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0944" name="Freeform 453"/>
            <p:cNvSpPr>
              <a:spLocks/>
            </p:cNvSpPr>
            <p:nvPr/>
          </p:nvSpPr>
          <p:spPr bwMode="auto">
            <a:xfrm>
              <a:off x="2505" y="1237"/>
              <a:ext cx="23" cy="33"/>
            </a:xfrm>
            <a:custGeom>
              <a:avLst/>
              <a:gdLst>
                <a:gd name="T0" fmla="*/ 22 w 23"/>
                <a:gd name="T1" fmla="*/ 19 h 33"/>
                <a:gd name="T2" fmla="*/ 9 w 23"/>
                <a:gd name="T3" fmla="*/ 0 h 33"/>
                <a:gd name="T4" fmla="*/ 0 w 23"/>
                <a:gd name="T5" fmla="*/ 9 h 33"/>
                <a:gd name="T6" fmla="*/ 15 w 23"/>
                <a:gd name="T7" fmla="*/ 32 h 33"/>
                <a:gd name="T8" fmla="*/ 22 w 23"/>
                <a:gd name="T9" fmla="*/ 19 h 33"/>
                <a:gd name="T10" fmla="*/ 0 60000 65536"/>
                <a:gd name="T11" fmla="*/ 0 60000 65536"/>
                <a:gd name="T12" fmla="*/ 0 60000 65536"/>
                <a:gd name="T13" fmla="*/ 0 60000 65536"/>
                <a:gd name="T14" fmla="*/ 0 60000 65536"/>
                <a:gd name="T15" fmla="*/ 0 w 23"/>
                <a:gd name="T16" fmla="*/ 0 h 33"/>
                <a:gd name="T17" fmla="*/ 23 w 23"/>
                <a:gd name="T18" fmla="*/ 33 h 33"/>
              </a:gdLst>
              <a:ahLst/>
              <a:cxnLst>
                <a:cxn ang="T10">
                  <a:pos x="T0" y="T1"/>
                </a:cxn>
                <a:cxn ang="T11">
                  <a:pos x="T2" y="T3"/>
                </a:cxn>
                <a:cxn ang="T12">
                  <a:pos x="T4" y="T5"/>
                </a:cxn>
                <a:cxn ang="T13">
                  <a:pos x="T6" y="T7"/>
                </a:cxn>
                <a:cxn ang="T14">
                  <a:pos x="T8" y="T9"/>
                </a:cxn>
              </a:cxnLst>
              <a:rect l="T15" t="T16" r="T17" b="T18"/>
              <a:pathLst>
                <a:path w="23" h="33">
                  <a:moveTo>
                    <a:pt x="22" y="19"/>
                  </a:moveTo>
                  <a:lnTo>
                    <a:pt x="9" y="0"/>
                  </a:lnTo>
                  <a:lnTo>
                    <a:pt x="0" y="9"/>
                  </a:lnTo>
                  <a:lnTo>
                    <a:pt x="15" y="32"/>
                  </a:lnTo>
                  <a:lnTo>
                    <a:pt x="22" y="19"/>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945" name="Freeform 454"/>
            <p:cNvSpPr>
              <a:spLocks/>
            </p:cNvSpPr>
            <p:nvPr/>
          </p:nvSpPr>
          <p:spPr bwMode="auto">
            <a:xfrm>
              <a:off x="2513" y="1243"/>
              <a:ext cx="88" cy="34"/>
            </a:xfrm>
            <a:custGeom>
              <a:avLst/>
              <a:gdLst>
                <a:gd name="T0" fmla="*/ 87 w 88"/>
                <a:gd name="T1" fmla="*/ 0 h 34"/>
                <a:gd name="T2" fmla="*/ 0 w 88"/>
                <a:gd name="T3" fmla="*/ 14 h 34"/>
                <a:gd name="T4" fmla="*/ 0 w 88"/>
                <a:gd name="T5" fmla="*/ 33 h 34"/>
                <a:gd name="T6" fmla="*/ 85 w 88"/>
                <a:gd name="T7" fmla="*/ 11 h 34"/>
                <a:gd name="T8" fmla="*/ 87 w 88"/>
                <a:gd name="T9" fmla="*/ 0 h 34"/>
                <a:gd name="T10" fmla="*/ 0 60000 65536"/>
                <a:gd name="T11" fmla="*/ 0 60000 65536"/>
                <a:gd name="T12" fmla="*/ 0 60000 65536"/>
                <a:gd name="T13" fmla="*/ 0 60000 65536"/>
                <a:gd name="T14" fmla="*/ 0 60000 65536"/>
                <a:gd name="T15" fmla="*/ 0 w 88"/>
                <a:gd name="T16" fmla="*/ 0 h 34"/>
                <a:gd name="T17" fmla="*/ 88 w 88"/>
                <a:gd name="T18" fmla="*/ 34 h 34"/>
              </a:gdLst>
              <a:ahLst/>
              <a:cxnLst>
                <a:cxn ang="T10">
                  <a:pos x="T0" y="T1"/>
                </a:cxn>
                <a:cxn ang="T11">
                  <a:pos x="T2" y="T3"/>
                </a:cxn>
                <a:cxn ang="T12">
                  <a:pos x="T4" y="T5"/>
                </a:cxn>
                <a:cxn ang="T13">
                  <a:pos x="T6" y="T7"/>
                </a:cxn>
                <a:cxn ang="T14">
                  <a:pos x="T8" y="T9"/>
                </a:cxn>
              </a:cxnLst>
              <a:rect l="T15" t="T16" r="T17" b="T18"/>
              <a:pathLst>
                <a:path w="88" h="34">
                  <a:moveTo>
                    <a:pt x="87" y="0"/>
                  </a:moveTo>
                  <a:lnTo>
                    <a:pt x="0" y="14"/>
                  </a:lnTo>
                  <a:lnTo>
                    <a:pt x="0" y="33"/>
                  </a:lnTo>
                  <a:lnTo>
                    <a:pt x="85" y="11"/>
                  </a:lnTo>
                  <a:lnTo>
                    <a:pt x="87"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946" name="Line 455"/>
            <p:cNvSpPr>
              <a:spLocks noChangeShapeType="1"/>
            </p:cNvSpPr>
            <p:nvPr/>
          </p:nvSpPr>
          <p:spPr bwMode="auto">
            <a:xfrm>
              <a:off x="2525" y="1234"/>
              <a:ext cx="4"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47" name="Line 456"/>
            <p:cNvSpPr>
              <a:spLocks noChangeShapeType="1"/>
            </p:cNvSpPr>
            <p:nvPr/>
          </p:nvSpPr>
          <p:spPr bwMode="auto">
            <a:xfrm>
              <a:off x="2540" y="1234"/>
              <a:ext cx="4"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48" name="Line 457"/>
            <p:cNvSpPr>
              <a:spLocks noChangeShapeType="1"/>
            </p:cNvSpPr>
            <p:nvPr/>
          </p:nvSpPr>
          <p:spPr bwMode="auto">
            <a:xfrm>
              <a:off x="2553" y="1231"/>
              <a:ext cx="5" cy="20"/>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49" name="Line 458"/>
            <p:cNvSpPr>
              <a:spLocks noChangeShapeType="1"/>
            </p:cNvSpPr>
            <p:nvPr/>
          </p:nvSpPr>
          <p:spPr bwMode="auto">
            <a:xfrm>
              <a:off x="2569" y="1231"/>
              <a:ext cx="2" cy="12"/>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50" name="Line 459"/>
            <p:cNvSpPr>
              <a:spLocks noChangeShapeType="1"/>
            </p:cNvSpPr>
            <p:nvPr/>
          </p:nvSpPr>
          <p:spPr bwMode="auto">
            <a:xfrm>
              <a:off x="2582" y="1226"/>
              <a:ext cx="4"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51" name="Freeform 460"/>
            <p:cNvSpPr>
              <a:spLocks/>
            </p:cNvSpPr>
            <p:nvPr/>
          </p:nvSpPr>
          <p:spPr bwMode="auto">
            <a:xfrm>
              <a:off x="2715" y="1204"/>
              <a:ext cx="91" cy="34"/>
            </a:xfrm>
            <a:custGeom>
              <a:avLst/>
              <a:gdLst>
                <a:gd name="T0" fmla="*/ 85 w 91"/>
                <a:gd name="T1" fmla="*/ 0 h 34"/>
                <a:gd name="T2" fmla="*/ 90 w 91"/>
                <a:gd name="T3" fmla="*/ 19 h 34"/>
                <a:gd name="T4" fmla="*/ 4 w 91"/>
                <a:gd name="T5" fmla="*/ 33 h 34"/>
                <a:gd name="T6" fmla="*/ 0 w 91"/>
                <a:gd name="T7" fmla="*/ 13 h 34"/>
                <a:gd name="T8" fmla="*/ 85 w 91"/>
                <a:gd name="T9" fmla="*/ 0 h 34"/>
                <a:gd name="T10" fmla="*/ 0 60000 65536"/>
                <a:gd name="T11" fmla="*/ 0 60000 65536"/>
                <a:gd name="T12" fmla="*/ 0 60000 65536"/>
                <a:gd name="T13" fmla="*/ 0 60000 65536"/>
                <a:gd name="T14" fmla="*/ 0 60000 65536"/>
                <a:gd name="T15" fmla="*/ 0 w 91"/>
                <a:gd name="T16" fmla="*/ 0 h 34"/>
                <a:gd name="T17" fmla="*/ 91 w 91"/>
                <a:gd name="T18" fmla="*/ 34 h 34"/>
              </a:gdLst>
              <a:ahLst/>
              <a:cxnLst>
                <a:cxn ang="T10">
                  <a:pos x="T0" y="T1"/>
                </a:cxn>
                <a:cxn ang="T11">
                  <a:pos x="T2" y="T3"/>
                </a:cxn>
                <a:cxn ang="T12">
                  <a:pos x="T4" y="T5"/>
                </a:cxn>
                <a:cxn ang="T13">
                  <a:pos x="T6" y="T7"/>
                </a:cxn>
                <a:cxn ang="T14">
                  <a:pos x="T8" y="T9"/>
                </a:cxn>
              </a:cxnLst>
              <a:rect l="T15" t="T16" r="T17" b="T18"/>
              <a:pathLst>
                <a:path w="91" h="34">
                  <a:moveTo>
                    <a:pt x="85" y="0"/>
                  </a:moveTo>
                  <a:lnTo>
                    <a:pt x="90" y="19"/>
                  </a:lnTo>
                  <a:lnTo>
                    <a:pt x="4" y="33"/>
                  </a:lnTo>
                  <a:lnTo>
                    <a:pt x="0" y="13"/>
                  </a:lnTo>
                  <a:lnTo>
                    <a:pt x="85"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0952" name="Freeform 461"/>
            <p:cNvSpPr>
              <a:spLocks/>
            </p:cNvSpPr>
            <p:nvPr/>
          </p:nvSpPr>
          <p:spPr bwMode="auto">
            <a:xfrm>
              <a:off x="2711" y="1215"/>
              <a:ext cx="22" cy="33"/>
            </a:xfrm>
            <a:custGeom>
              <a:avLst/>
              <a:gdLst>
                <a:gd name="T0" fmla="*/ 21 w 22"/>
                <a:gd name="T1" fmla="*/ 18 h 33"/>
                <a:gd name="T2" fmla="*/ 8 w 22"/>
                <a:gd name="T3" fmla="*/ 0 h 33"/>
                <a:gd name="T4" fmla="*/ 0 w 22"/>
                <a:gd name="T5" fmla="*/ 8 h 33"/>
                <a:gd name="T6" fmla="*/ 16 w 22"/>
                <a:gd name="T7" fmla="*/ 32 h 33"/>
                <a:gd name="T8" fmla="*/ 21 w 22"/>
                <a:gd name="T9" fmla="*/ 18 h 33"/>
                <a:gd name="T10" fmla="*/ 0 60000 65536"/>
                <a:gd name="T11" fmla="*/ 0 60000 65536"/>
                <a:gd name="T12" fmla="*/ 0 60000 65536"/>
                <a:gd name="T13" fmla="*/ 0 60000 65536"/>
                <a:gd name="T14" fmla="*/ 0 60000 65536"/>
                <a:gd name="T15" fmla="*/ 0 w 22"/>
                <a:gd name="T16" fmla="*/ 0 h 33"/>
                <a:gd name="T17" fmla="*/ 22 w 22"/>
                <a:gd name="T18" fmla="*/ 33 h 33"/>
              </a:gdLst>
              <a:ahLst/>
              <a:cxnLst>
                <a:cxn ang="T10">
                  <a:pos x="T0" y="T1"/>
                </a:cxn>
                <a:cxn ang="T11">
                  <a:pos x="T2" y="T3"/>
                </a:cxn>
                <a:cxn ang="T12">
                  <a:pos x="T4" y="T5"/>
                </a:cxn>
                <a:cxn ang="T13">
                  <a:pos x="T6" y="T7"/>
                </a:cxn>
                <a:cxn ang="T14">
                  <a:pos x="T8" y="T9"/>
                </a:cxn>
              </a:cxnLst>
              <a:rect l="T15" t="T16" r="T17" b="T18"/>
              <a:pathLst>
                <a:path w="22" h="33">
                  <a:moveTo>
                    <a:pt x="21" y="18"/>
                  </a:moveTo>
                  <a:lnTo>
                    <a:pt x="8" y="0"/>
                  </a:lnTo>
                  <a:lnTo>
                    <a:pt x="0" y="8"/>
                  </a:lnTo>
                  <a:lnTo>
                    <a:pt x="16" y="32"/>
                  </a:lnTo>
                  <a:lnTo>
                    <a:pt x="21" y="18"/>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953" name="Freeform 462"/>
            <p:cNvSpPr>
              <a:spLocks/>
            </p:cNvSpPr>
            <p:nvPr/>
          </p:nvSpPr>
          <p:spPr bwMode="auto">
            <a:xfrm>
              <a:off x="2716" y="1220"/>
              <a:ext cx="90" cy="34"/>
            </a:xfrm>
            <a:custGeom>
              <a:avLst/>
              <a:gdLst>
                <a:gd name="T0" fmla="*/ 89 w 90"/>
                <a:gd name="T1" fmla="*/ 0 h 34"/>
                <a:gd name="T2" fmla="*/ 1 w 90"/>
                <a:gd name="T3" fmla="*/ 14 h 34"/>
                <a:gd name="T4" fmla="*/ 0 w 90"/>
                <a:gd name="T5" fmla="*/ 33 h 34"/>
                <a:gd name="T6" fmla="*/ 87 w 90"/>
                <a:gd name="T7" fmla="*/ 11 h 34"/>
                <a:gd name="T8" fmla="*/ 89 w 90"/>
                <a:gd name="T9" fmla="*/ 0 h 34"/>
                <a:gd name="T10" fmla="*/ 0 60000 65536"/>
                <a:gd name="T11" fmla="*/ 0 60000 65536"/>
                <a:gd name="T12" fmla="*/ 0 60000 65536"/>
                <a:gd name="T13" fmla="*/ 0 60000 65536"/>
                <a:gd name="T14" fmla="*/ 0 60000 65536"/>
                <a:gd name="T15" fmla="*/ 0 w 90"/>
                <a:gd name="T16" fmla="*/ 0 h 34"/>
                <a:gd name="T17" fmla="*/ 90 w 90"/>
                <a:gd name="T18" fmla="*/ 34 h 34"/>
              </a:gdLst>
              <a:ahLst/>
              <a:cxnLst>
                <a:cxn ang="T10">
                  <a:pos x="T0" y="T1"/>
                </a:cxn>
                <a:cxn ang="T11">
                  <a:pos x="T2" y="T3"/>
                </a:cxn>
                <a:cxn ang="T12">
                  <a:pos x="T4" y="T5"/>
                </a:cxn>
                <a:cxn ang="T13">
                  <a:pos x="T6" y="T7"/>
                </a:cxn>
                <a:cxn ang="T14">
                  <a:pos x="T8" y="T9"/>
                </a:cxn>
              </a:cxnLst>
              <a:rect l="T15" t="T16" r="T17" b="T18"/>
              <a:pathLst>
                <a:path w="90" h="34">
                  <a:moveTo>
                    <a:pt x="89" y="0"/>
                  </a:moveTo>
                  <a:lnTo>
                    <a:pt x="1" y="14"/>
                  </a:lnTo>
                  <a:lnTo>
                    <a:pt x="0" y="33"/>
                  </a:lnTo>
                  <a:lnTo>
                    <a:pt x="87" y="11"/>
                  </a:lnTo>
                  <a:lnTo>
                    <a:pt x="89"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954" name="Line 463"/>
            <p:cNvSpPr>
              <a:spLocks noChangeShapeType="1"/>
            </p:cNvSpPr>
            <p:nvPr/>
          </p:nvSpPr>
          <p:spPr bwMode="auto">
            <a:xfrm>
              <a:off x="2727" y="1215"/>
              <a:ext cx="5" cy="1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55" name="Line 464"/>
            <p:cNvSpPr>
              <a:spLocks noChangeShapeType="1"/>
            </p:cNvSpPr>
            <p:nvPr/>
          </p:nvSpPr>
          <p:spPr bwMode="auto">
            <a:xfrm>
              <a:off x="2740" y="1215"/>
              <a:ext cx="6" cy="1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56" name="Line 465"/>
            <p:cNvSpPr>
              <a:spLocks noChangeShapeType="1"/>
            </p:cNvSpPr>
            <p:nvPr/>
          </p:nvSpPr>
          <p:spPr bwMode="auto">
            <a:xfrm>
              <a:off x="2756" y="1206"/>
              <a:ext cx="5"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57" name="Line 466"/>
            <p:cNvSpPr>
              <a:spLocks noChangeShapeType="1"/>
            </p:cNvSpPr>
            <p:nvPr/>
          </p:nvSpPr>
          <p:spPr bwMode="auto">
            <a:xfrm>
              <a:off x="2770" y="1206"/>
              <a:ext cx="4"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58" name="Line 467"/>
            <p:cNvSpPr>
              <a:spLocks noChangeShapeType="1"/>
            </p:cNvSpPr>
            <p:nvPr/>
          </p:nvSpPr>
          <p:spPr bwMode="auto">
            <a:xfrm>
              <a:off x="2786" y="1204"/>
              <a:ext cx="6" cy="1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59" name="Freeform 468"/>
            <p:cNvSpPr>
              <a:spLocks/>
            </p:cNvSpPr>
            <p:nvPr/>
          </p:nvSpPr>
          <p:spPr bwMode="auto">
            <a:xfrm>
              <a:off x="2612" y="1215"/>
              <a:ext cx="91" cy="33"/>
            </a:xfrm>
            <a:custGeom>
              <a:avLst/>
              <a:gdLst>
                <a:gd name="T0" fmla="*/ 85 w 91"/>
                <a:gd name="T1" fmla="*/ 0 h 33"/>
                <a:gd name="T2" fmla="*/ 90 w 91"/>
                <a:gd name="T3" fmla="*/ 20 h 33"/>
                <a:gd name="T4" fmla="*/ 4 w 91"/>
                <a:gd name="T5" fmla="*/ 32 h 33"/>
                <a:gd name="T6" fmla="*/ 0 w 91"/>
                <a:gd name="T7" fmla="*/ 11 h 33"/>
                <a:gd name="T8" fmla="*/ 85 w 91"/>
                <a:gd name="T9" fmla="*/ 0 h 33"/>
                <a:gd name="T10" fmla="*/ 0 60000 65536"/>
                <a:gd name="T11" fmla="*/ 0 60000 65536"/>
                <a:gd name="T12" fmla="*/ 0 60000 65536"/>
                <a:gd name="T13" fmla="*/ 0 60000 65536"/>
                <a:gd name="T14" fmla="*/ 0 60000 65536"/>
                <a:gd name="T15" fmla="*/ 0 w 91"/>
                <a:gd name="T16" fmla="*/ 0 h 33"/>
                <a:gd name="T17" fmla="*/ 91 w 91"/>
                <a:gd name="T18" fmla="*/ 33 h 33"/>
              </a:gdLst>
              <a:ahLst/>
              <a:cxnLst>
                <a:cxn ang="T10">
                  <a:pos x="T0" y="T1"/>
                </a:cxn>
                <a:cxn ang="T11">
                  <a:pos x="T2" y="T3"/>
                </a:cxn>
                <a:cxn ang="T12">
                  <a:pos x="T4" y="T5"/>
                </a:cxn>
                <a:cxn ang="T13">
                  <a:pos x="T6" y="T7"/>
                </a:cxn>
                <a:cxn ang="T14">
                  <a:pos x="T8" y="T9"/>
                </a:cxn>
              </a:cxnLst>
              <a:rect l="T15" t="T16" r="T17" b="T18"/>
              <a:pathLst>
                <a:path w="91" h="33">
                  <a:moveTo>
                    <a:pt x="85" y="0"/>
                  </a:moveTo>
                  <a:lnTo>
                    <a:pt x="90" y="20"/>
                  </a:lnTo>
                  <a:lnTo>
                    <a:pt x="4" y="32"/>
                  </a:lnTo>
                  <a:lnTo>
                    <a:pt x="0" y="11"/>
                  </a:lnTo>
                  <a:lnTo>
                    <a:pt x="85"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0960" name="Freeform 469"/>
            <p:cNvSpPr>
              <a:spLocks/>
            </p:cNvSpPr>
            <p:nvPr/>
          </p:nvSpPr>
          <p:spPr bwMode="auto">
            <a:xfrm>
              <a:off x="2608" y="1226"/>
              <a:ext cx="23" cy="35"/>
            </a:xfrm>
            <a:custGeom>
              <a:avLst/>
              <a:gdLst>
                <a:gd name="T0" fmla="*/ 22 w 23"/>
                <a:gd name="T1" fmla="*/ 19 h 35"/>
                <a:gd name="T2" fmla="*/ 8 w 23"/>
                <a:gd name="T3" fmla="*/ 0 h 35"/>
                <a:gd name="T4" fmla="*/ 0 w 23"/>
                <a:gd name="T5" fmla="*/ 7 h 35"/>
                <a:gd name="T6" fmla="*/ 13 w 23"/>
                <a:gd name="T7" fmla="*/ 34 h 35"/>
                <a:gd name="T8" fmla="*/ 22 w 23"/>
                <a:gd name="T9" fmla="*/ 19 h 35"/>
                <a:gd name="T10" fmla="*/ 0 60000 65536"/>
                <a:gd name="T11" fmla="*/ 0 60000 65536"/>
                <a:gd name="T12" fmla="*/ 0 60000 65536"/>
                <a:gd name="T13" fmla="*/ 0 60000 65536"/>
                <a:gd name="T14" fmla="*/ 0 60000 65536"/>
                <a:gd name="T15" fmla="*/ 0 w 23"/>
                <a:gd name="T16" fmla="*/ 0 h 35"/>
                <a:gd name="T17" fmla="*/ 23 w 23"/>
                <a:gd name="T18" fmla="*/ 35 h 35"/>
              </a:gdLst>
              <a:ahLst/>
              <a:cxnLst>
                <a:cxn ang="T10">
                  <a:pos x="T0" y="T1"/>
                </a:cxn>
                <a:cxn ang="T11">
                  <a:pos x="T2" y="T3"/>
                </a:cxn>
                <a:cxn ang="T12">
                  <a:pos x="T4" y="T5"/>
                </a:cxn>
                <a:cxn ang="T13">
                  <a:pos x="T6" y="T7"/>
                </a:cxn>
                <a:cxn ang="T14">
                  <a:pos x="T8" y="T9"/>
                </a:cxn>
              </a:cxnLst>
              <a:rect l="T15" t="T16" r="T17" b="T18"/>
              <a:pathLst>
                <a:path w="23" h="35">
                  <a:moveTo>
                    <a:pt x="22" y="19"/>
                  </a:moveTo>
                  <a:lnTo>
                    <a:pt x="8" y="0"/>
                  </a:lnTo>
                  <a:lnTo>
                    <a:pt x="0" y="7"/>
                  </a:lnTo>
                  <a:lnTo>
                    <a:pt x="13" y="34"/>
                  </a:lnTo>
                  <a:lnTo>
                    <a:pt x="22" y="19"/>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961" name="Freeform 470"/>
            <p:cNvSpPr>
              <a:spLocks/>
            </p:cNvSpPr>
            <p:nvPr/>
          </p:nvSpPr>
          <p:spPr bwMode="auto">
            <a:xfrm>
              <a:off x="2612" y="1231"/>
              <a:ext cx="91" cy="34"/>
            </a:xfrm>
            <a:custGeom>
              <a:avLst/>
              <a:gdLst>
                <a:gd name="T0" fmla="*/ 90 w 91"/>
                <a:gd name="T1" fmla="*/ 0 h 34"/>
                <a:gd name="T2" fmla="*/ 1 w 91"/>
                <a:gd name="T3" fmla="*/ 18 h 34"/>
                <a:gd name="T4" fmla="*/ 0 w 91"/>
                <a:gd name="T5" fmla="*/ 33 h 34"/>
                <a:gd name="T6" fmla="*/ 87 w 91"/>
                <a:gd name="T7" fmla="*/ 12 h 34"/>
                <a:gd name="T8" fmla="*/ 90 w 91"/>
                <a:gd name="T9" fmla="*/ 0 h 34"/>
                <a:gd name="T10" fmla="*/ 0 60000 65536"/>
                <a:gd name="T11" fmla="*/ 0 60000 65536"/>
                <a:gd name="T12" fmla="*/ 0 60000 65536"/>
                <a:gd name="T13" fmla="*/ 0 60000 65536"/>
                <a:gd name="T14" fmla="*/ 0 60000 65536"/>
                <a:gd name="T15" fmla="*/ 0 w 91"/>
                <a:gd name="T16" fmla="*/ 0 h 34"/>
                <a:gd name="T17" fmla="*/ 91 w 91"/>
                <a:gd name="T18" fmla="*/ 34 h 34"/>
              </a:gdLst>
              <a:ahLst/>
              <a:cxnLst>
                <a:cxn ang="T10">
                  <a:pos x="T0" y="T1"/>
                </a:cxn>
                <a:cxn ang="T11">
                  <a:pos x="T2" y="T3"/>
                </a:cxn>
                <a:cxn ang="T12">
                  <a:pos x="T4" y="T5"/>
                </a:cxn>
                <a:cxn ang="T13">
                  <a:pos x="T6" y="T7"/>
                </a:cxn>
                <a:cxn ang="T14">
                  <a:pos x="T8" y="T9"/>
                </a:cxn>
              </a:cxnLst>
              <a:rect l="T15" t="T16" r="T17" b="T18"/>
              <a:pathLst>
                <a:path w="91" h="34">
                  <a:moveTo>
                    <a:pt x="90" y="0"/>
                  </a:moveTo>
                  <a:lnTo>
                    <a:pt x="1" y="18"/>
                  </a:lnTo>
                  <a:lnTo>
                    <a:pt x="0" y="33"/>
                  </a:lnTo>
                  <a:lnTo>
                    <a:pt x="87" y="12"/>
                  </a:lnTo>
                  <a:lnTo>
                    <a:pt x="90"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962" name="Line 471"/>
            <p:cNvSpPr>
              <a:spLocks noChangeShapeType="1"/>
            </p:cNvSpPr>
            <p:nvPr/>
          </p:nvSpPr>
          <p:spPr bwMode="auto">
            <a:xfrm>
              <a:off x="2624" y="1225"/>
              <a:ext cx="6" cy="1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63" name="Line 472"/>
            <p:cNvSpPr>
              <a:spLocks noChangeShapeType="1"/>
            </p:cNvSpPr>
            <p:nvPr/>
          </p:nvSpPr>
          <p:spPr bwMode="auto">
            <a:xfrm>
              <a:off x="2640" y="1220"/>
              <a:ext cx="6"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64" name="Line 473"/>
            <p:cNvSpPr>
              <a:spLocks noChangeShapeType="1"/>
            </p:cNvSpPr>
            <p:nvPr/>
          </p:nvSpPr>
          <p:spPr bwMode="auto">
            <a:xfrm>
              <a:off x="2653" y="1220"/>
              <a:ext cx="6" cy="1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65" name="Line 474"/>
            <p:cNvSpPr>
              <a:spLocks noChangeShapeType="1"/>
            </p:cNvSpPr>
            <p:nvPr/>
          </p:nvSpPr>
          <p:spPr bwMode="auto">
            <a:xfrm>
              <a:off x="2667" y="1217"/>
              <a:ext cx="8"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66" name="Line 475"/>
            <p:cNvSpPr>
              <a:spLocks noChangeShapeType="1"/>
            </p:cNvSpPr>
            <p:nvPr/>
          </p:nvSpPr>
          <p:spPr bwMode="auto">
            <a:xfrm>
              <a:off x="2684" y="1217"/>
              <a:ext cx="5" cy="1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67" name="Line 476"/>
            <p:cNvSpPr>
              <a:spLocks noChangeShapeType="1"/>
            </p:cNvSpPr>
            <p:nvPr/>
          </p:nvSpPr>
          <p:spPr bwMode="auto">
            <a:xfrm flipH="1" flipV="1">
              <a:off x="2541" y="1288"/>
              <a:ext cx="16" cy="6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68" name="Line 477"/>
            <p:cNvSpPr>
              <a:spLocks noChangeShapeType="1"/>
            </p:cNvSpPr>
            <p:nvPr/>
          </p:nvSpPr>
          <p:spPr bwMode="auto">
            <a:xfrm flipH="1" flipV="1">
              <a:off x="2574" y="1285"/>
              <a:ext cx="21" cy="8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69" name="Line 478"/>
            <p:cNvSpPr>
              <a:spLocks noChangeShapeType="1"/>
            </p:cNvSpPr>
            <p:nvPr/>
          </p:nvSpPr>
          <p:spPr bwMode="auto">
            <a:xfrm flipH="1" flipV="1">
              <a:off x="2590" y="1285"/>
              <a:ext cx="20" cy="8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70" name="Line 479"/>
            <p:cNvSpPr>
              <a:spLocks noChangeShapeType="1"/>
            </p:cNvSpPr>
            <p:nvPr/>
          </p:nvSpPr>
          <p:spPr bwMode="auto">
            <a:xfrm flipH="1" flipV="1">
              <a:off x="2604" y="1278"/>
              <a:ext cx="20" cy="9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71" name="Line 480"/>
            <p:cNvSpPr>
              <a:spLocks noChangeShapeType="1"/>
            </p:cNvSpPr>
            <p:nvPr/>
          </p:nvSpPr>
          <p:spPr bwMode="auto">
            <a:xfrm flipH="1" flipV="1">
              <a:off x="2620" y="1278"/>
              <a:ext cx="20" cy="9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72" name="Line 481"/>
            <p:cNvSpPr>
              <a:spLocks noChangeShapeType="1"/>
            </p:cNvSpPr>
            <p:nvPr/>
          </p:nvSpPr>
          <p:spPr bwMode="auto">
            <a:xfrm flipH="1" flipV="1">
              <a:off x="2635" y="1276"/>
              <a:ext cx="22" cy="9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73" name="Line 482"/>
            <p:cNvSpPr>
              <a:spLocks noChangeShapeType="1"/>
            </p:cNvSpPr>
            <p:nvPr/>
          </p:nvSpPr>
          <p:spPr bwMode="auto">
            <a:xfrm flipH="1" flipV="1">
              <a:off x="2648" y="1274"/>
              <a:ext cx="24" cy="8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74" name="Line 483"/>
            <p:cNvSpPr>
              <a:spLocks noChangeShapeType="1"/>
            </p:cNvSpPr>
            <p:nvPr/>
          </p:nvSpPr>
          <p:spPr bwMode="auto">
            <a:xfrm flipH="1" flipV="1">
              <a:off x="2665" y="1274"/>
              <a:ext cx="22" cy="8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75" name="Line 484"/>
            <p:cNvSpPr>
              <a:spLocks noChangeShapeType="1"/>
            </p:cNvSpPr>
            <p:nvPr/>
          </p:nvSpPr>
          <p:spPr bwMode="auto">
            <a:xfrm flipH="1" flipV="1">
              <a:off x="2677" y="1274"/>
              <a:ext cx="25"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76" name="Line 485"/>
            <p:cNvSpPr>
              <a:spLocks noChangeShapeType="1"/>
            </p:cNvSpPr>
            <p:nvPr/>
          </p:nvSpPr>
          <p:spPr bwMode="auto">
            <a:xfrm flipH="1" flipV="1">
              <a:off x="2691" y="1269"/>
              <a:ext cx="26" cy="8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77" name="Line 486"/>
            <p:cNvSpPr>
              <a:spLocks noChangeShapeType="1"/>
            </p:cNvSpPr>
            <p:nvPr/>
          </p:nvSpPr>
          <p:spPr bwMode="auto">
            <a:xfrm flipH="1" flipV="1">
              <a:off x="2707" y="1269"/>
              <a:ext cx="25" cy="8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78" name="Line 487"/>
            <p:cNvSpPr>
              <a:spLocks noChangeShapeType="1"/>
            </p:cNvSpPr>
            <p:nvPr/>
          </p:nvSpPr>
          <p:spPr bwMode="auto">
            <a:xfrm flipH="1" flipV="1">
              <a:off x="2723" y="1266"/>
              <a:ext cx="24"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79" name="Line 488"/>
            <p:cNvSpPr>
              <a:spLocks noChangeShapeType="1"/>
            </p:cNvSpPr>
            <p:nvPr/>
          </p:nvSpPr>
          <p:spPr bwMode="auto">
            <a:xfrm flipH="1" flipV="1">
              <a:off x="2739" y="1264"/>
              <a:ext cx="25"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80" name="Line 489"/>
            <p:cNvSpPr>
              <a:spLocks noChangeShapeType="1"/>
            </p:cNvSpPr>
            <p:nvPr/>
          </p:nvSpPr>
          <p:spPr bwMode="auto">
            <a:xfrm flipH="1" flipV="1">
              <a:off x="2753" y="1264"/>
              <a:ext cx="25"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81" name="Line 490"/>
            <p:cNvSpPr>
              <a:spLocks noChangeShapeType="1"/>
            </p:cNvSpPr>
            <p:nvPr/>
          </p:nvSpPr>
          <p:spPr bwMode="auto">
            <a:xfrm flipH="1" flipV="1">
              <a:off x="2782" y="1264"/>
              <a:ext cx="19" cy="5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82" name="Line 491"/>
            <p:cNvSpPr>
              <a:spLocks noChangeShapeType="1"/>
            </p:cNvSpPr>
            <p:nvPr/>
          </p:nvSpPr>
          <p:spPr bwMode="auto">
            <a:xfrm flipH="1" flipV="1">
              <a:off x="2559" y="1286"/>
              <a:ext cx="21" cy="9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83" name="Line 492"/>
            <p:cNvSpPr>
              <a:spLocks noChangeShapeType="1"/>
            </p:cNvSpPr>
            <p:nvPr/>
          </p:nvSpPr>
          <p:spPr bwMode="auto">
            <a:xfrm flipH="1" flipV="1">
              <a:off x="2766" y="1260"/>
              <a:ext cx="28"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84" name="Line 493"/>
            <p:cNvSpPr>
              <a:spLocks noChangeShapeType="1"/>
            </p:cNvSpPr>
            <p:nvPr/>
          </p:nvSpPr>
          <p:spPr bwMode="auto">
            <a:xfrm flipH="1">
              <a:off x="2531" y="1274"/>
              <a:ext cx="271" cy="3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85" name="Line 494"/>
            <p:cNvSpPr>
              <a:spLocks noChangeShapeType="1"/>
            </p:cNvSpPr>
            <p:nvPr/>
          </p:nvSpPr>
          <p:spPr bwMode="auto">
            <a:xfrm flipH="1">
              <a:off x="2533" y="1293"/>
              <a:ext cx="275" cy="4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986" name="Line 495"/>
            <p:cNvSpPr>
              <a:spLocks noChangeShapeType="1"/>
            </p:cNvSpPr>
            <p:nvPr/>
          </p:nvSpPr>
          <p:spPr bwMode="auto">
            <a:xfrm flipH="1">
              <a:off x="2574" y="1321"/>
              <a:ext cx="214" cy="3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grpSp>
      <p:sp>
        <p:nvSpPr>
          <p:cNvPr id="30732" name="Rectangle 496"/>
          <p:cNvSpPr>
            <a:spLocks noChangeArrowheads="1"/>
          </p:cNvSpPr>
          <p:nvPr/>
        </p:nvSpPr>
        <p:spPr bwMode="auto">
          <a:xfrm>
            <a:off x="855663" y="1771650"/>
            <a:ext cx="1912937" cy="345352"/>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2000" b="1" dirty="0">
                <a:solidFill>
                  <a:schemeClr val="tx1"/>
                </a:solidFill>
                <a:latin typeface="Calibri" pitchFamily="34" charset="0"/>
              </a:rPr>
              <a:t>Primary server</a:t>
            </a:r>
          </a:p>
        </p:txBody>
      </p:sp>
      <p:sp>
        <p:nvSpPr>
          <p:cNvPr id="30733" name="Rectangle 497"/>
          <p:cNvSpPr>
            <a:spLocks noChangeArrowheads="1"/>
          </p:cNvSpPr>
          <p:nvPr/>
        </p:nvSpPr>
        <p:spPr bwMode="auto">
          <a:xfrm>
            <a:off x="6064250" y="1574800"/>
            <a:ext cx="2343150" cy="320089"/>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800" b="1" dirty="0">
                <a:solidFill>
                  <a:schemeClr val="tx1"/>
                </a:solidFill>
                <a:latin typeface="Calibri" pitchFamily="34" charset="0"/>
              </a:rPr>
              <a:t>Secondary server(s)</a:t>
            </a:r>
          </a:p>
        </p:txBody>
      </p:sp>
      <p:sp>
        <p:nvSpPr>
          <p:cNvPr id="30734" name="Rectangle 498"/>
          <p:cNvSpPr>
            <a:spLocks noChangeArrowheads="1"/>
          </p:cNvSpPr>
          <p:nvPr/>
        </p:nvSpPr>
        <p:spPr bwMode="auto">
          <a:xfrm>
            <a:off x="1611313" y="4013200"/>
            <a:ext cx="1741487" cy="345352"/>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2000" b="1" dirty="0">
                <a:solidFill>
                  <a:schemeClr val="tx1"/>
                </a:solidFill>
                <a:latin typeface="Calibri" pitchFamily="34" charset="0"/>
              </a:rPr>
              <a:t>1. Log BACKUP</a:t>
            </a:r>
          </a:p>
        </p:txBody>
      </p:sp>
      <p:sp>
        <p:nvSpPr>
          <p:cNvPr id="30735" name="Line 499"/>
          <p:cNvSpPr>
            <a:spLocks noChangeShapeType="1"/>
          </p:cNvSpPr>
          <p:nvPr/>
        </p:nvSpPr>
        <p:spPr bwMode="auto">
          <a:xfrm>
            <a:off x="1473200" y="3876675"/>
            <a:ext cx="0" cy="976313"/>
          </a:xfrm>
          <a:prstGeom prst="line">
            <a:avLst/>
          </a:prstGeom>
          <a:noFill/>
          <a:ln w="38100">
            <a:solidFill>
              <a:schemeClr val="tx1"/>
            </a:solidFill>
            <a:round/>
            <a:headEnd/>
            <a:tailEnd type="triangle" w="med" len="med"/>
          </a:ln>
        </p:spPr>
        <p:txBody>
          <a:bodyPr wrap="none" anchor="ctr"/>
          <a:lstStyle/>
          <a:p>
            <a:endParaRPr lang="en-US">
              <a:solidFill>
                <a:schemeClr val="tx1"/>
              </a:solidFill>
            </a:endParaRPr>
          </a:p>
        </p:txBody>
      </p:sp>
      <p:grpSp>
        <p:nvGrpSpPr>
          <p:cNvPr id="6" name="Group 500"/>
          <p:cNvGrpSpPr>
            <a:grpSpLocks/>
          </p:cNvGrpSpPr>
          <p:nvPr/>
        </p:nvGrpSpPr>
        <p:grpSpPr bwMode="auto">
          <a:xfrm>
            <a:off x="6200775" y="2259013"/>
            <a:ext cx="1581150" cy="1463675"/>
            <a:chOff x="2276" y="600"/>
            <a:chExt cx="673" cy="829"/>
          </a:xfrm>
        </p:grpSpPr>
        <p:sp>
          <p:nvSpPr>
            <p:cNvPr id="30745" name="Freeform 501"/>
            <p:cNvSpPr>
              <a:spLocks/>
            </p:cNvSpPr>
            <p:nvPr/>
          </p:nvSpPr>
          <p:spPr bwMode="auto">
            <a:xfrm>
              <a:off x="2450" y="915"/>
              <a:ext cx="32" cy="50"/>
            </a:xfrm>
            <a:custGeom>
              <a:avLst/>
              <a:gdLst>
                <a:gd name="T0" fmla="*/ 0 w 32"/>
                <a:gd name="T1" fmla="*/ 49 h 50"/>
                <a:gd name="T2" fmla="*/ 0 w 32"/>
                <a:gd name="T3" fmla="*/ 0 h 50"/>
                <a:gd name="T4" fmla="*/ 31 w 32"/>
                <a:gd name="T5" fmla="*/ 0 h 50"/>
                <a:gd name="T6" fmla="*/ 31 w 32"/>
                <a:gd name="T7" fmla="*/ 49 h 50"/>
                <a:gd name="T8" fmla="*/ 0 w 32"/>
                <a:gd name="T9" fmla="*/ 49 h 50"/>
                <a:gd name="T10" fmla="*/ 0 60000 65536"/>
                <a:gd name="T11" fmla="*/ 0 60000 65536"/>
                <a:gd name="T12" fmla="*/ 0 60000 65536"/>
                <a:gd name="T13" fmla="*/ 0 60000 65536"/>
                <a:gd name="T14" fmla="*/ 0 60000 65536"/>
                <a:gd name="T15" fmla="*/ 0 w 32"/>
                <a:gd name="T16" fmla="*/ 0 h 50"/>
                <a:gd name="T17" fmla="*/ 32 w 32"/>
                <a:gd name="T18" fmla="*/ 50 h 50"/>
              </a:gdLst>
              <a:ahLst/>
              <a:cxnLst>
                <a:cxn ang="T10">
                  <a:pos x="T0" y="T1"/>
                </a:cxn>
                <a:cxn ang="T11">
                  <a:pos x="T2" y="T3"/>
                </a:cxn>
                <a:cxn ang="T12">
                  <a:pos x="T4" y="T5"/>
                </a:cxn>
                <a:cxn ang="T13">
                  <a:pos x="T6" y="T7"/>
                </a:cxn>
                <a:cxn ang="T14">
                  <a:pos x="T8" y="T9"/>
                </a:cxn>
              </a:cxnLst>
              <a:rect l="T15" t="T16" r="T17" b="T18"/>
              <a:pathLst>
                <a:path w="32" h="50">
                  <a:moveTo>
                    <a:pt x="0" y="49"/>
                  </a:moveTo>
                  <a:lnTo>
                    <a:pt x="0" y="0"/>
                  </a:lnTo>
                  <a:lnTo>
                    <a:pt x="31" y="0"/>
                  </a:lnTo>
                  <a:lnTo>
                    <a:pt x="31" y="49"/>
                  </a:lnTo>
                  <a:lnTo>
                    <a:pt x="0" y="49"/>
                  </a:lnTo>
                </a:path>
              </a:pathLst>
            </a:custGeom>
            <a:solidFill>
              <a:srgbClr val="F9F9F9"/>
            </a:solidFill>
            <a:ln w="9525" cap="rnd">
              <a:noFill/>
              <a:round/>
              <a:headEnd/>
              <a:tailEnd/>
            </a:ln>
          </p:spPr>
          <p:txBody>
            <a:bodyPr/>
            <a:lstStyle/>
            <a:p>
              <a:endParaRPr lang="en-US">
                <a:solidFill>
                  <a:schemeClr val="tx1"/>
                </a:solidFill>
              </a:endParaRPr>
            </a:p>
          </p:txBody>
        </p:sp>
        <p:sp>
          <p:nvSpPr>
            <p:cNvPr id="30746" name="Freeform 502"/>
            <p:cNvSpPr>
              <a:spLocks/>
            </p:cNvSpPr>
            <p:nvPr/>
          </p:nvSpPr>
          <p:spPr bwMode="auto">
            <a:xfrm>
              <a:off x="2497" y="915"/>
              <a:ext cx="31" cy="50"/>
            </a:xfrm>
            <a:custGeom>
              <a:avLst/>
              <a:gdLst>
                <a:gd name="T0" fmla="*/ 0 w 31"/>
                <a:gd name="T1" fmla="*/ 49 h 50"/>
                <a:gd name="T2" fmla="*/ 0 w 31"/>
                <a:gd name="T3" fmla="*/ 0 h 50"/>
                <a:gd name="T4" fmla="*/ 30 w 31"/>
                <a:gd name="T5" fmla="*/ 0 h 50"/>
                <a:gd name="T6" fmla="*/ 30 w 31"/>
                <a:gd name="T7" fmla="*/ 49 h 50"/>
                <a:gd name="T8" fmla="*/ 0 w 31"/>
                <a:gd name="T9" fmla="*/ 49 h 50"/>
                <a:gd name="T10" fmla="*/ 0 60000 65536"/>
                <a:gd name="T11" fmla="*/ 0 60000 65536"/>
                <a:gd name="T12" fmla="*/ 0 60000 65536"/>
                <a:gd name="T13" fmla="*/ 0 60000 65536"/>
                <a:gd name="T14" fmla="*/ 0 60000 65536"/>
                <a:gd name="T15" fmla="*/ 0 w 31"/>
                <a:gd name="T16" fmla="*/ 0 h 50"/>
                <a:gd name="T17" fmla="*/ 31 w 31"/>
                <a:gd name="T18" fmla="*/ 50 h 50"/>
              </a:gdLst>
              <a:ahLst/>
              <a:cxnLst>
                <a:cxn ang="T10">
                  <a:pos x="T0" y="T1"/>
                </a:cxn>
                <a:cxn ang="T11">
                  <a:pos x="T2" y="T3"/>
                </a:cxn>
                <a:cxn ang="T12">
                  <a:pos x="T4" y="T5"/>
                </a:cxn>
                <a:cxn ang="T13">
                  <a:pos x="T6" y="T7"/>
                </a:cxn>
                <a:cxn ang="T14">
                  <a:pos x="T8" y="T9"/>
                </a:cxn>
              </a:cxnLst>
              <a:rect l="T15" t="T16" r="T17" b="T18"/>
              <a:pathLst>
                <a:path w="31" h="50">
                  <a:moveTo>
                    <a:pt x="0" y="49"/>
                  </a:moveTo>
                  <a:lnTo>
                    <a:pt x="0" y="0"/>
                  </a:lnTo>
                  <a:lnTo>
                    <a:pt x="30" y="0"/>
                  </a:lnTo>
                  <a:lnTo>
                    <a:pt x="30" y="49"/>
                  </a:lnTo>
                  <a:lnTo>
                    <a:pt x="0" y="49"/>
                  </a:lnTo>
                </a:path>
              </a:pathLst>
            </a:custGeom>
            <a:solidFill>
              <a:srgbClr val="776F65"/>
            </a:solidFill>
            <a:ln w="9525" cap="rnd">
              <a:noFill/>
              <a:round/>
              <a:headEnd/>
              <a:tailEnd/>
            </a:ln>
          </p:spPr>
          <p:txBody>
            <a:bodyPr/>
            <a:lstStyle/>
            <a:p>
              <a:endParaRPr lang="en-US">
                <a:solidFill>
                  <a:schemeClr val="tx1"/>
                </a:solidFill>
              </a:endParaRPr>
            </a:p>
          </p:txBody>
        </p:sp>
        <p:sp>
          <p:nvSpPr>
            <p:cNvPr id="30747" name="Freeform 503"/>
            <p:cNvSpPr>
              <a:spLocks/>
            </p:cNvSpPr>
            <p:nvPr/>
          </p:nvSpPr>
          <p:spPr bwMode="auto">
            <a:xfrm>
              <a:off x="2541" y="915"/>
              <a:ext cx="33" cy="50"/>
            </a:xfrm>
            <a:custGeom>
              <a:avLst/>
              <a:gdLst>
                <a:gd name="T0" fmla="*/ 0 w 33"/>
                <a:gd name="T1" fmla="*/ 49 h 50"/>
                <a:gd name="T2" fmla="*/ 0 w 33"/>
                <a:gd name="T3" fmla="*/ 0 h 50"/>
                <a:gd name="T4" fmla="*/ 32 w 33"/>
                <a:gd name="T5" fmla="*/ 0 h 50"/>
                <a:gd name="T6" fmla="*/ 32 w 33"/>
                <a:gd name="T7" fmla="*/ 49 h 50"/>
                <a:gd name="T8" fmla="*/ 0 w 33"/>
                <a:gd name="T9" fmla="*/ 49 h 50"/>
                <a:gd name="T10" fmla="*/ 0 60000 65536"/>
                <a:gd name="T11" fmla="*/ 0 60000 65536"/>
                <a:gd name="T12" fmla="*/ 0 60000 65536"/>
                <a:gd name="T13" fmla="*/ 0 60000 65536"/>
                <a:gd name="T14" fmla="*/ 0 60000 65536"/>
                <a:gd name="T15" fmla="*/ 0 w 33"/>
                <a:gd name="T16" fmla="*/ 0 h 50"/>
                <a:gd name="T17" fmla="*/ 33 w 33"/>
                <a:gd name="T18" fmla="*/ 50 h 50"/>
              </a:gdLst>
              <a:ahLst/>
              <a:cxnLst>
                <a:cxn ang="T10">
                  <a:pos x="T0" y="T1"/>
                </a:cxn>
                <a:cxn ang="T11">
                  <a:pos x="T2" y="T3"/>
                </a:cxn>
                <a:cxn ang="T12">
                  <a:pos x="T4" y="T5"/>
                </a:cxn>
                <a:cxn ang="T13">
                  <a:pos x="T6" y="T7"/>
                </a:cxn>
                <a:cxn ang="T14">
                  <a:pos x="T8" y="T9"/>
                </a:cxn>
              </a:cxnLst>
              <a:rect l="T15" t="T16" r="T17" b="T18"/>
              <a:pathLst>
                <a:path w="33" h="50">
                  <a:moveTo>
                    <a:pt x="0" y="49"/>
                  </a:moveTo>
                  <a:lnTo>
                    <a:pt x="0" y="0"/>
                  </a:lnTo>
                  <a:lnTo>
                    <a:pt x="32" y="0"/>
                  </a:lnTo>
                  <a:lnTo>
                    <a:pt x="32" y="49"/>
                  </a:lnTo>
                  <a:lnTo>
                    <a:pt x="0" y="49"/>
                  </a:lnTo>
                </a:path>
              </a:pathLst>
            </a:custGeom>
            <a:solidFill>
              <a:srgbClr val="E6D7C1"/>
            </a:solidFill>
            <a:ln w="9525" cap="rnd">
              <a:noFill/>
              <a:round/>
              <a:headEnd/>
              <a:tailEnd/>
            </a:ln>
          </p:spPr>
          <p:txBody>
            <a:bodyPr/>
            <a:lstStyle/>
            <a:p>
              <a:endParaRPr lang="en-US">
                <a:solidFill>
                  <a:schemeClr val="tx1"/>
                </a:solidFill>
              </a:endParaRPr>
            </a:p>
          </p:txBody>
        </p:sp>
        <p:sp>
          <p:nvSpPr>
            <p:cNvPr id="30748" name="Freeform 504"/>
            <p:cNvSpPr>
              <a:spLocks/>
            </p:cNvSpPr>
            <p:nvPr/>
          </p:nvSpPr>
          <p:spPr bwMode="auto">
            <a:xfrm>
              <a:off x="2559" y="1031"/>
              <a:ext cx="240" cy="117"/>
            </a:xfrm>
            <a:custGeom>
              <a:avLst/>
              <a:gdLst>
                <a:gd name="T0" fmla="*/ 13 w 240"/>
                <a:gd name="T1" fmla="*/ 0 h 117"/>
                <a:gd name="T2" fmla="*/ 217 w 240"/>
                <a:gd name="T3" fmla="*/ 1 h 117"/>
                <a:gd name="T4" fmla="*/ 239 w 240"/>
                <a:gd name="T5" fmla="*/ 116 h 117"/>
                <a:gd name="T6" fmla="*/ 0 w 240"/>
                <a:gd name="T7" fmla="*/ 116 h 117"/>
                <a:gd name="T8" fmla="*/ 13 w 240"/>
                <a:gd name="T9" fmla="*/ 0 h 117"/>
                <a:gd name="T10" fmla="*/ 0 60000 65536"/>
                <a:gd name="T11" fmla="*/ 0 60000 65536"/>
                <a:gd name="T12" fmla="*/ 0 60000 65536"/>
                <a:gd name="T13" fmla="*/ 0 60000 65536"/>
                <a:gd name="T14" fmla="*/ 0 60000 65536"/>
                <a:gd name="T15" fmla="*/ 0 w 240"/>
                <a:gd name="T16" fmla="*/ 0 h 117"/>
                <a:gd name="T17" fmla="*/ 240 w 240"/>
                <a:gd name="T18" fmla="*/ 117 h 117"/>
              </a:gdLst>
              <a:ahLst/>
              <a:cxnLst>
                <a:cxn ang="T10">
                  <a:pos x="T0" y="T1"/>
                </a:cxn>
                <a:cxn ang="T11">
                  <a:pos x="T2" y="T3"/>
                </a:cxn>
                <a:cxn ang="T12">
                  <a:pos x="T4" y="T5"/>
                </a:cxn>
                <a:cxn ang="T13">
                  <a:pos x="T6" y="T7"/>
                </a:cxn>
                <a:cxn ang="T14">
                  <a:pos x="T8" y="T9"/>
                </a:cxn>
              </a:cxnLst>
              <a:rect l="T15" t="T16" r="T17" b="T18"/>
              <a:pathLst>
                <a:path w="240" h="117">
                  <a:moveTo>
                    <a:pt x="13" y="0"/>
                  </a:moveTo>
                  <a:lnTo>
                    <a:pt x="217" y="1"/>
                  </a:lnTo>
                  <a:lnTo>
                    <a:pt x="239" y="116"/>
                  </a:lnTo>
                  <a:lnTo>
                    <a:pt x="0" y="116"/>
                  </a:lnTo>
                  <a:lnTo>
                    <a:pt x="13" y="0"/>
                  </a:lnTo>
                </a:path>
              </a:pathLst>
            </a:custGeom>
            <a:solidFill>
              <a:srgbClr val="B3B3B3"/>
            </a:solidFill>
            <a:ln w="9525" cap="rnd">
              <a:noFill/>
              <a:round/>
              <a:headEnd/>
              <a:tailEnd/>
            </a:ln>
          </p:spPr>
          <p:txBody>
            <a:bodyPr/>
            <a:lstStyle/>
            <a:p>
              <a:endParaRPr lang="en-US">
                <a:solidFill>
                  <a:schemeClr val="tx1"/>
                </a:solidFill>
              </a:endParaRPr>
            </a:p>
          </p:txBody>
        </p:sp>
        <p:sp>
          <p:nvSpPr>
            <p:cNvPr id="30749" name="Freeform 505"/>
            <p:cNvSpPr>
              <a:spLocks/>
            </p:cNvSpPr>
            <p:nvPr/>
          </p:nvSpPr>
          <p:spPr bwMode="auto">
            <a:xfrm>
              <a:off x="2559" y="1155"/>
              <a:ext cx="240" cy="34"/>
            </a:xfrm>
            <a:custGeom>
              <a:avLst/>
              <a:gdLst>
                <a:gd name="T0" fmla="*/ 239 w 240"/>
                <a:gd name="T1" fmla="*/ 0 h 34"/>
                <a:gd name="T2" fmla="*/ 239 w 240"/>
                <a:gd name="T3" fmla="*/ 33 h 34"/>
                <a:gd name="T4" fmla="*/ 0 w 240"/>
                <a:gd name="T5" fmla="*/ 33 h 34"/>
                <a:gd name="T6" fmla="*/ 0 w 240"/>
                <a:gd name="T7" fmla="*/ 0 h 34"/>
                <a:gd name="T8" fmla="*/ 239 w 240"/>
                <a:gd name="T9" fmla="*/ 0 h 34"/>
                <a:gd name="T10" fmla="*/ 0 60000 65536"/>
                <a:gd name="T11" fmla="*/ 0 60000 65536"/>
                <a:gd name="T12" fmla="*/ 0 60000 65536"/>
                <a:gd name="T13" fmla="*/ 0 60000 65536"/>
                <a:gd name="T14" fmla="*/ 0 60000 65536"/>
                <a:gd name="T15" fmla="*/ 0 w 240"/>
                <a:gd name="T16" fmla="*/ 0 h 34"/>
                <a:gd name="T17" fmla="*/ 240 w 240"/>
                <a:gd name="T18" fmla="*/ 34 h 34"/>
              </a:gdLst>
              <a:ahLst/>
              <a:cxnLst>
                <a:cxn ang="T10">
                  <a:pos x="T0" y="T1"/>
                </a:cxn>
                <a:cxn ang="T11">
                  <a:pos x="T2" y="T3"/>
                </a:cxn>
                <a:cxn ang="T12">
                  <a:pos x="T4" y="T5"/>
                </a:cxn>
                <a:cxn ang="T13">
                  <a:pos x="T6" y="T7"/>
                </a:cxn>
                <a:cxn ang="T14">
                  <a:pos x="T8" y="T9"/>
                </a:cxn>
              </a:cxnLst>
              <a:rect l="T15" t="T16" r="T17" b="T18"/>
              <a:pathLst>
                <a:path w="240" h="34">
                  <a:moveTo>
                    <a:pt x="239" y="0"/>
                  </a:moveTo>
                  <a:lnTo>
                    <a:pt x="239" y="33"/>
                  </a:lnTo>
                  <a:lnTo>
                    <a:pt x="0" y="33"/>
                  </a:lnTo>
                  <a:lnTo>
                    <a:pt x="0" y="0"/>
                  </a:lnTo>
                  <a:lnTo>
                    <a:pt x="239" y="0"/>
                  </a:lnTo>
                </a:path>
              </a:pathLst>
            </a:custGeom>
            <a:solidFill>
              <a:srgbClr val="737373"/>
            </a:solidFill>
            <a:ln w="9525" cap="rnd">
              <a:noFill/>
              <a:round/>
              <a:headEnd/>
              <a:tailEnd/>
            </a:ln>
          </p:spPr>
          <p:txBody>
            <a:bodyPr/>
            <a:lstStyle/>
            <a:p>
              <a:endParaRPr lang="en-US">
                <a:solidFill>
                  <a:schemeClr val="tx1"/>
                </a:solidFill>
              </a:endParaRPr>
            </a:p>
          </p:txBody>
        </p:sp>
        <p:sp>
          <p:nvSpPr>
            <p:cNvPr id="30750" name="Oval 506"/>
            <p:cNvSpPr>
              <a:spLocks noChangeArrowheads="1"/>
            </p:cNvSpPr>
            <p:nvPr/>
          </p:nvSpPr>
          <p:spPr bwMode="auto">
            <a:xfrm>
              <a:off x="2622" y="1027"/>
              <a:ext cx="114" cy="80"/>
            </a:xfrm>
            <a:prstGeom prst="ellipse">
              <a:avLst/>
            </a:prstGeom>
            <a:solidFill>
              <a:srgbClr val="404040"/>
            </a:solidFill>
            <a:ln w="9525">
              <a:noFill/>
              <a:round/>
              <a:headEnd/>
              <a:tailEnd/>
            </a:ln>
          </p:spPr>
          <p:txBody>
            <a:bodyPr wrap="none" anchor="ctr"/>
            <a:lstStyle/>
            <a:p>
              <a:endParaRPr lang="en-US">
                <a:solidFill>
                  <a:schemeClr val="tx1"/>
                </a:solidFill>
              </a:endParaRPr>
            </a:p>
          </p:txBody>
        </p:sp>
        <p:sp>
          <p:nvSpPr>
            <p:cNvPr id="30751" name="Freeform 507"/>
            <p:cNvSpPr>
              <a:spLocks/>
            </p:cNvSpPr>
            <p:nvPr/>
          </p:nvSpPr>
          <p:spPr bwMode="auto">
            <a:xfrm>
              <a:off x="2525" y="684"/>
              <a:ext cx="23" cy="381"/>
            </a:xfrm>
            <a:custGeom>
              <a:avLst/>
              <a:gdLst>
                <a:gd name="T0" fmla="*/ 16 w 23"/>
                <a:gd name="T1" fmla="*/ 0 h 381"/>
                <a:gd name="T2" fmla="*/ 0 w 23"/>
                <a:gd name="T3" fmla="*/ 12 h 381"/>
                <a:gd name="T4" fmla="*/ 0 w 23"/>
                <a:gd name="T5" fmla="*/ 320 h 381"/>
                <a:gd name="T6" fmla="*/ 22 w 23"/>
                <a:gd name="T7" fmla="*/ 380 h 381"/>
                <a:gd name="T8" fmla="*/ 16 w 23"/>
                <a:gd name="T9" fmla="*/ 0 h 381"/>
                <a:gd name="T10" fmla="*/ 0 60000 65536"/>
                <a:gd name="T11" fmla="*/ 0 60000 65536"/>
                <a:gd name="T12" fmla="*/ 0 60000 65536"/>
                <a:gd name="T13" fmla="*/ 0 60000 65536"/>
                <a:gd name="T14" fmla="*/ 0 60000 65536"/>
                <a:gd name="T15" fmla="*/ 0 w 23"/>
                <a:gd name="T16" fmla="*/ 0 h 381"/>
                <a:gd name="T17" fmla="*/ 23 w 23"/>
                <a:gd name="T18" fmla="*/ 381 h 381"/>
              </a:gdLst>
              <a:ahLst/>
              <a:cxnLst>
                <a:cxn ang="T10">
                  <a:pos x="T0" y="T1"/>
                </a:cxn>
                <a:cxn ang="T11">
                  <a:pos x="T2" y="T3"/>
                </a:cxn>
                <a:cxn ang="T12">
                  <a:pos x="T4" y="T5"/>
                </a:cxn>
                <a:cxn ang="T13">
                  <a:pos x="T6" y="T7"/>
                </a:cxn>
                <a:cxn ang="T14">
                  <a:pos x="T8" y="T9"/>
                </a:cxn>
              </a:cxnLst>
              <a:rect l="T15" t="T16" r="T17" b="T18"/>
              <a:pathLst>
                <a:path w="23" h="381">
                  <a:moveTo>
                    <a:pt x="16" y="0"/>
                  </a:moveTo>
                  <a:lnTo>
                    <a:pt x="0" y="12"/>
                  </a:lnTo>
                  <a:lnTo>
                    <a:pt x="0" y="320"/>
                  </a:lnTo>
                  <a:lnTo>
                    <a:pt x="22" y="380"/>
                  </a:lnTo>
                  <a:lnTo>
                    <a:pt x="16" y="0"/>
                  </a:lnTo>
                </a:path>
              </a:pathLst>
            </a:custGeom>
            <a:solidFill>
              <a:srgbClr val="808080"/>
            </a:solidFill>
            <a:ln w="9525" cap="rnd">
              <a:noFill/>
              <a:round/>
              <a:headEnd/>
              <a:tailEnd/>
            </a:ln>
          </p:spPr>
          <p:txBody>
            <a:bodyPr/>
            <a:lstStyle/>
            <a:p>
              <a:endParaRPr lang="en-US">
                <a:solidFill>
                  <a:schemeClr val="tx1"/>
                </a:solidFill>
              </a:endParaRPr>
            </a:p>
          </p:txBody>
        </p:sp>
        <p:sp>
          <p:nvSpPr>
            <p:cNvPr id="30752" name="Freeform 508"/>
            <p:cNvSpPr>
              <a:spLocks/>
            </p:cNvSpPr>
            <p:nvPr/>
          </p:nvSpPr>
          <p:spPr bwMode="auto">
            <a:xfrm>
              <a:off x="2552" y="682"/>
              <a:ext cx="280" cy="418"/>
            </a:xfrm>
            <a:custGeom>
              <a:avLst/>
              <a:gdLst>
                <a:gd name="T0" fmla="*/ 279 w 280"/>
                <a:gd name="T1" fmla="*/ 373 h 418"/>
                <a:gd name="T2" fmla="*/ 0 w 280"/>
                <a:gd name="T3" fmla="*/ 417 h 418"/>
                <a:gd name="T4" fmla="*/ 0 w 280"/>
                <a:gd name="T5" fmla="*/ 19 h 418"/>
                <a:gd name="T6" fmla="*/ 279 w 280"/>
                <a:gd name="T7" fmla="*/ 0 h 418"/>
                <a:gd name="T8" fmla="*/ 279 w 280"/>
                <a:gd name="T9" fmla="*/ 373 h 418"/>
                <a:gd name="T10" fmla="*/ 0 60000 65536"/>
                <a:gd name="T11" fmla="*/ 0 60000 65536"/>
                <a:gd name="T12" fmla="*/ 0 60000 65536"/>
                <a:gd name="T13" fmla="*/ 0 60000 65536"/>
                <a:gd name="T14" fmla="*/ 0 60000 65536"/>
                <a:gd name="T15" fmla="*/ 0 w 280"/>
                <a:gd name="T16" fmla="*/ 0 h 418"/>
                <a:gd name="T17" fmla="*/ 280 w 280"/>
                <a:gd name="T18" fmla="*/ 418 h 418"/>
              </a:gdLst>
              <a:ahLst/>
              <a:cxnLst>
                <a:cxn ang="T10">
                  <a:pos x="T0" y="T1"/>
                </a:cxn>
                <a:cxn ang="T11">
                  <a:pos x="T2" y="T3"/>
                </a:cxn>
                <a:cxn ang="T12">
                  <a:pos x="T4" y="T5"/>
                </a:cxn>
                <a:cxn ang="T13">
                  <a:pos x="T6" y="T7"/>
                </a:cxn>
                <a:cxn ang="T14">
                  <a:pos x="T8" y="T9"/>
                </a:cxn>
              </a:cxnLst>
              <a:rect l="T15" t="T16" r="T17" b="T18"/>
              <a:pathLst>
                <a:path w="280" h="418">
                  <a:moveTo>
                    <a:pt x="279" y="373"/>
                  </a:moveTo>
                  <a:lnTo>
                    <a:pt x="0" y="417"/>
                  </a:lnTo>
                  <a:lnTo>
                    <a:pt x="0" y="19"/>
                  </a:lnTo>
                  <a:lnTo>
                    <a:pt x="279" y="0"/>
                  </a:lnTo>
                  <a:lnTo>
                    <a:pt x="279" y="373"/>
                  </a:lnTo>
                </a:path>
              </a:pathLst>
            </a:custGeom>
            <a:solidFill>
              <a:srgbClr val="4D4D4D"/>
            </a:solidFill>
            <a:ln w="9525" cap="rnd">
              <a:noFill/>
              <a:round/>
              <a:headEnd/>
              <a:tailEnd/>
            </a:ln>
          </p:spPr>
          <p:txBody>
            <a:bodyPr/>
            <a:lstStyle/>
            <a:p>
              <a:endParaRPr lang="en-US">
                <a:solidFill>
                  <a:schemeClr val="tx1"/>
                </a:solidFill>
              </a:endParaRPr>
            </a:p>
          </p:txBody>
        </p:sp>
        <p:sp>
          <p:nvSpPr>
            <p:cNvPr id="30753" name="Freeform 509"/>
            <p:cNvSpPr>
              <a:spLocks/>
            </p:cNvSpPr>
            <p:nvPr/>
          </p:nvSpPr>
          <p:spPr bwMode="auto">
            <a:xfrm>
              <a:off x="2574" y="699"/>
              <a:ext cx="228" cy="333"/>
            </a:xfrm>
            <a:custGeom>
              <a:avLst/>
              <a:gdLst>
                <a:gd name="T0" fmla="*/ 220 w 228"/>
                <a:gd name="T1" fmla="*/ 1 h 333"/>
                <a:gd name="T2" fmla="*/ 221 w 228"/>
                <a:gd name="T3" fmla="*/ 6 h 333"/>
                <a:gd name="T4" fmla="*/ 222 w 228"/>
                <a:gd name="T5" fmla="*/ 13 h 333"/>
                <a:gd name="T6" fmla="*/ 224 w 228"/>
                <a:gd name="T7" fmla="*/ 27 h 333"/>
                <a:gd name="T8" fmla="*/ 224 w 228"/>
                <a:gd name="T9" fmla="*/ 43 h 333"/>
                <a:gd name="T10" fmla="*/ 224 w 228"/>
                <a:gd name="T11" fmla="*/ 62 h 333"/>
                <a:gd name="T12" fmla="*/ 225 w 228"/>
                <a:gd name="T13" fmla="*/ 83 h 333"/>
                <a:gd name="T14" fmla="*/ 225 w 228"/>
                <a:gd name="T15" fmla="*/ 104 h 333"/>
                <a:gd name="T16" fmla="*/ 227 w 228"/>
                <a:gd name="T17" fmla="*/ 129 h 333"/>
                <a:gd name="T18" fmla="*/ 227 w 228"/>
                <a:gd name="T19" fmla="*/ 153 h 333"/>
                <a:gd name="T20" fmla="*/ 227 w 228"/>
                <a:gd name="T21" fmla="*/ 178 h 333"/>
                <a:gd name="T22" fmla="*/ 225 w 228"/>
                <a:gd name="T23" fmla="*/ 200 h 333"/>
                <a:gd name="T24" fmla="*/ 225 w 228"/>
                <a:gd name="T25" fmla="*/ 223 h 333"/>
                <a:gd name="T26" fmla="*/ 224 w 228"/>
                <a:gd name="T27" fmla="*/ 244 h 333"/>
                <a:gd name="T28" fmla="*/ 224 w 228"/>
                <a:gd name="T29" fmla="*/ 263 h 333"/>
                <a:gd name="T30" fmla="*/ 224 w 228"/>
                <a:gd name="T31" fmla="*/ 277 h 333"/>
                <a:gd name="T32" fmla="*/ 222 w 228"/>
                <a:gd name="T33" fmla="*/ 291 h 333"/>
                <a:gd name="T34" fmla="*/ 220 w 228"/>
                <a:gd name="T35" fmla="*/ 298 h 333"/>
                <a:gd name="T36" fmla="*/ 213 w 228"/>
                <a:gd name="T37" fmla="*/ 305 h 333"/>
                <a:gd name="T38" fmla="*/ 206 w 228"/>
                <a:gd name="T39" fmla="*/ 309 h 333"/>
                <a:gd name="T40" fmla="*/ 200 w 228"/>
                <a:gd name="T41" fmla="*/ 311 h 333"/>
                <a:gd name="T42" fmla="*/ 191 w 228"/>
                <a:gd name="T43" fmla="*/ 312 h 333"/>
                <a:gd name="T44" fmla="*/ 180 w 228"/>
                <a:gd name="T45" fmla="*/ 316 h 333"/>
                <a:gd name="T46" fmla="*/ 169 w 228"/>
                <a:gd name="T47" fmla="*/ 318 h 333"/>
                <a:gd name="T48" fmla="*/ 156 w 228"/>
                <a:gd name="T49" fmla="*/ 319 h 333"/>
                <a:gd name="T50" fmla="*/ 145 w 228"/>
                <a:gd name="T51" fmla="*/ 323 h 333"/>
                <a:gd name="T52" fmla="*/ 133 w 228"/>
                <a:gd name="T53" fmla="*/ 325 h 333"/>
                <a:gd name="T54" fmla="*/ 121 w 228"/>
                <a:gd name="T55" fmla="*/ 325 h 333"/>
                <a:gd name="T56" fmla="*/ 110 w 228"/>
                <a:gd name="T57" fmla="*/ 325 h 333"/>
                <a:gd name="T58" fmla="*/ 97 w 228"/>
                <a:gd name="T59" fmla="*/ 328 h 333"/>
                <a:gd name="T60" fmla="*/ 85 w 228"/>
                <a:gd name="T61" fmla="*/ 328 h 333"/>
                <a:gd name="T62" fmla="*/ 74 w 228"/>
                <a:gd name="T63" fmla="*/ 328 h 333"/>
                <a:gd name="T64" fmla="*/ 61 w 228"/>
                <a:gd name="T65" fmla="*/ 330 h 333"/>
                <a:gd name="T66" fmla="*/ 49 w 228"/>
                <a:gd name="T67" fmla="*/ 330 h 333"/>
                <a:gd name="T68" fmla="*/ 38 w 228"/>
                <a:gd name="T69" fmla="*/ 330 h 333"/>
                <a:gd name="T70" fmla="*/ 26 w 228"/>
                <a:gd name="T71" fmla="*/ 330 h 333"/>
                <a:gd name="T72" fmla="*/ 13 w 228"/>
                <a:gd name="T73" fmla="*/ 328 h 333"/>
                <a:gd name="T74" fmla="*/ 6 w 228"/>
                <a:gd name="T75" fmla="*/ 325 h 333"/>
                <a:gd name="T76" fmla="*/ 5 w 228"/>
                <a:gd name="T77" fmla="*/ 319 h 333"/>
                <a:gd name="T78" fmla="*/ 4 w 228"/>
                <a:gd name="T79" fmla="*/ 312 h 333"/>
                <a:gd name="T80" fmla="*/ 2 w 228"/>
                <a:gd name="T81" fmla="*/ 302 h 333"/>
                <a:gd name="T82" fmla="*/ 1 w 228"/>
                <a:gd name="T83" fmla="*/ 286 h 333"/>
                <a:gd name="T84" fmla="*/ 0 w 228"/>
                <a:gd name="T85" fmla="*/ 269 h 333"/>
                <a:gd name="T86" fmla="*/ 0 w 228"/>
                <a:gd name="T87" fmla="*/ 249 h 333"/>
                <a:gd name="T88" fmla="*/ 0 w 228"/>
                <a:gd name="T89" fmla="*/ 228 h 333"/>
                <a:gd name="T90" fmla="*/ 0 w 228"/>
                <a:gd name="T91" fmla="*/ 204 h 333"/>
                <a:gd name="T92" fmla="*/ 0 w 228"/>
                <a:gd name="T93" fmla="*/ 181 h 333"/>
                <a:gd name="T94" fmla="*/ 0 w 228"/>
                <a:gd name="T95" fmla="*/ 157 h 333"/>
                <a:gd name="T96" fmla="*/ 0 w 228"/>
                <a:gd name="T97" fmla="*/ 134 h 333"/>
                <a:gd name="T98" fmla="*/ 0 w 228"/>
                <a:gd name="T99" fmla="*/ 110 h 333"/>
                <a:gd name="T100" fmla="*/ 0 w 228"/>
                <a:gd name="T101" fmla="*/ 89 h 333"/>
                <a:gd name="T102" fmla="*/ 0 w 228"/>
                <a:gd name="T103" fmla="*/ 69 h 333"/>
                <a:gd name="T104" fmla="*/ 1 w 228"/>
                <a:gd name="T105" fmla="*/ 52 h 333"/>
                <a:gd name="T106" fmla="*/ 2 w 228"/>
                <a:gd name="T107" fmla="*/ 38 h 333"/>
                <a:gd name="T108" fmla="*/ 4 w 228"/>
                <a:gd name="T109" fmla="*/ 26 h 333"/>
                <a:gd name="T110" fmla="*/ 5 w 228"/>
                <a:gd name="T111" fmla="*/ 19 h 333"/>
                <a:gd name="T112" fmla="*/ 6 w 228"/>
                <a:gd name="T113" fmla="*/ 13 h 333"/>
                <a:gd name="T114" fmla="*/ 218 w 228"/>
                <a:gd name="T115" fmla="*/ 0 h 33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8"/>
                <a:gd name="T175" fmla="*/ 0 h 333"/>
                <a:gd name="T176" fmla="*/ 228 w 228"/>
                <a:gd name="T177" fmla="*/ 333 h 33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8" h="333">
                  <a:moveTo>
                    <a:pt x="218" y="0"/>
                  </a:moveTo>
                  <a:lnTo>
                    <a:pt x="220" y="1"/>
                  </a:lnTo>
                  <a:lnTo>
                    <a:pt x="220" y="3"/>
                  </a:lnTo>
                  <a:lnTo>
                    <a:pt x="221" y="6"/>
                  </a:lnTo>
                  <a:lnTo>
                    <a:pt x="221" y="12"/>
                  </a:lnTo>
                  <a:lnTo>
                    <a:pt x="222" y="13"/>
                  </a:lnTo>
                  <a:lnTo>
                    <a:pt x="222" y="20"/>
                  </a:lnTo>
                  <a:lnTo>
                    <a:pt x="224" y="27"/>
                  </a:lnTo>
                  <a:lnTo>
                    <a:pt x="224" y="36"/>
                  </a:lnTo>
                  <a:lnTo>
                    <a:pt x="224" y="43"/>
                  </a:lnTo>
                  <a:lnTo>
                    <a:pt x="224" y="52"/>
                  </a:lnTo>
                  <a:lnTo>
                    <a:pt x="224" y="62"/>
                  </a:lnTo>
                  <a:lnTo>
                    <a:pt x="225" y="71"/>
                  </a:lnTo>
                  <a:lnTo>
                    <a:pt x="225" y="83"/>
                  </a:lnTo>
                  <a:lnTo>
                    <a:pt x="225" y="94"/>
                  </a:lnTo>
                  <a:lnTo>
                    <a:pt x="225" y="104"/>
                  </a:lnTo>
                  <a:lnTo>
                    <a:pt x="225" y="117"/>
                  </a:lnTo>
                  <a:lnTo>
                    <a:pt x="227" y="129"/>
                  </a:lnTo>
                  <a:lnTo>
                    <a:pt x="227" y="139"/>
                  </a:lnTo>
                  <a:lnTo>
                    <a:pt x="227" y="153"/>
                  </a:lnTo>
                  <a:lnTo>
                    <a:pt x="227" y="164"/>
                  </a:lnTo>
                  <a:lnTo>
                    <a:pt x="227" y="178"/>
                  </a:lnTo>
                  <a:lnTo>
                    <a:pt x="225" y="190"/>
                  </a:lnTo>
                  <a:lnTo>
                    <a:pt x="225" y="200"/>
                  </a:lnTo>
                  <a:lnTo>
                    <a:pt x="225" y="211"/>
                  </a:lnTo>
                  <a:lnTo>
                    <a:pt x="225" y="223"/>
                  </a:lnTo>
                  <a:lnTo>
                    <a:pt x="225" y="235"/>
                  </a:lnTo>
                  <a:lnTo>
                    <a:pt x="224" y="244"/>
                  </a:lnTo>
                  <a:lnTo>
                    <a:pt x="224" y="253"/>
                  </a:lnTo>
                  <a:lnTo>
                    <a:pt x="224" y="263"/>
                  </a:lnTo>
                  <a:lnTo>
                    <a:pt x="224" y="270"/>
                  </a:lnTo>
                  <a:lnTo>
                    <a:pt x="224" y="277"/>
                  </a:lnTo>
                  <a:lnTo>
                    <a:pt x="222" y="284"/>
                  </a:lnTo>
                  <a:lnTo>
                    <a:pt x="222" y="291"/>
                  </a:lnTo>
                  <a:lnTo>
                    <a:pt x="221" y="295"/>
                  </a:lnTo>
                  <a:lnTo>
                    <a:pt x="220" y="298"/>
                  </a:lnTo>
                  <a:lnTo>
                    <a:pt x="220" y="304"/>
                  </a:lnTo>
                  <a:lnTo>
                    <a:pt x="213" y="305"/>
                  </a:lnTo>
                  <a:lnTo>
                    <a:pt x="210" y="307"/>
                  </a:lnTo>
                  <a:lnTo>
                    <a:pt x="206" y="309"/>
                  </a:lnTo>
                  <a:lnTo>
                    <a:pt x="203" y="309"/>
                  </a:lnTo>
                  <a:lnTo>
                    <a:pt x="200" y="311"/>
                  </a:lnTo>
                  <a:lnTo>
                    <a:pt x="192" y="312"/>
                  </a:lnTo>
                  <a:lnTo>
                    <a:pt x="191" y="312"/>
                  </a:lnTo>
                  <a:lnTo>
                    <a:pt x="185" y="314"/>
                  </a:lnTo>
                  <a:lnTo>
                    <a:pt x="180" y="316"/>
                  </a:lnTo>
                  <a:lnTo>
                    <a:pt x="174" y="316"/>
                  </a:lnTo>
                  <a:lnTo>
                    <a:pt x="169" y="318"/>
                  </a:lnTo>
                  <a:lnTo>
                    <a:pt x="163" y="318"/>
                  </a:lnTo>
                  <a:lnTo>
                    <a:pt x="156" y="319"/>
                  </a:lnTo>
                  <a:lnTo>
                    <a:pt x="151" y="319"/>
                  </a:lnTo>
                  <a:lnTo>
                    <a:pt x="145" y="323"/>
                  </a:lnTo>
                  <a:lnTo>
                    <a:pt x="138" y="323"/>
                  </a:lnTo>
                  <a:lnTo>
                    <a:pt x="133" y="325"/>
                  </a:lnTo>
                  <a:lnTo>
                    <a:pt x="127" y="325"/>
                  </a:lnTo>
                  <a:lnTo>
                    <a:pt x="121" y="325"/>
                  </a:lnTo>
                  <a:lnTo>
                    <a:pt x="115" y="325"/>
                  </a:lnTo>
                  <a:lnTo>
                    <a:pt x="110" y="325"/>
                  </a:lnTo>
                  <a:lnTo>
                    <a:pt x="103" y="325"/>
                  </a:lnTo>
                  <a:lnTo>
                    <a:pt x="97" y="328"/>
                  </a:lnTo>
                  <a:lnTo>
                    <a:pt x="92" y="328"/>
                  </a:lnTo>
                  <a:lnTo>
                    <a:pt x="85" y="328"/>
                  </a:lnTo>
                  <a:lnTo>
                    <a:pt x="79" y="328"/>
                  </a:lnTo>
                  <a:lnTo>
                    <a:pt x="74" y="328"/>
                  </a:lnTo>
                  <a:lnTo>
                    <a:pt x="67" y="330"/>
                  </a:lnTo>
                  <a:lnTo>
                    <a:pt x="61" y="330"/>
                  </a:lnTo>
                  <a:lnTo>
                    <a:pt x="56" y="330"/>
                  </a:lnTo>
                  <a:lnTo>
                    <a:pt x="49" y="330"/>
                  </a:lnTo>
                  <a:lnTo>
                    <a:pt x="44" y="332"/>
                  </a:lnTo>
                  <a:lnTo>
                    <a:pt x="38" y="330"/>
                  </a:lnTo>
                  <a:lnTo>
                    <a:pt x="31" y="330"/>
                  </a:lnTo>
                  <a:lnTo>
                    <a:pt x="26" y="330"/>
                  </a:lnTo>
                  <a:lnTo>
                    <a:pt x="19" y="328"/>
                  </a:lnTo>
                  <a:lnTo>
                    <a:pt x="13" y="328"/>
                  </a:lnTo>
                  <a:lnTo>
                    <a:pt x="8" y="328"/>
                  </a:lnTo>
                  <a:lnTo>
                    <a:pt x="6" y="325"/>
                  </a:lnTo>
                  <a:lnTo>
                    <a:pt x="6" y="323"/>
                  </a:lnTo>
                  <a:lnTo>
                    <a:pt x="5" y="319"/>
                  </a:lnTo>
                  <a:lnTo>
                    <a:pt x="4" y="316"/>
                  </a:lnTo>
                  <a:lnTo>
                    <a:pt x="4" y="312"/>
                  </a:lnTo>
                  <a:lnTo>
                    <a:pt x="2" y="307"/>
                  </a:lnTo>
                  <a:lnTo>
                    <a:pt x="2" y="302"/>
                  </a:lnTo>
                  <a:lnTo>
                    <a:pt x="1" y="295"/>
                  </a:lnTo>
                  <a:lnTo>
                    <a:pt x="1" y="286"/>
                  </a:lnTo>
                  <a:lnTo>
                    <a:pt x="1" y="277"/>
                  </a:lnTo>
                  <a:lnTo>
                    <a:pt x="0" y="269"/>
                  </a:lnTo>
                  <a:lnTo>
                    <a:pt x="0" y="258"/>
                  </a:lnTo>
                  <a:lnTo>
                    <a:pt x="0" y="249"/>
                  </a:lnTo>
                  <a:lnTo>
                    <a:pt x="0" y="241"/>
                  </a:lnTo>
                  <a:lnTo>
                    <a:pt x="0" y="228"/>
                  </a:lnTo>
                  <a:lnTo>
                    <a:pt x="0" y="218"/>
                  </a:lnTo>
                  <a:lnTo>
                    <a:pt x="0" y="204"/>
                  </a:lnTo>
                  <a:lnTo>
                    <a:pt x="0" y="192"/>
                  </a:lnTo>
                  <a:lnTo>
                    <a:pt x="0" y="181"/>
                  </a:lnTo>
                  <a:lnTo>
                    <a:pt x="0" y="171"/>
                  </a:lnTo>
                  <a:lnTo>
                    <a:pt x="0" y="157"/>
                  </a:lnTo>
                  <a:lnTo>
                    <a:pt x="0" y="145"/>
                  </a:lnTo>
                  <a:lnTo>
                    <a:pt x="0" y="134"/>
                  </a:lnTo>
                  <a:lnTo>
                    <a:pt x="0" y="120"/>
                  </a:lnTo>
                  <a:lnTo>
                    <a:pt x="0" y="110"/>
                  </a:lnTo>
                  <a:lnTo>
                    <a:pt x="0" y="99"/>
                  </a:lnTo>
                  <a:lnTo>
                    <a:pt x="0" y="89"/>
                  </a:lnTo>
                  <a:lnTo>
                    <a:pt x="0" y="80"/>
                  </a:lnTo>
                  <a:lnTo>
                    <a:pt x="0" y="69"/>
                  </a:lnTo>
                  <a:lnTo>
                    <a:pt x="1" y="61"/>
                  </a:lnTo>
                  <a:lnTo>
                    <a:pt x="1" y="52"/>
                  </a:lnTo>
                  <a:lnTo>
                    <a:pt x="1" y="45"/>
                  </a:lnTo>
                  <a:lnTo>
                    <a:pt x="2" y="38"/>
                  </a:lnTo>
                  <a:lnTo>
                    <a:pt x="2" y="33"/>
                  </a:lnTo>
                  <a:lnTo>
                    <a:pt x="4" y="26"/>
                  </a:lnTo>
                  <a:lnTo>
                    <a:pt x="4" y="22"/>
                  </a:lnTo>
                  <a:lnTo>
                    <a:pt x="5" y="19"/>
                  </a:lnTo>
                  <a:lnTo>
                    <a:pt x="6" y="17"/>
                  </a:lnTo>
                  <a:lnTo>
                    <a:pt x="6" y="13"/>
                  </a:lnTo>
                  <a:lnTo>
                    <a:pt x="8" y="13"/>
                  </a:lnTo>
                  <a:lnTo>
                    <a:pt x="218" y="0"/>
                  </a:lnTo>
                </a:path>
              </a:pathLst>
            </a:custGeom>
            <a:solidFill>
              <a:srgbClr val="97A6CC"/>
            </a:solidFill>
            <a:ln w="9525" cap="rnd">
              <a:noFill/>
              <a:round/>
              <a:headEnd/>
              <a:tailEnd/>
            </a:ln>
          </p:spPr>
          <p:txBody>
            <a:bodyPr/>
            <a:lstStyle/>
            <a:p>
              <a:endParaRPr lang="en-US">
                <a:solidFill>
                  <a:schemeClr val="tx1"/>
                </a:solidFill>
              </a:endParaRPr>
            </a:p>
          </p:txBody>
        </p:sp>
        <p:sp>
          <p:nvSpPr>
            <p:cNvPr id="30754" name="Freeform 510"/>
            <p:cNvSpPr>
              <a:spLocks/>
            </p:cNvSpPr>
            <p:nvPr/>
          </p:nvSpPr>
          <p:spPr bwMode="auto">
            <a:xfrm>
              <a:off x="2540" y="656"/>
              <a:ext cx="292" cy="42"/>
            </a:xfrm>
            <a:custGeom>
              <a:avLst/>
              <a:gdLst>
                <a:gd name="T0" fmla="*/ 291 w 292"/>
                <a:gd name="T1" fmla="*/ 23 h 42"/>
                <a:gd name="T2" fmla="*/ 271 w 292"/>
                <a:gd name="T3" fmla="*/ 0 h 42"/>
                <a:gd name="T4" fmla="*/ 0 w 292"/>
                <a:gd name="T5" fmla="*/ 16 h 42"/>
                <a:gd name="T6" fmla="*/ 13 w 292"/>
                <a:gd name="T7" fmla="*/ 41 h 42"/>
                <a:gd name="T8" fmla="*/ 291 w 292"/>
                <a:gd name="T9" fmla="*/ 23 h 42"/>
                <a:gd name="T10" fmla="*/ 0 60000 65536"/>
                <a:gd name="T11" fmla="*/ 0 60000 65536"/>
                <a:gd name="T12" fmla="*/ 0 60000 65536"/>
                <a:gd name="T13" fmla="*/ 0 60000 65536"/>
                <a:gd name="T14" fmla="*/ 0 60000 65536"/>
                <a:gd name="T15" fmla="*/ 0 w 292"/>
                <a:gd name="T16" fmla="*/ 0 h 42"/>
                <a:gd name="T17" fmla="*/ 292 w 292"/>
                <a:gd name="T18" fmla="*/ 42 h 42"/>
              </a:gdLst>
              <a:ahLst/>
              <a:cxnLst>
                <a:cxn ang="T10">
                  <a:pos x="T0" y="T1"/>
                </a:cxn>
                <a:cxn ang="T11">
                  <a:pos x="T2" y="T3"/>
                </a:cxn>
                <a:cxn ang="T12">
                  <a:pos x="T4" y="T5"/>
                </a:cxn>
                <a:cxn ang="T13">
                  <a:pos x="T6" y="T7"/>
                </a:cxn>
                <a:cxn ang="T14">
                  <a:pos x="T8" y="T9"/>
                </a:cxn>
              </a:cxnLst>
              <a:rect l="T15" t="T16" r="T17" b="T18"/>
              <a:pathLst>
                <a:path w="292" h="42">
                  <a:moveTo>
                    <a:pt x="291" y="23"/>
                  </a:moveTo>
                  <a:lnTo>
                    <a:pt x="271" y="0"/>
                  </a:lnTo>
                  <a:lnTo>
                    <a:pt x="0" y="16"/>
                  </a:lnTo>
                  <a:lnTo>
                    <a:pt x="13" y="41"/>
                  </a:lnTo>
                  <a:lnTo>
                    <a:pt x="291" y="23"/>
                  </a:lnTo>
                </a:path>
              </a:pathLst>
            </a:custGeom>
            <a:solidFill>
              <a:srgbClr val="F2F2F2"/>
            </a:solidFill>
            <a:ln w="9525" cap="rnd">
              <a:noFill/>
              <a:round/>
              <a:headEnd/>
              <a:tailEnd/>
            </a:ln>
          </p:spPr>
          <p:txBody>
            <a:bodyPr/>
            <a:lstStyle/>
            <a:p>
              <a:endParaRPr lang="en-US">
                <a:solidFill>
                  <a:schemeClr val="tx1"/>
                </a:solidFill>
              </a:endParaRPr>
            </a:p>
          </p:txBody>
        </p:sp>
        <p:sp>
          <p:nvSpPr>
            <p:cNvPr id="30755" name="Freeform 511"/>
            <p:cNvSpPr>
              <a:spLocks/>
            </p:cNvSpPr>
            <p:nvPr/>
          </p:nvSpPr>
          <p:spPr bwMode="auto">
            <a:xfrm>
              <a:off x="2540" y="674"/>
              <a:ext cx="23" cy="426"/>
            </a:xfrm>
            <a:custGeom>
              <a:avLst/>
              <a:gdLst>
                <a:gd name="T0" fmla="*/ 0 w 23"/>
                <a:gd name="T1" fmla="*/ 0 h 426"/>
                <a:gd name="T2" fmla="*/ 22 w 23"/>
                <a:gd name="T3" fmla="*/ 28 h 426"/>
                <a:gd name="T4" fmla="*/ 22 w 23"/>
                <a:gd name="T5" fmla="*/ 425 h 426"/>
                <a:gd name="T6" fmla="*/ 0 w 23"/>
                <a:gd name="T7" fmla="*/ 388 h 426"/>
                <a:gd name="T8" fmla="*/ 0 w 23"/>
                <a:gd name="T9" fmla="*/ 0 h 426"/>
                <a:gd name="T10" fmla="*/ 0 60000 65536"/>
                <a:gd name="T11" fmla="*/ 0 60000 65536"/>
                <a:gd name="T12" fmla="*/ 0 60000 65536"/>
                <a:gd name="T13" fmla="*/ 0 60000 65536"/>
                <a:gd name="T14" fmla="*/ 0 60000 65536"/>
                <a:gd name="T15" fmla="*/ 0 w 23"/>
                <a:gd name="T16" fmla="*/ 0 h 426"/>
                <a:gd name="T17" fmla="*/ 23 w 23"/>
                <a:gd name="T18" fmla="*/ 426 h 426"/>
              </a:gdLst>
              <a:ahLst/>
              <a:cxnLst>
                <a:cxn ang="T10">
                  <a:pos x="T0" y="T1"/>
                </a:cxn>
                <a:cxn ang="T11">
                  <a:pos x="T2" y="T3"/>
                </a:cxn>
                <a:cxn ang="T12">
                  <a:pos x="T4" y="T5"/>
                </a:cxn>
                <a:cxn ang="T13">
                  <a:pos x="T6" y="T7"/>
                </a:cxn>
                <a:cxn ang="T14">
                  <a:pos x="T8" y="T9"/>
                </a:cxn>
              </a:cxnLst>
              <a:rect l="T15" t="T16" r="T17" b="T18"/>
              <a:pathLst>
                <a:path w="23" h="426">
                  <a:moveTo>
                    <a:pt x="0" y="0"/>
                  </a:moveTo>
                  <a:lnTo>
                    <a:pt x="22" y="28"/>
                  </a:lnTo>
                  <a:lnTo>
                    <a:pt x="22" y="425"/>
                  </a:lnTo>
                  <a:lnTo>
                    <a:pt x="0" y="388"/>
                  </a:lnTo>
                  <a:lnTo>
                    <a:pt x="0" y="0"/>
                  </a:lnTo>
                </a:path>
              </a:pathLst>
            </a:custGeom>
            <a:solidFill>
              <a:srgbClr val="999999"/>
            </a:solidFill>
            <a:ln w="9525" cap="rnd">
              <a:noFill/>
              <a:round/>
              <a:headEnd/>
              <a:tailEnd/>
            </a:ln>
          </p:spPr>
          <p:txBody>
            <a:bodyPr/>
            <a:lstStyle/>
            <a:p>
              <a:endParaRPr lang="en-US">
                <a:solidFill>
                  <a:schemeClr val="tx1"/>
                </a:solidFill>
              </a:endParaRPr>
            </a:p>
          </p:txBody>
        </p:sp>
        <p:sp>
          <p:nvSpPr>
            <p:cNvPr id="30756" name="Freeform 512"/>
            <p:cNvSpPr>
              <a:spLocks/>
            </p:cNvSpPr>
            <p:nvPr/>
          </p:nvSpPr>
          <p:spPr bwMode="auto">
            <a:xfrm>
              <a:off x="2815" y="682"/>
              <a:ext cx="23" cy="373"/>
            </a:xfrm>
            <a:custGeom>
              <a:avLst/>
              <a:gdLst>
                <a:gd name="T0" fmla="*/ 22 w 23"/>
                <a:gd name="T1" fmla="*/ 0 h 373"/>
                <a:gd name="T2" fmla="*/ 0 w 23"/>
                <a:gd name="T3" fmla="*/ 19 h 373"/>
                <a:gd name="T4" fmla="*/ 0 w 23"/>
                <a:gd name="T5" fmla="*/ 333 h 373"/>
                <a:gd name="T6" fmla="*/ 22 w 23"/>
                <a:gd name="T7" fmla="*/ 372 h 373"/>
                <a:gd name="T8" fmla="*/ 22 w 23"/>
                <a:gd name="T9" fmla="*/ 0 h 373"/>
                <a:gd name="T10" fmla="*/ 0 60000 65536"/>
                <a:gd name="T11" fmla="*/ 0 60000 65536"/>
                <a:gd name="T12" fmla="*/ 0 60000 65536"/>
                <a:gd name="T13" fmla="*/ 0 60000 65536"/>
                <a:gd name="T14" fmla="*/ 0 60000 65536"/>
                <a:gd name="T15" fmla="*/ 0 w 23"/>
                <a:gd name="T16" fmla="*/ 0 h 373"/>
                <a:gd name="T17" fmla="*/ 23 w 23"/>
                <a:gd name="T18" fmla="*/ 373 h 373"/>
              </a:gdLst>
              <a:ahLst/>
              <a:cxnLst>
                <a:cxn ang="T10">
                  <a:pos x="T0" y="T1"/>
                </a:cxn>
                <a:cxn ang="T11">
                  <a:pos x="T2" y="T3"/>
                </a:cxn>
                <a:cxn ang="T12">
                  <a:pos x="T4" y="T5"/>
                </a:cxn>
                <a:cxn ang="T13">
                  <a:pos x="T6" y="T7"/>
                </a:cxn>
                <a:cxn ang="T14">
                  <a:pos x="T8" y="T9"/>
                </a:cxn>
              </a:cxnLst>
              <a:rect l="T15" t="T16" r="T17" b="T18"/>
              <a:pathLst>
                <a:path w="23" h="373">
                  <a:moveTo>
                    <a:pt x="22" y="0"/>
                  </a:moveTo>
                  <a:lnTo>
                    <a:pt x="0" y="19"/>
                  </a:lnTo>
                  <a:lnTo>
                    <a:pt x="0" y="333"/>
                  </a:lnTo>
                  <a:lnTo>
                    <a:pt x="22" y="372"/>
                  </a:lnTo>
                  <a:lnTo>
                    <a:pt x="22" y="0"/>
                  </a:lnTo>
                </a:path>
              </a:pathLst>
            </a:custGeom>
            <a:solidFill>
              <a:srgbClr val="BFBFBF"/>
            </a:solidFill>
            <a:ln w="9525" cap="rnd">
              <a:noFill/>
              <a:round/>
              <a:headEnd/>
              <a:tailEnd/>
            </a:ln>
          </p:spPr>
          <p:txBody>
            <a:bodyPr/>
            <a:lstStyle/>
            <a:p>
              <a:endParaRPr lang="en-US">
                <a:solidFill>
                  <a:schemeClr val="tx1"/>
                </a:solidFill>
              </a:endParaRPr>
            </a:p>
          </p:txBody>
        </p:sp>
        <p:sp>
          <p:nvSpPr>
            <p:cNvPr id="30757" name="Freeform 513"/>
            <p:cNvSpPr>
              <a:spLocks/>
            </p:cNvSpPr>
            <p:nvPr/>
          </p:nvSpPr>
          <p:spPr bwMode="auto">
            <a:xfrm>
              <a:off x="2552" y="1023"/>
              <a:ext cx="280" cy="77"/>
            </a:xfrm>
            <a:custGeom>
              <a:avLst/>
              <a:gdLst>
                <a:gd name="T0" fmla="*/ 279 w 280"/>
                <a:gd name="T1" fmla="*/ 35 h 77"/>
                <a:gd name="T2" fmla="*/ 257 w 280"/>
                <a:gd name="T3" fmla="*/ 0 h 77"/>
                <a:gd name="T4" fmla="*/ 21 w 280"/>
                <a:gd name="T5" fmla="*/ 35 h 77"/>
                <a:gd name="T6" fmla="*/ 0 w 280"/>
                <a:gd name="T7" fmla="*/ 76 h 77"/>
                <a:gd name="T8" fmla="*/ 279 w 280"/>
                <a:gd name="T9" fmla="*/ 35 h 77"/>
                <a:gd name="T10" fmla="*/ 0 60000 65536"/>
                <a:gd name="T11" fmla="*/ 0 60000 65536"/>
                <a:gd name="T12" fmla="*/ 0 60000 65536"/>
                <a:gd name="T13" fmla="*/ 0 60000 65536"/>
                <a:gd name="T14" fmla="*/ 0 60000 65536"/>
                <a:gd name="T15" fmla="*/ 0 w 280"/>
                <a:gd name="T16" fmla="*/ 0 h 77"/>
                <a:gd name="T17" fmla="*/ 280 w 280"/>
                <a:gd name="T18" fmla="*/ 77 h 77"/>
              </a:gdLst>
              <a:ahLst/>
              <a:cxnLst>
                <a:cxn ang="T10">
                  <a:pos x="T0" y="T1"/>
                </a:cxn>
                <a:cxn ang="T11">
                  <a:pos x="T2" y="T3"/>
                </a:cxn>
                <a:cxn ang="T12">
                  <a:pos x="T4" y="T5"/>
                </a:cxn>
                <a:cxn ang="T13">
                  <a:pos x="T6" y="T7"/>
                </a:cxn>
                <a:cxn ang="T14">
                  <a:pos x="T8" y="T9"/>
                </a:cxn>
              </a:cxnLst>
              <a:rect l="T15" t="T16" r="T17" b="T18"/>
              <a:pathLst>
                <a:path w="280" h="77">
                  <a:moveTo>
                    <a:pt x="279" y="35"/>
                  </a:moveTo>
                  <a:lnTo>
                    <a:pt x="257" y="0"/>
                  </a:lnTo>
                  <a:lnTo>
                    <a:pt x="21" y="35"/>
                  </a:lnTo>
                  <a:lnTo>
                    <a:pt x="0" y="76"/>
                  </a:lnTo>
                  <a:lnTo>
                    <a:pt x="279" y="35"/>
                  </a:lnTo>
                </a:path>
              </a:pathLst>
            </a:custGeom>
            <a:solidFill>
              <a:srgbClr val="E6E6E6"/>
            </a:solidFill>
            <a:ln w="9525" cap="rnd">
              <a:noFill/>
              <a:round/>
              <a:headEnd/>
              <a:tailEnd/>
            </a:ln>
          </p:spPr>
          <p:txBody>
            <a:bodyPr/>
            <a:lstStyle/>
            <a:p>
              <a:endParaRPr lang="en-US">
                <a:solidFill>
                  <a:schemeClr val="tx1"/>
                </a:solidFill>
              </a:endParaRPr>
            </a:p>
          </p:txBody>
        </p:sp>
        <p:sp>
          <p:nvSpPr>
            <p:cNvPr id="30758" name="Freeform 514"/>
            <p:cNvSpPr>
              <a:spLocks/>
            </p:cNvSpPr>
            <p:nvPr/>
          </p:nvSpPr>
          <p:spPr bwMode="auto">
            <a:xfrm>
              <a:off x="2552" y="703"/>
              <a:ext cx="23" cy="397"/>
            </a:xfrm>
            <a:custGeom>
              <a:avLst/>
              <a:gdLst>
                <a:gd name="T0" fmla="*/ 0 w 23"/>
                <a:gd name="T1" fmla="*/ 396 h 397"/>
                <a:gd name="T2" fmla="*/ 22 w 23"/>
                <a:gd name="T3" fmla="*/ 352 h 397"/>
                <a:gd name="T4" fmla="*/ 22 w 23"/>
                <a:gd name="T5" fmla="*/ 17 h 397"/>
                <a:gd name="T6" fmla="*/ 0 w 23"/>
                <a:gd name="T7" fmla="*/ 0 h 397"/>
                <a:gd name="T8" fmla="*/ 0 w 23"/>
                <a:gd name="T9" fmla="*/ 396 h 397"/>
                <a:gd name="T10" fmla="*/ 0 60000 65536"/>
                <a:gd name="T11" fmla="*/ 0 60000 65536"/>
                <a:gd name="T12" fmla="*/ 0 60000 65536"/>
                <a:gd name="T13" fmla="*/ 0 60000 65536"/>
                <a:gd name="T14" fmla="*/ 0 60000 65536"/>
                <a:gd name="T15" fmla="*/ 0 w 23"/>
                <a:gd name="T16" fmla="*/ 0 h 397"/>
                <a:gd name="T17" fmla="*/ 23 w 23"/>
                <a:gd name="T18" fmla="*/ 397 h 397"/>
              </a:gdLst>
              <a:ahLst/>
              <a:cxnLst>
                <a:cxn ang="T10">
                  <a:pos x="T0" y="T1"/>
                </a:cxn>
                <a:cxn ang="T11">
                  <a:pos x="T2" y="T3"/>
                </a:cxn>
                <a:cxn ang="T12">
                  <a:pos x="T4" y="T5"/>
                </a:cxn>
                <a:cxn ang="T13">
                  <a:pos x="T6" y="T7"/>
                </a:cxn>
                <a:cxn ang="T14">
                  <a:pos x="T8" y="T9"/>
                </a:cxn>
              </a:cxnLst>
              <a:rect l="T15" t="T16" r="T17" b="T18"/>
              <a:pathLst>
                <a:path w="23" h="397">
                  <a:moveTo>
                    <a:pt x="0" y="396"/>
                  </a:moveTo>
                  <a:lnTo>
                    <a:pt x="22" y="352"/>
                  </a:lnTo>
                  <a:lnTo>
                    <a:pt x="22" y="17"/>
                  </a:lnTo>
                  <a:lnTo>
                    <a:pt x="0" y="0"/>
                  </a:lnTo>
                  <a:lnTo>
                    <a:pt x="0" y="396"/>
                  </a:lnTo>
                </a:path>
              </a:pathLst>
            </a:custGeom>
            <a:solidFill>
              <a:srgbClr val="CCCCCC"/>
            </a:solidFill>
            <a:ln w="9525" cap="rnd">
              <a:noFill/>
              <a:round/>
              <a:headEnd/>
              <a:tailEnd/>
            </a:ln>
          </p:spPr>
          <p:txBody>
            <a:bodyPr/>
            <a:lstStyle/>
            <a:p>
              <a:endParaRPr lang="en-US">
                <a:solidFill>
                  <a:schemeClr val="tx1"/>
                </a:solidFill>
              </a:endParaRPr>
            </a:p>
          </p:txBody>
        </p:sp>
        <p:sp>
          <p:nvSpPr>
            <p:cNvPr id="30759" name="Freeform 515"/>
            <p:cNvSpPr>
              <a:spLocks/>
            </p:cNvSpPr>
            <p:nvPr/>
          </p:nvSpPr>
          <p:spPr bwMode="auto">
            <a:xfrm>
              <a:off x="2547" y="682"/>
              <a:ext cx="288" cy="34"/>
            </a:xfrm>
            <a:custGeom>
              <a:avLst/>
              <a:gdLst>
                <a:gd name="T0" fmla="*/ 0 w 288"/>
                <a:gd name="T1" fmla="*/ 17 h 34"/>
                <a:gd name="T2" fmla="*/ 21 w 288"/>
                <a:gd name="T3" fmla="*/ 33 h 34"/>
                <a:gd name="T4" fmla="*/ 263 w 288"/>
                <a:gd name="T5" fmla="*/ 17 h 34"/>
                <a:gd name="T6" fmla="*/ 287 w 288"/>
                <a:gd name="T7" fmla="*/ 0 h 34"/>
                <a:gd name="T8" fmla="*/ 0 w 288"/>
                <a:gd name="T9" fmla="*/ 17 h 34"/>
                <a:gd name="T10" fmla="*/ 0 60000 65536"/>
                <a:gd name="T11" fmla="*/ 0 60000 65536"/>
                <a:gd name="T12" fmla="*/ 0 60000 65536"/>
                <a:gd name="T13" fmla="*/ 0 60000 65536"/>
                <a:gd name="T14" fmla="*/ 0 60000 65536"/>
                <a:gd name="T15" fmla="*/ 0 w 288"/>
                <a:gd name="T16" fmla="*/ 0 h 34"/>
                <a:gd name="T17" fmla="*/ 288 w 288"/>
                <a:gd name="T18" fmla="*/ 34 h 34"/>
              </a:gdLst>
              <a:ahLst/>
              <a:cxnLst>
                <a:cxn ang="T10">
                  <a:pos x="T0" y="T1"/>
                </a:cxn>
                <a:cxn ang="T11">
                  <a:pos x="T2" y="T3"/>
                </a:cxn>
                <a:cxn ang="T12">
                  <a:pos x="T4" y="T5"/>
                </a:cxn>
                <a:cxn ang="T13">
                  <a:pos x="T6" y="T7"/>
                </a:cxn>
                <a:cxn ang="T14">
                  <a:pos x="T8" y="T9"/>
                </a:cxn>
              </a:cxnLst>
              <a:rect l="T15" t="T16" r="T17" b="T18"/>
              <a:pathLst>
                <a:path w="288" h="34">
                  <a:moveTo>
                    <a:pt x="0" y="17"/>
                  </a:moveTo>
                  <a:lnTo>
                    <a:pt x="21" y="33"/>
                  </a:lnTo>
                  <a:lnTo>
                    <a:pt x="263" y="17"/>
                  </a:lnTo>
                  <a:lnTo>
                    <a:pt x="287" y="0"/>
                  </a:lnTo>
                  <a:lnTo>
                    <a:pt x="0" y="17"/>
                  </a:lnTo>
                </a:path>
              </a:pathLst>
            </a:custGeom>
            <a:solidFill>
              <a:srgbClr val="999999"/>
            </a:solidFill>
            <a:ln w="9525" cap="rnd">
              <a:noFill/>
              <a:round/>
              <a:headEnd/>
              <a:tailEnd/>
            </a:ln>
          </p:spPr>
          <p:txBody>
            <a:bodyPr/>
            <a:lstStyle/>
            <a:p>
              <a:endParaRPr lang="en-US">
                <a:solidFill>
                  <a:schemeClr val="tx1"/>
                </a:solidFill>
              </a:endParaRPr>
            </a:p>
          </p:txBody>
        </p:sp>
        <p:sp>
          <p:nvSpPr>
            <p:cNvPr id="30760" name="Freeform 516"/>
            <p:cNvSpPr>
              <a:spLocks/>
            </p:cNvSpPr>
            <p:nvPr/>
          </p:nvSpPr>
          <p:spPr bwMode="auto">
            <a:xfrm>
              <a:off x="2406" y="678"/>
              <a:ext cx="112" cy="609"/>
            </a:xfrm>
            <a:custGeom>
              <a:avLst/>
              <a:gdLst>
                <a:gd name="T0" fmla="*/ 111 w 112"/>
                <a:gd name="T1" fmla="*/ 0 h 609"/>
                <a:gd name="T2" fmla="*/ 111 w 112"/>
                <a:gd name="T3" fmla="*/ 542 h 609"/>
                <a:gd name="T4" fmla="*/ 0 w 112"/>
                <a:gd name="T5" fmla="*/ 608 h 609"/>
                <a:gd name="T6" fmla="*/ 0 w 112"/>
                <a:gd name="T7" fmla="*/ 22 h 609"/>
                <a:gd name="T8" fmla="*/ 111 w 112"/>
                <a:gd name="T9" fmla="*/ 0 h 609"/>
                <a:gd name="T10" fmla="*/ 0 60000 65536"/>
                <a:gd name="T11" fmla="*/ 0 60000 65536"/>
                <a:gd name="T12" fmla="*/ 0 60000 65536"/>
                <a:gd name="T13" fmla="*/ 0 60000 65536"/>
                <a:gd name="T14" fmla="*/ 0 60000 65536"/>
                <a:gd name="T15" fmla="*/ 0 w 112"/>
                <a:gd name="T16" fmla="*/ 0 h 609"/>
                <a:gd name="T17" fmla="*/ 112 w 112"/>
                <a:gd name="T18" fmla="*/ 609 h 609"/>
              </a:gdLst>
              <a:ahLst/>
              <a:cxnLst>
                <a:cxn ang="T10">
                  <a:pos x="T0" y="T1"/>
                </a:cxn>
                <a:cxn ang="T11">
                  <a:pos x="T2" y="T3"/>
                </a:cxn>
                <a:cxn ang="T12">
                  <a:pos x="T4" y="T5"/>
                </a:cxn>
                <a:cxn ang="T13">
                  <a:pos x="T6" y="T7"/>
                </a:cxn>
                <a:cxn ang="T14">
                  <a:pos x="T8" y="T9"/>
                </a:cxn>
              </a:cxnLst>
              <a:rect l="T15" t="T16" r="T17" b="T18"/>
              <a:pathLst>
                <a:path w="112" h="609">
                  <a:moveTo>
                    <a:pt x="111" y="0"/>
                  </a:moveTo>
                  <a:lnTo>
                    <a:pt x="111" y="542"/>
                  </a:lnTo>
                  <a:lnTo>
                    <a:pt x="0" y="608"/>
                  </a:lnTo>
                  <a:lnTo>
                    <a:pt x="0" y="22"/>
                  </a:lnTo>
                  <a:lnTo>
                    <a:pt x="111" y="0"/>
                  </a:lnTo>
                </a:path>
              </a:pathLst>
            </a:custGeom>
            <a:solidFill>
              <a:srgbClr val="CCCCCC"/>
            </a:solidFill>
            <a:ln w="9525" cap="rnd">
              <a:noFill/>
              <a:round/>
              <a:headEnd/>
              <a:tailEnd/>
            </a:ln>
          </p:spPr>
          <p:txBody>
            <a:bodyPr/>
            <a:lstStyle/>
            <a:p>
              <a:endParaRPr lang="en-US">
                <a:solidFill>
                  <a:schemeClr val="tx1"/>
                </a:solidFill>
              </a:endParaRPr>
            </a:p>
          </p:txBody>
        </p:sp>
        <p:sp>
          <p:nvSpPr>
            <p:cNvPr id="30761" name="Freeform 517"/>
            <p:cNvSpPr>
              <a:spLocks/>
            </p:cNvSpPr>
            <p:nvPr/>
          </p:nvSpPr>
          <p:spPr bwMode="auto">
            <a:xfrm>
              <a:off x="2276" y="600"/>
              <a:ext cx="242" cy="95"/>
            </a:xfrm>
            <a:custGeom>
              <a:avLst/>
              <a:gdLst>
                <a:gd name="T0" fmla="*/ 241 w 242"/>
                <a:gd name="T1" fmla="*/ 69 h 95"/>
                <a:gd name="T2" fmla="*/ 112 w 242"/>
                <a:gd name="T3" fmla="*/ 0 h 95"/>
                <a:gd name="T4" fmla="*/ 0 w 242"/>
                <a:gd name="T5" fmla="*/ 22 h 95"/>
                <a:gd name="T6" fmla="*/ 127 w 242"/>
                <a:gd name="T7" fmla="*/ 94 h 95"/>
                <a:gd name="T8" fmla="*/ 241 w 242"/>
                <a:gd name="T9" fmla="*/ 69 h 95"/>
                <a:gd name="T10" fmla="*/ 0 60000 65536"/>
                <a:gd name="T11" fmla="*/ 0 60000 65536"/>
                <a:gd name="T12" fmla="*/ 0 60000 65536"/>
                <a:gd name="T13" fmla="*/ 0 60000 65536"/>
                <a:gd name="T14" fmla="*/ 0 60000 65536"/>
                <a:gd name="T15" fmla="*/ 0 w 242"/>
                <a:gd name="T16" fmla="*/ 0 h 95"/>
                <a:gd name="T17" fmla="*/ 242 w 242"/>
                <a:gd name="T18" fmla="*/ 95 h 95"/>
              </a:gdLst>
              <a:ahLst/>
              <a:cxnLst>
                <a:cxn ang="T10">
                  <a:pos x="T0" y="T1"/>
                </a:cxn>
                <a:cxn ang="T11">
                  <a:pos x="T2" y="T3"/>
                </a:cxn>
                <a:cxn ang="T12">
                  <a:pos x="T4" y="T5"/>
                </a:cxn>
                <a:cxn ang="T13">
                  <a:pos x="T6" y="T7"/>
                </a:cxn>
                <a:cxn ang="T14">
                  <a:pos x="T8" y="T9"/>
                </a:cxn>
              </a:cxnLst>
              <a:rect l="T15" t="T16" r="T17" b="T18"/>
              <a:pathLst>
                <a:path w="242" h="95">
                  <a:moveTo>
                    <a:pt x="241" y="69"/>
                  </a:moveTo>
                  <a:lnTo>
                    <a:pt x="112" y="0"/>
                  </a:lnTo>
                  <a:lnTo>
                    <a:pt x="0" y="22"/>
                  </a:lnTo>
                  <a:lnTo>
                    <a:pt x="127" y="94"/>
                  </a:lnTo>
                  <a:lnTo>
                    <a:pt x="241" y="69"/>
                  </a:lnTo>
                </a:path>
              </a:pathLst>
            </a:custGeom>
            <a:solidFill>
              <a:srgbClr val="E6E6E6"/>
            </a:solidFill>
            <a:ln w="9525" cap="rnd">
              <a:noFill/>
              <a:round/>
              <a:headEnd/>
              <a:tailEnd/>
            </a:ln>
          </p:spPr>
          <p:txBody>
            <a:bodyPr/>
            <a:lstStyle/>
            <a:p>
              <a:endParaRPr lang="en-US">
                <a:solidFill>
                  <a:schemeClr val="tx1"/>
                </a:solidFill>
              </a:endParaRPr>
            </a:p>
          </p:txBody>
        </p:sp>
        <p:sp>
          <p:nvSpPr>
            <p:cNvPr id="30762" name="Freeform 518"/>
            <p:cNvSpPr>
              <a:spLocks/>
            </p:cNvSpPr>
            <p:nvPr/>
          </p:nvSpPr>
          <p:spPr bwMode="auto">
            <a:xfrm>
              <a:off x="2276" y="625"/>
              <a:ext cx="126" cy="662"/>
            </a:xfrm>
            <a:custGeom>
              <a:avLst/>
              <a:gdLst>
                <a:gd name="T0" fmla="*/ 125 w 126"/>
                <a:gd name="T1" fmla="*/ 72 h 662"/>
                <a:gd name="T2" fmla="*/ 0 w 126"/>
                <a:gd name="T3" fmla="*/ 0 h 662"/>
                <a:gd name="T4" fmla="*/ 0 w 126"/>
                <a:gd name="T5" fmla="*/ 544 h 662"/>
                <a:gd name="T6" fmla="*/ 125 w 126"/>
                <a:gd name="T7" fmla="*/ 661 h 662"/>
                <a:gd name="T8" fmla="*/ 125 w 126"/>
                <a:gd name="T9" fmla="*/ 72 h 662"/>
                <a:gd name="T10" fmla="*/ 0 60000 65536"/>
                <a:gd name="T11" fmla="*/ 0 60000 65536"/>
                <a:gd name="T12" fmla="*/ 0 60000 65536"/>
                <a:gd name="T13" fmla="*/ 0 60000 65536"/>
                <a:gd name="T14" fmla="*/ 0 60000 65536"/>
                <a:gd name="T15" fmla="*/ 0 w 126"/>
                <a:gd name="T16" fmla="*/ 0 h 662"/>
                <a:gd name="T17" fmla="*/ 126 w 126"/>
                <a:gd name="T18" fmla="*/ 662 h 662"/>
              </a:gdLst>
              <a:ahLst/>
              <a:cxnLst>
                <a:cxn ang="T10">
                  <a:pos x="T0" y="T1"/>
                </a:cxn>
                <a:cxn ang="T11">
                  <a:pos x="T2" y="T3"/>
                </a:cxn>
                <a:cxn ang="T12">
                  <a:pos x="T4" y="T5"/>
                </a:cxn>
                <a:cxn ang="T13">
                  <a:pos x="T6" y="T7"/>
                </a:cxn>
                <a:cxn ang="T14">
                  <a:pos x="T8" y="T9"/>
                </a:cxn>
              </a:cxnLst>
              <a:rect l="T15" t="T16" r="T17" b="T18"/>
              <a:pathLst>
                <a:path w="126" h="662">
                  <a:moveTo>
                    <a:pt x="125" y="72"/>
                  </a:moveTo>
                  <a:lnTo>
                    <a:pt x="0" y="0"/>
                  </a:lnTo>
                  <a:lnTo>
                    <a:pt x="0" y="544"/>
                  </a:lnTo>
                  <a:lnTo>
                    <a:pt x="125" y="661"/>
                  </a:lnTo>
                  <a:lnTo>
                    <a:pt x="125" y="72"/>
                  </a:lnTo>
                </a:path>
              </a:pathLst>
            </a:custGeom>
            <a:solidFill>
              <a:srgbClr val="A6A6A6"/>
            </a:solidFill>
            <a:ln w="9525" cap="rnd">
              <a:noFill/>
              <a:round/>
              <a:headEnd/>
              <a:tailEnd/>
            </a:ln>
          </p:spPr>
          <p:txBody>
            <a:bodyPr/>
            <a:lstStyle/>
            <a:p>
              <a:endParaRPr lang="en-US">
                <a:solidFill>
                  <a:schemeClr val="tx1"/>
                </a:solidFill>
              </a:endParaRPr>
            </a:p>
          </p:txBody>
        </p:sp>
        <p:sp>
          <p:nvSpPr>
            <p:cNvPr id="30763" name="Freeform 519"/>
            <p:cNvSpPr>
              <a:spLocks/>
            </p:cNvSpPr>
            <p:nvPr/>
          </p:nvSpPr>
          <p:spPr bwMode="auto">
            <a:xfrm>
              <a:off x="2418" y="949"/>
              <a:ext cx="91" cy="133"/>
            </a:xfrm>
            <a:custGeom>
              <a:avLst/>
              <a:gdLst>
                <a:gd name="T0" fmla="*/ 90 w 91"/>
                <a:gd name="T1" fmla="*/ 0 h 133"/>
                <a:gd name="T2" fmla="*/ 90 w 91"/>
                <a:gd name="T3" fmla="*/ 89 h 133"/>
                <a:gd name="T4" fmla="*/ 0 w 91"/>
                <a:gd name="T5" fmla="*/ 132 h 133"/>
                <a:gd name="T6" fmla="*/ 0 w 91"/>
                <a:gd name="T7" fmla="*/ 35 h 133"/>
                <a:gd name="T8" fmla="*/ 90 w 91"/>
                <a:gd name="T9" fmla="*/ 0 h 133"/>
                <a:gd name="T10" fmla="*/ 0 60000 65536"/>
                <a:gd name="T11" fmla="*/ 0 60000 65536"/>
                <a:gd name="T12" fmla="*/ 0 60000 65536"/>
                <a:gd name="T13" fmla="*/ 0 60000 65536"/>
                <a:gd name="T14" fmla="*/ 0 60000 65536"/>
                <a:gd name="T15" fmla="*/ 0 w 91"/>
                <a:gd name="T16" fmla="*/ 0 h 133"/>
                <a:gd name="T17" fmla="*/ 91 w 91"/>
                <a:gd name="T18" fmla="*/ 133 h 133"/>
              </a:gdLst>
              <a:ahLst/>
              <a:cxnLst>
                <a:cxn ang="T10">
                  <a:pos x="T0" y="T1"/>
                </a:cxn>
                <a:cxn ang="T11">
                  <a:pos x="T2" y="T3"/>
                </a:cxn>
                <a:cxn ang="T12">
                  <a:pos x="T4" y="T5"/>
                </a:cxn>
                <a:cxn ang="T13">
                  <a:pos x="T6" y="T7"/>
                </a:cxn>
                <a:cxn ang="T14">
                  <a:pos x="T8" y="T9"/>
                </a:cxn>
              </a:cxnLst>
              <a:rect l="T15" t="T16" r="T17" b="T18"/>
              <a:pathLst>
                <a:path w="91" h="133">
                  <a:moveTo>
                    <a:pt x="90" y="0"/>
                  </a:moveTo>
                  <a:lnTo>
                    <a:pt x="90" y="89"/>
                  </a:lnTo>
                  <a:lnTo>
                    <a:pt x="0" y="132"/>
                  </a:lnTo>
                  <a:lnTo>
                    <a:pt x="0" y="35"/>
                  </a:lnTo>
                  <a:lnTo>
                    <a:pt x="90" y="0"/>
                  </a:lnTo>
                </a:path>
              </a:pathLst>
            </a:custGeom>
            <a:solidFill>
              <a:srgbClr val="BFBFBF"/>
            </a:solidFill>
            <a:ln w="9525" cap="rnd">
              <a:noFill/>
              <a:round/>
              <a:headEnd/>
              <a:tailEnd/>
            </a:ln>
          </p:spPr>
          <p:txBody>
            <a:bodyPr/>
            <a:lstStyle/>
            <a:p>
              <a:endParaRPr lang="en-US">
                <a:solidFill>
                  <a:schemeClr val="tx1"/>
                </a:solidFill>
              </a:endParaRPr>
            </a:p>
          </p:txBody>
        </p:sp>
        <p:sp>
          <p:nvSpPr>
            <p:cNvPr id="30764" name="Freeform 520"/>
            <p:cNvSpPr>
              <a:spLocks/>
            </p:cNvSpPr>
            <p:nvPr/>
          </p:nvSpPr>
          <p:spPr bwMode="auto">
            <a:xfrm>
              <a:off x="2418" y="818"/>
              <a:ext cx="91" cy="126"/>
            </a:xfrm>
            <a:custGeom>
              <a:avLst/>
              <a:gdLst>
                <a:gd name="T0" fmla="*/ 90 w 91"/>
                <a:gd name="T1" fmla="*/ 0 h 126"/>
                <a:gd name="T2" fmla="*/ 90 w 91"/>
                <a:gd name="T3" fmla="*/ 88 h 126"/>
                <a:gd name="T4" fmla="*/ 0 w 91"/>
                <a:gd name="T5" fmla="*/ 125 h 126"/>
                <a:gd name="T6" fmla="*/ 0 w 91"/>
                <a:gd name="T7" fmla="*/ 28 h 126"/>
                <a:gd name="T8" fmla="*/ 90 w 91"/>
                <a:gd name="T9" fmla="*/ 0 h 126"/>
                <a:gd name="T10" fmla="*/ 0 60000 65536"/>
                <a:gd name="T11" fmla="*/ 0 60000 65536"/>
                <a:gd name="T12" fmla="*/ 0 60000 65536"/>
                <a:gd name="T13" fmla="*/ 0 60000 65536"/>
                <a:gd name="T14" fmla="*/ 0 60000 65536"/>
                <a:gd name="T15" fmla="*/ 0 w 91"/>
                <a:gd name="T16" fmla="*/ 0 h 126"/>
                <a:gd name="T17" fmla="*/ 91 w 91"/>
                <a:gd name="T18" fmla="*/ 126 h 126"/>
              </a:gdLst>
              <a:ahLst/>
              <a:cxnLst>
                <a:cxn ang="T10">
                  <a:pos x="T0" y="T1"/>
                </a:cxn>
                <a:cxn ang="T11">
                  <a:pos x="T2" y="T3"/>
                </a:cxn>
                <a:cxn ang="T12">
                  <a:pos x="T4" y="T5"/>
                </a:cxn>
                <a:cxn ang="T13">
                  <a:pos x="T6" y="T7"/>
                </a:cxn>
                <a:cxn ang="T14">
                  <a:pos x="T8" y="T9"/>
                </a:cxn>
              </a:cxnLst>
              <a:rect l="T15" t="T16" r="T17" b="T18"/>
              <a:pathLst>
                <a:path w="91" h="126">
                  <a:moveTo>
                    <a:pt x="90" y="0"/>
                  </a:moveTo>
                  <a:lnTo>
                    <a:pt x="90" y="88"/>
                  </a:lnTo>
                  <a:lnTo>
                    <a:pt x="0" y="125"/>
                  </a:lnTo>
                  <a:lnTo>
                    <a:pt x="0" y="28"/>
                  </a:lnTo>
                  <a:lnTo>
                    <a:pt x="90" y="0"/>
                  </a:lnTo>
                </a:path>
              </a:pathLst>
            </a:custGeom>
            <a:solidFill>
              <a:srgbClr val="BFBFBF"/>
            </a:solidFill>
            <a:ln w="9525" cap="rnd">
              <a:noFill/>
              <a:round/>
              <a:headEnd/>
              <a:tailEnd/>
            </a:ln>
          </p:spPr>
          <p:txBody>
            <a:bodyPr/>
            <a:lstStyle/>
            <a:p>
              <a:endParaRPr lang="en-US">
                <a:solidFill>
                  <a:schemeClr val="tx1"/>
                </a:solidFill>
              </a:endParaRPr>
            </a:p>
          </p:txBody>
        </p:sp>
        <p:sp>
          <p:nvSpPr>
            <p:cNvPr id="30765" name="Freeform 521"/>
            <p:cNvSpPr>
              <a:spLocks/>
            </p:cNvSpPr>
            <p:nvPr/>
          </p:nvSpPr>
          <p:spPr bwMode="auto">
            <a:xfrm>
              <a:off x="2513" y="816"/>
              <a:ext cx="1" cy="95"/>
            </a:xfrm>
            <a:custGeom>
              <a:avLst/>
              <a:gdLst>
                <a:gd name="T0" fmla="*/ 0 w 1"/>
                <a:gd name="T1" fmla="*/ 0 h 95"/>
                <a:gd name="T2" fmla="*/ 0 w 1"/>
                <a:gd name="T3" fmla="*/ 0 h 95"/>
                <a:gd name="T4" fmla="*/ 0 w 1"/>
                <a:gd name="T5" fmla="*/ 94 h 95"/>
                <a:gd name="T6" fmla="*/ 0 w 1"/>
                <a:gd name="T7" fmla="*/ 87 h 95"/>
                <a:gd name="T8" fmla="*/ 0 w 1"/>
                <a:gd name="T9" fmla="*/ 0 h 95"/>
                <a:gd name="T10" fmla="*/ 0 60000 65536"/>
                <a:gd name="T11" fmla="*/ 0 60000 65536"/>
                <a:gd name="T12" fmla="*/ 0 60000 65536"/>
                <a:gd name="T13" fmla="*/ 0 60000 65536"/>
                <a:gd name="T14" fmla="*/ 0 60000 65536"/>
                <a:gd name="T15" fmla="*/ 0 w 1"/>
                <a:gd name="T16" fmla="*/ 0 h 95"/>
                <a:gd name="T17" fmla="*/ 1 w 1"/>
                <a:gd name="T18" fmla="*/ 95 h 95"/>
              </a:gdLst>
              <a:ahLst/>
              <a:cxnLst>
                <a:cxn ang="T10">
                  <a:pos x="T0" y="T1"/>
                </a:cxn>
                <a:cxn ang="T11">
                  <a:pos x="T2" y="T3"/>
                </a:cxn>
                <a:cxn ang="T12">
                  <a:pos x="T4" y="T5"/>
                </a:cxn>
                <a:cxn ang="T13">
                  <a:pos x="T6" y="T7"/>
                </a:cxn>
                <a:cxn ang="T14">
                  <a:pos x="T8" y="T9"/>
                </a:cxn>
              </a:cxnLst>
              <a:rect l="T15" t="T16" r="T17" b="T18"/>
              <a:pathLst>
                <a:path w="1" h="95">
                  <a:moveTo>
                    <a:pt x="0" y="0"/>
                  </a:moveTo>
                  <a:lnTo>
                    <a:pt x="0" y="0"/>
                  </a:lnTo>
                  <a:lnTo>
                    <a:pt x="0" y="94"/>
                  </a:lnTo>
                  <a:lnTo>
                    <a:pt x="0" y="87"/>
                  </a:lnTo>
                  <a:lnTo>
                    <a:pt x="0" y="0"/>
                  </a:lnTo>
                </a:path>
              </a:pathLst>
            </a:custGeom>
            <a:solidFill>
              <a:srgbClr val="999999"/>
            </a:solidFill>
            <a:ln w="9525" cap="rnd">
              <a:noFill/>
              <a:round/>
              <a:headEnd/>
              <a:tailEnd/>
            </a:ln>
          </p:spPr>
          <p:txBody>
            <a:bodyPr/>
            <a:lstStyle/>
            <a:p>
              <a:endParaRPr lang="en-US">
                <a:solidFill>
                  <a:schemeClr val="tx1"/>
                </a:solidFill>
              </a:endParaRPr>
            </a:p>
          </p:txBody>
        </p:sp>
        <p:sp>
          <p:nvSpPr>
            <p:cNvPr id="30766" name="Freeform 522"/>
            <p:cNvSpPr>
              <a:spLocks/>
            </p:cNvSpPr>
            <p:nvPr/>
          </p:nvSpPr>
          <p:spPr bwMode="auto">
            <a:xfrm>
              <a:off x="2418" y="910"/>
              <a:ext cx="96" cy="44"/>
            </a:xfrm>
            <a:custGeom>
              <a:avLst/>
              <a:gdLst>
                <a:gd name="T0" fmla="*/ 95 w 96"/>
                <a:gd name="T1" fmla="*/ 5 h 44"/>
                <a:gd name="T2" fmla="*/ 90 w 96"/>
                <a:gd name="T3" fmla="*/ 0 h 44"/>
                <a:gd name="T4" fmla="*/ 0 w 96"/>
                <a:gd name="T5" fmla="*/ 34 h 44"/>
                <a:gd name="T6" fmla="*/ 0 w 96"/>
                <a:gd name="T7" fmla="*/ 43 h 44"/>
                <a:gd name="T8" fmla="*/ 95 w 96"/>
                <a:gd name="T9" fmla="*/ 5 h 44"/>
                <a:gd name="T10" fmla="*/ 0 60000 65536"/>
                <a:gd name="T11" fmla="*/ 0 60000 65536"/>
                <a:gd name="T12" fmla="*/ 0 60000 65536"/>
                <a:gd name="T13" fmla="*/ 0 60000 65536"/>
                <a:gd name="T14" fmla="*/ 0 60000 65536"/>
                <a:gd name="T15" fmla="*/ 0 w 96"/>
                <a:gd name="T16" fmla="*/ 0 h 44"/>
                <a:gd name="T17" fmla="*/ 96 w 96"/>
                <a:gd name="T18" fmla="*/ 44 h 44"/>
              </a:gdLst>
              <a:ahLst/>
              <a:cxnLst>
                <a:cxn ang="T10">
                  <a:pos x="T0" y="T1"/>
                </a:cxn>
                <a:cxn ang="T11">
                  <a:pos x="T2" y="T3"/>
                </a:cxn>
                <a:cxn ang="T12">
                  <a:pos x="T4" y="T5"/>
                </a:cxn>
                <a:cxn ang="T13">
                  <a:pos x="T6" y="T7"/>
                </a:cxn>
                <a:cxn ang="T14">
                  <a:pos x="T8" y="T9"/>
                </a:cxn>
              </a:cxnLst>
              <a:rect l="T15" t="T16" r="T17" b="T18"/>
              <a:pathLst>
                <a:path w="96" h="44">
                  <a:moveTo>
                    <a:pt x="95" y="5"/>
                  </a:moveTo>
                  <a:lnTo>
                    <a:pt x="90" y="0"/>
                  </a:lnTo>
                  <a:lnTo>
                    <a:pt x="0" y="34"/>
                  </a:lnTo>
                  <a:lnTo>
                    <a:pt x="0" y="43"/>
                  </a:lnTo>
                  <a:lnTo>
                    <a:pt x="95" y="5"/>
                  </a:lnTo>
                </a:path>
              </a:pathLst>
            </a:custGeom>
            <a:solidFill>
              <a:srgbClr val="F2F2F2"/>
            </a:solidFill>
            <a:ln w="9525" cap="rnd">
              <a:noFill/>
              <a:round/>
              <a:headEnd/>
              <a:tailEnd/>
            </a:ln>
          </p:spPr>
          <p:txBody>
            <a:bodyPr/>
            <a:lstStyle/>
            <a:p>
              <a:endParaRPr lang="en-US">
                <a:solidFill>
                  <a:schemeClr val="tx1"/>
                </a:solidFill>
              </a:endParaRPr>
            </a:p>
          </p:txBody>
        </p:sp>
        <p:sp>
          <p:nvSpPr>
            <p:cNvPr id="30767" name="Freeform 523"/>
            <p:cNvSpPr>
              <a:spLocks/>
            </p:cNvSpPr>
            <p:nvPr/>
          </p:nvSpPr>
          <p:spPr bwMode="auto">
            <a:xfrm>
              <a:off x="2426" y="915"/>
              <a:ext cx="97" cy="53"/>
            </a:xfrm>
            <a:custGeom>
              <a:avLst/>
              <a:gdLst>
                <a:gd name="T0" fmla="*/ 90 w 97"/>
                <a:gd name="T1" fmla="*/ 0 h 53"/>
                <a:gd name="T2" fmla="*/ 96 w 97"/>
                <a:gd name="T3" fmla="*/ 17 h 53"/>
                <a:gd name="T4" fmla="*/ 4 w 97"/>
                <a:gd name="T5" fmla="*/ 52 h 53"/>
                <a:gd name="T6" fmla="*/ 0 w 97"/>
                <a:gd name="T7" fmla="*/ 34 h 53"/>
                <a:gd name="T8" fmla="*/ 90 w 97"/>
                <a:gd name="T9" fmla="*/ 0 h 53"/>
                <a:gd name="T10" fmla="*/ 0 60000 65536"/>
                <a:gd name="T11" fmla="*/ 0 60000 65536"/>
                <a:gd name="T12" fmla="*/ 0 60000 65536"/>
                <a:gd name="T13" fmla="*/ 0 60000 65536"/>
                <a:gd name="T14" fmla="*/ 0 60000 65536"/>
                <a:gd name="T15" fmla="*/ 0 w 97"/>
                <a:gd name="T16" fmla="*/ 0 h 53"/>
                <a:gd name="T17" fmla="*/ 97 w 97"/>
                <a:gd name="T18" fmla="*/ 53 h 53"/>
              </a:gdLst>
              <a:ahLst/>
              <a:cxnLst>
                <a:cxn ang="T10">
                  <a:pos x="T0" y="T1"/>
                </a:cxn>
                <a:cxn ang="T11">
                  <a:pos x="T2" y="T3"/>
                </a:cxn>
                <a:cxn ang="T12">
                  <a:pos x="T4" y="T5"/>
                </a:cxn>
                <a:cxn ang="T13">
                  <a:pos x="T6" y="T7"/>
                </a:cxn>
                <a:cxn ang="T14">
                  <a:pos x="T8" y="T9"/>
                </a:cxn>
              </a:cxnLst>
              <a:rect l="T15" t="T16" r="T17" b="T18"/>
              <a:pathLst>
                <a:path w="97" h="53">
                  <a:moveTo>
                    <a:pt x="90" y="0"/>
                  </a:moveTo>
                  <a:lnTo>
                    <a:pt x="96" y="17"/>
                  </a:lnTo>
                  <a:lnTo>
                    <a:pt x="4" y="52"/>
                  </a:lnTo>
                  <a:lnTo>
                    <a:pt x="0" y="34"/>
                  </a:lnTo>
                  <a:lnTo>
                    <a:pt x="90" y="0"/>
                  </a:lnTo>
                </a:path>
              </a:pathLst>
            </a:custGeom>
            <a:solidFill>
              <a:srgbClr val="E6E6E6"/>
            </a:solidFill>
            <a:ln w="9525" cap="rnd">
              <a:noFill/>
              <a:round/>
              <a:headEnd/>
              <a:tailEnd/>
            </a:ln>
          </p:spPr>
          <p:txBody>
            <a:bodyPr/>
            <a:lstStyle/>
            <a:p>
              <a:endParaRPr lang="en-US">
                <a:solidFill>
                  <a:schemeClr val="tx1"/>
                </a:solidFill>
              </a:endParaRPr>
            </a:p>
          </p:txBody>
        </p:sp>
        <p:sp>
          <p:nvSpPr>
            <p:cNvPr id="30768" name="Freeform 524"/>
            <p:cNvSpPr>
              <a:spLocks/>
            </p:cNvSpPr>
            <p:nvPr/>
          </p:nvSpPr>
          <p:spPr bwMode="auto">
            <a:xfrm>
              <a:off x="2426" y="935"/>
              <a:ext cx="97" cy="46"/>
            </a:xfrm>
            <a:custGeom>
              <a:avLst/>
              <a:gdLst>
                <a:gd name="T0" fmla="*/ 96 w 97"/>
                <a:gd name="T1" fmla="*/ 0 h 46"/>
                <a:gd name="T2" fmla="*/ 90 w 97"/>
                <a:gd name="T3" fmla="*/ 10 h 46"/>
                <a:gd name="T4" fmla="*/ 0 w 97"/>
                <a:gd name="T5" fmla="*/ 45 h 46"/>
                <a:gd name="T6" fmla="*/ 4 w 97"/>
                <a:gd name="T7" fmla="*/ 34 h 46"/>
                <a:gd name="T8" fmla="*/ 96 w 97"/>
                <a:gd name="T9" fmla="*/ 0 h 46"/>
                <a:gd name="T10" fmla="*/ 0 60000 65536"/>
                <a:gd name="T11" fmla="*/ 0 60000 65536"/>
                <a:gd name="T12" fmla="*/ 0 60000 65536"/>
                <a:gd name="T13" fmla="*/ 0 60000 65536"/>
                <a:gd name="T14" fmla="*/ 0 60000 65536"/>
                <a:gd name="T15" fmla="*/ 0 w 97"/>
                <a:gd name="T16" fmla="*/ 0 h 46"/>
                <a:gd name="T17" fmla="*/ 97 w 97"/>
                <a:gd name="T18" fmla="*/ 46 h 46"/>
              </a:gdLst>
              <a:ahLst/>
              <a:cxnLst>
                <a:cxn ang="T10">
                  <a:pos x="T0" y="T1"/>
                </a:cxn>
                <a:cxn ang="T11">
                  <a:pos x="T2" y="T3"/>
                </a:cxn>
                <a:cxn ang="T12">
                  <a:pos x="T4" y="T5"/>
                </a:cxn>
                <a:cxn ang="T13">
                  <a:pos x="T6" y="T7"/>
                </a:cxn>
                <a:cxn ang="T14">
                  <a:pos x="T8" y="T9"/>
                </a:cxn>
              </a:cxnLst>
              <a:rect l="T15" t="T16" r="T17" b="T18"/>
              <a:pathLst>
                <a:path w="97" h="46">
                  <a:moveTo>
                    <a:pt x="96" y="0"/>
                  </a:moveTo>
                  <a:lnTo>
                    <a:pt x="90" y="10"/>
                  </a:lnTo>
                  <a:lnTo>
                    <a:pt x="0" y="45"/>
                  </a:lnTo>
                  <a:lnTo>
                    <a:pt x="4" y="34"/>
                  </a:lnTo>
                  <a:lnTo>
                    <a:pt x="96" y="0"/>
                  </a:lnTo>
                </a:path>
              </a:pathLst>
            </a:custGeom>
            <a:solidFill>
              <a:srgbClr val="999999"/>
            </a:solidFill>
            <a:ln w="9525" cap="rnd">
              <a:noFill/>
              <a:round/>
              <a:headEnd/>
              <a:tailEnd/>
            </a:ln>
          </p:spPr>
          <p:txBody>
            <a:bodyPr/>
            <a:lstStyle/>
            <a:p>
              <a:endParaRPr lang="en-US">
                <a:solidFill>
                  <a:schemeClr val="tx1"/>
                </a:solidFill>
              </a:endParaRPr>
            </a:p>
          </p:txBody>
        </p:sp>
        <p:sp>
          <p:nvSpPr>
            <p:cNvPr id="30769" name="Freeform 525"/>
            <p:cNvSpPr>
              <a:spLocks/>
            </p:cNvSpPr>
            <p:nvPr/>
          </p:nvSpPr>
          <p:spPr bwMode="auto">
            <a:xfrm>
              <a:off x="2426" y="956"/>
              <a:ext cx="23" cy="33"/>
            </a:xfrm>
            <a:custGeom>
              <a:avLst/>
              <a:gdLst>
                <a:gd name="T0" fmla="*/ 0 w 23"/>
                <a:gd name="T1" fmla="*/ 0 h 33"/>
                <a:gd name="T2" fmla="*/ 22 w 23"/>
                <a:gd name="T3" fmla="*/ 16 h 33"/>
                <a:gd name="T4" fmla="*/ 0 w 23"/>
                <a:gd name="T5" fmla="*/ 32 h 33"/>
                <a:gd name="T6" fmla="*/ 0 w 23"/>
                <a:gd name="T7" fmla="*/ 0 h 33"/>
                <a:gd name="T8" fmla="*/ 0 60000 65536"/>
                <a:gd name="T9" fmla="*/ 0 60000 65536"/>
                <a:gd name="T10" fmla="*/ 0 60000 65536"/>
                <a:gd name="T11" fmla="*/ 0 60000 65536"/>
                <a:gd name="T12" fmla="*/ 0 w 23"/>
                <a:gd name="T13" fmla="*/ 0 h 33"/>
                <a:gd name="T14" fmla="*/ 23 w 23"/>
                <a:gd name="T15" fmla="*/ 33 h 33"/>
              </a:gdLst>
              <a:ahLst/>
              <a:cxnLst>
                <a:cxn ang="T8">
                  <a:pos x="T0" y="T1"/>
                </a:cxn>
                <a:cxn ang="T9">
                  <a:pos x="T2" y="T3"/>
                </a:cxn>
                <a:cxn ang="T10">
                  <a:pos x="T4" y="T5"/>
                </a:cxn>
                <a:cxn ang="T11">
                  <a:pos x="T6" y="T7"/>
                </a:cxn>
              </a:cxnLst>
              <a:rect l="T12" t="T13" r="T14" b="T15"/>
              <a:pathLst>
                <a:path w="23" h="33">
                  <a:moveTo>
                    <a:pt x="0" y="0"/>
                  </a:moveTo>
                  <a:lnTo>
                    <a:pt x="22" y="16"/>
                  </a:lnTo>
                  <a:lnTo>
                    <a:pt x="0" y="32"/>
                  </a:lnTo>
                  <a:lnTo>
                    <a:pt x="0" y="0"/>
                  </a:lnTo>
                </a:path>
              </a:pathLst>
            </a:custGeom>
            <a:solidFill>
              <a:srgbClr val="ADA391"/>
            </a:solidFill>
            <a:ln w="9525" cap="rnd">
              <a:noFill/>
              <a:round/>
              <a:headEnd/>
              <a:tailEnd/>
            </a:ln>
          </p:spPr>
          <p:txBody>
            <a:bodyPr/>
            <a:lstStyle/>
            <a:p>
              <a:endParaRPr lang="en-US">
                <a:solidFill>
                  <a:schemeClr val="tx1"/>
                </a:solidFill>
              </a:endParaRPr>
            </a:p>
          </p:txBody>
        </p:sp>
        <p:sp>
          <p:nvSpPr>
            <p:cNvPr id="30770" name="Freeform 526"/>
            <p:cNvSpPr>
              <a:spLocks/>
            </p:cNvSpPr>
            <p:nvPr/>
          </p:nvSpPr>
          <p:spPr bwMode="auto">
            <a:xfrm>
              <a:off x="2513" y="947"/>
              <a:ext cx="1" cy="98"/>
            </a:xfrm>
            <a:custGeom>
              <a:avLst/>
              <a:gdLst>
                <a:gd name="T0" fmla="*/ 0 w 1"/>
                <a:gd name="T1" fmla="*/ 1 h 98"/>
                <a:gd name="T2" fmla="*/ 0 w 1"/>
                <a:gd name="T3" fmla="*/ 0 h 98"/>
                <a:gd name="T4" fmla="*/ 0 w 1"/>
                <a:gd name="T5" fmla="*/ 97 h 98"/>
                <a:gd name="T6" fmla="*/ 0 w 1"/>
                <a:gd name="T7" fmla="*/ 88 h 98"/>
                <a:gd name="T8" fmla="*/ 0 w 1"/>
                <a:gd name="T9" fmla="*/ 1 h 98"/>
                <a:gd name="T10" fmla="*/ 0 60000 65536"/>
                <a:gd name="T11" fmla="*/ 0 60000 65536"/>
                <a:gd name="T12" fmla="*/ 0 60000 65536"/>
                <a:gd name="T13" fmla="*/ 0 60000 65536"/>
                <a:gd name="T14" fmla="*/ 0 60000 65536"/>
                <a:gd name="T15" fmla="*/ 0 w 1"/>
                <a:gd name="T16" fmla="*/ 0 h 98"/>
                <a:gd name="T17" fmla="*/ 1 w 1"/>
                <a:gd name="T18" fmla="*/ 98 h 98"/>
              </a:gdLst>
              <a:ahLst/>
              <a:cxnLst>
                <a:cxn ang="T10">
                  <a:pos x="T0" y="T1"/>
                </a:cxn>
                <a:cxn ang="T11">
                  <a:pos x="T2" y="T3"/>
                </a:cxn>
                <a:cxn ang="T12">
                  <a:pos x="T4" y="T5"/>
                </a:cxn>
                <a:cxn ang="T13">
                  <a:pos x="T6" y="T7"/>
                </a:cxn>
                <a:cxn ang="T14">
                  <a:pos x="T8" y="T9"/>
                </a:cxn>
              </a:cxnLst>
              <a:rect l="T15" t="T16" r="T17" b="T18"/>
              <a:pathLst>
                <a:path w="1" h="98">
                  <a:moveTo>
                    <a:pt x="0" y="1"/>
                  </a:moveTo>
                  <a:lnTo>
                    <a:pt x="0" y="0"/>
                  </a:lnTo>
                  <a:lnTo>
                    <a:pt x="0" y="97"/>
                  </a:lnTo>
                  <a:lnTo>
                    <a:pt x="0" y="88"/>
                  </a:lnTo>
                  <a:lnTo>
                    <a:pt x="0" y="1"/>
                  </a:lnTo>
                </a:path>
              </a:pathLst>
            </a:custGeom>
            <a:solidFill>
              <a:srgbClr val="999999"/>
            </a:solidFill>
            <a:ln w="9525" cap="rnd">
              <a:noFill/>
              <a:round/>
              <a:headEnd/>
              <a:tailEnd/>
            </a:ln>
          </p:spPr>
          <p:txBody>
            <a:bodyPr/>
            <a:lstStyle/>
            <a:p>
              <a:endParaRPr lang="en-US">
                <a:solidFill>
                  <a:schemeClr val="tx1"/>
                </a:solidFill>
              </a:endParaRPr>
            </a:p>
          </p:txBody>
        </p:sp>
        <p:sp>
          <p:nvSpPr>
            <p:cNvPr id="30771" name="Freeform 527"/>
            <p:cNvSpPr>
              <a:spLocks/>
            </p:cNvSpPr>
            <p:nvPr/>
          </p:nvSpPr>
          <p:spPr bwMode="auto">
            <a:xfrm>
              <a:off x="2418" y="1046"/>
              <a:ext cx="96" cy="44"/>
            </a:xfrm>
            <a:custGeom>
              <a:avLst/>
              <a:gdLst>
                <a:gd name="T0" fmla="*/ 90 w 96"/>
                <a:gd name="T1" fmla="*/ 0 h 44"/>
                <a:gd name="T2" fmla="*/ 95 w 96"/>
                <a:gd name="T3" fmla="*/ 5 h 44"/>
                <a:gd name="T4" fmla="*/ 0 w 96"/>
                <a:gd name="T5" fmla="*/ 43 h 44"/>
                <a:gd name="T6" fmla="*/ 0 w 96"/>
                <a:gd name="T7" fmla="*/ 34 h 44"/>
                <a:gd name="T8" fmla="*/ 90 w 96"/>
                <a:gd name="T9" fmla="*/ 0 h 44"/>
                <a:gd name="T10" fmla="*/ 0 60000 65536"/>
                <a:gd name="T11" fmla="*/ 0 60000 65536"/>
                <a:gd name="T12" fmla="*/ 0 60000 65536"/>
                <a:gd name="T13" fmla="*/ 0 60000 65536"/>
                <a:gd name="T14" fmla="*/ 0 60000 65536"/>
                <a:gd name="T15" fmla="*/ 0 w 96"/>
                <a:gd name="T16" fmla="*/ 0 h 44"/>
                <a:gd name="T17" fmla="*/ 96 w 96"/>
                <a:gd name="T18" fmla="*/ 44 h 44"/>
              </a:gdLst>
              <a:ahLst/>
              <a:cxnLst>
                <a:cxn ang="T10">
                  <a:pos x="T0" y="T1"/>
                </a:cxn>
                <a:cxn ang="T11">
                  <a:pos x="T2" y="T3"/>
                </a:cxn>
                <a:cxn ang="T12">
                  <a:pos x="T4" y="T5"/>
                </a:cxn>
                <a:cxn ang="T13">
                  <a:pos x="T6" y="T7"/>
                </a:cxn>
                <a:cxn ang="T14">
                  <a:pos x="T8" y="T9"/>
                </a:cxn>
              </a:cxnLst>
              <a:rect l="T15" t="T16" r="T17" b="T18"/>
              <a:pathLst>
                <a:path w="96" h="44">
                  <a:moveTo>
                    <a:pt x="90" y="0"/>
                  </a:moveTo>
                  <a:lnTo>
                    <a:pt x="95" y="5"/>
                  </a:lnTo>
                  <a:lnTo>
                    <a:pt x="0" y="43"/>
                  </a:lnTo>
                  <a:lnTo>
                    <a:pt x="0" y="34"/>
                  </a:lnTo>
                  <a:lnTo>
                    <a:pt x="90" y="0"/>
                  </a:lnTo>
                </a:path>
              </a:pathLst>
            </a:custGeom>
            <a:solidFill>
              <a:srgbClr val="F2F2F2"/>
            </a:solidFill>
            <a:ln w="9525" cap="rnd">
              <a:noFill/>
              <a:round/>
              <a:headEnd/>
              <a:tailEnd/>
            </a:ln>
          </p:spPr>
          <p:txBody>
            <a:bodyPr/>
            <a:lstStyle/>
            <a:p>
              <a:endParaRPr lang="en-US">
                <a:solidFill>
                  <a:schemeClr val="tx1"/>
                </a:solidFill>
              </a:endParaRPr>
            </a:p>
          </p:txBody>
        </p:sp>
        <p:sp>
          <p:nvSpPr>
            <p:cNvPr id="30772" name="Freeform 528"/>
            <p:cNvSpPr>
              <a:spLocks/>
            </p:cNvSpPr>
            <p:nvPr/>
          </p:nvSpPr>
          <p:spPr bwMode="auto">
            <a:xfrm>
              <a:off x="2436" y="717"/>
              <a:ext cx="51" cy="38"/>
            </a:xfrm>
            <a:custGeom>
              <a:avLst/>
              <a:gdLst>
                <a:gd name="T0" fmla="*/ 50 w 51"/>
                <a:gd name="T1" fmla="*/ 0 h 38"/>
                <a:gd name="T2" fmla="*/ 45 w 51"/>
                <a:gd name="T3" fmla="*/ 12 h 38"/>
                <a:gd name="T4" fmla="*/ 50 w 51"/>
                <a:gd name="T5" fmla="*/ 22 h 38"/>
                <a:gd name="T6" fmla="*/ 0 w 51"/>
                <a:gd name="T7" fmla="*/ 37 h 38"/>
                <a:gd name="T8" fmla="*/ 0 w 51"/>
                <a:gd name="T9" fmla="*/ 10 h 38"/>
                <a:gd name="T10" fmla="*/ 50 w 51"/>
                <a:gd name="T11" fmla="*/ 0 h 38"/>
                <a:gd name="T12" fmla="*/ 0 60000 65536"/>
                <a:gd name="T13" fmla="*/ 0 60000 65536"/>
                <a:gd name="T14" fmla="*/ 0 60000 65536"/>
                <a:gd name="T15" fmla="*/ 0 60000 65536"/>
                <a:gd name="T16" fmla="*/ 0 60000 65536"/>
                <a:gd name="T17" fmla="*/ 0 60000 65536"/>
                <a:gd name="T18" fmla="*/ 0 w 51"/>
                <a:gd name="T19" fmla="*/ 0 h 38"/>
                <a:gd name="T20" fmla="*/ 51 w 51"/>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51" h="38">
                  <a:moveTo>
                    <a:pt x="50" y="0"/>
                  </a:moveTo>
                  <a:lnTo>
                    <a:pt x="45" y="12"/>
                  </a:lnTo>
                  <a:lnTo>
                    <a:pt x="50" y="22"/>
                  </a:lnTo>
                  <a:lnTo>
                    <a:pt x="0" y="37"/>
                  </a:lnTo>
                  <a:lnTo>
                    <a:pt x="0" y="10"/>
                  </a:lnTo>
                  <a:lnTo>
                    <a:pt x="50" y="0"/>
                  </a:lnTo>
                </a:path>
              </a:pathLst>
            </a:custGeom>
            <a:solidFill>
              <a:srgbClr val="8C8C8C"/>
            </a:solidFill>
            <a:ln w="9525" cap="rnd">
              <a:noFill/>
              <a:round/>
              <a:headEnd/>
              <a:tailEnd/>
            </a:ln>
          </p:spPr>
          <p:txBody>
            <a:bodyPr/>
            <a:lstStyle/>
            <a:p>
              <a:endParaRPr lang="en-US">
                <a:solidFill>
                  <a:schemeClr val="tx1"/>
                </a:solidFill>
              </a:endParaRPr>
            </a:p>
          </p:txBody>
        </p:sp>
        <p:sp>
          <p:nvSpPr>
            <p:cNvPr id="30773" name="Freeform 529"/>
            <p:cNvSpPr>
              <a:spLocks/>
            </p:cNvSpPr>
            <p:nvPr/>
          </p:nvSpPr>
          <p:spPr bwMode="auto">
            <a:xfrm>
              <a:off x="2415" y="721"/>
              <a:ext cx="99" cy="34"/>
            </a:xfrm>
            <a:custGeom>
              <a:avLst/>
              <a:gdLst>
                <a:gd name="T0" fmla="*/ 98 w 99"/>
                <a:gd name="T1" fmla="*/ 0 h 34"/>
                <a:gd name="T2" fmla="*/ 0 w 99"/>
                <a:gd name="T3" fmla="*/ 23 h 34"/>
                <a:gd name="T4" fmla="*/ 0 w 99"/>
                <a:gd name="T5" fmla="*/ 33 h 34"/>
                <a:gd name="T6" fmla="*/ 98 w 99"/>
                <a:gd name="T7" fmla="*/ 7 h 34"/>
                <a:gd name="T8" fmla="*/ 98 w 99"/>
                <a:gd name="T9" fmla="*/ 0 h 34"/>
                <a:gd name="T10" fmla="*/ 0 60000 65536"/>
                <a:gd name="T11" fmla="*/ 0 60000 65536"/>
                <a:gd name="T12" fmla="*/ 0 60000 65536"/>
                <a:gd name="T13" fmla="*/ 0 60000 65536"/>
                <a:gd name="T14" fmla="*/ 0 60000 65536"/>
                <a:gd name="T15" fmla="*/ 0 w 99"/>
                <a:gd name="T16" fmla="*/ 0 h 34"/>
                <a:gd name="T17" fmla="*/ 99 w 99"/>
                <a:gd name="T18" fmla="*/ 34 h 34"/>
              </a:gdLst>
              <a:ahLst/>
              <a:cxnLst>
                <a:cxn ang="T10">
                  <a:pos x="T0" y="T1"/>
                </a:cxn>
                <a:cxn ang="T11">
                  <a:pos x="T2" y="T3"/>
                </a:cxn>
                <a:cxn ang="T12">
                  <a:pos x="T4" y="T5"/>
                </a:cxn>
                <a:cxn ang="T13">
                  <a:pos x="T6" y="T7"/>
                </a:cxn>
                <a:cxn ang="T14">
                  <a:pos x="T8" y="T9"/>
                </a:cxn>
              </a:cxnLst>
              <a:rect l="T15" t="T16" r="T17" b="T18"/>
              <a:pathLst>
                <a:path w="99" h="34">
                  <a:moveTo>
                    <a:pt x="98" y="0"/>
                  </a:moveTo>
                  <a:lnTo>
                    <a:pt x="0" y="23"/>
                  </a:lnTo>
                  <a:lnTo>
                    <a:pt x="0" y="33"/>
                  </a:lnTo>
                  <a:lnTo>
                    <a:pt x="98" y="7"/>
                  </a:lnTo>
                  <a:lnTo>
                    <a:pt x="98" y="0"/>
                  </a:lnTo>
                </a:path>
              </a:pathLst>
            </a:custGeom>
            <a:solidFill>
              <a:srgbClr val="808080"/>
            </a:solidFill>
            <a:ln w="9525" cap="rnd">
              <a:noFill/>
              <a:round/>
              <a:headEnd/>
              <a:tailEnd/>
            </a:ln>
          </p:spPr>
          <p:txBody>
            <a:bodyPr/>
            <a:lstStyle/>
            <a:p>
              <a:endParaRPr lang="en-US">
                <a:solidFill>
                  <a:schemeClr val="tx1"/>
                </a:solidFill>
              </a:endParaRPr>
            </a:p>
          </p:txBody>
        </p:sp>
        <p:sp>
          <p:nvSpPr>
            <p:cNvPr id="30774" name="Freeform 530"/>
            <p:cNvSpPr>
              <a:spLocks/>
            </p:cNvSpPr>
            <p:nvPr/>
          </p:nvSpPr>
          <p:spPr bwMode="auto">
            <a:xfrm>
              <a:off x="2486" y="717"/>
              <a:ext cx="1" cy="34"/>
            </a:xfrm>
            <a:custGeom>
              <a:avLst/>
              <a:gdLst>
                <a:gd name="T0" fmla="*/ 0 w 1"/>
                <a:gd name="T1" fmla="*/ 0 h 34"/>
                <a:gd name="T2" fmla="*/ 0 w 1"/>
                <a:gd name="T3" fmla="*/ 33 h 34"/>
                <a:gd name="T4" fmla="*/ 0 w 1"/>
                <a:gd name="T5" fmla="*/ 16 h 34"/>
                <a:gd name="T6" fmla="*/ 0 w 1"/>
                <a:gd name="T7" fmla="*/ 0 h 34"/>
                <a:gd name="T8" fmla="*/ 0 60000 65536"/>
                <a:gd name="T9" fmla="*/ 0 60000 65536"/>
                <a:gd name="T10" fmla="*/ 0 60000 65536"/>
                <a:gd name="T11" fmla="*/ 0 60000 65536"/>
                <a:gd name="T12" fmla="*/ 0 w 1"/>
                <a:gd name="T13" fmla="*/ 0 h 34"/>
                <a:gd name="T14" fmla="*/ 1 w 1"/>
                <a:gd name="T15" fmla="*/ 34 h 34"/>
              </a:gdLst>
              <a:ahLst/>
              <a:cxnLst>
                <a:cxn ang="T8">
                  <a:pos x="T0" y="T1"/>
                </a:cxn>
                <a:cxn ang="T9">
                  <a:pos x="T2" y="T3"/>
                </a:cxn>
                <a:cxn ang="T10">
                  <a:pos x="T4" y="T5"/>
                </a:cxn>
                <a:cxn ang="T11">
                  <a:pos x="T6" y="T7"/>
                </a:cxn>
              </a:cxnLst>
              <a:rect l="T12" t="T13" r="T14" b="T15"/>
              <a:pathLst>
                <a:path w="1" h="34">
                  <a:moveTo>
                    <a:pt x="0" y="0"/>
                  </a:moveTo>
                  <a:lnTo>
                    <a:pt x="0" y="33"/>
                  </a:lnTo>
                  <a:lnTo>
                    <a:pt x="0" y="16"/>
                  </a:lnTo>
                  <a:lnTo>
                    <a:pt x="0" y="0"/>
                  </a:lnTo>
                </a:path>
              </a:pathLst>
            </a:custGeom>
            <a:solidFill>
              <a:srgbClr val="9D9484"/>
            </a:solidFill>
            <a:ln w="9525" cap="rnd">
              <a:noFill/>
              <a:round/>
              <a:headEnd/>
              <a:tailEnd/>
            </a:ln>
          </p:spPr>
          <p:txBody>
            <a:bodyPr/>
            <a:lstStyle/>
            <a:p>
              <a:endParaRPr lang="en-US">
                <a:solidFill>
                  <a:schemeClr val="tx1"/>
                </a:solidFill>
              </a:endParaRPr>
            </a:p>
          </p:txBody>
        </p:sp>
        <p:sp>
          <p:nvSpPr>
            <p:cNvPr id="30775" name="Freeform 531"/>
            <p:cNvSpPr>
              <a:spLocks/>
            </p:cNvSpPr>
            <p:nvPr/>
          </p:nvSpPr>
          <p:spPr bwMode="auto">
            <a:xfrm>
              <a:off x="2418" y="724"/>
              <a:ext cx="91" cy="33"/>
            </a:xfrm>
            <a:custGeom>
              <a:avLst/>
              <a:gdLst>
                <a:gd name="T0" fmla="*/ 90 w 91"/>
                <a:gd name="T1" fmla="*/ 0 h 33"/>
                <a:gd name="T2" fmla="*/ 0 w 91"/>
                <a:gd name="T3" fmla="*/ 27 h 33"/>
                <a:gd name="T4" fmla="*/ 0 w 91"/>
                <a:gd name="T5" fmla="*/ 32 h 33"/>
                <a:gd name="T6" fmla="*/ 90 w 91"/>
                <a:gd name="T7" fmla="*/ 4 h 33"/>
                <a:gd name="T8" fmla="*/ 90 w 91"/>
                <a:gd name="T9" fmla="*/ 0 h 33"/>
                <a:gd name="T10" fmla="*/ 0 60000 65536"/>
                <a:gd name="T11" fmla="*/ 0 60000 65536"/>
                <a:gd name="T12" fmla="*/ 0 60000 65536"/>
                <a:gd name="T13" fmla="*/ 0 60000 65536"/>
                <a:gd name="T14" fmla="*/ 0 60000 65536"/>
                <a:gd name="T15" fmla="*/ 0 w 91"/>
                <a:gd name="T16" fmla="*/ 0 h 33"/>
                <a:gd name="T17" fmla="*/ 91 w 91"/>
                <a:gd name="T18" fmla="*/ 33 h 33"/>
              </a:gdLst>
              <a:ahLst/>
              <a:cxnLst>
                <a:cxn ang="T10">
                  <a:pos x="T0" y="T1"/>
                </a:cxn>
                <a:cxn ang="T11">
                  <a:pos x="T2" y="T3"/>
                </a:cxn>
                <a:cxn ang="T12">
                  <a:pos x="T4" y="T5"/>
                </a:cxn>
                <a:cxn ang="T13">
                  <a:pos x="T6" y="T7"/>
                </a:cxn>
                <a:cxn ang="T14">
                  <a:pos x="T8" y="T9"/>
                </a:cxn>
              </a:cxnLst>
              <a:rect l="T15" t="T16" r="T17" b="T18"/>
              <a:pathLst>
                <a:path w="91" h="33">
                  <a:moveTo>
                    <a:pt x="90" y="0"/>
                  </a:moveTo>
                  <a:lnTo>
                    <a:pt x="0" y="27"/>
                  </a:lnTo>
                  <a:lnTo>
                    <a:pt x="0" y="32"/>
                  </a:lnTo>
                  <a:lnTo>
                    <a:pt x="90" y="4"/>
                  </a:lnTo>
                  <a:lnTo>
                    <a:pt x="90" y="0"/>
                  </a:lnTo>
                </a:path>
              </a:pathLst>
            </a:custGeom>
            <a:solidFill>
              <a:srgbClr val="404040"/>
            </a:solidFill>
            <a:ln w="9525" cap="rnd">
              <a:noFill/>
              <a:round/>
              <a:headEnd/>
              <a:tailEnd/>
            </a:ln>
          </p:spPr>
          <p:txBody>
            <a:bodyPr/>
            <a:lstStyle/>
            <a:p>
              <a:endParaRPr lang="en-US">
                <a:solidFill>
                  <a:schemeClr val="tx1"/>
                </a:solidFill>
              </a:endParaRPr>
            </a:p>
          </p:txBody>
        </p:sp>
        <p:sp>
          <p:nvSpPr>
            <p:cNvPr id="30776" name="Freeform 532"/>
            <p:cNvSpPr>
              <a:spLocks/>
            </p:cNvSpPr>
            <p:nvPr/>
          </p:nvSpPr>
          <p:spPr bwMode="auto">
            <a:xfrm>
              <a:off x="2353" y="1225"/>
              <a:ext cx="23" cy="36"/>
            </a:xfrm>
            <a:custGeom>
              <a:avLst/>
              <a:gdLst>
                <a:gd name="T0" fmla="*/ 22 w 23"/>
                <a:gd name="T1" fmla="*/ 24 h 36"/>
                <a:gd name="T2" fmla="*/ 0 w 23"/>
                <a:gd name="T3" fmla="*/ 35 h 36"/>
                <a:gd name="T4" fmla="*/ 22 w 23"/>
                <a:gd name="T5" fmla="*/ 0 h 36"/>
                <a:gd name="T6" fmla="*/ 22 w 23"/>
                <a:gd name="T7" fmla="*/ 24 h 36"/>
                <a:gd name="T8" fmla="*/ 0 60000 65536"/>
                <a:gd name="T9" fmla="*/ 0 60000 65536"/>
                <a:gd name="T10" fmla="*/ 0 60000 65536"/>
                <a:gd name="T11" fmla="*/ 0 60000 65536"/>
                <a:gd name="T12" fmla="*/ 0 w 23"/>
                <a:gd name="T13" fmla="*/ 0 h 36"/>
                <a:gd name="T14" fmla="*/ 23 w 23"/>
                <a:gd name="T15" fmla="*/ 36 h 36"/>
              </a:gdLst>
              <a:ahLst/>
              <a:cxnLst>
                <a:cxn ang="T8">
                  <a:pos x="T0" y="T1"/>
                </a:cxn>
                <a:cxn ang="T9">
                  <a:pos x="T2" y="T3"/>
                </a:cxn>
                <a:cxn ang="T10">
                  <a:pos x="T4" y="T5"/>
                </a:cxn>
                <a:cxn ang="T11">
                  <a:pos x="T6" y="T7"/>
                </a:cxn>
              </a:cxnLst>
              <a:rect l="T12" t="T13" r="T14" b="T15"/>
              <a:pathLst>
                <a:path w="23" h="36">
                  <a:moveTo>
                    <a:pt x="22" y="24"/>
                  </a:moveTo>
                  <a:lnTo>
                    <a:pt x="0" y="35"/>
                  </a:lnTo>
                  <a:lnTo>
                    <a:pt x="22" y="0"/>
                  </a:lnTo>
                  <a:lnTo>
                    <a:pt x="22" y="24"/>
                  </a:lnTo>
                </a:path>
              </a:pathLst>
            </a:custGeom>
            <a:solidFill>
              <a:srgbClr val="999999"/>
            </a:solidFill>
            <a:ln w="9525" cap="rnd">
              <a:noFill/>
              <a:round/>
              <a:headEnd/>
              <a:tailEnd/>
            </a:ln>
          </p:spPr>
          <p:txBody>
            <a:bodyPr/>
            <a:lstStyle/>
            <a:p>
              <a:endParaRPr lang="en-US">
                <a:solidFill>
                  <a:schemeClr val="tx1"/>
                </a:solidFill>
              </a:endParaRPr>
            </a:p>
          </p:txBody>
        </p:sp>
        <p:sp>
          <p:nvSpPr>
            <p:cNvPr id="30777" name="Freeform 533"/>
            <p:cNvSpPr>
              <a:spLocks/>
            </p:cNvSpPr>
            <p:nvPr/>
          </p:nvSpPr>
          <p:spPr bwMode="auto">
            <a:xfrm>
              <a:off x="2335" y="1206"/>
              <a:ext cx="27" cy="55"/>
            </a:xfrm>
            <a:custGeom>
              <a:avLst/>
              <a:gdLst>
                <a:gd name="T0" fmla="*/ 26 w 27"/>
                <a:gd name="T1" fmla="*/ 12 h 55"/>
                <a:gd name="T2" fmla="*/ 15 w 27"/>
                <a:gd name="T3" fmla="*/ 54 h 55"/>
                <a:gd name="T4" fmla="*/ 0 w 27"/>
                <a:gd name="T5" fmla="*/ 36 h 55"/>
                <a:gd name="T6" fmla="*/ 9 w 27"/>
                <a:gd name="T7" fmla="*/ 0 h 55"/>
                <a:gd name="T8" fmla="*/ 26 w 27"/>
                <a:gd name="T9" fmla="*/ 12 h 55"/>
                <a:gd name="T10" fmla="*/ 0 60000 65536"/>
                <a:gd name="T11" fmla="*/ 0 60000 65536"/>
                <a:gd name="T12" fmla="*/ 0 60000 65536"/>
                <a:gd name="T13" fmla="*/ 0 60000 65536"/>
                <a:gd name="T14" fmla="*/ 0 60000 65536"/>
                <a:gd name="T15" fmla="*/ 0 w 27"/>
                <a:gd name="T16" fmla="*/ 0 h 55"/>
                <a:gd name="T17" fmla="*/ 27 w 27"/>
                <a:gd name="T18" fmla="*/ 55 h 55"/>
              </a:gdLst>
              <a:ahLst/>
              <a:cxnLst>
                <a:cxn ang="T10">
                  <a:pos x="T0" y="T1"/>
                </a:cxn>
                <a:cxn ang="T11">
                  <a:pos x="T2" y="T3"/>
                </a:cxn>
                <a:cxn ang="T12">
                  <a:pos x="T4" y="T5"/>
                </a:cxn>
                <a:cxn ang="T13">
                  <a:pos x="T6" y="T7"/>
                </a:cxn>
                <a:cxn ang="T14">
                  <a:pos x="T8" y="T9"/>
                </a:cxn>
              </a:cxnLst>
              <a:rect l="T15" t="T16" r="T17" b="T18"/>
              <a:pathLst>
                <a:path w="27" h="55">
                  <a:moveTo>
                    <a:pt x="26" y="12"/>
                  </a:moveTo>
                  <a:lnTo>
                    <a:pt x="15" y="54"/>
                  </a:lnTo>
                  <a:lnTo>
                    <a:pt x="0" y="36"/>
                  </a:lnTo>
                  <a:lnTo>
                    <a:pt x="9" y="0"/>
                  </a:lnTo>
                  <a:lnTo>
                    <a:pt x="26" y="12"/>
                  </a:lnTo>
                </a:path>
              </a:pathLst>
            </a:custGeom>
            <a:solidFill>
              <a:srgbClr val="E6E6E6"/>
            </a:solidFill>
            <a:ln w="9525" cap="rnd">
              <a:noFill/>
              <a:round/>
              <a:headEnd/>
              <a:tailEnd/>
            </a:ln>
          </p:spPr>
          <p:txBody>
            <a:bodyPr/>
            <a:lstStyle/>
            <a:p>
              <a:endParaRPr lang="en-US">
                <a:solidFill>
                  <a:schemeClr val="tx1"/>
                </a:solidFill>
              </a:endParaRPr>
            </a:p>
          </p:txBody>
        </p:sp>
        <p:sp>
          <p:nvSpPr>
            <p:cNvPr id="30778" name="Freeform 534"/>
            <p:cNvSpPr>
              <a:spLocks/>
            </p:cNvSpPr>
            <p:nvPr/>
          </p:nvSpPr>
          <p:spPr bwMode="auto">
            <a:xfrm>
              <a:off x="2300" y="1180"/>
              <a:ext cx="22" cy="33"/>
            </a:xfrm>
            <a:custGeom>
              <a:avLst/>
              <a:gdLst>
                <a:gd name="T0" fmla="*/ 21 w 22"/>
                <a:gd name="T1" fmla="*/ 23 h 33"/>
                <a:gd name="T2" fmla="*/ 0 w 22"/>
                <a:gd name="T3" fmla="*/ 32 h 33"/>
                <a:gd name="T4" fmla="*/ 21 w 22"/>
                <a:gd name="T5" fmla="*/ 0 h 33"/>
                <a:gd name="T6" fmla="*/ 21 w 22"/>
                <a:gd name="T7" fmla="*/ 23 h 33"/>
                <a:gd name="T8" fmla="*/ 0 60000 65536"/>
                <a:gd name="T9" fmla="*/ 0 60000 65536"/>
                <a:gd name="T10" fmla="*/ 0 60000 65536"/>
                <a:gd name="T11" fmla="*/ 0 60000 65536"/>
                <a:gd name="T12" fmla="*/ 0 w 22"/>
                <a:gd name="T13" fmla="*/ 0 h 33"/>
                <a:gd name="T14" fmla="*/ 22 w 22"/>
                <a:gd name="T15" fmla="*/ 33 h 33"/>
              </a:gdLst>
              <a:ahLst/>
              <a:cxnLst>
                <a:cxn ang="T8">
                  <a:pos x="T0" y="T1"/>
                </a:cxn>
                <a:cxn ang="T9">
                  <a:pos x="T2" y="T3"/>
                </a:cxn>
                <a:cxn ang="T10">
                  <a:pos x="T4" y="T5"/>
                </a:cxn>
                <a:cxn ang="T11">
                  <a:pos x="T6" y="T7"/>
                </a:cxn>
              </a:cxnLst>
              <a:rect l="T12" t="T13" r="T14" b="T15"/>
              <a:pathLst>
                <a:path w="22" h="33">
                  <a:moveTo>
                    <a:pt x="21" y="23"/>
                  </a:moveTo>
                  <a:lnTo>
                    <a:pt x="0" y="32"/>
                  </a:lnTo>
                  <a:lnTo>
                    <a:pt x="21" y="0"/>
                  </a:lnTo>
                  <a:lnTo>
                    <a:pt x="21" y="23"/>
                  </a:lnTo>
                </a:path>
              </a:pathLst>
            </a:custGeom>
            <a:solidFill>
              <a:srgbClr val="999999"/>
            </a:solidFill>
            <a:ln w="9525" cap="rnd">
              <a:noFill/>
              <a:round/>
              <a:headEnd/>
              <a:tailEnd/>
            </a:ln>
          </p:spPr>
          <p:txBody>
            <a:bodyPr/>
            <a:lstStyle/>
            <a:p>
              <a:endParaRPr lang="en-US">
                <a:solidFill>
                  <a:schemeClr val="tx1"/>
                </a:solidFill>
              </a:endParaRPr>
            </a:p>
          </p:txBody>
        </p:sp>
        <p:sp>
          <p:nvSpPr>
            <p:cNvPr id="30779" name="Freeform 535"/>
            <p:cNvSpPr>
              <a:spLocks/>
            </p:cNvSpPr>
            <p:nvPr/>
          </p:nvSpPr>
          <p:spPr bwMode="auto">
            <a:xfrm>
              <a:off x="2284" y="1167"/>
              <a:ext cx="25" cy="46"/>
            </a:xfrm>
            <a:custGeom>
              <a:avLst/>
              <a:gdLst>
                <a:gd name="T0" fmla="*/ 24 w 25"/>
                <a:gd name="T1" fmla="*/ 10 h 46"/>
                <a:gd name="T2" fmla="*/ 14 w 25"/>
                <a:gd name="T3" fmla="*/ 45 h 46"/>
                <a:gd name="T4" fmla="*/ 0 w 25"/>
                <a:gd name="T5" fmla="*/ 29 h 46"/>
                <a:gd name="T6" fmla="*/ 9 w 25"/>
                <a:gd name="T7" fmla="*/ 0 h 46"/>
                <a:gd name="T8" fmla="*/ 24 w 25"/>
                <a:gd name="T9" fmla="*/ 10 h 46"/>
                <a:gd name="T10" fmla="*/ 0 60000 65536"/>
                <a:gd name="T11" fmla="*/ 0 60000 65536"/>
                <a:gd name="T12" fmla="*/ 0 60000 65536"/>
                <a:gd name="T13" fmla="*/ 0 60000 65536"/>
                <a:gd name="T14" fmla="*/ 0 60000 65536"/>
                <a:gd name="T15" fmla="*/ 0 w 25"/>
                <a:gd name="T16" fmla="*/ 0 h 46"/>
                <a:gd name="T17" fmla="*/ 25 w 25"/>
                <a:gd name="T18" fmla="*/ 46 h 46"/>
              </a:gdLst>
              <a:ahLst/>
              <a:cxnLst>
                <a:cxn ang="T10">
                  <a:pos x="T0" y="T1"/>
                </a:cxn>
                <a:cxn ang="T11">
                  <a:pos x="T2" y="T3"/>
                </a:cxn>
                <a:cxn ang="T12">
                  <a:pos x="T4" y="T5"/>
                </a:cxn>
                <a:cxn ang="T13">
                  <a:pos x="T6" y="T7"/>
                </a:cxn>
                <a:cxn ang="T14">
                  <a:pos x="T8" y="T9"/>
                </a:cxn>
              </a:cxnLst>
              <a:rect l="T15" t="T16" r="T17" b="T18"/>
              <a:pathLst>
                <a:path w="25" h="46">
                  <a:moveTo>
                    <a:pt x="24" y="10"/>
                  </a:moveTo>
                  <a:lnTo>
                    <a:pt x="14" y="45"/>
                  </a:lnTo>
                  <a:lnTo>
                    <a:pt x="0" y="29"/>
                  </a:lnTo>
                  <a:lnTo>
                    <a:pt x="9" y="0"/>
                  </a:lnTo>
                  <a:lnTo>
                    <a:pt x="24" y="10"/>
                  </a:lnTo>
                </a:path>
              </a:pathLst>
            </a:custGeom>
            <a:solidFill>
              <a:srgbClr val="E6E6E6"/>
            </a:solidFill>
            <a:ln w="9525" cap="rnd">
              <a:noFill/>
              <a:round/>
              <a:headEnd/>
              <a:tailEnd/>
            </a:ln>
          </p:spPr>
          <p:txBody>
            <a:bodyPr/>
            <a:lstStyle/>
            <a:p>
              <a:endParaRPr lang="en-US">
                <a:solidFill>
                  <a:schemeClr val="tx1"/>
                </a:solidFill>
              </a:endParaRPr>
            </a:p>
          </p:txBody>
        </p:sp>
        <p:sp>
          <p:nvSpPr>
            <p:cNvPr id="30780" name="Freeform 536"/>
            <p:cNvSpPr>
              <a:spLocks/>
            </p:cNvSpPr>
            <p:nvPr/>
          </p:nvSpPr>
          <p:spPr bwMode="auto">
            <a:xfrm>
              <a:off x="2404" y="1096"/>
              <a:ext cx="114" cy="68"/>
            </a:xfrm>
            <a:custGeom>
              <a:avLst/>
              <a:gdLst>
                <a:gd name="T0" fmla="*/ 113 w 114"/>
                <a:gd name="T1" fmla="*/ 12 h 68"/>
                <a:gd name="T2" fmla="*/ 2 w 114"/>
                <a:gd name="T3" fmla="*/ 67 h 68"/>
                <a:gd name="T4" fmla="*/ 0 w 114"/>
                <a:gd name="T5" fmla="*/ 51 h 68"/>
                <a:gd name="T6" fmla="*/ 110 w 114"/>
                <a:gd name="T7" fmla="*/ 0 h 68"/>
                <a:gd name="T8" fmla="*/ 113 w 114"/>
                <a:gd name="T9" fmla="*/ 12 h 68"/>
                <a:gd name="T10" fmla="*/ 0 60000 65536"/>
                <a:gd name="T11" fmla="*/ 0 60000 65536"/>
                <a:gd name="T12" fmla="*/ 0 60000 65536"/>
                <a:gd name="T13" fmla="*/ 0 60000 65536"/>
                <a:gd name="T14" fmla="*/ 0 60000 65536"/>
                <a:gd name="T15" fmla="*/ 0 w 114"/>
                <a:gd name="T16" fmla="*/ 0 h 68"/>
                <a:gd name="T17" fmla="*/ 114 w 114"/>
                <a:gd name="T18" fmla="*/ 68 h 68"/>
              </a:gdLst>
              <a:ahLst/>
              <a:cxnLst>
                <a:cxn ang="T10">
                  <a:pos x="T0" y="T1"/>
                </a:cxn>
                <a:cxn ang="T11">
                  <a:pos x="T2" y="T3"/>
                </a:cxn>
                <a:cxn ang="T12">
                  <a:pos x="T4" y="T5"/>
                </a:cxn>
                <a:cxn ang="T13">
                  <a:pos x="T6" y="T7"/>
                </a:cxn>
                <a:cxn ang="T14">
                  <a:pos x="T8" y="T9"/>
                </a:cxn>
              </a:cxnLst>
              <a:rect l="T15" t="T16" r="T17" b="T18"/>
              <a:pathLst>
                <a:path w="114" h="68">
                  <a:moveTo>
                    <a:pt x="113" y="12"/>
                  </a:moveTo>
                  <a:lnTo>
                    <a:pt x="2" y="67"/>
                  </a:lnTo>
                  <a:lnTo>
                    <a:pt x="0" y="51"/>
                  </a:lnTo>
                  <a:lnTo>
                    <a:pt x="110" y="0"/>
                  </a:lnTo>
                  <a:lnTo>
                    <a:pt x="113" y="12"/>
                  </a:lnTo>
                </a:path>
              </a:pathLst>
            </a:custGeom>
            <a:solidFill>
              <a:srgbClr val="E6E6E6"/>
            </a:solidFill>
            <a:ln w="9525" cap="rnd">
              <a:noFill/>
              <a:round/>
              <a:headEnd/>
              <a:tailEnd/>
            </a:ln>
          </p:spPr>
          <p:txBody>
            <a:bodyPr/>
            <a:lstStyle/>
            <a:p>
              <a:endParaRPr lang="en-US">
                <a:solidFill>
                  <a:schemeClr val="tx1"/>
                </a:solidFill>
              </a:endParaRPr>
            </a:p>
          </p:txBody>
        </p:sp>
        <p:sp>
          <p:nvSpPr>
            <p:cNvPr id="30781" name="Freeform 537"/>
            <p:cNvSpPr>
              <a:spLocks/>
            </p:cNvSpPr>
            <p:nvPr/>
          </p:nvSpPr>
          <p:spPr bwMode="auto">
            <a:xfrm>
              <a:off x="2404" y="1081"/>
              <a:ext cx="114" cy="67"/>
            </a:xfrm>
            <a:custGeom>
              <a:avLst/>
              <a:gdLst>
                <a:gd name="T0" fmla="*/ 110 w 114"/>
                <a:gd name="T1" fmla="*/ 12 h 67"/>
                <a:gd name="T2" fmla="*/ 0 w 114"/>
                <a:gd name="T3" fmla="*/ 66 h 67"/>
                <a:gd name="T4" fmla="*/ 2 w 114"/>
                <a:gd name="T5" fmla="*/ 53 h 67"/>
                <a:gd name="T6" fmla="*/ 113 w 114"/>
                <a:gd name="T7" fmla="*/ 0 h 67"/>
                <a:gd name="T8" fmla="*/ 110 w 114"/>
                <a:gd name="T9" fmla="*/ 12 h 67"/>
                <a:gd name="T10" fmla="*/ 0 60000 65536"/>
                <a:gd name="T11" fmla="*/ 0 60000 65536"/>
                <a:gd name="T12" fmla="*/ 0 60000 65536"/>
                <a:gd name="T13" fmla="*/ 0 60000 65536"/>
                <a:gd name="T14" fmla="*/ 0 60000 65536"/>
                <a:gd name="T15" fmla="*/ 0 w 114"/>
                <a:gd name="T16" fmla="*/ 0 h 67"/>
                <a:gd name="T17" fmla="*/ 114 w 114"/>
                <a:gd name="T18" fmla="*/ 67 h 67"/>
              </a:gdLst>
              <a:ahLst/>
              <a:cxnLst>
                <a:cxn ang="T10">
                  <a:pos x="T0" y="T1"/>
                </a:cxn>
                <a:cxn ang="T11">
                  <a:pos x="T2" y="T3"/>
                </a:cxn>
                <a:cxn ang="T12">
                  <a:pos x="T4" y="T5"/>
                </a:cxn>
                <a:cxn ang="T13">
                  <a:pos x="T6" y="T7"/>
                </a:cxn>
                <a:cxn ang="T14">
                  <a:pos x="T8" y="T9"/>
                </a:cxn>
              </a:cxnLst>
              <a:rect l="T15" t="T16" r="T17" b="T18"/>
              <a:pathLst>
                <a:path w="114" h="67">
                  <a:moveTo>
                    <a:pt x="110" y="12"/>
                  </a:moveTo>
                  <a:lnTo>
                    <a:pt x="0" y="66"/>
                  </a:lnTo>
                  <a:lnTo>
                    <a:pt x="2" y="53"/>
                  </a:lnTo>
                  <a:lnTo>
                    <a:pt x="113" y="0"/>
                  </a:lnTo>
                  <a:lnTo>
                    <a:pt x="110" y="12"/>
                  </a:lnTo>
                </a:path>
              </a:pathLst>
            </a:custGeom>
            <a:solidFill>
              <a:srgbClr val="CCCCCC"/>
            </a:solidFill>
            <a:ln w="9525" cap="rnd">
              <a:noFill/>
              <a:round/>
              <a:headEnd/>
              <a:tailEnd/>
            </a:ln>
          </p:spPr>
          <p:txBody>
            <a:bodyPr/>
            <a:lstStyle/>
            <a:p>
              <a:endParaRPr lang="en-US">
                <a:solidFill>
                  <a:schemeClr val="tx1"/>
                </a:solidFill>
              </a:endParaRPr>
            </a:p>
          </p:txBody>
        </p:sp>
        <p:sp>
          <p:nvSpPr>
            <p:cNvPr id="30782" name="Freeform 538"/>
            <p:cNvSpPr>
              <a:spLocks/>
            </p:cNvSpPr>
            <p:nvPr/>
          </p:nvSpPr>
          <p:spPr bwMode="auto">
            <a:xfrm>
              <a:off x="2404" y="1122"/>
              <a:ext cx="114" cy="75"/>
            </a:xfrm>
            <a:custGeom>
              <a:avLst/>
              <a:gdLst>
                <a:gd name="T0" fmla="*/ 113 w 114"/>
                <a:gd name="T1" fmla="*/ 15 h 75"/>
                <a:gd name="T2" fmla="*/ 2 w 114"/>
                <a:gd name="T3" fmla="*/ 74 h 75"/>
                <a:gd name="T4" fmla="*/ 0 w 114"/>
                <a:gd name="T5" fmla="*/ 58 h 75"/>
                <a:gd name="T6" fmla="*/ 110 w 114"/>
                <a:gd name="T7" fmla="*/ 0 h 75"/>
                <a:gd name="T8" fmla="*/ 113 w 114"/>
                <a:gd name="T9" fmla="*/ 15 h 75"/>
                <a:gd name="T10" fmla="*/ 0 60000 65536"/>
                <a:gd name="T11" fmla="*/ 0 60000 65536"/>
                <a:gd name="T12" fmla="*/ 0 60000 65536"/>
                <a:gd name="T13" fmla="*/ 0 60000 65536"/>
                <a:gd name="T14" fmla="*/ 0 60000 65536"/>
                <a:gd name="T15" fmla="*/ 0 w 114"/>
                <a:gd name="T16" fmla="*/ 0 h 75"/>
                <a:gd name="T17" fmla="*/ 114 w 114"/>
                <a:gd name="T18" fmla="*/ 75 h 75"/>
              </a:gdLst>
              <a:ahLst/>
              <a:cxnLst>
                <a:cxn ang="T10">
                  <a:pos x="T0" y="T1"/>
                </a:cxn>
                <a:cxn ang="T11">
                  <a:pos x="T2" y="T3"/>
                </a:cxn>
                <a:cxn ang="T12">
                  <a:pos x="T4" y="T5"/>
                </a:cxn>
                <a:cxn ang="T13">
                  <a:pos x="T6" y="T7"/>
                </a:cxn>
                <a:cxn ang="T14">
                  <a:pos x="T8" y="T9"/>
                </a:cxn>
              </a:cxnLst>
              <a:rect l="T15" t="T16" r="T17" b="T18"/>
              <a:pathLst>
                <a:path w="114" h="75">
                  <a:moveTo>
                    <a:pt x="113" y="15"/>
                  </a:moveTo>
                  <a:lnTo>
                    <a:pt x="2" y="74"/>
                  </a:lnTo>
                  <a:lnTo>
                    <a:pt x="0" y="58"/>
                  </a:lnTo>
                  <a:lnTo>
                    <a:pt x="110" y="0"/>
                  </a:lnTo>
                  <a:lnTo>
                    <a:pt x="113" y="15"/>
                  </a:lnTo>
                </a:path>
              </a:pathLst>
            </a:custGeom>
            <a:solidFill>
              <a:srgbClr val="E6E6E6"/>
            </a:solidFill>
            <a:ln w="9525" cap="rnd">
              <a:noFill/>
              <a:round/>
              <a:headEnd/>
              <a:tailEnd/>
            </a:ln>
          </p:spPr>
          <p:txBody>
            <a:bodyPr/>
            <a:lstStyle/>
            <a:p>
              <a:endParaRPr lang="en-US">
                <a:solidFill>
                  <a:schemeClr val="tx1"/>
                </a:solidFill>
              </a:endParaRPr>
            </a:p>
          </p:txBody>
        </p:sp>
        <p:sp>
          <p:nvSpPr>
            <p:cNvPr id="30783" name="Freeform 539"/>
            <p:cNvSpPr>
              <a:spLocks/>
            </p:cNvSpPr>
            <p:nvPr/>
          </p:nvSpPr>
          <p:spPr bwMode="auto">
            <a:xfrm>
              <a:off x="2404" y="1112"/>
              <a:ext cx="114" cy="64"/>
            </a:xfrm>
            <a:custGeom>
              <a:avLst/>
              <a:gdLst>
                <a:gd name="T0" fmla="*/ 110 w 114"/>
                <a:gd name="T1" fmla="*/ 10 h 64"/>
                <a:gd name="T2" fmla="*/ 0 w 114"/>
                <a:gd name="T3" fmla="*/ 63 h 64"/>
                <a:gd name="T4" fmla="*/ 2 w 114"/>
                <a:gd name="T5" fmla="*/ 50 h 64"/>
                <a:gd name="T6" fmla="*/ 113 w 114"/>
                <a:gd name="T7" fmla="*/ 0 h 64"/>
                <a:gd name="T8" fmla="*/ 110 w 114"/>
                <a:gd name="T9" fmla="*/ 10 h 64"/>
                <a:gd name="T10" fmla="*/ 0 60000 65536"/>
                <a:gd name="T11" fmla="*/ 0 60000 65536"/>
                <a:gd name="T12" fmla="*/ 0 60000 65536"/>
                <a:gd name="T13" fmla="*/ 0 60000 65536"/>
                <a:gd name="T14" fmla="*/ 0 60000 65536"/>
                <a:gd name="T15" fmla="*/ 0 w 114"/>
                <a:gd name="T16" fmla="*/ 0 h 64"/>
                <a:gd name="T17" fmla="*/ 114 w 114"/>
                <a:gd name="T18" fmla="*/ 64 h 64"/>
              </a:gdLst>
              <a:ahLst/>
              <a:cxnLst>
                <a:cxn ang="T10">
                  <a:pos x="T0" y="T1"/>
                </a:cxn>
                <a:cxn ang="T11">
                  <a:pos x="T2" y="T3"/>
                </a:cxn>
                <a:cxn ang="T12">
                  <a:pos x="T4" y="T5"/>
                </a:cxn>
                <a:cxn ang="T13">
                  <a:pos x="T6" y="T7"/>
                </a:cxn>
                <a:cxn ang="T14">
                  <a:pos x="T8" y="T9"/>
                </a:cxn>
              </a:cxnLst>
              <a:rect l="T15" t="T16" r="T17" b="T18"/>
              <a:pathLst>
                <a:path w="114" h="64">
                  <a:moveTo>
                    <a:pt x="110" y="10"/>
                  </a:moveTo>
                  <a:lnTo>
                    <a:pt x="0" y="63"/>
                  </a:lnTo>
                  <a:lnTo>
                    <a:pt x="2" y="50"/>
                  </a:lnTo>
                  <a:lnTo>
                    <a:pt x="113" y="0"/>
                  </a:lnTo>
                  <a:lnTo>
                    <a:pt x="110" y="10"/>
                  </a:lnTo>
                </a:path>
              </a:pathLst>
            </a:custGeom>
            <a:solidFill>
              <a:srgbClr val="999999"/>
            </a:solidFill>
            <a:ln w="9525" cap="rnd">
              <a:noFill/>
              <a:round/>
              <a:headEnd/>
              <a:tailEnd/>
            </a:ln>
          </p:spPr>
          <p:txBody>
            <a:bodyPr/>
            <a:lstStyle/>
            <a:p>
              <a:endParaRPr lang="en-US">
                <a:solidFill>
                  <a:schemeClr val="tx1"/>
                </a:solidFill>
              </a:endParaRPr>
            </a:p>
          </p:txBody>
        </p:sp>
        <p:sp>
          <p:nvSpPr>
            <p:cNvPr id="30784" name="Freeform 540"/>
            <p:cNvSpPr>
              <a:spLocks/>
            </p:cNvSpPr>
            <p:nvPr/>
          </p:nvSpPr>
          <p:spPr bwMode="auto">
            <a:xfrm>
              <a:off x="2404" y="1155"/>
              <a:ext cx="114" cy="66"/>
            </a:xfrm>
            <a:custGeom>
              <a:avLst/>
              <a:gdLst>
                <a:gd name="T0" fmla="*/ 113 w 114"/>
                <a:gd name="T1" fmla="*/ 10 h 66"/>
                <a:gd name="T2" fmla="*/ 2 w 114"/>
                <a:gd name="T3" fmla="*/ 65 h 66"/>
                <a:gd name="T4" fmla="*/ 0 w 114"/>
                <a:gd name="T5" fmla="*/ 49 h 66"/>
                <a:gd name="T6" fmla="*/ 110 w 114"/>
                <a:gd name="T7" fmla="*/ 0 h 66"/>
                <a:gd name="T8" fmla="*/ 113 w 114"/>
                <a:gd name="T9" fmla="*/ 10 h 66"/>
                <a:gd name="T10" fmla="*/ 0 60000 65536"/>
                <a:gd name="T11" fmla="*/ 0 60000 65536"/>
                <a:gd name="T12" fmla="*/ 0 60000 65536"/>
                <a:gd name="T13" fmla="*/ 0 60000 65536"/>
                <a:gd name="T14" fmla="*/ 0 60000 65536"/>
                <a:gd name="T15" fmla="*/ 0 w 114"/>
                <a:gd name="T16" fmla="*/ 0 h 66"/>
                <a:gd name="T17" fmla="*/ 114 w 114"/>
                <a:gd name="T18" fmla="*/ 66 h 66"/>
              </a:gdLst>
              <a:ahLst/>
              <a:cxnLst>
                <a:cxn ang="T10">
                  <a:pos x="T0" y="T1"/>
                </a:cxn>
                <a:cxn ang="T11">
                  <a:pos x="T2" y="T3"/>
                </a:cxn>
                <a:cxn ang="T12">
                  <a:pos x="T4" y="T5"/>
                </a:cxn>
                <a:cxn ang="T13">
                  <a:pos x="T6" y="T7"/>
                </a:cxn>
                <a:cxn ang="T14">
                  <a:pos x="T8" y="T9"/>
                </a:cxn>
              </a:cxnLst>
              <a:rect l="T15" t="T16" r="T17" b="T18"/>
              <a:pathLst>
                <a:path w="114" h="66">
                  <a:moveTo>
                    <a:pt x="113" y="10"/>
                  </a:moveTo>
                  <a:lnTo>
                    <a:pt x="2" y="65"/>
                  </a:lnTo>
                  <a:lnTo>
                    <a:pt x="0" y="49"/>
                  </a:lnTo>
                  <a:lnTo>
                    <a:pt x="110" y="0"/>
                  </a:lnTo>
                  <a:lnTo>
                    <a:pt x="113" y="10"/>
                  </a:lnTo>
                </a:path>
              </a:pathLst>
            </a:custGeom>
            <a:solidFill>
              <a:srgbClr val="E6E6E6"/>
            </a:solidFill>
            <a:ln w="9525" cap="rnd">
              <a:noFill/>
              <a:round/>
              <a:headEnd/>
              <a:tailEnd/>
            </a:ln>
          </p:spPr>
          <p:txBody>
            <a:bodyPr/>
            <a:lstStyle/>
            <a:p>
              <a:endParaRPr lang="en-US">
                <a:solidFill>
                  <a:schemeClr val="tx1"/>
                </a:solidFill>
              </a:endParaRPr>
            </a:p>
          </p:txBody>
        </p:sp>
        <p:sp>
          <p:nvSpPr>
            <p:cNvPr id="30785" name="Freeform 541"/>
            <p:cNvSpPr>
              <a:spLocks/>
            </p:cNvSpPr>
            <p:nvPr/>
          </p:nvSpPr>
          <p:spPr bwMode="auto">
            <a:xfrm>
              <a:off x="2404" y="1136"/>
              <a:ext cx="114" cy="69"/>
            </a:xfrm>
            <a:custGeom>
              <a:avLst/>
              <a:gdLst>
                <a:gd name="T0" fmla="*/ 110 w 114"/>
                <a:gd name="T1" fmla="*/ 12 h 69"/>
                <a:gd name="T2" fmla="*/ 0 w 114"/>
                <a:gd name="T3" fmla="*/ 68 h 69"/>
                <a:gd name="T4" fmla="*/ 2 w 114"/>
                <a:gd name="T5" fmla="*/ 55 h 69"/>
                <a:gd name="T6" fmla="*/ 113 w 114"/>
                <a:gd name="T7" fmla="*/ 0 h 69"/>
                <a:gd name="T8" fmla="*/ 110 w 114"/>
                <a:gd name="T9" fmla="*/ 12 h 69"/>
                <a:gd name="T10" fmla="*/ 0 60000 65536"/>
                <a:gd name="T11" fmla="*/ 0 60000 65536"/>
                <a:gd name="T12" fmla="*/ 0 60000 65536"/>
                <a:gd name="T13" fmla="*/ 0 60000 65536"/>
                <a:gd name="T14" fmla="*/ 0 60000 65536"/>
                <a:gd name="T15" fmla="*/ 0 w 114"/>
                <a:gd name="T16" fmla="*/ 0 h 69"/>
                <a:gd name="T17" fmla="*/ 114 w 114"/>
                <a:gd name="T18" fmla="*/ 69 h 69"/>
              </a:gdLst>
              <a:ahLst/>
              <a:cxnLst>
                <a:cxn ang="T10">
                  <a:pos x="T0" y="T1"/>
                </a:cxn>
                <a:cxn ang="T11">
                  <a:pos x="T2" y="T3"/>
                </a:cxn>
                <a:cxn ang="T12">
                  <a:pos x="T4" y="T5"/>
                </a:cxn>
                <a:cxn ang="T13">
                  <a:pos x="T6" y="T7"/>
                </a:cxn>
                <a:cxn ang="T14">
                  <a:pos x="T8" y="T9"/>
                </a:cxn>
              </a:cxnLst>
              <a:rect l="T15" t="T16" r="T17" b="T18"/>
              <a:pathLst>
                <a:path w="114" h="69">
                  <a:moveTo>
                    <a:pt x="110" y="12"/>
                  </a:moveTo>
                  <a:lnTo>
                    <a:pt x="0" y="68"/>
                  </a:lnTo>
                  <a:lnTo>
                    <a:pt x="2" y="55"/>
                  </a:lnTo>
                  <a:lnTo>
                    <a:pt x="113" y="0"/>
                  </a:lnTo>
                  <a:lnTo>
                    <a:pt x="110" y="12"/>
                  </a:lnTo>
                </a:path>
              </a:pathLst>
            </a:custGeom>
            <a:solidFill>
              <a:srgbClr val="999999"/>
            </a:solidFill>
            <a:ln w="9525" cap="rnd">
              <a:noFill/>
              <a:round/>
              <a:headEnd/>
              <a:tailEnd/>
            </a:ln>
          </p:spPr>
          <p:txBody>
            <a:bodyPr/>
            <a:lstStyle/>
            <a:p>
              <a:endParaRPr lang="en-US">
                <a:solidFill>
                  <a:schemeClr val="tx1"/>
                </a:solidFill>
              </a:endParaRPr>
            </a:p>
          </p:txBody>
        </p:sp>
        <p:sp>
          <p:nvSpPr>
            <p:cNvPr id="30786" name="Freeform 542"/>
            <p:cNvSpPr>
              <a:spLocks/>
            </p:cNvSpPr>
            <p:nvPr/>
          </p:nvSpPr>
          <p:spPr bwMode="auto">
            <a:xfrm>
              <a:off x="2404" y="1182"/>
              <a:ext cx="114" cy="70"/>
            </a:xfrm>
            <a:custGeom>
              <a:avLst/>
              <a:gdLst>
                <a:gd name="T0" fmla="*/ 113 w 114"/>
                <a:gd name="T1" fmla="*/ 10 h 70"/>
                <a:gd name="T2" fmla="*/ 2 w 114"/>
                <a:gd name="T3" fmla="*/ 69 h 70"/>
                <a:gd name="T4" fmla="*/ 0 w 114"/>
                <a:gd name="T5" fmla="*/ 53 h 70"/>
                <a:gd name="T6" fmla="*/ 110 w 114"/>
                <a:gd name="T7" fmla="*/ 0 h 70"/>
                <a:gd name="T8" fmla="*/ 113 w 114"/>
                <a:gd name="T9" fmla="*/ 10 h 70"/>
                <a:gd name="T10" fmla="*/ 0 60000 65536"/>
                <a:gd name="T11" fmla="*/ 0 60000 65536"/>
                <a:gd name="T12" fmla="*/ 0 60000 65536"/>
                <a:gd name="T13" fmla="*/ 0 60000 65536"/>
                <a:gd name="T14" fmla="*/ 0 60000 65536"/>
                <a:gd name="T15" fmla="*/ 0 w 114"/>
                <a:gd name="T16" fmla="*/ 0 h 70"/>
                <a:gd name="T17" fmla="*/ 114 w 114"/>
                <a:gd name="T18" fmla="*/ 70 h 70"/>
              </a:gdLst>
              <a:ahLst/>
              <a:cxnLst>
                <a:cxn ang="T10">
                  <a:pos x="T0" y="T1"/>
                </a:cxn>
                <a:cxn ang="T11">
                  <a:pos x="T2" y="T3"/>
                </a:cxn>
                <a:cxn ang="T12">
                  <a:pos x="T4" y="T5"/>
                </a:cxn>
                <a:cxn ang="T13">
                  <a:pos x="T6" y="T7"/>
                </a:cxn>
                <a:cxn ang="T14">
                  <a:pos x="T8" y="T9"/>
                </a:cxn>
              </a:cxnLst>
              <a:rect l="T15" t="T16" r="T17" b="T18"/>
              <a:pathLst>
                <a:path w="114" h="70">
                  <a:moveTo>
                    <a:pt x="113" y="10"/>
                  </a:moveTo>
                  <a:lnTo>
                    <a:pt x="2" y="69"/>
                  </a:lnTo>
                  <a:lnTo>
                    <a:pt x="0" y="53"/>
                  </a:lnTo>
                  <a:lnTo>
                    <a:pt x="110" y="0"/>
                  </a:lnTo>
                  <a:lnTo>
                    <a:pt x="113" y="10"/>
                  </a:lnTo>
                </a:path>
              </a:pathLst>
            </a:custGeom>
            <a:solidFill>
              <a:srgbClr val="E6E6E6"/>
            </a:solidFill>
            <a:ln w="9525" cap="rnd">
              <a:noFill/>
              <a:round/>
              <a:headEnd/>
              <a:tailEnd/>
            </a:ln>
          </p:spPr>
          <p:txBody>
            <a:bodyPr/>
            <a:lstStyle/>
            <a:p>
              <a:endParaRPr lang="en-US">
                <a:solidFill>
                  <a:schemeClr val="tx1"/>
                </a:solidFill>
              </a:endParaRPr>
            </a:p>
          </p:txBody>
        </p:sp>
        <p:sp>
          <p:nvSpPr>
            <p:cNvPr id="30787" name="Freeform 543"/>
            <p:cNvSpPr>
              <a:spLocks/>
            </p:cNvSpPr>
            <p:nvPr/>
          </p:nvSpPr>
          <p:spPr bwMode="auto">
            <a:xfrm>
              <a:off x="2404" y="1167"/>
              <a:ext cx="114" cy="68"/>
            </a:xfrm>
            <a:custGeom>
              <a:avLst/>
              <a:gdLst>
                <a:gd name="T0" fmla="*/ 110 w 114"/>
                <a:gd name="T1" fmla="*/ 10 h 68"/>
                <a:gd name="T2" fmla="*/ 0 w 114"/>
                <a:gd name="T3" fmla="*/ 67 h 68"/>
                <a:gd name="T4" fmla="*/ 2 w 114"/>
                <a:gd name="T5" fmla="*/ 54 h 68"/>
                <a:gd name="T6" fmla="*/ 113 w 114"/>
                <a:gd name="T7" fmla="*/ 0 h 68"/>
                <a:gd name="T8" fmla="*/ 110 w 114"/>
                <a:gd name="T9" fmla="*/ 10 h 68"/>
                <a:gd name="T10" fmla="*/ 0 60000 65536"/>
                <a:gd name="T11" fmla="*/ 0 60000 65536"/>
                <a:gd name="T12" fmla="*/ 0 60000 65536"/>
                <a:gd name="T13" fmla="*/ 0 60000 65536"/>
                <a:gd name="T14" fmla="*/ 0 60000 65536"/>
                <a:gd name="T15" fmla="*/ 0 w 114"/>
                <a:gd name="T16" fmla="*/ 0 h 68"/>
                <a:gd name="T17" fmla="*/ 114 w 114"/>
                <a:gd name="T18" fmla="*/ 68 h 68"/>
              </a:gdLst>
              <a:ahLst/>
              <a:cxnLst>
                <a:cxn ang="T10">
                  <a:pos x="T0" y="T1"/>
                </a:cxn>
                <a:cxn ang="T11">
                  <a:pos x="T2" y="T3"/>
                </a:cxn>
                <a:cxn ang="T12">
                  <a:pos x="T4" y="T5"/>
                </a:cxn>
                <a:cxn ang="T13">
                  <a:pos x="T6" y="T7"/>
                </a:cxn>
                <a:cxn ang="T14">
                  <a:pos x="T8" y="T9"/>
                </a:cxn>
              </a:cxnLst>
              <a:rect l="T15" t="T16" r="T17" b="T18"/>
              <a:pathLst>
                <a:path w="114" h="68">
                  <a:moveTo>
                    <a:pt x="110" y="10"/>
                  </a:moveTo>
                  <a:lnTo>
                    <a:pt x="0" y="67"/>
                  </a:lnTo>
                  <a:lnTo>
                    <a:pt x="2" y="54"/>
                  </a:lnTo>
                  <a:lnTo>
                    <a:pt x="113" y="0"/>
                  </a:lnTo>
                  <a:lnTo>
                    <a:pt x="110" y="10"/>
                  </a:lnTo>
                </a:path>
              </a:pathLst>
            </a:custGeom>
            <a:solidFill>
              <a:srgbClr val="999999"/>
            </a:solidFill>
            <a:ln w="9525" cap="rnd">
              <a:noFill/>
              <a:round/>
              <a:headEnd/>
              <a:tailEnd/>
            </a:ln>
          </p:spPr>
          <p:txBody>
            <a:bodyPr/>
            <a:lstStyle/>
            <a:p>
              <a:endParaRPr lang="en-US">
                <a:solidFill>
                  <a:schemeClr val="tx1"/>
                </a:solidFill>
              </a:endParaRPr>
            </a:p>
          </p:txBody>
        </p:sp>
        <p:sp>
          <p:nvSpPr>
            <p:cNvPr id="30788" name="Freeform 544"/>
            <p:cNvSpPr>
              <a:spLocks/>
            </p:cNvSpPr>
            <p:nvPr/>
          </p:nvSpPr>
          <p:spPr bwMode="auto">
            <a:xfrm>
              <a:off x="2426" y="783"/>
              <a:ext cx="97" cy="40"/>
            </a:xfrm>
            <a:custGeom>
              <a:avLst/>
              <a:gdLst>
                <a:gd name="T0" fmla="*/ 90 w 97"/>
                <a:gd name="T1" fmla="*/ 0 h 40"/>
                <a:gd name="T2" fmla="*/ 96 w 97"/>
                <a:gd name="T3" fmla="*/ 15 h 40"/>
                <a:gd name="T4" fmla="*/ 4 w 97"/>
                <a:gd name="T5" fmla="*/ 39 h 40"/>
                <a:gd name="T6" fmla="*/ 0 w 97"/>
                <a:gd name="T7" fmla="*/ 23 h 40"/>
                <a:gd name="T8" fmla="*/ 90 w 97"/>
                <a:gd name="T9" fmla="*/ 0 h 40"/>
                <a:gd name="T10" fmla="*/ 0 60000 65536"/>
                <a:gd name="T11" fmla="*/ 0 60000 65536"/>
                <a:gd name="T12" fmla="*/ 0 60000 65536"/>
                <a:gd name="T13" fmla="*/ 0 60000 65536"/>
                <a:gd name="T14" fmla="*/ 0 60000 65536"/>
                <a:gd name="T15" fmla="*/ 0 w 97"/>
                <a:gd name="T16" fmla="*/ 0 h 40"/>
                <a:gd name="T17" fmla="*/ 97 w 97"/>
                <a:gd name="T18" fmla="*/ 40 h 40"/>
              </a:gdLst>
              <a:ahLst/>
              <a:cxnLst>
                <a:cxn ang="T10">
                  <a:pos x="T0" y="T1"/>
                </a:cxn>
                <a:cxn ang="T11">
                  <a:pos x="T2" y="T3"/>
                </a:cxn>
                <a:cxn ang="T12">
                  <a:pos x="T4" y="T5"/>
                </a:cxn>
                <a:cxn ang="T13">
                  <a:pos x="T6" y="T7"/>
                </a:cxn>
                <a:cxn ang="T14">
                  <a:pos x="T8" y="T9"/>
                </a:cxn>
              </a:cxnLst>
              <a:rect l="T15" t="T16" r="T17" b="T18"/>
              <a:pathLst>
                <a:path w="97" h="40">
                  <a:moveTo>
                    <a:pt x="90" y="0"/>
                  </a:moveTo>
                  <a:lnTo>
                    <a:pt x="96" y="15"/>
                  </a:lnTo>
                  <a:lnTo>
                    <a:pt x="4" y="39"/>
                  </a:lnTo>
                  <a:lnTo>
                    <a:pt x="0" y="23"/>
                  </a:lnTo>
                  <a:lnTo>
                    <a:pt x="90" y="0"/>
                  </a:lnTo>
                </a:path>
              </a:pathLst>
            </a:custGeom>
            <a:solidFill>
              <a:srgbClr val="E6E6E6"/>
            </a:solidFill>
            <a:ln w="9525" cap="rnd">
              <a:noFill/>
              <a:round/>
              <a:headEnd/>
              <a:tailEnd/>
            </a:ln>
          </p:spPr>
          <p:txBody>
            <a:bodyPr/>
            <a:lstStyle/>
            <a:p>
              <a:endParaRPr lang="en-US">
                <a:solidFill>
                  <a:schemeClr val="tx1"/>
                </a:solidFill>
              </a:endParaRPr>
            </a:p>
          </p:txBody>
        </p:sp>
        <p:sp>
          <p:nvSpPr>
            <p:cNvPr id="30789" name="Freeform 545"/>
            <p:cNvSpPr>
              <a:spLocks/>
            </p:cNvSpPr>
            <p:nvPr/>
          </p:nvSpPr>
          <p:spPr bwMode="auto">
            <a:xfrm>
              <a:off x="2426" y="802"/>
              <a:ext cx="97" cy="36"/>
            </a:xfrm>
            <a:custGeom>
              <a:avLst/>
              <a:gdLst>
                <a:gd name="T0" fmla="*/ 96 w 97"/>
                <a:gd name="T1" fmla="*/ 0 h 36"/>
                <a:gd name="T2" fmla="*/ 90 w 97"/>
                <a:gd name="T3" fmla="*/ 11 h 36"/>
                <a:gd name="T4" fmla="*/ 0 w 97"/>
                <a:gd name="T5" fmla="*/ 35 h 36"/>
                <a:gd name="T6" fmla="*/ 4 w 97"/>
                <a:gd name="T7" fmla="*/ 23 h 36"/>
                <a:gd name="T8" fmla="*/ 96 w 97"/>
                <a:gd name="T9" fmla="*/ 0 h 36"/>
                <a:gd name="T10" fmla="*/ 0 60000 65536"/>
                <a:gd name="T11" fmla="*/ 0 60000 65536"/>
                <a:gd name="T12" fmla="*/ 0 60000 65536"/>
                <a:gd name="T13" fmla="*/ 0 60000 65536"/>
                <a:gd name="T14" fmla="*/ 0 60000 65536"/>
                <a:gd name="T15" fmla="*/ 0 w 97"/>
                <a:gd name="T16" fmla="*/ 0 h 36"/>
                <a:gd name="T17" fmla="*/ 97 w 97"/>
                <a:gd name="T18" fmla="*/ 36 h 36"/>
              </a:gdLst>
              <a:ahLst/>
              <a:cxnLst>
                <a:cxn ang="T10">
                  <a:pos x="T0" y="T1"/>
                </a:cxn>
                <a:cxn ang="T11">
                  <a:pos x="T2" y="T3"/>
                </a:cxn>
                <a:cxn ang="T12">
                  <a:pos x="T4" y="T5"/>
                </a:cxn>
                <a:cxn ang="T13">
                  <a:pos x="T6" y="T7"/>
                </a:cxn>
                <a:cxn ang="T14">
                  <a:pos x="T8" y="T9"/>
                </a:cxn>
              </a:cxnLst>
              <a:rect l="T15" t="T16" r="T17" b="T18"/>
              <a:pathLst>
                <a:path w="97" h="36">
                  <a:moveTo>
                    <a:pt x="96" y="0"/>
                  </a:moveTo>
                  <a:lnTo>
                    <a:pt x="90" y="11"/>
                  </a:lnTo>
                  <a:lnTo>
                    <a:pt x="0" y="35"/>
                  </a:lnTo>
                  <a:lnTo>
                    <a:pt x="4" y="23"/>
                  </a:lnTo>
                  <a:lnTo>
                    <a:pt x="96" y="0"/>
                  </a:lnTo>
                </a:path>
              </a:pathLst>
            </a:custGeom>
            <a:solidFill>
              <a:srgbClr val="999999"/>
            </a:solidFill>
            <a:ln w="9525" cap="rnd">
              <a:noFill/>
              <a:round/>
              <a:headEnd/>
              <a:tailEnd/>
            </a:ln>
          </p:spPr>
          <p:txBody>
            <a:bodyPr/>
            <a:lstStyle/>
            <a:p>
              <a:endParaRPr lang="en-US">
                <a:solidFill>
                  <a:schemeClr val="tx1"/>
                </a:solidFill>
              </a:endParaRPr>
            </a:p>
          </p:txBody>
        </p:sp>
        <p:sp>
          <p:nvSpPr>
            <p:cNvPr id="30790" name="Freeform 546"/>
            <p:cNvSpPr>
              <a:spLocks/>
            </p:cNvSpPr>
            <p:nvPr/>
          </p:nvSpPr>
          <p:spPr bwMode="auto">
            <a:xfrm>
              <a:off x="2426" y="810"/>
              <a:ext cx="23" cy="34"/>
            </a:xfrm>
            <a:custGeom>
              <a:avLst/>
              <a:gdLst>
                <a:gd name="T0" fmla="*/ 0 w 23"/>
                <a:gd name="T1" fmla="*/ 0 h 34"/>
                <a:gd name="T2" fmla="*/ 22 w 23"/>
                <a:gd name="T3" fmla="*/ 17 h 34"/>
                <a:gd name="T4" fmla="*/ 0 w 23"/>
                <a:gd name="T5" fmla="*/ 33 h 34"/>
                <a:gd name="T6" fmla="*/ 0 w 23"/>
                <a:gd name="T7" fmla="*/ 0 h 34"/>
                <a:gd name="T8" fmla="*/ 0 60000 65536"/>
                <a:gd name="T9" fmla="*/ 0 60000 65536"/>
                <a:gd name="T10" fmla="*/ 0 60000 65536"/>
                <a:gd name="T11" fmla="*/ 0 60000 65536"/>
                <a:gd name="T12" fmla="*/ 0 w 23"/>
                <a:gd name="T13" fmla="*/ 0 h 34"/>
                <a:gd name="T14" fmla="*/ 23 w 23"/>
                <a:gd name="T15" fmla="*/ 34 h 34"/>
              </a:gdLst>
              <a:ahLst/>
              <a:cxnLst>
                <a:cxn ang="T8">
                  <a:pos x="T0" y="T1"/>
                </a:cxn>
                <a:cxn ang="T9">
                  <a:pos x="T2" y="T3"/>
                </a:cxn>
                <a:cxn ang="T10">
                  <a:pos x="T4" y="T5"/>
                </a:cxn>
                <a:cxn ang="T11">
                  <a:pos x="T6" y="T7"/>
                </a:cxn>
              </a:cxnLst>
              <a:rect l="T12" t="T13" r="T14" b="T15"/>
              <a:pathLst>
                <a:path w="23" h="34">
                  <a:moveTo>
                    <a:pt x="0" y="0"/>
                  </a:moveTo>
                  <a:lnTo>
                    <a:pt x="22" y="17"/>
                  </a:lnTo>
                  <a:lnTo>
                    <a:pt x="0" y="33"/>
                  </a:lnTo>
                  <a:lnTo>
                    <a:pt x="0" y="0"/>
                  </a:lnTo>
                </a:path>
              </a:pathLst>
            </a:custGeom>
            <a:solidFill>
              <a:srgbClr val="737373"/>
            </a:solidFill>
            <a:ln w="9525" cap="rnd">
              <a:noFill/>
              <a:round/>
              <a:headEnd/>
              <a:tailEnd/>
            </a:ln>
          </p:spPr>
          <p:txBody>
            <a:bodyPr/>
            <a:lstStyle/>
            <a:p>
              <a:endParaRPr lang="en-US">
                <a:solidFill>
                  <a:schemeClr val="tx1"/>
                </a:solidFill>
              </a:endParaRPr>
            </a:p>
          </p:txBody>
        </p:sp>
        <p:sp>
          <p:nvSpPr>
            <p:cNvPr id="30791" name="Freeform 547"/>
            <p:cNvSpPr>
              <a:spLocks/>
            </p:cNvSpPr>
            <p:nvPr/>
          </p:nvSpPr>
          <p:spPr bwMode="auto">
            <a:xfrm>
              <a:off x="2276" y="1026"/>
              <a:ext cx="247" cy="115"/>
            </a:xfrm>
            <a:custGeom>
              <a:avLst/>
              <a:gdLst>
                <a:gd name="T0" fmla="*/ 246 w 247"/>
                <a:gd name="T1" fmla="*/ 56 h 115"/>
                <a:gd name="T2" fmla="*/ 129 w 247"/>
                <a:gd name="T3" fmla="*/ 114 h 115"/>
                <a:gd name="T4" fmla="*/ 0 w 247"/>
                <a:gd name="T5" fmla="*/ 0 h 115"/>
                <a:gd name="T6" fmla="*/ 0 60000 65536"/>
                <a:gd name="T7" fmla="*/ 0 60000 65536"/>
                <a:gd name="T8" fmla="*/ 0 60000 65536"/>
                <a:gd name="T9" fmla="*/ 0 w 247"/>
                <a:gd name="T10" fmla="*/ 0 h 115"/>
                <a:gd name="T11" fmla="*/ 247 w 247"/>
                <a:gd name="T12" fmla="*/ 115 h 115"/>
              </a:gdLst>
              <a:ahLst/>
              <a:cxnLst>
                <a:cxn ang="T6">
                  <a:pos x="T0" y="T1"/>
                </a:cxn>
                <a:cxn ang="T7">
                  <a:pos x="T2" y="T3"/>
                </a:cxn>
                <a:cxn ang="T8">
                  <a:pos x="T4" y="T5"/>
                </a:cxn>
              </a:cxnLst>
              <a:rect l="T9" t="T10" r="T11" b="T12"/>
              <a:pathLst>
                <a:path w="247" h="115">
                  <a:moveTo>
                    <a:pt x="246" y="56"/>
                  </a:moveTo>
                  <a:lnTo>
                    <a:pt x="129" y="114"/>
                  </a:lnTo>
                  <a:lnTo>
                    <a:pt x="0" y="0"/>
                  </a:lnTo>
                </a:path>
              </a:pathLst>
            </a:custGeom>
            <a:noFill/>
            <a:ln w="12700" cap="rnd">
              <a:solidFill>
                <a:srgbClr val="737373"/>
              </a:solidFill>
              <a:round/>
              <a:headEnd type="none" w="sm" len="sm"/>
              <a:tailEnd type="none" w="sm" len="sm"/>
            </a:ln>
          </p:spPr>
          <p:txBody>
            <a:bodyPr/>
            <a:lstStyle/>
            <a:p>
              <a:endParaRPr lang="en-US">
                <a:solidFill>
                  <a:schemeClr val="tx1"/>
                </a:solidFill>
              </a:endParaRPr>
            </a:p>
          </p:txBody>
        </p:sp>
        <p:sp>
          <p:nvSpPr>
            <p:cNvPr id="30792" name="Freeform 548"/>
            <p:cNvSpPr>
              <a:spLocks/>
            </p:cNvSpPr>
            <p:nvPr/>
          </p:nvSpPr>
          <p:spPr bwMode="auto">
            <a:xfrm>
              <a:off x="2276" y="724"/>
              <a:ext cx="247" cy="95"/>
            </a:xfrm>
            <a:custGeom>
              <a:avLst/>
              <a:gdLst>
                <a:gd name="T0" fmla="*/ 246 w 247"/>
                <a:gd name="T1" fmla="*/ 57 h 95"/>
                <a:gd name="T2" fmla="*/ 130 w 247"/>
                <a:gd name="T3" fmla="*/ 94 h 95"/>
                <a:gd name="T4" fmla="*/ 0 w 247"/>
                <a:gd name="T5" fmla="*/ 0 h 95"/>
                <a:gd name="T6" fmla="*/ 0 60000 65536"/>
                <a:gd name="T7" fmla="*/ 0 60000 65536"/>
                <a:gd name="T8" fmla="*/ 0 60000 65536"/>
                <a:gd name="T9" fmla="*/ 0 w 247"/>
                <a:gd name="T10" fmla="*/ 0 h 95"/>
                <a:gd name="T11" fmla="*/ 247 w 247"/>
                <a:gd name="T12" fmla="*/ 95 h 95"/>
              </a:gdLst>
              <a:ahLst/>
              <a:cxnLst>
                <a:cxn ang="T6">
                  <a:pos x="T0" y="T1"/>
                </a:cxn>
                <a:cxn ang="T7">
                  <a:pos x="T2" y="T3"/>
                </a:cxn>
                <a:cxn ang="T8">
                  <a:pos x="T4" y="T5"/>
                </a:cxn>
              </a:cxnLst>
              <a:rect l="T9" t="T10" r="T11" b="T12"/>
              <a:pathLst>
                <a:path w="247" h="95">
                  <a:moveTo>
                    <a:pt x="246" y="57"/>
                  </a:moveTo>
                  <a:lnTo>
                    <a:pt x="130" y="94"/>
                  </a:lnTo>
                  <a:lnTo>
                    <a:pt x="0" y="0"/>
                  </a:lnTo>
                </a:path>
              </a:pathLst>
            </a:custGeom>
            <a:noFill/>
            <a:ln w="12700" cap="rnd">
              <a:solidFill>
                <a:srgbClr val="737373"/>
              </a:solidFill>
              <a:round/>
              <a:headEnd type="none" w="sm" len="sm"/>
              <a:tailEnd type="none" w="sm" len="sm"/>
            </a:ln>
          </p:spPr>
          <p:txBody>
            <a:bodyPr/>
            <a:lstStyle/>
            <a:p>
              <a:endParaRPr lang="en-US">
                <a:solidFill>
                  <a:schemeClr val="tx1"/>
                </a:solidFill>
              </a:endParaRPr>
            </a:p>
          </p:txBody>
        </p:sp>
        <p:sp>
          <p:nvSpPr>
            <p:cNvPr id="30793" name="Freeform 549"/>
            <p:cNvSpPr>
              <a:spLocks/>
            </p:cNvSpPr>
            <p:nvPr/>
          </p:nvSpPr>
          <p:spPr bwMode="auto">
            <a:xfrm>
              <a:off x="2467" y="1174"/>
              <a:ext cx="480" cy="236"/>
            </a:xfrm>
            <a:custGeom>
              <a:avLst/>
              <a:gdLst>
                <a:gd name="T0" fmla="*/ 422 w 480"/>
                <a:gd name="T1" fmla="*/ 0 h 236"/>
                <a:gd name="T2" fmla="*/ 0 w 480"/>
                <a:gd name="T3" fmla="*/ 45 h 236"/>
                <a:gd name="T4" fmla="*/ 32 w 480"/>
                <a:gd name="T5" fmla="*/ 235 h 236"/>
                <a:gd name="T6" fmla="*/ 479 w 480"/>
                <a:gd name="T7" fmla="*/ 168 h 236"/>
                <a:gd name="T8" fmla="*/ 422 w 480"/>
                <a:gd name="T9" fmla="*/ 0 h 236"/>
                <a:gd name="T10" fmla="*/ 0 60000 65536"/>
                <a:gd name="T11" fmla="*/ 0 60000 65536"/>
                <a:gd name="T12" fmla="*/ 0 60000 65536"/>
                <a:gd name="T13" fmla="*/ 0 60000 65536"/>
                <a:gd name="T14" fmla="*/ 0 60000 65536"/>
                <a:gd name="T15" fmla="*/ 0 w 480"/>
                <a:gd name="T16" fmla="*/ 0 h 236"/>
                <a:gd name="T17" fmla="*/ 480 w 480"/>
                <a:gd name="T18" fmla="*/ 236 h 236"/>
              </a:gdLst>
              <a:ahLst/>
              <a:cxnLst>
                <a:cxn ang="T10">
                  <a:pos x="T0" y="T1"/>
                </a:cxn>
                <a:cxn ang="T11">
                  <a:pos x="T2" y="T3"/>
                </a:cxn>
                <a:cxn ang="T12">
                  <a:pos x="T4" y="T5"/>
                </a:cxn>
                <a:cxn ang="T13">
                  <a:pos x="T6" y="T7"/>
                </a:cxn>
                <a:cxn ang="T14">
                  <a:pos x="T8" y="T9"/>
                </a:cxn>
              </a:cxnLst>
              <a:rect l="T15" t="T16" r="T17" b="T18"/>
              <a:pathLst>
                <a:path w="480" h="236">
                  <a:moveTo>
                    <a:pt x="422" y="0"/>
                  </a:moveTo>
                  <a:lnTo>
                    <a:pt x="0" y="45"/>
                  </a:lnTo>
                  <a:lnTo>
                    <a:pt x="32" y="235"/>
                  </a:lnTo>
                  <a:lnTo>
                    <a:pt x="479" y="168"/>
                  </a:lnTo>
                  <a:lnTo>
                    <a:pt x="422" y="0"/>
                  </a:lnTo>
                </a:path>
              </a:pathLst>
            </a:custGeom>
            <a:solidFill>
              <a:srgbClr val="CCCCCC"/>
            </a:solidFill>
            <a:ln w="9525" cap="rnd">
              <a:noFill/>
              <a:round/>
              <a:headEnd/>
              <a:tailEnd/>
            </a:ln>
          </p:spPr>
          <p:txBody>
            <a:bodyPr/>
            <a:lstStyle/>
            <a:p>
              <a:endParaRPr lang="en-US">
                <a:solidFill>
                  <a:schemeClr val="tx1"/>
                </a:solidFill>
              </a:endParaRPr>
            </a:p>
          </p:txBody>
        </p:sp>
        <p:sp>
          <p:nvSpPr>
            <p:cNvPr id="30794" name="Freeform 550"/>
            <p:cNvSpPr>
              <a:spLocks/>
            </p:cNvSpPr>
            <p:nvPr/>
          </p:nvSpPr>
          <p:spPr bwMode="auto">
            <a:xfrm>
              <a:off x="2782" y="1313"/>
              <a:ext cx="34" cy="34"/>
            </a:xfrm>
            <a:custGeom>
              <a:avLst/>
              <a:gdLst>
                <a:gd name="T0" fmla="*/ 33 w 34"/>
                <a:gd name="T1" fmla="*/ 0 h 34"/>
                <a:gd name="T2" fmla="*/ 30 w 34"/>
                <a:gd name="T3" fmla="*/ 19 h 34"/>
                <a:gd name="T4" fmla="*/ 0 w 34"/>
                <a:gd name="T5" fmla="*/ 33 h 34"/>
                <a:gd name="T6" fmla="*/ 2 w 34"/>
                <a:gd name="T7" fmla="*/ 11 h 34"/>
                <a:gd name="T8" fmla="*/ 33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33" y="0"/>
                  </a:moveTo>
                  <a:lnTo>
                    <a:pt x="30" y="19"/>
                  </a:lnTo>
                  <a:lnTo>
                    <a:pt x="0" y="33"/>
                  </a:lnTo>
                  <a:lnTo>
                    <a:pt x="2" y="11"/>
                  </a:lnTo>
                  <a:lnTo>
                    <a:pt x="33"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795" name="Freeform 551"/>
            <p:cNvSpPr>
              <a:spLocks/>
            </p:cNvSpPr>
            <p:nvPr/>
          </p:nvSpPr>
          <p:spPr bwMode="auto">
            <a:xfrm>
              <a:off x="2525" y="1255"/>
              <a:ext cx="291" cy="123"/>
            </a:xfrm>
            <a:custGeom>
              <a:avLst/>
              <a:gdLst>
                <a:gd name="T0" fmla="*/ 270 w 291"/>
                <a:gd name="T1" fmla="*/ 0 h 123"/>
                <a:gd name="T2" fmla="*/ 0 w 291"/>
                <a:gd name="T3" fmla="*/ 31 h 123"/>
                <a:gd name="T4" fmla="*/ 13 w 291"/>
                <a:gd name="T5" fmla="*/ 99 h 123"/>
                <a:gd name="T6" fmla="*/ 49 w 291"/>
                <a:gd name="T7" fmla="*/ 97 h 123"/>
                <a:gd name="T8" fmla="*/ 53 w 291"/>
                <a:gd name="T9" fmla="*/ 122 h 123"/>
                <a:gd name="T10" fmla="*/ 269 w 291"/>
                <a:gd name="T11" fmla="*/ 90 h 123"/>
                <a:gd name="T12" fmla="*/ 262 w 291"/>
                <a:gd name="T13" fmla="*/ 63 h 123"/>
                <a:gd name="T14" fmla="*/ 290 w 291"/>
                <a:gd name="T15" fmla="*/ 58 h 123"/>
                <a:gd name="T16" fmla="*/ 270 w 291"/>
                <a:gd name="T17" fmla="*/ 0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1"/>
                <a:gd name="T28" fmla="*/ 0 h 123"/>
                <a:gd name="T29" fmla="*/ 291 w 291"/>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1" h="123">
                  <a:moveTo>
                    <a:pt x="270" y="0"/>
                  </a:moveTo>
                  <a:lnTo>
                    <a:pt x="0" y="31"/>
                  </a:lnTo>
                  <a:lnTo>
                    <a:pt x="13" y="99"/>
                  </a:lnTo>
                  <a:lnTo>
                    <a:pt x="49" y="97"/>
                  </a:lnTo>
                  <a:lnTo>
                    <a:pt x="53" y="122"/>
                  </a:lnTo>
                  <a:lnTo>
                    <a:pt x="269" y="90"/>
                  </a:lnTo>
                  <a:lnTo>
                    <a:pt x="262" y="63"/>
                  </a:lnTo>
                  <a:lnTo>
                    <a:pt x="290" y="58"/>
                  </a:lnTo>
                  <a:lnTo>
                    <a:pt x="270"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0796" name="Freeform 552"/>
            <p:cNvSpPr>
              <a:spLocks/>
            </p:cNvSpPr>
            <p:nvPr/>
          </p:nvSpPr>
          <p:spPr bwMode="auto">
            <a:xfrm>
              <a:off x="2577" y="1348"/>
              <a:ext cx="218" cy="40"/>
            </a:xfrm>
            <a:custGeom>
              <a:avLst/>
              <a:gdLst>
                <a:gd name="T0" fmla="*/ 217 w 218"/>
                <a:gd name="T1" fmla="*/ 0 h 40"/>
                <a:gd name="T2" fmla="*/ 212 w 218"/>
                <a:gd name="T3" fmla="*/ 8 h 40"/>
                <a:gd name="T4" fmla="*/ 0 w 218"/>
                <a:gd name="T5" fmla="*/ 39 h 40"/>
                <a:gd name="T6" fmla="*/ 2 w 218"/>
                <a:gd name="T7" fmla="*/ 27 h 40"/>
                <a:gd name="T8" fmla="*/ 217 w 218"/>
                <a:gd name="T9" fmla="*/ 0 h 40"/>
                <a:gd name="T10" fmla="*/ 0 60000 65536"/>
                <a:gd name="T11" fmla="*/ 0 60000 65536"/>
                <a:gd name="T12" fmla="*/ 0 60000 65536"/>
                <a:gd name="T13" fmla="*/ 0 60000 65536"/>
                <a:gd name="T14" fmla="*/ 0 60000 65536"/>
                <a:gd name="T15" fmla="*/ 0 w 218"/>
                <a:gd name="T16" fmla="*/ 0 h 40"/>
                <a:gd name="T17" fmla="*/ 218 w 218"/>
                <a:gd name="T18" fmla="*/ 40 h 40"/>
              </a:gdLst>
              <a:ahLst/>
              <a:cxnLst>
                <a:cxn ang="T10">
                  <a:pos x="T0" y="T1"/>
                </a:cxn>
                <a:cxn ang="T11">
                  <a:pos x="T2" y="T3"/>
                </a:cxn>
                <a:cxn ang="T12">
                  <a:pos x="T4" y="T5"/>
                </a:cxn>
                <a:cxn ang="T13">
                  <a:pos x="T6" y="T7"/>
                </a:cxn>
                <a:cxn ang="T14">
                  <a:pos x="T8" y="T9"/>
                </a:cxn>
              </a:cxnLst>
              <a:rect l="T15" t="T16" r="T17" b="T18"/>
              <a:pathLst>
                <a:path w="218" h="40">
                  <a:moveTo>
                    <a:pt x="217" y="0"/>
                  </a:moveTo>
                  <a:lnTo>
                    <a:pt x="212" y="8"/>
                  </a:lnTo>
                  <a:lnTo>
                    <a:pt x="0" y="39"/>
                  </a:lnTo>
                  <a:lnTo>
                    <a:pt x="2" y="27"/>
                  </a:lnTo>
                  <a:lnTo>
                    <a:pt x="217"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797" name="Freeform 553"/>
            <p:cNvSpPr>
              <a:spLocks/>
            </p:cNvSpPr>
            <p:nvPr/>
          </p:nvSpPr>
          <p:spPr bwMode="auto">
            <a:xfrm>
              <a:off x="2570" y="1352"/>
              <a:ext cx="23" cy="36"/>
            </a:xfrm>
            <a:custGeom>
              <a:avLst/>
              <a:gdLst>
                <a:gd name="T0" fmla="*/ 6 w 23"/>
                <a:gd name="T1" fmla="*/ 0 h 36"/>
                <a:gd name="T2" fmla="*/ 22 w 23"/>
                <a:gd name="T3" fmla="*/ 22 h 36"/>
                <a:gd name="T4" fmla="*/ 12 w 23"/>
                <a:gd name="T5" fmla="*/ 35 h 36"/>
                <a:gd name="T6" fmla="*/ 0 w 23"/>
                <a:gd name="T7" fmla="*/ 8 h 36"/>
                <a:gd name="T8" fmla="*/ 6 w 23"/>
                <a:gd name="T9" fmla="*/ 0 h 36"/>
                <a:gd name="T10" fmla="*/ 0 60000 65536"/>
                <a:gd name="T11" fmla="*/ 0 60000 65536"/>
                <a:gd name="T12" fmla="*/ 0 60000 65536"/>
                <a:gd name="T13" fmla="*/ 0 60000 65536"/>
                <a:gd name="T14" fmla="*/ 0 60000 65536"/>
                <a:gd name="T15" fmla="*/ 0 w 23"/>
                <a:gd name="T16" fmla="*/ 0 h 36"/>
                <a:gd name="T17" fmla="*/ 23 w 23"/>
                <a:gd name="T18" fmla="*/ 36 h 36"/>
              </a:gdLst>
              <a:ahLst/>
              <a:cxnLst>
                <a:cxn ang="T10">
                  <a:pos x="T0" y="T1"/>
                </a:cxn>
                <a:cxn ang="T11">
                  <a:pos x="T2" y="T3"/>
                </a:cxn>
                <a:cxn ang="T12">
                  <a:pos x="T4" y="T5"/>
                </a:cxn>
                <a:cxn ang="T13">
                  <a:pos x="T6" y="T7"/>
                </a:cxn>
                <a:cxn ang="T14">
                  <a:pos x="T8" y="T9"/>
                </a:cxn>
              </a:cxnLst>
              <a:rect l="T15" t="T16" r="T17" b="T18"/>
              <a:pathLst>
                <a:path w="23" h="36">
                  <a:moveTo>
                    <a:pt x="6" y="0"/>
                  </a:moveTo>
                  <a:lnTo>
                    <a:pt x="22" y="22"/>
                  </a:lnTo>
                  <a:lnTo>
                    <a:pt x="12" y="35"/>
                  </a:lnTo>
                  <a:lnTo>
                    <a:pt x="0" y="8"/>
                  </a:lnTo>
                  <a:lnTo>
                    <a:pt x="6"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798" name="Freeform 554"/>
            <p:cNvSpPr>
              <a:spLocks/>
            </p:cNvSpPr>
            <p:nvPr/>
          </p:nvSpPr>
          <p:spPr bwMode="auto">
            <a:xfrm>
              <a:off x="2537" y="1352"/>
              <a:ext cx="38" cy="34"/>
            </a:xfrm>
            <a:custGeom>
              <a:avLst/>
              <a:gdLst>
                <a:gd name="T0" fmla="*/ 37 w 38"/>
                <a:gd name="T1" fmla="*/ 0 h 34"/>
                <a:gd name="T2" fmla="*/ 32 w 38"/>
                <a:gd name="T3" fmla="*/ 22 h 34"/>
                <a:gd name="T4" fmla="*/ 0 w 38"/>
                <a:gd name="T5" fmla="*/ 33 h 34"/>
                <a:gd name="T6" fmla="*/ 2 w 38"/>
                <a:gd name="T7" fmla="*/ 3 h 34"/>
                <a:gd name="T8" fmla="*/ 37 w 38"/>
                <a:gd name="T9" fmla="*/ 0 h 34"/>
                <a:gd name="T10" fmla="*/ 0 60000 65536"/>
                <a:gd name="T11" fmla="*/ 0 60000 65536"/>
                <a:gd name="T12" fmla="*/ 0 60000 65536"/>
                <a:gd name="T13" fmla="*/ 0 60000 65536"/>
                <a:gd name="T14" fmla="*/ 0 60000 65536"/>
                <a:gd name="T15" fmla="*/ 0 w 38"/>
                <a:gd name="T16" fmla="*/ 0 h 34"/>
                <a:gd name="T17" fmla="*/ 38 w 38"/>
                <a:gd name="T18" fmla="*/ 34 h 34"/>
              </a:gdLst>
              <a:ahLst/>
              <a:cxnLst>
                <a:cxn ang="T10">
                  <a:pos x="T0" y="T1"/>
                </a:cxn>
                <a:cxn ang="T11">
                  <a:pos x="T2" y="T3"/>
                </a:cxn>
                <a:cxn ang="T12">
                  <a:pos x="T4" y="T5"/>
                </a:cxn>
                <a:cxn ang="T13">
                  <a:pos x="T6" y="T7"/>
                </a:cxn>
                <a:cxn ang="T14">
                  <a:pos x="T8" y="T9"/>
                </a:cxn>
              </a:cxnLst>
              <a:rect l="T15" t="T16" r="T17" b="T18"/>
              <a:pathLst>
                <a:path w="38" h="34">
                  <a:moveTo>
                    <a:pt x="37" y="0"/>
                  </a:moveTo>
                  <a:lnTo>
                    <a:pt x="32" y="22"/>
                  </a:lnTo>
                  <a:lnTo>
                    <a:pt x="0" y="33"/>
                  </a:lnTo>
                  <a:lnTo>
                    <a:pt x="2" y="3"/>
                  </a:lnTo>
                  <a:lnTo>
                    <a:pt x="37"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799" name="Freeform 555"/>
            <p:cNvSpPr>
              <a:spLocks/>
            </p:cNvSpPr>
            <p:nvPr/>
          </p:nvSpPr>
          <p:spPr bwMode="auto">
            <a:xfrm>
              <a:off x="2522" y="1288"/>
              <a:ext cx="23" cy="82"/>
            </a:xfrm>
            <a:custGeom>
              <a:avLst/>
              <a:gdLst>
                <a:gd name="T0" fmla="*/ 22 w 23"/>
                <a:gd name="T1" fmla="*/ 68 h 82"/>
                <a:gd name="T2" fmla="*/ 16 w 23"/>
                <a:gd name="T3" fmla="*/ 81 h 82"/>
                <a:gd name="T4" fmla="*/ 0 w 23"/>
                <a:gd name="T5" fmla="*/ 10 h 82"/>
                <a:gd name="T6" fmla="*/ 3 w 23"/>
                <a:gd name="T7" fmla="*/ 0 h 82"/>
                <a:gd name="T8" fmla="*/ 22 w 23"/>
                <a:gd name="T9" fmla="*/ 68 h 82"/>
                <a:gd name="T10" fmla="*/ 0 60000 65536"/>
                <a:gd name="T11" fmla="*/ 0 60000 65536"/>
                <a:gd name="T12" fmla="*/ 0 60000 65536"/>
                <a:gd name="T13" fmla="*/ 0 60000 65536"/>
                <a:gd name="T14" fmla="*/ 0 60000 65536"/>
                <a:gd name="T15" fmla="*/ 0 w 23"/>
                <a:gd name="T16" fmla="*/ 0 h 82"/>
                <a:gd name="T17" fmla="*/ 23 w 23"/>
                <a:gd name="T18" fmla="*/ 82 h 82"/>
              </a:gdLst>
              <a:ahLst/>
              <a:cxnLst>
                <a:cxn ang="T10">
                  <a:pos x="T0" y="T1"/>
                </a:cxn>
                <a:cxn ang="T11">
                  <a:pos x="T2" y="T3"/>
                </a:cxn>
                <a:cxn ang="T12">
                  <a:pos x="T4" y="T5"/>
                </a:cxn>
                <a:cxn ang="T13">
                  <a:pos x="T6" y="T7"/>
                </a:cxn>
                <a:cxn ang="T14">
                  <a:pos x="T8" y="T9"/>
                </a:cxn>
              </a:cxnLst>
              <a:rect l="T15" t="T16" r="T17" b="T18"/>
              <a:pathLst>
                <a:path w="23" h="82">
                  <a:moveTo>
                    <a:pt x="22" y="68"/>
                  </a:moveTo>
                  <a:lnTo>
                    <a:pt x="16" y="81"/>
                  </a:lnTo>
                  <a:lnTo>
                    <a:pt x="0" y="10"/>
                  </a:lnTo>
                  <a:lnTo>
                    <a:pt x="3" y="0"/>
                  </a:lnTo>
                  <a:lnTo>
                    <a:pt x="22" y="68"/>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800" name="Freeform 556"/>
            <p:cNvSpPr>
              <a:spLocks/>
            </p:cNvSpPr>
            <p:nvPr/>
          </p:nvSpPr>
          <p:spPr bwMode="auto">
            <a:xfrm>
              <a:off x="2824" y="1239"/>
              <a:ext cx="115" cy="99"/>
            </a:xfrm>
            <a:custGeom>
              <a:avLst/>
              <a:gdLst>
                <a:gd name="T0" fmla="*/ 86 w 115"/>
                <a:gd name="T1" fmla="*/ 0 h 99"/>
                <a:gd name="T2" fmla="*/ 114 w 115"/>
                <a:gd name="T3" fmla="*/ 84 h 99"/>
                <a:gd name="T4" fmla="*/ 24 w 115"/>
                <a:gd name="T5" fmla="*/ 98 h 99"/>
                <a:gd name="T6" fmla="*/ 0 w 115"/>
                <a:gd name="T7" fmla="*/ 14 h 99"/>
                <a:gd name="T8" fmla="*/ 86 w 115"/>
                <a:gd name="T9" fmla="*/ 0 h 99"/>
                <a:gd name="T10" fmla="*/ 0 60000 65536"/>
                <a:gd name="T11" fmla="*/ 0 60000 65536"/>
                <a:gd name="T12" fmla="*/ 0 60000 65536"/>
                <a:gd name="T13" fmla="*/ 0 60000 65536"/>
                <a:gd name="T14" fmla="*/ 0 60000 65536"/>
                <a:gd name="T15" fmla="*/ 0 w 115"/>
                <a:gd name="T16" fmla="*/ 0 h 99"/>
                <a:gd name="T17" fmla="*/ 115 w 115"/>
                <a:gd name="T18" fmla="*/ 99 h 99"/>
              </a:gdLst>
              <a:ahLst/>
              <a:cxnLst>
                <a:cxn ang="T10">
                  <a:pos x="T0" y="T1"/>
                </a:cxn>
                <a:cxn ang="T11">
                  <a:pos x="T2" y="T3"/>
                </a:cxn>
                <a:cxn ang="T12">
                  <a:pos x="T4" y="T5"/>
                </a:cxn>
                <a:cxn ang="T13">
                  <a:pos x="T6" y="T7"/>
                </a:cxn>
                <a:cxn ang="T14">
                  <a:pos x="T8" y="T9"/>
                </a:cxn>
              </a:cxnLst>
              <a:rect l="T15" t="T16" r="T17" b="T18"/>
              <a:pathLst>
                <a:path w="115" h="99">
                  <a:moveTo>
                    <a:pt x="86" y="0"/>
                  </a:moveTo>
                  <a:lnTo>
                    <a:pt x="114" y="84"/>
                  </a:lnTo>
                  <a:lnTo>
                    <a:pt x="24" y="98"/>
                  </a:lnTo>
                  <a:lnTo>
                    <a:pt x="0" y="14"/>
                  </a:lnTo>
                  <a:lnTo>
                    <a:pt x="86"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0801" name="Freeform 557"/>
            <p:cNvSpPr>
              <a:spLocks/>
            </p:cNvSpPr>
            <p:nvPr/>
          </p:nvSpPr>
          <p:spPr bwMode="auto">
            <a:xfrm>
              <a:off x="2847" y="1325"/>
              <a:ext cx="92" cy="34"/>
            </a:xfrm>
            <a:custGeom>
              <a:avLst/>
              <a:gdLst>
                <a:gd name="T0" fmla="*/ 91 w 92"/>
                <a:gd name="T1" fmla="*/ 0 h 34"/>
                <a:gd name="T2" fmla="*/ 89 w 92"/>
                <a:gd name="T3" fmla="*/ 10 h 34"/>
                <a:gd name="T4" fmla="*/ 0 w 92"/>
                <a:gd name="T5" fmla="*/ 33 h 34"/>
                <a:gd name="T6" fmla="*/ 1 w 92"/>
                <a:gd name="T7" fmla="*/ 20 h 34"/>
                <a:gd name="T8" fmla="*/ 91 w 92"/>
                <a:gd name="T9" fmla="*/ 0 h 34"/>
                <a:gd name="T10" fmla="*/ 0 60000 65536"/>
                <a:gd name="T11" fmla="*/ 0 60000 65536"/>
                <a:gd name="T12" fmla="*/ 0 60000 65536"/>
                <a:gd name="T13" fmla="*/ 0 60000 65536"/>
                <a:gd name="T14" fmla="*/ 0 60000 65536"/>
                <a:gd name="T15" fmla="*/ 0 w 92"/>
                <a:gd name="T16" fmla="*/ 0 h 34"/>
                <a:gd name="T17" fmla="*/ 92 w 92"/>
                <a:gd name="T18" fmla="*/ 34 h 34"/>
              </a:gdLst>
              <a:ahLst/>
              <a:cxnLst>
                <a:cxn ang="T10">
                  <a:pos x="T0" y="T1"/>
                </a:cxn>
                <a:cxn ang="T11">
                  <a:pos x="T2" y="T3"/>
                </a:cxn>
                <a:cxn ang="T12">
                  <a:pos x="T4" y="T5"/>
                </a:cxn>
                <a:cxn ang="T13">
                  <a:pos x="T6" y="T7"/>
                </a:cxn>
                <a:cxn ang="T14">
                  <a:pos x="T8" y="T9"/>
                </a:cxn>
              </a:cxnLst>
              <a:rect l="T15" t="T16" r="T17" b="T18"/>
              <a:pathLst>
                <a:path w="92" h="34">
                  <a:moveTo>
                    <a:pt x="91" y="0"/>
                  </a:moveTo>
                  <a:lnTo>
                    <a:pt x="89" y="10"/>
                  </a:lnTo>
                  <a:lnTo>
                    <a:pt x="0" y="33"/>
                  </a:lnTo>
                  <a:lnTo>
                    <a:pt x="1" y="20"/>
                  </a:lnTo>
                  <a:lnTo>
                    <a:pt x="91"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802" name="Freeform 558"/>
            <p:cNvSpPr>
              <a:spLocks/>
            </p:cNvSpPr>
            <p:nvPr/>
          </p:nvSpPr>
          <p:spPr bwMode="auto">
            <a:xfrm>
              <a:off x="2823" y="1253"/>
              <a:ext cx="27" cy="96"/>
            </a:xfrm>
            <a:custGeom>
              <a:avLst/>
              <a:gdLst>
                <a:gd name="T0" fmla="*/ 26 w 27"/>
                <a:gd name="T1" fmla="*/ 87 h 96"/>
                <a:gd name="T2" fmla="*/ 23 w 27"/>
                <a:gd name="T3" fmla="*/ 95 h 96"/>
                <a:gd name="T4" fmla="*/ 0 w 27"/>
                <a:gd name="T5" fmla="*/ 5 h 96"/>
                <a:gd name="T6" fmla="*/ 1 w 27"/>
                <a:gd name="T7" fmla="*/ 0 h 96"/>
                <a:gd name="T8" fmla="*/ 26 w 27"/>
                <a:gd name="T9" fmla="*/ 87 h 96"/>
                <a:gd name="T10" fmla="*/ 0 60000 65536"/>
                <a:gd name="T11" fmla="*/ 0 60000 65536"/>
                <a:gd name="T12" fmla="*/ 0 60000 65536"/>
                <a:gd name="T13" fmla="*/ 0 60000 65536"/>
                <a:gd name="T14" fmla="*/ 0 60000 65536"/>
                <a:gd name="T15" fmla="*/ 0 w 27"/>
                <a:gd name="T16" fmla="*/ 0 h 96"/>
                <a:gd name="T17" fmla="*/ 27 w 27"/>
                <a:gd name="T18" fmla="*/ 96 h 96"/>
              </a:gdLst>
              <a:ahLst/>
              <a:cxnLst>
                <a:cxn ang="T10">
                  <a:pos x="T0" y="T1"/>
                </a:cxn>
                <a:cxn ang="T11">
                  <a:pos x="T2" y="T3"/>
                </a:cxn>
                <a:cxn ang="T12">
                  <a:pos x="T4" y="T5"/>
                </a:cxn>
                <a:cxn ang="T13">
                  <a:pos x="T6" y="T7"/>
                </a:cxn>
                <a:cxn ang="T14">
                  <a:pos x="T8" y="T9"/>
                </a:cxn>
              </a:cxnLst>
              <a:rect l="T15" t="T16" r="T17" b="T18"/>
              <a:pathLst>
                <a:path w="27" h="96">
                  <a:moveTo>
                    <a:pt x="26" y="87"/>
                  </a:moveTo>
                  <a:lnTo>
                    <a:pt x="23" y="95"/>
                  </a:lnTo>
                  <a:lnTo>
                    <a:pt x="0" y="5"/>
                  </a:lnTo>
                  <a:lnTo>
                    <a:pt x="1" y="0"/>
                  </a:lnTo>
                  <a:lnTo>
                    <a:pt x="26" y="87"/>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803" name="Freeform 559"/>
            <p:cNvSpPr>
              <a:spLocks/>
            </p:cNvSpPr>
            <p:nvPr/>
          </p:nvSpPr>
          <p:spPr bwMode="auto">
            <a:xfrm>
              <a:off x="2504" y="1348"/>
              <a:ext cx="445" cy="81"/>
            </a:xfrm>
            <a:custGeom>
              <a:avLst/>
              <a:gdLst>
                <a:gd name="T0" fmla="*/ 444 w 445"/>
                <a:gd name="T1" fmla="*/ 0 h 81"/>
                <a:gd name="T2" fmla="*/ 444 w 445"/>
                <a:gd name="T3" fmla="*/ 17 h 81"/>
                <a:gd name="T4" fmla="*/ 0 w 445"/>
                <a:gd name="T5" fmla="*/ 80 h 81"/>
                <a:gd name="T6" fmla="*/ 0 w 445"/>
                <a:gd name="T7" fmla="*/ 60 h 81"/>
                <a:gd name="T8" fmla="*/ 444 w 445"/>
                <a:gd name="T9" fmla="*/ 0 h 81"/>
                <a:gd name="T10" fmla="*/ 0 60000 65536"/>
                <a:gd name="T11" fmla="*/ 0 60000 65536"/>
                <a:gd name="T12" fmla="*/ 0 60000 65536"/>
                <a:gd name="T13" fmla="*/ 0 60000 65536"/>
                <a:gd name="T14" fmla="*/ 0 60000 65536"/>
                <a:gd name="T15" fmla="*/ 0 w 445"/>
                <a:gd name="T16" fmla="*/ 0 h 81"/>
                <a:gd name="T17" fmla="*/ 445 w 445"/>
                <a:gd name="T18" fmla="*/ 81 h 81"/>
              </a:gdLst>
              <a:ahLst/>
              <a:cxnLst>
                <a:cxn ang="T10">
                  <a:pos x="T0" y="T1"/>
                </a:cxn>
                <a:cxn ang="T11">
                  <a:pos x="T2" y="T3"/>
                </a:cxn>
                <a:cxn ang="T12">
                  <a:pos x="T4" y="T5"/>
                </a:cxn>
                <a:cxn ang="T13">
                  <a:pos x="T6" y="T7"/>
                </a:cxn>
                <a:cxn ang="T14">
                  <a:pos x="T8" y="T9"/>
                </a:cxn>
              </a:cxnLst>
              <a:rect l="T15" t="T16" r="T17" b="T18"/>
              <a:pathLst>
                <a:path w="445" h="81">
                  <a:moveTo>
                    <a:pt x="444" y="0"/>
                  </a:moveTo>
                  <a:lnTo>
                    <a:pt x="444" y="17"/>
                  </a:lnTo>
                  <a:lnTo>
                    <a:pt x="0" y="80"/>
                  </a:lnTo>
                  <a:lnTo>
                    <a:pt x="0" y="60"/>
                  </a:lnTo>
                  <a:lnTo>
                    <a:pt x="444" y="0"/>
                  </a:lnTo>
                </a:path>
              </a:pathLst>
            </a:custGeom>
            <a:solidFill>
              <a:srgbClr val="737373"/>
            </a:solidFill>
            <a:ln w="9525" cap="rnd">
              <a:noFill/>
              <a:round/>
              <a:headEnd/>
              <a:tailEnd/>
            </a:ln>
          </p:spPr>
          <p:txBody>
            <a:bodyPr/>
            <a:lstStyle/>
            <a:p>
              <a:endParaRPr lang="en-US">
                <a:solidFill>
                  <a:schemeClr val="tx1"/>
                </a:solidFill>
              </a:endParaRPr>
            </a:p>
          </p:txBody>
        </p:sp>
        <p:sp>
          <p:nvSpPr>
            <p:cNvPr id="30804" name="Freeform 560"/>
            <p:cNvSpPr>
              <a:spLocks/>
            </p:cNvSpPr>
            <p:nvPr/>
          </p:nvSpPr>
          <p:spPr bwMode="auto">
            <a:xfrm>
              <a:off x="2470" y="1220"/>
              <a:ext cx="30" cy="209"/>
            </a:xfrm>
            <a:custGeom>
              <a:avLst/>
              <a:gdLst>
                <a:gd name="T0" fmla="*/ 0 w 30"/>
                <a:gd name="T1" fmla="*/ 0 h 209"/>
                <a:gd name="T2" fmla="*/ 0 w 30"/>
                <a:gd name="T3" fmla="*/ 56 h 209"/>
                <a:gd name="T4" fmla="*/ 29 w 30"/>
                <a:gd name="T5" fmla="*/ 208 h 209"/>
                <a:gd name="T6" fmla="*/ 29 w 30"/>
                <a:gd name="T7" fmla="*/ 186 h 209"/>
                <a:gd name="T8" fmla="*/ 0 w 30"/>
                <a:gd name="T9" fmla="*/ 0 h 209"/>
                <a:gd name="T10" fmla="*/ 0 60000 65536"/>
                <a:gd name="T11" fmla="*/ 0 60000 65536"/>
                <a:gd name="T12" fmla="*/ 0 60000 65536"/>
                <a:gd name="T13" fmla="*/ 0 60000 65536"/>
                <a:gd name="T14" fmla="*/ 0 60000 65536"/>
                <a:gd name="T15" fmla="*/ 0 w 30"/>
                <a:gd name="T16" fmla="*/ 0 h 209"/>
                <a:gd name="T17" fmla="*/ 30 w 30"/>
                <a:gd name="T18" fmla="*/ 209 h 209"/>
              </a:gdLst>
              <a:ahLst/>
              <a:cxnLst>
                <a:cxn ang="T10">
                  <a:pos x="T0" y="T1"/>
                </a:cxn>
                <a:cxn ang="T11">
                  <a:pos x="T2" y="T3"/>
                </a:cxn>
                <a:cxn ang="T12">
                  <a:pos x="T4" y="T5"/>
                </a:cxn>
                <a:cxn ang="T13">
                  <a:pos x="T6" y="T7"/>
                </a:cxn>
                <a:cxn ang="T14">
                  <a:pos x="T8" y="T9"/>
                </a:cxn>
              </a:cxnLst>
              <a:rect l="T15" t="T16" r="T17" b="T18"/>
              <a:pathLst>
                <a:path w="30" h="209">
                  <a:moveTo>
                    <a:pt x="0" y="0"/>
                  </a:moveTo>
                  <a:lnTo>
                    <a:pt x="0" y="56"/>
                  </a:lnTo>
                  <a:lnTo>
                    <a:pt x="29" y="208"/>
                  </a:lnTo>
                  <a:lnTo>
                    <a:pt x="29" y="186"/>
                  </a:lnTo>
                  <a:lnTo>
                    <a:pt x="0" y="0"/>
                  </a:lnTo>
                </a:path>
              </a:pathLst>
            </a:custGeom>
            <a:solidFill>
              <a:srgbClr val="8C8C8C"/>
            </a:solidFill>
            <a:ln w="9525" cap="rnd">
              <a:noFill/>
              <a:round/>
              <a:headEnd/>
              <a:tailEnd/>
            </a:ln>
          </p:spPr>
          <p:txBody>
            <a:bodyPr/>
            <a:lstStyle/>
            <a:p>
              <a:endParaRPr lang="en-US">
                <a:solidFill>
                  <a:schemeClr val="tx1"/>
                </a:solidFill>
              </a:endParaRPr>
            </a:p>
          </p:txBody>
        </p:sp>
        <p:sp>
          <p:nvSpPr>
            <p:cNvPr id="30805" name="Line 561"/>
            <p:cNvSpPr>
              <a:spLocks noChangeShapeType="1"/>
            </p:cNvSpPr>
            <p:nvPr/>
          </p:nvSpPr>
          <p:spPr bwMode="auto">
            <a:xfrm>
              <a:off x="2837" y="1251"/>
              <a:ext cx="26" cy="8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06" name="Line 562"/>
            <p:cNvSpPr>
              <a:spLocks noChangeShapeType="1"/>
            </p:cNvSpPr>
            <p:nvPr/>
          </p:nvSpPr>
          <p:spPr bwMode="auto">
            <a:xfrm>
              <a:off x="2853" y="1251"/>
              <a:ext cx="25" cy="8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07" name="Line 563"/>
            <p:cNvSpPr>
              <a:spLocks noChangeShapeType="1"/>
            </p:cNvSpPr>
            <p:nvPr/>
          </p:nvSpPr>
          <p:spPr bwMode="auto">
            <a:xfrm>
              <a:off x="2869" y="1243"/>
              <a:ext cx="26" cy="8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08" name="Line 564"/>
            <p:cNvSpPr>
              <a:spLocks noChangeShapeType="1"/>
            </p:cNvSpPr>
            <p:nvPr/>
          </p:nvSpPr>
          <p:spPr bwMode="auto">
            <a:xfrm>
              <a:off x="2885" y="1243"/>
              <a:ext cx="23" cy="8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09" name="Line 565"/>
            <p:cNvSpPr>
              <a:spLocks noChangeShapeType="1"/>
            </p:cNvSpPr>
            <p:nvPr/>
          </p:nvSpPr>
          <p:spPr bwMode="auto">
            <a:xfrm>
              <a:off x="2899" y="1239"/>
              <a:ext cx="24" cy="8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10" name="Line 566"/>
            <p:cNvSpPr>
              <a:spLocks noChangeShapeType="1"/>
            </p:cNvSpPr>
            <p:nvPr/>
          </p:nvSpPr>
          <p:spPr bwMode="auto">
            <a:xfrm flipH="1">
              <a:off x="2830" y="1253"/>
              <a:ext cx="84" cy="1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11" name="Line 567"/>
            <p:cNvSpPr>
              <a:spLocks noChangeShapeType="1"/>
            </p:cNvSpPr>
            <p:nvPr/>
          </p:nvSpPr>
          <p:spPr bwMode="auto">
            <a:xfrm flipH="1">
              <a:off x="2834" y="1274"/>
              <a:ext cx="88" cy="1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12" name="Line 568"/>
            <p:cNvSpPr>
              <a:spLocks noChangeShapeType="1"/>
            </p:cNvSpPr>
            <p:nvPr/>
          </p:nvSpPr>
          <p:spPr bwMode="auto">
            <a:xfrm flipH="1">
              <a:off x="2841" y="1293"/>
              <a:ext cx="85" cy="10"/>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13" name="Line 569"/>
            <p:cNvSpPr>
              <a:spLocks noChangeShapeType="1"/>
            </p:cNvSpPr>
            <p:nvPr/>
          </p:nvSpPr>
          <p:spPr bwMode="auto">
            <a:xfrm flipH="1">
              <a:off x="2847" y="1309"/>
              <a:ext cx="86" cy="1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14" name="Freeform 570"/>
            <p:cNvSpPr>
              <a:spLocks/>
            </p:cNvSpPr>
            <p:nvPr/>
          </p:nvSpPr>
          <p:spPr bwMode="auto">
            <a:xfrm>
              <a:off x="2812" y="1191"/>
              <a:ext cx="92" cy="35"/>
            </a:xfrm>
            <a:custGeom>
              <a:avLst/>
              <a:gdLst>
                <a:gd name="T0" fmla="*/ 86 w 92"/>
                <a:gd name="T1" fmla="*/ 0 h 35"/>
                <a:gd name="T2" fmla="*/ 91 w 92"/>
                <a:gd name="T3" fmla="*/ 21 h 35"/>
                <a:gd name="T4" fmla="*/ 4 w 92"/>
                <a:gd name="T5" fmla="*/ 34 h 35"/>
                <a:gd name="T6" fmla="*/ 0 w 92"/>
                <a:gd name="T7" fmla="*/ 12 h 35"/>
                <a:gd name="T8" fmla="*/ 86 w 92"/>
                <a:gd name="T9" fmla="*/ 0 h 35"/>
                <a:gd name="T10" fmla="*/ 0 60000 65536"/>
                <a:gd name="T11" fmla="*/ 0 60000 65536"/>
                <a:gd name="T12" fmla="*/ 0 60000 65536"/>
                <a:gd name="T13" fmla="*/ 0 60000 65536"/>
                <a:gd name="T14" fmla="*/ 0 60000 65536"/>
                <a:gd name="T15" fmla="*/ 0 w 92"/>
                <a:gd name="T16" fmla="*/ 0 h 35"/>
                <a:gd name="T17" fmla="*/ 92 w 92"/>
                <a:gd name="T18" fmla="*/ 35 h 35"/>
              </a:gdLst>
              <a:ahLst/>
              <a:cxnLst>
                <a:cxn ang="T10">
                  <a:pos x="T0" y="T1"/>
                </a:cxn>
                <a:cxn ang="T11">
                  <a:pos x="T2" y="T3"/>
                </a:cxn>
                <a:cxn ang="T12">
                  <a:pos x="T4" y="T5"/>
                </a:cxn>
                <a:cxn ang="T13">
                  <a:pos x="T6" y="T7"/>
                </a:cxn>
                <a:cxn ang="T14">
                  <a:pos x="T8" y="T9"/>
                </a:cxn>
              </a:cxnLst>
              <a:rect l="T15" t="T16" r="T17" b="T18"/>
              <a:pathLst>
                <a:path w="92" h="35">
                  <a:moveTo>
                    <a:pt x="86" y="0"/>
                  </a:moveTo>
                  <a:lnTo>
                    <a:pt x="91" y="21"/>
                  </a:lnTo>
                  <a:lnTo>
                    <a:pt x="4" y="34"/>
                  </a:lnTo>
                  <a:lnTo>
                    <a:pt x="0" y="12"/>
                  </a:lnTo>
                  <a:lnTo>
                    <a:pt x="86"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0815" name="Freeform 571"/>
            <p:cNvSpPr>
              <a:spLocks/>
            </p:cNvSpPr>
            <p:nvPr/>
          </p:nvSpPr>
          <p:spPr bwMode="auto">
            <a:xfrm>
              <a:off x="2810" y="1204"/>
              <a:ext cx="24" cy="34"/>
            </a:xfrm>
            <a:custGeom>
              <a:avLst/>
              <a:gdLst>
                <a:gd name="T0" fmla="*/ 23 w 24"/>
                <a:gd name="T1" fmla="*/ 19 h 34"/>
                <a:gd name="T2" fmla="*/ 5 w 24"/>
                <a:gd name="T3" fmla="*/ 0 h 34"/>
                <a:gd name="T4" fmla="*/ 0 w 24"/>
                <a:gd name="T5" fmla="*/ 8 h 34"/>
                <a:gd name="T6" fmla="*/ 17 w 24"/>
                <a:gd name="T7" fmla="*/ 33 h 34"/>
                <a:gd name="T8" fmla="*/ 23 w 24"/>
                <a:gd name="T9" fmla="*/ 19 h 34"/>
                <a:gd name="T10" fmla="*/ 0 60000 65536"/>
                <a:gd name="T11" fmla="*/ 0 60000 65536"/>
                <a:gd name="T12" fmla="*/ 0 60000 65536"/>
                <a:gd name="T13" fmla="*/ 0 60000 65536"/>
                <a:gd name="T14" fmla="*/ 0 60000 65536"/>
                <a:gd name="T15" fmla="*/ 0 w 24"/>
                <a:gd name="T16" fmla="*/ 0 h 34"/>
                <a:gd name="T17" fmla="*/ 24 w 24"/>
                <a:gd name="T18" fmla="*/ 34 h 34"/>
              </a:gdLst>
              <a:ahLst/>
              <a:cxnLst>
                <a:cxn ang="T10">
                  <a:pos x="T0" y="T1"/>
                </a:cxn>
                <a:cxn ang="T11">
                  <a:pos x="T2" y="T3"/>
                </a:cxn>
                <a:cxn ang="T12">
                  <a:pos x="T4" y="T5"/>
                </a:cxn>
                <a:cxn ang="T13">
                  <a:pos x="T6" y="T7"/>
                </a:cxn>
                <a:cxn ang="T14">
                  <a:pos x="T8" y="T9"/>
                </a:cxn>
              </a:cxnLst>
              <a:rect l="T15" t="T16" r="T17" b="T18"/>
              <a:pathLst>
                <a:path w="24" h="34">
                  <a:moveTo>
                    <a:pt x="23" y="19"/>
                  </a:moveTo>
                  <a:lnTo>
                    <a:pt x="5" y="0"/>
                  </a:lnTo>
                  <a:lnTo>
                    <a:pt x="0" y="8"/>
                  </a:lnTo>
                  <a:lnTo>
                    <a:pt x="17" y="33"/>
                  </a:lnTo>
                  <a:lnTo>
                    <a:pt x="23" y="19"/>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816" name="Freeform 572"/>
            <p:cNvSpPr>
              <a:spLocks/>
            </p:cNvSpPr>
            <p:nvPr/>
          </p:nvSpPr>
          <p:spPr bwMode="auto">
            <a:xfrm>
              <a:off x="2815" y="1206"/>
              <a:ext cx="89" cy="34"/>
            </a:xfrm>
            <a:custGeom>
              <a:avLst/>
              <a:gdLst>
                <a:gd name="T0" fmla="*/ 88 w 89"/>
                <a:gd name="T1" fmla="*/ 0 h 34"/>
                <a:gd name="T2" fmla="*/ 1 w 89"/>
                <a:gd name="T3" fmla="*/ 15 h 34"/>
                <a:gd name="T4" fmla="*/ 0 w 89"/>
                <a:gd name="T5" fmla="*/ 33 h 34"/>
                <a:gd name="T6" fmla="*/ 86 w 89"/>
                <a:gd name="T7" fmla="*/ 12 h 34"/>
                <a:gd name="T8" fmla="*/ 88 w 89"/>
                <a:gd name="T9" fmla="*/ 0 h 34"/>
                <a:gd name="T10" fmla="*/ 0 60000 65536"/>
                <a:gd name="T11" fmla="*/ 0 60000 65536"/>
                <a:gd name="T12" fmla="*/ 0 60000 65536"/>
                <a:gd name="T13" fmla="*/ 0 60000 65536"/>
                <a:gd name="T14" fmla="*/ 0 60000 65536"/>
                <a:gd name="T15" fmla="*/ 0 w 89"/>
                <a:gd name="T16" fmla="*/ 0 h 34"/>
                <a:gd name="T17" fmla="*/ 89 w 89"/>
                <a:gd name="T18" fmla="*/ 34 h 34"/>
              </a:gdLst>
              <a:ahLst/>
              <a:cxnLst>
                <a:cxn ang="T10">
                  <a:pos x="T0" y="T1"/>
                </a:cxn>
                <a:cxn ang="T11">
                  <a:pos x="T2" y="T3"/>
                </a:cxn>
                <a:cxn ang="T12">
                  <a:pos x="T4" y="T5"/>
                </a:cxn>
                <a:cxn ang="T13">
                  <a:pos x="T6" y="T7"/>
                </a:cxn>
                <a:cxn ang="T14">
                  <a:pos x="T8" y="T9"/>
                </a:cxn>
              </a:cxnLst>
              <a:rect l="T15" t="T16" r="T17" b="T18"/>
              <a:pathLst>
                <a:path w="89" h="34">
                  <a:moveTo>
                    <a:pt x="88" y="0"/>
                  </a:moveTo>
                  <a:lnTo>
                    <a:pt x="1" y="15"/>
                  </a:lnTo>
                  <a:lnTo>
                    <a:pt x="0" y="33"/>
                  </a:lnTo>
                  <a:lnTo>
                    <a:pt x="86" y="12"/>
                  </a:lnTo>
                  <a:lnTo>
                    <a:pt x="88"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817" name="Line 573"/>
            <p:cNvSpPr>
              <a:spLocks noChangeShapeType="1"/>
            </p:cNvSpPr>
            <p:nvPr/>
          </p:nvSpPr>
          <p:spPr bwMode="auto">
            <a:xfrm>
              <a:off x="2827" y="1202"/>
              <a:ext cx="4" cy="1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18" name="Line 574"/>
            <p:cNvSpPr>
              <a:spLocks noChangeShapeType="1"/>
            </p:cNvSpPr>
            <p:nvPr/>
          </p:nvSpPr>
          <p:spPr bwMode="auto">
            <a:xfrm>
              <a:off x="2841" y="1202"/>
              <a:ext cx="6" cy="1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19" name="Line 575"/>
            <p:cNvSpPr>
              <a:spLocks noChangeShapeType="1"/>
            </p:cNvSpPr>
            <p:nvPr/>
          </p:nvSpPr>
          <p:spPr bwMode="auto">
            <a:xfrm>
              <a:off x="2855" y="1202"/>
              <a:ext cx="5" cy="1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20" name="Line 576"/>
            <p:cNvSpPr>
              <a:spLocks noChangeShapeType="1"/>
            </p:cNvSpPr>
            <p:nvPr/>
          </p:nvSpPr>
          <p:spPr bwMode="auto">
            <a:xfrm>
              <a:off x="2869" y="1196"/>
              <a:ext cx="6"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21" name="Line 577"/>
            <p:cNvSpPr>
              <a:spLocks noChangeShapeType="1"/>
            </p:cNvSpPr>
            <p:nvPr/>
          </p:nvSpPr>
          <p:spPr bwMode="auto">
            <a:xfrm>
              <a:off x="2885" y="1196"/>
              <a:ext cx="4"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22" name="Freeform 578"/>
            <p:cNvSpPr>
              <a:spLocks/>
            </p:cNvSpPr>
            <p:nvPr/>
          </p:nvSpPr>
          <p:spPr bwMode="auto">
            <a:xfrm>
              <a:off x="2509" y="1226"/>
              <a:ext cx="92" cy="35"/>
            </a:xfrm>
            <a:custGeom>
              <a:avLst/>
              <a:gdLst>
                <a:gd name="T0" fmla="*/ 85 w 92"/>
                <a:gd name="T1" fmla="*/ 0 h 35"/>
                <a:gd name="T2" fmla="*/ 91 w 92"/>
                <a:gd name="T3" fmla="*/ 21 h 35"/>
                <a:gd name="T4" fmla="*/ 4 w 92"/>
                <a:gd name="T5" fmla="*/ 34 h 35"/>
                <a:gd name="T6" fmla="*/ 0 w 92"/>
                <a:gd name="T7" fmla="*/ 12 h 35"/>
                <a:gd name="T8" fmla="*/ 85 w 92"/>
                <a:gd name="T9" fmla="*/ 0 h 35"/>
                <a:gd name="T10" fmla="*/ 0 60000 65536"/>
                <a:gd name="T11" fmla="*/ 0 60000 65536"/>
                <a:gd name="T12" fmla="*/ 0 60000 65536"/>
                <a:gd name="T13" fmla="*/ 0 60000 65536"/>
                <a:gd name="T14" fmla="*/ 0 60000 65536"/>
                <a:gd name="T15" fmla="*/ 0 w 92"/>
                <a:gd name="T16" fmla="*/ 0 h 35"/>
                <a:gd name="T17" fmla="*/ 92 w 92"/>
                <a:gd name="T18" fmla="*/ 35 h 35"/>
              </a:gdLst>
              <a:ahLst/>
              <a:cxnLst>
                <a:cxn ang="T10">
                  <a:pos x="T0" y="T1"/>
                </a:cxn>
                <a:cxn ang="T11">
                  <a:pos x="T2" y="T3"/>
                </a:cxn>
                <a:cxn ang="T12">
                  <a:pos x="T4" y="T5"/>
                </a:cxn>
                <a:cxn ang="T13">
                  <a:pos x="T6" y="T7"/>
                </a:cxn>
                <a:cxn ang="T14">
                  <a:pos x="T8" y="T9"/>
                </a:cxn>
              </a:cxnLst>
              <a:rect l="T15" t="T16" r="T17" b="T18"/>
              <a:pathLst>
                <a:path w="92" h="35">
                  <a:moveTo>
                    <a:pt x="85" y="0"/>
                  </a:moveTo>
                  <a:lnTo>
                    <a:pt x="91" y="21"/>
                  </a:lnTo>
                  <a:lnTo>
                    <a:pt x="4" y="34"/>
                  </a:lnTo>
                  <a:lnTo>
                    <a:pt x="0" y="12"/>
                  </a:lnTo>
                  <a:lnTo>
                    <a:pt x="85"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0823" name="Freeform 579"/>
            <p:cNvSpPr>
              <a:spLocks/>
            </p:cNvSpPr>
            <p:nvPr/>
          </p:nvSpPr>
          <p:spPr bwMode="auto">
            <a:xfrm>
              <a:off x="2505" y="1237"/>
              <a:ext cx="23" cy="33"/>
            </a:xfrm>
            <a:custGeom>
              <a:avLst/>
              <a:gdLst>
                <a:gd name="T0" fmla="*/ 22 w 23"/>
                <a:gd name="T1" fmla="*/ 19 h 33"/>
                <a:gd name="T2" fmla="*/ 9 w 23"/>
                <a:gd name="T3" fmla="*/ 0 h 33"/>
                <a:gd name="T4" fmla="*/ 0 w 23"/>
                <a:gd name="T5" fmla="*/ 9 h 33"/>
                <a:gd name="T6" fmla="*/ 15 w 23"/>
                <a:gd name="T7" fmla="*/ 32 h 33"/>
                <a:gd name="T8" fmla="*/ 22 w 23"/>
                <a:gd name="T9" fmla="*/ 19 h 33"/>
                <a:gd name="T10" fmla="*/ 0 60000 65536"/>
                <a:gd name="T11" fmla="*/ 0 60000 65536"/>
                <a:gd name="T12" fmla="*/ 0 60000 65536"/>
                <a:gd name="T13" fmla="*/ 0 60000 65536"/>
                <a:gd name="T14" fmla="*/ 0 60000 65536"/>
                <a:gd name="T15" fmla="*/ 0 w 23"/>
                <a:gd name="T16" fmla="*/ 0 h 33"/>
                <a:gd name="T17" fmla="*/ 23 w 23"/>
                <a:gd name="T18" fmla="*/ 33 h 33"/>
              </a:gdLst>
              <a:ahLst/>
              <a:cxnLst>
                <a:cxn ang="T10">
                  <a:pos x="T0" y="T1"/>
                </a:cxn>
                <a:cxn ang="T11">
                  <a:pos x="T2" y="T3"/>
                </a:cxn>
                <a:cxn ang="T12">
                  <a:pos x="T4" y="T5"/>
                </a:cxn>
                <a:cxn ang="T13">
                  <a:pos x="T6" y="T7"/>
                </a:cxn>
                <a:cxn ang="T14">
                  <a:pos x="T8" y="T9"/>
                </a:cxn>
              </a:cxnLst>
              <a:rect l="T15" t="T16" r="T17" b="T18"/>
              <a:pathLst>
                <a:path w="23" h="33">
                  <a:moveTo>
                    <a:pt x="22" y="19"/>
                  </a:moveTo>
                  <a:lnTo>
                    <a:pt x="9" y="0"/>
                  </a:lnTo>
                  <a:lnTo>
                    <a:pt x="0" y="9"/>
                  </a:lnTo>
                  <a:lnTo>
                    <a:pt x="15" y="32"/>
                  </a:lnTo>
                  <a:lnTo>
                    <a:pt x="22" y="19"/>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824" name="Freeform 580"/>
            <p:cNvSpPr>
              <a:spLocks/>
            </p:cNvSpPr>
            <p:nvPr/>
          </p:nvSpPr>
          <p:spPr bwMode="auto">
            <a:xfrm>
              <a:off x="2513" y="1243"/>
              <a:ext cx="88" cy="34"/>
            </a:xfrm>
            <a:custGeom>
              <a:avLst/>
              <a:gdLst>
                <a:gd name="T0" fmla="*/ 87 w 88"/>
                <a:gd name="T1" fmla="*/ 0 h 34"/>
                <a:gd name="T2" fmla="*/ 0 w 88"/>
                <a:gd name="T3" fmla="*/ 14 h 34"/>
                <a:gd name="T4" fmla="*/ 0 w 88"/>
                <a:gd name="T5" fmla="*/ 33 h 34"/>
                <a:gd name="T6" fmla="*/ 85 w 88"/>
                <a:gd name="T7" fmla="*/ 11 h 34"/>
                <a:gd name="T8" fmla="*/ 87 w 88"/>
                <a:gd name="T9" fmla="*/ 0 h 34"/>
                <a:gd name="T10" fmla="*/ 0 60000 65536"/>
                <a:gd name="T11" fmla="*/ 0 60000 65536"/>
                <a:gd name="T12" fmla="*/ 0 60000 65536"/>
                <a:gd name="T13" fmla="*/ 0 60000 65536"/>
                <a:gd name="T14" fmla="*/ 0 60000 65536"/>
                <a:gd name="T15" fmla="*/ 0 w 88"/>
                <a:gd name="T16" fmla="*/ 0 h 34"/>
                <a:gd name="T17" fmla="*/ 88 w 88"/>
                <a:gd name="T18" fmla="*/ 34 h 34"/>
              </a:gdLst>
              <a:ahLst/>
              <a:cxnLst>
                <a:cxn ang="T10">
                  <a:pos x="T0" y="T1"/>
                </a:cxn>
                <a:cxn ang="T11">
                  <a:pos x="T2" y="T3"/>
                </a:cxn>
                <a:cxn ang="T12">
                  <a:pos x="T4" y="T5"/>
                </a:cxn>
                <a:cxn ang="T13">
                  <a:pos x="T6" y="T7"/>
                </a:cxn>
                <a:cxn ang="T14">
                  <a:pos x="T8" y="T9"/>
                </a:cxn>
              </a:cxnLst>
              <a:rect l="T15" t="T16" r="T17" b="T18"/>
              <a:pathLst>
                <a:path w="88" h="34">
                  <a:moveTo>
                    <a:pt x="87" y="0"/>
                  </a:moveTo>
                  <a:lnTo>
                    <a:pt x="0" y="14"/>
                  </a:lnTo>
                  <a:lnTo>
                    <a:pt x="0" y="33"/>
                  </a:lnTo>
                  <a:lnTo>
                    <a:pt x="85" y="11"/>
                  </a:lnTo>
                  <a:lnTo>
                    <a:pt x="87"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825" name="Line 581"/>
            <p:cNvSpPr>
              <a:spLocks noChangeShapeType="1"/>
            </p:cNvSpPr>
            <p:nvPr/>
          </p:nvSpPr>
          <p:spPr bwMode="auto">
            <a:xfrm>
              <a:off x="2525" y="1234"/>
              <a:ext cx="4"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26" name="Line 582"/>
            <p:cNvSpPr>
              <a:spLocks noChangeShapeType="1"/>
            </p:cNvSpPr>
            <p:nvPr/>
          </p:nvSpPr>
          <p:spPr bwMode="auto">
            <a:xfrm>
              <a:off x="2540" y="1234"/>
              <a:ext cx="4"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27" name="Line 583"/>
            <p:cNvSpPr>
              <a:spLocks noChangeShapeType="1"/>
            </p:cNvSpPr>
            <p:nvPr/>
          </p:nvSpPr>
          <p:spPr bwMode="auto">
            <a:xfrm>
              <a:off x="2553" y="1231"/>
              <a:ext cx="5" cy="20"/>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28" name="Line 584"/>
            <p:cNvSpPr>
              <a:spLocks noChangeShapeType="1"/>
            </p:cNvSpPr>
            <p:nvPr/>
          </p:nvSpPr>
          <p:spPr bwMode="auto">
            <a:xfrm>
              <a:off x="2569" y="1231"/>
              <a:ext cx="2" cy="12"/>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29" name="Line 585"/>
            <p:cNvSpPr>
              <a:spLocks noChangeShapeType="1"/>
            </p:cNvSpPr>
            <p:nvPr/>
          </p:nvSpPr>
          <p:spPr bwMode="auto">
            <a:xfrm>
              <a:off x="2582" y="1226"/>
              <a:ext cx="4"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30" name="Freeform 586"/>
            <p:cNvSpPr>
              <a:spLocks/>
            </p:cNvSpPr>
            <p:nvPr/>
          </p:nvSpPr>
          <p:spPr bwMode="auto">
            <a:xfrm>
              <a:off x="2715" y="1204"/>
              <a:ext cx="91" cy="34"/>
            </a:xfrm>
            <a:custGeom>
              <a:avLst/>
              <a:gdLst>
                <a:gd name="T0" fmla="*/ 85 w 91"/>
                <a:gd name="T1" fmla="*/ 0 h 34"/>
                <a:gd name="T2" fmla="*/ 90 w 91"/>
                <a:gd name="T3" fmla="*/ 19 h 34"/>
                <a:gd name="T4" fmla="*/ 4 w 91"/>
                <a:gd name="T5" fmla="*/ 33 h 34"/>
                <a:gd name="T6" fmla="*/ 0 w 91"/>
                <a:gd name="T7" fmla="*/ 13 h 34"/>
                <a:gd name="T8" fmla="*/ 85 w 91"/>
                <a:gd name="T9" fmla="*/ 0 h 34"/>
                <a:gd name="T10" fmla="*/ 0 60000 65536"/>
                <a:gd name="T11" fmla="*/ 0 60000 65536"/>
                <a:gd name="T12" fmla="*/ 0 60000 65536"/>
                <a:gd name="T13" fmla="*/ 0 60000 65536"/>
                <a:gd name="T14" fmla="*/ 0 60000 65536"/>
                <a:gd name="T15" fmla="*/ 0 w 91"/>
                <a:gd name="T16" fmla="*/ 0 h 34"/>
                <a:gd name="T17" fmla="*/ 91 w 91"/>
                <a:gd name="T18" fmla="*/ 34 h 34"/>
              </a:gdLst>
              <a:ahLst/>
              <a:cxnLst>
                <a:cxn ang="T10">
                  <a:pos x="T0" y="T1"/>
                </a:cxn>
                <a:cxn ang="T11">
                  <a:pos x="T2" y="T3"/>
                </a:cxn>
                <a:cxn ang="T12">
                  <a:pos x="T4" y="T5"/>
                </a:cxn>
                <a:cxn ang="T13">
                  <a:pos x="T6" y="T7"/>
                </a:cxn>
                <a:cxn ang="T14">
                  <a:pos x="T8" y="T9"/>
                </a:cxn>
              </a:cxnLst>
              <a:rect l="T15" t="T16" r="T17" b="T18"/>
              <a:pathLst>
                <a:path w="91" h="34">
                  <a:moveTo>
                    <a:pt x="85" y="0"/>
                  </a:moveTo>
                  <a:lnTo>
                    <a:pt x="90" y="19"/>
                  </a:lnTo>
                  <a:lnTo>
                    <a:pt x="4" y="33"/>
                  </a:lnTo>
                  <a:lnTo>
                    <a:pt x="0" y="13"/>
                  </a:lnTo>
                  <a:lnTo>
                    <a:pt x="85"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0831" name="Freeform 587"/>
            <p:cNvSpPr>
              <a:spLocks/>
            </p:cNvSpPr>
            <p:nvPr/>
          </p:nvSpPr>
          <p:spPr bwMode="auto">
            <a:xfrm>
              <a:off x="2711" y="1215"/>
              <a:ext cx="22" cy="33"/>
            </a:xfrm>
            <a:custGeom>
              <a:avLst/>
              <a:gdLst>
                <a:gd name="T0" fmla="*/ 21 w 22"/>
                <a:gd name="T1" fmla="*/ 18 h 33"/>
                <a:gd name="T2" fmla="*/ 8 w 22"/>
                <a:gd name="T3" fmla="*/ 0 h 33"/>
                <a:gd name="T4" fmla="*/ 0 w 22"/>
                <a:gd name="T5" fmla="*/ 8 h 33"/>
                <a:gd name="T6" fmla="*/ 16 w 22"/>
                <a:gd name="T7" fmla="*/ 32 h 33"/>
                <a:gd name="T8" fmla="*/ 21 w 22"/>
                <a:gd name="T9" fmla="*/ 18 h 33"/>
                <a:gd name="T10" fmla="*/ 0 60000 65536"/>
                <a:gd name="T11" fmla="*/ 0 60000 65536"/>
                <a:gd name="T12" fmla="*/ 0 60000 65536"/>
                <a:gd name="T13" fmla="*/ 0 60000 65536"/>
                <a:gd name="T14" fmla="*/ 0 60000 65536"/>
                <a:gd name="T15" fmla="*/ 0 w 22"/>
                <a:gd name="T16" fmla="*/ 0 h 33"/>
                <a:gd name="T17" fmla="*/ 22 w 22"/>
                <a:gd name="T18" fmla="*/ 33 h 33"/>
              </a:gdLst>
              <a:ahLst/>
              <a:cxnLst>
                <a:cxn ang="T10">
                  <a:pos x="T0" y="T1"/>
                </a:cxn>
                <a:cxn ang="T11">
                  <a:pos x="T2" y="T3"/>
                </a:cxn>
                <a:cxn ang="T12">
                  <a:pos x="T4" y="T5"/>
                </a:cxn>
                <a:cxn ang="T13">
                  <a:pos x="T6" y="T7"/>
                </a:cxn>
                <a:cxn ang="T14">
                  <a:pos x="T8" y="T9"/>
                </a:cxn>
              </a:cxnLst>
              <a:rect l="T15" t="T16" r="T17" b="T18"/>
              <a:pathLst>
                <a:path w="22" h="33">
                  <a:moveTo>
                    <a:pt x="21" y="18"/>
                  </a:moveTo>
                  <a:lnTo>
                    <a:pt x="8" y="0"/>
                  </a:lnTo>
                  <a:lnTo>
                    <a:pt x="0" y="8"/>
                  </a:lnTo>
                  <a:lnTo>
                    <a:pt x="16" y="32"/>
                  </a:lnTo>
                  <a:lnTo>
                    <a:pt x="21" y="18"/>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832" name="Freeform 588"/>
            <p:cNvSpPr>
              <a:spLocks/>
            </p:cNvSpPr>
            <p:nvPr/>
          </p:nvSpPr>
          <p:spPr bwMode="auto">
            <a:xfrm>
              <a:off x="2716" y="1220"/>
              <a:ext cx="90" cy="34"/>
            </a:xfrm>
            <a:custGeom>
              <a:avLst/>
              <a:gdLst>
                <a:gd name="T0" fmla="*/ 89 w 90"/>
                <a:gd name="T1" fmla="*/ 0 h 34"/>
                <a:gd name="T2" fmla="*/ 1 w 90"/>
                <a:gd name="T3" fmla="*/ 14 h 34"/>
                <a:gd name="T4" fmla="*/ 0 w 90"/>
                <a:gd name="T5" fmla="*/ 33 h 34"/>
                <a:gd name="T6" fmla="*/ 87 w 90"/>
                <a:gd name="T7" fmla="*/ 11 h 34"/>
                <a:gd name="T8" fmla="*/ 89 w 90"/>
                <a:gd name="T9" fmla="*/ 0 h 34"/>
                <a:gd name="T10" fmla="*/ 0 60000 65536"/>
                <a:gd name="T11" fmla="*/ 0 60000 65536"/>
                <a:gd name="T12" fmla="*/ 0 60000 65536"/>
                <a:gd name="T13" fmla="*/ 0 60000 65536"/>
                <a:gd name="T14" fmla="*/ 0 60000 65536"/>
                <a:gd name="T15" fmla="*/ 0 w 90"/>
                <a:gd name="T16" fmla="*/ 0 h 34"/>
                <a:gd name="T17" fmla="*/ 90 w 90"/>
                <a:gd name="T18" fmla="*/ 34 h 34"/>
              </a:gdLst>
              <a:ahLst/>
              <a:cxnLst>
                <a:cxn ang="T10">
                  <a:pos x="T0" y="T1"/>
                </a:cxn>
                <a:cxn ang="T11">
                  <a:pos x="T2" y="T3"/>
                </a:cxn>
                <a:cxn ang="T12">
                  <a:pos x="T4" y="T5"/>
                </a:cxn>
                <a:cxn ang="T13">
                  <a:pos x="T6" y="T7"/>
                </a:cxn>
                <a:cxn ang="T14">
                  <a:pos x="T8" y="T9"/>
                </a:cxn>
              </a:cxnLst>
              <a:rect l="T15" t="T16" r="T17" b="T18"/>
              <a:pathLst>
                <a:path w="90" h="34">
                  <a:moveTo>
                    <a:pt x="89" y="0"/>
                  </a:moveTo>
                  <a:lnTo>
                    <a:pt x="1" y="14"/>
                  </a:lnTo>
                  <a:lnTo>
                    <a:pt x="0" y="33"/>
                  </a:lnTo>
                  <a:lnTo>
                    <a:pt x="87" y="11"/>
                  </a:lnTo>
                  <a:lnTo>
                    <a:pt x="89"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833" name="Line 589"/>
            <p:cNvSpPr>
              <a:spLocks noChangeShapeType="1"/>
            </p:cNvSpPr>
            <p:nvPr/>
          </p:nvSpPr>
          <p:spPr bwMode="auto">
            <a:xfrm>
              <a:off x="2727" y="1215"/>
              <a:ext cx="5" cy="1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34" name="Line 590"/>
            <p:cNvSpPr>
              <a:spLocks noChangeShapeType="1"/>
            </p:cNvSpPr>
            <p:nvPr/>
          </p:nvSpPr>
          <p:spPr bwMode="auto">
            <a:xfrm>
              <a:off x="2740" y="1215"/>
              <a:ext cx="6" cy="1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35" name="Line 591"/>
            <p:cNvSpPr>
              <a:spLocks noChangeShapeType="1"/>
            </p:cNvSpPr>
            <p:nvPr/>
          </p:nvSpPr>
          <p:spPr bwMode="auto">
            <a:xfrm>
              <a:off x="2756" y="1206"/>
              <a:ext cx="5"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36" name="Line 592"/>
            <p:cNvSpPr>
              <a:spLocks noChangeShapeType="1"/>
            </p:cNvSpPr>
            <p:nvPr/>
          </p:nvSpPr>
          <p:spPr bwMode="auto">
            <a:xfrm>
              <a:off x="2770" y="1206"/>
              <a:ext cx="4" cy="1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37" name="Line 593"/>
            <p:cNvSpPr>
              <a:spLocks noChangeShapeType="1"/>
            </p:cNvSpPr>
            <p:nvPr/>
          </p:nvSpPr>
          <p:spPr bwMode="auto">
            <a:xfrm>
              <a:off x="2786" y="1204"/>
              <a:ext cx="6" cy="1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38" name="Freeform 594"/>
            <p:cNvSpPr>
              <a:spLocks/>
            </p:cNvSpPr>
            <p:nvPr/>
          </p:nvSpPr>
          <p:spPr bwMode="auto">
            <a:xfrm>
              <a:off x="2612" y="1215"/>
              <a:ext cx="91" cy="33"/>
            </a:xfrm>
            <a:custGeom>
              <a:avLst/>
              <a:gdLst>
                <a:gd name="T0" fmla="*/ 85 w 91"/>
                <a:gd name="T1" fmla="*/ 0 h 33"/>
                <a:gd name="T2" fmla="*/ 90 w 91"/>
                <a:gd name="T3" fmla="*/ 20 h 33"/>
                <a:gd name="T4" fmla="*/ 4 w 91"/>
                <a:gd name="T5" fmla="*/ 32 h 33"/>
                <a:gd name="T6" fmla="*/ 0 w 91"/>
                <a:gd name="T7" fmla="*/ 11 h 33"/>
                <a:gd name="T8" fmla="*/ 85 w 91"/>
                <a:gd name="T9" fmla="*/ 0 h 33"/>
                <a:gd name="T10" fmla="*/ 0 60000 65536"/>
                <a:gd name="T11" fmla="*/ 0 60000 65536"/>
                <a:gd name="T12" fmla="*/ 0 60000 65536"/>
                <a:gd name="T13" fmla="*/ 0 60000 65536"/>
                <a:gd name="T14" fmla="*/ 0 60000 65536"/>
                <a:gd name="T15" fmla="*/ 0 w 91"/>
                <a:gd name="T16" fmla="*/ 0 h 33"/>
                <a:gd name="T17" fmla="*/ 91 w 91"/>
                <a:gd name="T18" fmla="*/ 33 h 33"/>
              </a:gdLst>
              <a:ahLst/>
              <a:cxnLst>
                <a:cxn ang="T10">
                  <a:pos x="T0" y="T1"/>
                </a:cxn>
                <a:cxn ang="T11">
                  <a:pos x="T2" y="T3"/>
                </a:cxn>
                <a:cxn ang="T12">
                  <a:pos x="T4" y="T5"/>
                </a:cxn>
                <a:cxn ang="T13">
                  <a:pos x="T6" y="T7"/>
                </a:cxn>
                <a:cxn ang="T14">
                  <a:pos x="T8" y="T9"/>
                </a:cxn>
              </a:cxnLst>
              <a:rect l="T15" t="T16" r="T17" b="T18"/>
              <a:pathLst>
                <a:path w="91" h="33">
                  <a:moveTo>
                    <a:pt x="85" y="0"/>
                  </a:moveTo>
                  <a:lnTo>
                    <a:pt x="90" y="20"/>
                  </a:lnTo>
                  <a:lnTo>
                    <a:pt x="4" y="32"/>
                  </a:lnTo>
                  <a:lnTo>
                    <a:pt x="0" y="11"/>
                  </a:lnTo>
                  <a:lnTo>
                    <a:pt x="85" y="0"/>
                  </a:lnTo>
                </a:path>
              </a:pathLst>
            </a:custGeom>
            <a:solidFill>
              <a:srgbClr val="E6E6E6"/>
            </a:solidFill>
            <a:ln w="12700" cap="rnd">
              <a:solidFill>
                <a:srgbClr val="4D4D4D"/>
              </a:solidFill>
              <a:round/>
              <a:headEnd/>
              <a:tailEnd/>
            </a:ln>
          </p:spPr>
          <p:txBody>
            <a:bodyPr/>
            <a:lstStyle/>
            <a:p>
              <a:endParaRPr lang="en-US">
                <a:solidFill>
                  <a:schemeClr val="tx1"/>
                </a:solidFill>
              </a:endParaRPr>
            </a:p>
          </p:txBody>
        </p:sp>
        <p:sp>
          <p:nvSpPr>
            <p:cNvPr id="30839" name="Freeform 595"/>
            <p:cNvSpPr>
              <a:spLocks/>
            </p:cNvSpPr>
            <p:nvPr/>
          </p:nvSpPr>
          <p:spPr bwMode="auto">
            <a:xfrm>
              <a:off x="2608" y="1226"/>
              <a:ext cx="23" cy="35"/>
            </a:xfrm>
            <a:custGeom>
              <a:avLst/>
              <a:gdLst>
                <a:gd name="T0" fmla="*/ 22 w 23"/>
                <a:gd name="T1" fmla="*/ 19 h 35"/>
                <a:gd name="T2" fmla="*/ 8 w 23"/>
                <a:gd name="T3" fmla="*/ 0 h 35"/>
                <a:gd name="T4" fmla="*/ 0 w 23"/>
                <a:gd name="T5" fmla="*/ 7 h 35"/>
                <a:gd name="T6" fmla="*/ 13 w 23"/>
                <a:gd name="T7" fmla="*/ 34 h 35"/>
                <a:gd name="T8" fmla="*/ 22 w 23"/>
                <a:gd name="T9" fmla="*/ 19 h 35"/>
                <a:gd name="T10" fmla="*/ 0 60000 65536"/>
                <a:gd name="T11" fmla="*/ 0 60000 65536"/>
                <a:gd name="T12" fmla="*/ 0 60000 65536"/>
                <a:gd name="T13" fmla="*/ 0 60000 65536"/>
                <a:gd name="T14" fmla="*/ 0 60000 65536"/>
                <a:gd name="T15" fmla="*/ 0 w 23"/>
                <a:gd name="T16" fmla="*/ 0 h 35"/>
                <a:gd name="T17" fmla="*/ 23 w 23"/>
                <a:gd name="T18" fmla="*/ 35 h 35"/>
              </a:gdLst>
              <a:ahLst/>
              <a:cxnLst>
                <a:cxn ang="T10">
                  <a:pos x="T0" y="T1"/>
                </a:cxn>
                <a:cxn ang="T11">
                  <a:pos x="T2" y="T3"/>
                </a:cxn>
                <a:cxn ang="T12">
                  <a:pos x="T4" y="T5"/>
                </a:cxn>
                <a:cxn ang="T13">
                  <a:pos x="T6" y="T7"/>
                </a:cxn>
                <a:cxn ang="T14">
                  <a:pos x="T8" y="T9"/>
                </a:cxn>
              </a:cxnLst>
              <a:rect l="T15" t="T16" r="T17" b="T18"/>
              <a:pathLst>
                <a:path w="23" h="35">
                  <a:moveTo>
                    <a:pt x="22" y="19"/>
                  </a:moveTo>
                  <a:lnTo>
                    <a:pt x="8" y="0"/>
                  </a:lnTo>
                  <a:lnTo>
                    <a:pt x="0" y="7"/>
                  </a:lnTo>
                  <a:lnTo>
                    <a:pt x="13" y="34"/>
                  </a:lnTo>
                  <a:lnTo>
                    <a:pt x="22" y="19"/>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840" name="Freeform 596"/>
            <p:cNvSpPr>
              <a:spLocks/>
            </p:cNvSpPr>
            <p:nvPr/>
          </p:nvSpPr>
          <p:spPr bwMode="auto">
            <a:xfrm>
              <a:off x="2612" y="1231"/>
              <a:ext cx="91" cy="34"/>
            </a:xfrm>
            <a:custGeom>
              <a:avLst/>
              <a:gdLst>
                <a:gd name="T0" fmla="*/ 90 w 91"/>
                <a:gd name="T1" fmla="*/ 0 h 34"/>
                <a:gd name="T2" fmla="*/ 1 w 91"/>
                <a:gd name="T3" fmla="*/ 18 h 34"/>
                <a:gd name="T4" fmla="*/ 0 w 91"/>
                <a:gd name="T5" fmla="*/ 33 h 34"/>
                <a:gd name="T6" fmla="*/ 87 w 91"/>
                <a:gd name="T7" fmla="*/ 12 h 34"/>
                <a:gd name="T8" fmla="*/ 90 w 91"/>
                <a:gd name="T9" fmla="*/ 0 h 34"/>
                <a:gd name="T10" fmla="*/ 0 60000 65536"/>
                <a:gd name="T11" fmla="*/ 0 60000 65536"/>
                <a:gd name="T12" fmla="*/ 0 60000 65536"/>
                <a:gd name="T13" fmla="*/ 0 60000 65536"/>
                <a:gd name="T14" fmla="*/ 0 60000 65536"/>
                <a:gd name="T15" fmla="*/ 0 w 91"/>
                <a:gd name="T16" fmla="*/ 0 h 34"/>
                <a:gd name="T17" fmla="*/ 91 w 91"/>
                <a:gd name="T18" fmla="*/ 34 h 34"/>
              </a:gdLst>
              <a:ahLst/>
              <a:cxnLst>
                <a:cxn ang="T10">
                  <a:pos x="T0" y="T1"/>
                </a:cxn>
                <a:cxn ang="T11">
                  <a:pos x="T2" y="T3"/>
                </a:cxn>
                <a:cxn ang="T12">
                  <a:pos x="T4" y="T5"/>
                </a:cxn>
                <a:cxn ang="T13">
                  <a:pos x="T6" y="T7"/>
                </a:cxn>
                <a:cxn ang="T14">
                  <a:pos x="T8" y="T9"/>
                </a:cxn>
              </a:cxnLst>
              <a:rect l="T15" t="T16" r="T17" b="T18"/>
              <a:pathLst>
                <a:path w="91" h="34">
                  <a:moveTo>
                    <a:pt x="90" y="0"/>
                  </a:moveTo>
                  <a:lnTo>
                    <a:pt x="1" y="18"/>
                  </a:lnTo>
                  <a:lnTo>
                    <a:pt x="0" y="33"/>
                  </a:lnTo>
                  <a:lnTo>
                    <a:pt x="87" y="12"/>
                  </a:lnTo>
                  <a:lnTo>
                    <a:pt x="90" y="0"/>
                  </a:lnTo>
                </a:path>
              </a:pathLst>
            </a:custGeom>
            <a:solidFill>
              <a:srgbClr val="B3B3B3"/>
            </a:solidFill>
            <a:ln w="12700" cap="rnd">
              <a:solidFill>
                <a:srgbClr val="4D4D4D"/>
              </a:solidFill>
              <a:round/>
              <a:headEnd/>
              <a:tailEnd/>
            </a:ln>
          </p:spPr>
          <p:txBody>
            <a:bodyPr/>
            <a:lstStyle/>
            <a:p>
              <a:endParaRPr lang="en-US">
                <a:solidFill>
                  <a:schemeClr val="tx1"/>
                </a:solidFill>
              </a:endParaRPr>
            </a:p>
          </p:txBody>
        </p:sp>
        <p:sp>
          <p:nvSpPr>
            <p:cNvPr id="30841" name="Line 597"/>
            <p:cNvSpPr>
              <a:spLocks noChangeShapeType="1"/>
            </p:cNvSpPr>
            <p:nvPr/>
          </p:nvSpPr>
          <p:spPr bwMode="auto">
            <a:xfrm>
              <a:off x="2624" y="1225"/>
              <a:ext cx="6" cy="1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42" name="Line 598"/>
            <p:cNvSpPr>
              <a:spLocks noChangeShapeType="1"/>
            </p:cNvSpPr>
            <p:nvPr/>
          </p:nvSpPr>
          <p:spPr bwMode="auto">
            <a:xfrm>
              <a:off x="2640" y="1220"/>
              <a:ext cx="6"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43" name="Line 599"/>
            <p:cNvSpPr>
              <a:spLocks noChangeShapeType="1"/>
            </p:cNvSpPr>
            <p:nvPr/>
          </p:nvSpPr>
          <p:spPr bwMode="auto">
            <a:xfrm>
              <a:off x="2653" y="1220"/>
              <a:ext cx="6" cy="1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44" name="Line 600"/>
            <p:cNvSpPr>
              <a:spLocks noChangeShapeType="1"/>
            </p:cNvSpPr>
            <p:nvPr/>
          </p:nvSpPr>
          <p:spPr bwMode="auto">
            <a:xfrm>
              <a:off x="2667" y="1217"/>
              <a:ext cx="8" cy="1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45" name="Line 601"/>
            <p:cNvSpPr>
              <a:spLocks noChangeShapeType="1"/>
            </p:cNvSpPr>
            <p:nvPr/>
          </p:nvSpPr>
          <p:spPr bwMode="auto">
            <a:xfrm>
              <a:off x="2684" y="1217"/>
              <a:ext cx="5" cy="1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46" name="Line 602"/>
            <p:cNvSpPr>
              <a:spLocks noChangeShapeType="1"/>
            </p:cNvSpPr>
            <p:nvPr/>
          </p:nvSpPr>
          <p:spPr bwMode="auto">
            <a:xfrm flipH="1" flipV="1">
              <a:off x="2541" y="1288"/>
              <a:ext cx="16" cy="6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47" name="Line 603"/>
            <p:cNvSpPr>
              <a:spLocks noChangeShapeType="1"/>
            </p:cNvSpPr>
            <p:nvPr/>
          </p:nvSpPr>
          <p:spPr bwMode="auto">
            <a:xfrm flipH="1" flipV="1">
              <a:off x="2574" y="1285"/>
              <a:ext cx="21" cy="8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48" name="Line 604"/>
            <p:cNvSpPr>
              <a:spLocks noChangeShapeType="1"/>
            </p:cNvSpPr>
            <p:nvPr/>
          </p:nvSpPr>
          <p:spPr bwMode="auto">
            <a:xfrm flipH="1" flipV="1">
              <a:off x="2590" y="1285"/>
              <a:ext cx="20" cy="87"/>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49" name="Line 605"/>
            <p:cNvSpPr>
              <a:spLocks noChangeShapeType="1"/>
            </p:cNvSpPr>
            <p:nvPr/>
          </p:nvSpPr>
          <p:spPr bwMode="auto">
            <a:xfrm flipH="1" flipV="1">
              <a:off x="2604" y="1278"/>
              <a:ext cx="20" cy="9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50" name="Line 606"/>
            <p:cNvSpPr>
              <a:spLocks noChangeShapeType="1"/>
            </p:cNvSpPr>
            <p:nvPr/>
          </p:nvSpPr>
          <p:spPr bwMode="auto">
            <a:xfrm flipH="1" flipV="1">
              <a:off x="2620" y="1278"/>
              <a:ext cx="20" cy="9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51" name="Line 607"/>
            <p:cNvSpPr>
              <a:spLocks noChangeShapeType="1"/>
            </p:cNvSpPr>
            <p:nvPr/>
          </p:nvSpPr>
          <p:spPr bwMode="auto">
            <a:xfrm flipH="1" flipV="1">
              <a:off x="2635" y="1276"/>
              <a:ext cx="22" cy="9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52" name="Line 608"/>
            <p:cNvSpPr>
              <a:spLocks noChangeShapeType="1"/>
            </p:cNvSpPr>
            <p:nvPr/>
          </p:nvSpPr>
          <p:spPr bwMode="auto">
            <a:xfrm flipH="1" flipV="1">
              <a:off x="2648" y="1274"/>
              <a:ext cx="24" cy="8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53" name="Line 609"/>
            <p:cNvSpPr>
              <a:spLocks noChangeShapeType="1"/>
            </p:cNvSpPr>
            <p:nvPr/>
          </p:nvSpPr>
          <p:spPr bwMode="auto">
            <a:xfrm flipH="1" flipV="1">
              <a:off x="2665" y="1274"/>
              <a:ext cx="22" cy="86"/>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54" name="Line 610"/>
            <p:cNvSpPr>
              <a:spLocks noChangeShapeType="1"/>
            </p:cNvSpPr>
            <p:nvPr/>
          </p:nvSpPr>
          <p:spPr bwMode="auto">
            <a:xfrm flipH="1" flipV="1">
              <a:off x="2677" y="1274"/>
              <a:ext cx="25"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55" name="Line 611"/>
            <p:cNvSpPr>
              <a:spLocks noChangeShapeType="1"/>
            </p:cNvSpPr>
            <p:nvPr/>
          </p:nvSpPr>
          <p:spPr bwMode="auto">
            <a:xfrm flipH="1" flipV="1">
              <a:off x="2691" y="1269"/>
              <a:ext cx="26" cy="89"/>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56" name="Line 612"/>
            <p:cNvSpPr>
              <a:spLocks noChangeShapeType="1"/>
            </p:cNvSpPr>
            <p:nvPr/>
          </p:nvSpPr>
          <p:spPr bwMode="auto">
            <a:xfrm flipH="1" flipV="1">
              <a:off x="2707" y="1269"/>
              <a:ext cx="25" cy="83"/>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57" name="Line 613"/>
            <p:cNvSpPr>
              <a:spLocks noChangeShapeType="1"/>
            </p:cNvSpPr>
            <p:nvPr/>
          </p:nvSpPr>
          <p:spPr bwMode="auto">
            <a:xfrm flipH="1" flipV="1">
              <a:off x="2723" y="1266"/>
              <a:ext cx="24"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58" name="Line 614"/>
            <p:cNvSpPr>
              <a:spLocks noChangeShapeType="1"/>
            </p:cNvSpPr>
            <p:nvPr/>
          </p:nvSpPr>
          <p:spPr bwMode="auto">
            <a:xfrm flipH="1" flipV="1">
              <a:off x="2739" y="1264"/>
              <a:ext cx="25"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59" name="Line 615"/>
            <p:cNvSpPr>
              <a:spLocks noChangeShapeType="1"/>
            </p:cNvSpPr>
            <p:nvPr/>
          </p:nvSpPr>
          <p:spPr bwMode="auto">
            <a:xfrm flipH="1" flipV="1">
              <a:off x="2753" y="1264"/>
              <a:ext cx="25"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60" name="Line 616"/>
            <p:cNvSpPr>
              <a:spLocks noChangeShapeType="1"/>
            </p:cNvSpPr>
            <p:nvPr/>
          </p:nvSpPr>
          <p:spPr bwMode="auto">
            <a:xfrm flipH="1" flipV="1">
              <a:off x="2782" y="1264"/>
              <a:ext cx="19" cy="5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61" name="Line 617"/>
            <p:cNvSpPr>
              <a:spLocks noChangeShapeType="1"/>
            </p:cNvSpPr>
            <p:nvPr/>
          </p:nvSpPr>
          <p:spPr bwMode="auto">
            <a:xfrm flipH="1" flipV="1">
              <a:off x="2559" y="1286"/>
              <a:ext cx="21" cy="9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62" name="Line 618"/>
            <p:cNvSpPr>
              <a:spLocks noChangeShapeType="1"/>
            </p:cNvSpPr>
            <p:nvPr/>
          </p:nvSpPr>
          <p:spPr bwMode="auto">
            <a:xfrm flipH="1" flipV="1">
              <a:off x="2766" y="1260"/>
              <a:ext cx="28" cy="84"/>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63" name="Line 619"/>
            <p:cNvSpPr>
              <a:spLocks noChangeShapeType="1"/>
            </p:cNvSpPr>
            <p:nvPr/>
          </p:nvSpPr>
          <p:spPr bwMode="auto">
            <a:xfrm flipH="1">
              <a:off x="2531" y="1274"/>
              <a:ext cx="271" cy="35"/>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64" name="Line 620"/>
            <p:cNvSpPr>
              <a:spLocks noChangeShapeType="1"/>
            </p:cNvSpPr>
            <p:nvPr/>
          </p:nvSpPr>
          <p:spPr bwMode="auto">
            <a:xfrm flipH="1">
              <a:off x="2533" y="1293"/>
              <a:ext cx="275" cy="4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sp>
          <p:nvSpPr>
            <p:cNvPr id="30865" name="Line 621"/>
            <p:cNvSpPr>
              <a:spLocks noChangeShapeType="1"/>
            </p:cNvSpPr>
            <p:nvPr/>
          </p:nvSpPr>
          <p:spPr bwMode="auto">
            <a:xfrm flipH="1">
              <a:off x="2574" y="1321"/>
              <a:ext cx="214" cy="31"/>
            </a:xfrm>
            <a:prstGeom prst="line">
              <a:avLst/>
            </a:prstGeom>
            <a:noFill/>
            <a:ln w="12700">
              <a:solidFill>
                <a:srgbClr val="4D4D4D"/>
              </a:solidFill>
              <a:round/>
              <a:headEnd type="none" w="sm" len="sm"/>
              <a:tailEnd type="none" w="sm" len="sm"/>
            </a:ln>
          </p:spPr>
          <p:txBody>
            <a:bodyPr wrap="none" anchor="ctr"/>
            <a:lstStyle/>
            <a:p>
              <a:endParaRPr lang="en-US">
                <a:solidFill>
                  <a:schemeClr val="tx1"/>
                </a:solidFill>
              </a:endParaRPr>
            </a:p>
          </p:txBody>
        </p:sp>
      </p:grpSp>
      <p:sp>
        <p:nvSpPr>
          <p:cNvPr id="30737" name="Line 622"/>
          <p:cNvSpPr>
            <a:spLocks noChangeShapeType="1"/>
          </p:cNvSpPr>
          <p:nvPr/>
        </p:nvSpPr>
        <p:spPr bwMode="auto">
          <a:xfrm flipV="1">
            <a:off x="6578600" y="3763845"/>
            <a:ext cx="0" cy="976313"/>
          </a:xfrm>
          <a:prstGeom prst="line">
            <a:avLst/>
          </a:prstGeom>
          <a:noFill/>
          <a:ln w="38100">
            <a:solidFill>
              <a:schemeClr val="tx1"/>
            </a:solidFill>
            <a:round/>
            <a:headEnd/>
            <a:tailEnd type="triangle" w="med" len="med"/>
          </a:ln>
        </p:spPr>
        <p:txBody>
          <a:bodyPr wrap="none" anchor="ctr"/>
          <a:lstStyle/>
          <a:p>
            <a:endParaRPr lang="en-US">
              <a:solidFill>
                <a:schemeClr val="tx1"/>
              </a:solidFill>
            </a:endParaRPr>
          </a:p>
        </p:txBody>
      </p:sp>
      <p:sp>
        <p:nvSpPr>
          <p:cNvPr id="30738" name="Rectangle 623"/>
          <p:cNvSpPr>
            <a:spLocks noChangeArrowheads="1"/>
          </p:cNvSpPr>
          <p:nvPr/>
        </p:nvSpPr>
        <p:spPr bwMode="auto">
          <a:xfrm>
            <a:off x="6610350" y="4013200"/>
            <a:ext cx="2158283" cy="837794"/>
          </a:xfrm>
          <a:prstGeom prst="rect">
            <a:avLst/>
          </a:prstGeom>
          <a:noFill/>
          <a:ln w="9525">
            <a:noFill/>
            <a:miter lim="800000"/>
            <a:headEnd/>
            <a:tailEnd/>
          </a:ln>
        </p:spPr>
        <p:txBody>
          <a:bodyPr wrap="none" lIns="92075" tIns="46038" rIns="92075" bIns="46038">
            <a:spAutoFit/>
          </a:bodyPr>
          <a:lstStyle/>
          <a:p>
            <a:pPr eaLnBrk="0" hangingPunct="0">
              <a:lnSpc>
                <a:spcPct val="80000"/>
              </a:lnSpc>
            </a:pPr>
            <a:r>
              <a:rPr lang="en-US" sz="2000" b="1" dirty="0">
                <a:solidFill>
                  <a:schemeClr val="tx1"/>
                </a:solidFill>
                <a:latin typeface="Calibri" pitchFamily="34" charset="0"/>
              </a:rPr>
              <a:t>3. Log RESTORE</a:t>
            </a:r>
            <a:br>
              <a:rPr lang="en-US" sz="2000" b="1" dirty="0">
                <a:solidFill>
                  <a:schemeClr val="tx1"/>
                </a:solidFill>
                <a:latin typeface="Calibri" pitchFamily="34" charset="0"/>
              </a:rPr>
            </a:br>
            <a:r>
              <a:rPr lang="en-US" sz="2000" b="1" dirty="0">
                <a:solidFill>
                  <a:schemeClr val="tx1"/>
                </a:solidFill>
                <a:latin typeface="Calibri" pitchFamily="34" charset="0"/>
              </a:rPr>
              <a:t> WITH </a:t>
            </a:r>
            <a:r>
              <a:rPr lang="en-US" sz="2000" b="1" dirty="0" smtClean="0">
                <a:solidFill>
                  <a:schemeClr val="tx1"/>
                </a:solidFill>
                <a:latin typeface="Calibri" pitchFamily="34" charset="0"/>
              </a:rPr>
              <a:t>STANDBY or</a:t>
            </a:r>
          </a:p>
          <a:p>
            <a:pPr eaLnBrk="0" hangingPunct="0">
              <a:lnSpc>
                <a:spcPct val="80000"/>
              </a:lnSpc>
            </a:pPr>
            <a:r>
              <a:rPr lang="en-US" sz="2000" dirty="0" smtClean="0">
                <a:solidFill>
                  <a:schemeClr val="tx1"/>
                </a:solidFill>
                <a:latin typeface="Calibri" pitchFamily="34" charset="0"/>
              </a:rPr>
              <a:t>NORECOVERY</a:t>
            </a:r>
            <a:endParaRPr lang="en-US" sz="2000" b="1" dirty="0">
              <a:solidFill>
                <a:schemeClr val="tx1"/>
              </a:solidFill>
              <a:latin typeface="Calibri" pitchFamily="34" charset="0"/>
            </a:endParaRPr>
          </a:p>
        </p:txBody>
      </p:sp>
      <p:sp>
        <p:nvSpPr>
          <p:cNvPr id="30739" name="Line 624"/>
          <p:cNvSpPr>
            <a:spLocks noChangeShapeType="1"/>
          </p:cNvSpPr>
          <p:nvPr/>
        </p:nvSpPr>
        <p:spPr bwMode="auto">
          <a:xfrm>
            <a:off x="2235200" y="5248275"/>
            <a:ext cx="3657600" cy="0"/>
          </a:xfrm>
          <a:prstGeom prst="line">
            <a:avLst/>
          </a:prstGeom>
          <a:noFill/>
          <a:ln w="38100">
            <a:solidFill>
              <a:schemeClr val="tx1"/>
            </a:solidFill>
            <a:round/>
            <a:headEnd/>
            <a:tailEnd type="triangle" w="med" len="med"/>
          </a:ln>
        </p:spPr>
        <p:txBody>
          <a:bodyPr wrap="none" anchor="ctr"/>
          <a:lstStyle/>
          <a:p>
            <a:endParaRPr lang="en-US">
              <a:solidFill>
                <a:schemeClr val="tx1"/>
              </a:solidFill>
            </a:endParaRPr>
          </a:p>
        </p:txBody>
      </p:sp>
      <p:sp>
        <p:nvSpPr>
          <p:cNvPr id="30740" name="Rectangle 625"/>
          <p:cNvSpPr>
            <a:spLocks noChangeArrowheads="1"/>
          </p:cNvSpPr>
          <p:nvPr/>
        </p:nvSpPr>
        <p:spPr bwMode="auto">
          <a:xfrm>
            <a:off x="3683000" y="4410075"/>
            <a:ext cx="1450975" cy="591573"/>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2000" b="1" dirty="0">
                <a:solidFill>
                  <a:schemeClr val="tx1"/>
                </a:solidFill>
                <a:latin typeface="Calibri" pitchFamily="34" charset="0"/>
              </a:rPr>
              <a:t>2. Log copy</a:t>
            </a:r>
            <a:br>
              <a:rPr lang="en-US" sz="2000" b="1" dirty="0">
                <a:solidFill>
                  <a:schemeClr val="tx1"/>
                </a:solidFill>
                <a:latin typeface="Calibri" pitchFamily="34" charset="0"/>
              </a:rPr>
            </a:br>
            <a:r>
              <a:rPr lang="en-US" sz="2000" b="1" dirty="0">
                <a:solidFill>
                  <a:schemeClr val="tx1"/>
                </a:solidFill>
                <a:latin typeface="Calibri" pitchFamily="34" charset="0"/>
              </a:rPr>
              <a:t> </a:t>
            </a:r>
            <a:r>
              <a:rPr lang="en-US" sz="2000" b="1" dirty="0" smtClean="0">
                <a:solidFill>
                  <a:schemeClr val="tx1"/>
                </a:solidFill>
                <a:latin typeface="Calibri" pitchFamily="34" charset="0"/>
              </a:rPr>
              <a:t>(“pulled</a:t>
            </a:r>
            <a:r>
              <a:rPr lang="en-US" sz="2000" b="1" dirty="0">
                <a:solidFill>
                  <a:schemeClr val="tx1"/>
                </a:solidFill>
                <a:latin typeface="Calibri" pitchFamily="34" charset="0"/>
              </a:rPr>
              <a:t>”)</a:t>
            </a:r>
          </a:p>
        </p:txBody>
      </p:sp>
      <p:sp>
        <p:nvSpPr>
          <p:cNvPr id="609908" name="AutoShape 628"/>
          <p:cNvSpPr>
            <a:spLocks noChangeArrowheads="1"/>
          </p:cNvSpPr>
          <p:nvPr/>
        </p:nvSpPr>
        <p:spPr bwMode="auto">
          <a:xfrm>
            <a:off x="787400" y="4867275"/>
            <a:ext cx="1371600" cy="1219200"/>
          </a:xfrm>
          <a:prstGeom prst="can">
            <a:avLst>
              <a:gd name="adj" fmla="val 25000"/>
            </a:avLst>
          </a:prstGeom>
          <a:solidFill>
            <a:srgbClr val="F8DA7E"/>
          </a:solidFill>
          <a:ln w="12700">
            <a:solidFill>
              <a:schemeClr val="bg2"/>
            </a:solidFill>
            <a:round/>
            <a:headEnd type="none" w="sm" len="sm"/>
            <a:tailEnd type="none" w="sm" len="sm"/>
          </a:ln>
          <a:effectLst/>
        </p:spPr>
        <p:txBody>
          <a:bodyPr wrap="none" anchor="ctr"/>
          <a:lstStyle/>
          <a:p>
            <a:pPr algn="ctr" eaLnBrk="0" hangingPunct="0">
              <a:defRPr/>
            </a:pPr>
            <a:r>
              <a:rPr lang="en-GB" sz="2400" b="1" dirty="0">
                <a:solidFill>
                  <a:schemeClr val="bg2"/>
                </a:solidFill>
                <a:latin typeface="Calibri" pitchFamily="34" charset="0"/>
              </a:rPr>
              <a:t>Log</a:t>
            </a:r>
            <a:br>
              <a:rPr lang="en-GB" sz="2400" b="1" dirty="0">
                <a:solidFill>
                  <a:schemeClr val="bg2"/>
                </a:solidFill>
                <a:latin typeface="Calibri" pitchFamily="34" charset="0"/>
              </a:rPr>
            </a:br>
            <a:r>
              <a:rPr lang="en-GB" sz="2400" b="1" dirty="0">
                <a:solidFill>
                  <a:schemeClr val="bg2"/>
                </a:solidFill>
                <a:latin typeface="Calibri" pitchFamily="34" charset="0"/>
              </a:rPr>
              <a:t>backup</a:t>
            </a:r>
          </a:p>
        </p:txBody>
      </p:sp>
      <p:sp>
        <p:nvSpPr>
          <p:cNvPr id="609909" name="AutoShape 629"/>
          <p:cNvSpPr>
            <a:spLocks noChangeArrowheads="1"/>
          </p:cNvSpPr>
          <p:nvPr/>
        </p:nvSpPr>
        <p:spPr bwMode="auto">
          <a:xfrm>
            <a:off x="5892800" y="4867275"/>
            <a:ext cx="1371600" cy="1219200"/>
          </a:xfrm>
          <a:prstGeom prst="can">
            <a:avLst>
              <a:gd name="adj" fmla="val 25000"/>
            </a:avLst>
          </a:prstGeom>
          <a:solidFill>
            <a:srgbClr val="F8DA7E"/>
          </a:solidFill>
          <a:ln w="12700">
            <a:solidFill>
              <a:schemeClr val="bg2"/>
            </a:solidFill>
            <a:round/>
            <a:headEnd type="none" w="sm" len="sm"/>
            <a:tailEnd type="none" w="sm" len="sm"/>
          </a:ln>
          <a:effectLst/>
        </p:spPr>
        <p:txBody>
          <a:bodyPr wrap="none" anchor="ctr"/>
          <a:lstStyle/>
          <a:p>
            <a:pPr algn="ctr" eaLnBrk="0" hangingPunct="0">
              <a:defRPr/>
            </a:pPr>
            <a:r>
              <a:rPr lang="en-GB" sz="2400" b="1" dirty="0">
                <a:solidFill>
                  <a:schemeClr val="bg2"/>
                </a:solidFill>
                <a:latin typeface="Calibri" pitchFamily="34" charset="0"/>
              </a:rPr>
              <a:t>Log</a:t>
            </a:r>
            <a:br>
              <a:rPr lang="en-GB" sz="2400" b="1" dirty="0">
                <a:solidFill>
                  <a:schemeClr val="bg2"/>
                </a:solidFill>
                <a:latin typeface="Calibri" pitchFamily="34" charset="0"/>
              </a:rPr>
            </a:br>
            <a:r>
              <a:rPr lang="en-GB" sz="2400" b="1" dirty="0">
                <a:solidFill>
                  <a:schemeClr val="bg2"/>
                </a:solidFill>
                <a:latin typeface="Calibri" pitchFamily="34" charset="0"/>
              </a:rPr>
              <a:t>backup</a:t>
            </a:r>
          </a:p>
        </p:txBody>
      </p:sp>
      <p:sp>
        <p:nvSpPr>
          <p:cNvPr id="628"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dirty="0" smtClean="0"/>
              <a:t>Log Shipping</a:t>
            </a:r>
          </a:p>
        </p:txBody>
      </p:sp>
      <p:sp>
        <p:nvSpPr>
          <p:cNvPr id="28675" name="Rectangle 3"/>
          <p:cNvSpPr>
            <a:spLocks noGrp="1" noChangeArrowheads="1"/>
          </p:cNvSpPr>
          <p:nvPr>
            <p:ph idx="1"/>
          </p:nvPr>
        </p:nvSpPr>
        <p:spPr/>
        <p:txBody>
          <a:bodyPr/>
          <a:lstStyle/>
          <a:p>
            <a:r>
              <a:rPr lang="en-US" sz="2400" dirty="0" smtClean="0"/>
              <a:t>Automated backup/copy/restore of transaction logs</a:t>
            </a:r>
          </a:p>
          <a:p>
            <a:r>
              <a:rPr lang="en-US" sz="2400" dirty="0" smtClean="0"/>
              <a:t>Pros</a:t>
            </a:r>
          </a:p>
          <a:p>
            <a:pPr lvl="1"/>
            <a:r>
              <a:rPr lang="en-US" sz="2000" dirty="0" smtClean="0"/>
              <a:t>No hardware dependencies</a:t>
            </a:r>
          </a:p>
          <a:p>
            <a:pPr lvl="1"/>
            <a:r>
              <a:rPr lang="en-US" sz="2000" dirty="0" smtClean="0"/>
              <a:t>Supports multiple secondary copies (for redundancy or reporting)</a:t>
            </a:r>
          </a:p>
          <a:p>
            <a:pPr lvl="1"/>
            <a:r>
              <a:rPr lang="en-US" sz="2000" dirty="0" smtClean="0"/>
              <a:t>Supports a load delay to keep an earlier point in time version accessible (excellent for recovering from human error)</a:t>
            </a:r>
          </a:p>
          <a:p>
            <a:pPr lvl="1"/>
            <a:r>
              <a:rPr lang="en-US" sz="2000" dirty="0" smtClean="0"/>
              <a:t>Allows access to secondary copies</a:t>
            </a:r>
          </a:p>
          <a:p>
            <a:pPr lvl="1"/>
            <a:r>
              <a:rPr lang="en-US" sz="2000" dirty="0" smtClean="0"/>
              <a:t>Removes single point of failure when compared to failover clustering</a:t>
            </a:r>
          </a:p>
          <a:p>
            <a:r>
              <a:rPr lang="en-US" sz="2400" dirty="0" smtClean="0"/>
              <a:t>Cons</a:t>
            </a:r>
          </a:p>
          <a:p>
            <a:pPr lvl="1"/>
            <a:r>
              <a:rPr lang="en-US" sz="2000" dirty="0" smtClean="0"/>
              <a:t>More potential for data loss (than synchronous database mirroring), data loss to the last log backup taken/copied/restored</a:t>
            </a:r>
          </a:p>
          <a:p>
            <a:pPr lvl="1"/>
            <a:r>
              <a:rPr lang="en-US" sz="2000" dirty="0" smtClean="0"/>
              <a:t>Requires additional technologies to simplify client interaction</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04" name="Rectangle 4"/>
          <p:cNvSpPr>
            <a:spLocks noGrp="1" noChangeAspect="1" noChangeArrowheads="1"/>
          </p:cNvSpPr>
          <p:nvPr>
            <p:ph type="title"/>
          </p:nvPr>
        </p:nvSpPr>
        <p:spPr/>
        <p:txBody>
          <a:bodyPr/>
          <a:lstStyle/>
          <a:p>
            <a:r>
              <a:rPr lang="en-US" smtClean="0"/>
              <a:t>Key Log Shipping Parameters</a:t>
            </a:r>
            <a:endParaRPr lang="en-US"/>
          </a:p>
        </p:txBody>
      </p:sp>
      <p:sp>
        <p:nvSpPr>
          <p:cNvPr id="716805" name="Rectangle 5"/>
          <p:cNvSpPr>
            <a:spLocks noGrp="1" noChangeAspect="1" noChangeArrowheads="1"/>
          </p:cNvSpPr>
          <p:nvPr>
            <p:ph idx="1"/>
          </p:nvPr>
        </p:nvSpPr>
        <p:spPr/>
        <p:txBody>
          <a:bodyPr/>
          <a:lstStyle/>
          <a:p>
            <a:r>
              <a:rPr lang="en-US" sz="2400" dirty="0" smtClean="0"/>
              <a:t>Delete transaction log files older than a certain time period</a:t>
            </a:r>
          </a:p>
          <a:p>
            <a:r>
              <a:rPr lang="en-US" sz="2400" dirty="0" smtClean="0"/>
              <a:t>Database load state</a:t>
            </a:r>
          </a:p>
          <a:p>
            <a:r>
              <a:rPr lang="en-US" sz="2400" dirty="0" smtClean="0"/>
              <a:t>Terminate user connections in database </a:t>
            </a:r>
          </a:p>
          <a:p>
            <a:r>
              <a:rPr lang="en-US" sz="2400" dirty="0" smtClean="0"/>
              <a:t>Transaction log backup schedule </a:t>
            </a:r>
          </a:p>
          <a:p>
            <a:r>
              <a:rPr lang="en-US" sz="2400" dirty="0" smtClean="0"/>
              <a:t>Copy frequency </a:t>
            </a:r>
          </a:p>
          <a:p>
            <a:r>
              <a:rPr lang="en-US" sz="2400" dirty="0" smtClean="0"/>
              <a:t>Load delay </a:t>
            </a:r>
          </a:p>
          <a:p>
            <a:r>
              <a:rPr lang="en-US" sz="2400" dirty="0" smtClean="0"/>
              <a:t>File retention period </a:t>
            </a:r>
          </a:p>
          <a:p>
            <a:r>
              <a:rPr lang="en-US" sz="2400" dirty="0" smtClean="0"/>
              <a:t>Backup alert threshold </a:t>
            </a:r>
          </a:p>
          <a:p>
            <a:r>
              <a:rPr lang="en-US" sz="2400" dirty="0" smtClean="0"/>
              <a:t>Out of sync alert threshold </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450" name="Rectangle 2"/>
          <p:cNvSpPr>
            <a:spLocks noGrp="1" noChangeAspect="1" noChangeArrowheads="1"/>
          </p:cNvSpPr>
          <p:nvPr>
            <p:ph type="title"/>
          </p:nvPr>
        </p:nvSpPr>
        <p:spPr/>
        <p:txBody>
          <a:bodyPr/>
          <a:lstStyle/>
          <a:p>
            <a:r>
              <a:rPr lang="en-US" dirty="0" smtClean="0"/>
              <a:t>Review</a:t>
            </a:r>
          </a:p>
        </p:txBody>
      </p:sp>
      <p:sp>
        <p:nvSpPr>
          <p:cNvPr id="744451" name="Rectangle 3"/>
          <p:cNvSpPr>
            <a:spLocks noGrp="1" noChangeAspect="1" noChangeArrowheads="1"/>
          </p:cNvSpPr>
          <p:nvPr>
            <p:ph idx="1"/>
          </p:nvPr>
        </p:nvSpPr>
        <p:spPr/>
        <p:txBody>
          <a:bodyPr/>
          <a:lstStyle/>
          <a:p>
            <a:r>
              <a:rPr lang="en-US" sz="2800" dirty="0" smtClean="0"/>
              <a:t>Planning a backup strategy</a:t>
            </a:r>
          </a:p>
          <a:p>
            <a:r>
              <a:rPr lang="en-US" sz="2800" dirty="0" smtClean="0"/>
              <a:t>Backup types</a:t>
            </a:r>
          </a:p>
          <a:p>
            <a:pPr lvl="1"/>
            <a:r>
              <a:rPr lang="en-US" sz="2400" dirty="0" smtClean="0"/>
              <a:t>Full/differential/log</a:t>
            </a:r>
          </a:p>
          <a:p>
            <a:pPr lvl="1"/>
            <a:r>
              <a:rPr lang="en-US" sz="2400" dirty="0" smtClean="0"/>
              <a:t>VLDB strategy concerns</a:t>
            </a:r>
          </a:p>
          <a:p>
            <a:pPr lvl="2"/>
            <a:r>
              <a:rPr lang="en-US" sz="2000" dirty="0" err="1" smtClean="0"/>
              <a:t>Filegroup</a:t>
            </a:r>
            <a:r>
              <a:rPr lang="en-US" sz="2000" dirty="0" smtClean="0"/>
              <a:t>/file backups</a:t>
            </a:r>
          </a:p>
          <a:p>
            <a:pPr lvl="2"/>
            <a:r>
              <a:rPr lang="en-US" sz="2000" dirty="0" err="1" smtClean="0"/>
              <a:t>Filegroup</a:t>
            </a:r>
            <a:r>
              <a:rPr lang="en-US" sz="2000" dirty="0" smtClean="0"/>
              <a:t>/file differential backups</a:t>
            </a:r>
          </a:p>
          <a:p>
            <a:r>
              <a:rPr lang="en-US" sz="2800" dirty="0" smtClean="0"/>
              <a:t>Special features for backups</a:t>
            </a:r>
          </a:p>
          <a:p>
            <a:pPr lvl="1"/>
            <a:r>
              <a:rPr lang="en-US" sz="2400" dirty="0" smtClean="0"/>
              <a:t>COPY_ONLY</a:t>
            </a:r>
          </a:p>
          <a:p>
            <a:pPr lvl="1"/>
            <a:r>
              <a:rPr lang="en-US" sz="2400" dirty="0" smtClean="0"/>
              <a:t>Parallel striped backup/multi-file backups</a:t>
            </a:r>
          </a:p>
          <a:p>
            <a:pPr lvl="1"/>
            <a:r>
              <a:rPr lang="en-US" sz="2400" dirty="0" smtClean="0"/>
              <a:t>Mirrored backups</a:t>
            </a:r>
          </a:p>
          <a:p>
            <a:pPr lvl="1"/>
            <a:r>
              <a:rPr lang="en-US" sz="2400" dirty="0" smtClean="0"/>
              <a:t>Backup integrity</a:t>
            </a:r>
          </a:p>
          <a:p>
            <a:pPr lvl="1"/>
            <a:r>
              <a:rPr lang="en-US" sz="2400" dirty="0" smtClean="0"/>
              <a:t>Backup compression</a:t>
            </a:r>
          </a:p>
          <a:p>
            <a:r>
              <a:rPr lang="en-US" sz="2800" dirty="0" smtClean="0"/>
              <a:t>Log shipping</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1036291899"/>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t>
            </a:r>
            <a:r>
              <a:rPr lang="en-US" sz="2800" dirty="0" smtClean="0"/>
              <a:t>(1)</a:t>
            </a:r>
            <a:endParaRPr lang="en-US" dirty="0"/>
          </a:p>
        </p:txBody>
      </p:sp>
      <p:sp>
        <p:nvSpPr>
          <p:cNvPr id="3" name="Content Placeholder 2"/>
          <p:cNvSpPr>
            <a:spLocks noGrp="1"/>
          </p:cNvSpPr>
          <p:nvPr>
            <p:ph idx="1"/>
          </p:nvPr>
        </p:nvSpPr>
        <p:spPr/>
        <p:txBody>
          <a:bodyPr/>
          <a:lstStyle/>
          <a:p>
            <a:r>
              <a:rPr lang="en-US" sz="2400" dirty="0"/>
              <a:t>Backup Resources - Where, oh where, can they be?</a:t>
            </a:r>
            <a:br>
              <a:rPr lang="en-US" sz="2400" dirty="0"/>
            </a:br>
            <a:r>
              <a:rPr lang="en-US" sz="2000" dirty="0">
                <a:hlinkClick r:id="rId2"/>
              </a:rPr>
              <a:t>http://</a:t>
            </a:r>
            <a:r>
              <a:rPr lang="en-US" sz="2000" dirty="0" smtClean="0">
                <a:hlinkClick r:id="rId2"/>
              </a:rPr>
              <a:t>www.sqlskills.com/BLOGS/KIMBERLY/post/Backup-Resources-Where-oh-where-can-they-be.aspx</a:t>
            </a:r>
            <a:r>
              <a:rPr lang="en-US" sz="2000" dirty="0" smtClean="0"/>
              <a:t> </a:t>
            </a:r>
            <a:r>
              <a:rPr lang="en-US" sz="2000" dirty="0" smtClean="0"/>
              <a:t>(http://</a:t>
            </a:r>
            <a:r>
              <a:rPr lang="en-US" sz="2000" dirty="0" smtClean="0"/>
              <a:t>bit.ly/9soJsV)</a:t>
            </a:r>
            <a:endParaRPr lang="en-US" sz="2000" dirty="0" smtClean="0"/>
          </a:p>
          <a:p>
            <a:pPr lvl="1"/>
            <a:r>
              <a:rPr lang="en-US" sz="2000" dirty="0" smtClean="0"/>
              <a:t>Webcasts</a:t>
            </a:r>
          </a:p>
          <a:p>
            <a:pPr lvl="1"/>
            <a:r>
              <a:rPr lang="en-US" sz="2000" dirty="0" smtClean="0"/>
              <a:t>Whitepapers</a:t>
            </a:r>
          </a:p>
          <a:p>
            <a:pPr lvl="2"/>
            <a:r>
              <a:rPr lang="en-US" sz="1600" dirty="0"/>
              <a:t>A Technical Case Study: Fast and Reliable Backup and Restore of </a:t>
            </a:r>
            <a:r>
              <a:rPr lang="en-US" sz="1600" dirty="0" smtClean="0"/>
              <a:t>Multi-Terabytes Database </a:t>
            </a:r>
            <a:r>
              <a:rPr lang="en-US" sz="1600" dirty="0"/>
              <a:t>over the </a:t>
            </a:r>
            <a:r>
              <a:rPr lang="en-US" sz="1600" dirty="0" smtClean="0"/>
              <a:t>Network</a:t>
            </a:r>
          </a:p>
          <a:p>
            <a:pPr lvl="2"/>
            <a:r>
              <a:rPr lang="en-US" sz="1600" dirty="0" smtClean="0"/>
              <a:t>Microsoft </a:t>
            </a:r>
            <a:r>
              <a:rPr lang="en-US" sz="1600" dirty="0"/>
              <a:t>SQL Server 2008 Data and </a:t>
            </a:r>
            <a:r>
              <a:rPr lang="en-US" sz="1600" dirty="0" smtClean="0"/>
              <a:t>Backup</a:t>
            </a:r>
          </a:p>
          <a:p>
            <a:pPr lvl="2"/>
            <a:r>
              <a:rPr lang="en-US" sz="1600" dirty="0" smtClean="0"/>
              <a:t>Compression </a:t>
            </a:r>
            <a:r>
              <a:rPr lang="en-US" sz="1600" dirty="0"/>
              <a:t>Protecting SQL Server with System Center Data Protection Manager </a:t>
            </a:r>
            <a:r>
              <a:rPr lang="en-US" sz="1600" dirty="0" smtClean="0"/>
              <a:t>2007</a:t>
            </a:r>
          </a:p>
          <a:p>
            <a:pPr lvl="1"/>
            <a:r>
              <a:rPr lang="en-US" sz="2000" dirty="0" smtClean="0"/>
              <a:t>Articles</a:t>
            </a:r>
          </a:p>
          <a:p>
            <a:pPr lvl="2"/>
            <a:r>
              <a:rPr lang="en-US" sz="1600" dirty="0"/>
              <a:t>TechNet: Understanding Logging and Recovery in SQL Server, written by </a:t>
            </a:r>
            <a:r>
              <a:rPr lang="en-US" sz="1600" dirty="0" smtClean="0"/>
              <a:t>Paul</a:t>
            </a:r>
            <a:endParaRPr lang="en-US" sz="1600" dirty="0"/>
          </a:p>
          <a:p>
            <a:pPr lvl="2"/>
            <a:r>
              <a:rPr lang="en-US" sz="1600" dirty="0"/>
              <a:t>TechNet: Understanding SQL Server Backups, written by </a:t>
            </a:r>
            <a:r>
              <a:rPr lang="en-US" sz="1600" dirty="0" smtClean="0"/>
              <a:t>Paul</a:t>
            </a:r>
            <a:endParaRPr lang="en-US" sz="1600" dirty="0"/>
          </a:p>
          <a:p>
            <a:pPr lvl="2"/>
            <a:r>
              <a:rPr lang="en-US" sz="1600" dirty="0"/>
              <a:t>TechNet: SQL Server: Recovering from Disasters Using Backups, written by </a:t>
            </a:r>
            <a:r>
              <a:rPr lang="en-US" sz="1600" dirty="0" smtClean="0"/>
              <a:t>Paul</a:t>
            </a:r>
          </a:p>
          <a:p>
            <a:pPr lvl="2"/>
            <a:r>
              <a:rPr lang="en-US" sz="1600" dirty="0" smtClean="0"/>
              <a:t>Paul's TechNet </a:t>
            </a:r>
            <a:r>
              <a:rPr lang="en-US" sz="1600" dirty="0"/>
              <a:t>articles series from his blog category TechNet Magazine</a:t>
            </a:r>
          </a:p>
          <a:p>
            <a:pPr lvl="2"/>
            <a:r>
              <a:rPr lang="en-US" sz="1600" dirty="0"/>
              <a:t>SQL Server Magazine: Recovering from Isolated Corruption, written by me</a:t>
            </a:r>
          </a:p>
          <a:p>
            <a:pPr lvl="2"/>
            <a:r>
              <a:rPr lang="en-US" sz="1600" dirty="0"/>
              <a:t>SQL Server Magazine: The Best Place for </a:t>
            </a:r>
            <a:r>
              <a:rPr lang="en-US" sz="1600" dirty="0" err="1"/>
              <a:t>Bulk_Logged</a:t>
            </a:r>
            <a:r>
              <a:rPr lang="en-US" sz="1600" dirty="0"/>
              <a:t>, written by me</a:t>
            </a:r>
          </a:p>
          <a:p>
            <a:pPr lvl="2"/>
            <a:r>
              <a:rPr lang="en-US" sz="1600" dirty="0" smtClean="0"/>
              <a:t>My </a:t>
            </a:r>
            <a:r>
              <a:rPr lang="en-US" sz="1600" dirty="0" err="1" smtClean="0"/>
              <a:t>SQLMag</a:t>
            </a:r>
            <a:r>
              <a:rPr lang="en-US" sz="1600" dirty="0" smtClean="0"/>
              <a:t> </a:t>
            </a:r>
            <a:r>
              <a:rPr lang="en-US" sz="1600" dirty="0"/>
              <a:t>articles from the author's page on SQL Server </a:t>
            </a:r>
            <a:r>
              <a:rPr lang="en-US" sz="1600" dirty="0" smtClean="0"/>
              <a:t>Magazine</a:t>
            </a:r>
          </a:p>
          <a:p>
            <a:pPr lvl="1"/>
            <a:r>
              <a:rPr lang="en-US" sz="2000" dirty="0" smtClean="0"/>
              <a:t>And a bunch more links</a:t>
            </a:r>
            <a:r>
              <a:rPr lang="en-US" sz="2000" dirty="0" smtClean="0"/>
              <a:t>….</a:t>
            </a:r>
            <a:endParaRPr lang="en-US" sz="16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t>
            </a:r>
            <a:r>
              <a:rPr lang="en-US" sz="2800" dirty="0" smtClean="0"/>
              <a:t>(2)</a:t>
            </a:r>
            <a:endParaRPr lang="en-US" dirty="0"/>
          </a:p>
        </p:txBody>
      </p:sp>
      <p:sp>
        <p:nvSpPr>
          <p:cNvPr id="3" name="Content Placeholder 2"/>
          <p:cNvSpPr>
            <a:spLocks noGrp="1"/>
          </p:cNvSpPr>
          <p:nvPr>
            <p:ph idx="1"/>
          </p:nvPr>
        </p:nvSpPr>
        <p:spPr/>
        <p:txBody>
          <a:bodyPr/>
          <a:lstStyle/>
          <a:p>
            <a:r>
              <a:rPr lang="en-US" sz="2400" dirty="0" smtClean="0"/>
              <a:t>Articles:</a:t>
            </a:r>
          </a:p>
          <a:p>
            <a:pPr lvl="1"/>
            <a:r>
              <a:rPr lang="en-US" sz="2000" dirty="0" smtClean="0"/>
              <a:t>TechNet Magazine: Understanding SQL Server Backups</a:t>
            </a:r>
          </a:p>
          <a:p>
            <a:pPr lvl="2"/>
            <a:r>
              <a:rPr lang="en-US" sz="1800" dirty="0" smtClean="0">
                <a:hlinkClick r:id="rId2"/>
              </a:rPr>
              <a:t>http://technet.microsoft.com/en-us/magazine/dd822915.aspx</a:t>
            </a:r>
            <a:endParaRPr lang="en-US" sz="1800" dirty="0" smtClean="0"/>
          </a:p>
          <a:p>
            <a:pPr lvl="1"/>
            <a:r>
              <a:rPr lang="en-US" sz="2000" dirty="0" smtClean="0"/>
              <a:t>SQL Server Magazine: Advanced Backup/Restore Options</a:t>
            </a:r>
          </a:p>
          <a:p>
            <a:pPr lvl="2"/>
            <a:r>
              <a:rPr lang="en-US" sz="1800" dirty="0" smtClean="0">
                <a:hlinkClick r:id="rId3"/>
              </a:rPr>
              <a:t>http://www.sqlmag.com/article/database-backup-and-recovery/advanced-backup-and-restore-options-129834</a:t>
            </a:r>
            <a:endParaRPr lang="en-US" sz="1800" dirty="0" smtClean="0"/>
          </a:p>
          <a:p>
            <a:pPr lvl="1"/>
            <a:r>
              <a:rPr lang="en-US" sz="2000" dirty="0" err="1" smtClean="0"/>
              <a:t>SQLCAT</a:t>
            </a:r>
            <a:r>
              <a:rPr lang="en-US" sz="2000" dirty="0" smtClean="0"/>
              <a:t>: Tuning Performance of Backup Compression</a:t>
            </a:r>
          </a:p>
          <a:p>
            <a:pPr lvl="2"/>
            <a:r>
              <a:rPr lang="en-US" sz="1800" dirty="0" smtClean="0">
                <a:hlinkClick r:id="rId4"/>
              </a:rPr>
              <a:t>http://sqlcat.com/technicalnotes/archive/2008/04/21/tuning-the-performance-of-backup-compression-in-sql-server-2008.aspx</a:t>
            </a:r>
            <a:endParaRPr lang="en-US" sz="1800" dirty="0" smtClean="0"/>
          </a:p>
          <a:p>
            <a:pPr lvl="1"/>
            <a:r>
              <a:rPr lang="en-US" sz="2200" dirty="0" smtClean="0"/>
              <a:t>SQL Server Central: Backup Monitoring and Reporting</a:t>
            </a:r>
          </a:p>
          <a:p>
            <a:pPr lvl="2"/>
            <a:r>
              <a:rPr lang="en-US" sz="1800" dirty="0" smtClean="0">
                <a:hlinkClick r:id="rId5"/>
              </a:rPr>
              <a:t>http://www.sqlservercentral.com/articles/Backup+%2f+Restore/66564/</a:t>
            </a:r>
            <a:endParaRPr lang="en-US" sz="18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 xmlns:p14="http://schemas.microsoft.com/office/powerpoint/2010/main" val="3406411308"/>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t>
            </a:r>
            <a:r>
              <a:rPr lang="en-US" sz="2800" dirty="0" smtClean="0"/>
              <a:t>(3)</a:t>
            </a:r>
            <a:endParaRPr lang="en-US" dirty="0"/>
          </a:p>
        </p:txBody>
      </p:sp>
      <p:sp>
        <p:nvSpPr>
          <p:cNvPr id="3" name="Content Placeholder 2"/>
          <p:cNvSpPr>
            <a:spLocks noGrp="1"/>
          </p:cNvSpPr>
          <p:nvPr>
            <p:ph idx="1"/>
          </p:nvPr>
        </p:nvSpPr>
        <p:spPr/>
        <p:txBody>
          <a:bodyPr>
            <a:noAutofit/>
          </a:bodyPr>
          <a:lstStyle/>
          <a:p>
            <a:r>
              <a:rPr lang="en-US" sz="2400" dirty="0" smtClean="0"/>
              <a:t>Blog posts:</a:t>
            </a:r>
          </a:p>
          <a:p>
            <a:pPr lvl="1"/>
            <a:r>
              <a:rPr lang="en-US" sz="2000" dirty="0"/>
              <a:t>Jonathan’s posts on tuning backup performance</a:t>
            </a:r>
          </a:p>
          <a:p>
            <a:pPr lvl="2"/>
            <a:r>
              <a:rPr lang="en-US" sz="1800" dirty="0">
                <a:hlinkClick r:id="rId2"/>
              </a:rPr>
              <a:t>http://tinyurl.com/3qxay2r</a:t>
            </a:r>
            <a:endParaRPr lang="en-US" sz="1800" dirty="0"/>
          </a:p>
          <a:p>
            <a:pPr lvl="2"/>
            <a:r>
              <a:rPr lang="en-US" sz="1800" dirty="0">
                <a:hlinkClick r:id="rId3"/>
              </a:rPr>
              <a:t>http://tinyurl.com/3sberb7</a:t>
            </a:r>
            <a:endParaRPr lang="en-US" sz="1800" dirty="0"/>
          </a:p>
          <a:p>
            <a:pPr lvl="1"/>
            <a:r>
              <a:rPr lang="en-US" sz="2000" dirty="0" smtClean="0"/>
              <a:t>Kimberly’s backup/restore </a:t>
            </a:r>
            <a:r>
              <a:rPr lang="en-US" sz="2000" dirty="0"/>
              <a:t>category</a:t>
            </a:r>
          </a:p>
          <a:p>
            <a:pPr lvl="2"/>
            <a:r>
              <a:rPr lang="en-US" sz="1800" dirty="0">
                <a:hlinkClick r:id="rId4"/>
              </a:rPr>
              <a:t>http://</a:t>
            </a:r>
            <a:r>
              <a:rPr lang="en-US" sz="1800" dirty="0" smtClean="0">
                <a:hlinkClick r:id="rId4"/>
              </a:rPr>
              <a:t>www.sqlskills.com/BLOGS/KIMBERLY/category/Backup-Restore.aspx</a:t>
            </a:r>
            <a:r>
              <a:rPr lang="en-US" sz="1800" dirty="0" smtClean="0"/>
              <a:t> </a:t>
            </a:r>
            <a:endParaRPr lang="en-US" sz="1800" dirty="0"/>
          </a:p>
          <a:p>
            <a:pPr lvl="3"/>
            <a:r>
              <a:rPr lang="en-US" sz="1600" dirty="0"/>
              <a:t>Understanding backups and log-related Trace Flags in SQL Server 2000/2005 and </a:t>
            </a:r>
            <a:r>
              <a:rPr lang="en-US" sz="1600" dirty="0" smtClean="0"/>
              <a:t>2008</a:t>
            </a:r>
          </a:p>
          <a:p>
            <a:pPr lvl="1"/>
            <a:r>
              <a:rPr lang="en-US" sz="2000" dirty="0"/>
              <a:t>Paul’s backup/restore category</a:t>
            </a:r>
          </a:p>
          <a:p>
            <a:pPr lvl="2"/>
            <a:r>
              <a:rPr lang="en-US" sz="1800" dirty="0">
                <a:hlinkClick r:id="rId5"/>
              </a:rPr>
              <a:t>http://www.sqlskills.com/BLOGS/PAUL/category/BackupRestore.aspx</a:t>
            </a:r>
            <a:endParaRPr lang="en-US" sz="1800" dirty="0"/>
          </a:p>
          <a:p>
            <a:pPr lvl="3"/>
            <a:r>
              <a:rPr lang="en-US" sz="1600" dirty="0">
                <a:hlinkClick r:id="rId6"/>
              </a:rPr>
              <a:t>http://www.sqlskills.com/BLOGS/PAUL/post/A-SQL-Server-DBA-myth-a-day-(3030)-</a:t>
            </a:r>
            <a:r>
              <a:rPr lang="en-US" sz="1600" dirty="0" smtClean="0">
                <a:hlinkClick r:id="rId6"/>
              </a:rPr>
              <a:t>backup-myths.aspx</a:t>
            </a:r>
            <a:r>
              <a:rPr lang="en-US" sz="1600" dirty="0" smtClean="0"/>
              <a:t> (http://</a:t>
            </a:r>
            <a:r>
              <a:rPr lang="en-US" sz="1600" dirty="0" smtClean="0"/>
              <a:t>bit.ly/cHupvz)</a:t>
            </a:r>
            <a:endParaRPr lang="en-US" sz="1600" dirty="0"/>
          </a:p>
          <a:p>
            <a:pPr lvl="3"/>
            <a:r>
              <a:rPr lang="en-US" sz="1600" dirty="0">
                <a:hlinkClick r:id="rId7"/>
              </a:rPr>
              <a:t>http://</a:t>
            </a:r>
            <a:r>
              <a:rPr lang="en-US" sz="1600" dirty="0" smtClean="0">
                <a:hlinkClick r:id="rId7"/>
              </a:rPr>
              <a:t>www.sqlskills.com/BLOGS/PAUL/post/Disaster-recovery-101-backing-up-the-tail-of-the-log.aspx</a:t>
            </a:r>
            <a:r>
              <a:rPr lang="en-US" sz="1600" dirty="0" smtClean="0"/>
              <a:t> (http://</a:t>
            </a:r>
            <a:r>
              <a:rPr lang="en-US" sz="1600" dirty="0" smtClean="0"/>
              <a:t>bit.ly/aDqvBf)</a:t>
            </a:r>
            <a:endParaRPr lang="en-US" sz="1600" dirty="0"/>
          </a:p>
          <a:p>
            <a:pPr lvl="2"/>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Types</a:t>
            </a:r>
            <a:endParaRPr lang="en-US" dirty="0"/>
          </a:p>
        </p:txBody>
      </p:sp>
      <p:sp>
        <p:nvSpPr>
          <p:cNvPr id="3" name="Content Placeholder 2"/>
          <p:cNvSpPr>
            <a:spLocks noGrp="1"/>
          </p:cNvSpPr>
          <p:nvPr>
            <p:ph idx="1"/>
          </p:nvPr>
        </p:nvSpPr>
        <p:spPr/>
        <p:txBody>
          <a:bodyPr/>
          <a:lstStyle/>
          <a:p>
            <a:r>
              <a:rPr lang="en-US" sz="2000" dirty="0" smtClean="0"/>
              <a:t>Full: backing up the entire set of data regardless of granularity. Can be performed at:</a:t>
            </a:r>
          </a:p>
          <a:p>
            <a:pPr lvl="1"/>
            <a:r>
              <a:rPr lang="en-US" sz="2000" dirty="0" smtClean="0"/>
              <a:t>Database-level </a:t>
            </a:r>
          </a:p>
          <a:p>
            <a:pPr lvl="2"/>
            <a:r>
              <a:rPr lang="en-US" sz="1800" dirty="0" smtClean="0"/>
              <a:t>Called a full database backup or database backup</a:t>
            </a:r>
          </a:p>
          <a:p>
            <a:pPr lvl="1"/>
            <a:r>
              <a:rPr lang="en-US" sz="2000" dirty="0" err="1" smtClean="0"/>
              <a:t>Filegroup</a:t>
            </a:r>
            <a:r>
              <a:rPr lang="en-US" sz="2000" dirty="0" smtClean="0"/>
              <a:t>-level </a:t>
            </a:r>
          </a:p>
          <a:p>
            <a:pPr lvl="2"/>
            <a:r>
              <a:rPr lang="en-US" sz="1800" dirty="0" smtClean="0"/>
              <a:t>Called a full filegroup backup or filegroup backup</a:t>
            </a:r>
          </a:p>
          <a:p>
            <a:pPr lvl="1"/>
            <a:r>
              <a:rPr lang="en-US" sz="2000" dirty="0" smtClean="0"/>
              <a:t>File-level</a:t>
            </a:r>
          </a:p>
          <a:p>
            <a:pPr lvl="2"/>
            <a:r>
              <a:rPr lang="en-US" sz="1800" dirty="0" smtClean="0"/>
              <a:t>Called a full file backup or file backup</a:t>
            </a:r>
          </a:p>
          <a:p>
            <a:r>
              <a:rPr lang="en-US" sz="2000" dirty="0" smtClean="0"/>
              <a:t>Differential: </a:t>
            </a:r>
            <a:r>
              <a:rPr lang="en-US" sz="2000" dirty="0"/>
              <a:t>backing up </a:t>
            </a:r>
            <a:r>
              <a:rPr lang="en-US" sz="2000" dirty="0" smtClean="0"/>
              <a:t>all of the changes since the last time the SAME granularity of backup was performed. Can </a:t>
            </a:r>
            <a:r>
              <a:rPr lang="en-US" sz="2000" dirty="0"/>
              <a:t>be performed at:</a:t>
            </a:r>
          </a:p>
          <a:p>
            <a:pPr lvl="1"/>
            <a:r>
              <a:rPr lang="en-US" sz="2000" dirty="0"/>
              <a:t>Database-level </a:t>
            </a:r>
          </a:p>
          <a:p>
            <a:pPr lvl="2"/>
            <a:r>
              <a:rPr lang="en-US" sz="1800" dirty="0" smtClean="0"/>
              <a:t>Called a differential database backup, database differential backup, differential backup, or just diff backup</a:t>
            </a:r>
            <a:endParaRPr lang="en-US" sz="1800" dirty="0"/>
          </a:p>
          <a:p>
            <a:pPr lvl="1"/>
            <a:r>
              <a:rPr lang="en-US" sz="2000" dirty="0" err="1"/>
              <a:t>Filegroup</a:t>
            </a:r>
            <a:r>
              <a:rPr lang="en-US" sz="2000" dirty="0"/>
              <a:t>-level </a:t>
            </a:r>
          </a:p>
          <a:p>
            <a:pPr lvl="2"/>
            <a:r>
              <a:rPr lang="en-US" sz="1800" dirty="0" smtClean="0"/>
              <a:t>Called a differential filegroup </a:t>
            </a:r>
            <a:r>
              <a:rPr lang="en-US" sz="1800" dirty="0"/>
              <a:t>backup </a:t>
            </a:r>
          </a:p>
          <a:p>
            <a:pPr lvl="1"/>
            <a:r>
              <a:rPr lang="en-US" sz="2000" dirty="0" smtClean="0"/>
              <a:t>File-level</a:t>
            </a:r>
            <a:endParaRPr lang="en-US" sz="2000" dirty="0"/>
          </a:p>
          <a:p>
            <a:pPr lvl="2"/>
            <a:r>
              <a:rPr lang="en-US" sz="1800" dirty="0" smtClean="0"/>
              <a:t>Called a differential file backup</a:t>
            </a:r>
            <a:endParaRPr lang="en-US" sz="2400" dirty="0"/>
          </a:p>
        </p:txBody>
      </p:sp>
    </p:spTree>
    <p:extLst>
      <p:ext uri="{BB962C8B-B14F-4D97-AF65-F5344CB8AC3E}">
        <p14:creationId xmlns="" xmlns:p14="http://schemas.microsoft.com/office/powerpoint/2010/main" val="2675484414"/>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ChangeAspect="1" noChangeArrowheads="1"/>
          </p:cNvSpPr>
          <p:nvPr>
            <p:ph type="title"/>
          </p:nvPr>
        </p:nvSpPr>
        <p:spPr/>
        <p:txBody>
          <a:bodyPr/>
          <a:lstStyle/>
          <a:p>
            <a:r>
              <a:rPr lang="en-US" dirty="0" smtClean="0"/>
              <a:t>Full Database Backups</a:t>
            </a:r>
          </a:p>
        </p:txBody>
      </p:sp>
      <p:sp>
        <p:nvSpPr>
          <p:cNvPr id="409603" name="Rectangle 3"/>
          <p:cNvSpPr>
            <a:spLocks noGrp="1" noChangeAspect="1" noChangeArrowheads="1"/>
          </p:cNvSpPr>
          <p:nvPr>
            <p:ph idx="1"/>
          </p:nvPr>
        </p:nvSpPr>
        <p:spPr/>
        <p:txBody>
          <a:bodyPr/>
          <a:lstStyle/>
          <a:p>
            <a:r>
              <a:rPr lang="en-US" sz="2400" dirty="0" smtClean="0"/>
              <a:t>Creates image for a possible recovery starting point</a:t>
            </a:r>
          </a:p>
          <a:p>
            <a:r>
              <a:rPr lang="en-US" sz="2400" dirty="0" smtClean="0"/>
              <a:t>Complete image of all data, etc. (less free space)</a:t>
            </a:r>
          </a:p>
          <a:p>
            <a:r>
              <a:rPr lang="en-US" sz="2400" dirty="0" smtClean="0"/>
              <a:t>Does not require a backup ‘window’</a:t>
            </a:r>
          </a:p>
          <a:p>
            <a:r>
              <a:rPr lang="en-US" sz="2400" dirty="0" smtClean="0"/>
              <a:t>Usually NOT used alone as other backups must be used to roll-forward to a later point in time</a:t>
            </a:r>
          </a:p>
          <a:p>
            <a:r>
              <a:rPr lang="en-US" sz="2400" dirty="0" smtClean="0"/>
              <a:t>Backup image is backup completion, meaning that if restored, the image will be the committed changes up to the time that the backup finished…how?</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ags/tag2.xml><?xml version="1.0" encoding="utf-8"?>
<p:tagLst xmlns:a="http://schemas.openxmlformats.org/drawingml/2006/main" xmlns:r="http://schemas.openxmlformats.org/officeDocument/2006/relationships" xmlns:p="http://schemas.openxmlformats.org/presentationml/2006/main">
  <p:tag name="TIMING" val="INVLD|.7|1.6|1.1|3.5|2.3"/>
</p:tagLst>
</file>

<file path=ppt/tags/tag3.xml><?xml version="1.0" encoding="utf-8"?>
<p:tagLst xmlns:a="http://schemas.openxmlformats.org/drawingml/2006/main" xmlns:r="http://schemas.openxmlformats.org/officeDocument/2006/relationships" xmlns:p="http://schemas.openxmlformats.org/presentationml/2006/main">
  <p:tag name="TIMING" val="INVLD|4.2|1|1.2|3.6|3.3"/>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themeOverride>
</file>

<file path=docProps/app.xml><?xml version="1.0" encoding="utf-8"?>
<Properties xmlns="http://schemas.openxmlformats.org/officeDocument/2006/extended-properties" xmlns:vt="http://schemas.openxmlformats.org/officeDocument/2006/docPropsVTypes">
  <Template/>
  <TotalTime>8791</TotalTime>
  <Words>5757</Words>
  <Application>Microsoft Office PowerPoint</Application>
  <PresentationFormat>On-screen Show (4:3)</PresentationFormat>
  <Paragraphs>993</Paragraphs>
  <Slides>77</Slides>
  <Notes>17</Notes>
  <HiddenSlides>0</HiddenSlides>
  <MMClips>0</MMClips>
  <ScaleCrop>false</ScaleCrop>
  <HeadingPairs>
    <vt:vector size="4" baseType="variant">
      <vt:variant>
        <vt:lpstr>Theme</vt:lpstr>
      </vt:variant>
      <vt:variant>
        <vt:i4>1</vt:i4>
      </vt:variant>
      <vt:variant>
        <vt:lpstr>Slide Titles</vt:lpstr>
      </vt:variant>
      <vt:variant>
        <vt:i4>77</vt:i4>
      </vt:variant>
    </vt:vector>
  </HeadingPairs>
  <TitlesOfParts>
    <vt:vector size="78" baseType="lpstr">
      <vt:lpstr>1_Custom Design</vt:lpstr>
      <vt:lpstr>Module 3 Backup Strategy and Internals </vt:lpstr>
      <vt:lpstr>Overview</vt:lpstr>
      <vt:lpstr>Why Take Backups?</vt:lpstr>
      <vt:lpstr>How to Plan a Backup Strategy?</vt:lpstr>
      <vt:lpstr>Plan A Restore Strategy</vt:lpstr>
      <vt:lpstr>Don’t Forget System Databases</vt:lpstr>
      <vt:lpstr>How to Backup</vt:lpstr>
      <vt:lpstr>Backup Types</vt:lpstr>
      <vt:lpstr>Full Database Backups</vt:lpstr>
      <vt:lpstr>How Full Database Backups Work</vt:lpstr>
      <vt:lpstr>How Full Database Backups Work</vt:lpstr>
      <vt:lpstr>How Much Log is Necessary?</vt:lpstr>
      <vt:lpstr>Log Contained in a Full Backup</vt:lpstr>
      <vt:lpstr>Full Database Backup Concerns </vt:lpstr>
      <vt:lpstr>Concurrent Log and Data Backups</vt:lpstr>
      <vt:lpstr>Full Database Backup Only Strategy</vt:lpstr>
      <vt:lpstr>Transaction Log Backups</vt:lpstr>
      <vt:lpstr>Log Backups Over Time…</vt:lpstr>
      <vt:lpstr>Log Backups Over Time…</vt:lpstr>
      <vt:lpstr>Log Backups Over Time…</vt:lpstr>
      <vt:lpstr>Log Backups Over Time…</vt:lpstr>
      <vt:lpstr>Log Backups Over Time…</vt:lpstr>
      <vt:lpstr>Log Backups Over Time…</vt:lpstr>
      <vt:lpstr>When does the log get cleared?</vt:lpstr>
      <vt:lpstr>Full Recovery Model Transaction Log Management Required</vt:lpstr>
      <vt:lpstr>Trace Flags To Stop Log Dumping</vt:lpstr>
      <vt:lpstr>Continuity of the Log Backup Chain</vt:lpstr>
      <vt:lpstr>Log Backup in BULK_LOGGED</vt:lpstr>
      <vt:lpstr>Full Database + Log Backup Strategy</vt:lpstr>
      <vt:lpstr>Full Database + Log Backup Strategy</vt:lpstr>
      <vt:lpstr>Tail-Of-The-Log Backups Up-To-The-Point-Of-Crash Recovery</vt:lpstr>
      <vt:lpstr>Tail-of-the-log backups</vt:lpstr>
      <vt:lpstr>How to Backup the Tail of the Log?</vt:lpstr>
      <vt:lpstr>Differential Database Backups</vt:lpstr>
      <vt:lpstr>How Differential Backups Work</vt:lpstr>
      <vt:lpstr>Full, Diff Database, and Log Backup Strategy</vt:lpstr>
      <vt:lpstr>Granular Backups</vt:lpstr>
      <vt:lpstr>VLDB Issues</vt:lpstr>
      <vt:lpstr>VLDB Creation Techniques</vt:lpstr>
      <vt:lpstr>How is This Possible? </vt:lpstr>
      <vt:lpstr>Time-Based Data Placement </vt:lpstr>
      <vt:lpstr>Related-Object Groupings</vt:lpstr>
      <vt:lpstr>Database Structures Partitioning Basics (1)</vt:lpstr>
      <vt:lpstr>Database Structures Partitioning Basics (2)</vt:lpstr>
      <vt:lpstr>Partitioned Tables and Indexes Types and Implementation</vt:lpstr>
      <vt:lpstr>Range-based partitioning Scenario setup/configuration</vt:lpstr>
      <vt:lpstr>Benefits of Partitioning</vt:lpstr>
      <vt:lpstr>Accessing a damaged database while part of it is damaged and before it is repaired</vt:lpstr>
      <vt:lpstr>Damaged Partition Summary</vt:lpstr>
      <vt:lpstr>Recovering a damaged database while the database/system is online</vt:lpstr>
      <vt:lpstr>Backup Strategy Survey</vt:lpstr>
      <vt:lpstr>Overview</vt:lpstr>
      <vt:lpstr>COPY_ONLY Backups</vt:lpstr>
      <vt:lpstr>Parallel Striped &amp; Multi-File Backups</vt:lpstr>
      <vt:lpstr>Parallel Striped/Multi-File Backups</vt:lpstr>
      <vt:lpstr>Mirrored Backups</vt:lpstr>
      <vt:lpstr>How to Check Backup Integrity?</vt:lpstr>
      <vt:lpstr>How to Check Backup Integrity?</vt:lpstr>
      <vt:lpstr>Backup Integrity Survey</vt:lpstr>
      <vt:lpstr>What if the Database is Corrupt?</vt:lpstr>
      <vt:lpstr>What if the Backup is Corrupt?</vt:lpstr>
      <vt:lpstr>Backup integrity</vt:lpstr>
      <vt:lpstr>Making Backups Go Faster</vt:lpstr>
      <vt:lpstr>Backup Compression Syntax</vt:lpstr>
      <vt:lpstr>Backup Compression Compression Ratio</vt:lpstr>
      <vt:lpstr>Backup Performance</vt:lpstr>
      <vt:lpstr>Restore Performance</vt:lpstr>
      <vt:lpstr>Space Usage</vt:lpstr>
      <vt:lpstr>Restrictions</vt:lpstr>
      <vt:lpstr>Overview</vt:lpstr>
      <vt:lpstr>Principles of Log Shipping</vt:lpstr>
      <vt:lpstr>Log Shipping</vt:lpstr>
      <vt:lpstr>Key Log Shipping Parameters</vt:lpstr>
      <vt:lpstr>Review</vt:lpstr>
      <vt:lpstr>Resources (1)</vt:lpstr>
      <vt:lpstr>Resources (2)</vt:lpstr>
      <vt:lpstr>Resources (3)</vt:lpstr>
    </vt:vector>
  </TitlesOfParts>
  <Company>SYSolutions,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Database Maintenance</dc:title>
  <dc:subject>Database Structures</dc:subject>
  <dc:creator>Kimberly L. Tripp &amp; Paul S. Randal</dc:creator>
  <dc:description>Courses written by and instructed by authorized SQLskills trainers 
http://www.SQLskills.com
Template design: SQLskills.com</dc:description>
  <cp:lastModifiedBy>paul</cp:lastModifiedBy>
  <cp:revision>2047</cp:revision>
  <cp:lastPrinted>2012-03-10T18:59:41Z</cp:lastPrinted>
  <dcterms:created xsi:type="dcterms:W3CDTF">2004-05-26T19:38:49Z</dcterms:created>
  <dcterms:modified xsi:type="dcterms:W3CDTF">2012-08-21T19:30:27Z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