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76"/>
  </p:notesMasterIdLst>
  <p:handoutMasterIdLst>
    <p:handoutMasterId r:id="rId77"/>
  </p:handoutMasterIdLst>
  <p:sldIdLst>
    <p:sldId id="298" r:id="rId2"/>
    <p:sldId id="406" r:id="rId3"/>
    <p:sldId id="407" r:id="rId4"/>
    <p:sldId id="470" r:id="rId5"/>
    <p:sldId id="408" r:id="rId6"/>
    <p:sldId id="409" r:id="rId7"/>
    <p:sldId id="410" r:id="rId8"/>
    <p:sldId id="411" r:id="rId9"/>
    <p:sldId id="412" r:id="rId10"/>
    <p:sldId id="413" r:id="rId11"/>
    <p:sldId id="414" r:id="rId12"/>
    <p:sldId id="415" r:id="rId13"/>
    <p:sldId id="416" r:id="rId14"/>
    <p:sldId id="487" r:id="rId15"/>
    <p:sldId id="417" r:id="rId16"/>
    <p:sldId id="419" r:id="rId17"/>
    <p:sldId id="420" r:id="rId18"/>
    <p:sldId id="421" r:id="rId19"/>
    <p:sldId id="422" r:id="rId20"/>
    <p:sldId id="478" r:id="rId21"/>
    <p:sldId id="479" r:id="rId22"/>
    <p:sldId id="423" r:id="rId23"/>
    <p:sldId id="424" r:id="rId24"/>
    <p:sldId id="425" r:id="rId25"/>
    <p:sldId id="426" r:id="rId26"/>
    <p:sldId id="427" r:id="rId27"/>
    <p:sldId id="484" r:id="rId28"/>
    <p:sldId id="428" r:id="rId29"/>
    <p:sldId id="429" r:id="rId30"/>
    <p:sldId id="430" r:id="rId31"/>
    <p:sldId id="431" r:id="rId32"/>
    <p:sldId id="432" r:id="rId33"/>
    <p:sldId id="433" r:id="rId34"/>
    <p:sldId id="434" r:id="rId35"/>
    <p:sldId id="435" r:id="rId36"/>
    <p:sldId id="469" r:id="rId37"/>
    <p:sldId id="437" r:id="rId38"/>
    <p:sldId id="464" r:id="rId39"/>
    <p:sldId id="439" r:id="rId40"/>
    <p:sldId id="465" r:id="rId41"/>
    <p:sldId id="442" r:id="rId42"/>
    <p:sldId id="482" r:id="rId43"/>
    <p:sldId id="483" r:id="rId44"/>
    <p:sldId id="471" r:id="rId45"/>
    <p:sldId id="477" r:id="rId46"/>
    <p:sldId id="480" r:id="rId47"/>
    <p:sldId id="481" r:id="rId48"/>
    <p:sldId id="443" r:id="rId49"/>
    <p:sldId id="444" r:id="rId50"/>
    <p:sldId id="472" r:id="rId51"/>
    <p:sldId id="445" r:id="rId52"/>
    <p:sldId id="446" r:id="rId53"/>
    <p:sldId id="447" r:id="rId54"/>
    <p:sldId id="467" r:id="rId55"/>
    <p:sldId id="448" r:id="rId56"/>
    <p:sldId id="473" r:id="rId57"/>
    <p:sldId id="474" r:id="rId58"/>
    <p:sldId id="466" r:id="rId59"/>
    <p:sldId id="450" r:id="rId60"/>
    <p:sldId id="451" r:id="rId61"/>
    <p:sldId id="468" r:id="rId62"/>
    <p:sldId id="453" r:id="rId63"/>
    <p:sldId id="475" r:id="rId64"/>
    <p:sldId id="485" r:id="rId65"/>
    <p:sldId id="476" r:id="rId66"/>
    <p:sldId id="486" r:id="rId67"/>
    <p:sldId id="454" r:id="rId68"/>
    <p:sldId id="455" r:id="rId69"/>
    <p:sldId id="456" r:id="rId70"/>
    <p:sldId id="457" r:id="rId71"/>
    <p:sldId id="458" r:id="rId72"/>
    <p:sldId id="459" r:id="rId73"/>
    <p:sldId id="460" r:id="rId74"/>
    <p:sldId id="462" r:id="rId75"/>
  </p:sldIdLst>
  <p:sldSz cx="9144000" cy="6858000" type="screen4x3"/>
  <p:notesSz cx="7315200" cy="9601200"/>
  <p:custDataLst>
    <p:tags r:id="rId78"/>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99"/>
    <a:srgbClr val="808080"/>
    <a:srgbClr val="C0C0C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2" autoAdjust="0"/>
  </p:normalViewPr>
  <p:slideViewPr>
    <p:cSldViewPr snapToGrid="0">
      <p:cViewPr varScale="1">
        <p:scale>
          <a:sx n="121" d="100"/>
          <a:sy n="121" d="100"/>
        </p:scale>
        <p:origin x="-1350" y="-96"/>
      </p:cViewPr>
      <p:guideLst>
        <p:guide orient="horz" pos="2160"/>
        <p:guide pos="2872"/>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100" d="100"/>
        <a:sy n="100" d="100"/>
      </p:scale>
      <p:origin x="0" y="792"/>
    </p:cViewPr>
  </p:sorterViewPr>
  <p:notesViewPr>
    <p:cSldViewPr snapToGrid="0">
      <p:cViewPr>
        <p:scale>
          <a:sx n="75" d="100"/>
          <a:sy n="75" d="100"/>
        </p:scale>
        <p:origin x="-4020" y="-76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_rels/viewProps.xml.rels><?xml version="1.0" encoding="UTF-8" standalone="yes"?>
<Relationships xmlns="http://schemas.openxmlformats.org/package/2006/relationships"><Relationship Id="rId8" Type="http://schemas.openxmlformats.org/officeDocument/2006/relationships/slide" Target="slides/slide61.xml"/><Relationship Id="rId3" Type="http://schemas.openxmlformats.org/officeDocument/2006/relationships/slide" Target="slides/slide40.xml"/><Relationship Id="rId7" Type="http://schemas.openxmlformats.org/officeDocument/2006/relationships/slide" Target="slides/slide58.xml"/><Relationship Id="rId2" Type="http://schemas.openxmlformats.org/officeDocument/2006/relationships/slide" Target="slides/slide38.xml"/><Relationship Id="rId1" Type="http://schemas.openxmlformats.org/officeDocument/2006/relationships/slide" Target="slides/slide36.xml"/><Relationship Id="rId6" Type="http://schemas.openxmlformats.org/officeDocument/2006/relationships/slide" Target="slides/slide54.xml"/><Relationship Id="rId5" Type="http://schemas.openxmlformats.org/officeDocument/2006/relationships/slide" Target="slides/slide45.xml"/><Relationship Id="rId4" Type="http://schemas.openxmlformats.org/officeDocument/2006/relationships/slide" Target="slides/slide4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cstate="print"/>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4"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err="1" smtClean="0">
                <a:latin typeface="Calibri" pitchFamily="34" charset="0"/>
              </a:rPr>
              <a:t>SQLskills</a:t>
            </a:r>
            <a:r>
              <a:rPr lang="en-US" dirty="0" smtClean="0">
                <a:latin typeface="Calibri" pitchFamily="34" charset="0"/>
              </a:rPr>
              <a:t> Immersion Event</a:t>
            </a:r>
          </a:p>
          <a:p>
            <a:pPr>
              <a:defRPr/>
            </a:pPr>
            <a:r>
              <a:rPr lang="en-US" b="0" dirty="0" smtClean="0">
                <a:latin typeface="Calibri" pitchFamily="34" charset="0"/>
              </a:rPr>
              <a:t>Page </a:t>
            </a:r>
            <a:fld id="{726231B1-EC7A-4FC1-96E9-E3A5007216C4}" type="slidenum">
              <a:rPr lang="en-US" b="0" smtClean="0">
                <a:latin typeface="Calibri" pitchFamily="34" charset="0"/>
              </a:rPr>
              <a:pPr>
                <a:defRPr/>
              </a:pPr>
              <a:t>‹#›</a:t>
            </a:fld>
            <a:endParaRPr lang="en-US" b="0" dirty="0">
              <a:latin typeface="Calibri" pitchFamily="34" charset="0"/>
            </a:endParaRPr>
          </a:p>
        </p:txBody>
      </p:sp>
    </p:spTree>
    <p:extLst>
      <p:ext uri="{BB962C8B-B14F-4D97-AF65-F5344CB8AC3E}">
        <p14:creationId xmlns="" xmlns:p14="http://schemas.microsoft.com/office/powerpoint/2010/main" val="41942204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dirty="0" smtClean="0"/>
              <a:t>© SQLskills.com. All rights reserved.</a:t>
            </a:r>
            <a:endParaRPr lang="en-US" dirty="0"/>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 xmlns:p14="http://schemas.microsoft.com/office/powerpoint/2010/main" val="2912963603"/>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21507" name="Rectangle 13"/>
          <p:cNvSpPr>
            <a:spLocks noGrp="1" noChangeArrowheads="1"/>
          </p:cNvSpPr>
          <p:nvPr>
            <p:ph type="sldNum" sz="quarter" idx="5"/>
          </p:nvPr>
        </p:nvSpPr>
        <p:spPr>
          <a:noFill/>
        </p:spPr>
        <p:txBody>
          <a:bodyPr/>
          <a:lstStyle/>
          <a:p>
            <a:fld id="{8CAA9B48-0A40-4E5A-B8B2-4B643D97A46C}" type="slidenum">
              <a:rPr lang="en-US" smtClean="0"/>
              <a:pPr/>
              <a:t>1</a:t>
            </a:fld>
            <a:endParaRPr lang="en-US" smtClean="0"/>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2"/>
          <p:cNvSpPr>
            <a:spLocks noGrp="1" noChangeArrowheads="1"/>
          </p:cNvSpPr>
          <p:nvPr>
            <p:ph type="ftr" sz="quarter" idx="4"/>
          </p:nvPr>
        </p:nvSpPr>
        <p:spPr>
          <a:noFill/>
        </p:spPr>
        <p:txBody>
          <a:bodyPr/>
          <a:lstStyle/>
          <a:p>
            <a:r>
              <a:rPr lang="en-US" smtClean="0">
                <a:latin typeface="Arial" pitchFamily="34" charset="0"/>
              </a:rPr>
              <a:t>© Kimberly L. Tripp</a:t>
            </a:r>
            <a:br>
              <a:rPr lang="en-US" smtClean="0">
                <a:latin typeface="Arial" pitchFamily="34" charset="0"/>
              </a:rPr>
            </a:br>
            <a:r>
              <a:rPr lang="en-US" smtClean="0">
                <a:latin typeface="Arial" pitchFamily="34" charset="0"/>
              </a:rPr>
              <a:t>SYSolutions, Inc. All rights reserved.</a:t>
            </a:r>
          </a:p>
        </p:txBody>
      </p:sp>
      <p:sp>
        <p:nvSpPr>
          <p:cNvPr id="67587" name="Rectangle 13"/>
          <p:cNvSpPr>
            <a:spLocks noGrp="1" noChangeArrowheads="1"/>
          </p:cNvSpPr>
          <p:nvPr>
            <p:ph type="sldNum" sz="quarter" idx="5"/>
          </p:nvPr>
        </p:nvSpPr>
        <p:spPr>
          <a:noFill/>
        </p:spPr>
        <p:txBody>
          <a:bodyPr/>
          <a:lstStyle/>
          <a:p>
            <a:fld id="{6F8063D2-EB7C-4A87-8E45-FF83EA7C439A}" type="slidenum">
              <a:rPr lang="en-US" smtClean="0"/>
              <a:pPr/>
              <a:t>36</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2"/>
          <p:cNvSpPr>
            <a:spLocks noGrp="1" noChangeArrowheads="1"/>
          </p:cNvSpPr>
          <p:nvPr>
            <p:ph type="ftr" sz="quarter" idx="4"/>
          </p:nvPr>
        </p:nvSpPr>
        <p:spPr>
          <a:noFill/>
        </p:spPr>
        <p:txBody>
          <a:bodyPr/>
          <a:lstStyle/>
          <a:p>
            <a:r>
              <a:rPr lang="en-US" smtClean="0">
                <a:latin typeface="Arial" pitchFamily="34" charset="0"/>
              </a:rPr>
              <a:t>© Kimberly L. Tripp</a:t>
            </a:r>
            <a:br>
              <a:rPr lang="en-US" smtClean="0">
                <a:latin typeface="Arial" pitchFamily="34" charset="0"/>
              </a:rPr>
            </a:br>
            <a:r>
              <a:rPr lang="en-US" smtClean="0">
                <a:latin typeface="Arial" pitchFamily="34" charset="0"/>
              </a:rPr>
              <a:t>SYSolutions, Inc. All rights reserved.</a:t>
            </a:r>
          </a:p>
        </p:txBody>
      </p:sp>
      <p:sp>
        <p:nvSpPr>
          <p:cNvPr id="67587" name="Rectangle 13"/>
          <p:cNvSpPr>
            <a:spLocks noGrp="1" noChangeArrowheads="1"/>
          </p:cNvSpPr>
          <p:nvPr>
            <p:ph type="sldNum" sz="quarter" idx="5"/>
          </p:nvPr>
        </p:nvSpPr>
        <p:spPr>
          <a:noFill/>
        </p:spPr>
        <p:txBody>
          <a:bodyPr/>
          <a:lstStyle/>
          <a:p>
            <a:fld id="{6F8063D2-EB7C-4A87-8E45-FF83EA7C439A}" type="slidenum">
              <a:rPr lang="en-US" smtClean="0"/>
              <a:pPr/>
              <a:t>38</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2"/>
          <p:cNvSpPr>
            <a:spLocks noGrp="1" noChangeArrowheads="1"/>
          </p:cNvSpPr>
          <p:nvPr>
            <p:ph type="ftr" sz="quarter" idx="4"/>
          </p:nvPr>
        </p:nvSpPr>
        <p:spPr>
          <a:noFill/>
        </p:spPr>
        <p:txBody>
          <a:bodyPr/>
          <a:lstStyle/>
          <a:p>
            <a:r>
              <a:rPr lang="en-US" smtClean="0">
                <a:latin typeface="Arial" pitchFamily="34" charset="0"/>
              </a:rPr>
              <a:t>© Kimberly L. Tripp</a:t>
            </a:r>
            <a:br>
              <a:rPr lang="en-US" smtClean="0">
                <a:latin typeface="Arial" pitchFamily="34" charset="0"/>
              </a:rPr>
            </a:br>
            <a:r>
              <a:rPr lang="en-US" smtClean="0">
                <a:latin typeface="Arial" pitchFamily="34" charset="0"/>
              </a:rPr>
              <a:t>SYSolutions, Inc. All rights reserved.</a:t>
            </a:r>
          </a:p>
        </p:txBody>
      </p:sp>
      <p:sp>
        <p:nvSpPr>
          <p:cNvPr id="67587" name="Rectangle 13"/>
          <p:cNvSpPr>
            <a:spLocks noGrp="1" noChangeArrowheads="1"/>
          </p:cNvSpPr>
          <p:nvPr>
            <p:ph type="sldNum" sz="quarter" idx="5"/>
          </p:nvPr>
        </p:nvSpPr>
        <p:spPr>
          <a:noFill/>
        </p:spPr>
        <p:txBody>
          <a:bodyPr/>
          <a:lstStyle/>
          <a:p>
            <a:fld id="{6F8063D2-EB7C-4A87-8E45-FF83EA7C439A}" type="slidenum">
              <a:rPr lang="en-US" smtClean="0"/>
              <a:pPr/>
              <a:t>40</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2"/>
          <p:cNvSpPr>
            <a:spLocks noGrp="1" noChangeArrowheads="1"/>
          </p:cNvSpPr>
          <p:nvPr>
            <p:ph type="ftr" sz="quarter" idx="4"/>
          </p:nvPr>
        </p:nvSpPr>
        <p:spPr>
          <a:noFill/>
        </p:spPr>
        <p:txBody>
          <a:bodyPr/>
          <a:lstStyle/>
          <a:p>
            <a:r>
              <a:rPr lang="en-US" smtClean="0">
                <a:latin typeface="Arial" pitchFamily="34" charset="0"/>
              </a:rPr>
              <a:t>© Kimberly L. Tripp</a:t>
            </a:r>
            <a:br>
              <a:rPr lang="en-US" smtClean="0">
                <a:latin typeface="Arial" pitchFamily="34" charset="0"/>
              </a:rPr>
            </a:br>
            <a:r>
              <a:rPr lang="en-US" smtClean="0">
                <a:latin typeface="Arial" pitchFamily="34" charset="0"/>
              </a:rPr>
              <a:t>SYSolutions, Inc. All rights reserved.</a:t>
            </a:r>
          </a:p>
        </p:txBody>
      </p:sp>
      <p:sp>
        <p:nvSpPr>
          <p:cNvPr id="67587" name="Rectangle 13"/>
          <p:cNvSpPr>
            <a:spLocks noGrp="1" noChangeArrowheads="1"/>
          </p:cNvSpPr>
          <p:nvPr>
            <p:ph type="sldNum" sz="quarter" idx="5"/>
          </p:nvPr>
        </p:nvSpPr>
        <p:spPr>
          <a:noFill/>
        </p:spPr>
        <p:txBody>
          <a:bodyPr/>
          <a:lstStyle/>
          <a:p>
            <a:fld id="{6F8063D2-EB7C-4A87-8E45-FF83EA7C439A}" type="slidenum">
              <a:rPr lang="en-US" smtClean="0"/>
              <a:pPr/>
              <a:t>43</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2"/>
          <p:cNvSpPr>
            <a:spLocks noGrp="1" noChangeArrowheads="1"/>
          </p:cNvSpPr>
          <p:nvPr>
            <p:ph type="ftr" sz="quarter" idx="4"/>
          </p:nvPr>
        </p:nvSpPr>
        <p:spPr>
          <a:noFill/>
        </p:spPr>
        <p:txBody>
          <a:bodyPr/>
          <a:lstStyle/>
          <a:p>
            <a:r>
              <a:rPr lang="en-US" smtClean="0">
                <a:latin typeface="Arial" pitchFamily="34" charset="0"/>
              </a:rPr>
              <a:t>© Kimberly L. Tripp</a:t>
            </a:r>
            <a:br>
              <a:rPr lang="en-US" smtClean="0">
                <a:latin typeface="Arial" pitchFamily="34" charset="0"/>
              </a:rPr>
            </a:br>
            <a:r>
              <a:rPr lang="en-US" smtClean="0">
                <a:latin typeface="Arial" pitchFamily="34" charset="0"/>
              </a:rPr>
              <a:t>SYSolutions, Inc. All rights reserved.</a:t>
            </a:r>
          </a:p>
        </p:txBody>
      </p:sp>
      <p:sp>
        <p:nvSpPr>
          <p:cNvPr id="67587" name="Rectangle 13"/>
          <p:cNvSpPr>
            <a:spLocks noGrp="1" noChangeArrowheads="1"/>
          </p:cNvSpPr>
          <p:nvPr>
            <p:ph type="sldNum" sz="quarter" idx="5"/>
          </p:nvPr>
        </p:nvSpPr>
        <p:spPr>
          <a:noFill/>
        </p:spPr>
        <p:txBody>
          <a:bodyPr/>
          <a:lstStyle/>
          <a:p>
            <a:fld id="{6F8063D2-EB7C-4A87-8E45-FF83EA7C439A}" type="slidenum">
              <a:rPr lang="en-US" smtClean="0"/>
              <a:pPr/>
              <a:t>45</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47</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344DEB-ABCD-46D1-A291-EBE17333F124}" type="slidenum">
              <a:rPr lang="en-GB"/>
              <a:pPr/>
              <a:t>51</a:t>
            </a:fld>
            <a:endParaRPr lang="en-GB"/>
          </a:p>
        </p:txBody>
      </p:sp>
      <p:sp>
        <p:nvSpPr>
          <p:cNvPr id="319490" name="Rectangle 2"/>
          <p:cNvSpPr>
            <a:spLocks noGrp="1" noRot="1" noChangeAspect="1" noChangeArrowheads="1" noTextEdit="1"/>
          </p:cNvSpPr>
          <p:nvPr>
            <p:ph type="sldImg"/>
          </p:nvPr>
        </p:nvSpPr>
        <p:spPr>
          <a:ln/>
        </p:spPr>
      </p:sp>
      <p:sp>
        <p:nvSpPr>
          <p:cNvPr id="319491" name="Rectangle 3"/>
          <p:cNvSpPr>
            <a:spLocks noGrp="1" noChangeArrowheads="1"/>
          </p:cNvSpPr>
          <p:nvPr>
            <p:ph type="body" idx="1"/>
          </p:nvPr>
        </p:nvSpPr>
        <p:spPr/>
        <p:txBody>
          <a:bodyPr/>
          <a:lstStyle/>
          <a:p>
            <a:pPr marL="241632" indent="-241632"/>
            <a:r>
              <a:rPr lang="en-US" dirty="0"/>
              <a:t>See appendix slides for all the talking points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9EC208-120F-4CC4-AA94-6F2499F64DB2}" type="slidenum">
              <a:rPr lang="en-GB"/>
              <a:pPr/>
              <a:t>53</a:t>
            </a:fld>
            <a:endParaRPr lang="en-GB"/>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p:txBody>
          <a:bodyPr/>
          <a:lstStyle/>
          <a:p>
            <a:r>
              <a:rPr lang="en-US"/>
              <a:t>See appendix slides for all the talking points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2"/>
          <p:cNvSpPr>
            <a:spLocks noGrp="1" noChangeArrowheads="1"/>
          </p:cNvSpPr>
          <p:nvPr>
            <p:ph type="ftr" sz="quarter" idx="4"/>
          </p:nvPr>
        </p:nvSpPr>
        <p:spPr>
          <a:noFill/>
        </p:spPr>
        <p:txBody>
          <a:bodyPr/>
          <a:lstStyle/>
          <a:p>
            <a:r>
              <a:rPr lang="en-US" smtClean="0">
                <a:latin typeface="Arial" pitchFamily="34" charset="0"/>
              </a:rPr>
              <a:t>© Kimberly L. Tripp</a:t>
            </a:r>
            <a:br>
              <a:rPr lang="en-US" smtClean="0">
                <a:latin typeface="Arial" pitchFamily="34" charset="0"/>
              </a:rPr>
            </a:br>
            <a:r>
              <a:rPr lang="en-US" smtClean="0">
                <a:latin typeface="Arial" pitchFamily="34" charset="0"/>
              </a:rPr>
              <a:t>SYSolutions, Inc. All rights reserved.</a:t>
            </a:r>
          </a:p>
        </p:txBody>
      </p:sp>
      <p:sp>
        <p:nvSpPr>
          <p:cNvPr id="67587" name="Rectangle 13"/>
          <p:cNvSpPr>
            <a:spLocks noGrp="1" noChangeArrowheads="1"/>
          </p:cNvSpPr>
          <p:nvPr>
            <p:ph type="sldNum" sz="quarter" idx="5"/>
          </p:nvPr>
        </p:nvSpPr>
        <p:spPr>
          <a:noFill/>
        </p:spPr>
        <p:txBody>
          <a:bodyPr/>
          <a:lstStyle/>
          <a:p>
            <a:fld id="{6F8063D2-EB7C-4A87-8E45-FF83EA7C439A}" type="slidenum">
              <a:rPr lang="en-US" smtClean="0"/>
              <a:pPr/>
              <a:t>54</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en-US" smtClean="0"/>
              <a:t>© Kimberly L. Tripp</a:t>
            </a:r>
            <a:br>
              <a:rPr lang="en-US" smtClean="0"/>
            </a:br>
            <a:r>
              <a:rPr lang="en-US" smtClean="0"/>
              <a:t>SYSolutions, Inc. All rights reserved.</a:t>
            </a:r>
            <a:endParaRPr lang="en-US"/>
          </a:p>
        </p:txBody>
      </p:sp>
      <p:sp>
        <p:nvSpPr>
          <p:cNvPr id="5" name="Slide Number Placeholder 4"/>
          <p:cNvSpPr>
            <a:spLocks noGrp="1"/>
          </p:cNvSpPr>
          <p:nvPr>
            <p:ph type="sldNum" sz="quarter" idx="11"/>
          </p:nvPr>
        </p:nvSpPr>
        <p:spPr/>
        <p:txBody>
          <a:bodyPr/>
          <a:lstStyle/>
          <a:p>
            <a:pPr>
              <a:defRPr/>
            </a:pPr>
            <a:fld id="{26BEAA27-4A18-4736-9A8C-288F912A16EA}" type="slidenum">
              <a:rPr lang="en-US" smtClean="0"/>
              <a:pPr>
                <a:defRPr/>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60570"/>
            <a:ext cx="5852160" cy="432054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57</a:t>
            </a:fld>
            <a:endParaRPr lang="en-US">
              <a:latin typeface="Segoe"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2"/>
          <p:cNvSpPr>
            <a:spLocks noGrp="1" noChangeArrowheads="1"/>
          </p:cNvSpPr>
          <p:nvPr>
            <p:ph type="ftr" sz="quarter" idx="4"/>
          </p:nvPr>
        </p:nvSpPr>
        <p:spPr>
          <a:noFill/>
        </p:spPr>
        <p:txBody>
          <a:bodyPr/>
          <a:lstStyle/>
          <a:p>
            <a:r>
              <a:rPr lang="en-US" smtClean="0">
                <a:latin typeface="Arial" pitchFamily="34" charset="0"/>
              </a:rPr>
              <a:t>© Kimberly L. Tripp</a:t>
            </a:r>
            <a:br>
              <a:rPr lang="en-US" smtClean="0">
                <a:latin typeface="Arial" pitchFamily="34" charset="0"/>
              </a:rPr>
            </a:br>
            <a:r>
              <a:rPr lang="en-US" smtClean="0">
                <a:latin typeface="Arial" pitchFamily="34" charset="0"/>
              </a:rPr>
              <a:t>SYSolutions, Inc. All rights reserved.</a:t>
            </a:r>
          </a:p>
        </p:txBody>
      </p:sp>
      <p:sp>
        <p:nvSpPr>
          <p:cNvPr id="67587" name="Rectangle 13"/>
          <p:cNvSpPr>
            <a:spLocks noGrp="1" noChangeArrowheads="1"/>
          </p:cNvSpPr>
          <p:nvPr>
            <p:ph type="sldNum" sz="quarter" idx="5"/>
          </p:nvPr>
        </p:nvSpPr>
        <p:spPr>
          <a:noFill/>
        </p:spPr>
        <p:txBody>
          <a:bodyPr/>
          <a:lstStyle/>
          <a:p>
            <a:fld id="{6F8063D2-EB7C-4A87-8E45-FF83EA7C439A}" type="slidenum">
              <a:rPr lang="en-US" smtClean="0"/>
              <a:pPr/>
              <a:t>58</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2"/>
          <p:cNvSpPr>
            <a:spLocks noGrp="1" noChangeArrowheads="1"/>
          </p:cNvSpPr>
          <p:nvPr>
            <p:ph type="ftr" sz="quarter" idx="4"/>
          </p:nvPr>
        </p:nvSpPr>
        <p:spPr>
          <a:noFill/>
        </p:spPr>
        <p:txBody>
          <a:bodyPr/>
          <a:lstStyle/>
          <a:p>
            <a:r>
              <a:rPr lang="en-US" smtClean="0">
                <a:latin typeface="Arial" pitchFamily="34" charset="0"/>
              </a:rPr>
              <a:t>© Kimberly L. Tripp</a:t>
            </a:r>
            <a:br>
              <a:rPr lang="en-US" smtClean="0">
                <a:latin typeface="Arial" pitchFamily="34" charset="0"/>
              </a:rPr>
            </a:br>
            <a:r>
              <a:rPr lang="en-US" smtClean="0">
                <a:latin typeface="Arial" pitchFamily="34" charset="0"/>
              </a:rPr>
              <a:t>SYSolutions, Inc. All rights reserved.</a:t>
            </a:r>
          </a:p>
        </p:txBody>
      </p:sp>
      <p:sp>
        <p:nvSpPr>
          <p:cNvPr id="67587" name="Rectangle 13"/>
          <p:cNvSpPr>
            <a:spLocks noGrp="1" noChangeArrowheads="1"/>
          </p:cNvSpPr>
          <p:nvPr>
            <p:ph type="sldNum" sz="quarter" idx="5"/>
          </p:nvPr>
        </p:nvSpPr>
        <p:spPr>
          <a:noFill/>
        </p:spPr>
        <p:txBody>
          <a:bodyPr/>
          <a:lstStyle/>
          <a:p>
            <a:fld id="{6F8063D2-EB7C-4A87-8E45-FF83EA7C439A}" type="slidenum">
              <a:rPr lang="en-US" smtClean="0"/>
              <a:pPr/>
              <a:t>61</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en-US" smtClean="0"/>
              <a:t>© Kimberly L. Tripp</a:t>
            </a:r>
            <a:br>
              <a:rPr lang="en-US" smtClean="0"/>
            </a:br>
            <a:r>
              <a:rPr lang="en-US" smtClean="0"/>
              <a:t>SYSolutions, Inc. All rights reserved.</a:t>
            </a:r>
            <a:endParaRPr lang="en-US"/>
          </a:p>
        </p:txBody>
      </p:sp>
      <p:sp>
        <p:nvSpPr>
          <p:cNvPr id="5" name="Slide Number Placeholder 4"/>
          <p:cNvSpPr>
            <a:spLocks noGrp="1"/>
          </p:cNvSpPr>
          <p:nvPr>
            <p:ph type="sldNum" sz="quarter" idx="11"/>
          </p:nvPr>
        </p:nvSpPr>
        <p:spPr/>
        <p:txBody>
          <a:bodyPr/>
          <a:lstStyle/>
          <a:p>
            <a:pPr>
              <a:defRPr/>
            </a:pPr>
            <a:fld id="{26BEAA27-4A18-4736-9A8C-288F912A16EA}" type="slidenum">
              <a:rPr lang="en-US" smtClean="0"/>
              <a:pPr>
                <a:defRPr/>
              </a:pPr>
              <a:t>74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ln/>
        </p:spPr>
      </p:sp>
      <p:sp>
        <p:nvSpPr>
          <p:cNvPr id="163843" name="Notes Placeholder 2"/>
          <p:cNvSpPr>
            <a:spLocks noGrp="1"/>
          </p:cNvSpPr>
          <p:nvPr>
            <p:ph type="body" idx="1"/>
          </p:nvPr>
        </p:nvSpPr>
        <p:spPr>
          <a:noFill/>
          <a:ln/>
        </p:spPr>
        <p:txBody>
          <a:bodyPr/>
          <a:lstStyle/>
          <a:p>
            <a:endParaRPr lang="en-US" smtClean="0">
              <a:latin typeface="Arial" pitchFamily="34" charset="0"/>
            </a:endParaRPr>
          </a:p>
        </p:txBody>
      </p:sp>
      <p:sp>
        <p:nvSpPr>
          <p:cNvPr id="163844" name="Slide Number Placeholder 5"/>
          <p:cNvSpPr>
            <a:spLocks noGrp="1"/>
          </p:cNvSpPr>
          <p:nvPr>
            <p:ph type="sldNum" sz="quarter" idx="5"/>
          </p:nvPr>
        </p:nvSpPr>
        <p:spPr>
          <a:noFill/>
        </p:spPr>
        <p:txBody>
          <a:bodyPr/>
          <a:lstStyle/>
          <a:p>
            <a:fld id="{AAAFB584-6454-4BA7-9F1E-8392B4D6EAE2}" type="slidenum">
              <a:rPr lang="en-US" smtClean="0">
                <a:latin typeface="Arial" pitchFamily="34" charset="0"/>
              </a:rPr>
              <a:pPr/>
              <a:t>7</a:t>
            </a:fld>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183299" name="Notes Placeholder 2"/>
          <p:cNvSpPr>
            <a:spLocks noGrp="1"/>
          </p:cNvSpPr>
          <p:nvPr>
            <p:ph type="body" idx="1"/>
          </p:nvPr>
        </p:nvSpPr>
        <p:spPr>
          <a:noFill/>
          <a:ln/>
        </p:spPr>
        <p:txBody>
          <a:bodyPr/>
          <a:lstStyle/>
          <a:p>
            <a:r>
              <a:rPr lang="en-US" smtClean="0">
                <a:latin typeface="Arial" pitchFamily="34" charset="0"/>
              </a:rPr>
              <a:t>Major point to note is the last one – this shouldn’t be seen as a reason to not have to take action when an 823/824 error occurs.</a:t>
            </a:r>
          </a:p>
          <a:p>
            <a:r>
              <a:rPr lang="en-US" smtClean="0">
                <a:latin typeface="Arial" pitchFamily="34" charset="0"/>
              </a:rPr>
              <a:t>See http://www.sqlskills.com/blogs/paul/2007/09/27/SQLServer2008AutomaticPageRepairWithDatabaseMirroring.aspx</a:t>
            </a:r>
          </a:p>
        </p:txBody>
      </p:sp>
      <p:sp>
        <p:nvSpPr>
          <p:cNvPr id="183300" name="Slide Number Placeholder 3"/>
          <p:cNvSpPr>
            <a:spLocks noGrp="1"/>
          </p:cNvSpPr>
          <p:nvPr>
            <p:ph type="sldNum" sz="quarter" idx="5"/>
          </p:nvPr>
        </p:nvSpPr>
        <p:spPr>
          <a:noFill/>
        </p:spPr>
        <p:txBody>
          <a:bodyPr/>
          <a:lstStyle/>
          <a:p>
            <a:fld id="{AAEFF82C-F7D8-4EF4-BC83-967B03343950}" type="slidenum">
              <a:rPr lang="en-US" smtClean="0">
                <a:latin typeface="Arial" pitchFamily="34" charset="0"/>
              </a:rPr>
              <a:pPr/>
              <a:t>15</a:t>
            </a:fld>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2" descr="content-page.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Content Placeholder 8"/>
          <p:cNvSpPr>
            <a:spLocks noGrp="1"/>
          </p:cNvSpPr>
          <p:nvPr>
            <p:ph idx="1"/>
          </p:nvPr>
        </p:nvSpPr>
        <p:spPr>
          <a:xfrm>
            <a:off x="304800" y="1371600"/>
            <a:ext cx="8610600" cy="5105400"/>
          </a:xfrm>
          <a:prstGeom prst="rect">
            <a:avLst/>
          </a:prstGeom>
        </p:spPr>
        <p:txBody>
          <a:bodyPr/>
          <a:lstStyle>
            <a:lvl1pPr>
              <a:buClr>
                <a:schemeClr val="accent2">
                  <a:lumMod val="75000"/>
                </a:schemeClr>
              </a:buClr>
              <a:defRPr sz="2400">
                <a:latin typeface="Calibri" pitchFamily="34" charset="0"/>
              </a:defRPr>
            </a:lvl1pPr>
            <a:lvl2pPr>
              <a:buClr>
                <a:schemeClr val="accent2">
                  <a:lumMod val="75000"/>
                </a:schemeClr>
              </a:buClr>
              <a:defRPr sz="2000">
                <a:latin typeface="Calibri" pitchFamily="34" charset="0"/>
              </a:defRPr>
            </a:lvl2pPr>
            <a:lvl3pPr>
              <a:buClr>
                <a:schemeClr val="accent2">
                  <a:lumMod val="75000"/>
                </a:schemeClr>
              </a:buClr>
              <a:defRPr sz="1800">
                <a:latin typeface="Calibri" pitchFamily="34" charset="0"/>
              </a:defRPr>
            </a:lvl3pPr>
            <a:lvl4pPr>
              <a:buClr>
                <a:schemeClr val="accent2">
                  <a:lumMod val="75000"/>
                </a:schemeClr>
              </a:buClr>
              <a:defRPr sz="1600">
                <a:latin typeface="Calibri" pitchFamily="34" charset="0"/>
              </a:defRPr>
            </a:lvl4pPr>
            <a:lvl5pPr>
              <a:buClr>
                <a:schemeClr val="accent2">
                  <a:lumMod val="75000"/>
                </a:schemeClr>
              </a:buClr>
              <a:defRPr sz="1600">
                <a:latin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Title 16"/>
          <p:cNvSpPr>
            <a:spLocks noGrp="1"/>
          </p:cNvSpPr>
          <p:nvPr>
            <p:ph type="title"/>
          </p:nvPr>
        </p:nvSpPr>
        <p:spPr bwMode="auto">
          <a:xfrm>
            <a:off x="0" y="0"/>
            <a:ext cx="9144000" cy="1219200"/>
          </a:xfrm>
          <a:prstGeom prst="rect">
            <a:avLst/>
          </a:prstGeom>
          <a:solidFill>
            <a:schemeClr val="tx1"/>
          </a:solidFill>
        </p:spPr>
        <p:txBody>
          <a:bodyPr rtlCol="0" anchor="ctr" anchorCtr="0"/>
          <a:lstStyle>
            <a:lvl1pPr algn="ctr">
              <a:lnSpc>
                <a:spcPct val="90000"/>
              </a:lnSpc>
              <a:defRPr sz="3600" b="0" baseline="0">
                <a:solidFill>
                  <a:schemeClr val="bg1">
                    <a:lumMod val="85000"/>
                    <a:lumOff val="15000"/>
                  </a:schemeClr>
                </a:solidFill>
                <a:effectLst>
                  <a:outerShdw blurRad="50800" dist="38100" dir="18900000" algn="bl" rotWithShape="0">
                    <a:prstClr val="black">
                      <a:alpha val="40000"/>
                    </a:prstClr>
                  </a:outerShdw>
                </a:effectLst>
                <a:latin typeface="+mj-lt"/>
              </a:defRPr>
            </a:lvl1pPr>
          </a:lstStyle>
          <a:p>
            <a:r>
              <a:rPr kumimoji="0" lang="en-US" dirty="0"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l" rtl="0" fontAlgn="base">
              <a:lnSpc>
                <a:spcPct val="90000"/>
              </a:lnSpc>
              <a:spcBef>
                <a:spcPct val="20000"/>
              </a:spcBef>
              <a:spcAft>
                <a:spcPct val="0"/>
              </a:spcAft>
              <a:buFont typeface="Wingdings" pitchFamily="2" charset="2"/>
              <a:buChar char="§"/>
              <a:defRPr lang="en-US" sz="2400" kern="1200" dirty="0">
                <a:solidFill>
                  <a:schemeClr val="accent4">
                    <a:lumMod val="50000"/>
                  </a:schemeClr>
                </a:solidFill>
                <a:effectLst>
                  <a:outerShdw blurRad="38100" dist="38100" dir="2700000" algn="tl">
                    <a:srgbClr val="000000">
                      <a:alpha val="43137"/>
                    </a:srgb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l" rtl="0" fontAlgn="base">
              <a:lnSpc>
                <a:spcPct val="90000"/>
              </a:lnSpc>
              <a:spcBef>
                <a:spcPct val="20000"/>
              </a:spcBef>
              <a:spcAft>
                <a:spcPct val="0"/>
              </a:spcAft>
              <a:buFont typeface="Wingdings" pitchFamily="2" charset="2"/>
              <a:buChar char="§"/>
              <a:defRPr lang="en-US" sz="2400" kern="1200" dirty="0">
                <a:solidFill>
                  <a:schemeClr val="accent4">
                    <a:lumMod val="50000"/>
                  </a:schemeClr>
                </a:solidFill>
                <a:effectLst>
                  <a:outerShdw blurRad="38100" dist="38100" dir="2700000" algn="tl">
                    <a:srgbClr val="000000">
                      <a:alpha val="43137"/>
                    </a:srgb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l" rtl="0" fontAlgn="base">
              <a:lnSpc>
                <a:spcPct val="90000"/>
              </a:lnSpc>
              <a:spcBef>
                <a:spcPct val="20000"/>
              </a:spcBef>
              <a:spcAft>
                <a:spcPct val="0"/>
              </a:spcAft>
              <a:buFont typeface="Wingdings" pitchFamily="2" charset="2"/>
              <a:buChar char="§"/>
              <a:defRPr lang="en-US" sz="2400" kern="1200" dirty="0">
                <a:solidFill>
                  <a:schemeClr val="accent4">
                    <a:lumMod val="50000"/>
                  </a:schemeClr>
                </a:solidFill>
                <a:effectLst>
                  <a:outerShdw blurRad="38100" dist="38100" dir="2700000" algn="tl">
                    <a:srgbClr val="000000">
                      <a:alpha val="43137"/>
                    </a:srgb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l" rtl="0" fontAlgn="base">
              <a:lnSpc>
                <a:spcPct val="90000"/>
              </a:lnSpc>
              <a:spcBef>
                <a:spcPct val="20000"/>
              </a:spcBef>
              <a:spcAft>
                <a:spcPct val="0"/>
              </a:spcAft>
              <a:buFont typeface="Wingdings" pitchFamily="2" charset="2"/>
              <a:buChar char="§"/>
              <a:defRPr lang="en-US" sz="2400" kern="1200" dirty="0">
                <a:solidFill>
                  <a:schemeClr val="accent4">
                    <a:lumMod val="50000"/>
                  </a:schemeClr>
                </a:solidFill>
                <a:effectLst>
                  <a:outerShdw blurRad="38100" dist="38100" dir="2700000" algn="tl">
                    <a:srgbClr val="000000">
                      <a:alpha val="43137"/>
                    </a:srgb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l" rtl="0" fontAlgn="base">
              <a:lnSpc>
                <a:spcPct val="90000"/>
              </a:lnSpc>
              <a:spcBef>
                <a:spcPct val="20000"/>
              </a:spcBef>
              <a:spcAft>
                <a:spcPct val="0"/>
              </a:spcAft>
              <a:buFont typeface="Wingdings" pitchFamily="2" charset="2"/>
              <a:buChar char="§"/>
              <a:defRPr lang="en-US" sz="2400" kern="1200" dirty="0">
                <a:solidFill>
                  <a:schemeClr val="accent4">
                    <a:lumMod val="50000"/>
                  </a:schemeClr>
                </a:solidFill>
                <a:effectLst>
                  <a:outerShdw blurRad="38100" dist="38100" dir="2700000" algn="tl">
                    <a:srgbClr val="000000">
                      <a:alpha val="43137"/>
                    </a:srgb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l" rtl="0" fontAlgn="base">
              <a:lnSpc>
                <a:spcPct val="90000"/>
              </a:lnSpc>
              <a:spcBef>
                <a:spcPct val="20000"/>
              </a:spcBef>
              <a:spcAft>
                <a:spcPct val="0"/>
              </a:spcAft>
              <a:buFont typeface="Wingdings" pitchFamily="2" charset="2"/>
              <a:buChar char="§"/>
              <a:defRPr lang="en-US" sz="2400" kern="1200" dirty="0">
                <a:solidFill>
                  <a:schemeClr val="accent4">
                    <a:lumMod val="50000"/>
                  </a:schemeClr>
                </a:solidFill>
                <a:effectLst>
                  <a:outerShdw blurRad="38100" dist="38100" dir="2700000" algn="tl">
                    <a:srgbClr val="000000">
                      <a:alpha val="43137"/>
                    </a:srgb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0"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21" cstate="print"/>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1569660" cy="400110"/>
          </a:xfrm>
          <a:prstGeom prst="rect">
            <a:avLst/>
          </a:prstGeom>
          <a:noFill/>
          <a:ln w="12700">
            <a:noFill/>
            <a:miter lim="800000"/>
            <a:headEnd/>
            <a:tailEnd/>
          </a:ln>
          <a:effectLst/>
        </p:spPr>
        <p:txBody>
          <a:bodyPr wrap="none">
            <a:spAutoFit/>
          </a:bodyPr>
          <a:lstStyle/>
          <a:p>
            <a:pPr>
              <a:lnSpc>
                <a:spcPct val="100000"/>
              </a:lnSpc>
              <a:defRPr/>
            </a:pPr>
            <a:r>
              <a:rPr lang="en-US" sz="1000" b="0" dirty="0" smtClean="0">
                <a:solidFill>
                  <a:srgbClr val="969696"/>
                </a:solidFill>
                <a:latin typeface="Calibri" pitchFamily="34" charset="0"/>
                <a:sym typeface="Symbol" pitchFamily="18" charset="2"/>
              </a:rPr>
              <a:t></a:t>
            </a:r>
            <a:r>
              <a:rPr lang="en-US" sz="1000" b="0" dirty="0" smtClean="0">
                <a:solidFill>
                  <a:srgbClr val="969696"/>
                </a:solidFill>
                <a:latin typeface="Calibri" pitchFamily="34" charset="0"/>
              </a:rPr>
              <a:t>SQLskills.com</a:t>
            </a:r>
            <a:br>
              <a:rPr lang="en-US" sz="1000" b="0" dirty="0" smtClean="0">
                <a:solidFill>
                  <a:srgbClr val="969696"/>
                </a:solidFill>
                <a:latin typeface="Calibri" pitchFamily="34" charset="0"/>
              </a:rPr>
            </a:br>
            <a:r>
              <a:rPr lang="en-US" sz="1000" b="0" dirty="0" smtClean="0">
                <a:solidFill>
                  <a:srgbClr val="969696"/>
                </a:solidFill>
                <a:latin typeface="Calibri" pitchFamily="34" charset="0"/>
              </a:rPr>
              <a:t> </a:t>
            </a:r>
            <a:r>
              <a:rPr lang="en-US" sz="1000" b="0" dirty="0" err="1" smtClean="0">
                <a:solidFill>
                  <a:srgbClr val="969696"/>
                </a:solidFill>
                <a:latin typeface="Calibri" pitchFamily="34" charset="0"/>
              </a:rPr>
              <a:t>SQLskills</a:t>
            </a:r>
            <a:r>
              <a:rPr lang="en-US" sz="1000" b="0" dirty="0" smtClean="0">
                <a:solidFill>
                  <a:srgbClr val="969696"/>
                </a:solidFill>
                <a:latin typeface="Calibri" pitchFamily="34" charset="0"/>
              </a:rPr>
              <a:t> Immersion Event</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 id="2147483700" r:id="rId13"/>
    <p:sldLayoutId id="2147483701" r:id="rId14"/>
    <p:sldLayoutId id="2147483702" r:id="rId15"/>
    <p:sldLayoutId id="2147483703" r:id="rId16"/>
    <p:sldLayoutId id="2147483704" r:id="rId17"/>
    <p:sldLayoutId id="2147483705" r:id="rId18"/>
  </p:sldLayoutIdLst>
  <p:transition/>
  <p:hf sldNum="0" hdr="0" ftr="0" dt="0"/>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22"/>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22"/>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22"/>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22"/>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22"/>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22"/>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22"/>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22"/>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22"/>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sqlskills.com/blogs/paul/post/How-to-tell-if-the-IO-subsystem-is-causing-corruptions.asp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bit.ly/SmZLLA"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sqlskills.com/blogs/paul/category/CHECKDB-From-Every-Angle.aspx"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sqlskills.com/blogs/paul/post/CHECKDB-From-Every-Angle-How-long-will-CHECKDB-take-to-run.aspx"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bit.ly/yAFY7W" TargetMode="External"/><Relationship Id="rId2" Type="http://schemas.openxmlformats.org/officeDocument/2006/relationships/hyperlink" Target="http://support.microsoft.com/kb/2634571"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sqlskills.com/blogs/paul/post/CHECKDB-From-Every-Angle-Consistency-Checking-Options-for-a-VLDB.aspx"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sqlskills.com/BLOGS/PAUL/post/Importance-of-how-you-run-consistency-checks.aspx"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data-recovery-info.com/problems-maintenance.html" TargetMode="Externa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sqlskills.com/BLOGS/PAUL/post/Importance-of-running-regular-consistency-checks.aspx"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paghettidba.com/2011/11/28/email-alert-dbcc-checkdb/" TargetMode="External"/><Relationship Id="rId2" Type="http://schemas.openxmlformats.org/officeDocument/2006/relationships/hyperlink" Target="http://www.sqlskills.com/BLOGS/PAUL/post/Easy-monitoring-of-high-severity-errors-create-Agent-alerts.aspx"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hyperlink" Target="http://support.microsoft.com/kb/923247"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www.sqlskills.com/blogs/paul/category/CHECKDB-From-Every-Angle.aspx" TargetMode="External"/><Relationship Id="rId2" Type="http://schemas.openxmlformats.org/officeDocument/2006/relationships/hyperlink" Target="http://www.sqlskills.com/BLOGS/PAUL/post/Conference-corruption-demo-scripts-and-example-corrupt-databases.aspx" TargetMode="External"/><Relationship Id="rId1" Type="http://schemas.openxmlformats.org/officeDocument/2006/relationships/slideLayout" Target="../slideLayouts/slideLayout2.xml"/><Relationship Id="rId4" Type="http://schemas.openxmlformats.org/officeDocument/2006/relationships/hyperlink" Target="http://www.sqlskills.com/blogs/paul/post/CHECKDB-From-Every-Angle-Tips-and-tricks-for-interpreting-CHECKDB-output.aspx" TargetMode="External"/></Relationships>
</file>

<file path=ppt/slides/_rels/slide73.xml.rels><?xml version="1.0" encoding="UTF-8" standalone="yes"?>
<Relationships xmlns="http://schemas.openxmlformats.org/package/2006/relationships"><Relationship Id="rId3" Type="http://schemas.openxmlformats.org/officeDocument/2006/relationships/hyperlink" Target="http://www.sqlskills.com/blogs/paul/post/How-to-tell-if-the-IO-subsystem-is-causing-corruptions.aspx" TargetMode="External"/><Relationship Id="rId2" Type="http://schemas.openxmlformats.org/officeDocument/2006/relationships/hyperlink" Target="http://www.sqlskills.com/blogs/paul/post/Corruption-Last-resorts-that-people-try-first.aspx" TargetMode="External"/><Relationship Id="rId1" Type="http://schemas.openxmlformats.org/officeDocument/2006/relationships/slideLayout" Target="../slideLayouts/slideLayout2.xml"/><Relationship Id="rId5" Type="http://schemas.openxmlformats.org/officeDocument/2006/relationships/hyperlink" Target="http://www.sqlskills.com/BLOGS/PAUL/post/TechEd-Demo-Creating-detaching-re-attaching-and-fixing-a-suspect-database.aspx" TargetMode="External"/><Relationship Id="rId4" Type="http://schemas.openxmlformats.org/officeDocument/2006/relationships/hyperlink" Target="http://www.sqlskills.com/blogs/paul/post/CHECKDB-From-Every-Angle-EMERGENCY-mode-repair-the-very-very-last-resort.aspx"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sqlskills.com/blogs/paul/post/How-to-tell-if-the-IO-subsystem-is-causing-corruptions.aspx"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blogs.msdn.com/jimmymay/archive/2009/09/27/sqliosim-parser-by-jens-suessmeyer-yours-truly.asp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2751522"/>
          </a:xfrm>
        </p:spPr>
        <p:txBody>
          <a:bodyPr anchor="t"/>
          <a:lstStyle/>
          <a:p>
            <a:pPr eaLnBrk="1" hangingPunct="1">
              <a:defRPr/>
            </a:pPr>
            <a:r>
              <a:rPr lang="en-US" sz="4000" smtClean="0">
                <a:solidFill>
                  <a:schemeClr val="accent1"/>
                </a:solidFill>
              </a:rPr>
              <a:t>Module 10</a:t>
            </a:r>
            <a:r>
              <a:rPr lang="en-US" sz="6000" dirty="0" smtClean="0"/>
              <a:t/>
            </a:r>
            <a:br>
              <a:rPr lang="en-US" sz="6000" dirty="0" smtClean="0"/>
            </a:br>
            <a:r>
              <a:rPr lang="en-US" sz="6000" dirty="0" smtClean="0"/>
              <a:t>Corruption Detection</a:t>
            </a:r>
            <a:br>
              <a:rPr lang="en-US" sz="6000" dirty="0" smtClean="0"/>
            </a:br>
            <a:r>
              <a:rPr lang="en-US" sz="6000" dirty="0" smtClean="0"/>
              <a:t>and Recovery</a:t>
            </a:r>
            <a:br>
              <a:rPr lang="en-US" sz="6000" dirty="0" smtClean="0"/>
            </a:br>
            <a:endParaRPr lang="en-US" sz="3200" dirty="0" smtClean="0">
              <a:solidFill>
                <a:srgbClr val="FCEB98"/>
              </a:solidFill>
            </a:endParaRPr>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Protection Options</a:t>
            </a:r>
            <a:endParaRPr lang="en-US" dirty="0"/>
          </a:p>
        </p:txBody>
      </p:sp>
      <p:sp>
        <p:nvSpPr>
          <p:cNvPr id="3" name="Content Placeholder 2"/>
          <p:cNvSpPr>
            <a:spLocks noGrp="1"/>
          </p:cNvSpPr>
          <p:nvPr>
            <p:ph idx="1"/>
          </p:nvPr>
        </p:nvSpPr>
        <p:spPr/>
        <p:txBody>
          <a:bodyPr/>
          <a:lstStyle/>
          <a:p>
            <a:r>
              <a:rPr lang="en-US" sz="2400" dirty="0" smtClean="0"/>
              <a:t>SQL Server allows pages to be ‘protected’ on disk from corruptions</a:t>
            </a:r>
          </a:p>
          <a:p>
            <a:r>
              <a:rPr lang="en-US" sz="2400" dirty="0" smtClean="0"/>
              <a:t>Allows fast detection of corruptions</a:t>
            </a:r>
          </a:p>
          <a:p>
            <a:r>
              <a:rPr lang="en-US" sz="2400" dirty="0" smtClean="0"/>
              <a:t>Set using</a:t>
            </a:r>
          </a:p>
          <a:p>
            <a:pPr lvl="1"/>
            <a:r>
              <a:rPr lang="en-US" sz="2000" dirty="0" smtClean="0">
                <a:latin typeface="Courier New" pitchFamily="49" charset="0"/>
                <a:cs typeface="Courier New" pitchFamily="49" charset="0"/>
              </a:rPr>
              <a:t>ALTER DATABASE SET PAGE_VERIFY &lt;option&gt;</a:t>
            </a:r>
          </a:p>
          <a:p>
            <a:r>
              <a:rPr lang="en-US" sz="2400" dirty="0" smtClean="0"/>
              <a:t>Three options:</a:t>
            </a:r>
          </a:p>
          <a:p>
            <a:pPr lvl="1"/>
            <a:r>
              <a:rPr lang="en-US" sz="2000" dirty="0" smtClean="0">
                <a:latin typeface="Courier New" pitchFamily="49" charset="0"/>
                <a:cs typeface="Courier New" pitchFamily="49" charset="0"/>
              </a:rPr>
              <a:t>NONE</a:t>
            </a:r>
            <a:r>
              <a:rPr lang="en-US" sz="2000" dirty="0" smtClean="0">
                <a:cs typeface="Calibri" pitchFamily="34" charset="0"/>
              </a:rPr>
              <a:t> (don’t do this…)</a:t>
            </a:r>
            <a:endParaRPr lang="en-US" sz="2000" dirty="0" smtClean="0">
              <a:latin typeface="Courier New" pitchFamily="49" charset="0"/>
              <a:cs typeface="Courier New" pitchFamily="49" charset="0"/>
            </a:endParaRPr>
          </a:p>
          <a:p>
            <a:pPr lvl="1"/>
            <a:r>
              <a:rPr lang="en-US" sz="2000" dirty="0" smtClean="0">
                <a:latin typeface="Courier New" pitchFamily="49" charset="0"/>
                <a:cs typeface="Courier New" pitchFamily="49" charset="0"/>
              </a:rPr>
              <a:t>TORN_PAGE_DETECTION</a:t>
            </a:r>
          </a:p>
          <a:p>
            <a:pPr lvl="1"/>
            <a:r>
              <a:rPr lang="en-US" sz="2000" dirty="0" smtClean="0">
                <a:latin typeface="Courier New" pitchFamily="49" charset="0"/>
                <a:cs typeface="Courier New" pitchFamily="49" charset="0"/>
              </a:rPr>
              <a:t>CHECKSUM</a:t>
            </a:r>
          </a:p>
          <a:p>
            <a:pPr>
              <a:buNone/>
            </a:pP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Torn-Page Detection</a:t>
            </a:r>
            <a:endParaRPr lang="en-US" dirty="0"/>
          </a:p>
        </p:txBody>
      </p:sp>
      <p:sp>
        <p:nvSpPr>
          <p:cNvPr id="3" name="Content Placeholder 2"/>
          <p:cNvSpPr>
            <a:spLocks noGrp="1"/>
          </p:cNvSpPr>
          <p:nvPr>
            <p:ph idx="1"/>
          </p:nvPr>
        </p:nvSpPr>
        <p:spPr/>
        <p:txBody>
          <a:bodyPr/>
          <a:lstStyle/>
          <a:p>
            <a:r>
              <a:rPr lang="en-US" sz="2400" dirty="0" smtClean="0"/>
              <a:t>An 8k page is really 16 x 512-byte disk sectors</a:t>
            </a:r>
          </a:p>
          <a:p>
            <a:r>
              <a:rPr lang="en-US" sz="2400" dirty="0" smtClean="0"/>
              <a:t>Possible for a page to partially written in the event of a power failure, i.e. a torn page</a:t>
            </a:r>
          </a:p>
          <a:p>
            <a:r>
              <a:rPr lang="en-US" sz="2400" dirty="0" smtClean="0"/>
              <a:t>Torn-page detection protects SQL Server against this</a:t>
            </a:r>
          </a:p>
          <a:p>
            <a:pPr lvl="1"/>
            <a:r>
              <a:rPr lang="en-US" sz="2000" dirty="0" smtClean="0"/>
              <a:t>Takes two-bits from each sector, stores them in the page header and writes an alternating bit pattern in each sector</a:t>
            </a:r>
          </a:p>
          <a:p>
            <a:pPr lvl="1"/>
            <a:r>
              <a:rPr lang="en-US" sz="2000" dirty="0" smtClean="0"/>
              <a:t>On subsequent read, if the pattern is disrupted, the page is torn</a:t>
            </a:r>
          </a:p>
          <a:p>
            <a:r>
              <a:rPr lang="en-US" sz="2400" dirty="0" smtClean="0"/>
              <a:t>Does not detect corruptions </a:t>
            </a:r>
            <a:r>
              <a:rPr lang="en-US" sz="2400" b="1" i="1" dirty="0" smtClean="0"/>
              <a:t>within</a:t>
            </a:r>
            <a:r>
              <a:rPr lang="en-US" sz="2400" dirty="0" smtClean="0"/>
              <a:t> a disk sector</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t>Page Checksums </a:t>
            </a:r>
            <a:r>
              <a:rPr lang="en-US" sz="2800" dirty="0" smtClean="0"/>
              <a:t>(1)</a:t>
            </a:r>
            <a:endParaRPr lang="en-US" sz="3200" dirty="0" smtClean="0"/>
          </a:p>
        </p:txBody>
      </p:sp>
      <p:sp>
        <p:nvSpPr>
          <p:cNvPr id="4099" name="Rectangle 3"/>
          <p:cNvSpPr>
            <a:spLocks noGrp="1" noChangeArrowheads="1"/>
          </p:cNvSpPr>
          <p:nvPr>
            <p:ph idx="1"/>
          </p:nvPr>
        </p:nvSpPr>
        <p:spPr/>
        <p:txBody>
          <a:bodyPr/>
          <a:lstStyle/>
          <a:p>
            <a:r>
              <a:rPr lang="en-US" sz="2400" dirty="0" smtClean="0"/>
              <a:t>Per-page checksum</a:t>
            </a:r>
          </a:p>
          <a:p>
            <a:pPr lvl="1"/>
            <a:r>
              <a:rPr lang="en-US" sz="2000" dirty="0" smtClean="0"/>
              <a:t>Written as the very last thing SQL Server does on a physical write</a:t>
            </a:r>
          </a:p>
          <a:p>
            <a:pPr lvl="1"/>
            <a:r>
              <a:rPr lang="en-US" sz="2000" dirty="0" smtClean="0"/>
              <a:t>Checked as the very first thing SQL Server does on a physical read</a:t>
            </a:r>
          </a:p>
          <a:p>
            <a:r>
              <a:rPr lang="en-US" sz="2400" dirty="0" smtClean="0"/>
              <a:t>Provides the ‘smoking gun’ that the error is not due to SQL Server</a:t>
            </a:r>
          </a:p>
          <a:p>
            <a:r>
              <a:rPr lang="en-US" sz="2400" dirty="0" smtClean="0"/>
              <a:t>On by default for new databases in SQL Server 2005+</a:t>
            </a:r>
          </a:p>
          <a:p>
            <a:pPr lvl="1"/>
            <a:r>
              <a:rPr lang="en-US" sz="2000" dirty="0" smtClean="0"/>
              <a:t>Added to tempdb for 2008+</a:t>
            </a:r>
          </a:p>
          <a:p>
            <a:r>
              <a:rPr lang="en-US" sz="2400" dirty="0" smtClean="0"/>
              <a:t>Checksum failures result in an 824 error</a:t>
            </a:r>
          </a:p>
          <a:p>
            <a:r>
              <a:rPr lang="en-US" sz="2400" dirty="0" smtClean="0"/>
              <a:t>Negligible CPU overhead</a:t>
            </a:r>
          </a:p>
          <a:p>
            <a:r>
              <a:rPr lang="en-US" sz="2400" dirty="0" smtClean="0"/>
              <a:t>Error-detecting, not error correcting</a:t>
            </a:r>
          </a:p>
          <a:p>
            <a:r>
              <a:rPr lang="en-US" sz="2400" dirty="0" smtClean="0"/>
              <a:t>Superset of torn-page detection</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Page Checksums </a:t>
            </a:r>
            <a:r>
              <a:rPr lang="en-US" sz="2800" dirty="0" smtClean="0"/>
              <a:t>(2)</a:t>
            </a:r>
            <a:endParaRPr lang="en-US" sz="3200" dirty="0" smtClean="0"/>
          </a:p>
        </p:txBody>
      </p:sp>
      <p:sp>
        <p:nvSpPr>
          <p:cNvPr id="131075" name="Content Placeholder 2"/>
          <p:cNvSpPr>
            <a:spLocks noGrp="1"/>
          </p:cNvSpPr>
          <p:nvPr>
            <p:ph idx="1"/>
          </p:nvPr>
        </p:nvSpPr>
        <p:spPr/>
        <p:txBody>
          <a:bodyPr/>
          <a:lstStyle/>
          <a:p>
            <a:r>
              <a:rPr lang="en-US" sz="2400" dirty="0" smtClean="0"/>
              <a:t>Checked when:</a:t>
            </a:r>
          </a:p>
          <a:p>
            <a:pPr lvl="1"/>
            <a:r>
              <a:rPr lang="en-US" sz="2000" dirty="0" smtClean="0"/>
              <a:t>Page is read normally</a:t>
            </a:r>
          </a:p>
          <a:p>
            <a:pPr lvl="1"/>
            <a:r>
              <a:rPr lang="en-US" sz="2000" dirty="0" smtClean="0"/>
              <a:t>Page is read during CHECKDB</a:t>
            </a:r>
          </a:p>
          <a:p>
            <a:pPr lvl="1"/>
            <a:r>
              <a:rPr lang="en-US" sz="2000" dirty="0" smtClean="0"/>
              <a:t>Page is read during BACKUP WITH CHECKSUM</a:t>
            </a:r>
          </a:p>
          <a:p>
            <a:pPr lvl="1"/>
            <a:r>
              <a:rPr lang="en-US" sz="2000" dirty="0" smtClean="0"/>
              <a:t>Page is contained within a </a:t>
            </a:r>
            <a:r>
              <a:rPr lang="en-US" sz="2000" dirty="0" err="1" smtClean="0"/>
              <a:t>checksum’d</a:t>
            </a:r>
            <a:r>
              <a:rPr lang="en-US" sz="2000" dirty="0" smtClean="0"/>
              <a:t> backup</a:t>
            </a:r>
          </a:p>
          <a:p>
            <a:r>
              <a:rPr lang="en-US" sz="2400" dirty="0" smtClean="0"/>
              <a:t>Switching it on doesn’t do anything until pages are written…</a:t>
            </a:r>
          </a:p>
          <a:p>
            <a:r>
              <a:rPr lang="en-US" sz="2400" dirty="0" smtClean="0"/>
              <a:t>Blog post:</a:t>
            </a:r>
          </a:p>
          <a:p>
            <a:pPr lvl="1"/>
            <a:r>
              <a:rPr lang="en-US" sz="2000" dirty="0" smtClean="0">
                <a:hlinkClick r:id="rId2"/>
              </a:rPr>
              <a:t>http://www.sqlskills.com/blogs/paul/post/How-to-tell-if-the-IO-subsystem-is-causing-corruptions.aspx</a:t>
            </a:r>
            <a:r>
              <a:rPr lang="en-US" sz="2000" dirty="0" smtClean="0"/>
              <a:t> (http://</a:t>
            </a:r>
            <a:r>
              <a:rPr lang="en-US" sz="2000" dirty="0" smtClean="0"/>
              <a:t>bit.ly/g4qzwp</a:t>
            </a:r>
            <a:r>
              <a:rPr lang="en-US" sz="2000" dirty="0" smtClean="0"/>
              <a:t>)</a:t>
            </a:r>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646331"/>
          </a:xfrm>
        </p:spPr>
        <p:txBody>
          <a:bodyPr/>
          <a:lstStyle/>
          <a:p>
            <a:r>
              <a:rPr lang="en-US" sz="4000" dirty="0" smtClean="0"/>
              <a:t>Memory </a:t>
            </a:r>
            <a:r>
              <a:rPr lang="en-US" sz="4000" dirty="0" smtClean="0"/>
              <a:t>Corruption</a:t>
            </a:r>
            <a:endParaRPr lang="en-US" sz="4000" dirty="0"/>
          </a:p>
        </p:txBody>
      </p:sp>
      <p:sp>
        <p:nvSpPr>
          <p:cNvPr id="3" name="Content Placeholder 2"/>
          <p:cNvSpPr>
            <a:spLocks noGrp="1"/>
          </p:cNvSpPr>
          <p:nvPr>
            <p:ph idx="1"/>
          </p:nvPr>
        </p:nvSpPr>
        <p:spPr/>
        <p:txBody>
          <a:bodyPr/>
          <a:lstStyle/>
          <a:p>
            <a:r>
              <a:rPr lang="en-US" sz="2400" smtClean="0"/>
              <a:t>The </a:t>
            </a:r>
            <a:r>
              <a:rPr lang="en-US" sz="2400" dirty="0" smtClean="0"/>
              <a:t>buffer pool periodically validates page checksums of clean pages in the buffer pool</a:t>
            </a:r>
          </a:p>
          <a:p>
            <a:pPr lvl="1"/>
            <a:r>
              <a:rPr lang="en-US" sz="2000" dirty="0" smtClean="0"/>
              <a:t>Failures results in an 832 error (do not confuse with 823)</a:t>
            </a:r>
          </a:p>
          <a:p>
            <a:pPr lvl="1"/>
            <a:endParaRPr lang="en-US" sz="2000" dirty="0" smtClean="0"/>
          </a:p>
          <a:p>
            <a:r>
              <a:rPr lang="en-US" sz="2400" dirty="0" smtClean="0"/>
              <a:t>SQL Server 2012 on Windows Server 2012 also supports automatic correction of some memory corruptions of buffer pool memory</a:t>
            </a:r>
          </a:p>
          <a:p>
            <a:pPr lvl="1"/>
            <a:r>
              <a:rPr lang="en-US" sz="2000" dirty="0" smtClean="0"/>
              <a:t>Corrupt clean pages are re-read from disk</a:t>
            </a:r>
          </a:p>
          <a:p>
            <a:pPr lvl="1"/>
            <a:r>
              <a:rPr lang="en-US" sz="2000" dirty="0" smtClean="0"/>
              <a:t>Corrupt dirty pages cannot be repaired</a:t>
            </a:r>
          </a:p>
          <a:p>
            <a:pPr lvl="1"/>
            <a:r>
              <a:rPr lang="en-US" sz="2000" dirty="0" smtClean="0"/>
              <a:t>See Glenn’s post at </a:t>
            </a:r>
            <a:r>
              <a:rPr lang="en-US" sz="2000" dirty="0" smtClean="0">
                <a:hlinkClick r:id="rId2"/>
              </a:rPr>
              <a:t>http://bit.ly/SmZLLA</a:t>
            </a:r>
            <a:r>
              <a:rPr lang="en-US" sz="2000" dirty="0" smtClean="0"/>
              <a:t> for more details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Automatic Page Repair</a:t>
            </a:r>
            <a:endParaRPr lang="en-US" dirty="0" smtClean="0"/>
          </a:p>
        </p:txBody>
      </p:sp>
      <p:sp>
        <p:nvSpPr>
          <p:cNvPr id="12291" name="Content Placeholder 2"/>
          <p:cNvSpPr>
            <a:spLocks noGrp="1"/>
          </p:cNvSpPr>
          <p:nvPr>
            <p:ph idx="1"/>
          </p:nvPr>
        </p:nvSpPr>
        <p:spPr/>
        <p:txBody>
          <a:bodyPr/>
          <a:lstStyle/>
          <a:p>
            <a:r>
              <a:rPr lang="en-US" sz="2400" dirty="0" smtClean="0"/>
              <a:t>SQL Server 2008+ tie in the detection of a corrupt page to database mirroring so that corrupt pages can possibly be automatically repaired</a:t>
            </a:r>
          </a:p>
          <a:p>
            <a:r>
              <a:rPr lang="en-US" sz="2400" dirty="0" smtClean="0"/>
              <a:t>Works for 824 ‘soft-I/O’ errors, some 823 ‘hard-I/O’ errors, 829 ‘in restore’ errors</a:t>
            </a:r>
          </a:p>
          <a:p>
            <a:pPr lvl="1"/>
            <a:r>
              <a:rPr lang="en-US" sz="2000" dirty="0" smtClean="0"/>
              <a:t>Errors are hit by queries reading the page or by DBCC CHECKDB</a:t>
            </a:r>
          </a:p>
          <a:p>
            <a:r>
              <a:rPr lang="en-US" sz="2400" dirty="0" smtClean="0"/>
              <a:t>Corrupt pages on the principal AND mirror can be repaired</a:t>
            </a:r>
          </a:p>
          <a:p>
            <a:r>
              <a:rPr lang="en-US" sz="2400" dirty="0" smtClean="0"/>
              <a:t>Repairs are asynchronous, corrupt pages are unusable until fixed</a:t>
            </a:r>
          </a:p>
          <a:p>
            <a:r>
              <a:rPr lang="en-US" sz="2400" dirty="0" smtClean="0"/>
              <a:t>NOTE: Only meant to be a band-aid to prevent downtime. It is NOT a substitute for having alerts for high-severity errors and taking affirmative action to rectify/prevent them.</a:t>
            </a:r>
          </a:p>
          <a:p>
            <a:r>
              <a:rPr lang="en-US" sz="2400" dirty="0" smtClean="0"/>
              <a:t>More information in the database mirroring module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p:txBody>
          <a:bodyPr/>
          <a:lstStyle/>
          <a:p>
            <a:r>
              <a:rPr lang="en-US" dirty="0" smtClean="0"/>
              <a:t>DBCC CHECKDB</a:t>
            </a:r>
          </a:p>
        </p:txBody>
      </p:sp>
      <p:sp>
        <p:nvSpPr>
          <p:cNvPr id="313347" name="Rectangle 3"/>
          <p:cNvSpPr>
            <a:spLocks noGrp="1" noChangeArrowheads="1"/>
          </p:cNvSpPr>
          <p:nvPr>
            <p:ph idx="1"/>
          </p:nvPr>
        </p:nvSpPr>
        <p:spPr/>
        <p:txBody>
          <a:bodyPr/>
          <a:lstStyle/>
          <a:p>
            <a:r>
              <a:rPr lang="en-US" sz="2400" dirty="0" smtClean="0"/>
              <a:t>The only way to read all allocated pages in the database</a:t>
            </a:r>
          </a:p>
          <a:p>
            <a:pPr lvl="1"/>
            <a:r>
              <a:rPr lang="en-US" sz="2000" dirty="0" smtClean="0"/>
              <a:t>Use to force page checksums to be checked</a:t>
            </a:r>
          </a:p>
          <a:p>
            <a:r>
              <a:rPr lang="en-US" sz="2400" dirty="0" smtClean="0"/>
              <a:t>Choose between full checks and WITH PHYSICAL_ONLY</a:t>
            </a:r>
          </a:p>
          <a:p>
            <a:r>
              <a:rPr lang="en-US" sz="2400" dirty="0" smtClean="0"/>
              <a:t>Many algorithms to minimize runtime and run ONLINE since SQL Server 2000</a:t>
            </a:r>
          </a:p>
          <a:p>
            <a:pPr lvl="1"/>
            <a:r>
              <a:rPr lang="en-US" sz="2000" dirty="0" smtClean="0"/>
              <a:t>Compared with 6.5 or 7.0</a:t>
            </a:r>
          </a:p>
          <a:p>
            <a:r>
              <a:rPr lang="en-US" sz="2400" dirty="0" smtClean="0"/>
              <a:t>New features in 2005</a:t>
            </a:r>
          </a:p>
          <a:p>
            <a:pPr lvl="1"/>
            <a:r>
              <a:rPr lang="en-US" sz="2000" dirty="0" smtClean="0"/>
              <a:t>Progress reporting, data purity, indexed views, last known good, no false failures…</a:t>
            </a:r>
          </a:p>
          <a:p>
            <a:r>
              <a:rPr lang="en-US" sz="2400" dirty="0" smtClean="0"/>
              <a:t>New features in 2008</a:t>
            </a:r>
          </a:p>
          <a:p>
            <a:pPr lvl="1"/>
            <a:r>
              <a:rPr lang="en-US" sz="2000" dirty="0" smtClean="0"/>
              <a:t>Long-running checks moved under WITH EXTENDED_LOGICAL_CHECKS</a:t>
            </a:r>
          </a:p>
          <a:p>
            <a:r>
              <a:rPr lang="en-US" sz="2400" dirty="0" smtClean="0"/>
              <a:t>Blog post series:</a:t>
            </a:r>
          </a:p>
          <a:p>
            <a:pPr lvl="1"/>
            <a:r>
              <a:rPr lang="en-US" sz="2000" dirty="0" smtClean="0">
                <a:hlinkClick r:id="rId3"/>
              </a:rPr>
              <a:t>http://www.sqlskills.com/blogs/paul/category/CHECKDB-From-Every-Angle.aspx</a:t>
            </a:r>
            <a:r>
              <a:rPr lang="en-US" sz="2000" dirty="0" smtClean="0"/>
              <a:t> (http://bit.ly/TFvxmG)</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How To Run DBCC CHECKDB</a:t>
            </a:r>
            <a:endParaRPr lang="en-US" dirty="0"/>
          </a:p>
        </p:txBody>
      </p:sp>
      <p:sp>
        <p:nvSpPr>
          <p:cNvPr id="3" name="Content Placeholder 2"/>
          <p:cNvSpPr>
            <a:spLocks noGrp="1"/>
          </p:cNvSpPr>
          <p:nvPr>
            <p:ph idx="1"/>
          </p:nvPr>
        </p:nvSpPr>
        <p:spPr/>
        <p:txBody>
          <a:bodyPr/>
          <a:lstStyle/>
          <a:p>
            <a:r>
              <a:rPr lang="en-US" sz="2400" dirty="0" smtClean="0"/>
              <a:t>By default, CHECKDB will:</a:t>
            </a:r>
          </a:p>
          <a:p>
            <a:pPr lvl="1"/>
            <a:r>
              <a:rPr lang="en-US" sz="2000" dirty="0" smtClean="0"/>
              <a:t>Only return the first 200 errors (fixed in latest versions)</a:t>
            </a:r>
          </a:p>
          <a:p>
            <a:pPr lvl="1"/>
            <a:r>
              <a:rPr lang="en-US" sz="2000" dirty="0" smtClean="0"/>
              <a:t>Return lots of info that’s distracting in a corruption situation</a:t>
            </a:r>
          </a:p>
          <a:p>
            <a:r>
              <a:rPr lang="en-US" sz="2400" dirty="0" smtClean="0"/>
              <a:t>Use the following command with only these options:</a:t>
            </a:r>
          </a:p>
          <a:p>
            <a:pPr lvl="1"/>
            <a:r>
              <a:rPr lang="en-US" sz="2000" dirty="0" smtClean="0"/>
              <a:t>DBCC CHECKDB (</a:t>
            </a:r>
            <a:r>
              <a:rPr lang="en-US" sz="2000" dirty="0" err="1" smtClean="0"/>
              <a:t>yourdb</a:t>
            </a:r>
            <a:r>
              <a:rPr lang="en-US" sz="2000" dirty="0" smtClean="0"/>
              <a:t>) WITH ALL_ERRORMSGS, NO_INFOMSGS</a:t>
            </a:r>
          </a:p>
          <a:p>
            <a:r>
              <a:rPr lang="en-US" sz="2400" dirty="0" smtClean="0"/>
              <a:t>If it’s taking longer than usual, that usually means that it found some corruption</a:t>
            </a:r>
          </a:p>
          <a:p>
            <a:pPr lvl="1"/>
            <a:r>
              <a:rPr lang="en-US" sz="2000" dirty="0" smtClean="0"/>
              <a:t>Check the error log for message 5268 from SQL Server 2005 SP2+ to see if it’s rescanning some data</a:t>
            </a:r>
          </a:p>
          <a:p>
            <a:r>
              <a:rPr lang="en-US" sz="2400" dirty="0" smtClean="0"/>
              <a:t>Most importantly, wait for it to complete!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p:txBody>
          <a:bodyPr/>
          <a:lstStyle/>
          <a:p>
            <a:r>
              <a:rPr lang="en-US" dirty="0" smtClean="0"/>
              <a:t>What Exactly Does CHECKDB Do? </a:t>
            </a:r>
            <a:r>
              <a:rPr lang="en-US" sz="2800" dirty="0" smtClean="0"/>
              <a:t>(1)</a:t>
            </a:r>
            <a:endParaRPr lang="en-US" dirty="0"/>
          </a:p>
        </p:txBody>
      </p:sp>
      <p:sp>
        <p:nvSpPr>
          <p:cNvPr id="310275" name="Rectangle 3"/>
          <p:cNvSpPr>
            <a:spLocks noGrp="1" noChangeArrowheads="1"/>
          </p:cNvSpPr>
          <p:nvPr>
            <p:ph idx="1"/>
          </p:nvPr>
        </p:nvSpPr>
        <p:spPr/>
        <p:txBody>
          <a:bodyPr/>
          <a:lstStyle/>
          <a:p>
            <a:r>
              <a:rPr lang="en-US" sz="2400" dirty="0" smtClean="0"/>
              <a:t>Primitive checks of critical system tables</a:t>
            </a:r>
          </a:p>
          <a:p>
            <a:pPr lvl="1"/>
            <a:r>
              <a:rPr lang="en-US" sz="2000" dirty="0" smtClean="0"/>
              <a:t>Problems? Game over.</a:t>
            </a:r>
          </a:p>
          <a:p>
            <a:r>
              <a:rPr lang="en-US" sz="2400" dirty="0" smtClean="0"/>
              <a:t>Allocation checks</a:t>
            </a:r>
          </a:p>
          <a:p>
            <a:r>
              <a:rPr lang="en-US" sz="2400" dirty="0" smtClean="0"/>
              <a:t>Logical checks of critical system tables</a:t>
            </a:r>
          </a:p>
          <a:p>
            <a:r>
              <a:rPr lang="en-US" sz="2400" dirty="0" smtClean="0"/>
              <a:t>Logical checks of all other tables</a:t>
            </a:r>
          </a:p>
          <a:p>
            <a:pPr lvl="1"/>
            <a:r>
              <a:rPr lang="en-US" sz="2000" dirty="0" smtClean="0"/>
              <a:t>Including nonclustered indexes, LOB, FILESTREAM…</a:t>
            </a:r>
          </a:p>
          <a:p>
            <a:r>
              <a:rPr lang="en-US" sz="2400" dirty="0" smtClean="0"/>
              <a:t>Service Broker data validation</a:t>
            </a:r>
          </a:p>
          <a:p>
            <a:r>
              <a:rPr lang="en-US" sz="2400" dirty="0" smtClean="0"/>
              <a:t>Metadata checks</a:t>
            </a:r>
          </a:p>
          <a:p>
            <a:r>
              <a:rPr lang="en-US" sz="2400" dirty="0" smtClean="0"/>
              <a:t>Indexed view, XML index, spatial index checks</a:t>
            </a:r>
          </a:p>
          <a:p>
            <a:pPr lvl="1"/>
            <a:r>
              <a:rPr lang="en-US" sz="2000" dirty="0" smtClean="0"/>
              <a:t>Only under the </a:t>
            </a:r>
            <a:r>
              <a:rPr lang="en-US" sz="2000" dirty="0" smtClean="0">
                <a:latin typeface="Courier New" pitchFamily="49" charset="0"/>
                <a:cs typeface="Courier New" pitchFamily="49" charset="0"/>
              </a:rPr>
              <a:t>WITH EXTENDED_LOGICAL_CHECKS</a:t>
            </a:r>
            <a:r>
              <a:rPr lang="en-US" sz="2000" dirty="0" smtClean="0"/>
              <a:t> option in SQL Server 2008+</a:t>
            </a:r>
          </a:p>
          <a:p>
            <a:endParaRPr lang="en-US" sz="2400" dirty="0" smtClean="0"/>
          </a:p>
          <a:p>
            <a:r>
              <a:rPr lang="en-US" sz="2400" dirty="0" smtClean="0"/>
              <a:t>Repairs are done at each stage (if specified and possible)</a:t>
            </a:r>
          </a:p>
          <a:p>
            <a:r>
              <a:rPr lang="en-US" sz="2400" dirty="0" smtClean="0"/>
              <a:t>What about when </a:t>
            </a:r>
            <a:r>
              <a:rPr lang="en-US" sz="2400" dirty="0" smtClean="0">
                <a:latin typeface="Courier New" pitchFamily="49" charset="0"/>
                <a:cs typeface="Courier New" pitchFamily="49" charset="0"/>
              </a:rPr>
              <a:t>WITH PHYSICAL_ONLY</a:t>
            </a:r>
            <a:r>
              <a:rPr lang="en-US" sz="2400" dirty="0" smtClean="0"/>
              <a:t> is used?</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Exactly Does CHECKDB Do? </a:t>
            </a:r>
            <a:r>
              <a:rPr lang="en-US" sz="2800" dirty="0" smtClean="0"/>
              <a:t>(2)</a:t>
            </a:r>
            <a:endParaRPr lang="en-US" dirty="0"/>
          </a:p>
        </p:txBody>
      </p:sp>
      <p:sp>
        <p:nvSpPr>
          <p:cNvPr id="3" name="Content Placeholder 2"/>
          <p:cNvSpPr>
            <a:spLocks noGrp="1"/>
          </p:cNvSpPr>
          <p:nvPr>
            <p:ph idx="1"/>
          </p:nvPr>
        </p:nvSpPr>
        <p:spPr/>
        <p:txBody>
          <a:bodyPr/>
          <a:lstStyle/>
          <a:p>
            <a:r>
              <a:rPr lang="en-US" sz="2400" dirty="0" smtClean="0"/>
              <a:t>Another way to think of it is that CHECKDB does:</a:t>
            </a:r>
          </a:p>
          <a:p>
            <a:pPr lvl="1"/>
            <a:r>
              <a:rPr lang="en-US" sz="2000" dirty="0" smtClean="0"/>
              <a:t>Primitive system table checks, then</a:t>
            </a:r>
          </a:p>
          <a:p>
            <a:pPr lvl="1"/>
            <a:r>
              <a:rPr lang="en-US" sz="2000" dirty="0" smtClean="0"/>
              <a:t>DBCC CHECKALLOC, then</a:t>
            </a:r>
          </a:p>
          <a:p>
            <a:pPr lvl="1"/>
            <a:r>
              <a:rPr lang="en-US" sz="2000" dirty="0" smtClean="0"/>
              <a:t>DBCC CHECKTABLE of system tables, then</a:t>
            </a:r>
          </a:p>
          <a:p>
            <a:pPr lvl="1"/>
            <a:r>
              <a:rPr lang="en-US" sz="2000" dirty="0" smtClean="0"/>
              <a:t>DBCC CHECKTABLE of user tables, then</a:t>
            </a:r>
          </a:p>
          <a:p>
            <a:pPr lvl="1"/>
            <a:r>
              <a:rPr lang="en-US" sz="2000" dirty="0" smtClean="0"/>
              <a:t>DBCC CHECKCATALOG</a:t>
            </a:r>
          </a:p>
          <a:p>
            <a:pPr lvl="1"/>
            <a:endParaRPr lang="en-US" sz="2000" dirty="0" smtClean="0"/>
          </a:p>
          <a:p>
            <a:r>
              <a:rPr lang="en-US" sz="2400" dirty="0" smtClean="0"/>
              <a:t>It does not do:</a:t>
            </a:r>
          </a:p>
          <a:p>
            <a:pPr lvl="1"/>
            <a:r>
              <a:rPr lang="en-US" sz="2000" dirty="0" smtClean="0"/>
              <a:t>DBCC CHECKIDENT</a:t>
            </a:r>
          </a:p>
          <a:p>
            <a:pPr lvl="1"/>
            <a:r>
              <a:rPr lang="en-US" sz="2000" dirty="0" smtClean="0"/>
              <a:t>DBCC CHECKCONSTRAINTS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This Module Important?</a:t>
            </a:r>
            <a:endParaRPr lang="en-US" dirty="0"/>
          </a:p>
        </p:txBody>
      </p:sp>
      <p:sp>
        <p:nvSpPr>
          <p:cNvPr id="3" name="Content Placeholder 2"/>
          <p:cNvSpPr>
            <a:spLocks noGrp="1"/>
          </p:cNvSpPr>
          <p:nvPr>
            <p:ph idx="1"/>
          </p:nvPr>
        </p:nvSpPr>
        <p:spPr/>
        <p:txBody>
          <a:bodyPr/>
          <a:lstStyle/>
          <a:p>
            <a:r>
              <a:rPr lang="en-US" sz="2400" dirty="0" smtClean="0"/>
              <a:t>Corruption does happen, mostly caused by IO subsystem problems</a:t>
            </a:r>
          </a:p>
          <a:p>
            <a:r>
              <a:rPr lang="en-US" sz="2400" dirty="0" smtClean="0"/>
              <a:t>People don’t realize they have corruption until too late</a:t>
            </a:r>
          </a:p>
          <a:p>
            <a:pPr lvl="1"/>
            <a:r>
              <a:rPr lang="en-US" sz="2000" dirty="0" smtClean="0"/>
              <a:t>Either they don’t know how to check for corruption or they miss the warning signs</a:t>
            </a:r>
          </a:p>
          <a:p>
            <a:r>
              <a:rPr lang="en-US" sz="2400" dirty="0" smtClean="0"/>
              <a:t>People don’t know what to do when they do have corruption, leading to:</a:t>
            </a:r>
          </a:p>
          <a:p>
            <a:pPr lvl="1"/>
            <a:r>
              <a:rPr lang="en-US" sz="2000" dirty="0" smtClean="0"/>
              <a:t>More data loss and downtime than necessary</a:t>
            </a:r>
          </a:p>
          <a:p>
            <a:pPr lvl="1"/>
            <a:r>
              <a:rPr lang="en-US" sz="2000" dirty="0" smtClean="0"/>
              <a:t>Monetary and even job losses</a:t>
            </a:r>
          </a:p>
          <a:p>
            <a:pPr lvl="1"/>
            <a:r>
              <a:rPr lang="en-US" sz="2000" dirty="0" smtClean="0"/>
              <a:t>Overall lowered perception of SQL Server</a:t>
            </a:r>
          </a:p>
          <a:p>
            <a:pPr lvl="2"/>
            <a:r>
              <a:rPr lang="en-US" sz="1800" dirty="0" smtClean="0"/>
              <a:t>Makes it harder to convince management that SQL Server is Enterprise capable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01731"/>
          </a:xfrm>
        </p:spPr>
        <p:txBody>
          <a:bodyPr/>
          <a:lstStyle/>
          <a:p>
            <a:r>
              <a:rPr lang="en-US" dirty="0" smtClean="0"/>
              <a:t>What Exactly Does </a:t>
            </a:r>
            <a:r>
              <a:rPr lang="en-US" dirty="0" err="1" smtClean="0"/>
              <a:t>CHECKDB</a:t>
            </a:r>
            <a:r>
              <a:rPr lang="en-US" dirty="0" smtClean="0"/>
              <a:t> DO? </a:t>
            </a:r>
            <a:r>
              <a:rPr lang="en-US" sz="2800" dirty="0" smtClean="0"/>
              <a:t>(3)</a:t>
            </a:r>
            <a:endParaRPr lang="en-US" dirty="0"/>
          </a:p>
        </p:txBody>
      </p:sp>
      <p:grpSp>
        <p:nvGrpSpPr>
          <p:cNvPr id="40" name="Group 39"/>
          <p:cNvGrpSpPr/>
          <p:nvPr/>
        </p:nvGrpSpPr>
        <p:grpSpPr>
          <a:xfrm>
            <a:off x="957263" y="1266038"/>
            <a:ext cx="7229475" cy="4783138"/>
            <a:chOff x="1285875" y="1822450"/>
            <a:chExt cx="7229475" cy="4783138"/>
          </a:xfrm>
        </p:grpSpPr>
        <p:sp>
          <p:nvSpPr>
            <p:cNvPr id="5" name="Rounded Rectangle 3"/>
            <p:cNvSpPr>
              <a:spLocks noChangeArrowheads="1"/>
            </p:cNvSpPr>
            <p:nvPr/>
          </p:nvSpPr>
          <p:spPr bwMode="auto">
            <a:xfrm>
              <a:off x="4754563" y="1822450"/>
              <a:ext cx="3760787" cy="4783138"/>
            </a:xfrm>
            <a:prstGeom prst="roundRect">
              <a:avLst>
                <a:gd name="adj" fmla="val 16667"/>
              </a:avLst>
            </a:prstGeom>
            <a:noFill/>
            <a:ln w="31750" algn="ctr">
              <a:solidFill>
                <a:schemeClr val="tx1"/>
              </a:solidFill>
              <a:round/>
              <a:headEnd/>
              <a:tailEnd/>
            </a:ln>
          </p:spPr>
          <p:txBody>
            <a:bodyPr wrap="none"/>
            <a:lstStyle/>
            <a:p>
              <a:endParaRPr lang="en-US" sz="2000">
                <a:solidFill>
                  <a:schemeClr val="tx1"/>
                </a:solidFill>
                <a:latin typeface="Calibri" pitchFamily="34" charset="0"/>
                <a:cs typeface="Calibri" pitchFamily="34" charset="0"/>
              </a:endParaRPr>
            </a:p>
          </p:txBody>
        </p:sp>
        <p:grpSp>
          <p:nvGrpSpPr>
            <p:cNvPr id="6" name="Group 14"/>
            <p:cNvGrpSpPr>
              <a:grpSpLocks/>
            </p:cNvGrpSpPr>
            <p:nvPr/>
          </p:nvGrpSpPr>
          <p:grpSpPr bwMode="auto">
            <a:xfrm>
              <a:off x="5521321" y="3063881"/>
              <a:ext cx="2227262" cy="474664"/>
              <a:chOff x="5576108" y="2881305"/>
              <a:chExt cx="2227293" cy="474669"/>
            </a:xfrm>
          </p:grpSpPr>
          <p:sp>
            <p:nvSpPr>
              <p:cNvPr id="7" name="Rounded Rectangle 5"/>
              <p:cNvSpPr>
                <a:spLocks noChangeArrowheads="1"/>
              </p:cNvSpPr>
              <p:nvPr/>
            </p:nvSpPr>
            <p:spPr bwMode="auto">
              <a:xfrm>
                <a:off x="5576108" y="2881305"/>
                <a:ext cx="2227293" cy="474669"/>
              </a:xfrm>
              <a:prstGeom prst="roundRect">
                <a:avLst>
                  <a:gd name="adj" fmla="val 16667"/>
                </a:avLst>
              </a:prstGeom>
              <a:noFill/>
              <a:ln w="19050" algn="ctr">
                <a:solidFill>
                  <a:schemeClr val="tx1"/>
                </a:solidFill>
                <a:round/>
                <a:headEnd/>
                <a:tailEnd/>
              </a:ln>
            </p:spPr>
            <p:txBody>
              <a:bodyPr wrap="none"/>
              <a:lstStyle/>
              <a:p>
                <a:endParaRPr lang="en-US" sz="2000">
                  <a:solidFill>
                    <a:schemeClr val="tx1"/>
                  </a:solidFill>
                  <a:latin typeface="Calibri" pitchFamily="34" charset="0"/>
                  <a:cs typeface="Calibri" pitchFamily="34" charset="0"/>
                </a:endParaRPr>
              </a:p>
            </p:txBody>
          </p:sp>
          <p:sp>
            <p:nvSpPr>
              <p:cNvPr id="8" name="TextBox 9"/>
              <p:cNvSpPr txBox="1">
                <a:spLocks noChangeArrowheads="1"/>
              </p:cNvSpPr>
              <p:nvPr/>
            </p:nvSpPr>
            <p:spPr bwMode="auto">
              <a:xfrm>
                <a:off x="5582884" y="2933967"/>
                <a:ext cx="2167675" cy="369336"/>
              </a:xfrm>
              <a:prstGeom prst="rect">
                <a:avLst/>
              </a:prstGeom>
              <a:noFill/>
              <a:ln w="9525">
                <a:noFill/>
                <a:miter lim="800000"/>
                <a:headEnd/>
                <a:tailEnd/>
              </a:ln>
            </p:spPr>
            <p:txBody>
              <a:bodyPr wrap="none">
                <a:spAutoFit/>
              </a:bodyPr>
              <a:lstStyle/>
              <a:p>
                <a:r>
                  <a:rPr lang="en-US" sz="2000" dirty="0">
                    <a:solidFill>
                      <a:schemeClr val="tx1"/>
                    </a:solidFill>
                    <a:latin typeface="Calibri" pitchFamily="34" charset="0"/>
                    <a:cs typeface="Calibri" pitchFamily="34" charset="0"/>
                  </a:rPr>
                  <a:t>P</a:t>
                </a:r>
                <a:r>
                  <a:rPr lang="en-US" sz="2000" dirty="0" smtClean="0">
                    <a:solidFill>
                      <a:schemeClr val="tx1"/>
                    </a:solidFill>
                    <a:latin typeface="Calibri" pitchFamily="34" charset="0"/>
                    <a:cs typeface="Calibri" pitchFamily="34" charset="0"/>
                  </a:rPr>
                  <a:t>er-thread </a:t>
                </a:r>
                <a:r>
                  <a:rPr lang="en-US" sz="2000" dirty="0">
                    <a:solidFill>
                      <a:schemeClr val="tx1"/>
                    </a:solidFill>
                    <a:latin typeface="Calibri" pitchFamily="34" charset="0"/>
                    <a:cs typeface="Calibri" pitchFamily="34" charset="0"/>
                  </a:rPr>
                  <a:t>storage</a:t>
                </a:r>
              </a:p>
            </p:txBody>
          </p:sp>
        </p:grpSp>
        <p:grpSp>
          <p:nvGrpSpPr>
            <p:cNvPr id="9" name="Group 13"/>
            <p:cNvGrpSpPr>
              <a:grpSpLocks/>
            </p:cNvGrpSpPr>
            <p:nvPr/>
          </p:nvGrpSpPr>
          <p:grpSpPr bwMode="auto">
            <a:xfrm>
              <a:off x="5740395" y="3867160"/>
              <a:ext cx="1863812" cy="401639"/>
              <a:chOff x="5685967" y="3832744"/>
              <a:chExt cx="1863838" cy="401643"/>
            </a:xfrm>
          </p:grpSpPr>
          <p:sp>
            <p:nvSpPr>
              <p:cNvPr id="10" name="Rounded Rectangle 6"/>
              <p:cNvSpPr>
                <a:spLocks noChangeArrowheads="1"/>
              </p:cNvSpPr>
              <p:nvPr/>
            </p:nvSpPr>
            <p:spPr bwMode="auto">
              <a:xfrm>
                <a:off x="5685967" y="3832744"/>
                <a:ext cx="1789137" cy="401643"/>
              </a:xfrm>
              <a:prstGeom prst="roundRect">
                <a:avLst>
                  <a:gd name="adj" fmla="val 16667"/>
                </a:avLst>
              </a:prstGeom>
              <a:noFill/>
              <a:ln w="19050" algn="ctr">
                <a:solidFill>
                  <a:schemeClr val="tx1"/>
                </a:solidFill>
                <a:round/>
                <a:headEnd/>
                <a:tailEnd/>
              </a:ln>
            </p:spPr>
            <p:txBody>
              <a:bodyPr wrap="none"/>
              <a:lstStyle/>
              <a:p>
                <a:endParaRPr lang="en-US" sz="2000">
                  <a:solidFill>
                    <a:schemeClr val="tx1"/>
                  </a:solidFill>
                  <a:latin typeface="Calibri" pitchFamily="34" charset="0"/>
                  <a:cs typeface="Calibri" pitchFamily="34" charset="0"/>
                </a:endParaRPr>
              </a:p>
            </p:txBody>
          </p:sp>
          <p:sp>
            <p:nvSpPr>
              <p:cNvPr id="11" name="TextBox 10"/>
              <p:cNvSpPr txBox="1">
                <a:spLocks noChangeArrowheads="1"/>
              </p:cNvSpPr>
              <p:nvPr/>
            </p:nvSpPr>
            <p:spPr bwMode="auto">
              <a:xfrm>
                <a:off x="5722163" y="3848886"/>
                <a:ext cx="1827642" cy="369336"/>
              </a:xfrm>
              <a:prstGeom prst="rect">
                <a:avLst/>
              </a:prstGeom>
              <a:noFill/>
              <a:ln w="9525">
                <a:noFill/>
                <a:miter lim="800000"/>
                <a:headEnd/>
                <a:tailEnd/>
              </a:ln>
            </p:spPr>
            <p:txBody>
              <a:bodyPr wrap="none">
                <a:spAutoFit/>
              </a:bodyPr>
              <a:lstStyle/>
              <a:p>
                <a:r>
                  <a:rPr lang="en-US" sz="2000" dirty="0">
                    <a:solidFill>
                      <a:schemeClr val="tx1"/>
                    </a:solidFill>
                    <a:latin typeface="Calibri" pitchFamily="34" charset="0"/>
                    <a:cs typeface="Calibri" pitchFamily="34" charset="0"/>
                  </a:rPr>
                  <a:t>F</a:t>
                </a:r>
                <a:r>
                  <a:rPr lang="en-US" sz="2000" dirty="0" smtClean="0">
                    <a:solidFill>
                      <a:schemeClr val="tx1"/>
                    </a:solidFill>
                    <a:latin typeface="Calibri" pitchFamily="34" charset="0"/>
                    <a:cs typeface="Calibri" pitchFamily="34" charset="0"/>
                  </a:rPr>
                  <a:t>act </a:t>
                </a:r>
                <a:r>
                  <a:rPr lang="en-US" sz="2000" dirty="0">
                    <a:solidFill>
                      <a:schemeClr val="tx1"/>
                    </a:solidFill>
                    <a:latin typeface="Calibri" pitchFamily="34" charset="0"/>
                    <a:cs typeface="Calibri" pitchFamily="34" charset="0"/>
                  </a:rPr>
                  <a:t>generation</a:t>
                </a:r>
              </a:p>
            </p:txBody>
          </p:sp>
        </p:grpSp>
        <p:grpSp>
          <p:nvGrpSpPr>
            <p:cNvPr id="12" name="Group 12"/>
            <p:cNvGrpSpPr>
              <a:grpSpLocks/>
            </p:cNvGrpSpPr>
            <p:nvPr/>
          </p:nvGrpSpPr>
          <p:grpSpPr bwMode="auto">
            <a:xfrm>
              <a:off x="5010151" y="5218120"/>
              <a:ext cx="1901098" cy="693738"/>
              <a:chOff x="5667391" y="4779981"/>
              <a:chExt cx="1901062" cy="693747"/>
            </a:xfrm>
          </p:grpSpPr>
          <p:sp>
            <p:nvSpPr>
              <p:cNvPr id="13" name="Rounded Rectangle 7"/>
              <p:cNvSpPr>
                <a:spLocks noChangeArrowheads="1"/>
              </p:cNvSpPr>
              <p:nvPr/>
            </p:nvSpPr>
            <p:spPr bwMode="auto">
              <a:xfrm>
                <a:off x="5682588" y="4779981"/>
                <a:ext cx="1817418" cy="693747"/>
              </a:xfrm>
              <a:prstGeom prst="roundRect">
                <a:avLst>
                  <a:gd name="adj" fmla="val 16667"/>
                </a:avLst>
              </a:prstGeom>
              <a:noFill/>
              <a:ln w="19050" algn="ctr">
                <a:solidFill>
                  <a:schemeClr val="tx1"/>
                </a:solidFill>
                <a:round/>
                <a:headEnd/>
                <a:tailEnd/>
              </a:ln>
            </p:spPr>
            <p:txBody>
              <a:bodyPr wrap="none"/>
              <a:lstStyle/>
              <a:p>
                <a:endParaRPr lang="en-US" sz="2000">
                  <a:solidFill>
                    <a:schemeClr val="tx1"/>
                  </a:solidFill>
                  <a:latin typeface="Calibri" pitchFamily="34" charset="0"/>
                  <a:cs typeface="Calibri" pitchFamily="34" charset="0"/>
                </a:endParaRPr>
              </a:p>
            </p:txBody>
          </p:sp>
          <p:sp>
            <p:nvSpPr>
              <p:cNvPr id="14" name="TextBox 11"/>
              <p:cNvSpPr txBox="1">
                <a:spLocks noChangeArrowheads="1"/>
              </p:cNvSpPr>
              <p:nvPr/>
            </p:nvSpPr>
            <p:spPr bwMode="auto">
              <a:xfrm>
                <a:off x="5667391" y="4790877"/>
                <a:ext cx="1901062" cy="646339"/>
              </a:xfrm>
              <a:prstGeom prst="rect">
                <a:avLst/>
              </a:prstGeom>
              <a:noFill/>
              <a:ln w="9525">
                <a:noFill/>
                <a:miter lim="800000"/>
                <a:headEnd/>
                <a:tailEnd/>
              </a:ln>
            </p:spPr>
            <p:txBody>
              <a:bodyPr wrap="none">
                <a:spAutoFit/>
              </a:bodyPr>
              <a:lstStyle/>
              <a:p>
                <a:r>
                  <a:rPr lang="en-US" sz="2000">
                    <a:solidFill>
                      <a:schemeClr val="tx1"/>
                    </a:solidFill>
                    <a:latin typeface="Calibri" pitchFamily="34" charset="0"/>
                    <a:cs typeface="Calibri" pitchFamily="34" charset="0"/>
                  </a:rPr>
                  <a:t>CheckIndex</a:t>
                </a:r>
              </a:p>
              <a:p>
                <a:r>
                  <a:rPr lang="en-US" sz="2000">
                    <a:solidFill>
                      <a:schemeClr val="tx1"/>
                    </a:solidFill>
                    <a:latin typeface="Calibri" pitchFamily="34" charset="0"/>
                    <a:cs typeface="Calibri" pitchFamily="34" charset="0"/>
                  </a:rPr>
                  <a:t>fact aggregation</a:t>
                </a:r>
              </a:p>
            </p:txBody>
          </p:sp>
        </p:grpSp>
        <p:grpSp>
          <p:nvGrpSpPr>
            <p:cNvPr id="15" name="Group 16"/>
            <p:cNvGrpSpPr>
              <a:grpSpLocks/>
            </p:cNvGrpSpPr>
            <p:nvPr/>
          </p:nvGrpSpPr>
          <p:grpSpPr bwMode="auto">
            <a:xfrm>
              <a:off x="7389813" y="5205413"/>
              <a:ext cx="1016000" cy="685800"/>
              <a:chOff x="7389019" y="5224211"/>
              <a:chExt cx="1016845" cy="685800"/>
            </a:xfrm>
          </p:grpSpPr>
          <p:sp>
            <p:nvSpPr>
              <p:cNvPr id="16" name="AutoShape 18"/>
              <p:cNvSpPr>
                <a:spLocks noChangeArrowheads="1"/>
              </p:cNvSpPr>
              <p:nvPr/>
            </p:nvSpPr>
            <p:spPr bwMode="auto">
              <a:xfrm>
                <a:off x="7389019" y="5224211"/>
                <a:ext cx="1016845" cy="685800"/>
              </a:xfrm>
              <a:prstGeom prst="flowChartMultidocument">
                <a:avLst/>
              </a:prstGeom>
              <a:noFill/>
              <a:ln w="19050">
                <a:solidFill>
                  <a:schemeClr val="tx1"/>
                </a:solidFill>
                <a:miter lim="800000"/>
                <a:headEnd/>
                <a:tailEnd/>
              </a:ln>
            </p:spPr>
            <p:txBody>
              <a:bodyPr wrap="none" anchor="ctr"/>
              <a:lstStyle/>
              <a:p>
                <a:endParaRPr lang="en-US" sz="2000">
                  <a:solidFill>
                    <a:schemeClr val="tx1"/>
                  </a:solidFill>
                  <a:latin typeface="Calibri" pitchFamily="34" charset="0"/>
                  <a:cs typeface="Calibri" pitchFamily="34" charset="0"/>
                </a:endParaRPr>
              </a:p>
            </p:txBody>
          </p:sp>
          <p:sp>
            <p:nvSpPr>
              <p:cNvPr id="17" name="TextBox 15"/>
              <p:cNvSpPr txBox="1">
                <a:spLocks noChangeArrowheads="1"/>
              </p:cNvSpPr>
              <p:nvPr/>
            </p:nvSpPr>
            <p:spPr bwMode="auto">
              <a:xfrm>
                <a:off x="7420014" y="5382445"/>
                <a:ext cx="949510" cy="369332"/>
              </a:xfrm>
              <a:prstGeom prst="rect">
                <a:avLst/>
              </a:prstGeom>
              <a:noFill/>
              <a:ln w="9525">
                <a:noFill/>
                <a:miter lim="800000"/>
                <a:headEnd/>
                <a:tailEnd/>
              </a:ln>
            </p:spPr>
            <p:txBody>
              <a:bodyPr wrap="none">
                <a:spAutoFit/>
              </a:bodyPr>
              <a:lstStyle/>
              <a:p>
                <a:r>
                  <a:rPr lang="en-US" sz="2000" dirty="0" smtClean="0">
                    <a:solidFill>
                      <a:schemeClr val="tx1"/>
                    </a:solidFill>
                    <a:latin typeface="Calibri" pitchFamily="34" charset="0"/>
                    <a:cs typeface="Calibri" pitchFamily="34" charset="0"/>
                  </a:rPr>
                  <a:t>Results</a:t>
                </a:r>
                <a:endParaRPr lang="en-US" sz="2000" dirty="0">
                  <a:solidFill>
                    <a:schemeClr val="tx1"/>
                  </a:solidFill>
                  <a:latin typeface="Calibri" pitchFamily="34" charset="0"/>
                  <a:cs typeface="Calibri" pitchFamily="34" charset="0"/>
                </a:endParaRPr>
              </a:p>
            </p:txBody>
          </p:sp>
        </p:grpSp>
        <p:grpSp>
          <p:nvGrpSpPr>
            <p:cNvPr id="18" name="Group 18"/>
            <p:cNvGrpSpPr>
              <a:grpSpLocks/>
            </p:cNvGrpSpPr>
            <p:nvPr/>
          </p:nvGrpSpPr>
          <p:grpSpPr bwMode="auto">
            <a:xfrm>
              <a:off x="6172199" y="2101850"/>
              <a:ext cx="1065213" cy="685800"/>
              <a:chOff x="6245049" y="2102350"/>
              <a:chExt cx="1065426" cy="685800"/>
            </a:xfrm>
          </p:grpSpPr>
          <p:sp>
            <p:nvSpPr>
              <p:cNvPr id="19" name="AutoShape 18"/>
              <p:cNvSpPr>
                <a:spLocks noChangeArrowheads="1"/>
              </p:cNvSpPr>
              <p:nvPr/>
            </p:nvSpPr>
            <p:spPr bwMode="auto">
              <a:xfrm>
                <a:off x="6245049" y="2102350"/>
                <a:ext cx="1065426" cy="685800"/>
              </a:xfrm>
              <a:prstGeom prst="flowChartMultidocument">
                <a:avLst/>
              </a:prstGeom>
              <a:noFill/>
              <a:ln w="19050">
                <a:solidFill>
                  <a:schemeClr val="tx1"/>
                </a:solidFill>
                <a:miter lim="800000"/>
                <a:headEnd/>
                <a:tailEnd/>
              </a:ln>
            </p:spPr>
            <p:txBody>
              <a:bodyPr wrap="none" anchor="ctr"/>
              <a:lstStyle/>
              <a:p>
                <a:endParaRPr lang="en-US" sz="2000">
                  <a:solidFill>
                    <a:schemeClr val="tx1"/>
                  </a:solidFill>
                  <a:latin typeface="Calibri" pitchFamily="34" charset="0"/>
                  <a:cs typeface="Calibri" pitchFamily="34" charset="0"/>
                </a:endParaRPr>
              </a:p>
            </p:txBody>
          </p:sp>
          <p:sp>
            <p:nvSpPr>
              <p:cNvPr id="20" name="TextBox 17"/>
              <p:cNvSpPr txBox="1">
                <a:spLocks noChangeArrowheads="1"/>
              </p:cNvSpPr>
              <p:nvPr/>
            </p:nvSpPr>
            <p:spPr bwMode="auto">
              <a:xfrm>
                <a:off x="6269855" y="2260584"/>
                <a:ext cx="970011" cy="369332"/>
              </a:xfrm>
              <a:prstGeom prst="rect">
                <a:avLst/>
              </a:prstGeom>
              <a:noFill/>
              <a:ln w="9525">
                <a:noFill/>
                <a:miter lim="800000"/>
                <a:headEnd/>
                <a:tailEnd/>
              </a:ln>
            </p:spPr>
            <p:txBody>
              <a:bodyPr wrap="none">
                <a:spAutoFit/>
              </a:bodyPr>
              <a:lstStyle/>
              <a:p>
                <a:r>
                  <a:rPr lang="en-US" sz="2000" dirty="0" err="1">
                    <a:solidFill>
                      <a:schemeClr val="tx1"/>
                    </a:solidFill>
                    <a:latin typeface="Calibri" pitchFamily="34" charset="0"/>
                    <a:cs typeface="Calibri" pitchFamily="34" charset="0"/>
                  </a:rPr>
                  <a:t>R</a:t>
                </a:r>
                <a:r>
                  <a:rPr lang="en-US" sz="2000" dirty="0" err="1" smtClean="0">
                    <a:solidFill>
                      <a:schemeClr val="tx1"/>
                    </a:solidFill>
                    <a:latin typeface="Calibri" pitchFamily="34" charset="0"/>
                    <a:cs typeface="Calibri" pitchFamily="34" charset="0"/>
                  </a:rPr>
                  <a:t>owset</a:t>
                </a:r>
                <a:endParaRPr lang="en-US" sz="2000" dirty="0">
                  <a:solidFill>
                    <a:schemeClr val="tx1"/>
                  </a:solidFill>
                  <a:latin typeface="Calibri" pitchFamily="34" charset="0"/>
                  <a:cs typeface="Calibri" pitchFamily="34" charset="0"/>
                </a:endParaRPr>
              </a:p>
            </p:txBody>
          </p:sp>
        </p:grpSp>
        <p:sp>
          <p:nvSpPr>
            <p:cNvPr id="21" name="Rounded Rectangle 19"/>
            <p:cNvSpPr>
              <a:spLocks noChangeArrowheads="1"/>
            </p:cNvSpPr>
            <p:nvPr/>
          </p:nvSpPr>
          <p:spPr bwMode="auto">
            <a:xfrm>
              <a:off x="1285875" y="1822450"/>
              <a:ext cx="2555875" cy="4783138"/>
            </a:xfrm>
            <a:prstGeom prst="roundRect">
              <a:avLst>
                <a:gd name="adj" fmla="val 16667"/>
              </a:avLst>
            </a:prstGeom>
            <a:noFill/>
            <a:ln w="31750" algn="ctr">
              <a:solidFill>
                <a:schemeClr val="tx1"/>
              </a:solidFill>
              <a:round/>
              <a:headEnd/>
              <a:tailEnd/>
            </a:ln>
          </p:spPr>
          <p:txBody>
            <a:bodyPr wrap="none"/>
            <a:lstStyle/>
            <a:p>
              <a:endParaRPr lang="en-US" sz="2000">
                <a:solidFill>
                  <a:schemeClr val="tx1"/>
                </a:solidFill>
                <a:latin typeface="Calibri" pitchFamily="34" charset="0"/>
                <a:cs typeface="Calibri" pitchFamily="34" charset="0"/>
              </a:endParaRPr>
            </a:p>
          </p:txBody>
        </p:sp>
        <p:grpSp>
          <p:nvGrpSpPr>
            <p:cNvPr id="22" name="Group 31"/>
            <p:cNvGrpSpPr>
              <a:grpSpLocks/>
            </p:cNvGrpSpPr>
            <p:nvPr/>
          </p:nvGrpSpPr>
          <p:grpSpPr bwMode="auto">
            <a:xfrm>
              <a:off x="1668463" y="2241555"/>
              <a:ext cx="1789112" cy="401639"/>
              <a:chOff x="719880" y="2260584"/>
              <a:chExt cx="1789137" cy="401643"/>
            </a:xfrm>
          </p:grpSpPr>
          <p:sp>
            <p:nvSpPr>
              <p:cNvPr id="23" name="Rounded Rectangle 21"/>
              <p:cNvSpPr>
                <a:spLocks noChangeArrowheads="1"/>
              </p:cNvSpPr>
              <p:nvPr/>
            </p:nvSpPr>
            <p:spPr bwMode="auto">
              <a:xfrm>
                <a:off x="719880" y="2260584"/>
                <a:ext cx="1789137" cy="401643"/>
              </a:xfrm>
              <a:prstGeom prst="roundRect">
                <a:avLst>
                  <a:gd name="adj" fmla="val 16667"/>
                </a:avLst>
              </a:prstGeom>
              <a:noFill/>
              <a:ln w="19050" algn="ctr">
                <a:solidFill>
                  <a:schemeClr val="tx1"/>
                </a:solidFill>
                <a:round/>
                <a:headEnd/>
                <a:tailEnd/>
              </a:ln>
            </p:spPr>
            <p:txBody>
              <a:bodyPr wrap="none"/>
              <a:lstStyle/>
              <a:p>
                <a:endParaRPr lang="en-US" sz="2000">
                  <a:solidFill>
                    <a:schemeClr val="tx1"/>
                  </a:solidFill>
                  <a:latin typeface="Calibri" pitchFamily="34" charset="0"/>
                  <a:cs typeface="Calibri" pitchFamily="34" charset="0"/>
                </a:endParaRPr>
              </a:p>
            </p:txBody>
          </p:sp>
          <p:sp>
            <p:nvSpPr>
              <p:cNvPr id="24" name="TextBox 22"/>
              <p:cNvSpPr txBox="1">
                <a:spLocks noChangeArrowheads="1"/>
              </p:cNvSpPr>
              <p:nvPr/>
            </p:nvSpPr>
            <p:spPr bwMode="auto">
              <a:xfrm>
                <a:off x="1295066" y="2276732"/>
                <a:ext cx="719502" cy="369336"/>
              </a:xfrm>
              <a:prstGeom prst="rect">
                <a:avLst/>
              </a:prstGeom>
              <a:noFill/>
              <a:ln w="9525">
                <a:noFill/>
                <a:miter lim="800000"/>
                <a:headEnd/>
                <a:tailEnd/>
              </a:ln>
            </p:spPr>
            <p:txBody>
              <a:bodyPr wrap="none">
                <a:spAutoFit/>
              </a:bodyPr>
              <a:lstStyle/>
              <a:p>
                <a:r>
                  <a:rPr lang="en-US" sz="2000" dirty="0" smtClean="0">
                    <a:solidFill>
                      <a:schemeClr val="tx1"/>
                    </a:solidFill>
                    <a:latin typeface="Calibri" pitchFamily="34" charset="0"/>
                    <a:cs typeface="Calibri" pitchFamily="34" charset="0"/>
                  </a:rPr>
                  <a:t>Read</a:t>
                </a:r>
                <a:endParaRPr lang="en-US" sz="2000" dirty="0">
                  <a:solidFill>
                    <a:schemeClr val="tx1"/>
                  </a:solidFill>
                  <a:latin typeface="Calibri" pitchFamily="34" charset="0"/>
                  <a:cs typeface="Calibri" pitchFamily="34" charset="0"/>
                </a:endParaRPr>
              </a:p>
            </p:txBody>
          </p:sp>
        </p:grpSp>
        <p:grpSp>
          <p:nvGrpSpPr>
            <p:cNvPr id="25" name="Group 32"/>
            <p:cNvGrpSpPr>
              <a:grpSpLocks/>
            </p:cNvGrpSpPr>
            <p:nvPr/>
          </p:nvGrpSpPr>
          <p:grpSpPr bwMode="auto">
            <a:xfrm>
              <a:off x="1668463" y="3794133"/>
              <a:ext cx="1789112" cy="401639"/>
              <a:chOff x="719880" y="3173409"/>
              <a:chExt cx="1789137" cy="401643"/>
            </a:xfrm>
          </p:grpSpPr>
          <p:sp>
            <p:nvSpPr>
              <p:cNvPr id="26" name="Rounded Rectangle 24"/>
              <p:cNvSpPr>
                <a:spLocks noChangeArrowheads="1"/>
              </p:cNvSpPr>
              <p:nvPr/>
            </p:nvSpPr>
            <p:spPr bwMode="auto">
              <a:xfrm>
                <a:off x="719880" y="3173409"/>
                <a:ext cx="1789137" cy="401643"/>
              </a:xfrm>
              <a:prstGeom prst="roundRect">
                <a:avLst>
                  <a:gd name="adj" fmla="val 16667"/>
                </a:avLst>
              </a:prstGeom>
              <a:noFill/>
              <a:ln w="19050" algn="ctr">
                <a:solidFill>
                  <a:schemeClr val="tx1"/>
                </a:solidFill>
                <a:round/>
                <a:headEnd/>
                <a:tailEnd/>
              </a:ln>
            </p:spPr>
            <p:txBody>
              <a:bodyPr wrap="none"/>
              <a:lstStyle/>
              <a:p>
                <a:endParaRPr lang="en-US" sz="2000">
                  <a:solidFill>
                    <a:schemeClr val="tx1"/>
                  </a:solidFill>
                  <a:latin typeface="Calibri" pitchFamily="34" charset="0"/>
                  <a:cs typeface="Calibri" pitchFamily="34" charset="0"/>
                </a:endParaRPr>
              </a:p>
            </p:txBody>
          </p:sp>
          <p:sp>
            <p:nvSpPr>
              <p:cNvPr id="27" name="TextBox 25"/>
              <p:cNvSpPr txBox="1">
                <a:spLocks noChangeArrowheads="1"/>
              </p:cNvSpPr>
              <p:nvPr/>
            </p:nvSpPr>
            <p:spPr bwMode="auto">
              <a:xfrm>
                <a:off x="812562" y="3189553"/>
                <a:ext cx="1683242" cy="369336"/>
              </a:xfrm>
              <a:prstGeom prst="rect">
                <a:avLst/>
              </a:prstGeom>
              <a:noFill/>
              <a:ln w="9525">
                <a:noFill/>
                <a:miter lim="800000"/>
                <a:headEnd/>
                <a:tailEnd/>
              </a:ln>
            </p:spPr>
            <p:txBody>
              <a:bodyPr wrap="none">
                <a:spAutoFit/>
              </a:bodyPr>
              <a:lstStyle/>
              <a:p>
                <a:r>
                  <a:rPr lang="en-US" sz="2000" dirty="0" smtClean="0">
                    <a:solidFill>
                      <a:schemeClr val="tx1"/>
                    </a:solidFill>
                    <a:latin typeface="Calibri" pitchFamily="34" charset="0"/>
                    <a:cs typeface="Calibri" pitchFamily="34" charset="0"/>
                  </a:rPr>
                  <a:t>Sort </a:t>
                </a:r>
                <a:r>
                  <a:rPr lang="en-US" sz="2000" dirty="0">
                    <a:solidFill>
                      <a:schemeClr val="tx1"/>
                    </a:solidFill>
                    <a:latin typeface="Calibri" pitchFamily="34" charset="0"/>
                    <a:cs typeface="Calibri" pitchFamily="34" charset="0"/>
                  </a:rPr>
                  <a:t>and store</a:t>
                </a:r>
              </a:p>
            </p:txBody>
          </p:sp>
        </p:grpSp>
        <p:grpSp>
          <p:nvGrpSpPr>
            <p:cNvPr id="28" name="Group 33"/>
            <p:cNvGrpSpPr>
              <a:grpSpLocks/>
            </p:cNvGrpSpPr>
            <p:nvPr/>
          </p:nvGrpSpPr>
          <p:grpSpPr bwMode="auto">
            <a:xfrm>
              <a:off x="1668463" y="5356237"/>
              <a:ext cx="1789112" cy="401639"/>
              <a:chOff x="719880" y="5327676"/>
              <a:chExt cx="1789137" cy="401643"/>
            </a:xfrm>
          </p:grpSpPr>
          <p:sp>
            <p:nvSpPr>
              <p:cNvPr id="29" name="Rounded Rectangle 27"/>
              <p:cNvSpPr>
                <a:spLocks noChangeArrowheads="1"/>
              </p:cNvSpPr>
              <p:nvPr/>
            </p:nvSpPr>
            <p:spPr bwMode="auto">
              <a:xfrm>
                <a:off x="719880" y="5327676"/>
                <a:ext cx="1789137" cy="401643"/>
              </a:xfrm>
              <a:prstGeom prst="roundRect">
                <a:avLst>
                  <a:gd name="adj" fmla="val 16667"/>
                </a:avLst>
              </a:prstGeom>
              <a:noFill/>
              <a:ln w="19050" algn="ctr">
                <a:solidFill>
                  <a:schemeClr val="tx1"/>
                </a:solidFill>
                <a:round/>
                <a:headEnd/>
                <a:tailEnd/>
              </a:ln>
            </p:spPr>
            <p:txBody>
              <a:bodyPr wrap="none"/>
              <a:lstStyle/>
              <a:p>
                <a:endParaRPr lang="en-US" sz="2000">
                  <a:solidFill>
                    <a:schemeClr val="tx1"/>
                  </a:solidFill>
                  <a:latin typeface="Calibri" pitchFamily="34" charset="0"/>
                  <a:cs typeface="Calibri" pitchFamily="34" charset="0"/>
                </a:endParaRPr>
              </a:p>
            </p:txBody>
          </p:sp>
          <p:sp>
            <p:nvSpPr>
              <p:cNvPr id="30" name="TextBox 28"/>
              <p:cNvSpPr txBox="1">
                <a:spLocks noChangeArrowheads="1"/>
              </p:cNvSpPr>
              <p:nvPr/>
            </p:nvSpPr>
            <p:spPr bwMode="auto">
              <a:xfrm>
                <a:off x="1006525" y="5343814"/>
                <a:ext cx="1260876" cy="369336"/>
              </a:xfrm>
              <a:prstGeom prst="rect">
                <a:avLst/>
              </a:prstGeom>
              <a:noFill/>
              <a:ln w="9525">
                <a:noFill/>
                <a:miter lim="800000"/>
                <a:headEnd/>
                <a:tailEnd/>
              </a:ln>
            </p:spPr>
            <p:txBody>
              <a:bodyPr wrap="none">
                <a:spAutoFit/>
              </a:bodyPr>
              <a:lstStyle/>
              <a:p>
                <a:r>
                  <a:rPr lang="en-US" sz="2000" dirty="0" smtClean="0">
                    <a:solidFill>
                      <a:schemeClr val="tx1"/>
                    </a:solidFill>
                    <a:latin typeface="Calibri" pitchFamily="34" charset="0"/>
                    <a:cs typeface="Calibri" pitchFamily="34" charset="0"/>
                  </a:rPr>
                  <a:t>Aggregate</a:t>
                </a:r>
                <a:endParaRPr lang="en-US" sz="2000" dirty="0">
                  <a:solidFill>
                    <a:schemeClr val="tx1"/>
                  </a:solidFill>
                  <a:latin typeface="Calibri" pitchFamily="34" charset="0"/>
                  <a:cs typeface="Calibri" pitchFamily="34" charset="0"/>
                </a:endParaRPr>
              </a:p>
            </p:txBody>
          </p:sp>
        </p:grpSp>
        <p:cxnSp>
          <p:nvCxnSpPr>
            <p:cNvPr id="31" name="Straight Arrow Connector 30"/>
            <p:cNvCxnSpPr>
              <a:cxnSpLocks noChangeShapeType="1"/>
              <a:stCxn id="19" idx="1"/>
              <a:endCxn id="23" idx="3"/>
            </p:cNvCxnSpPr>
            <p:nvPr/>
          </p:nvCxnSpPr>
          <p:spPr bwMode="auto">
            <a:xfrm rot="10800000">
              <a:off x="3457575" y="2443163"/>
              <a:ext cx="2714625" cy="1587"/>
            </a:xfrm>
            <a:prstGeom prst="straightConnector1">
              <a:avLst/>
            </a:prstGeom>
            <a:noFill/>
            <a:ln w="19050" algn="ctr">
              <a:solidFill>
                <a:schemeClr val="tx1"/>
              </a:solidFill>
              <a:round/>
              <a:headEnd/>
              <a:tailEnd type="arrow" w="med" len="med"/>
            </a:ln>
          </p:spPr>
        </p:cxnSp>
        <p:cxnSp>
          <p:nvCxnSpPr>
            <p:cNvPr id="32" name="Straight Arrow Connector 35"/>
            <p:cNvCxnSpPr>
              <a:cxnSpLocks noChangeShapeType="1"/>
              <a:stCxn id="7" idx="0"/>
              <a:endCxn id="19" idx="2"/>
            </p:cNvCxnSpPr>
            <p:nvPr/>
          </p:nvCxnSpPr>
          <p:spPr bwMode="auto">
            <a:xfrm rot="16200000" flipV="1">
              <a:off x="6482556" y="2910682"/>
              <a:ext cx="301625" cy="4762"/>
            </a:xfrm>
            <a:prstGeom prst="straightConnector1">
              <a:avLst/>
            </a:prstGeom>
            <a:noFill/>
            <a:ln w="19050" algn="ctr">
              <a:solidFill>
                <a:schemeClr val="tx1"/>
              </a:solidFill>
              <a:round/>
              <a:headEnd/>
              <a:tailEnd type="arrow" w="med" len="med"/>
            </a:ln>
          </p:spPr>
        </p:cxnSp>
        <p:cxnSp>
          <p:nvCxnSpPr>
            <p:cNvPr id="33" name="Straight Arrow Connector 40"/>
            <p:cNvCxnSpPr>
              <a:cxnSpLocks noChangeShapeType="1"/>
              <a:stCxn id="10" idx="0"/>
              <a:endCxn id="7" idx="2"/>
            </p:cNvCxnSpPr>
            <p:nvPr/>
          </p:nvCxnSpPr>
          <p:spPr bwMode="auto">
            <a:xfrm rot="5400000" flipH="1" flipV="1">
              <a:off x="6470650" y="3703638"/>
              <a:ext cx="328613" cy="1587"/>
            </a:xfrm>
            <a:prstGeom prst="straightConnector1">
              <a:avLst/>
            </a:prstGeom>
            <a:noFill/>
            <a:ln w="19050" algn="ctr">
              <a:solidFill>
                <a:schemeClr val="tx1"/>
              </a:solidFill>
              <a:round/>
              <a:headEnd/>
              <a:tailEnd type="arrow" w="med" len="med"/>
            </a:ln>
          </p:spPr>
        </p:cxnSp>
        <p:cxnSp>
          <p:nvCxnSpPr>
            <p:cNvPr id="34" name="Straight Arrow Connector 42"/>
            <p:cNvCxnSpPr>
              <a:cxnSpLocks noChangeShapeType="1"/>
              <a:stCxn id="29" idx="3"/>
              <a:endCxn id="14" idx="1"/>
            </p:cNvCxnSpPr>
            <p:nvPr/>
          </p:nvCxnSpPr>
          <p:spPr bwMode="auto">
            <a:xfrm flipV="1">
              <a:off x="3457575" y="5552182"/>
              <a:ext cx="1552575" cy="4862"/>
            </a:xfrm>
            <a:prstGeom prst="straightConnector1">
              <a:avLst/>
            </a:prstGeom>
            <a:noFill/>
            <a:ln w="19050" algn="ctr">
              <a:solidFill>
                <a:schemeClr val="tx1"/>
              </a:solidFill>
              <a:round/>
              <a:headEnd/>
              <a:tailEnd type="arrow" w="med" len="med"/>
            </a:ln>
          </p:spPr>
        </p:cxnSp>
        <p:cxnSp>
          <p:nvCxnSpPr>
            <p:cNvPr id="35" name="Straight Arrow Connector 44"/>
            <p:cNvCxnSpPr>
              <a:cxnSpLocks noChangeShapeType="1"/>
            </p:cNvCxnSpPr>
            <p:nvPr/>
          </p:nvCxnSpPr>
          <p:spPr bwMode="auto">
            <a:xfrm flipV="1">
              <a:off x="6871834" y="5548313"/>
              <a:ext cx="509533" cy="3869"/>
            </a:xfrm>
            <a:prstGeom prst="straightConnector1">
              <a:avLst/>
            </a:prstGeom>
            <a:noFill/>
            <a:ln w="19050" algn="ctr">
              <a:solidFill>
                <a:schemeClr val="tx1"/>
              </a:solidFill>
              <a:round/>
              <a:headEnd/>
              <a:tailEnd type="arrow" w="med" len="med"/>
            </a:ln>
          </p:spPr>
        </p:cxnSp>
        <p:cxnSp>
          <p:nvCxnSpPr>
            <p:cNvPr id="36" name="Straight Arrow Connector 47"/>
            <p:cNvCxnSpPr>
              <a:cxnSpLocks noChangeShapeType="1"/>
            </p:cNvCxnSpPr>
            <p:nvPr/>
          </p:nvCxnSpPr>
          <p:spPr bwMode="auto">
            <a:xfrm rot="5400000">
              <a:off x="1987550" y="3219450"/>
              <a:ext cx="1150938" cy="1588"/>
            </a:xfrm>
            <a:prstGeom prst="straightConnector1">
              <a:avLst/>
            </a:prstGeom>
            <a:noFill/>
            <a:ln w="19050" algn="ctr">
              <a:solidFill>
                <a:schemeClr val="tx1"/>
              </a:solidFill>
              <a:round/>
              <a:headEnd/>
              <a:tailEnd type="arrow" w="med" len="med"/>
            </a:ln>
          </p:spPr>
        </p:cxnSp>
        <p:cxnSp>
          <p:nvCxnSpPr>
            <p:cNvPr id="37" name="Straight Arrow Connector 50"/>
            <p:cNvCxnSpPr>
              <a:cxnSpLocks noChangeShapeType="1"/>
            </p:cNvCxnSpPr>
            <p:nvPr/>
          </p:nvCxnSpPr>
          <p:spPr bwMode="auto">
            <a:xfrm rot="5400000">
              <a:off x="1983581" y="4775994"/>
              <a:ext cx="1158875" cy="1588"/>
            </a:xfrm>
            <a:prstGeom prst="straightConnector1">
              <a:avLst/>
            </a:prstGeom>
            <a:noFill/>
            <a:ln w="19050" algn="ctr">
              <a:solidFill>
                <a:schemeClr val="tx1"/>
              </a:solidFill>
              <a:round/>
              <a:headEnd/>
              <a:tailEnd type="arrow" w="med" len="med"/>
            </a:ln>
          </p:spPr>
        </p:cxnSp>
        <p:sp>
          <p:nvSpPr>
            <p:cNvPr id="38" name="TextBox 51"/>
            <p:cNvSpPr txBox="1">
              <a:spLocks noChangeArrowheads="1"/>
            </p:cNvSpPr>
            <p:nvPr/>
          </p:nvSpPr>
          <p:spPr bwMode="auto">
            <a:xfrm>
              <a:off x="1651000" y="6021388"/>
              <a:ext cx="1936364" cy="369332"/>
            </a:xfrm>
            <a:prstGeom prst="rect">
              <a:avLst/>
            </a:prstGeom>
            <a:noFill/>
            <a:ln w="9525">
              <a:noFill/>
              <a:miter lim="800000"/>
              <a:headEnd/>
              <a:tailEnd/>
            </a:ln>
          </p:spPr>
          <p:txBody>
            <a:bodyPr wrap="none">
              <a:spAutoFit/>
            </a:bodyPr>
            <a:lstStyle/>
            <a:p>
              <a:r>
                <a:rPr lang="en-US" sz="2000" dirty="0" smtClean="0">
                  <a:solidFill>
                    <a:schemeClr val="tx1"/>
                  </a:solidFill>
                  <a:latin typeface="Calibri" pitchFamily="34" charset="0"/>
                  <a:cs typeface="Calibri" pitchFamily="34" charset="0"/>
                </a:rPr>
                <a:t>Query </a:t>
              </a:r>
              <a:r>
                <a:rPr lang="en-US" sz="2000" dirty="0">
                  <a:solidFill>
                    <a:schemeClr val="tx1"/>
                  </a:solidFill>
                  <a:latin typeface="Calibri" pitchFamily="34" charset="0"/>
                  <a:cs typeface="Calibri" pitchFamily="34" charset="0"/>
                </a:rPr>
                <a:t>processor</a:t>
              </a:r>
            </a:p>
          </p:txBody>
        </p:sp>
        <p:sp>
          <p:nvSpPr>
            <p:cNvPr id="39" name="TextBox 54"/>
            <p:cNvSpPr txBox="1">
              <a:spLocks noChangeArrowheads="1"/>
            </p:cNvSpPr>
            <p:nvPr/>
          </p:nvSpPr>
          <p:spPr bwMode="auto">
            <a:xfrm>
              <a:off x="6288088" y="6057900"/>
              <a:ext cx="763351" cy="369332"/>
            </a:xfrm>
            <a:prstGeom prst="rect">
              <a:avLst/>
            </a:prstGeom>
            <a:noFill/>
            <a:ln w="9525">
              <a:noFill/>
              <a:miter lim="800000"/>
              <a:headEnd/>
              <a:tailEnd/>
            </a:ln>
          </p:spPr>
          <p:txBody>
            <a:bodyPr wrap="none">
              <a:spAutoFit/>
            </a:bodyPr>
            <a:lstStyle/>
            <a:p>
              <a:r>
                <a:rPr lang="en-US" sz="2000">
                  <a:solidFill>
                    <a:schemeClr val="tx1"/>
                  </a:solidFill>
                  <a:latin typeface="Calibri" pitchFamily="34" charset="0"/>
                  <a:cs typeface="Calibri" pitchFamily="34" charset="0"/>
                </a:rPr>
                <a:t>DBCC</a:t>
              </a:r>
            </a:p>
          </p:txBody>
        </p:sp>
      </p:grpSp>
      <p:sp>
        <p:nvSpPr>
          <p:cNvPr id="41"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Exactly Does </a:t>
            </a:r>
            <a:r>
              <a:rPr lang="en-US" dirty="0" err="1" smtClean="0"/>
              <a:t>CHECKDB</a:t>
            </a:r>
            <a:r>
              <a:rPr lang="en-US" dirty="0" smtClean="0"/>
              <a:t> DO? </a:t>
            </a:r>
            <a:r>
              <a:rPr lang="en-US" sz="2800" dirty="0" smtClean="0"/>
              <a:t>(4)</a:t>
            </a:r>
            <a:endParaRPr lang="en-US" dirty="0"/>
          </a:p>
        </p:txBody>
      </p:sp>
      <p:grpSp>
        <p:nvGrpSpPr>
          <p:cNvPr id="4" name="Content Placeholder 3"/>
          <p:cNvGrpSpPr>
            <a:grpSpLocks noGrp="1"/>
          </p:cNvGrpSpPr>
          <p:nvPr>
            <p:ph idx="1"/>
          </p:nvPr>
        </p:nvGrpSpPr>
        <p:grpSpPr>
          <a:xfrm>
            <a:off x="344488" y="1171459"/>
            <a:ext cx="8455025" cy="5040313"/>
            <a:chOff x="1797050" y="361950"/>
            <a:chExt cx="6572250" cy="6024563"/>
          </a:xfrm>
        </p:grpSpPr>
        <p:sp>
          <p:nvSpPr>
            <p:cNvPr id="5" name="Rounded Rectangle 30"/>
            <p:cNvSpPr>
              <a:spLocks noChangeArrowheads="1"/>
            </p:cNvSpPr>
            <p:nvPr/>
          </p:nvSpPr>
          <p:spPr bwMode="auto">
            <a:xfrm>
              <a:off x="1797050" y="361950"/>
              <a:ext cx="6535738" cy="1350963"/>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sp>
          <p:nvSpPr>
            <p:cNvPr id="6" name="Rounded Rectangle 31"/>
            <p:cNvSpPr>
              <a:spLocks noChangeArrowheads="1"/>
            </p:cNvSpPr>
            <p:nvPr/>
          </p:nvSpPr>
          <p:spPr bwMode="auto">
            <a:xfrm>
              <a:off x="1833563" y="4524375"/>
              <a:ext cx="6535737" cy="1862138"/>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sp>
          <p:nvSpPr>
            <p:cNvPr id="7" name="Rounded Rectangle 32"/>
            <p:cNvSpPr>
              <a:spLocks noChangeArrowheads="1"/>
            </p:cNvSpPr>
            <p:nvPr/>
          </p:nvSpPr>
          <p:spPr bwMode="auto">
            <a:xfrm>
              <a:off x="1797050" y="1968500"/>
              <a:ext cx="6535738" cy="2336800"/>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grpSp>
          <p:nvGrpSpPr>
            <p:cNvPr id="8" name="Group 16"/>
            <p:cNvGrpSpPr>
              <a:grpSpLocks/>
            </p:cNvGrpSpPr>
            <p:nvPr/>
          </p:nvGrpSpPr>
          <p:grpSpPr bwMode="auto">
            <a:xfrm>
              <a:off x="4662488" y="5583238"/>
              <a:ext cx="746125" cy="703262"/>
              <a:chOff x="7389019" y="5224211"/>
              <a:chExt cx="1016845" cy="685800"/>
            </a:xfrm>
          </p:grpSpPr>
          <p:sp>
            <p:nvSpPr>
              <p:cNvPr id="65" name="AutoShape 18"/>
              <p:cNvSpPr>
                <a:spLocks noChangeArrowheads="1"/>
              </p:cNvSpPr>
              <p:nvPr/>
            </p:nvSpPr>
            <p:spPr bwMode="auto">
              <a:xfrm>
                <a:off x="7389019" y="5224211"/>
                <a:ext cx="1016845" cy="685800"/>
              </a:xfrm>
              <a:prstGeom prst="flowChartMultidocument">
                <a:avLst/>
              </a:prstGeom>
              <a:noFill/>
              <a:ln w="19050">
                <a:solidFill>
                  <a:schemeClr val="tx1"/>
                </a:solidFill>
                <a:miter lim="800000"/>
                <a:headEnd/>
                <a:tailEnd/>
              </a:ln>
            </p:spPr>
            <p:txBody>
              <a:bodyPr wrap="none" anchor="ctr"/>
              <a:lstStyle/>
              <a:p>
                <a:endParaRPr lang="en-US">
                  <a:solidFill>
                    <a:schemeClr val="tx1"/>
                  </a:solidFill>
                  <a:latin typeface="Calibri" pitchFamily="34" charset="0"/>
                  <a:cs typeface="Calibri" pitchFamily="34" charset="0"/>
                </a:endParaRPr>
              </a:p>
            </p:txBody>
          </p:sp>
          <p:sp>
            <p:nvSpPr>
              <p:cNvPr id="66" name="TextBox 15"/>
              <p:cNvSpPr txBox="1">
                <a:spLocks noChangeArrowheads="1"/>
              </p:cNvSpPr>
              <p:nvPr/>
            </p:nvSpPr>
            <p:spPr bwMode="auto">
              <a:xfrm>
                <a:off x="7509245" y="5437662"/>
                <a:ext cx="680620" cy="301344"/>
              </a:xfrm>
              <a:prstGeom prst="rect">
                <a:avLst/>
              </a:prstGeom>
              <a:noFill/>
              <a:ln w="9525">
                <a:noFill/>
                <a:miter lim="800000"/>
                <a:headEnd/>
                <a:tailEnd/>
              </a:ln>
            </p:spPr>
            <p:txBody>
              <a:bodyPr wrap="none">
                <a:spAutoFit/>
              </a:bodyPr>
              <a:lstStyle/>
              <a:p>
                <a:r>
                  <a:rPr lang="en-US" sz="1200" dirty="0">
                    <a:solidFill>
                      <a:schemeClr val="tx1"/>
                    </a:solidFill>
                    <a:latin typeface="Calibri" pitchFamily="34" charset="0"/>
                    <a:cs typeface="Calibri" pitchFamily="34" charset="0"/>
                  </a:rPr>
                  <a:t>R</a:t>
                </a:r>
                <a:r>
                  <a:rPr lang="en-US" sz="1200" dirty="0" smtClean="0">
                    <a:solidFill>
                      <a:schemeClr val="tx1"/>
                    </a:solidFill>
                    <a:latin typeface="Calibri" pitchFamily="34" charset="0"/>
                    <a:cs typeface="Calibri" pitchFamily="34" charset="0"/>
                  </a:rPr>
                  <a:t>esults</a:t>
                </a:r>
                <a:endParaRPr lang="en-US" sz="1200" dirty="0">
                  <a:solidFill>
                    <a:schemeClr val="tx1"/>
                  </a:solidFill>
                  <a:latin typeface="Calibri" pitchFamily="34" charset="0"/>
                  <a:cs typeface="Calibri" pitchFamily="34" charset="0"/>
                </a:endParaRPr>
              </a:p>
            </p:txBody>
          </p:sp>
        </p:grpSp>
        <p:grpSp>
          <p:nvGrpSpPr>
            <p:cNvPr id="9" name="Group 12"/>
            <p:cNvGrpSpPr>
              <a:grpSpLocks/>
            </p:cNvGrpSpPr>
            <p:nvPr/>
          </p:nvGrpSpPr>
          <p:grpSpPr bwMode="auto">
            <a:xfrm>
              <a:off x="4367213" y="4779963"/>
              <a:ext cx="1449387" cy="515705"/>
              <a:chOff x="5674988" y="4779981"/>
              <a:chExt cx="1817418" cy="699895"/>
            </a:xfrm>
          </p:grpSpPr>
          <p:sp>
            <p:nvSpPr>
              <p:cNvPr id="63" name="Rounded Rectangle 7"/>
              <p:cNvSpPr>
                <a:spLocks noChangeArrowheads="1"/>
              </p:cNvSpPr>
              <p:nvPr/>
            </p:nvSpPr>
            <p:spPr bwMode="auto">
              <a:xfrm>
                <a:off x="5674988" y="4779981"/>
                <a:ext cx="1817418" cy="693747"/>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sp>
            <p:nvSpPr>
              <p:cNvPr id="64" name="TextBox 11"/>
              <p:cNvSpPr txBox="1">
                <a:spLocks noChangeArrowheads="1"/>
              </p:cNvSpPr>
              <p:nvPr/>
            </p:nvSpPr>
            <p:spPr bwMode="auto">
              <a:xfrm>
                <a:off x="5991656" y="4790884"/>
                <a:ext cx="1184081" cy="688992"/>
              </a:xfrm>
              <a:prstGeom prst="rect">
                <a:avLst/>
              </a:prstGeom>
              <a:noFill/>
              <a:ln w="9525">
                <a:noFill/>
                <a:miter lim="800000"/>
                <a:headEnd/>
                <a:tailEnd/>
              </a:ln>
            </p:spPr>
            <p:txBody>
              <a:bodyPr wrap="none">
                <a:spAutoFit/>
              </a:bodyPr>
              <a:lstStyle/>
              <a:p>
                <a:r>
                  <a:rPr lang="en-US" sz="1200" dirty="0" err="1">
                    <a:solidFill>
                      <a:schemeClr val="tx1"/>
                    </a:solidFill>
                    <a:latin typeface="Calibri" pitchFamily="34" charset="0"/>
                    <a:cs typeface="Calibri" pitchFamily="34" charset="0"/>
                  </a:rPr>
                  <a:t>CheckIndex</a:t>
                </a:r>
                <a:endParaRPr lang="en-US" sz="1200" dirty="0">
                  <a:solidFill>
                    <a:schemeClr val="tx1"/>
                  </a:solidFill>
                  <a:latin typeface="Calibri" pitchFamily="34" charset="0"/>
                  <a:cs typeface="Calibri" pitchFamily="34" charset="0"/>
                </a:endParaRPr>
              </a:p>
              <a:p>
                <a:r>
                  <a:rPr lang="en-US" sz="1200" dirty="0">
                    <a:solidFill>
                      <a:schemeClr val="tx1"/>
                    </a:solidFill>
                    <a:latin typeface="Calibri" pitchFamily="34" charset="0"/>
                    <a:cs typeface="Calibri" pitchFamily="34" charset="0"/>
                  </a:rPr>
                  <a:t>fact aggregation</a:t>
                </a:r>
              </a:p>
            </p:txBody>
          </p:sp>
        </p:grpSp>
        <p:grpSp>
          <p:nvGrpSpPr>
            <p:cNvPr id="10" name="Group 12"/>
            <p:cNvGrpSpPr>
              <a:grpSpLocks/>
            </p:cNvGrpSpPr>
            <p:nvPr/>
          </p:nvGrpSpPr>
          <p:grpSpPr bwMode="auto">
            <a:xfrm>
              <a:off x="2563813" y="4779963"/>
              <a:ext cx="1447800" cy="515705"/>
              <a:chOff x="5674988" y="4779981"/>
              <a:chExt cx="1817418" cy="699895"/>
            </a:xfrm>
          </p:grpSpPr>
          <p:sp>
            <p:nvSpPr>
              <p:cNvPr id="61" name="Rounded Rectangle 7"/>
              <p:cNvSpPr>
                <a:spLocks noChangeArrowheads="1"/>
              </p:cNvSpPr>
              <p:nvPr/>
            </p:nvSpPr>
            <p:spPr bwMode="auto">
              <a:xfrm>
                <a:off x="5674988" y="4779981"/>
                <a:ext cx="1817418" cy="693747"/>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sp>
            <p:nvSpPr>
              <p:cNvPr id="62" name="TextBox 11"/>
              <p:cNvSpPr txBox="1">
                <a:spLocks noChangeArrowheads="1"/>
              </p:cNvSpPr>
              <p:nvPr/>
            </p:nvSpPr>
            <p:spPr bwMode="auto">
              <a:xfrm>
                <a:off x="5991007" y="4790884"/>
                <a:ext cx="1185380" cy="688992"/>
              </a:xfrm>
              <a:prstGeom prst="rect">
                <a:avLst/>
              </a:prstGeom>
              <a:noFill/>
              <a:ln w="9525">
                <a:noFill/>
                <a:miter lim="800000"/>
                <a:headEnd/>
                <a:tailEnd/>
              </a:ln>
            </p:spPr>
            <p:txBody>
              <a:bodyPr wrap="none">
                <a:spAutoFit/>
              </a:bodyPr>
              <a:lstStyle/>
              <a:p>
                <a:r>
                  <a:rPr lang="en-US" sz="1200" dirty="0" err="1">
                    <a:solidFill>
                      <a:schemeClr val="tx1"/>
                    </a:solidFill>
                    <a:latin typeface="Calibri" pitchFamily="34" charset="0"/>
                    <a:cs typeface="Calibri" pitchFamily="34" charset="0"/>
                  </a:rPr>
                  <a:t>CheckIndex</a:t>
                </a:r>
                <a:endParaRPr lang="en-US" sz="1200" dirty="0">
                  <a:solidFill>
                    <a:schemeClr val="tx1"/>
                  </a:solidFill>
                  <a:latin typeface="Calibri" pitchFamily="34" charset="0"/>
                  <a:cs typeface="Calibri" pitchFamily="34" charset="0"/>
                </a:endParaRPr>
              </a:p>
              <a:p>
                <a:r>
                  <a:rPr lang="en-US" sz="1200" dirty="0">
                    <a:solidFill>
                      <a:schemeClr val="tx1"/>
                    </a:solidFill>
                    <a:latin typeface="Calibri" pitchFamily="34" charset="0"/>
                    <a:cs typeface="Calibri" pitchFamily="34" charset="0"/>
                  </a:rPr>
                  <a:t>fact aggregation</a:t>
                </a:r>
              </a:p>
            </p:txBody>
          </p:sp>
        </p:grpSp>
        <p:grpSp>
          <p:nvGrpSpPr>
            <p:cNvPr id="11" name="Group 12"/>
            <p:cNvGrpSpPr>
              <a:grpSpLocks/>
            </p:cNvGrpSpPr>
            <p:nvPr/>
          </p:nvGrpSpPr>
          <p:grpSpPr bwMode="auto">
            <a:xfrm>
              <a:off x="6191250" y="4779963"/>
              <a:ext cx="1447800" cy="515705"/>
              <a:chOff x="5674988" y="4779981"/>
              <a:chExt cx="1817418" cy="699895"/>
            </a:xfrm>
          </p:grpSpPr>
          <p:sp>
            <p:nvSpPr>
              <p:cNvPr id="59" name="Rounded Rectangle 7"/>
              <p:cNvSpPr>
                <a:spLocks noChangeArrowheads="1"/>
              </p:cNvSpPr>
              <p:nvPr/>
            </p:nvSpPr>
            <p:spPr bwMode="auto">
              <a:xfrm>
                <a:off x="5674988" y="4779981"/>
                <a:ext cx="1817418" cy="693747"/>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sp>
            <p:nvSpPr>
              <p:cNvPr id="60" name="TextBox 11"/>
              <p:cNvSpPr txBox="1">
                <a:spLocks noChangeArrowheads="1"/>
              </p:cNvSpPr>
              <p:nvPr/>
            </p:nvSpPr>
            <p:spPr bwMode="auto">
              <a:xfrm>
                <a:off x="5991007" y="4790884"/>
                <a:ext cx="1185380" cy="688992"/>
              </a:xfrm>
              <a:prstGeom prst="rect">
                <a:avLst/>
              </a:prstGeom>
              <a:noFill/>
              <a:ln w="9525">
                <a:noFill/>
                <a:miter lim="800000"/>
                <a:headEnd/>
                <a:tailEnd/>
              </a:ln>
            </p:spPr>
            <p:txBody>
              <a:bodyPr wrap="none">
                <a:spAutoFit/>
              </a:bodyPr>
              <a:lstStyle/>
              <a:p>
                <a:r>
                  <a:rPr lang="en-US" sz="1200" dirty="0" err="1">
                    <a:solidFill>
                      <a:schemeClr val="tx1"/>
                    </a:solidFill>
                    <a:latin typeface="Calibri" pitchFamily="34" charset="0"/>
                    <a:cs typeface="Calibri" pitchFamily="34" charset="0"/>
                  </a:rPr>
                  <a:t>CheckIndex</a:t>
                </a:r>
                <a:endParaRPr lang="en-US" sz="1200" dirty="0">
                  <a:solidFill>
                    <a:schemeClr val="tx1"/>
                  </a:solidFill>
                  <a:latin typeface="Calibri" pitchFamily="34" charset="0"/>
                  <a:cs typeface="Calibri" pitchFamily="34" charset="0"/>
                </a:endParaRPr>
              </a:p>
              <a:p>
                <a:r>
                  <a:rPr lang="en-US" sz="1200" dirty="0">
                    <a:solidFill>
                      <a:schemeClr val="tx1"/>
                    </a:solidFill>
                    <a:latin typeface="Calibri" pitchFamily="34" charset="0"/>
                    <a:cs typeface="Calibri" pitchFamily="34" charset="0"/>
                  </a:rPr>
                  <a:t>fact aggregation</a:t>
                </a:r>
              </a:p>
            </p:txBody>
          </p:sp>
        </p:grpSp>
        <p:sp>
          <p:nvSpPr>
            <p:cNvPr id="12" name="AutoShape 17"/>
            <p:cNvSpPr>
              <a:spLocks noChangeArrowheads="1"/>
            </p:cNvSpPr>
            <p:nvPr/>
          </p:nvSpPr>
          <p:spPr bwMode="auto">
            <a:xfrm>
              <a:off x="4787900" y="2832100"/>
              <a:ext cx="609600" cy="609600"/>
            </a:xfrm>
            <a:prstGeom prst="flowChartSummingJunction">
              <a:avLst/>
            </a:prstGeom>
            <a:noFill/>
            <a:ln w="19050">
              <a:solidFill>
                <a:schemeClr val="tx1"/>
              </a:solidFill>
              <a:round/>
              <a:headEnd/>
              <a:tailEnd/>
            </a:ln>
          </p:spPr>
          <p:txBody>
            <a:bodyPr wrap="none" anchor="ctr"/>
            <a:lstStyle/>
            <a:p>
              <a:endParaRPr lang="en-US">
                <a:solidFill>
                  <a:schemeClr val="tx1"/>
                </a:solidFill>
                <a:latin typeface="Calibri" pitchFamily="34" charset="0"/>
                <a:cs typeface="Calibri" pitchFamily="34" charset="0"/>
              </a:endParaRPr>
            </a:p>
          </p:txBody>
        </p:sp>
        <p:grpSp>
          <p:nvGrpSpPr>
            <p:cNvPr id="13" name="Group 12"/>
            <p:cNvGrpSpPr>
              <a:grpSpLocks/>
            </p:cNvGrpSpPr>
            <p:nvPr/>
          </p:nvGrpSpPr>
          <p:grpSpPr bwMode="auto">
            <a:xfrm>
              <a:off x="2565400" y="3684588"/>
              <a:ext cx="1447800" cy="365125"/>
              <a:chOff x="5674989" y="4779981"/>
              <a:chExt cx="1817418" cy="693747"/>
            </a:xfrm>
          </p:grpSpPr>
          <p:sp>
            <p:nvSpPr>
              <p:cNvPr id="57" name="Rounded Rectangle 7"/>
              <p:cNvSpPr>
                <a:spLocks noChangeArrowheads="1"/>
              </p:cNvSpPr>
              <p:nvPr/>
            </p:nvSpPr>
            <p:spPr bwMode="auto">
              <a:xfrm>
                <a:off x="5674989" y="4779981"/>
                <a:ext cx="1817418" cy="693747"/>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sp>
            <p:nvSpPr>
              <p:cNvPr id="58" name="TextBox 11"/>
              <p:cNvSpPr txBox="1">
                <a:spLocks noChangeArrowheads="1"/>
              </p:cNvSpPr>
              <p:nvPr/>
            </p:nvSpPr>
            <p:spPr bwMode="auto">
              <a:xfrm>
                <a:off x="5907013" y="4831423"/>
                <a:ext cx="1353370" cy="587141"/>
              </a:xfrm>
              <a:prstGeom prst="rect">
                <a:avLst/>
              </a:prstGeom>
              <a:noFill/>
              <a:ln w="9525">
                <a:noFill/>
                <a:miter lim="800000"/>
                <a:headEnd/>
                <a:tailEnd/>
              </a:ln>
            </p:spPr>
            <p:txBody>
              <a:bodyPr wrap="none">
                <a:spAutoFit/>
              </a:bodyPr>
              <a:lstStyle/>
              <a:p>
                <a:r>
                  <a:rPr lang="en-US" sz="1200" dirty="0">
                    <a:solidFill>
                      <a:schemeClr val="tx1"/>
                    </a:solidFill>
                    <a:latin typeface="Calibri" pitchFamily="34" charset="0"/>
                    <a:cs typeface="Calibri" pitchFamily="34" charset="0"/>
                  </a:rPr>
                  <a:t>S</a:t>
                </a:r>
                <a:r>
                  <a:rPr lang="en-US" sz="1200" dirty="0" smtClean="0">
                    <a:solidFill>
                      <a:schemeClr val="tx1"/>
                    </a:solidFill>
                    <a:latin typeface="Calibri" pitchFamily="34" charset="0"/>
                    <a:cs typeface="Calibri" pitchFamily="34" charset="0"/>
                  </a:rPr>
                  <a:t>ort and </a:t>
                </a:r>
                <a:r>
                  <a:rPr lang="en-US" sz="1200" dirty="0">
                    <a:solidFill>
                      <a:schemeClr val="tx1"/>
                    </a:solidFill>
                    <a:latin typeface="Calibri" pitchFamily="34" charset="0"/>
                    <a:cs typeface="Calibri" pitchFamily="34" charset="0"/>
                  </a:rPr>
                  <a:t>aggregate</a:t>
                </a:r>
              </a:p>
            </p:txBody>
          </p:sp>
        </p:grpSp>
        <p:grpSp>
          <p:nvGrpSpPr>
            <p:cNvPr id="14" name="Group 12"/>
            <p:cNvGrpSpPr>
              <a:grpSpLocks/>
            </p:cNvGrpSpPr>
            <p:nvPr/>
          </p:nvGrpSpPr>
          <p:grpSpPr bwMode="auto">
            <a:xfrm>
              <a:off x="4365625" y="3684588"/>
              <a:ext cx="1447800" cy="365125"/>
              <a:chOff x="5674989" y="4779981"/>
              <a:chExt cx="1817418" cy="693747"/>
            </a:xfrm>
          </p:grpSpPr>
          <p:sp>
            <p:nvSpPr>
              <p:cNvPr id="55" name="Rounded Rectangle 7"/>
              <p:cNvSpPr>
                <a:spLocks noChangeArrowheads="1"/>
              </p:cNvSpPr>
              <p:nvPr/>
            </p:nvSpPr>
            <p:spPr bwMode="auto">
              <a:xfrm>
                <a:off x="5674989" y="4779981"/>
                <a:ext cx="1817418" cy="693747"/>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sp>
            <p:nvSpPr>
              <p:cNvPr id="56" name="TextBox 11"/>
              <p:cNvSpPr txBox="1">
                <a:spLocks noChangeArrowheads="1"/>
              </p:cNvSpPr>
              <p:nvPr/>
            </p:nvSpPr>
            <p:spPr bwMode="auto">
              <a:xfrm>
                <a:off x="5907013" y="4831423"/>
                <a:ext cx="1353370" cy="587141"/>
              </a:xfrm>
              <a:prstGeom prst="rect">
                <a:avLst/>
              </a:prstGeom>
              <a:noFill/>
              <a:ln w="9525">
                <a:noFill/>
                <a:miter lim="800000"/>
                <a:headEnd/>
                <a:tailEnd/>
              </a:ln>
            </p:spPr>
            <p:txBody>
              <a:bodyPr wrap="none">
                <a:spAutoFit/>
              </a:bodyPr>
              <a:lstStyle/>
              <a:p>
                <a:r>
                  <a:rPr lang="en-US" sz="1200" dirty="0">
                    <a:solidFill>
                      <a:schemeClr val="tx1"/>
                    </a:solidFill>
                    <a:latin typeface="Calibri" pitchFamily="34" charset="0"/>
                    <a:cs typeface="Calibri" pitchFamily="34" charset="0"/>
                  </a:rPr>
                  <a:t>S</a:t>
                </a:r>
                <a:r>
                  <a:rPr lang="en-US" sz="1200" dirty="0" smtClean="0">
                    <a:solidFill>
                      <a:schemeClr val="tx1"/>
                    </a:solidFill>
                    <a:latin typeface="Calibri" pitchFamily="34" charset="0"/>
                    <a:cs typeface="Calibri" pitchFamily="34" charset="0"/>
                  </a:rPr>
                  <a:t>ort and </a:t>
                </a:r>
                <a:r>
                  <a:rPr lang="en-US" sz="1200" dirty="0">
                    <a:solidFill>
                      <a:schemeClr val="tx1"/>
                    </a:solidFill>
                    <a:latin typeface="Calibri" pitchFamily="34" charset="0"/>
                    <a:cs typeface="Calibri" pitchFamily="34" charset="0"/>
                  </a:rPr>
                  <a:t>aggregate</a:t>
                </a:r>
              </a:p>
            </p:txBody>
          </p:sp>
        </p:grpSp>
        <p:grpSp>
          <p:nvGrpSpPr>
            <p:cNvPr id="15" name="Group 14"/>
            <p:cNvGrpSpPr>
              <a:grpSpLocks/>
            </p:cNvGrpSpPr>
            <p:nvPr/>
          </p:nvGrpSpPr>
          <p:grpSpPr bwMode="auto">
            <a:xfrm>
              <a:off x="6191250" y="3684588"/>
              <a:ext cx="1447800" cy="365125"/>
              <a:chOff x="5674989" y="4779981"/>
              <a:chExt cx="1817418" cy="693747"/>
            </a:xfrm>
          </p:grpSpPr>
          <p:sp>
            <p:nvSpPr>
              <p:cNvPr id="53" name="Rounded Rectangle 7"/>
              <p:cNvSpPr>
                <a:spLocks noChangeArrowheads="1"/>
              </p:cNvSpPr>
              <p:nvPr/>
            </p:nvSpPr>
            <p:spPr bwMode="auto">
              <a:xfrm>
                <a:off x="5674989" y="4779981"/>
                <a:ext cx="1817418" cy="693747"/>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sp>
            <p:nvSpPr>
              <p:cNvPr id="54" name="TextBox 11"/>
              <p:cNvSpPr txBox="1">
                <a:spLocks noChangeArrowheads="1"/>
              </p:cNvSpPr>
              <p:nvPr/>
            </p:nvSpPr>
            <p:spPr bwMode="auto">
              <a:xfrm>
                <a:off x="5907013" y="4831423"/>
                <a:ext cx="1353370" cy="587141"/>
              </a:xfrm>
              <a:prstGeom prst="rect">
                <a:avLst/>
              </a:prstGeom>
              <a:noFill/>
              <a:ln w="9525">
                <a:noFill/>
                <a:miter lim="800000"/>
                <a:headEnd/>
                <a:tailEnd/>
              </a:ln>
            </p:spPr>
            <p:txBody>
              <a:bodyPr wrap="none">
                <a:spAutoFit/>
              </a:bodyPr>
              <a:lstStyle/>
              <a:p>
                <a:r>
                  <a:rPr lang="en-US" sz="1200" dirty="0">
                    <a:solidFill>
                      <a:schemeClr val="tx1"/>
                    </a:solidFill>
                    <a:latin typeface="Calibri" pitchFamily="34" charset="0"/>
                    <a:cs typeface="Calibri" pitchFamily="34" charset="0"/>
                  </a:rPr>
                  <a:t>S</a:t>
                </a:r>
                <a:r>
                  <a:rPr lang="en-US" sz="1200" dirty="0" smtClean="0">
                    <a:solidFill>
                      <a:schemeClr val="tx1"/>
                    </a:solidFill>
                    <a:latin typeface="Calibri" pitchFamily="34" charset="0"/>
                    <a:cs typeface="Calibri" pitchFamily="34" charset="0"/>
                  </a:rPr>
                  <a:t>ort and </a:t>
                </a:r>
                <a:r>
                  <a:rPr lang="en-US" sz="1200" dirty="0">
                    <a:solidFill>
                      <a:schemeClr val="tx1"/>
                    </a:solidFill>
                    <a:latin typeface="Calibri" pitchFamily="34" charset="0"/>
                    <a:cs typeface="Calibri" pitchFamily="34" charset="0"/>
                  </a:rPr>
                  <a:t>aggregate</a:t>
                </a:r>
              </a:p>
            </p:txBody>
          </p:sp>
        </p:grpSp>
        <p:grpSp>
          <p:nvGrpSpPr>
            <p:cNvPr id="16" name="Group 12"/>
            <p:cNvGrpSpPr>
              <a:grpSpLocks/>
            </p:cNvGrpSpPr>
            <p:nvPr/>
          </p:nvGrpSpPr>
          <p:grpSpPr bwMode="auto">
            <a:xfrm>
              <a:off x="6197600" y="2224088"/>
              <a:ext cx="1447800" cy="365125"/>
              <a:chOff x="5674989" y="4779981"/>
              <a:chExt cx="1817418" cy="693747"/>
            </a:xfrm>
          </p:grpSpPr>
          <p:sp>
            <p:nvSpPr>
              <p:cNvPr id="51" name="Rounded Rectangle 7"/>
              <p:cNvSpPr>
                <a:spLocks noChangeArrowheads="1"/>
              </p:cNvSpPr>
              <p:nvPr/>
            </p:nvSpPr>
            <p:spPr bwMode="auto">
              <a:xfrm>
                <a:off x="5674989" y="4779981"/>
                <a:ext cx="1817418" cy="693747"/>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sp>
            <p:nvSpPr>
              <p:cNvPr id="52" name="TextBox 11"/>
              <p:cNvSpPr txBox="1">
                <a:spLocks noChangeArrowheads="1"/>
              </p:cNvSpPr>
              <p:nvPr/>
            </p:nvSpPr>
            <p:spPr bwMode="auto">
              <a:xfrm>
                <a:off x="6037182" y="4831423"/>
                <a:ext cx="1093031" cy="587141"/>
              </a:xfrm>
              <a:prstGeom prst="rect">
                <a:avLst/>
              </a:prstGeom>
              <a:noFill/>
              <a:ln w="9525">
                <a:noFill/>
                <a:miter lim="800000"/>
                <a:headEnd/>
                <a:tailEnd/>
              </a:ln>
            </p:spPr>
            <p:txBody>
              <a:bodyPr wrap="none">
                <a:spAutoFit/>
              </a:bodyPr>
              <a:lstStyle/>
              <a:p>
                <a:r>
                  <a:rPr lang="en-US" sz="1200" dirty="0" smtClean="0">
                    <a:solidFill>
                      <a:schemeClr val="tx1"/>
                    </a:solidFill>
                    <a:latin typeface="Calibri" pitchFamily="34" charset="0"/>
                    <a:cs typeface="Calibri" pitchFamily="34" charset="0"/>
                  </a:rPr>
                  <a:t>Read and </a:t>
                </a:r>
                <a:r>
                  <a:rPr lang="en-US" sz="1200" dirty="0">
                    <a:solidFill>
                      <a:schemeClr val="tx1"/>
                    </a:solidFill>
                    <a:latin typeface="Calibri" pitchFamily="34" charset="0"/>
                    <a:cs typeface="Calibri" pitchFamily="34" charset="0"/>
                  </a:rPr>
                  <a:t>hash</a:t>
                </a:r>
              </a:p>
            </p:txBody>
          </p:sp>
        </p:grpSp>
        <p:grpSp>
          <p:nvGrpSpPr>
            <p:cNvPr id="17" name="Group 12"/>
            <p:cNvGrpSpPr>
              <a:grpSpLocks/>
            </p:cNvGrpSpPr>
            <p:nvPr/>
          </p:nvGrpSpPr>
          <p:grpSpPr bwMode="auto">
            <a:xfrm>
              <a:off x="4371975" y="2224088"/>
              <a:ext cx="1447800" cy="365125"/>
              <a:chOff x="5674989" y="4779981"/>
              <a:chExt cx="1817418" cy="693747"/>
            </a:xfrm>
          </p:grpSpPr>
          <p:sp>
            <p:nvSpPr>
              <p:cNvPr id="49" name="Rounded Rectangle 7"/>
              <p:cNvSpPr>
                <a:spLocks noChangeArrowheads="1"/>
              </p:cNvSpPr>
              <p:nvPr/>
            </p:nvSpPr>
            <p:spPr bwMode="auto">
              <a:xfrm>
                <a:off x="5674989" y="4779981"/>
                <a:ext cx="1817418" cy="693747"/>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sp>
            <p:nvSpPr>
              <p:cNvPr id="50" name="TextBox 11"/>
              <p:cNvSpPr txBox="1">
                <a:spLocks noChangeArrowheads="1"/>
              </p:cNvSpPr>
              <p:nvPr/>
            </p:nvSpPr>
            <p:spPr bwMode="auto">
              <a:xfrm>
                <a:off x="6037182" y="4831423"/>
                <a:ext cx="1093031" cy="587141"/>
              </a:xfrm>
              <a:prstGeom prst="rect">
                <a:avLst/>
              </a:prstGeom>
              <a:noFill/>
              <a:ln w="9525">
                <a:noFill/>
                <a:miter lim="800000"/>
                <a:headEnd/>
                <a:tailEnd/>
              </a:ln>
            </p:spPr>
            <p:txBody>
              <a:bodyPr wrap="none">
                <a:spAutoFit/>
              </a:bodyPr>
              <a:lstStyle/>
              <a:p>
                <a:r>
                  <a:rPr lang="en-US" sz="1200" dirty="0">
                    <a:solidFill>
                      <a:schemeClr val="tx1"/>
                    </a:solidFill>
                    <a:latin typeface="Calibri" pitchFamily="34" charset="0"/>
                    <a:cs typeface="Calibri" pitchFamily="34" charset="0"/>
                  </a:rPr>
                  <a:t>R</a:t>
                </a:r>
                <a:r>
                  <a:rPr lang="en-US" sz="1200" dirty="0" smtClean="0">
                    <a:solidFill>
                      <a:schemeClr val="tx1"/>
                    </a:solidFill>
                    <a:latin typeface="Calibri" pitchFamily="34" charset="0"/>
                    <a:cs typeface="Calibri" pitchFamily="34" charset="0"/>
                  </a:rPr>
                  <a:t>ead and </a:t>
                </a:r>
                <a:r>
                  <a:rPr lang="en-US" sz="1200" dirty="0">
                    <a:solidFill>
                      <a:schemeClr val="tx1"/>
                    </a:solidFill>
                    <a:latin typeface="Calibri" pitchFamily="34" charset="0"/>
                    <a:cs typeface="Calibri" pitchFamily="34" charset="0"/>
                  </a:rPr>
                  <a:t>hash</a:t>
                </a:r>
              </a:p>
            </p:txBody>
          </p:sp>
        </p:grpSp>
        <p:grpSp>
          <p:nvGrpSpPr>
            <p:cNvPr id="18" name="Group 12"/>
            <p:cNvGrpSpPr>
              <a:grpSpLocks/>
            </p:cNvGrpSpPr>
            <p:nvPr/>
          </p:nvGrpSpPr>
          <p:grpSpPr bwMode="auto">
            <a:xfrm>
              <a:off x="2563813" y="2224088"/>
              <a:ext cx="1447800" cy="365125"/>
              <a:chOff x="5674989" y="4779981"/>
              <a:chExt cx="1817418" cy="693747"/>
            </a:xfrm>
          </p:grpSpPr>
          <p:sp>
            <p:nvSpPr>
              <p:cNvPr id="47" name="Rounded Rectangle 7"/>
              <p:cNvSpPr>
                <a:spLocks noChangeArrowheads="1"/>
              </p:cNvSpPr>
              <p:nvPr/>
            </p:nvSpPr>
            <p:spPr bwMode="auto">
              <a:xfrm>
                <a:off x="5674989" y="4779981"/>
                <a:ext cx="1817418" cy="693747"/>
              </a:xfrm>
              <a:prstGeom prst="roundRect">
                <a:avLst>
                  <a:gd name="adj" fmla="val 16667"/>
                </a:avLst>
              </a:prstGeom>
              <a:noFill/>
              <a:ln w="19050" algn="ctr">
                <a:solidFill>
                  <a:schemeClr val="tx1"/>
                </a:solidFill>
                <a:round/>
                <a:headEnd/>
                <a:tailEnd/>
              </a:ln>
            </p:spPr>
            <p:txBody>
              <a:bodyPr wrap="none"/>
              <a:lstStyle/>
              <a:p>
                <a:endParaRPr lang="en-US">
                  <a:solidFill>
                    <a:schemeClr val="tx1"/>
                  </a:solidFill>
                  <a:latin typeface="Calibri" pitchFamily="34" charset="0"/>
                  <a:cs typeface="Calibri" pitchFamily="34" charset="0"/>
                </a:endParaRPr>
              </a:p>
            </p:txBody>
          </p:sp>
          <p:sp>
            <p:nvSpPr>
              <p:cNvPr id="48" name="TextBox 11"/>
              <p:cNvSpPr txBox="1">
                <a:spLocks noChangeArrowheads="1"/>
              </p:cNvSpPr>
              <p:nvPr/>
            </p:nvSpPr>
            <p:spPr bwMode="auto">
              <a:xfrm>
                <a:off x="6037182" y="4831423"/>
                <a:ext cx="1093031" cy="587141"/>
              </a:xfrm>
              <a:prstGeom prst="rect">
                <a:avLst/>
              </a:prstGeom>
              <a:noFill/>
              <a:ln w="9525">
                <a:noFill/>
                <a:miter lim="800000"/>
                <a:headEnd/>
                <a:tailEnd/>
              </a:ln>
            </p:spPr>
            <p:txBody>
              <a:bodyPr wrap="none">
                <a:spAutoFit/>
              </a:bodyPr>
              <a:lstStyle/>
              <a:p>
                <a:r>
                  <a:rPr lang="en-US" sz="1200" dirty="0">
                    <a:solidFill>
                      <a:schemeClr val="tx1"/>
                    </a:solidFill>
                    <a:latin typeface="Calibri" pitchFamily="34" charset="0"/>
                    <a:cs typeface="Calibri" pitchFamily="34" charset="0"/>
                  </a:rPr>
                  <a:t>R</a:t>
                </a:r>
                <a:r>
                  <a:rPr lang="en-US" sz="1200" dirty="0" smtClean="0">
                    <a:solidFill>
                      <a:schemeClr val="tx1"/>
                    </a:solidFill>
                    <a:latin typeface="Calibri" pitchFamily="34" charset="0"/>
                    <a:cs typeface="Calibri" pitchFamily="34" charset="0"/>
                  </a:rPr>
                  <a:t>ead and </a:t>
                </a:r>
                <a:r>
                  <a:rPr lang="en-US" sz="1200" dirty="0">
                    <a:solidFill>
                      <a:schemeClr val="tx1"/>
                    </a:solidFill>
                    <a:latin typeface="Calibri" pitchFamily="34" charset="0"/>
                    <a:cs typeface="Calibri" pitchFamily="34" charset="0"/>
                  </a:rPr>
                  <a:t>hash</a:t>
                </a:r>
              </a:p>
            </p:txBody>
          </p:sp>
        </p:grpSp>
        <p:grpSp>
          <p:nvGrpSpPr>
            <p:cNvPr id="19" name="Group 18"/>
            <p:cNvGrpSpPr>
              <a:grpSpLocks/>
            </p:cNvGrpSpPr>
            <p:nvPr/>
          </p:nvGrpSpPr>
          <p:grpSpPr bwMode="auto">
            <a:xfrm>
              <a:off x="4775200" y="754063"/>
              <a:ext cx="744538" cy="703262"/>
              <a:chOff x="7389019" y="5224211"/>
              <a:chExt cx="1016845" cy="685800"/>
            </a:xfrm>
          </p:grpSpPr>
          <p:sp>
            <p:nvSpPr>
              <p:cNvPr id="45" name="AutoShape 18"/>
              <p:cNvSpPr>
                <a:spLocks noChangeArrowheads="1"/>
              </p:cNvSpPr>
              <p:nvPr/>
            </p:nvSpPr>
            <p:spPr bwMode="auto">
              <a:xfrm>
                <a:off x="7389019" y="5224211"/>
                <a:ext cx="1016845" cy="685800"/>
              </a:xfrm>
              <a:prstGeom prst="flowChartMultidocument">
                <a:avLst/>
              </a:prstGeom>
              <a:noFill/>
              <a:ln w="19050">
                <a:solidFill>
                  <a:schemeClr val="tx1"/>
                </a:solidFill>
                <a:miter lim="800000"/>
                <a:headEnd/>
                <a:tailEnd/>
              </a:ln>
            </p:spPr>
            <p:txBody>
              <a:bodyPr wrap="none" anchor="ctr"/>
              <a:lstStyle/>
              <a:p>
                <a:endParaRPr lang="en-US">
                  <a:solidFill>
                    <a:schemeClr val="tx1"/>
                  </a:solidFill>
                  <a:latin typeface="Calibri" pitchFamily="34" charset="0"/>
                  <a:cs typeface="Calibri" pitchFamily="34" charset="0"/>
                </a:endParaRPr>
              </a:p>
            </p:txBody>
          </p:sp>
          <p:sp>
            <p:nvSpPr>
              <p:cNvPr id="46" name="TextBox 15"/>
              <p:cNvSpPr txBox="1">
                <a:spLocks noChangeArrowheads="1"/>
              </p:cNvSpPr>
              <p:nvPr/>
            </p:nvSpPr>
            <p:spPr bwMode="auto">
              <a:xfrm>
                <a:off x="7413110" y="5447534"/>
                <a:ext cx="696162" cy="301344"/>
              </a:xfrm>
              <a:prstGeom prst="rect">
                <a:avLst/>
              </a:prstGeom>
              <a:noFill/>
              <a:ln w="9525">
                <a:noFill/>
                <a:miter lim="800000"/>
                <a:headEnd/>
                <a:tailEnd/>
              </a:ln>
            </p:spPr>
            <p:txBody>
              <a:bodyPr wrap="none">
                <a:spAutoFit/>
              </a:bodyPr>
              <a:lstStyle/>
              <a:p>
                <a:r>
                  <a:rPr lang="en-US" sz="1200" dirty="0" err="1">
                    <a:solidFill>
                      <a:schemeClr val="tx1"/>
                    </a:solidFill>
                    <a:latin typeface="Calibri" pitchFamily="34" charset="0"/>
                    <a:cs typeface="Calibri" pitchFamily="34" charset="0"/>
                  </a:rPr>
                  <a:t>R</a:t>
                </a:r>
                <a:r>
                  <a:rPr lang="en-US" sz="1200" dirty="0" err="1" smtClean="0">
                    <a:solidFill>
                      <a:schemeClr val="tx1"/>
                    </a:solidFill>
                    <a:latin typeface="Calibri" pitchFamily="34" charset="0"/>
                    <a:cs typeface="Calibri" pitchFamily="34" charset="0"/>
                  </a:rPr>
                  <a:t>owset</a:t>
                </a:r>
                <a:endParaRPr lang="en-US" sz="1200" dirty="0">
                  <a:solidFill>
                    <a:schemeClr val="tx1"/>
                  </a:solidFill>
                  <a:latin typeface="Calibri" pitchFamily="34" charset="0"/>
                  <a:cs typeface="Calibri" pitchFamily="34" charset="0"/>
                </a:endParaRPr>
              </a:p>
            </p:txBody>
          </p:sp>
        </p:grpSp>
        <p:grpSp>
          <p:nvGrpSpPr>
            <p:cNvPr id="20" name="Group 16"/>
            <p:cNvGrpSpPr>
              <a:grpSpLocks/>
            </p:cNvGrpSpPr>
            <p:nvPr/>
          </p:nvGrpSpPr>
          <p:grpSpPr bwMode="auto">
            <a:xfrm>
              <a:off x="6602413" y="754063"/>
              <a:ext cx="746125" cy="703262"/>
              <a:chOff x="7389019" y="5224211"/>
              <a:chExt cx="1016845" cy="685800"/>
            </a:xfrm>
          </p:grpSpPr>
          <p:sp>
            <p:nvSpPr>
              <p:cNvPr id="43" name="AutoShape 18"/>
              <p:cNvSpPr>
                <a:spLocks noChangeArrowheads="1"/>
              </p:cNvSpPr>
              <p:nvPr/>
            </p:nvSpPr>
            <p:spPr bwMode="auto">
              <a:xfrm>
                <a:off x="7389019" y="5224211"/>
                <a:ext cx="1016845" cy="685800"/>
              </a:xfrm>
              <a:prstGeom prst="flowChartMultidocument">
                <a:avLst/>
              </a:prstGeom>
              <a:noFill/>
              <a:ln w="19050">
                <a:solidFill>
                  <a:schemeClr val="tx1"/>
                </a:solidFill>
                <a:miter lim="800000"/>
                <a:headEnd/>
                <a:tailEnd/>
              </a:ln>
            </p:spPr>
            <p:txBody>
              <a:bodyPr wrap="none" anchor="ctr"/>
              <a:lstStyle/>
              <a:p>
                <a:endParaRPr lang="en-US">
                  <a:solidFill>
                    <a:schemeClr val="tx1"/>
                  </a:solidFill>
                  <a:latin typeface="Calibri" pitchFamily="34" charset="0"/>
                  <a:cs typeface="Calibri" pitchFamily="34" charset="0"/>
                </a:endParaRPr>
              </a:p>
            </p:txBody>
          </p:sp>
          <p:sp>
            <p:nvSpPr>
              <p:cNvPr id="44" name="TextBox 15"/>
              <p:cNvSpPr txBox="1">
                <a:spLocks noChangeArrowheads="1"/>
              </p:cNvSpPr>
              <p:nvPr/>
            </p:nvSpPr>
            <p:spPr bwMode="auto">
              <a:xfrm>
                <a:off x="7413110" y="5447534"/>
                <a:ext cx="694681" cy="301344"/>
              </a:xfrm>
              <a:prstGeom prst="rect">
                <a:avLst/>
              </a:prstGeom>
              <a:noFill/>
              <a:ln w="9525">
                <a:noFill/>
                <a:miter lim="800000"/>
                <a:headEnd/>
                <a:tailEnd/>
              </a:ln>
            </p:spPr>
            <p:txBody>
              <a:bodyPr wrap="none">
                <a:spAutoFit/>
              </a:bodyPr>
              <a:lstStyle/>
              <a:p>
                <a:r>
                  <a:rPr lang="en-US" sz="1200" dirty="0" err="1">
                    <a:solidFill>
                      <a:schemeClr val="tx1"/>
                    </a:solidFill>
                    <a:latin typeface="Calibri" pitchFamily="34" charset="0"/>
                    <a:cs typeface="Calibri" pitchFamily="34" charset="0"/>
                  </a:rPr>
                  <a:t>R</a:t>
                </a:r>
                <a:r>
                  <a:rPr lang="en-US" sz="1200" dirty="0" err="1" smtClean="0">
                    <a:solidFill>
                      <a:schemeClr val="tx1"/>
                    </a:solidFill>
                    <a:latin typeface="Calibri" pitchFamily="34" charset="0"/>
                    <a:cs typeface="Calibri" pitchFamily="34" charset="0"/>
                  </a:rPr>
                  <a:t>owset</a:t>
                </a:r>
                <a:endParaRPr lang="en-US" sz="1200" dirty="0">
                  <a:solidFill>
                    <a:schemeClr val="tx1"/>
                  </a:solidFill>
                  <a:latin typeface="Calibri" pitchFamily="34" charset="0"/>
                  <a:cs typeface="Calibri" pitchFamily="34" charset="0"/>
                </a:endParaRPr>
              </a:p>
            </p:txBody>
          </p:sp>
        </p:grpSp>
        <p:grpSp>
          <p:nvGrpSpPr>
            <p:cNvPr id="21" name="Group 16"/>
            <p:cNvGrpSpPr>
              <a:grpSpLocks/>
            </p:cNvGrpSpPr>
            <p:nvPr/>
          </p:nvGrpSpPr>
          <p:grpSpPr bwMode="auto">
            <a:xfrm>
              <a:off x="2967038" y="754063"/>
              <a:ext cx="744537" cy="703262"/>
              <a:chOff x="7389019" y="5224211"/>
              <a:chExt cx="1016845" cy="685800"/>
            </a:xfrm>
          </p:grpSpPr>
          <p:sp>
            <p:nvSpPr>
              <p:cNvPr id="41" name="AutoShape 18"/>
              <p:cNvSpPr>
                <a:spLocks noChangeArrowheads="1"/>
              </p:cNvSpPr>
              <p:nvPr/>
            </p:nvSpPr>
            <p:spPr bwMode="auto">
              <a:xfrm>
                <a:off x="7389019" y="5224211"/>
                <a:ext cx="1016845" cy="685800"/>
              </a:xfrm>
              <a:prstGeom prst="flowChartMultidocument">
                <a:avLst/>
              </a:prstGeom>
              <a:noFill/>
              <a:ln w="19050">
                <a:solidFill>
                  <a:schemeClr val="tx1"/>
                </a:solidFill>
                <a:miter lim="800000"/>
                <a:headEnd/>
                <a:tailEnd/>
              </a:ln>
            </p:spPr>
            <p:txBody>
              <a:bodyPr wrap="none" anchor="ctr"/>
              <a:lstStyle/>
              <a:p>
                <a:endParaRPr lang="en-US">
                  <a:solidFill>
                    <a:schemeClr val="tx1"/>
                  </a:solidFill>
                  <a:latin typeface="Calibri" pitchFamily="34" charset="0"/>
                  <a:cs typeface="Calibri" pitchFamily="34" charset="0"/>
                </a:endParaRPr>
              </a:p>
            </p:txBody>
          </p:sp>
          <p:sp>
            <p:nvSpPr>
              <p:cNvPr id="42" name="TextBox 15"/>
              <p:cNvSpPr txBox="1">
                <a:spLocks noChangeArrowheads="1"/>
              </p:cNvSpPr>
              <p:nvPr/>
            </p:nvSpPr>
            <p:spPr bwMode="auto">
              <a:xfrm>
                <a:off x="7413110" y="5447534"/>
                <a:ext cx="696162" cy="301344"/>
              </a:xfrm>
              <a:prstGeom prst="rect">
                <a:avLst/>
              </a:prstGeom>
              <a:noFill/>
              <a:ln w="9525">
                <a:noFill/>
                <a:miter lim="800000"/>
                <a:headEnd/>
                <a:tailEnd/>
              </a:ln>
            </p:spPr>
            <p:txBody>
              <a:bodyPr wrap="none">
                <a:spAutoFit/>
              </a:bodyPr>
              <a:lstStyle/>
              <a:p>
                <a:r>
                  <a:rPr lang="en-US" sz="1200" dirty="0" err="1">
                    <a:solidFill>
                      <a:schemeClr val="tx1"/>
                    </a:solidFill>
                    <a:latin typeface="Calibri" pitchFamily="34" charset="0"/>
                    <a:cs typeface="Calibri" pitchFamily="34" charset="0"/>
                  </a:rPr>
                  <a:t>R</a:t>
                </a:r>
                <a:r>
                  <a:rPr lang="en-US" sz="1200" dirty="0" err="1" smtClean="0">
                    <a:solidFill>
                      <a:schemeClr val="tx1"/>
                    </a:solidFill>
                    <a:latin typeface="Calibri" pitchFamily="34" charset="0"/>
                    <a:cs typeface="Calibri" pitchFamily="34" charset="0"/>
                  </a:rPr>
                  <a:t>owset</a:t>
                </a:r>
                <a:endParaRPr lang="en-US" sz="1200" dirty="0">
                  <a:solidFill>
                    <a:schemeClr val="tx1"/>
                  </a:solidFill>
                  <a:latin typeface="Calibri" pitchFamily="34" charset="0"/>
                  <a:cs typeface="Calibri" pitchFamily="34" charset="0"/>
                </a:endParaRPr>
              </a:p>
            </p:txBody>
          </p:sp>
        </p:grpSp>
        <p:sp>
          <p:nvSpPr>
            <p:cNvPr id="22" name="TextBox 54"/>
            <p:cNvSpPr txBox="1">
              <a:spLocks noChangeArrowheads="1"/>
            </p:cNvSpPr>
            <p:nvPr/>
          </p:nvSpPr>
          <p:spPr bwMode="auto">
            <a:xfrm>
              <a:off x="1979613" y="5546726"/>
              <a:ext cx="547263" cy="408344"/>
            </a:xfrm>
            <a:prstGeom prst="rect">
              <a:avLst/>
            </a:prstGeom>
            <a:noFill/>
            <a:ln w="9525">
              <a:noFill/>
              <a:miter lim="800000"/>
              <a:headEnd/>
              <a:tailEnd/>
            </a:ln>
          </p:spPr>
          <p:txBody>
            <a:bodyPr wrap="none">
              <a:spAutoFit/>
            </a:bodyPr>
            <a:lstStyle/>
            <a:p>
              <a:r>
                <a:rPr lang="en-US" sz="1800" dirty="0" err="1">
                  <a:solidFill>
                    <a:schemeClr val="tx1"/>
                  </a:solidFill>
                  <a:latin typeface="Calibri" pitchFamily="34" charset="0"/>
                  <a:cs typeface="Calibri" pitchFamily="34" charset="0"/>
                </a:rPr>
                <a:t>DBCC</a:t>
              </a:r>
              <a:endParaRPr lang="en-US" sz="1800" dirty="0">
                <a:solidFill>
                  <a:schemeClr val="tx1"/>
                </a:solidFill>
                <a:latin typeface="Calibri" pitchFamily="34" charset="0"/>
                <a:cs typeface="Calibri" pitchFamily="34" charset="0"/>
              </a:endParaRPr>
            </a:p>
          </p:txBody>
        </p:sp>
        <p:sp>
          <p:nvSpPr>
            <p:cNvPr id="23" name="TextBox 54"/>
            <p:cNvSpPr txBox="1">
              <a:spLocks noChangeArrowheads="1"/>
            </p:cNvSpPr>
            <p:nvPr/>
          </p:nvSpPr>
          <p:spPr bwMode="auto">
            <a:xfrm>
              <a:off x="1979613" y="836613"/>
              <a:ext cx="547263" cy="408344"/>
            </a:xfrm>
            <a:prstGeom prst="rect">
              <a:avLst/>
            </a:prstGeom>
            <a:noFill/>
            <a:ln w="9525">
              <a:noFill/>
              <a:miter lim="800000"/>
              <a:headEnd/>
              <a:tailEnd/>
            </a:ln>
          </p:spPr>
          <p:txBody>
            <a:bodyPr wrap="none">
              <a:spAutoFit/>
            </a:bodyPr>
            <a:lstStyle/>
            <a:p>
              <a:r>
                <a:rPr lang="en-US" sz="1800" dirty="0" err="1">
                  <a:solidFill>
                    <a:schemeClr val="tx1"/>
                  </a:solidFill>
                  <a:latin typeface="Calibri" pitchFamily="34" charset="0"/>
                  <a:cs typeface="Calibri" pitchFamily="34" charset="0"/>
                </a:rPr>
                <a:t>DBCC</a:t>
              </a:r>
              <a:endParaRPr lang="en-US" dirty="0">
                <a:solidFill>
                  <a:schemeClr val="tx1"/>
                </a:solidFill>
                <a:latin typeface="Calibri" pitchFamily="34" charset="0"/>
                <a:cs typeface="Calibri" pitchFamily="34" charset="0"/>
              </a:endParaRPr>
            </a:p>
          </p:txBody>
        </p:sp>
        <p:sp>
          <p:nvSpPr>
            <p:cNvPr id="24" name="TextBox 51"/>
            <p:cNvSpPr txBox="1">
              <a:spLocks noChangeArrowheads="1"/>
            </p:cNvSpPr>
            <p:nvPr/>
          </p:nvSpPr>
          <p:spPr bwMode="auto">
            <a:xfrm>
              <a:off x="1995488" y="2813050"/>
              <a:ext cx="862811" cy="706325"/>
            </a:xfrm>
            <a:prstGeom prst="rect">
              <a:avLst/>
            </a:prstGeom>
            <a:noFill/>
            <a:ln w="9525">
              <a:noFill/>
              <a:miter lim="800000"/>
              <a:headEnd/>
              <a:tailEnd/>
            </a:ln>
          </p:spPr>
          <p:txBody>
            <a:bodyPr wrap="none">
              <a:spAutoFit/>
            </a:bodyPr>
            <a:lstStyle/>
            <a:p>
              <a:r>
                <a:rPr lang="en-US" sz="1800" dirty="0" smtClean="0">
                  <a:solidFill>
                    <a:schemeClr val="tx1"/>
                  </a:solidFill>
                  <a:latin typeface="Calibri" pitchFamily="34" charset="0"/>
                  <a:cs typeface="Calibri" pitchFamily="34" charset="0"/>
                </a:rPr>
                <a:t>Query</a:t>
              </a:r>
              <a:endParaRPr lang="en-US" sz="1800" dirty="0">
                <a:solidFill>
                  <a:schemeClr val="tx1"/>
                </a:solidFill>
                <a:latin typeface="Calibri" pitchFamily="34" charset="0"/>
                <a:cs typeface="Calibri" pitchFamily="34" charset="0"/>
              </a:endParaRPr>
            </a:p>
            <a:p>
              <a:r>
                <a:rPr lang="en-US" sz="1800" dirty="0" smtClean="0">
                  <a:solidFill>
                    <a:schemeClr val="tx1"/>
                  </a:solidFill>
                  <a:latin typeface="Calibri" pitchFamily="34" charset="0"/>
                  <a:cs typeface="Calibri" pitchFamily="34" charset="0"/>
                </a:rPr>
                <a:t>Processor</a:t>
              </a:r>
              <a:endParaRPr lang="en-US" sz="1800" dirty="0">
                <a:solidFill>
                  <a:schemeClr val="tx1"/>
                </a:solidFill>
                <a:latin typeface="Calibri" pitchFamily="34" charset="0"/>
                <a:cs typeface="Calibri" pitchFamily="34" charset="0"/>
              </a:endParaRPr>
            </a:p>
          </p:txBody>
        </p:sp>
        <p:cxnSp>
          <p:nvCxnSpPr>
            <p:cNvPr id="25" name="Straight Arrow Connector 81"/>
            <p:cNvCxnSpPr>
              <a:cxnSpLocks noChangeShapeType="1"/>
              <a:stCxn id="41" idx="2"/>
              <a:endCxn id="47" idx="0"/>
            </p:cNvCxnSpPr>
            <p:nvPr/>
          </p:nvCxnSpPr>
          <p:spPr bwMode="auto">
            <a:xfrm>
              <a:off x="3287533" y="1430691"/>
              <a:ext cx="180" cy="793396"/>
            </a:xfrm>
            <a:prstGeom prst="straightConnector1">
              <a:avLst/>
            </a:prstGeom>
            <a:noFill/>
            <a:ln w="19050" algn="ctr">
              <a:solidFill>
                <a:schemeClr val="tx1"/>
              </a:solidFill>
              <a:round/>
              <a:headEnd/>
              <a:tailEnd type="arrow" w="med" len="med"/>
            </a:ln>
          </p:spPr>
        </p:cxnSp>
        <p:cxnSp>
          <p:nvCxnSpPr>
            <p:cNvPr id="26" name="Straight Arrow Connector 84"/>
            <p:cNvCxnSpPr>
              <a:cxnSpLocks noChangeShapeType="1"/>
              <a:stCxn id="45" idx="2"/>
              <a:endCxn id="49" idx="0"/>
            </p:cNvCxnSpPr>
            <p:nvPr/>
          </p:nvCxnSpPr>
          <p:spPr bwMode="auto">
            <a:xfrm>
              <a:off x="5095696" y="1430691"/>
              <a:ext cx="179" cy="793396"/>
            </a:xfrm>
            <a:prstGeom prst="straightConnector1">
              <a:avLst/>
            </a:prstGeom>
            <a:noFill/>
            <a:ln w="19050" algn="ctr">
              <a:solidFill>
                <a:schemeClr val="tx1"/>
              </a:solidFill>
              <a:round/>
              <a:headEnd/>
              <a:tailEnd type="arrow" w="med" len="med"/>
            </a:ln>
          </p:spPr>
        </p:cxnSp>
        <p:cxnSp>
          <p:nvCxnSpPr>
            <p:cNvPr id="27" name="Straight Arrow Connector 86"/>
            <p:cNvCxnSpPr>
              <a:cxnSpLocks noChangeShapeType="1"/>
              <a:stCxn id="43" idx="2"/>
              <a:endCxn id="51" idx="0"/>
            </p:cNvCxnSpPr>
            <p:nvPr/>
          </p:nvCxnSpPr>
          <p:spPr bwMode="auto">
            <a:xfrm flipH="1">
              <a:off x="6921500" y="1430691"/>
              <a:ext cx="2093" cy="793396"/>
            </a:xfrm>
            <a:prstGeom prst="straightConnector1">
              <a:avLst/>
            </a:prstGeom>
            <a:noFill/>
            <a:ln w="19050" algn="ctr">
              <a:solidFill>
                <a:schemeClr val="tx1"/>
              </a:solidFill>
              <a:round/>
              <a:headEnd/>
              <a:tailEnd type="arrow" w="med" len="med"/>
            </a:ln>
          </p:spPr>
        </p:cxnSp>
        <p:cxnSp>
          <p:nvCxnSpPr>
            <p:cNvPr id="28" name="Straight Arrow Connector 88"/>
            <p:cNvCxnSpPr>
              <a:cxnSpLocks noChangeShapeType="1"/>
              <a:stCxn id="47" idx="2"/>
              <a:endCxn id="12" idx="1"/>
            </p:cNvCxnSpPr>
            <p:nvPr/>
          </p:nvCxnSpPr>
          <p:spPr bwMode="auto">
            <a:xfrm>
              <a:off x="3287713" y="2589212"/>
              <a:ext cx="1589461" cy="332162"/>
            </a:xfrm>
            <a:prstGeom prst="straightConnector1">
              <a:avLst/>
            </a:prstGeom>
            <a:noFill/>
            <a:ln w="19050" algn="ctr">
              <a:solidFill>
                <a:schemeClr val="tx1"/>
              </a:solidFill>
              <a:round/>
              <a:headEnd/>
              <a:tailEnd type="arrow" w="med" len="med"/>
            </a:ln>
          </p:spPr>
        </p:cxnSp>
        <p:cxnSp>
          <p:nvCxnSpPr>
            <p:cNvPr id="29" name="Straight Arrow Connector 90"/>
            <p:cNvCxnSpPr>
              <a:cxnSpLocks noChangeShapeType="1"/>
              <a:stCxn id="49" idx="2"/>
              <a:endCxn id="12" idx="0"/>
            </p:cNvCxnSpPr>
            <p:nvPr/>
          </p:nvCxnSpPr>
          <p:spPr bwMode="auto">
            <a:xfrm flipH="1">
              <a:off x="5092700" y="2589212"/>
              <a:ext cx="3175" cy="242888"/>
            </a:xfrm>
            <a:prstGeom prst="straightConnector1">
              <a:avLst/>
            </a:prstGeom>
            <a:noFill/>
            <a:ln w="19050" algn="ctr">
              <a:solidFill>
                <a:schemeClr val="tx1"/>
              </a:solidFill>
              <a:round/>
              <a:headEnd/>
              <a:tailEnd type="arrow" w="med" len="med"/>
            </a:ln>
          </p:spPr>
        </p:cxnSp>
        <p:cxnSp>
          <p:nvCxnSpPr>
            <p:cNvPr id="30" name="Straight Arrow Connector 92"/>
            <p:cNvCxnSpPr>
              <a:cxnSpLocks noChangeShapeType="1"/>
              <a:stCxn id="12" idx="4"/>
              <a:endCxn id="55" idx="0"/>
            </p:cNvCxnSpPr>
            <p:nvPr/>
          </p:nvCxnSpPr>
          <p:spPr bwMode="auto">
            <a:xfrm flipH="1">
              <a:off x="5089525" y="3441701"/>
              <a:ext cx="3175" cy="242887"/>
            </a:xfrm>
            <a:prstGeom prst="straightConnector1">
              <a:avLst/>
            </a:prstGeom>
            <a:noFill/>
            <a:ln w="19050" algn="ctr">
              <a:solidFill>
                <a:schemeClr val="tx1"/>
              </a:solidFill>
              <a:round/>
              <a:headEnd/>
              <a:tailEnd type="arrow" w="med" len="med"/>
            </a:ln>
          </p:spPr>
        </p:cxnSp>
        <p:cxnSp>
          <p:nvCxnSpPr>
            <p:cNvPr id="31" name="Straight Arrow Connector 94"/>
            <p:cNvCxnSpPr>
              <a:cxnSpLocks noChangeShapeType="1"/>
              <a:stCxn id="51" idx="2"/>
              <a:endCxn id="12" idx="7"/>
            </p:cNvCxnSpPr>
            <p:nvPr/>
          </p:nvCxnSpPr>
          <p:spPr bwMode="auto">
            <a:xfrm flipH="1">
              <a:off x="5308226" y="2589212"/>
              <a:ext cx="1613274" cy="332162"/>
            </a:xfrm>
            <a:prstGeom prst="straightConnector1">
              <a:avLst/>
            </a:prstGeom>
            <a:noFill/>
            <a:ln w="19050" algn="ctr">
              <a:solidFill>
                <a:schemeClr val="tx1"/>
              </a:solidFill>
              <a:round/>
              <a:headEnd/>
              <a:tailEnd type="arrow" w="med" len="med"/>
            </a:ln>
          </p:spPr>
        </p:cxnSp>
        <p:cxnSp>
          <p:nvCxnSpPr>
            <p:cNvPr id="32" name="Straight Arrow Connector 96"/>
            <p:cNvCxnSpPr>
              <a:cxnSpLocks noChangeShapeType="1"/>
              <a:stCxn id="12" idx="4"/>
              <a:endCxn id="57" idx="0"/>
            </p:cNvCxnSpPr>
            <p:nvPr/>
          </p:nvCxnSpPr>
          <p:spPr bwMode="auto">
            <a:xfrm flipH="1">
              <a:off x="3289300" y="3441701"/>
              <a:ext cx="1803400" cy="242887"/>
            </a:xfrm>
            <a:prstGeom prst="straightConnector1">
              <a:avLst/>
            </a:prstGeom>
            <a:noFill/>
            <a:ln w="19050" algn="ctr">
              <a:solidFill>
                <a:schemeClr val="tx1"/>
              </a:solidFill>
              <a:round/>
              <a:headEnd/>
              <a:tailEnd type="arrow" w="med" len="med"/>
            </a:ln>
          </p:spPr>
        </p:cxnSp>
        <p:cxnSp>
          <p:nvCxnSpPr>
            <p:cNvPr id="33" name="Straight Arrow Connector 98"/>
            <p:cNvCxnSpPr>
              <a:cxnSpLocks noChangeShapeType="1"/>
              <a:stCxn id="12" idx="4"/>
              <a:endCxn id="53" idx="0"/>
            </p:cNvCxnSpPr>
            <p:nvPr/>
          </p:nvCxnSpPr>
          <p:spPr bwMode="auto">
            <a:xfrm>
              <a:off x="5092700" y="3441701"/>
              <a:ext cx="1822450" cy="242887"/>
            </a:xfrm>
            <a:prstGeom prst="straightConnector1">
              <a:avLst/>
            </a:prstGeom>
            <a:noFill/>
            <a:ln w="19050" algn="ctr">
              <a:solidFill>
                <a:schemeClr val="tx1"/>
              </a:solidFill>
              <a:round/>
              <a:headEnd/>
              <a:tailEnd type="arrow" w="med" len="med"/>
            </a:ln>
          </p:spPr>
        </p:cxnSp>
        <p:cxnSp>
          <p:nvCxnSpPr>
            <p:cNvPr id="34" name="Straight Arrow Connector 100"/>
            <p:cNvCxnSpPr>
              <a:cxnSpLocks noChangeShapeType="1"/>
              <a:stCxn id="57" idx="2"/>
              <a:endCxn id="62" idx="0"/>
            </p:cNvCxnSpPr>
            <p:nvPr/>
          </p:nvCxnSpPr>
          <p:spPr bwMode="auto">
            <a:xfrm flipH="1">
              <a:off x="3287713" y="4049712"/>
              <a:ext cx="1587" cy="738285"/>
            </a:xfrm>
            <a:prstGeom prst="straightConnector1">
              <a:avLst/>
            </a:prstGeom>
            <a:noFill/>
            <a:ln w="19050" algn="ctr">
              <a:solidFill>
                <a:schemeClr val="tx1"/>
              </a:solidFill>
              <a:round/>
              <a:headEnd/>
              <a:tailEnd type="arrow" w="med" len="med"/>
            </a:ln>
          </p:spPr>
        </p:cxnSp>
        <p:cxnSp>
          <p:nvCxnSpPr>
            <p:cNvPr id="35" name="Straight Arrow Connector 102"/>
            <p:cNvCxnSpPr>
              <a:cxnSpLocks noChangeShapeType="1"/>
              <a:stCxn id="55" idx="2"/>
              <a:endCxn id="63" idx="0"/>
            </p:cNvCxnSpPr>
            <p:nvPr/>
          </p:nvCxnSpPr>
          <p:spPr bwMode="auto">
            <a:xfrm>
              <a:off x="5089525" y="4049712"/>
              <a:ext cx="2382" cy="730251"/>
            </a:xfrm>
            <a:prstGeom prst="straightConnector1">
              <a:avLst/>
            </a:prstGeom>
            <a:noFill/>
            <a:ln w="19050" algn="ctr">
              <a:solidFill>
                <a:schemeClr val="tx1"/>
              </a:solidFill>
              <a:round/>
              <a:headEnd/>
              <a:tailEnd type="arrow" w="med" len="med"/>
            </a:ln>
          </p:spPr>
        </p:cxnSp>
        <p:cxnSp>
          <p:nvCxnSpPr>
            <p:cNvPr id="36" name="Straight Arrow Connector 104"/>
            <p:cNvCxnSpPr>
              <a:cxnSpLocks noChangeShapeType="1"/>
              <a:stCxn id="53" idx="2"/>
              <a:endCxn id="60" idx="0"/>
            </p:cNvCxnSpPr>
            <p:nvPr/>
          </p:nvCxnSpPr>
          <p:spPr bwMode="auto">
            <a:xfrm>
              <a:off x="6915150" y="4049712"/>
              <a:ext cx="0" cy="738285"/>
            </a:xfrm>
            <a:prstGeom prst="straightConnector1">
              <a:avLst/>
            </a:prstGeom>
            <a:noFill/>
            <a:ln w="19050" algn="ctr">
              <a:solidFill>
                <a:schemeClr val="tx1"/>
              </a:solidFill>
              <a:round/>
              <a:headEnd/>
              <a:tailEnd type="arrow" w="med" len="med"/>
            </a:ln>
          </p:spPr>
        </p:cxnSp>
        <p:cxnSp>
          <p:nvCxnSpPr>
            <p:cNvPr id="37" name="Straight Arrow Connector 106"/>
            <p:cNvCxnSpPr>
              <a:cxnSpLocks noChangeShapeType="1"/>
              <a:stCxn id="61" idx="2"/>
              <a:endCxn id="65" idx="1"/>
            </p:cNvCxnSpPr>
            <p:nvPr/>
          </p:nvCxnSpPr>
          <p:spPr bwMode="auto">
            <a:xfrm rot="16200000" flipH="1">
              <a:off x="3653235" y="4925616"/>
              <a:ext cx="643730" cy="1374775"/>
            </a:xfrm>
            <a:prstGeom prst="straightConnector1">
              <a:avLst/>
            </a:prstGeom>
            <a:noFill/>
            <a:ln w="19050" algn="ctr">
              <a:solidFill>
                <a:schemeClr val="tx1"/>
              </a:solidFill>
              <a:round/>
              <a:headEnd/>
              <a:tailEnd type="arrow" w="med" len="med"/>
            </a:ln>
          </p:spPr>
        </p:cxnSp>
        <p:cxnSp>
          <p:nvCxnSpPr>
            <p:cNvPr id="38" name="Straight Arrow Connector 108"/>
            <p:cNvCxnSpPr>
              <a:cxnSpLocks noChangeShapeType="1"/>
              <a:stCxn id="63" idx="2"/>
              <a:endCxn id="65" idx="0"/>
            </p:cNvCxnSpPr>
            <p:nvPr/>
          </p:nvCxnSpPr>
          <p:spPr bwMode="auto">
            <a:xfrm rot="5400000">
              <a:off x="4943344" y="5434676"/>
              <a:ext cx="292099" cy="5025"/>
            </a:xfrm>
            <a:prstGeom prst="straightConnector1">
              <a:avLst/>
            </a:prstGeom>
            <a:noFill/>
            <a:ln w="19050" algn="ctr">
              <a:solidFill>
                <a:schemeClr val="tx1"/>
              </a:solidFill>
              <a:round/>
              <a:headEnd/>
              <a:tailEnd type="arrow" w="med" len="med"/>
            </a:ln>
          </p:spPr>
        </p:cxnSp>
        <p:cxnSp>
          <p:nvCxnSpPr>
            <p:cNvPr id="39" name="Straight Arrow Connector 110"/>
            <p:cNvCxnSpPr>
              <a:cxnSpLocks noChangeShapeType="1"/>
              <a:stCxn id="59" idx="2"/>
              <a:endCxn id="65" idx="3"/>
            </p:cNvCxnSpPr>
            <p:nvPr/>
          </p:nvCxnSpPr>
          <p:spPr bwMode="auto">
            <a:xfrm rot="5400000">
              <a:off x="5840017" y="4859735"/>
              <a:ext cx="643730" cy="1506537"/>
            </a:xfrm>
            <a:prstGeom prst="straightConnector1">
              <a:avLst/>
            </a:prstGeom>
            <a:noFill/>
            <a:ln w="19050" algn="ctr">
              <a:solidFill>
                <a:schemeClr val="tx1"/>
              </a:solidFill>
              <a:round/>
              <a:headEnd/>
              <a:tailEnd type="arrow" w="med" len="med"/>
            </a:ln>
          </p:spPr>
        </p:cxnSp>
        <p:sp>
          <p:nvSpPr>
            <p:cNvPr id="40" name="Text Box 53"/>
            <p:cNvSpPr txBox="1">
              <a:spLocks noChangeArrowheads="1"/>
            </p:cNvSpPr>
            <p:nvPr/>
          </p:nvSpPr>
          <p:spPr bwMode="auto">
            <a:xfrm>
              <a:off x="5521325" y="2990850"/>
              <a:ext cx="1819574" cy="309017"/>
            </a:xfrm>
            <a:prstGeom prst="rect">
              <a:avLst/>
            </a:prstGeom>
            <a:noFill/>
            <a:ln w="19050">
              <a:noFill/>
              <a:miter lim="800000"/>
              <a:headEnd/>
              <a:tailEnd/>
            </a:ln>
          </p:spPr>
          <p:txBody>
            <a:bodyPr wrap="none">
              <a:spAutoFit/>
            </a:bodyPr>
            <a:lstStyle/>
            <a:p>
              <a:r>
                <a:rPr lang="en-US" sz="1200">
                  <a:solidFill>
                    <a:schemeClr val="tx1"/>
                  </a:solidFill>
                  <a:latin typeface="Calibri" pitchFamily="34" charset="0"/>
                  <a:cs typeface="Calibri" pitchFamily="34" charset="0"/>
                </a:rPr>
                <a:t>Exchange (between hash buckets)</a:t>
              </a:r>
            </a:p>
          </p:txBody>
        </p:sp>
      </p:grpSp>
      <p:sp>
        <p:nvSpPr>
          <p:cNvPr id="67"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CHECK* Commands</a:t>
            </a:r>
            <a:endParaRPr lang="en-US" dirty="0"/>
          </a:p>
        </p:txBody>
      </p:sp>
      <p:sp>
        <p:nvSpPr>
          <p:cNvPr id="3" name="Content Placeholder 2"/>
          <p:cNvSpPr>
            <a:spLocks noGrp="1"/>
          </p:cNvSpPr>
          <p:nvPr>
            <p:ph idx="1"/>
          </p:nvPr>
        </p:nvSpPr>
        <p:spPr/>
        <p:txBody>
          <a:bodyPr/>
          <a:lstStyle/>
          <a:p>
            <a:r>
              <a:rPr lang="en-US" sz="2400" dirty="0" smtClean="0"/>
              <a:t>DBCC CHECKALLOC</a:t>
            </a:r>
          </a:p>
          <a:p>
            <a:pPr lvl="1"/>
            <a:r>
              <a:rPr lang="en-US" sz="2000" dirty="0" smtClean="0"/>
              <a:t>Performs allocation checks on a whole database</a:t>
            </a:r>
          </a:p>
          <a:p>
            <a:r>
              <a:rPr lang="en-US" sz="2400" dirty="0" smtClean="0"/>
              <a:t>DBCC CHECKTABLE</a:t>
            </a:r>
          </a:p>
          <a:p>
            <a:pPr lvl="1"/>
            <a:r>
              <a:rPr lang="en-US" sz="2000" dirty="0" smtClean="0"/>
              <a:t>Performs logical checks on a single table</a:t>
            </a:r>
          </a:p>
          <a:p>
            <a:r>
              <a:rPr lang="en-US" sz="2400" dirty="0" smtClean="0"/>
              <a:t>DBCC CHECKFILEGROUP</a:t>
            </a:r>
          </a:p>
          <a:p>
            <a:pPr lvl="1"/>
            <a:r>
              <a:rPr lang="en-US" sz="2000" dirty="0" smtClean="0"/>
              <a:t>Performs database allocation checks plus logical checks on all tables within a specified filegroup</a:t>
            </a:r>
          </a:p>
          <a:p>
            <a:r>
              <a:rPr lang="en-US" sz="2400" dirty="0" smtClean="0"/>
              <a:t>DBCC CHECKCATALOG</a:t>
            </a:r>
          </a:p>
          <a:p>
            <a:pPr lvl="1"/>
            <a:r>
              <a:rPr lang="en-US" sz="2000" dirty="0" smtClean="0"/>
              <a:t>Performs cross-consistency checks between metadata</a:t>
            </a:r>
          </a:p>
          <a:p>
            <a:r>
              <a:rPr lang="en-US" sz="2400" dirty="0" smtClean="0"/>
              <a:t>DBCC CHECKIDENT</a:t>
            </a:r>
          </a:p>
          <a:p>
            <a:pPr lvl="1"/>
            <a:r>
              <a:rPr lang="en-US" sz="2000" dirty="0" smtClean="0"/>
              <a:t>Verifies/resets table identity values</a:t>
            </a:r>
          </a:p>
          <a:p>
            <a:r>
              <a:rPr lang="en-US" sz="2400" dirty="0" smtClean="0"/>
              <a:t>DBCC CHECKCONSTRAINTS</a:t>
            </a:r>
          </a:p>
          <a:p>
            <a:pPr lvl="1"/>
            <a:r>
              <a:rPr lang="en-US" sz="2000" dirty="0" smtClean="0"/>
              <a:t>Verifies constraints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Are CHECK Commands Online?</a:t>
            </a:r>
            <a:endParaRPr lang="en-US" dirty="0"/>
          </a:p>
        </p:txBody>
      </p:sp>
      <p:sp>
        <p:nvSpPr>
          <p:cNvPr id="3" name="Content Placeholder 2"/>
          <p:cNvSpPr>
            <a:spLocks noGrp="1"/>
          </p:cNvSpPr>
          <p:nvPr>
            <p:ph idx="1"/>
          </p:nvPr>
        </p:nvSpPr>
        <p:spPr/>
        <p:txBody>
          <a:bodyPr/>
          <a:lstStyle/>
          <a:p>
            <a:r>
              <a:rPr lang="en-US" sz="2400" dirty="0" smtClean="0"/>
              <a:t>Very first thing the command does is create a transactionally-consistent, point-in-time view of the database</a:t>
            </a:r>
          </a:p>
          <a:p>
            <a:pPr lvl="1"/>
            <a:r>
              <a:rPr lang="en-US" sz="2000" dirty="0" smtClean="0"/>
              <a:t>If the database is not already a snapshot, read-only, or single-user</a:t>
            </a:r>
          </a:p>
          <a:p>
            <a:r>
              <a:rPr lang="en-US" sz="2400" dirty="0" smtClean="0"/>
              <a:t>This is done using a hidden database snapshot</a:t>
            </a:r>
          </a:p>
          <a:p>
            <a:pPr lvl="1"/>
            <a:r>
              <a:rPr lang="en-US" sz="2000" dirty="0" smtClean="0"/>
              <a:t>Created as alternate-streams of the existing data files</a:t>
            </a:r>
          </a:p>
          <a:p>
            <a:pPr lvl="1"/>
            <a:r>
              <a:rPr lang="en-US" sz="2000" dirty="0" smtClean="0"/>
              <a:t>In 2000 it used transaction log analysis, which was </a:t>
            </a:r>
            <a:r>
              <a:rPr lang="en-US" sz="2000" dirty="0" err="1" smtClean="0"/>
              <a:t>slooow</a:t>
            </a:r>
            <a:endParaRPr lang="en-US" sz="2000" dirty="0" smtClean="0"/>
          </a:p>
          <a:p>
            <a:r>
              <a:rPr lang="en-US" sz="2400" dirty="0" smtClean="0"/>
              <a:t>Sometimes problems occur:</a:t>
            </a:r>
          </a:p>
          <a:p>
            <a:pPr lvl="1"/>
            <a:r>
              <a:rPr lang="en-US" sz="2000" dirty="0" smtClean="0"/>
              <a:t>The snapshot runs out of space</a:t>
            </a:r>
          </a:p>
          <a:p>
            <a:pPr lvl="1"/>
            <a:r>
              <a:rPr lang="en-US" sz="2000" dirty="0" smtClean="0"/>
              <a:t>No permissions to create the snapshot</a:t>
            </a:r>
          </a:p>
          <a:p>
            <a:r>
              <a:rPr lang="en-US" sz="2400" dirty="0" smtClean="0"/>
              <a:t>Solution: create your own snapshot and check that</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2"/>
          <p:cNvSpPr>
            <a:spLocks noGrp="1" noChangeArrowheads="1"/>
          </p:cNvSpPr>
          <p:nvPr>
            <p:ph type="title"/>
          </p:nvPr>
        </p:nvSpPr>
        <p:spPr/>
        <p:txBody>
          <a:bodyPr/>
          <a:lstStyle/>
          <a:p>
            <a:r>
              <a:rPr lang="en-US" dirty="0" smtClean="0"/>
              <a:t>Things to Be Aware Of</a:t>
            </a:r>
            <a:endParaRPr lang="en-US" dirty="0"/>
          </a:p>
        </p:txBody>
      </p:sp>
      <p:sp>
        <p:nvSpPr>
          <p:cNvPr id="389123" name="Rectangle 3"/>
          <p:cNvSpPr>
            <a:spLocks noGrp="1" noChangeArrowheads="1"/>
          </p:cNvSpPr>
          <p:nvPr>
            <p:ph idx="1"/>
          </p:nvPr>
        </p:nvSpPr>
        <p:spPr/>
        <p:txBody>
          <a:bodyPr/>
          <a:lstStyle/>
          <a:p>
            <a:r>
              <a:rPr lang="en-US" sz="2400" dirty="0" smtClean="0"/>
              <a:t>Fact storage uses TEMPDB, so TEMPDB must be sized appropriately</a:t>
            </a:r>
          </a:p>
          <a:p>
            <a:pPr lvl="1"/>
            <a:r>
              <a:rPr lang="en-US" sz="2000" dirty="0" smtClean="0"/>
              <a:t>Use </a:t>
            </a:r>
            <a:r>
              <a:rPr lang="en-US" sz="2000" dirty="0" smtClean="0">
                <a:latin typeface="Courier New" pitchFamily="49" charset="0"/>
                <a:cs typeface="Courier New" pitchFamily="49" charset="0"/>
              </a:rPr>
              <a:t>WITH </a:t>
            </a:r>
            <a:r>
              <a:rPr lang="en-US" sz="2000" dirty="0" err="1" smtClean="0">
                <a:latin typeface="Courier New" pitchFamily="49" charset="0"/>
                <a:cs typeface="Courier New" pitchFamily="49" charset="0"/>
              </a:rPr>
              <a:t>ESTIMATEONLY</a:t>
            </a:r>
            <a:endParaRPr lang="en-US" sz="2000" dirty="0" smtClean="0">
              <a:latin typeface="Courier New" pitchFamily="49" charset="0"/>
              <a:cs typeface="Courier New" pitchFamily="49" charset="0"/>
            </a:endParaRPr>
          </a:p>
          <a:p>
            <a:r>
              <a:rPr lang="en-US" sz="2400" dirty="0" smtClean="0"/>
              <a:t>Internal database snapshots use </a:t>
            </a:r>
            <a:r>
              <a:rPr lang="en-US" sz="2400" dirty="0" err="1" smtClean="0"/>
              <a:t>NTFS</a:t>
            </a:r>
            <a:r>
              <a:rPr lang="en-US" sz="2400" dirty="0" smtClean="0"/>
              <a:t> alternate streams on existing database files</a:t>
            </a:r>
          </a:p>
          <a:p>
            <a:pPr lvl="1"/>
            <a:r>
              <a:rPr lang="en-US" sz="2000" dirty="0" smtClean="0"/>
              <a:t>Some 3rd party software use kernel filter drivers that do not cope with these and so </a:t>
            </a:r>
            <a:r>
              <a:rPr lang="en-US" sz="2000" dirty="0" err="1" smtClean="0"/>
              <a:t>CHECKDB</a:t>
            </a:r>
            <a:r>
              <a:rPr lang="en-US" sz="2000" dirty="0" smtClean="0"/>
              <a:t> thinks the snapshot is corrupt</a:t>
            </a:r>
          </a:p>
          <a:p>
            <a:r>
              <a:rPr lang="en-US" sz="2400" dirty="0" smtClean="0"/>
              <a:t>Beware of sudden very-long run-times</a:t>
            </a:r>
          </a:p>
          <a:p>
            <a:pPr lvl="1"/>
            <a:r>
              <a:rPr lang="en-US" sz="2000" dirty="0" smtClean="0"/>
              <a:t>Most likely a corruption has triggered a deep-dive algorithm</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p:txBody>
          <a:bodyPr/>
          <a:lstStyle/>
          <a:p>
            <a:r>
              <a:rPr lang="en-US" smtClean="0"/>
              <a:t>How Often Should I Run CHECKDB?</a:t>
            </a:r>
            <a:endParaRPr lang="en-US" dirty="0" smtClean="0"/>
          </a:p>
        </p:txBody>
      </p:sp>
      <p:sp>
        <p:nvSpPr>
          <p:cNvPr id="336899" name="Rectangle 3"/>
          <p:cNvSpPr>
            <a:spLocks noGrp="1" noChangeArrowheads="1"/>
          </p:cNvSpPr>
          <p:nvPr>
            <p:ph idx="1"/>
          </p:nvPr>
        </p:nvSpPr>
        <p:spPr/>
        <p:txBody>
          <a:bodyPr/>
          <a:lstStyle/>
          <a:p>
            <a:r>
              <a:rPr lang="en-US" sz="2400" dirty="0" smtClean="0"/>
              <a:t>It all depends on a combination of:</a:t>
            </a:r>
          </a:p>
          <a:p>
            <a:pPr lvl="1"/>
            <a:r>
              <a:rPr lang="en-US" sz="2000" dirty="0" smtClean="0"/>
              <a:t>Stability of I/O subsystem</a:t>
            </a:r>
          </a:p>
          <a:p>
            <a:pPr lvl="1"/>
            <a:r>
              <a:rPr lang="en-US" sz="2000" dirty="0" smtClean="0"/>
              <a:t>Backup strategy</a:t>
            </a:r>
          </a:p>
          <a:p>
            <a:pPr lvl="1"/>
            <a:r>
              <a:rPr lang="en-US" sz="2000" dirty="0" smtClean="0"/>
              <a:t>Acceptable downtime if corruption occurs</a:t>
            </a:r>
          </a:p>
          <a:p>
            <a:pPr lvl="1"/>
            <a:r>
              <a:rPr lang="en-US" sz="2000" dirty="0" smtClean="0"/>
              <a:t>Acceptable data-loss if corruption occurs</a:t>
            </a:r>
          </a:p>
          <a:p>
            <a:pPr lvl="1"/>
            <a:r>
              <a:rPr lang="en-US" sz="2000" dirty="0" smtClean="0"/>
              <a:t>Window available to take the extra I/O and CPU load</a:t>
            </a:r>
          </a:p>
          <a:p>
            <a:pPr lvl="1"/>
            <a:r>
              <a:rPr lang="en-US" sz="2000" dirty="0" smtClean="0"/>
              <a:t>What kind of system it is (e.g., production, test, backup)</a:t>
            </a:r>
          </a:p>
          <a:p>
            <a:pPr lvl="1"/>
            <a:r>
              <a:rPr lang="en-US" sz="2000" dirty="0" smtClean="0"/>
              <a:t>How the data is partitioned</a:t>
            </a:r>
          </a:p>
          <a:p>
            <a:r>
              <a:rPr lang="en-US" sz="2400" dirty="0" smtClean="0"/>
              <a:t>Examples:</a:t>
            </a:r>
          </a:p>
          <a:p>
            <a:pPr lvl="1"/>
            <a:r>
              <a:rPr lang="en-US" sz="2000" dirty="0" smtClean="0"/>
              <a:t>No backups and persistent corruptions</a:t>
            </a:r>
          </a:p>
          <a:p>
            <a:pPr lvl="1"/>
            <a:r>
              <a:rPr lang="en-US" sz="2000" dirty="0" smtClean="0"/>
              <a:t>VLDB with very low downtime/data-loss tolerance</a:t>
            </a:r>
          </a:p>
          <a:p>
            <a:pPr lvl="1"/>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title"/>
          </p:nvPr>
        </p:nvSpPr>
        <p:spPr>
          <a:xfrm>
            <a:off x="227013" y="228600"/>
            <a:ext cx="8683625" cy="646331"/>
          </a:xfrm>
        </p:spPr>
        <p:txBody>
          <a:bodyPr/>
          <a:lstStyle/>
          <a:p>
            <a:r>
              <a:rPr lang="en-US" sz="4000" dirty="0" smtClean="0"/>
              <a:t>How Long Will </a:t>
            </a:r>
            <a:r>
              <a:rPr lang="en-US" sz="4000" dirty="0" err="1" smtClean="0"/>
              <a:t>CHECKDB</a:t>
            </a:r>
            <a:r>
              <a:rPr lang="en-US" sz="4000" dirty="0" smtClean="0"/>
              <a:t> Take to Run?</a:t>
            </a:r>
          </a:p>
        </p:txBody>
      </p:sp>
      <p:sp>
        <p:nvSpPr>
          <p:cNvPr id="337923" name="Rectangle 3"/>
          <p:cNvSpPr>
            <a:spLocks noGrp="1" noChangeArrowheads="1"/>
          </p:cNvSpPr>
          <p:nvPr>
            <p:ph idx="1"/>
          </p:nvPr>
        </p:nvSpPr>
        <p:spPr/>
        <p:txBody>
          <a:bodyPr/>
          <a:lstStyle/>
          <a:p>
            <a:r>
              <a:rPr lang="en-US" sz="2400" dirty="0" smtClean="0"/>
              <a:t>Depends on many factors:</a:t>
            </a:r>
          </a:p>
          <a:p>
            <a:pPr lvl="1"/>
            <a:r>
              <a:rPr lang="en-US" sz="2000" dirty="0" smtClean="0"/>
              <a:t>Size of the database</a:t>
            </a:r>
          </a:p>
          <a:p>
            <a:pPr lvl="1"/>
            <a:r>
              <a:rPr lang="en-US" sz="2000" dirty="0" smtClean="0"/>
              <a:t>Concurrent I/O load on the server</a:t>
            </a:r>
          </a:p>
          <a:p>
            <a:pPr lvl="1"/>
            <a:r>
              <a:rPr lang="en-US" sz="2000" dirty="0" smtClean="0"/>
              <a:t>Concurrent CPU activity on the server</a:t>
            </a:r>
          </a:p>
          <a:p>
            <a:pPr lvl="1"/>
            <a:r>
              <a:rPr lang="en-US" sz="2000" dirty="0" smtClean="0"/>
              <a:t>Concurrent update activity on the database</a:t>
            </a:r>
          </a:p>
          <a:p>
            <a:pPr lvl="1"/>
            <a:r>
              <a:rPr lang="en-US" sz="2000" dirty="0" smtClean="0"/>
              <a:t>Throughput capabilities of the I/O subsystem</a:t>
            </a:r>
          </a:p>
          <a:p>
            <a:pPr lvl="1"/>
            <a:r>
              <a:rPr lang="en-US" sz="2000" dirty="0" smtClean="0"/>
              <a:t>Number of CPUs on the server</a:t>
            </a:r>
          </a:p>
          <a:p>
            <a:pPr lvl="1"/>
            <a:r>
              <a:rPr lang="en-US" sz="2000" dirty="0" smtClean="0"/>
              <a:t>Speed of the disks where TEMPDB is placed</a:t>
            </a:r>
          </a:p>
          <a:p>
            <a:pPr lvl="1"/>
            <a:r>
              <a:rPr lang="en-US" sz="2000" dirty="0" smtClean="0"/>
              <a:t>Complexity of the database schema</a:t>
            </a:r>
          </a:p>
          <a:p>
            <a:pPr lvl="1"/>
            <a:r>
              <a:rPr lang="en-US" sz="2000" dirty="0" smtClean="0"/>
              <a:t>Which options were specified</a:t>
            </a:r>
          </a:p>
          <a:p>
            <a:pPr lvl="1"/>
            <a:r>
              <a:rPr lang="en-US" sz="2000" dirty="0" smtClean="0"/>
              <a:t>Number and type of corruptions that exist</a:t>
            </a:r>
          </a:p>
          <a:p>
            <a:r>
              <a:rPr lang="en-US" sz="2400" dirty="0" smtClean="0"/>
              <a:t>See blog post for more details:</a:t>
            </a:r>
          </a:p>
          <a:p>
            <a:pPr lvl="1"/>
            <a:r>
              <a:rPr lang="en-US" sz="2000" dirty="0" smtClean="0">
                <a:hlinkClick r:id="rId3"/>
              </a:rPr>
              <a:t>http://www.sqlskills.com/blogs/paul/post/CHECKDB-From-Every-Angle-How-long-will-CHECKDB-take-to-run.aspx</a:t>
            </a:r>
            <a:r>
              <a:rPr lang="en-US" sz="2000" dirty="0" smtClean="0"/>
              <a:t> (http://bit.ly/RRL570)</a:t>
            </a:r>
            <a:endParaRPr lang="en-US" sz="32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Making </a:t>
            </a:r>
            <a:r>
              <a:rPr lang="en-US" dirty="0" err="1" smtClean="0"/>
              <a:t>CHECKDB</a:t>
            </a:r>
            <a:r>
              <a:rPr lang="en-US" dirty="0" smtClean="0"/>
              <a:t> Go Faster…</a:t>
            </a:r>
            <a:endParaRPr lang="en-US" dirty="0"/>
          </a:p>
        </p:txBody>
      </p:sp>
      <p:sp>
        <p:nvSpPr>
          <p:cNvPr id="3" name="Content Placeholder 2"/>
          <p:cNvSpPr>
            <a:spLocks noGrp="1"/>
          </p:cNvSpPr>
          <p:nvPr>
            <p:ph idx="1"/>
          </p:nvPr>
        </p:nvSpPr>
        <p:spPr/>
        <p:txBody>
          <a:bodyPr/>
          <a:lstStyle/>
          <a:p>
            <a:r>
              <a:rPr lang="en-US" sz="2400" dirty="0" smtClean="0">
                <a:hlinkClick r:id="rId2"/>
              </a:rPr>
              <a:t>http://support.microsoft.com/kb/2634571</a:t>
            </a:r>
            <a:endParaRPr lang="en-US" sz="2400" dirty="0" smtClean="0"/>
          </a:p>
          <a:p>
            <a:r>
              <a:rPr lang="en-US" sz="2400" dirty="0" smtClean="0"/>
              <a:t>Recent work has been done to improve the performance of </a:t>
            </a:r>
            <a:r>
              <a:rPr lang="en-US" sz="2400" dirty="0" err="1" smtClean="0"/>
              <a:t>CHECKDB</a:t>
            </a:r>
            <a:r>
              <a:rPr lang="en-US" sz="2400" dirty="0" smtClean="0"/>
              <a:t> by:</a:t>
            </a:r>
          </a:p>
          <a:p>
            <a:pPr lvl="1"/>
            <a:r>
              <a:rPr lang="en-US" sz="2000" dirty="0" smtClean="0"/>
              <a:t>Allowing it to check everything as a single batch</a:t>
            </a:r>
          </a:p>
          <a:p>
            <a:pPr lvl="1"/>
            <a:r>
              <a:rPr lang="en-US" sz="2000" dirty="0" smtClean="0"/>
              <a:t>Slightly changing the I/O pattern it generates</a:t>
            </a:r>
          </a:p>
          <a:p>
            <a:r>
              <a:rPr lang="en-US" sz="2400" dirty="0" smtClean="0"/>
              <a:t>Ported to 2008, 2008R2, 2012</a:t>
            </a:r>
          </a:p>
          <a:p>
            <a:pPr lvl="1"/>
            <a:r>
              <a:rPr lang="en-US" sz="2000" dirty="0" smtClean="0"/>
              <a:t>Check the KB article to see whether trace flags are required</a:t>
            </a:r>
          </a:p>
          <a:p>
            <a:r>
              <a:rPr lang="en-US" sz="2400" dirty="0" smtClean="0"/>
              <a:t>Be aware this will push the I/O subsystem much harder</a:t>
            </a:r>
          </a:p>
          <a:p>
            <a:r>
              <a:rPr lang="en-US" sz="2400" dirty="0" smtClean="0"/>
              <a:t>Bob Ward’s write-up on this:</a:t>
            </a:r>
          </a:p>
          <a:p>
            <a:pPr lvl="1"/>
            <a:r>
              <a:rPr lang="en-US" sz="2000" dirty="0" smtClean="0">
                <a:hlinkClick r:id="rId3"/>
              </a:rPr>
              <a:t>http://bit.ly/yAFY7W</a:t>
            </a:r>
            <a:endParaRPr lang="en-US" sz="2000" dirty="0" smtClean="0"/>
          </a:p>
          <a:p>
            <a:pPr lvl="1"/>
            <a:endParaRPr lang="en-US" sz="2000" dirty="0" smtClean="0"/>
          </a:p>
          <a:p>
            <a:endParaRPr lang="en-US" sz="2400" dirty="0" smtClean="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p:txBody>
          <a:bodyPr/>
          <a:lstStyle/>
          <a:p>
            <a:r>
              <a:rPr lang="en-US" smtClean="0"/>
              <a:t>How To Consistency-Check VLDBs?</a:t>
            </a:r>
            <a:endParaRPr lang="en-US" dirty="0" smtClean="0"/>
          </a:p>
        </p:txBody>
      </p:sp>
      <p:sp>
        <p:nvSpPr>
          <p:cNvPr id="338947" name="Rectangle 3"/>
          <p:cNvSpPr>
            <a:spLocks noGrp="1" noChangeArrowheads="1"/>
          </p:cNvSpPr>
          <p:nvPr>
            <p:ph idx="1"/>
          </p:nvPr>
        </p:nvSpPr>
        <p:spPr/>
        <p:txBody>
          <a:bodyPr/>
          <a:lstStyle/>
          <a:p>
            <a:r>
              <a:rPr lang="en-US" sz="2400" dirty="0" smtClean="0"/>
              <a:t>DBCC CHECKDB of a multi-TB database can take hours!</a:t>
            </a:r>
          </a:p>
          <a:p>
            <a:r>
              <a:rPr lang="en-US" sz="2400" dirty="0" smtClean="0"/>
              <a:t>Five options for reducing the run time:</a:t>
            </a:r>
          </a:p>
          <a:p>
            <a:pPr lvl="1"/>
            <a:r>
              <a:rPr lang="en-US" sz="2000" dirty="0" smtClean="0"/>
              <a:t>Don’t run any checks</a:t>
            </a:r>
          </a:p>
          <a:p>
            <a:pPr lvl="1"/>
            <a:r>
              <a:rPr lang="en-US" sz="2000" dirty="0" smtClean="0"/>
              <a:t>Run WITH PHYSICAL_ONLY</a:t>
            </a:r>
          </a:p>
          <a:p>
            <a:pPr lvl="1"/>
            <a:r>
              <a:rPr lang="en-US" sz="2000" dirty="0" smtClean="0"/>
              <a:t>Break up the checks</a:t>
            </a:r>
          </a:p>
          <a:p>
            <a:pPr lvl="1"/>
            <a:r>
              <a:rPr lang="en-US" sz="2000" dirty="0" smtClean="0"/>
              <a:t>Use partitioning</a:t>
            </a:r>
          </a:p>
          <a:p>
            <a:pPr lvl="1"/>
            <a:r>
              <a:rPr lang="en-US" sz="2000" dirty="0" smtClean="0"/>
              <a:t>Use another system</a:t>
            </a:r>
          </a:p>
          <a:p>
            <a:r>
              <a:rPr lang="en-US" sz="2400" dirty="0" smtClean="0"/>
              <a:t>Don’t give up—with a little thought it’s possible</a:t>
            </a:r>
          </a:p>
          <a:p>
            <a:r>
              <a:rPr lang="en-US" sz="2400" dirty="0" smtClean="0"/>
              <a:t>See blog post for more details:</a:t>
            </a:r>
          </a:p>
          <a:p>
            <a:pPr lvl="1"/>
            <a:r>
              <a:rPr lang="en-US" sz="2000" dirty="0" smtClean="0">
                <a:hlinkClick r:id="rId3"/>
              </a:rPr>
              <a:t>http://www.sqlskills.com/blogs/paul/post/CHECKDB-From-Every-Angle-Consistency-Checking-Options-for-a-VLDB.aspx</a:t>
            </a:r>
            <a:r>
              <a:rPr lang="en-US" sz="2000" dirty="0" smtClean="0"/>
              <a:t> (http://bit.ly/TFw8om)</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Consistency Checking Survey </a:t>
            </a:r>
            <a:r>
              <a:rPr lang="en-US" sz="2800" dirty="0" smtClean="0"/>
              <a:t>(1)</a:t>
            </a:r>
            <a:endParaRPr lang="en-US" dirty="0"/>
          </a:p>
        </p:txBody>
      </p:sp>
      <p:sp>
        <p:nvSpPr>
          <p:cNvPr id="6" name="Content Placeholder 5"/>
          <p:cNvSpPr>
            <a:spLocks noGrp="1"/>
          </p:cNvSpPr>
          <p:nvPr>
            <p:ph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Source: </a:t>
            </a:r>
            <a:r>
              <a:rPr lang="en-US" sz="2000" dirty="0" smtClean="0">
                <a:hlinkClick r:id="rId2"/>
              </a:rPr>
              <a:t>http://www.sqlskills.com/BLOGS/PAUL/post/Importance-of-how-you-run-consistency-checks.aspx</a:t>
            </a:r>
            <a:r>
              <a:rPr lang="en-US" sz="2000" dirty="0" smtClean="0"/>
              <a:t> (http://bit.ly/Hq3m77)</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61442" name="Picture 2" descr="http://www.sqlskills.com/BLOGS/PAUL/image.axd?picture=2012%2f4%2fCHECKDBSurvey2.jpg"/>
          <p:cNvPicPr>
            <a:picLocks noChangeAspect="1" noChangeArrowheads="1"/>
          </p:cNvPicPr>
          <p:nvPr/>
        </p:nvPicPr>
        <p:blipFill>
          <a:blip r:embed="rId3" cstate="print"/>
          <a:srcRect/>
          <a:stretch>
            <a:fillRect/>
          </a:stretch>
        </p:blipFill>
        <p:spPr bwMode="auto">
          <a:xfrm>
            <a:off x="1429380" y="932247"/>
            <a:ext cx="6285241" cy="4689337"/>
          </a:xfrm>
          <a:prstGeom prst="rect">
            <a:avLst/>
          </a:prstGeom>
          <a:noFill/>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311128"/>
          </a:xfrm>
        </p:spPr>
        <p:txBody>
          <a:bodyPr/>
          <a:lstStyle/>
          <a:p>
            <a:r>
              <a:rPr lang="en-US" dirty="0" smtClean="0"/>
              <a:t>What Can Happen to an Unprepared DBA Confronted by Corruption?</a:t>
            </a:r>
            <a:endParaRPr lang="en-US" dirty="0"/>
          </a:p>
        </p:txBody>
      </p:sp>
      <p:pic>
        <p:nvPicPr>
          <p:cNvPr id="5" name="Picture 4" descr="Reacting with panic when experiencing computer breakdown can make data recovery more difficult.">
            <a:hlinkClick r:id="rId3"/>
          </p:cNvPr>
          <p:cNvPicPr>
            <a:picLocks noChangeAspect="1" noChangeArrowheads="1"/>
          </p:cNvPicPr>
          <p:nvPr/>
        </p:nvPicPr>
        <p:blipFill>
          <a:blip r:embed="rId4" cstate="print"/>
          <a:srcRect/>
          <a:stretch>
            <a:fillRect/>
          </a:stretch>
        </p:blipFill>
        <p:spPr bwMode="ltGray">
          <a:xfrm>
            <a:off x="3276600" y="1981200"/>
            <a:ext cx="2667000" cy="3286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Consistency Checking Survey </a:t>
            </a:r>
            <a:r>
              <a:rPr lang="en-US" sz="2800" dirty="0" smtClean="0"/>
              <a:t>(2)</a:t>
            </a:r>
            <a:endParaRPr lang="en-US" dirty="0"/>
          </a:p>
        </p:txBody>
      </p:sp>
      <p:sp>
        <p:nvSpPr>
          <p:cNvPr id="6" name="Content Placeholder 5"/>
          <p:cNvSpPr>
            <a:spLocks noGrp="1"/>
          </p:cNvSpPr>
          <p:nvPr>
            <p:ph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Source: </a:t>
            </a:r>
            <a:r>
              <a:rPr lang="en-US" sz="2000" dirty="0" smtClean="0">
                <a:hlinkClick r:id="rId2"/>
              </a:rPr>
              <a:t>http://www.sqlskills.com/BLOGS/PAUL/post/Importance-of-running-regular-consistency-checks.aspx</a:t>
            </a:r>
            <a:r>
              <a:rPr lang="en-US" sz="2000" dirty="0" smtClean="0"/>
              <a:t> (http://bit.ly/1mUuRw)</a:t>
            </a:r>
          </a:p>
          <a:p>
            <a:endParaRPr lang="en-US" sz="2000" dirty="0"/>
          </a:p>
        </p:txBody>
      </p:sp>
      <p:pic>
        <p:nvPicPr>
          <p:cNvPr id="3" name="Picture 2" descr="http://www.sqlskills.com/BLOGS/PAUL/image.axd?picture=2009%2f8%2fHowOftenCheck.JPG"/>
          <p:cNvPicPr>
            <a:picLocks noChangeAspect="1" noChangeArrowheads="1"/>
          </p:cNvPicPr>
          <p:nvPr/>
        </p:nvPicPr>
        <p:blipFill>
          <a:blip r:embed="rId3" cstate="print"/>
          <a:srcRect/>
          <a:stretch>
            <a:fillRect/>
          </a:stretch>
        </p:blipFill>
        <p:spPr bwMode="auto">
          <a:xfrm>
            <a:off x="1025181" y="980309"/>
            <a:ext cx="7093638" cy="4634839"/>
          </a:xfrm>
          <a:prstGeom prst="rect">
            <a:avLst/>
          </a:prstGeom>
          <a:noFill/>
        </p:spPr>
      </p:pic>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Did Something Go Wrong?</a:t>
            </a:r>
            <a:endParaRPr lang="en-US" dirty="0"/>
          </a:p>
        </p:txBody>
      </p:sp>
      <p:sp>
        <p:nvSpPr>
          <p:cNvPr id="3" name="Content Placeholder 2"/>
          <p:cNvSpPr>
            <a:spLocks noGrp="1"/>
          </p:cNvSpPr>
          <p:nvPr>
            <p:ph idx="1"/>
          </p:nvPr>
        </p:nvSpPr>
        <p:spPr/>
        <p:txBody>
          <a:bodyPr/>
          <a:lstStyle/>
          <a:p>
            <a:r>
              <a:rPr lang="en-US" sz="2400" dirty="0" smtClean="0"/>
              <a:t>So you setup a regular job to run consistency checks, and turned on page checksums – how can you tell if it goes wrong?</a:t>
            </a:r>
          </a:p>
          <a:p>
            <a:r>
              <a:rPr lang="en-US" sz="2400" dirty="0" smtClean="0"/>
              <a:t>There has to be some kind of monitoring otherwise you’ll never know!</a:t>
            </a:r>
          </a:p>
          <a:p>
            <a:r>
              <a:rPr lang="en-US" sz="2400" dirty="0" smtClean="0"/>
              <a:t>Manual monitoring is time-consuming and prone to being forgotten</a:t>
            </a:r>
          </a:p>
          <a:p>
            <a:r>
              <a:rPr lang="en-US" sz="2400" dirty="0" smtClean="0"/>
              <a:t>Solution: Agent alerts, or other monitoring (e.g. SCOM)</a:t>
            </a:r>
          </a:p>
          <a:p>
            <a:r>
              <a:rPr lang="en-US" sz="2400" dirty="0" smtClean="0"/>
              <a:t>Create alerts for:</a:t>
            </a:r>
          </a:p>
          <a:p>
            <a:pPr lvl="1"/>
            <a:r>
              <a:rPr lang="en-US" sz="2000" dirty="0" smtClean="0"/>
              <a:t>Severity 19 errors and above</a:t>
            </a:r>
          </a:p>
          <a:p>
            <a:pPr lvl="1"/>
            <a:r>
              <a:rPr lang="en-US" sz="2000" dirty="0" smtClean="0"/>
              <a:t>Any user-defined errors (e.g. flagging that CHECKDB job failed)</a:t>
            </a:r>
          </a:p>
          <a:p>
            <a:pPr lvl="1"/>
            <a:r>
              <a:rPr lang="en-US" sz="2000" dirty="0" smtClean="0"/>
              <a:t>Anything else you’re interested in</a:t>
            </a:r>
          </a:p>
          <a:p>
            <a:r>
              <a:rPr lang="en-US" sz="2000" dirty="0" smtClean="0"/>
              <a:t>See </a:t>
            </a:r>
            <a:r>
              <a:rPr lang="en-US" sz="2000" dirty="0" smtClean="0">
                <a:hlinkClick r:id="rId2"/>
              </a:rPr>
              <a:t>http://www.sqlskills.com/BLOGS/PAUL/post/Easy-monitoring-of-high-severity-errors-create-Agent-alerts.aspx</a:t>
            </a:r>
            <a:r>
              <a:rPr lang="en-US" sz="2000" dirty="0" smtClean="0"/>
              <a:t> (http://bit.ly/hrBiTK)</a:t>
            </a:r>
          </a:p>
          <a:p>
            <a:r>
              <a:rPr lang="en-US" sz="2000" dirty="0" smtClean="0"/>
              <a:t>And </a:t>
            </a:r>
            <a:r>
              <a:rPr lang="en-US" sz="2000" dirty="0" smtClean="0">
                <a:hlinkClick r:id="rId3"/>
              </a:rPr>
              <a:t>http://spaghettidba.com/2011/11/28/email-alert-dbcc-checkdb/</a:t>
            </a:r>
            <a:r>
              <a:rPr lang="en-US" sz="2000" dirty="0" smtClean="0"/>
              <a:t> (http://bit.ly/TFwKdK)</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Hints of Corruption…</a:t>
            </a:r>
            <a:endParaRPr lang="en-US" dirty="0"/>
          </a:p>
        </p:txBody>
      </p:sp>
      <p:sp>
        <p:nvSpPr>
          <p:cNvPr id="3" name="Content Placeholder 2"/>
          <p:cNvSpPr>
            <a:spLocks noGrp="1"/>
          </p:cNvSpPr>
          <p:nvPr>
            <p:ph idx="1"/>
          </p:nvPr>
        </p:nvSpPr>
        <p:spPr/>
        <p:txBody>
          <a:bodyPr/>
          <a:lstStyle/>
          <a:p>
            <a:r>
              <a:rPr lang="en-US" sz="2400" dirty="0" smtClean="0"/>
              <a:t>Application/user connections get broken</a:t>
            </a:r>
          </a:p>
          <a:p>
            <a:r>
              <a:rPr lang="en-US" sz="2400" dirty="0" smtClean="0"/>
              <a:t>Users report 823 or 824 errors</a:t>
            </a:r>
          </a:p>
          <a:p>
            <a:r>
              <a:rPr lang="en-US" sz="2400" dirty="0" smtClean="0"/>
              <a:t>Backup jobs start failing</a:t>
            </a:r>
          </a:p>
          <a:p>
            <a:pPr lvl="1"/>
            <a:r>
              <a:rPr lang="en-US" sz="2000" dirty="0" smtClean="0"/>
              <a:t>Error 3043 – backup detected checksum errors</a:t>
            </a:r>
          </a:p>
          <a:p>
            <a:r>
              <a:rPr lang="en-US" sz="2400" dirty="0" smtClean="0"/>
              <a:t>Agent alerts start firing</a:t>
            </a:r>
          </a:p>
          <a:p>
            <a:r>
              <a:rPr lang="en-US" sz="2400" dirty="0" smtClean="0"/>
              <a:t>Maintenance jobs start failing</a:t>
            </a:r>
          </a:p>
          <a:p>
            <a:r>
              <a:rPr lang="en-US" sz="2400" dirty="0" smtClean="0"/>
              <a:t>Errors in the SQL Server error log</a:t>
            </a:r>
            <a:endParaRPr lang="en-US" sz="2000" dirty="0" smtClean="0"/>
          </a:p>
          <a:p>
            <a:endParaRPr lang="en-US" sz="2400" dirty="0" smtClean="0"/>
          </a:p>
          <a:p>
            <a:r>
              <a:rPr lang="en-US" sz="2400" dirty="0" smtClean="0"/>
              <a:t>All these hint that you’ve got corruption</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 Soon As Corruption Is Suspected</a:t>
            </a:r>
            <a:endParaRPr lang="en-US" dirty="0"/>
          </a:p>
        </p:txBody>
      </p:sp>
      <p:sp>
        <p:nvSpPr>
          <p:cNvPr id="3" name="Content Placeholder 2"/>
          <p:cNvSpPr>
            <a:spLocks noGrp="1"/>
          </p:cNvSpPr>
          <p:nvPr>
            <p:ph idx="1"/>
          </p:nvPr>
        </p:nvSpPr>
        <p:spPr/>
        <p:txBody>
          <a:bodyPr/>
          <a:lstStyle/>
          <a:p>
            <a:r>
              <a:rPr lang="en-US" sz="2400" dirty="0" smtClean="0"/>
              <a:t>No need to panic!</a:t>
            </a:r>
          </a:p>
          <a:p>
            <a:pPr lvl="1"/>
            <a:r>
              <a:rPr lang="en-US" sz="2000" dirty="0" smtClean="0"/>
              <a:t>Panic leads to mistakes and downtime/data-loss</a:t>
            </a:r>
          </a:p>
          <a:p>
            <a:r>
              <a:rPr lang="en-US" sz="2400" dirty="0" smtClean="0"/>
              <a:t>Go to the DR run-book</a:t>
            </a:r>
            <a:endParaRPr lang="en-US" sz="2000" dirty="0" smtClean="0"/>
          </a:p>
          <a:p>
            <a:r>
              <a:rPr lang="en-US" sz="2400" dirty="0" smtClean="0"/>
              <a:t>Determine the extent of the corruption</a:t>
            </a:r>
          </a:p>
          <a:p>
            <a:pPr lvl="1"/>
            <a:r>
              <a:rPr lang="en-US" sz="2000" dirty="0" smtClean="0"/>
              <a:t>Run </a:t>
            </a:r>
            <a:r>
              <a:rPr lang="en-US" sz="2000" dirty="0" smtClean="0">
                <a:latin typeface="Courier New" pitchFamily="49" charset="0"/>
                <a:cs typeface="Courier New" pitchFamily="49" charset="0"/>
              </a:rPr>
              <a:t>DBCC CHECKDB</a:t>
            </a:r>
          </a:p>
          <a:p>
            <a:pPr lvl="1"/>
            <a:r>
              <a:rPr lang="en-US" sz="2000" dirty="0" smtClean="0"/>
              <a:t>Look in the SQL Server error log, Windows event log</a:t>
            </a:r>
          </a:p>
          <a:p>
            <a:pPr lvl="1"/>
            <a:r>
              <a:rPr lang="en-US" sz="2000" dirty="0" smtClean="0"/>
              <a:t>Check maintenance job history</a:t>
            </a:r>
          </a:p>
          <a:p>
            <a:r>
              <a:rPr lang="en-US" sz="2400" dirty="0" smtClean="0"/>
              <a:t>Check what backups are available</a:t>
            </a:r>
          </a:p>
          <a:p>
            <a:r>
              <a:rPr lang="en-US" sz="2400" dirty="0" smtClean="0"/>
              <a:t>Wait for CHECKDB to finish before doing anything else</a:t>
            </a:r>
          </a:p>
          <a:p>
            <a:pPr lvl="1"/>
            <a:r>
              <a:rPr lang="en-US" sz="2000" dirty="0" smtClean="0"/>
              <a:t>You may not NEED to do anything intrusive/destructive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Interpreting CHECKDB Output </a:t>
            </a:r>
            <a:r>
              <a:rPr lang="en-US" sz="2800" dirty="0" smtClean="0"/>
              <a:t>(1)</a:t>
            </a:r>
            <a:endParaRPr lang="en-US" sz="3200" dirty="0"/>
          </a:p>
        </p:txBody>
      </p:sp>
      <p:sp>
        <p:nvSpPr>
          <p:cNvPr id="3" name="Content Placeholder 2"/>
          <p:cNvSpPr>
            <a:spLocks noGrp="1"/>
          </p:cNvSpPr>
          <p:nvPr>
            <p:ph idx="1"/>
          </p:nvPr>
        </p:nvSpPr>
        <p:spPr/>
        <p:txBody>
          <a:bodyPr/>
          <a:lstStyle/>
          <a:p>
            <a:r>
              <a:rPr lang="en-US" sz="2400" dirty="0" smtClean="0"/>
              <a:t>So, CHECKDB completes and you have a bunch of cryptic error messages. Now what?</a:t>
            </a:r>
          </a:p>
          <a:p>
            <a:r>
              <a:rPr lang="en-US" sz="2400" dirty="0" smtClean="0"/>
              <a:t>There are over 100 errors that CHECKDB can output, some with over 200 states</a:t>
            </a:r>
          </a:p>
          <a:p>
            <a:r>
              <a:rPr lang="en-US" sz="2400" dirty="0" smtClean="0"/>
              <a:t>Figuring out what one error means isn’t too bad</a:t>
            </a:r>
          </a:p>
          <a:p>
            <a:pPr lvl="1"/>
            <a:r>
              <a:rPr lang="en-US" sz="2000" dirty="0" smtClean="0"/>
              <a:t>MSDN has some of them published and is working to publish the rest over the next year</a:t>
            </a:r>
          </a:p>
          <a:p>
            <a:r>
              <a:rPr lang="en-US" sz="2400" dirty="0" smtClean="0"/>
              <a:t>Figuring out multiple errors is very hard and usually isn’t worth the time</a:t>
            </a:r>
          </a:p>
          <a:p>
            <a:r>
              <a:rPr lang="en-US" sz="2400" dirty="0" smtClean="0"/>
              <a:t>There are some tips and tricks you can use…</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Interpreting CHECKDB Output </a:t>
            </a:r>
            <a:r>
              <a:rPr lang="en-US" sz="2800" dirty="0" smtClean="0"/>
              <a:t>(2)</a:t>
            </a:r>
            <a:endParaRPr lang="en-US" sz="3200" dirty="0"/>
          </a:p>
        </p:txBody>
      </p:sp>
      <p:sp>
        <p:nvSpPr>
          <p:cNvPr id="3" name="Content Placeholder 2"/>
          <p:cNvSpPr>
            <a:spLocks noGrp="1"/>
          </p:cNvSpPr>
          <p:nvPr>
            <p:ph idx="1"/>
          </p:nvPr>
        </p:nvSpPr>
        <p:spPr/>
        <p:txBody>
          <a:bodyPr/>
          <a:lstStyle/>
          <a:p>
            <a:r>
              <a:rPr lang="en-US" sz="2400" dirty="0" smtClean="0"/>
              <a:t>Did CHECKDB fail?</a:t>
            </a:r>
          </a:p>
          <a:p>
            <a:pPr lvl="1"/>
            <a:r>
              <a:rPr lang="en-US" sz="2000" dirty="0" smtClean="0"/>
              <a:t>If it stops before completing successfully, something bad has happened that is preventing CHECKDB from running</a:t>
            </a:r>
          </a:p>
          <a:p>
            <a:pPr lvl="1"/>
            <a:r>
              <a:rPr lang="en-US" sz="2000" dirty="0" smtClean="0"/>
              <a:t>This means there is no choice but to restore from a backup as CHECKDB cannot be forced to run (and hence repair)</a:t>
            </a:r>
          </a:p>
          <a:p>
            <a:r>
              <a:rPr lang="en-US" sz="2400" dirty="0" smtClean="0"/>
              <a:t>Examples of fatal (to CHECKDB) errors</a:t>
            </a:r>
          </a:p>
          <a:p>
            <a:pPr lvl="1"/>
            <a:r>
              <a:rPr lang="en-US" sz="2000" dirty="0" smtClean="0"/>
              <a:t>7984 – 7988: corruption in critical system tables</a:t>
            </a:r>
          </a:p>
          <a:p>
            <a:pPr lvl="1"/>
            <a:r>
              <a:rPr lang="en-US" sz="2000" dirty="0" smtClean="0"/>
              <a:t>8967: invalid states within CHECKDB itself</a:t>
            </a:r>
          </a:p>
          <a:p>
            <a:pPr lvl="1"/>
            <a:r>
              <a:rPr lang="en-US" sz="2000" dirty="0" smtClean="0"/>
              <a:t>8930: corrupt metadata in the database such that CHECKDB could not run</a:t>
            </a:r>
          </a:p>
          <a:p>
            <a:pPr lvl="1"/>
            <a:r>
              <a:rPr lang="en-US" sz="2000" dirty="0" smtClean="0"/>
              <a:t>See ‘Understanding DBCC Error Messages’ in the BOL for DBCC CHECKDB for more details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Rectangle 2"/>
          <p:cNvSpPr>
            <a:spLocks noGrp="1" noChangeArrowheads="1"/>
          </p:cNvSpPr>
          <p:nvPr>
            <p:ph type="ctrTitle"/>
          </p:nvPr>
        </p:nvSpPr>
        <p:spPr>
          <a:xfrm>
            <a:off x="703263" y="3014051"/>
            <a:ext cx="7672387" cy="1421928"/>
          </a:xfrm>
        </p:spPr>
        <p:txBody>
          <a:bodyPr/>
          <a:lstStyle/>
          <a:p>
            <a:pPr eaLnBrk="1" hangingPunct="1">
              <a:defRPr/>
            </a:pPr>
            <a:r>
              <a:rPr lang="en-US" sz="4800" dirty="0" smtClean="0"/>
              <a:t>Example fatal errors to </a:t>
            </a:r>
            <a:r>
              <a:rPr lang="en-US" sz="4800" dirty="0" err="1" smtClean="0"/>
              <a:t>CHECKDB</a:t>
            </a:r>
            <a:endParaRPr lang="en-US" sz="3600" dirty="0" smtClean="0">
              <a:solidFill>
                <a:schemeClr val="accent1"/>
              </a:solidFill>
            </a:endParaRPr>
          </a:p>
        </p:txBody>
      </p:sp>
      <p:sp>
        <p:nvSpPr>
          <p:cNvPr id="723971" name="Rectangle 3"/>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35844" name="Rectangle 4"/>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3970"/>
                                        </p:tgtEl>
                                        <p:attrNameLst>
                                          <p:attrName>style.visibility</p:attrName>
                                        </p:attrNameLst>
                                      </p:cBhvr>
                                      <p:to>
                                        <p:strVal val="visible"/>
                                      </p:to>
                                    </p:set>
                                    <p:animEffect transition="in" filter="fade">
                                      <p:cBhvr>
                                        <p:cTn id="7" dur="1000"/>
                                        <p:tgtEl>
                                          <p:spTgt spid="72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97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Interpreting CHECKDB Output </a:t>
            </a:r>
            <a:r>
              <a:rPr lang="en-US" sz="2800" dirty="0" smtClean="0"/>
              <a:t>(3)</a:t>
            </a:r>
            <a:endParaRPr lang="en-US" sz="3200" dirty="0"/>
          </a:p>
        </p:txBody>
      </p:sp>
      <p:sp>
        <p:nvSpPr>
          <p:cNvPr id="3" name="Content Placeholder 2"/>
          <p:cNvSpPr>
            <a:spLocks noGrp="1"/>
          </p:cNvSpPr>
          <p:nvPr>
            <p:ph idx="1"/>
          </p:nvPr>
        </p:nvSpPr>
        <p:spPr/>
        <p:txBody>
          <a:bodyPr/>
          <a:lstStyle/>
          <a:p>
            <a:r>
              <a:rPr lang="en-US" sz="2400" dirty="0" smtClean="0"/>
              <a:t>Are the corruptions only in nonclustered indexes?</a:t>
            </a:r>
          </a:p>
          <a:p>
            <a:pPr lvl="1"/>
            <a:r>
              <a:rPr lang="en-US" sz="2000" dirty="0" smtClean="0"/>
              <a:t>If recommended repair level is REPAIR_REBUILD, YES!</a:t>
            </a:r>
          </a:p>
          <a:p>
            <a:pPr lvl="1"/>
            <a:r>
              <a:rPr lang="en-US" sz="2000" dirty="0" smtClean="0"/>
              <a:t>Otherwise, check all the index IDs in the errors – if they’re all greater than 1, then YES!</a:t>
            </a:r>
          </a:p>
          <a:p>
            <a:r>
              <a:rPr lang="en-US" sz="2400" dirty="0" smtClean="0"/>
              <a:t>If YES, you </a:t>
            </a:r>
            <a:r>
              <a:rPr lang="en-US" sz="2400" b="1" i="1" dirty="0" smtClean="0"/>
              <a:t>could</a:t>
            </a:r>
            <a:r>
              <a:rPr lang="en-US" sz="2400" dirty="0" smtClean="0"/>
              <a:t> just rebuild the corrupt indexes</a:t>
            </a:r>
          </a:p>
          <a:p>
            <a:pPr lvl="1"/>
            <a:r>
              <a:rPr lang="en-US" sz="2000" dirty="0" smtClean="0"/>
              <a:t>Depends on the error, and the size of the index</a:t>
            </a:r>
          </a:p>
          <a:p>
            <a:pPr lvl="1"/>
            <a:r>
              <a:rPr lang="en-US" sz="2000" dirty="0" smtClean="0"/>
              <a:t>But, what caused the corruption?</a:t>
            </a:r>
          </a:p>
          <a:p>
            <a:pPr lvl="1"/>
            <a:r>
              <a:rPr lang="en-US" sz="2000" dirty="0" smtClean="0"/>
              <a:t>If you just rebuild, the corruption will probably happen again (especially if caused by the I/O subsystem)</a:t>
            </a:r>
          </a:p>
          <a:p>
            <a:pPr lvl="1"/>
            <a:r>
              <a:rPr lang="en-US" sz="2000" dirty="0" smtClean="0"/>
              <a:t>Rebuild by disabling the index and then rebuilding, all wrapped in a transaction to prevent constraint violations</a:t>
            </a:r>
          </a:p>
          <a:p>
            <a:pPr lvl="1"/>
            <a:r>
              <a:rPr lang="en-US" sz="2000" dirty="0" smtClean="0"/>
              <a:t>Make sure you do root-cause analysis and take preventative measures</a:t>
            </a:r>
          </a:p>
          <a:p>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Rectangle 2"/>
          <p:cNvSpPr>
            <a:spLocks noGrp="1" noChangeArrowheads="1"/>
          </p:cNvSpPr>
          <p:nvPr>
            <p:ph type="ctrTitle"/>
          </p:nvPr>
        </p:nvSpPr>
        <p:spPr>
          <a:xfrm>
            <a:off x="703263" y="3014051"/>
            <a:ext cx="7672387" cy="1421928"/>
          </a:xfrm>
        </p:spPr>
        <p:txBody>
          <a:bodyPr/>
          <a:lstStyle/>
          <a:p>
            <a:pPr eaLnBrk="1" hangingPunct="1">
              <a:defRPr/>
            </a:pPr>
            <a:r>
              <a:rPr lang="en-US" sz="4800" dirty="0" err="1" smtClean="0"/>
              <a:t>Nonclustered</a:t>
            </a:r>
            <a:r>
              <a:rPr lang="en-US" sz="4800" dirty="0" smtClean="0"/>
              <a:t> index corruption</a:t>
            </a:r>
            <a:endParaRPr lang="en-US" sz="3600" dirty="0" smtClean="0">
              <a:solidFill>
                <a:schemeClr val="accent1"/>
              </a:solidFill>
            </a:endParaRPr>
          </a:p>
        </p:txBody>
      </p:sp>
      <p:sp>
        <p:nvSpPr>
          <p:cNvPr id="723971" name="Rectangle 3"/>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35844" name="Rectangle 4"/>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3970"/>
                                        </p:tgtEl>
                                        <p:attrNameLst>
                                          <p:attrName>style.visibility</p:attrName>
                                        </p:attrNameLst>
                                      </p:cBhvr>
                                      <p:to>
                                        <p:strVal val="visible"/>
                                      </p:to>
                                    </p:set>
                                    <p:animEffect transition="in" filter="fade">
                                      <p:cBhvr>
                                        <p:cTn id="7" dur="1000"/>
                                        <p:tgtEl>
                                          <p:spTgt spid="72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97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Interpreting CHECKDB Output </a:t>
            </a:r>
            <a:r>
              <a:rPr lang="en-US" sz="2800" dirty="0" smtClean="0"/>
              <a:t>(4)</a:t>
            </a:r>
            <a:endParaRPr lang="en-US" sz="3200" dirty="0"/>
          </a:p>
        </p:txBody>
      </p:sp>
      <p:sp>
        <p:nvSpPr>
          <p:cNvPr id="3" name="Content Placeholder 2"/>
          <p:cNvSpPr>
            <a:spLocks noGrp="1"/>
          </p:cNvSpPr>
          <p:nvPr>
            <p:ph idx="1"/>
          </p:nvPr>
        </p:nvSpPr>
        <p:spPr/>
        <p:txBody>
          <a:bodyPr/>
          <a:lstStyle/>
          <a:p>
            <a:r>
              <a:rPr lang="en-US" sz="2400" dirty="0" smtClean="0"/>
              <a:t>Was there an un-repairable error found?</a:t>
            </a:r>
          </a:p>
          <a:p>
            <a:pPr lvl="1"/>
            <a:r>
              <a:rPr lang="en-US" sz="2000" dirty="0" smtClean="0"/>
              <a:t>8909, 8938, 8939 (page header corruption) errors where type is ‘PFS’</a:t>
            </a:r>
          </a:p>
          <a:p>
            <a:pPr lvl="1"/>
            <a:r>
              <a:rPr lang="en-US" sz="2000" dirty="0" smtClean="0"/>
              <a:t>2570 </a:t>
            </a:r>
            <a:r>
              <a:rPr lang="en-US" sz="2000" dirty="0" smtClean="0"/>
              <a:t>error: invalid data for the column type</a:t>
            </a:r>
          </a:p>
          <a:p>
            <a:pPr lvl="1"/>
            <a:r>
              <a:rPr lang="en-US" sz="2000" dirty="0" smtClean="0"/>
              <a:t>8992 error: CHECKCATALOG (metadata mismatch) error</a:t>
            </a:r>
          </a:p>
          <a:p>
            <a:pPr lvl="1"/>
            <a:r>
              <a:rPr lang="en-US" sz="2000" dirty="0" smtClean="0"/>
              <a:t>Plus a few more obscure ones</a:t>
            </a:r>
          </a:p>
          <a:p>
            <a:pPr lvl="2"/>
            <a:r>
              <a:rPr lang="en-US" sz="1800" dirty="0" smtClean="0"/>
              <a:t>E.g. an 8904 error (extent is allocated to two objects). This is usually repairable except in the case where the extent is marked as mixed and dedicated, and has pages allocated to multiple objects. The repair is too complicated and/or destructive so is not attempted.</a:t>
            </a:r>
          </a:p>
          <a:p>
            <a:r>
              <a:rPr lang="en-US" sz="2400" dirty="0" smtClean="0"/>
              <a:t>None of these can be automatically repaired</a:t>
            </a:r>
          </a:p>
          <a:p>
            <a:pPr lvl="1"/>
            <a:r>
              <a:rPr lang="en-US" sz="2000" dirty="0" smtClean="0"/>
              <a:t>But if you don’t have a backup without these corruptions, you may be able to fix the </a:t>
            </a:r>
            <a:r>
              <a:rPr lang="en-US" sz="2000" dirty="0" smtClean="0"/>
              <a:t>2570 </a:t>
            </a:r>
            <a:r>
              <a:rPr lang="en-US" sz="2000" dirty="0" smtClean="0"/>
              <a:t>and 8992 errors…</a:t>
            </a:r>
          </a:p>
          <a:p>
            <a:pPr lvl="1"/>
            <a:r>
              <a:rPr lang="en-US" sz="2000" dirty="0" smtClean="0">
                <a:hlinkClick r:id="rId2"/>
              </a:rPr>
              <a:t>http://support.microsoft.com/kb/923247</a:t>
            </a:r>
            <a:r>
              <a:rPr lang="en-US" sz="2000" dirty="0" smtClean="0"/>
              <a:t> for </a:t>
            </a:r>
            <a:r>
              <a:rPr lang="en-US" sz="2000" dirty="0" smtClean="0"/>
              <a:t>2570 </a:t>
            </a:r>
            <a:r>
              <a:rPr lang="en-US" sz="2000" dirty="0" smtClean="0"/>
              <a:t>errors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Practice Makes Perfect</a:t>
            </a:r>
            <a:endParaRPr lang="en-US"/>
          </a:p>
        </p:txBody>
      </p:sp>
      <p:sp>
        <p:nvSpPr>
          <p:cNvPr id="3" name="Content Placeholder 2"/>
          <p:cNvSpPr>
            <a:spLocks noGrp="1"/>
          </p:cNvSpPr>
          <p:nvPr>
            <p:ph idx="1"/>
          </p:nvPr>
        </p:nvSpPr>
        <p:spPr/>
        <p:txBody>
          <a:bodyPr/>
          <a:lstStyle/>
          <a:p>
            <a:r>
              <a:rPr lang="en-US" sz="2400" dirty="0" smtClean="0"/>
              <a:t>If you’re recovering from a disaster, or helping a client recover from a disaster:</a:t>
            </a:r>
          </a:p>
          <a:p>
            <a:pPr lvl="1"/>
            <a:r>
              <a:rPr lang="en-US" sz="2000" dirty="0" smtClean="0"/>
              <a:t>You must know what you’re doing</a:t>
            </a:r>
          </a:p>
          <a:p>
            <a:pPr lvl="1"/>
            <a:r>
              <a:rPr lang="en-US" sz="2000" dirty="0" smtClean="0"/>
              <a:t>You must have practiced</a:t>
            </a:r>
          </a:p>
          <a:p>
            <a:pPr lvl="1"/>
            <a:r>
              <a:rPr lang="en-US" sz="2000" dirty="0" smtClean="0"/>
              <a:t>You must NOT make things worse</a:t>
            </a:r>
          </a:p>
          <a:p>
            <a:pPr lvl="1"/>
            <a:endParaRPr lang="en-US" sz="2000" dirty="0" smtClean="0"/>
          </a:p>
          <a:p>
            <a:r>
              <a:rPr lang="en-US" sz="2400" dirty="0" smtClean="0"/>
              <a:t>Most of you have restored simple backups or run DBCC CHECKDB, but there are some things that most people have not done</a:t>
            </a:r>
          </a:p>
          <a:p>
            <a:pPr lvl="1"/>
            <a:r>
              <a:rPr lang="en-US" sz="2000" dirty="0" smtClean="0"/>
              <a:t>These are the things that will set you apart from others</a:t>
            </a:r>
          </a:p>
          <a:p>
            <a:pPr lvl="1"/>
            <a:r>
              <a:rPr lang="en-US" sz="2000" dirty="0" smtClean="0"/>
              <a:t>Your colleagues and clients will love you if you can save them while minimizing downtime and data loss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Rectangle 2"/>
          <p:cNvSpPr>
            <a:spLocks noGrp="1" noChangeArrowheads="1"/>
          </p:cNvSpPr>
          <p:nvPr>
            <p:ph type="ctrTitle"/>
          </p:nvPr>
        </p:nvSpPr>
        <p:spPr>
          <a:xfrm>
            <a:off x="703263" y="3346450"/>
            <a:ext cx="7672387" cy="757130"/>
          </a:xfrm>
        </p:spPr>
        <p:txBody>
          <a:bodyPr/>
          <a:lstStyle/>
          <a:p>
            <a:pPr eaLnBrk="1" hangingPunct="1">
              <a:defRPr/>
            </a:pPr>
            <a:r>
              <a:rPr lang="en-US" sz="4800" dirty="0" smtClean="0"/>
              <a:t>Fixing data purity errors</a:t>
            </a:r>
            <a:endParaRPr lang="en-US" sz="3600" dirty="0" smtClean="0">
              <a:solidFill>
                <a:schemeClr val="accent1"/>
              </a:solidFill>
            </a:endParaRPr>
          </a:p>
        </p:txBody>
      </p:sp>
      <p:sp>
        <p:nvSpPr>
          <p:cNvPr id="723971" name="Rectangle 3"/>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35844" name="Rectangle 4"/>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3970"/>
                                        </p:tgtEl>
                                        <p:attrNameLst>
                                          <p:attrName>style.visibility</p:attrName>
                                        </p:attrNameLst>
                                      </p:cBhvr>
                                      <p:to>
                                        <p:strVal val="visible"/>
                                      </p:to>
                                    </p:set>
                                    <p:animEffect transition="in" filter="fade">
                                      <p:cBhvr>
                                        <p:cTn id="7" dur="1000"/>
                                        <p:tgtEl>
                                          <p:spTgt spid="72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97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Recovering Using Backups</a:t>
            </a:r>
            <a:endParaRPr lang="en-US" dirty="0"/>
          </a:p>
        </p:txBody>
      </p:sp>
      <p:sp>
        <p:nvSpPr>
          <p:cNvPr id="3" name="Content Placeholder 2"/>
          <p:cNvSpPr>
            <a:spLocks noGrp="1"/>
          </p:cNvSpPr>
          <p:nvPr>
            <p:ph idx="1"/>
          </p:nvPr>
        </p:nvSpPr>
        <p:spPr/>
        <p:txBody>
          <a:bodyPr/>
          <a:lstStyle/>
          <a:p>
            <a:r>
              <a:rPr lang="en-US" sz="2400" dirty="0" smtClean="0"/>
              <a:t>Best way to avoid data loss</a:t>
            </a:r>
          </a:p>
          <a:p>
            <a:r>
              <a:rPr lang="en-US" sz="2400" dirty="0" smtClean="0"/>
              <a:t>Not necessarily the best way to avoid downtime</a:t>
            </a:r>
          </a:p>
          <a:p>
            <a:pPr lvl="1"/>
            <a:r>
              <a:rPr lang="en-US" sz="2000" dirty="0" smtClean="0"/>
              <a:t>Depends what kind of backups are available</a:t>
            </a:r>
          </a:p>
          <a:p>
            <a:pPr lvl="1"/>
            <a:r>
              <a:rPr lang="en-US" sz="2000" dirty="0" smtClean="0"/>
              <a:t>Although backup compression in SQL Server 2008+ helps…</a:t>
            </a:r>
          </a:p>
          <a:p>
            <a:r>
              <a:rPr lang="en-US" sz="2400" dirty="0" smtClean="0"/>
              <a:t>Plethora of options available</a:t>
            </a:r>
          </a:p>
          <a:p>
            <a:pPr lvl="1"/>
            <a:r>
              <a:rPr lang="en-US" sz="2000" dirty="0" smtClean="0"/>
              <a:t>Full database backup is a good starting point</a:t>
            </a:r>
          </a:p>
          <a:p>
            <a:pPr lvl="1"/>
            <a:r>
              <a:rPr lang="en-US" sz="2000" dirty="0" smtClean="0"/>
              <a:t>Series of transaction log backups as well is much better</a:t>
            </a:r>
          </a:p>
          <a:p>
            <a:r>
              <a:rPr lang="en-US" sz="2400" dirty="0" smtClean="0"/>
              <a:t>Remember:</a:t>
            </a:r>
          </a:p>
          <a:p>
            <a:pPr lvl="1"/>
            <a:r>
              <a:rPr lang="en-US" sz="2000" dirty="0" smtClean="0"/>
              <a:t>Backups have to exist to be useful</a:t>
            </a:r>
          </a:p>
          <a:p>
            <a:pPr lvl="1"/>
            <a:r>
              <a:rPr lang="en-US" sz="2000" dirty="0" smtClean="0"/>
              <a:t>Backups have to be valid to avoid data loss</a:t>
            </a:r>
          </a:p>
          <a:p>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if SQL Server is Unavailable?</a:t>
            </a:r>
            <a:endParaRPr lang="en-US"/>
          </a:p>
        </p:txBody>
      </p:sp>
      <p:sp>
        <p:nvSpPr>
          <p:cNvPr id="3" name="Content Placeholder 2"/>
          <p:cNvSpPr>
            <a:spLocks noGrp="1"/>
          </p:cNvSpPr>
          <p:nvPr>
            <p:ph idx="1"/>
          </p:nvPr>
        </p:nvSpPr>
        <p:spPr/>
        <p:txBody>
          <a:bodyPr/>
          <a:lstStyle/>
          <a:p>
            <a:r>
              <a:rPr lang="en-US" sz="2400" dirty="0" smtClean="0"/>
              <a:t>You always want to try a tail-of-the-log backup</a:t>
            </a:r>
          </a:p>
          <a:p>
            <a:r>
              <a:rPr lang="en-US" sz="2400" dirty="0" smtClean="0"/>
              <a:t>If the SQL Server instance is unavailable, have to perform a ‘hack-attach’ of the log file to another instance to perform the backup</a:t>
            </a:r>
          </a:p>
          <a:p>
            <a:r>
              <a:rPr lang="en-US" sz="2400" dirty="0" smtClean="0"/>
              <a:t>Steps to perform:</a:t>
            </a:r>
          </a:p>
          <a:p>
            <a:pPr lvl="1"/>
            <a:r>
              <a:rPr lang="en-US" sz="2000" dirty="0" smtClean="0"/>
              <a:t>Create dummy database with same name</a:t>
            </a:r>
          </a:p>
          <a:p>
            <a:pPr lvl="1"/>
            <a:r>
              <a:rPr lang="en-US" sz="2000" dirty="0" smtClean="0"/>
              <a:t>Set database offline</a:t>
            </a:r>
          </a:p>
          <a:p>
            <a:pPr lvl="1"/>
            <a:r>
              <a:rPr lang="en-US" sz="2000" dirty="0" smtClean="0"/>
              <a:t>Delete all data and log files</a:t>
            </a:r>
          </a:p>
          <a:p>
            <a:pPr lvl="1"/>
            <a:r>
              <a:rPr lang="en-US" sz="2000" dirty="0" smtClean="0"/>
              <a:t>Drop in salvaged log file you want to back up</a:t>
            </a:r>
          </a:p>
          <a:p>
            <a:pPr lvl="1"/>
            <a:r>
              <a:rPr lang="en-US" sz="2000" dirty="0" smtClean="0"/>
              <a:t>Try to bring database online</a:t>
            </a:r>
          </a:p>
          <a:p>
            <a:pPr lvl="1"/>
            <a:r>
              <a:rPr lang="en-US" sz="2000" dirty="0" smtClean="0"/>
              <a:t>Perform tail-of-the-log backup</a:t>
            </a:r>
          </a:p>
          <a:p>
            <a:r>
              <a:rPr lang="en-US" sz="2400" dirty="0" smtClean="0"/>
              <a:t>Note: only works on the same version of SQL Server</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Rectangle 2"/>
          <p:cNvSpPr>
            <a:spLocks noGrp="1" noChangeArrowheads="1"/>
          </p:cNvSpPr>
          <p:nvPr>
            <p:ph type="ctrTitle"/>
          </p:nvPr>
        </p:nvSpPr>
        <p:spPr>
          <a:xfrm>
            <a:off x="703263" y="3014051"/>
            <a:ext cx="7672387" cy="1421928"/>
          </a:xfrm>
        </p:spPr>
        <p:txBody>
          <a:bodyPr/>
          <a:lstStyle/>
          <a:p>
            <a:pPr eaLnBrk="1" hangingPunct="1">
              <a:defRPr/>
            </a:pPr>
            <a:r>
              <a:rPr lang="en-US" sz="4800" dirty="0" smtClean="0"/>
              <a:t>Last resort tail-of-the-log backup</a:t>
            </a:r>
            <a:endParaRPr lang="en-US" sz="3600" dirty="0" smtClean="0">
              <a:solidFill>
                <a:schemeClr val="accent1"/>
              </a:solidFill>
            </a:endParaRPr>
          </a:p>
        </p:txBody>
      </p:sp>
      <p:sp>
        <p:nvSpPr>
          <p:cNvPr id="723971" name="Rectangle 3"/>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35844" name="Rectangle 4"/>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3970"/>
                                        </p:tgtEl>
                                        <p:attrNameLst>
                                          <p:attrName>style.visibility</p:attrName>
                                        </p:attrNameLst>
                                      </p:cBhvr>
                                      <p:to>
                                        <p:strVal val="visible"/>
                                      </p:to>
                                    </p:set>
                                    <p:animEffect transition="in" filter="fade">
                                      <p:cBhvr>
                                        <p:cTn id="7" dur="1000"/>
                                        <p:tgtEl>
                                          <p:spTgt spid="72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97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Single-Page Restore</a:t>
            </a:r>
            <a:endParaRPr lang="en-US"/>
          </a:p>
        </p:txBody>
      </p:sp>
      <p:sp>
        <p:nvSpPr>
          <p:cNvPr id="3" name="Content Placeholder 2"/>
          <p:cNvSpPr>
            <a:spLocks noGrp="1"/>
          </p:cNvSpPr>
          <p:nvPr>
            <p:ph idx="1"/>
          </p:nvPr>
        </p:nvSpPr>
        <p:spPr/>
        <p:txBody>
          <a:bodyPr/>
          <a:lstStyle/>
          <a:p>
            <a:r>
              <a:rPr lang="en-US" sz="2400" dirty="0" smtClean="0"/>
              <a:t>One or more pages can be restored</a:t>
            </a:r>
          </a:p>
          <a:p>
            <a:pPr lvl="1"/>
            <a:r>
              <a:rPr lang="en-US" sz="2000" dirty="0" smtClean="0"/>
              <a:t>Incredibly valuable if database not architected for partial database availability</a:t>
            </a:r>
          </a:p>
          <a:p>
            <a:r>
              <a:rPr lang="en-US" sz="2400" dirty="0" smtClean="0"/>
              <a:t>Backups must exist to allow the page to be restored to same point in time as PRIMARY filegroup</a:t>
            </a:r>
          </a:p>
          <a:p>
            <a:r>
              <a:rPr lang="en-US" sz="2400" dirty="0" smtClean="0"/>
              <a:t>Not all page types can be single-page restored</a:t>
            </a:r>
          </a:p>
          <a:p>
            <a:pPr lvl="1"/>
            <a:r>
              <a:rPr lang="en-US" sz="2000" dirty="0" smtClean="0"/>
              <a:t>Boot page</a:t>
            </a:r>
          </a:p>
          <a:p>
            <a:pPr lvl="1"/>
            <a:r>
              <a:rPr lang="en-US" sz="2000" dirty="0" err="1" smtClean="0"/>
              <a:t>Fileheader</a:t>
            </a:r>
            <a:r>
              <a:rPr lang="en-US" sz="2000" dirty="0" smtClean="0"/>
              <a:t> pages</a:t>
            </a:r>
          </a:p>
          <a:p>
            <a:pPr lvl="1"/>
            <a:r>
              <a:rPr lang="en-US" sz="2000" dirty="0" smtClean="0"/>
              <a:t>Allocation bitmaps (not including IAM pages)</a:t>
            </a:r>
          </a:p>
          <a:p>
            <a:pPr lvl="1"/>
            <a:r>
              <a:rPr lang="en-US" sz="2000" dirty="0" smtClean="0"/>
              <a:t>Certain pages in hidden, critical system catalogs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Rectangle 2"/>
          <p:cNvSpPr>
            <a:spLocks noGrp="1" noChangeArrowheads="1"/>
          </p:cNvSpPr>
          <p:nvPr>
            <p:ph type="ctrTitle"/>
          </p:nvPr>
        </p:nvSpPr>
        <p:spPr>
          <a:xfrm>
            <a:off x="703263" y="3346450"/>
            <a:ext cx="7672387" cy="757130"/>
          </a:xfrm>
        </p:spPr>
        <p:txBody>
          <a:bodyPr/>
          <a:lstStyle/>
          <a:p>
            <a:pPr eaLnBrk="1" hangingPunct="1">
              <a:defRPr/>
            </a:pPr>
            <a:r>
              <a:rPr lang="en-US" sz="4800" dirty="0" smtClean="0"/>
              <a:t>Using single-page restore</a:t>
            </a:r>
            <a:endParaRPr lang="en-US" sz="3600" dirty="0" smtClean="0">
              <a:solidFill>
                <a:schemeClr val="accent1"/>
              </a:solidFill>
            </a:endParaRPr>
          </a:p>
        </p:txBody>
      </p:sp>
      <p:sp>
        <p:nvSpPr>
          <p:cNvPr id="723971" name="Rectangle 3"/>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35844" name="Rectangle 4"/>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3970"/>
                                        </p:tgtEl>
                                        <p:attrNameLst>
                                          <p:attrName>style.visibility</p:attrName>
                                        </p:attrNameLst>
                                      </p:cBhvr>
                                      <p:to>
                                        <p:strVal val="visible"/>
                                      </p:to>
                                    </p:set>
                                    <p:animEffect transition="in" filter="fade">
                                      <p:cBhvr>
                                        <p:cTn id="7" dur="1000"/>
                                        <p:tgtEl>
                                          <p:spTgt spid="72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97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Looking Into Log Backups</a:t>
            </a:r>
            <a:endParaRPr lang="en-US"/>
          </a:p>
        </p:txBody>
      </p:sp>
      <p:sp>
        <p:nvSpPr>
          <p:cNvPr id="3" name="Content Placeholder 2"/>
          <p:cNvSpPr>
            <a:spLocks noGrp="1"/>
          </p:cNvSpPr>
          <p:nvPr>
            <p:ph idx="1"/>
          </p:nvPr>
        </p:nvSpPr>
        <p:spPr/>
        <p:txBody>
          <a:bodyPr/>
          <a:lstStyle/>
          <a:p>
            <a:r>
              <a:rPr lang="en-US" sz="2400" dirty="0" err="1" smtClean="0"/>
              <a:t>fn_dblog</a:t>
            </a:r>
            <a:endParaRPr lang="en-US" sz="2400" dirty="0" smtClean="0"/>
          </a:p>
          <a:p>
            <a:pPr lvl="1"/>
            <a:r>
              <a:rPr lang="en-US" sz="2000" dirty="0" smtClean="0">
                <a:latin typeface="Courier New" pitchFamily="49" charset="0"/>
                <a:cs typeface="Courier New" pitchFamily="49" charset="0"/>
              </a:rPr>
              <a:t>select * from </a:t>
            </a:r>
            <a:r>
              <a:rPr lang="en-US" sz="2000" dirty="0" err="1" smtClean="0">
                <a:latin typeface="Courier New" pitchFamily="49" charset="0"/>
                <a:cs typeface="Courier New" pitchFamily="49" charset="0"/>
              </a:rPr>
              <a:t>fn_dblog</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startLSN</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endLSN</a:t>
            </a:r>
            <a:r>
              <a:rPr lang="en-US" sz="2000" dirty="0" smtClean="0">
                <a:latin typeface="Courier New" pitchFamily="49" charset="0"/>
                <a:cs typeface="Courier New" pitchFamily="49" charset="0"/>
              </a:rPr>
              <a:t>)</a:t>
            </a:r>
          </a:p>
          <a:p>
            <a:pPr lvl="1"/>
            <a:r>
              <a:rPr lang="en-US" sz="2000" dirty="0" smtClean="0"/>
              <a:t>Used to dump the contents of the transaction log</a:t>
            </a:r>
          </a:p>
          <a:p>
            <a:r>
              <a:rPr lang="en-US" sz="2400" dirty="0" err="1" smtClean="0"/>
              <a:t>fn_dump_dblog</a:t>
            </a:r>
            <a:endParaRPr lang="en-US" sz="2400" dirty="0" smtClean="0"/>
          </a:p>
          <a:p>
            <a:pPr lvl="1"/>
            <a:r>
              <a:rPr lang="en-US" sz="2000" dirty="0" smtClean="0">
                <a:latin typeface="Courier New" pitchFamily="49" charset="0"/>
                <a:cs typeface="Courier New" pitchFamily="49" charset="0"/>
              </a:rPr>
              <a:t>select * from </a:t>
            </a:r>
            <a:r>
              <a:rPr lang="en-US" sz="2000" dirty="0" err="1" smtClean="0">
                <a:latin typeface="Courier New" pitchFamily="49" charset="0"/>
                <a:cs typeface="Courier New" pitchFamily="49" charset="0"/>
              </a:rPr>
              <a:t>fn_dump_dblog</a:t>
            </a:r>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startLSN</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endLSN</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DISK’|’TAPE</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devicenum</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backuppath</a:t>
            </a:r>
            <a:r>
              <a:rPr lang="en-US" sz="2000" dirty="0" smtClean="0">
                <a:latin typeface="Courier New" pitchFamily="49" charset="0"/>
                <a:cs typeface="Courier New" pitchFamily="49" charset="0"/>
              </a:rPr>
              <a:t>, DEFAULT, DEFAULT,…)</a:t>
            </a:r>
            <a:endParaRPr lang="en-US" sz="2000" dirty="0" smtClean="0">
              <a:latin typeface="Courier New" pitchFamily="49" charset="0"/>
              <a:cs typeface="Courier New" pitchFamily="49" charset="0"/>
            </a:endParaRPr>
          </a:p>
          <a:p>
            <a:pPr lvl="1"/>
            <a:r>
              <a:rPr lang="en-US" sz="2000" dirty="0" smtClean="0"/>
              <a:t>Used to dump the contents of the transaction log in a backup</a:t>
            </a:r>
          </a:p>
          <a:p>
            <a:endParaRPr lang="en-US" sz="2800" dirty="0" smtClean="0"/>
          </a:p>
          <a:p>
            <a:r>
              <a:rPr lang="en-US" sz="2400" dirty="0" smtClean="0"/>
              <a:t>You can make inching through the log a bit easier by trying to find the point to restore to</a:t>
            </a:r>
          </a:p>
          <a:p>
            <a:endParaRPr lang="en-US" sz="2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344863"/>
            <a:ext cx="7634288" cy="701731"/>
          </a:xfrm>
        </p:spPr>
        <p:txBody>
          <a:bodyPr/>
          <a:lstStyle/>
          <a:p>
            <a:pPr eaLnBrk="1" hangingPunct="1">
              <a:defRPr/>
            </a:pPr>
            <a:r>
              <a:rPr lang="en-GB" dirty="0" smtClean="0"/>
              <a:t>Looking into </a:t>
            </a:r>
            <a:r>
              <a:rPr lang="en-GB" smtClean="0"/>
              <a:t>log backups</a:t>
            </a:r>
            <a:endParaRPr lang="en-GB" dirty="0" smtClean="0"/>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Restore vs. Repair </a:t>
            </a:r>
            <a:r>
              <a:rPr lang="en-US" sz="2800" dirty="0" smtClean="0"/>
              <a:t>(1)</a:t>
            </a:r>
            <a:endParaRPr lang="en-US" sz="3200" dirty="0"/>
          </a:p>
        </p:txBody>
      </p:sp>
      <p:sp>
        <p:nvSpPr>
          <p:cNvPr id="3" name="Content Placeholder 2"/>
          <p:cNvSpPr>
            <a:spLocks noGrp="1"/>
          </p:cNvSpPr>
          <p:nvPr>
            <p:ph idx="1"/>
          </p:nvPr>
        </p:nvSpPr>
        <p:spPr/>
        <p:txBody>
          <a:bodyPr/>
          <a:lstStyle/>
          <a:p>
            <a:r>
              <a:rPr lang="en-US" sz="2400" dirty="0" smtClean="0"/>
              <a:t>Multiple decision points that could short-circuit the decision process</a:t>
            </a:r>
          </a:p>
          <a:p>
            <a:r>
              <a:rPr lang="en-US" sz="2400" dirty="0" smtClean="0"/>
              <a:t>Do you still have a database?</a:t>
            </a:r>
          </a:p>
          <a:p>
            <a:pPr lvl="1"/>
            <a:r>
              <a:rPr lang="en-US" sz="2000" dirty="0" smtClean="0"/>
              <a:t>No – you must restore from a backup</a:t>
            </a:r>
          </a:p>
          <a:p>
            <a:r>
              <a:rPr lang="en-US" sz="2400" dirty="0" smtClean="0"/>
              <a:t>Do you have working backups?</a:t>
            </a:r>
          </a:p>
          <a:p>
            <a:pPr lvl="1"/>
            <a:r>
              <a:rPr lang="en-US" sz="2000" dirty="0" smtClean="0"/>
              <a:t>No – you must use repair, or restore a damaged backup with CONTINUE_AFTER_ERROR, or extract data to a new database</a:t>
            </a:r>
          </a:p>
          <a:p>
            <a:r>
              <a:rPr lang="en-US" sz="2400" dirty="0" smtClean="0"/>
              <a:t>Is the log damaged?</a:t>
            </a:r>
          </a:p>
          <a:p>
            <a:pPr lvl="1"/>
            <a:r>
              <a:rPr lang="en-US" sz="2000" dirty="0" smtClean="0"/>
              <a:t>Yes – you must restore, or run emergency mode repair, or extract to a new database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Restore vs. Repair </a:t>
            </a:r>
            <a:r>
              <a:rPr lang="en-US" sz="2800" dirty="0" smtClean="0"/>
              <a:t>(2)</a:t>
            </a:r>
            <a:endParaRPr lang="en-US" sz="3200" dirty="0"/>
          </a:p>
        </p:txBody>
      </p:sp>
      <p:sp>
        <p:nvSpPr>
          <p:cNvPr id="3" name="Content Placeholder 2"/>
          <p:cNvSpPr>
            <a:spLocks noGrp="1"/>
          </p:cNvSpPr>
          <p:nvPr>
            <p:ph idx="1"/>
          </p:nvPr>
        </p:nvSpPr>
        <p:spPr/>
        <p:txBody>
          <a:bodyPr/>
          <a:lstStyle/>
          <a:p>
            <a:r>
              <a:rPr lang="en-US" sz="2400" dirty="0" smtClean="0"/>
              <a:t>Did CHECKDB fail?</a:t>
            </a:r>
          </a:p>
          <a:p>
            <a:pPr lvl="1"/>
            <a:r>
              <a:rPr lang="en-US" sz="2000" dirty="0" smtClean="0"/>
              <a:t>Yes – you must restore or extract</a:t>
            </a:r>
          </a:p>
          <a:p>
            <a:r>
              <a:rPr lang="en-US" sz="2400" dirty="0" smtClean="0"/>
              <a:t>Is it just nonclustered indexes that are damaged?</a:t>
            </a:r>
          </a:p>
          <a:p>
            <a:pPr lvl="1"/>
            <a:r>
              <a:rPr lang="en-US" sz="2000" dirty="0" smtClean="0"/>
              <a:t>Yes – maybe rebuild them manually</a:t>
            </a:r>
          </a:p>
          <a:p>
            <a:r>
              <a:rPr lang="en-US" sz="2400" dirty="0" smtClean="0"/>
              <a:t>Are there any un-repairable errors?</a:t>
            </a:r>
          </a:p>
          <a:p>
            <a:pPr lvl="1"/>
            <a:r>
              <a:rPr lang="en-US" sz="2000" dirty="0" smtClean="0"/>
              <a:t>Yes – you must restore or extract</a:t>
            </a:r>
          </a:p>
          <a:p>
            <a:endParaRPr lang="en-US" sz="2400" dirty="0" smtClean="0"/>
          </a:p>
          <a:p>
            <a:r>
              <a:rPr lang="en-US" sz="2400" dirty="0" smtClean="0"/>
              <a:t>If you’re still able to make a repair/restore choice:</a:t>
            </a:r>
          </a:p>
          <a:p>
            <a:pPr lvl="1"/>
            <a:r>
              <a:rPr lang="en-US" sz="2000" dirty="0" smtClean="0"/>
              <a:t>Consider your down-time and data-loss Service Level Agreements</a:t>
            </a:r>
          </a:p>
          <a:p>
            <a:pPr lvl="1"/>
            <a:r>
              <a:rPr lang="en-US" sz="2000" dirty="0" smtClean="0"/>
              <a:t>Use whichever option you can which allows you to limit down-time and data-loss while still staying within the SLAs</a:t>
            </a:r>
          </a:p>
          <a:p>
            <a:pPr>
              <a:buNone/>
            </a:pPr>
            <a:endParaRPr lang="en-US" sz="24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spect="1" noChangeArrowheads="1"/>
          </p:cNvSpPr>
          <p:nvPr>
            <p:ph type="title"/>
          </p:nvPr>
        </p:nvSpPr>
        <p:spPr/>
        <p:txBody>
          <a:bodyPr/>
          <a:lstStyle/>
          <a:p>
            <a:r>
              <a:rPr lang="en-US" smtClean="0"/>
              <a:t>Overview</a:t>
            </a:r>
            <a:endParaRPr lang="en-US" dirty="0" smtClean="0"/>
          </a:p>
        </p:txBody>
      </p:sp>
      <p:sp>
        <p:nvSpPr>
          <p:cNvPr id="331779" name="Rectangle 3"/>
          <p:cNvSpPr>
            <a:spLocks noGrp="1" noChangeAspect="1" noChangeArrowheads="1"/>
          </p:cNvSpPr>
          <p:nvPr>
            <p:ph idx="1"/>
          </p:nvPr>
        </p:nvSpPr>
        <p:spPr/>
        <p:txBody>
          <a:bodyPr/>
          <a:lstStyle/>
          <a:p>
            <a:r>
              <a:rPr lang="en-US" sz="2800" dirty="0" smtClean="0"/>
              <a:t>I/O errors and what they mean</a:t>
            </a:r>
          </a:p>
          <a:p>
            <a:r>
              <a:rPr lang="en-US" sz="2800" dirty="0" smtClean="0"/>
              <a:t>Page protection options</a:t>
            </a:r>
          </a:p>
          <a:p>
            <a:r>
              <a:rPr lang="en-US" sz="2800" dirty="0" smtClean="0"/>
              <a:t>DBCC CHECKDB</a:t>
            </a:r>
          </a:p>
          <a:p>
            <a:pPr lvl="1"/>
            <a:r>
              <a:rPr lang="en-US" sz="2400" dirty="0" smtClean="0"/>
              <a:t>What it does</a:t>
            </a:r>
          </a:p>
          <a:p>
            <a:pPr lvl="1"/>
            <a:r>
              <a:rPr lang="en-US" sz="2400" dirty="0" smtClean="0"/>
              <a:t>Best practices and FAQ</a:t>
            </a:r>
          </a:p>
          <a:p>
            <a:pPr lvl="1"/>
            <a:r>
              <a:rPr lang="en-US" sz="2400" dirty="0" smtClean="0"/>
              <a:t>Interpreting CHECKDB output</a:t>
            </a:r>
          </a:p>
          <a:p>
            <a:pPr lvl="1"/>
            <a:r>
              <a:rPr lang="en-US" sz="2400" dirty="0" smtClean="0"/>
              <a:t>How repair works</a:t>
            </a:r>
          </a:p>
          <a:p>
            <a:r>
              <a:rPr lang="en-US" sz="2800" dirty="0" smtClean="0"/>
              <a:t>Recovering from corruption</a:t>
            </a:r>
          </a:p>
          <a:p>
            <a:r>
              <a:rPr lang="en-US" sz="2800" dirty="0" smtClean="0"/>
              <a:t>Horror stories from the wild</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Running Repair</a:t>
            </a:r>
            <a:endParaRPr lang="en-US"/>
          </a:p>
        </p:txBody>
      </p:sp>
      <p:sp>
        <p:nvSpPr>
          <p:cNvPr id="3" name="Content Placeholder 2"/>
          <p:cNvSpPr>
            <a:spLocks noGrp="1"/>
          </p:cNvSpPr>
          <p:nvPr>
            <p:ph idx="1"/>
          </p:nvPr>
        </p:nvSpPr>
        <p:spPr/>
        <p:txBody>
          <a:bodyPr/>
          <a:lstStyle/>
          <a:p>
            <a:r>
              <a:rPr lang="en-US" sz="2400" dirty="0" smtClean="0"/>
              <a:t>Not always a last resort compared to restore</a:t>
            </a:r>
          </a:p>
          <a:p>
            <a:pPr lvl="1"/>
            <a:r>
              <a:rPr lang="en-US" sz="2000" dirty="0" smtClean="0"/>
              <a:t>Depends what backups are available</a:t>
            </a:r>
          </a:p>
          <a:p>
            <a:pPr lvl="1"/>
            <a:r>
              <a:rPr lang="en-US" sz="2000" dirty="0" smtClean="0"/>
              <a:t>Depends if downtime more important than data loss</a:t>
            </a:r>
          </a:p>
          <a:p>
            <a:r>
              <a:rPr lang="en-US" sz="2400" dirty="0" smtClean="0"/>
              <a:t>Remember repair requires </a:t>
            </a:r>
            <a:r>
              <a:rPr lang="en-US" sz="2400" dirty="0" err="1" smtClean="0"/>
              <a:t>SINGLE_USER</a:t>
            </a:r>
            <a:r>
              <a:rPr lang="en-US" sz="2400" dirty="0" smtClean="0"/>
              <a:t> mode</a:t>
            </a:r>
          </a:p>
          <a:p>
            <a:r>
              <a:rPr lang="en-US" sz="2400" dirty="0" smtClean="0"/>
              <a:t>Try to repair smallest thing</a:t>
            </a:r>
          </a:p>
          <a:p>
            <a:pPr lvl="1"/>
            <a:r>
              <a:rPr lang="en-US" sz="2000" dirty="0" smtClean="0"/>
              <a:t>CHECKDB is largest, then</a:t>
            </a:r>
          </a:p>
          <a:p>
            <a:pPr lvl="1"/>
            <a:r>
              <a:rPr lang="en-US" sz="2000" dirty="0" err="1" smtClean="0"/>
              <a:t>CHECKTABLE</a:t>
            </a:r>
            <a:r>
              <a:rPr lang="en-US" sz="2000" dirty="0" smtClean="0"/>
              <a:t>, then</a:t>
            </a:r>
          </a:p>
          <a:p>
            <a:pPr lvl="1"/>
            <a:r>
              <a:rPr lang="en-US" sz="2000" dirty="0" err="1" smtClean="0"/>
              <a:t>CHECKALLOC</a:t>
            </a:r>
            <a:endParaRPr lang="en-US" sz="2000" dirty="0" smtClean="0"/>
          </a:p>
          <a:p>
            <a:pPr lvl="2"/>
            <a:r>
              <a:rPr lang="en-US" sz="1800" dirty="0" smtClean="0"/>
              <a:t>Undocumented </a:t>
            </a:r>
            <a:r>
              <a:rPr lang="en-US" sz="1800" dirty="0" err="1" smtClean="0"/>
              <a:t>REPAIR_ALL</a:t>
            </a:r>
            <a:r>
              <a:rPr lang="en-US" sz="1800" dirty="0" smtClean="0"/>
              <a:t> option to fix GAM, SGAM pages</a:t>
            </a:r>
          </a:p>
          <a:p>
            <a:r>
              <a:rPr lang="en-US" sz="2400" dirty="0" smtClean="0"/>
              <a:t>Note: most metadata tables can’t be repaired</a:t>
            </a:r>
          </a:p>
          <a:p>
            <a:r>
              <a:rPr lang="en-US" sz="2400" dirty="0" smtClean="0"/>
              <a:t>Note: repair is untested on many system tables</a:t>
            </a:r>
          </a:p>
          <a:p>
            <a:r>
              <a:rPr lang="en-US" sz="2400" dirty="0" smtClean="0"/>
              <a:t>Be careful about running repair on </a:t>
            </a:r>
            <a:r>
              <a:rPr lang="en-US" sz="2400" dirty="0" err="1" smtClean="0"/>
              <a:t>msdb</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ChangeArrowheads="1"/>
          </p:cNvSpPr>
          <p:nvPr>
            <p:ph type="title"/>
          </p:nvPr>
        </p:nvSpPr>
        <p:spPr/>
        <p:txBody>
          <a:bodyPr/>
          <a:lstStyle/>
          <a:p>
            <a:r>
              <a:rPr lang="en-US" dirty="0" smtClean="0"/>
              <a:t>How Does Repair Work?</a:t>
            </a:r>
            <a:endParaRPr lang="en-US" dirty="0"/>
          </a:p>
        </p:txBody>
      </p:sp>
      <p:sp>
        <p:nvSpPr>
          <p:cNvPr id="318467" name="Rectangle 3"/>
          <p:cNvSpPr>
            <a:spLocks noGrp="1" noChangeArrowheads="1"/>
          </p:cNvSpPr>
          <p:nvPr>
            <p:ph idx="1"/>
          </p:nvPr>
        </p:nvSpPr>
        <p:spPr/>
        <p:txBody>
          <a:bodyPr/>
          <a:lstStyle/>
          <a:p>
            <a:r>
              <a:rPr lang="en-US" sz="2400" dirty="0" smtClean="0"/>
              <a:t>What is the purpose of repair?</a:t>
            </a:r>
          </a:p>
          <a:p>
            <a:pPr lvl="1"/>
            <a:r>
              <a:rPr lang="en-US" sz="2000" dirty="0" smtClean="0"/>
              <a:t>Make the database structurally consistent</a:t>
            </a:r>
          </a:p>
          <a:p>
            <a:pPr lvl="1"/>
            <a:r>
              <a:rPr lang="en-US" sz="2000" dirty="0" smtClean="0"/>
              <a:t>Tries to be as fast as possible</a:t>
            </a:r>
          </a:p>
          <a:p>
            <a:r>
              <a:rPr lang="en-US" sz="2400" dirty="0" smtClean="0"/>
              <a:t>How does it know what to repair?</a:t>
            </a:r>
          </a:p>
          <a:p>
            <a:pPr lvl="1"/>
            <a:r>
              <a:rPr lang="en-US" sz="2000" dirty="0" smtClean="0"/>
              <a:t>From the list of corruptions it just found</a:t>
            </a:r>
          </a:p>
          <a:p>
            <a:r>
              <a:rPr lang="en-US" sz="2400" dirty="0" smtClean="0"/>
              <a:t>How does it choose what to repair first?</a:t>
            </a:r>
          </a:p>
          <a:p>
            <a:pPr lvl="1"/>
            <a:r>
              <a:rPr lang="en-US" sz="2000" dirty="0" smtClean="0"/>
              <a:t>Runs most intrusive errors first</a:t>
            </a:r>
          </a:p>
          <a:p>
            <a:r>
              <a:rPr lang="en-US" sz="2400" dirty="0" smtClean="0"/>
              <a:t>Did it repair everything?</a:t>
            </a:r>
          </a:p>
          <a:p>
            <a:pPr lvl="1"/>
            <a:r>
              <a:rPr lang="en-US" sz="2000" dirty="0" smtClean="0"/>
              <a:t>Check the output – count of errors found and fixed</a:t>
            </a:r>
          </a:p>
          <a:p>
            <a:pPr lvl="1"/>
            <a:r>
              <a:rPr lang="en-US" sz="2000" dirty="0" smtClean="0"/>
              <a:t>Be careful – some corruptions could be masked by others</a:t>
            </a:r>
          </a:p>
          <a:p>
            <a:r>
              <a:rPr lang="en-US" sz="2400" dirty="0" smtClean="0"/>
              <a:t>Why aren’t repairs online?</a:t>
            </a:r>
          </a:p>
          <a:p>
            <a:pPr lvl="1"/>
            <a:r>
              <a:rPr lang="en-US" sz="2000" dirty="0" smtClean="0"/>
              <a:t>Hard enough to get them right *offline*…</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646331"/>
          </a:xfrm>
        </p:spPr>
        <p:txBody>
          <a:bodyPr/>
          <a:lstStyle/>
          <a:p>
            <a:r>
              <a:rPr lang="en-US" sz="4000" dirty="0" smtClean="0"/>
              <a:t>Beware of </a:t>
            </a:r>
            <a:r>
              <a:rPr lang="en-US" sz="4000" dirty="0" err="1" smtClean="0"/>
              <a:t>REPAIR_ALLOW_DATA_LOSS</a:t>
            </a:r>
            <a:endParaRPr lang="en-US" sz="4000" dirty="0"/>
          </a:p>
        </p:txBody>
      </p:sp>
      <p:sp>
        <p:nvSpPr>
          <p:cNvPr id="3" name="Content Placeholder 2"/>
          <p:cNvSpPr>
            <a:spLocks noGrp="1"/>
          </p:cNvSpPr>
          <p:nvPr>
            <p:ph idx="1"/>
          </p:nvPr>
        </p:nvSpPr>
        <p:spPr/>
        <p:txBody>
          <a:bodyPr/>
          <a:lstStyle/>
          <a:p>
            <a:r>
              <a:rPr lang="en-US" sz="2400" dirty="0" smtClean="0"/>
              <a:t>Repair fixes structural inconsistencies by de-allocating</a:t>
            </a:r>
          </a:p>
          <a:p>
            <a:pPr lvl="1"/>
            <a:r>
              <a:rPr lang="en-US" sz="2000" dirty="0" smtClean="0"/>
              <a:t>(Not REPAIR_REBUILD, but indexes should be fixed manually)</a:t>
            </a:r>
          </a:p>
          <a:p>
            <a:pPr lvl="1"/>
            <a:r>
              <a:rPr lang="en-US" sz="2000" dirty="0" smtClean="0"/>
              <a:t>This is the fastest and most provably correct way</a:t>
            </a:r>
          </a:p>
          <a:p>
            <a:r>
              <a:rPr lang="en-US" sz="2400" dirty="0" smtClean="0"/>
              <a:t>Repair doesn’t take into account:</a:t>
            </a:r>
          </a:p>
          <a:p>
            <a:pPr lvl="1"/>
            <a:r>
              <a:rPr lang="en-US" sz="2000" dirty="0" smtClean="0"/>
              <a:t>Foreign-key constraints</a:t>
            </a:r>
          </a:p>
          <a:p>
            <a:pPr lvl="1"/>
            <a:r>
              <a:rPr lang="en-US" sz="2000" dirty="0" smtClean="0"/>
              <a:t>Inherent business logic and data relationships</a:t>
            </a:r>
          </a:p>
          <a:p>
            <a:pPr lvl="1"/>
            <a:r>
              <a:rPr lang="en-US" sz="2000" dirty="0" smtClean="0"/>
              <a:t>Replication (see BOL for DBCC CHECKDB)</a:t>
            </a:r>
          </a:p>
          <a:p>
            <a:r>
              <a:rPr lang="en-US" sz="2400" dirty="0" smtClean="0"/>
              <a:t>Before running repair, protect yourself</a:t>
            </a:r>
          </a:p>
          <a:p>
            <a:pPr lvl="1"/>
            <a:r>
              <a:rPr lang="en-US" sz="2000" dirty="0" smtClean="0"/>
              <a:t>Take a backup and </a:t>
            </a:r>
            <a:r>
              <a:rPr lang="en-US" sz="2000" dirty="0" err="1" smtClean="0"/>
              <a:t>quiesce</a:t>
            </a:r>
            <a:r>
              <a:rPr lang="en-US" sz="2000" dirty="0" smtClean="0"/>
              <a:t> replication topologies involved</a:t>
            </a:r>
          </a:p>
          <a:p>
            <a:r>
              <a:rPr lang="en-US" sz="2400" dirty="0" smtClean="0"/>
              <a:t>After running repair, check the data</a:t>
            </a:r>
          </a:p>
          <a:p>
            <a:pPr lvl="1"/>
            <a:r>
              <a:rPr lang="en-US" sz="2000" dirty="0" smtClean="0"/>
              <a:t>Consider running DBCC CHECKCONSTRAINTS</a:t>
            </a:r>
          </a:p>
          <a:p>
            <a:pPr lvl="1"/>
            <a:r>
              <a:rPr lang="en-US" sz="2000" dirty="0" smtClean="0"/>
              <a:t>Fix up any replication topologies involved</a:t>
            </a:r>
          </a:p>
          <a:p>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ChangeArrowheads="1"/>
          </p:cNvSpPr>
          <p:nvPr>
            <p:ph type="title"/>
          </p:nvPr>
        </p:nvSpPr>
        <p:spPr/>
        <p:txBody>
          <a:bodyPr/>
          <a:lstStyle/>
          <a:p>
            <a:r>
              <a:rPr lang="en-US" dirty="0" smtClean="0"/>
              <a:t>Examples of Repairs</a:t>
            </a:r>
            <a:endParaRPr lang="en-US" dirty="0"/>
          </a:p>
        </p:txBody>
      </p:sp>
      <p:sp>
        <p:nvSpPr>
          <p:cNvPr id="320515" name="Rectangle 3"/>
          <p:cNvSpPr>
            <a:spLocks noGrp="1" noChangeArrowheads="1"/>
          </p:cNvSpPr>
          <p:nvPr>
            <p:ph idx="1"/>
          </p:nvPr>
        </p:nvSpPr>
        <p:spPr/>
        <p:txBody>
          <a:bodyPr/>
          <a:lstStyle/>
          <a:p>
            <a:r>
              <a:rPr lang="en-US" sz="2400" dirty="0" smtClean="0"/>
              <a:t>What does repair do to fix a:</a:t>
            </a:r>
          </a:p>
          <a:p>
            <a:pPr lvl="1"/>
            <a:r>
              <a:rPr lang="en-US" sz="2000" dirty="0" smtClean="0"/>
              <a:t>Missing nonclustered index row</a:t>
            </a:r>
          </a:p>
          <a:p>
            <a:pPr lvl="2"/>
            <a:r>
              <a:rPr lang="en-US" sz="1800" dirty="0" smtClean="0"/>
              <a:t>Just insert the missing record</a:t>
            </a:r>
          </a:p>
          <a:p>
            <a:pPr lvl="1"/>
            <a:r>
              <a:rPr lang="en-US" sz="2000" dirty="0" smtClean="0"/>
              <a:t>Corrupt data record</a:t>
            </a:r>
          </a:p>
          <a:p>
            <a:pPr lvl="2"/>
            <a:r>
              <a:rPr lang="en-US" sz="1800" dirty="0" smtClean="0"/>
              <a:t>Maybe delete the record, maybe the whole page</a:t>
            </a:r>
          </a:p>
          <a:p>
            <a:pPr lvl="1"/>
            <a:r>
              <a:rPr lang="en-US" sz="2000" dirty="0" smtClean="0"/>
              <a:t>Extent allocated to multiple objects</a:t>
            </a:r>
          </a:p>
          <a:p>
            <a:pPr lvl="2"/>
            <a:r>
              <a:rPr lang="en-US" sz="1800" dirty="0" smtClean="0"/>
              <a:t>Deeper examination of the pages in the extent</a:t>
            </a:r>
          </a:p>
          <a:p>
            <a:r>
              <a:rPr lang="en-US" sz="2400" dirty="0" smtClean="0"/>
              <a:t>Remember there are some un-repairable errors</a:t>
            </a:r>
          </a:p>
          <a:p>
            <a:pPr lvl="1"/>
            <a:r>
              <a:rPr lang="en-US" sz="2000" dirty="0" smtClean="0"/>
              <a:t>System table clustered index data pages</a:t>
            </a:r>
          </a:p>
          <a:p>
            <a:pPr lvl="1"/>
            <a:r>
              <a:rPr lang="en-US" sz="2000" dirty="0" smtClean="0"/>
              <a:t>PFS pages</a:t>
            </a:r>
          </a:p>
          <a:p>
            <a:pPr lvl="1"/>
            <a:r>
              <a:rPr lang="en-US" sz="2000" dirty="0" smtClean="0"/>
              <a:t>Data purity errors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Rectangle 2"/>
          <p:cNvSpPr>
            <a:spLocks noGrp="1" noChangeArrowheads="1"/>
          </p:cNvSpPr>
          <p:nvPr>
            <p:ph type="ctrTitle"/>
          </p:nvPr>
        </p:nvSpPr>
        <p:spPr>
          <a:xfrm>
            <a:off x="703263" y="3346450"/>
            <a:ext cx="7672387" cy="757130"/>
          </a:xfrm>
        </p:spPr>
        <p:txBody>
          <a:bodyPr/>
          <a:lstStyle/>
          <a:p>
            <a:pPr eaLnBrk="1" hangingPunct="1">
              <a:defRPr/>
            </a:pPr>
            <a:r>
              <a:rPr lang="en-US" sz="4800" dirty="0" smtClean="0"/>
              <a:t>Using repair</a:t>
            </a:r>
            <a:endParaRPr lang="en-US" sz="3600" dirty="0" smtClean="0">
              <a:solidFill>
                <a:schemeClr val="accent1"/>
              </a:solidFill>
            </a:endParaRPr>
          </a:p>
        </p:txBody>
      </p:sp>
      <p:sp>
        <p:nvSpPr>
          <p:cNvPr id="723971" name="Rectangle 3"/>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35844" name="Rectangle 4"/>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3970"/>
                                        </p:tgtEl>
                                        <p:attrNameLst>
                                          <p:attrName>style.visibility</p:attrName>
                                        </p:attrNameLst>
                                      </p:cBhvr>
                                      <p:to>
                                        <p:strVal val="visible"/>
                                      </p:to>
                                    </p:set>
                                    <p:animEffect transition="in" filter="fade">
                                      <p:cBhvr>
                                        <p:cTn id="7" dur="1000"/>
                                        <p:tgtEl>
                                          <p:spTgt spid="72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97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Misconceptions Around Repair</a:t>
            </a:r>
            <a:endParaRPr lang="en-US" dirty="0"/>
          </a:p>
        </p:txBody>
      </p:sp>
      <p:sp>
        <p:nvSpPr>
          <p:cNvPr id="3" name="Content Placeholder 2"/>
          <p:cNvSpPr>
            <a:spLocks noGrp="1"/>
          </p:cNvSpPr>
          <p:nvPr>
            <p:ph idx="1"/>
          </p:nvPr>
        </p:nvSpPr>
        <p:spPr/>
        <p:txBody>
          <a:bodyPr/>
          <a:lstStyle/>
          <a:p>
            <a:r>
              <a:rPr lang="en-US" sz="2400" dirty="0" smtClean="0"/>
              <a:t>Repair will not cause data loss (it depends)</a:t>
            </a:r>
          </a:p>
          <a:p>
            <a:r>
              <a:rPr lang="en-US" sz="2400" dirty="0" smtClean="0"/>
              <a:t>Repair should be run as the default (no)</a:t>
            </a:r>
          </a:p>
          <a:p>
            <a:r>
              <a:rPr lang="en-US" sz="2400" dirty="0" smtClean="0"/>
              <a:t>You can run repair without running </a:t>
            </a:r>
            <a:r>
              <a:rPr lang="en-US" sz="2400" dirty="0" err="1" smtClean="0"/>
              <a:t>DBCC</a:t>
            </a:r>
            <a:r>
              <a:rPr lang="en-US" sz="2400" dirty="0" smtClean="0"/>
              <a:t> </a:t>
            </a:r>
            <a:r>
              <a:rPr lang="en-US" sz="2400" dirty="0" err="1" smtClean="0"/>
              <a:t>CHECKDB</a:t>
            </a:r>
            <a:r>
              <a:rPr lang="en-US" sz="2400" dirty="0" smtClean="0"/>
              <a:t> (no)</a:t>
            </a:r>
          </a:p>
          <a:p>
            <a:r>
              <a:rPr lang="en-US" sz="2400" dirty="0" smtClean="0"/>
              <a:t>As soon as you’ve run repair, continue as normal (no)</a:t>
            </a:r>
          </a:p>
          <a:p>
            <a:r>
              <a:rPr lang="en-US" sz="2400" dirty="0" smtClean="0"/>
              <a:t>Repair can always fix everything (no)</a:t>
            </a:r>
          </a:p>
          <a:p>
            <a:r>
              <a:rPr lang="en-US" sz="2400" dirty="0" smtClean="0"/>
              <a:t>Repair is safe on system databases (no)</a:t>
            </a:r>
          </a:p>
          <a:p>
            <a:r>
              <a:rPr lang="en-US" sz="2400" dirty="0" smtClean="0"/>
              <a:t>You can repairs online (no)</a:t>
            </a:r>
          </a:p>
          <a:p>
            <a:r>
              <a:rPr lang="en-US" sz="2400" dirty="0" err="1" smtClean="0"/>
              <a:t>REPAIR_REBUILD</a:t>
            </a:r>
            <a:r>
              <a:rPr lang="en-US" sz="2400" dirty="0" smtClean="0"/>
              <a:t> will fix everything (no)</a:t>
            </a:r>
          </a:p>
          <a:p>
            <a:r>
              <a:rPr lang="en-US" sz="2400" dirty="0" smtClean="0"/>
              <a:t>Repair fixes up constraints (no)</a:t>
            </a:r>
          </a:p>
          <a:p>
            <a:r>
              <a:rPr lang="en-US" sz="2400" dirty="0" smtClean="0"/>
              <a:t>EMERGENCY mode repair will always work (no)</a:t>
            </a:r>
          </a:p>
          <a:p>
            <a:r>
              <a:rPr lang="en-US" sz="2400" dirty="0" smtClean="0"/>
              <a:t>You can undo repairs (it depends)</a:t>
            </a:r>
          </a:p>
          <a:p>
            <a:r>
              <a:rPr lang="en-US" sz="2400" dirty="0" smtClean="0"/>
              <a:t>Repairs are propagated to replication subscribers (no)</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System Table Corruption</a:t>
            </a:r>
            <a:endParaRPr lang="en-US"/>
          </a:p>
        </p:txBody>
      </p:sp>
      <p:sp>
        <p:nvSpPr>
          <p:cNvPr id="3" name="Content Placeholder 2"/>
          <p:cNvSpPr>
            <a:spLocks noGrp="1"/>
          </p:cNvSpPr>
          <p:nvPr>
            <p:ph idx="1"/>
          </p:nvPr>
        </p:nvSpPr>
        <p:spPr/>
        <p:txBody>
          <a:bodyPr/>
          <a:lstStyle/>
          <a:p>
            <a:r>
              <a:rPr lang="en-US" sz="2400" dirty="0" smtClean="0"/>
              <a:t>Hidden system tables cannot be accessed unless the Dedicated Admin Connection is used</a:t>
            </a:r>
          </a:p>
          <a:p>
            <a:pPr lvl="1"/>
            <a:r>
              <a:rPr lang="en-US" sz="2000" dirty="0" err="1" smtClean="0"/>
              <a:t>Sqlcmd</a:t>
            </a:r>
            <a:r>
              <a:rPr lang="en-US" sz="2000" dirty="0" smtClean="0"/>
              <a:t> –A or prefix connection string with admin</a:t>
            </a:r>
            <a:r>
              <a:rPr lang="en-US" sz="2000" dirty="0" smtClean="0"/>
              <a:t>:</a:t>
            </a:r>
          </a:p>
          <a:p>
            <a:pPr lvl="1"/>
            <a:r>
              <a:rPr lang="en-US" sz="2000" dirty="0" smtClean="0"/>
              <a:t>TF7806 at startup allows </a:t>
            </a:r>
            <a:r>
              <a:rPr lang="en-US" sz="2000" dirty="0" err="1" smtClean="0"/>
              <a:t>DAC</a:t>
            </a:r>
            <a:r>
              <a:rPr lang="en-US" sz="2000" dirty="0" smtClean="0"/>
              <a:t> connections under all circumstances</a:t>
            </a:r>
            <a:endParaRPr lang="en-US" sz="2000" dirty="0" smtClean="0"/>
          </a:p>
          <a:p>
            <a:r>
              <a:rPr lang="en-US" sz="2400" dirty="0" smtClean="0"/>
              <a:t>These tables cannot be changed unless the server is booted with –m</a:t>
            </a:r>
          </a:p>
          <a:p>
            <a:r>
              <a:rPr lang="en-US" sz="2400" dirty="0" smtClean="0"/>
              <a:t>From 2008 onwards, the fact that a system table was directly modified is noted in the database metadata, just like log rebuilds</a:t>
            </a:r>
          </a:p>
          <a:p>
            <a:pPr lvl="1"/>
            <a:r>
              <a:rPr lang="en-US" sz="2000" dirty="0" smtClean="0"/>
              <a:t>Makes your database technically unsupported</a:t>
            </a:r>
          </a:p>
          <a:p>
            <a:pPr lvl="1"/>
            <a:r>
              <a:rPr lang="en-US" sz="2000" dirty="0" smtClean="0"/>
              <a:t>DBCC </a:t>
            </a:r>
            <a:r>
              <a:rPr lang="en-US" sz="2000" dirty="0" err="1" smtClean="0"/>
              <a:t>TRACEON</a:t>
            </a:r>
            <a:r>
              <a:rPr lang="en-US" sz="2000" dirty="0" smtClean="0"/>
              <a:t> (3604)</a:t>
            </a:r>
          </a:p>
          <a:p>
            <a:pPr lvl="1"/>
            <a:r>
              <a:rPr lang="en-US" sz="2000" dirty="0" smtClean="0"/>
              <a:t>DBCC </a:t>
            </a:r>
            <a:r>
              <a:rPr lang="en-US" sz="2000" dirty="0" err="1" smtClean="0"/>
              <a:t>DBTABLE</a:t>
            </a:r>
            <a:endParaRPr lang="en-US" sz="2000" dirty="0" smtClean="0"/>
          </a:p>
          <a:p>
            <a:pPr lvl="2"/>
            <a:r>
              <a:rPr lang="en-US" sz="1800" dirty="0" smtClean="0"/>
              <a:t>Look at </a:t>
            </a:r>
            <a:r>
              <a:rPr lang="en-US" sz="1800" dirty="0" err="1" smtClean="0"/>
              <a:t>dbi_updSysCatalog</a:t>
            </a:r>
            <a:r>
              <a:rPr lang="en-US" sz="1800" dirty="0" smtClean="0"/>
              <a:t> and </a:t>
            </a:r>
            <a:r>
              <a:rPr lang="en-US" sz="1800" dirty="0" err="1" smtClean="0"/>
              <a:t>dbi_RebuildLogs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Rebuilding System Table Indexes</a:t>
            </a:r>
            <a:endParaRPr lang="en-US"/>
          </a:p>
        </p:txBody>
      </p:sp>
      <p:sp>
        <p:nvSpPr>
          <p:cNvPr id="3" name="Content Placeholder 2"/>
          <p:cNvSpPr>
            <a:spLocks noGrp="1"/>
          </p:cNvSpPr>
          <p:nvPr>
            <p:ph idx="1"/>
          </p:nvPr>
        </p:nvSpPr>
        <p:spPr/>
        <p:txBody>
          <a:bodyPr/>
          <a:lstStyle/>
          <a:p>
            <a:r>
              <a:rPr lang="en-US" sz="2400" dirty="0" smtClean="0"/>
              <a:t>Structurally corrupt system table clustered indexes cannot be repaired</a:t>
            </a:r>
          </a:p>
          <a:p>
            <a:r>
              <a:rPr lang="en-US" sz="2400" dirty="0" smtClean="0"/>
              <a:t>Structurally corrupt system table </a:t>
            </a:r>
            <a:r>
              <a:rPr lang="en-US" sz="2400" dirty="0" err="1" smtClean="0"/>
              <a:t>nonclustered</a:t>
            </a:r>
            <a:r>
              <a:rPr lang="en-US" sz="2400" dirty="0" smtClean="0"/>
              <a:t> indexes usually can be rebuilt by repair</a:t>
            </a:r>
          </a:p>
          <a:p>
            <a:pPr lvl="1"/>
            <a:r>
              <a:rPr lang="en-US" sz="2000" dirty="0" smtClean="0"/>
              <a:t>May have to play around with </a:t>
            </a:r>
            <a:r>
              <a:rPr lang="en-US" sz="2000" dirty="0" err="1" smtClean="0"/>
              <a:t>CHECKTABLE</a:t>
            </a:r>
            <a:r>
              <a:rPr lang="en-US" sz="2000" dirty="0" smtClean="0"/>
              <a:t> to find which table is corrupted as </a:t>
            </a:r>
            <a:r>
              <a:rPr lang="en-US" sz="2000" dirty="0" err="1" smtClean="0"/>
              <a:t>CHECKDB</a:t>
            </a:r>
            <a:r>
              <a:rPr lang="en-US" sz="2000" dirty="0" smtClean="0"/>
              <a:t> may fail</a:t>
            </a:r>
          </a:p>
          <a:p>
            <a:pPr lvl="1"/>
            <a:r>
              <a:rPr lang="en-US" sz="2000" dirty="0" smtClean="0"/>
              <a:t>Not guaranteed to work… be careful</a:t>
            </a:r>
          </a:p>
          <a:p>
            <a:pPr lvl="1"/>
            <a:endParaRPr lang="en-US" sz="2000" dirty="0" smtClean="0"/>
          </a:p>
          <a:p>
            <a:r>
              <a:rPr lang="en-US" sz="2400" dirty="0" smtClean="0"/>
              <a:t>I would try to avoid running repair on system tables completely</a:t>
            </a:r>
          </a:p>
          <a:p>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Rectangle 2"/>
          <p:cNvSpPr>
            <a:spLocks noGrp="1" noChangeArrowheads="1"/>
          </p:cNvSpPr>
          <p:nvPr>
            <p:ph type="ctrTitle"/>
          </p:nvPr>
        </p:nvSpPr>
        <p:spPr>
          <a:xfrm>
            <a:off x="703263" y="3346450"/>
            <a:ext cx="7672387" cy="757130"/>
          </a:xfrm>
        </p:spPr>
        <p:txBody>
          <a:bodyPr/>
          <a:lstStyle/>
          <a:p>
            <a:pPr eaLnBrk="1" hangingPunct="1">
              <a:defRPr/>
            </a:pPr>
            <a:r>
              <a:rPr lang="en-US" sz="4800" dirty="0" smtClean="0"/>
              <a:t>Fixing metadata corruption</a:t>
            </a:r>
            <a:endParaRPr lang="en-US" sz="3600" dirty="0" smtClean="0">
              <a:solidFill>
                <a:schemeClr val="accent1"/>
              </a:solidFill>
            </a:endParaRPr>
          </a:p>
        </p:txBody>
      </p:sp>
      <p:sp>
        <p:nvSpPr>
          <p:cNvPr id="723971" name="Rectangle 3"/>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35844" name="Rectangle 4"/>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3970"/>
                                        </p:tgtEl>
                                        <p:attrNameLst>
                                          <p:attrName>style.visibility</p:attrName>
                                        </p:attrNameLst>
                                      </p:cBhvr>
                                      <p:to>
                                        <p:strVal val="visible"/>
                                      </p:to>
                                    </p:set>
                                    <p:animEffect transition="in" filter="fade">
                                      <p:cBhvr>
                                        <p:cTn id="7" dur="1000"/>
                                        <p:tgtEl>
                                          <p:spTgt spid="72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97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If the Log is Damaged?</a:t>
            </a:r>
            <a:endParaRPr lang="en-US" dirty="0"/>
          </a:p>
        </p:txBody>
      </p:sp>
      <p:sp>
        <p:nvSpPr>
          <p:cNvPr id="3" name="Content Placeholder 2"/>
          <p:cNvSpPr>
            <a:spLocks noGrp="1"/>
          </p:cNvSpPr>
          <p:nvPr>
            <p:ph idx="1"/>
          </p:nvPr>
        </p:nvSpPr>
        <p:spPr/>
        <p:txBody>
          <a:bodyPr/>
          <a:lstStyle/>
          <a:p>
            <a:r>
              <a:rPr lang="en-US" sz="2400" dirty="0" smtClean="0"/>
              <a:t>Without a backup, two realistic choices:</a:t>
            </a:r>
          </a:p>
          <a:p>
            <a:pPr lvl="1"/>
            <a:r>
              <a:rPr lang="en-US" sz="2000" dirty="0" smtClean="0"/>
              <a:t>Use EMERGENCY mode to access the data in the corrupt state</a:t>
            </a:r>
          </a:p>
          <a:p>
            <a:pPr lvl="2"/>
            <a:r>
              <a:rPr lang="en-US" sz="1800" dirty="0" smtClean="0"/>
              <a:t>E.g. to extract to another database</a:t>
            </a:r>
          </a:p>
          <a:p>
            <a:pPr lvl="2"/>
            <a:r>
              <a:rPr lang="en-US" sz="1800" dirty="0" smtClean="0">
                <a:latin typeface="Courier New" pitchFamily="49" charset="0"/>
                <a:cs typeface="Courier New" pitchFamily="49" charset="0"/>
              </a:rPr>
              <a:t>ALTER DATABASE </a:t>
            </a:r>
            <a:r>
              <a:rPr lang="en-US" sz="1800" dirty="0" err="1" smtClean="0">
                <a:latin typeface="Courier New" pitchFamily="49" charset="0"/>
                <a:cs typeface="Courier New" pitchFamily="49" charset="0"/>
              </a:rPr>
              <a:t>mydb</a:t>
            </a:r>
            <a:r>
              <a:rPr lang="en-US" sz="1800" dirty="0" smtClean="0">
                <a:latin typeface="Courier New" pitchFamily="49" charset="0"/>
                <a:cs typeface="Courier New" pitchFamily="49" charset="0"/>
              </a:rPr>
              <a:t> SET EMERGENCY</a:t>
            </a:r>
          </a:p>
          <a:p>
            <a:pPr lvl="2"/>
            <a:r>
              <a:rPr lang="en-US" sz="1800" dirty="0" smtClean="0"/>
              <a:t>Data is not guaranteed to be consistent!!!</a:t>
            </a:r>
          </a:p>
          <a:p>
            <a:pPr lvl="1"/>
            <a:r>
              <a:rPr lang="en-US" sz="2000" dirty="0" smtClean="0"/>
              <a:t>Use EMERGENCY mode repair</a:t>
            </a:r>
          </a:p>
          <a:p>
            <a:pPr lvl="2"/>
            <a:r>
              <a:rPr lang="en-US" sz="1800" dirty="0" smtClean="0"/>
              <a:t>New </a:t>
            </a:r>
            <a:r>
              <a:rPr lang="en-US" sz="1800" i="1" dirty="0" smtClean="0"/>
              <a:t>documented </a:t>
            </a:r>
            <a:r>
              <a:rPr lang="en-US" sz="1800" dirty="0" smtClean="0"/>
              <a:t>feature of SQL Server 2005+</a:t>
            </a:r>
          </a:p>
          <a:p>
            <a:pPr lvl="2"/>
            <a:r>
              <a:rPr lang="en-US" sz="1800" dirty="0" smtClean="0"/>
              <a:t>Rebuilds the log and runs REPAIR_ALLOW_DATA_LOSS as an atomic operation</a:t>
            </a:r>
          </a:p>
          <a:p>
            <a:pPr lvl="2"/>
            <a:r>
              <a:rPr lang="en-US" sz="1800" dirty="0" smtClean="0"/>
              <a:t>Database must be in EMERGENCY *and* </a:t>
            </a:r>
            <a:r>
              <a:rPr lang="en-US" sz="1800" dirty="0" err="1" smtClean="0"/>
              <a:t>SINGLE_USER</a:t>
            </a:r>
            <a:r>
              <a:rPr lang="en-US" sz="1800" dirty="0" smtClean="0"/>
              <a:t> modes</a:t>
            </a:r>
          </a:p>
          <a:p>
            <a:r>
              <a:rPr lang="en-US" sz="2400" dirty="0" smtClean="0"/>
              <a:t>This is the 3rd worst state to be in</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Corruption Occur?</a:t>
            </a:r>
            <a:endParaRPr lang="en-US" dirty="0"/>
          </a:p>
        </p:txBody>
      </p:sp>
      <p:sp>
        <p:nvSpPr>
          <p:cNvPr id="3" name="Content Placeholder 2"/>
          <p:cNvSpPr>
            <a:spLocks noGrp="1"/>
          </p:cNvSpPr>
          <p:nvPr>
            <p:ph idx="1"/>
          </p:nvPr>
        </p:nvSpPr>
        <p:spPr/>
        <p:txBody>
          <a:bodyPr/>
          <a:lstStyle/>
          <a:p>
            <a:r>
              <a:rPr lang="en-US" sz="2400" dirty="0" smtClean="0"/>
              <a:t>It’s the I/O subsystem, usually always</a:t>
            </a:r>
          </a:p>
          <a:p>
            <a:pPr lvl="1"/>
            <a:r>
              <a:rPr lang="en-US" sz="2000" dirty="0" smtClean="0"/>
              <a:t>1 out of 10,000 corruptions are bad memory</a:t>
            </a:r>
          </a:p>
          <a:p>
            <a:pPr lvl="1"/>
            <a:r>
              <a:rPr lang="en-US" sz="2000" dirty="0" smtClean="0"/>
              <a:t>1 out of 10,000 corruptions are SQL Server bugs</a:t>
            </a:r>
          </a:p>
          <a:p>
            <a:r>
              <a:rPr lang="en-US" sz="2400" dirty="0" smtClean="0"/>
              <a:t>Consider the MTBF of disks, you’re going to have a problem at some point in your career</a:t>
            </a:r>
          </a:p>
          <a:p>
            <a:r>
              <a:rPr lang="en-US" sz="2400" dirty="0" smtClean="0"/>
              <a:t>Jim Gray likened a disk head in a 15000rpm disk to a 747 flying at 500mph about ¼ inch above the ground</a:t>
            </a:r>
          </a:p>
          <a:p>
            <a:pPr lvl="1"/>
            <a:r>
              <a:rPr lang="en-US" sz="2000" dirty="0" smtClean="0"/>
              <a:t>What happens in a crash?</a:t>
            </a:r>
          </a:p>
          <a:p>
            <a:r>
              <a:rPr lang="en-US" sz="2400" dirty="0" smtClean="0"/>
              <a:t>Corruptions cannot be caused by:</a:t>
            </a:r>
          </a:p>
          <a:p>
            <a:pPr lvl="1"/>
            <a:r>
              <a:rPr lang="en-US" sz="2000" dirty="0" smtClean="0"/>
              <a:t>Anything an application can do</a:t>
            </a:r>
          </a:p>
          <a:p>
            <a:pPr lvl="1"/>
            <a:r>
              <a:rPr lang="en-US" sz="2000" dirty="0" smtClean="0"/>
              <a:t>Interrupting a shrink, rebuild, or long-running batch</a:t>
            </a:r>
          </a:p>
          <a:p>
            <a:pPr lvl="1"/>
            <a:r>
              <a:rPr lang="en-US" sz="2000" dirty="0" smtClean="0"/>
              <a:t>Propagation by log-shipping, replication, mirroring</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Things That People Often Try </a:t>
            </a:r>
            <a:r>
              <a:rPr lang="en-US" i="1" dirty="0" smtClean="0"/>
              <a:t>FIRST</a:t>
            </a:r>
            <a:endParaRPr lang="en-US" i="1" dirty="0"/>
          </a:p>
        </p:txBody>
      </p:sp>
      <p:sp>
        <p:nvSpPr>
          <p:cNvPr id="3" name="Content Placeholder 2"/>
          <p:cNvSpPr>
            <a:spLocks noGrp="1"/>
          </p:cNvSpPr>
          <p:nvPr>
            <p:ph idx="1"/>
          </p:nvPr>
        </p:nvSpPr>
        <p:spPr/>
        <p:txBody>
          <a:bodyPr/>
          <a:lstStyle/>
          <a:p>
            <a:r>
              <a:rPr lang="en-US" sz="2400" dirty="0" smtClean="0"/>
              <a:t>Restart SQL Server</a:t>
            </a:r>
          </a:p>
          <a:p>
            <a:pPr lvl="1"/>
            <a:r>
              <a:rPr lang="en-US" sz="2000" dirty="0" smtClean="0"/>
              <a:t>Just wastes time and delays getting back online</a:t>
            </a:r>
          </a:p>
          <a:p>
            <a:pPr lvl="2"/>
            <a:r>
              <a:rPr lang="en-US" sz="1800" dirty="0" smtClean="0"/>
              <a:t>Although I’ve seen it work rarely when the I/O subsystem is doing stale reads</a:t>
            </a:r>
          </a:p>
          <a:p>
            <a:r>
              <a:rPr lang="en-US" sz="2400" dirty="0" smtClean="0"/>
              <a:t>Immediately jump to a last resort and cause data loss without working through options</a:t>
            </a:r>
          </a:p>
          <a:p>
            <a:pPr lvl="1"/>
            <a:r>
              <a:rPr lang="en-US" sz="2000" dirty="0" smtClean="0"/>
              <a:t>Running repair</a:t>
            </a:r>
          </a:p>
          <a:p>
            <a:pPr lvl="1"/>
            <a:r>
              <a:rPr lang="en-US" sz="2000" dirty="0" smtClean="0"/>
              <a:t>Rebuilding the transaction log</a:t>
            </a:r>
          </a:p>
          <a:p>
            <a:r>
              <a:rPr lang="en-US" sz="2400" dirty="0" smtClean="0"/>
              <a:t>Detach a suspect database</a:t>
            </a:r>
          </a:p>
          <a:p>
            <a:pPr lvl="1"/>
            <a:r>
              <a:rPr lang="en-US" sz="2000" dirty="0" smtClean="0"/>
              <a:t>It will fail to attach again: now the situation is even worse!</a:t>
            </a:r>
          </a:p>
          <a:p>
            <a:pPr lvl="1"/>
            <a:r>
              <a:rPr lang="en-US" sz="2000" dirty="0" smtClean="0"/>
              <a:t>This is the 2nd worst state to be in</a:t>
            </a:r>
          </a:p>
          <a:p>
            <a:pPr lvl="1"/>
            <a:r>
              <a:rPr lang="en-US" sz="2000" dirty="0" smtClean="0"/>
              <a:t>However, there’s a trick you can use…</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Rectangle 2"/>
          <p:cNvSpPr>
            <a:spLocks noGrp="1" noChangeArrowheads="1"/>
          </p:cNvSpPr>
          <p:nvPr>
            <p:ph type="ctrTitle"/>
          </p:nvPr>
        </p:nvSpPr>
        <p:spPr>
          <a:xfrm>
            <a:off x="703263" y="3346450"/>
            <a:ext cx="7672387" cy="757130"/>
          </a:xfrm>
        </p:spPr>
        <p:txBody>
          <a:bodyPr/>
          <a:lstStyle/>
          <a:p>
            <a:pPr eaLnBrk="1" hangingPunct="1">
              <a:defRPr/>
            </a:pPr>
            <a:r>
              <a:rPr lang="en-US" sz="4800" dirty="0" smtClean="0"/>
              <a:t>Using EMERGENCY mode</a:t>
            </a:r>
            <a:endParaRPr lang="en-US" sz="3600" dirty="0" smtClean="0">
              <a:solidFill>
                <a:schemeClr val="accent1"/>
              </a:solidFill>
            </a:endParaRPr>
          </a:p>
        </p:txBody>
      </p:sp>
      <p:sp>
        <p:nvSpPr>
          <p:cNvPr id="723971" name="Rectangle 3"/>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35844" name="Rectangle 4"/>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3970"/>
                                        </p:tgtEl>
                                        <p:attrNameLst>
                                          <p:attrName>style.visibility</p:attrName>
                                        </p:attrNameLst>
                                      </p:cBhvr>
                                      <p:to>
                                        <p:strVal val="visible"/>
                                      </p:to>
                                    </p:set>
                                    <p:animEffect transition="in" filter="fade">
                                      <p:cBhvr>
                                        <p:cTn id="7" dur="1000"/>
                                        <p:tgtEl>
                                          <p:spTgt spid="72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97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If You Don't Have a Database At All *OR* Any Kind of Backup?</a:t>
            </a:r>
            <a:endParaRPr lang="en-US" dirty="0"/>
          </a:p>
        </p:txBody>
      </p:sp>
      <p:sp>
        <p:nvSpPr>
          <p:cNvPr id="3" name="Content Placeholder 2"/>
          <p:cNvSpPr>
            <a:spLocks noGrp="1"/>
          </p:cNvSpPr>
          <p:nvPr>
            <p:ph idx="1"/>
          </p:nvPr>
        </p:nvSpPr>
        <p:spPr/>
        <p:txBody>
          <a:bodyPr/>
          <a:lstStyle/>
          <a:p>
            <a:endParaRPr lang="en-US" sz="2400" dirty="0" smtClean="0"/>
          </a:p>
          <a:p>
            <a:r>
              <a:rPr lang="en-US" sz="2400" dirty="0" smtClean="0"/>
              <a:t>Total data loss - *this* is the worst state to be in</a:t>
            </a:r>
          </a:p>
          <a:p>
            <a:r>
              <a:rPr lang="en-US" sz="2400" dirty="0" smtClean="0"/>
              <a:t>You might have no choice apart from manual re-entry, or</a:t>
            </a:r>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err="1" smtClean="0"/>
              <a:t>URLT</a:t>
            </a:r>
            <a:endParaRPr lang="en-US" sz="2400" dirty="0" smtClean="0"/>
          </a:p>
          <a:p>
            <a:pPr lvl="1"/>
            <a:r>
              <a:rPr lang="en-US" sz="2000" dirty="0" smtClean="0"/>
              <a:t>Update Resume, Leave Town </a:t>
            </a:r>
            <a:r>
              <a:rPr lang="en-US" sz="2000" dirty="0" smtClean="0">
                <a:sym typeface="Wingdings" pitchFamily="2" charset="2"/>
              </a:rPr>
              <a:t></a:t>
            </a:r>
            <a:endParaRPr lang="en-US" sz="2000" dirty="0"/>
          </a:p>
        </p:txBody>
      </p:sp>
      <p:pic>
        <p:nvPicPr>
          <p:cNvPr id="5" name="Picture 2" descr="MCBD06642_0000[1]"/>
          <p:cNvPicPr>
            <a:picLocks noChangeAspect="1" noChangeArrowheads="1"/>
          </p:cNvPicPr>
          <p:nvPr/>
        </p:nvPicPr>
        <p:blipFill>
          <a:blip r:embed="rId3" cstate="print"/>
          <a:srcRect/>
          <a:stretch>
            <a:fillRect/>
          </a:stretch>
        </p:blipFill>
        <p:spPr bwMode="ltGray">
          <a:xfrm>
            <a:off x="3651250" y="3024762"/>
            <a:ext cx="1841500" cy="1843087"/>
          </a:xfrm>
          <a:prstGeom prst="rect">
            <a:avLst/>
          </a:prstGeom>
          <a:noFill/>
          <a:ln w="9525">
            <a:noFill/>
            <a:miter lim="800000"/>
            <a:headEnd/>
            <a:tailEnd/>
          </a:ln>
        </p:spPr>
      </p:pic>
      <p:sp>
        <p:nvSpPr>
          <p:cNvPr id="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34" presetClass="entr" presetSubtype="0" fill="hold" nodeType="afterEffect">
                                  <p:stCondLst>
                                    <p:cond delay="1000"/>
                                  </p:stCondLst>
                                  <p:childTnLst>
                                    <p:set>
                                      <p:cBhvr>
                                        <p:cTn id="13" dur="1" fill="hold">
                                          <p:stCondLst>
                                            <p:cond delay="0"/>
                                          </p:stCondLst>
                                        </p:cTn>
                                        <p:tgtEl>
                                          <p:spTgt spid="5"/>
                                        </p:tgtEl>
                                        <p:attrNameLst>
                                          <p:attrName>style.visibility</p:attrName>
                                        </p:attrNameLst>
                                      </p:cBhvr>
                                      <p:to>
                                        <p:strVal val="visible"/>
                                      </p:to>
                                    </p:set>
                                    <p:anim from="(-#ppt_w/2)" to="(#ppt_x)" calcmode="lin" valueType="num">
                                      <p:cBhvr>
                                        <p:cTn id="14" dur="600" fill="hold">
                                          <p:stCondLst>
                                            <p:cond delay="0"/>
                                          </p:stCondLst>
                                        </p:cTn>
                                        <p:tgtEl>
                                          <p:spTgt spid="5"/>
                                        </p:tgtEl>
                                        <p:attrNameLst>
                                          <p:attrName>ppt_x</p:attrName>
                                        </p:attrNameLst>
                                      </p:cBhvr>
                                    </p:anim>
                                    <p:anim from="0" to="-1.0" calcmode="lin" valueType="num">
                                      <p:cBhvr>
                                        <p:cTn id="15" dur="200" decel="50000" autoRev="1" fill="hold">
                                          <p:stCondLst>
                                            <p:cond delay="600"/>
                                          </p:stCondLst>
                                        </p:cTn>
                                        <p:tgtEl>
                                          <p:spTgt spid="5"/>
                                        </p:tgtEl>
                                        <p:attrNameLst>
                                          <p:attrName>xshear</p:attrName>
                                        </p:attrNameLst>
                                      </p:cBhvr>
                                    </p:anim>
                                    <p:animScale>
                                      <p:cBhvr>
                                        <p:cTn id="16" dur="200" decel="100000" autoRev="1" fill="hold">
                                          <p:stCondLst>
                                            <p:cond delay="600"/>
                                          </p:stCondLst>
                                        </p:cTn>
                                        <p:tgtEl>
                                          <p:spTgt spid="5"/>
                                        </p:tgtEl>
                                      </p:cBhvr>
                                      <p:from x="100000" y="100000"/>
                                      <p:to x="80000" y="100000"/>
                                    </p:animScale>
                                    <p:anim by="(#ppt_h/3+#ppt_w*0.1)" calcmode="lin" valueType="num">
                                      <p:cBhvr additive="sum">
                                        <p:cTn id="17" dur="200" decel="100000" autoRev="1" fill="hold">
                                          <p:stCondLst>
                                            <p:cond delay="600"/>
                                          </p:stCondLst>
                                        </p:cTn>
                                        <p:tgtEl>
                                          <p:spTgt spid="5"/>
                                        </p:tgtEl>
                                        <p:attrNameLst>
                                          <p:attrName>ppt_x</p:attrName>
                                        </p:attrNameLst>
                                      </p:cBhvr>
                                    </p:anim>
                                  </p:childTnLst>
                                </p:cTn>
                              </p:par>
                              <p:par>
                                <p:cTn id="18" presetID="10" presetClass="entr" presetSubtype="0" fill="hold" nodeType="withEffect">
                                  <p:stCondLst>
                                    <p:cond delay="1000"/>
                                  </p:stCondLst>
                                  <p:childTnLst>
                                    <p:set>
                                      <p:cBhvr>
                                        <p:cTn id="19" dur="1" fill="hold">
                                          <p:stCondLst>
                                            <p:cond delay="0"/>
                                          </p:stCondLst>
                                        </p:cTn>
                                        <p:tgtEl>
                                          <p:spTgt spid="3">
                                            <p:txEl>
                                              <p:pRg st="10" end="10"/>
                                            </p:txEl>
                                          </p:spTgt>
                                        </p:tgtEl>
                                        <p:attrNameLst>
                                          <p:attrName>style.visibility</p:attrName>
                                        </p:attrNameLst>
                                      </p:cBhvr>
                                      <p:to>
                                        <p:strVal val="visible"/>
                                      </p:to>
                                    </p:set>
                                    <p:animEffect transition="in" filter="fade">
                                      <p:cBhvr>
                                        <p:cTn id="20" dur="1000"/>
                                        <p:tgtEl>
                                          <p:spTgt spid="3">
                                            <p:txEl>
                                              <p:pRg st="10" end="10"/>
                                            </p:txEl>
                                          </p:spTgt>
                                        </p:tgtEl>
                                      </p:cBhvr>
                                    </p:animEffect>
                                  </p:childTnLst>
                                </p:cTn>
                              </p:par>
                            </p:childTnLst>
                          </p:cTn>
                        </p:par>
                        <p:par>
                          <p:cTn id="21" fill="hold">
                            <p:stCondLst>
                              <p:cond delay="2000"/>
                            </p:stCondLst>
                            <p:childTnLst>
                              <p:par>
                                <p:cTn id="22" presetID="10" presetClass="entr" presetSubtype="0" fill="hold" nodeType="afterEffect">
                                  <p:stCondLst>
                                    <p:cond delay="1000"/>
                                  </p:stCondLst>
                                  <p:childTnLst>
                                    <p:set>
                                      <p:cBhvr>
                                        <p:cTn id="23" dur="1" fill="hold">
                                          <p:stCondLst>
                                            <p:cond delay="0"/>
                                          </p:stCondLst>
                                        </p:cTn>
                                        <p:tgtEl>
                                          <p:spTgt spid="3">
                                            <p:txEl>
                                              <p:pRg st="11" end="11"/>
                                            </p:txEl>
                                          </p:spTgt>
                                        </p:tgtEl>
                                        <p:attrNameLst>
                                          <p:attrName>style.visibility</p:attrName>
                                        </p:attrNameLst>
                                      </p:cBhvr>
                                      <p:to>
                                        <p:strVal val="visible"/>
                                      </p:to>
                                    </p:set>
                                    <p:animEffect transition="in" filter="fade">
                                      <p:cBhvr>
                                        <p:cTn id="24"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Recovering After a Failover</a:t>
            </a:r>
            <a:endParaRPr lang="en-US"/>
          </a:p>
        </p:txBody>
      </p:sp>
      <p:sp>
        <p:nvSpPr>
          <p:cNvPr id="3" name="Content Placeholder 2"/>
          <p:cNvSpPr>
            <a:spLocks noGrp="1"/>
          </p:cNvSpPr>
          <p:nvPr>
            <p:ph idx="1"/>
          </p:nvPr>
        </p:nvSpPr>
        <p:spPr/>
        <p:txBody>
          <a:bodyPr/>
          <a:lstStyle/>
          <a:p>
            <a:r>
              <a:rPr lang="en-US" sz="2400" dirty="0" smtClean="0"/>
              <a:t>Nothing specific to do for:</a:t>
            </a:r>
          </a:p>
          <a:p>
            <a:pPr lvl="1"/>
            <a:r>
              <a:rPr lang="en-US" sz="2000" dirty="0" smtClean="0"/>
              <a:t>Failover clustering</a:t>
            </a:r>
          </a:p>
          <a:p>
            <a:pPr lvl="1"/>
            <a:r>
              <a:rPr lang="en-US" sz="2000" dirty="0" smtClean="0"/>
              <a:t>Database mirroring</a:t>
            </a:r>
          </a:p>
          <a:p>
            <a:pPr lvl="1"/>
            <a:r>
              <a:rPr lang="en-US" sz="2000" dirty="0" smtClean="0"/>
              <a:t>Log shipping</a:t>
            </a:r>
          </a:p>
          <a:p>
            <a:r>
              <a:rPr lang="en-US" sz="2400" dirty="0" smtClean="0"/>
              <a:t>What about replication and mirroring combined?</a:t>
            </a:r>
          </a:p>
          <a:p>
            <a:pPr lvl="1"/>
            <a:r>
              <a:rPr lang="en-US" sz="2000" dirty="0" smtClean="0"/>
              <a:t>Publisher works fine</a:t>
            </a:r>
          </a:p>
          <a:p>
            <a:pPr lvl="1"/>
            <a:r>
              <a:rPr lang="en-US" sz="2000" dirty="0" smtClean="0"/>
              <a:t>Subscriber works in 2008 but needs some setup:</a:t>
            </a:r>
          </a:p>
          <a:p>
            <a:pPr lvl="2"/>
            <a:r>
              <a:rPr lang="en-US" sz="1800" dirty="0" smtClean="0"/>
              <a:t>Minimum retention period in distributor must be set</a:t>
            </a:r>
          </a:p>
          <a:p>
            <a:pPr lvl="2"/>
            <a:r>
              <a:rPr lang="en-US" sz="1800" dirty="0" smtClean="0"/>
              <a:t>Initialize-from-</a:t>
            </a:r>
            <a:r>
              <a:rPr lang="en-US" sz="1800" dirty="0" err="1" smtClean="0"/>
              <a:t>LSN</a:t>
            </a:r>
            <a:r>
              <a:rPr lang="en-US" sz="1800" dirty="0" smtClean="0"/>
              <a:t> initialization must be done of new subscription after failover</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Transactions in the Distribution Database</a:t>
            </a:r>
            <a:endParaRPr lang="en-US" dirty="0"/>
          </a:p>
        </p:txBody>
      </p:sp>
      <p:sp>
        <p:nvSpPr>
          <p:cNvPr id="3" name="Content Placeholder 2"/>
          <p:cNvSpPr>
            <a:spLocks noGrp="1"/>
          </p:cNvSpPr>
          <p:nvPr>
            <p:ph idx="1"/>
          </p:nvPr>
        </p:nvSpPr>
        <p:spPr>
          <a:xfrm>
            <a:off x="381000" y="1412875"/>
            <a:ext cx="8382000" cy="5398401"/>
          </a:xfrm>
        </p:spPr>
        <p:txBody>
          <a:bodyPr/>
          <a:lstStyle/>
          <a:p>
            <a:r>
              <a:rPr lang="en-US" sz="2400" dirty="0" smtClean="0"/>
              <a:t>This a view into the distribution database after a failover</a:t>
            </a:r>
          </a:p>
          <a:p>
            <a:pPr>
              <a:buNone/>
            </a:pPr>
            <a:endParaRPr lang="en-US" sz="2400" dirty="0" smtClean="0"/>
          </a:p>
          <a:p>
            <a:pPr>
              <a:buNone/>
            </a:pPr>
            <a:endParaRPr lang="en-US" sz="2400" dirty="0" smtClean="0"/>
          </a:p>
          <a:p>
            <a:endParaRPr lang="en-US" sz="2400" dirty="0" smtClean="0"/>
          </a:p>
          <a:p>
            <a:endParaRPr lang="en-US" sz="2400" dirty="0" smtClean="0"/>
          </a:p>
          <a:p>
            <a:r>
              <a:rPr lang="en-US" sz="2400" dirty="0" smtClean="0"/>
              <a:t>Each transaction has a sequence number (LSN)</a:t>
            </a:r>
          </a:p>
          <a:p>
            <a:pPr lvl="1"/>
            <a:r>
              <a:rPr lang="en-US" sz="2000" dirty="0" smtClean="0"/>
              <a:t>LSN 1: oldest transaction still in the distribution database</a:t>
            </a:r>
          </a:p>
          <a:p>
            <a:pPr lvl="1"/>
            <a:r>
              <a:rPr lang="en-US" sz="2000" dirty="0" smtClean="0"/>
              <a:t>LSN 2: last transaction applied to the Subscriber mirror</a:t>
            </a:r>
          </a:p>
          <a:p>
            <a:pPr lvl="1"/>
            <a:r>
              <a:rPr lang="en-US" sz="2000" dirty="0" smtClean="0"/>
              <a:t>LSN 3: last transaction applied to the Subscriber principal</a:t>
            </a:r>
          </a:p>
          <a:p>
            <a:pPr lvl="1"/>
            <a:r>
              <a:rPr lang="en-US" sz="2000" dirty="0" smtClean="0"/>
              <a:t>LSN 4: most recent transaction entered into the distribution database by the Log Reader Agent</a:t>
            </a:r>
          </a:p>
          <a:p>
            <a:r>
              <a:rPr lang="en-US" sz="2400" dirty="0" smtClean="0"/>
              <a:t>(LSN 3 minus LSN 2) is how far behind Subscriber mirror was, and all transactions needed to bring </a:t>
            </a:r>
          </a:p>
          <a:p>
            <a:pPr>
              <a:buNone/>
            </a:pPr>
            <a:r>
              <a:rPr lang="en-US" sz="2400" dirty="0" smtClean="0"/>
              <a:t>	Subscriber mirror up-to-date after a failover</a:t>
            </a:r>
          </a:p>
          <a:p>
            <a:pPr>
              <a:buNone/>
            </a:pPr>
            <a:endParaRPr lang="en-US" sz="2400" dirty="0"/>
          </a:p>
        </p:txBody>
      </p:sp>
      <p:pic>
        <p:nvPicPr>
          <p:cNvPr id="4" name="Picture 3" descr="ReplicationAndDBMWhitepaper04.GIF"/>
          <p:cNvPicPr/>
          <p:nvPr/>
        </p:nvPicPr>
        <p:blipFill>
          <a:blip r:embed="rId2" cstate="print"/>
          <a:stretch>
            <a:fillRect/>
          </a:stretch>
        </p:blipFill>
        <p:spPr>
          <a:xfrm>
            <a:off x="2657081" y="1852224"/>
            <a:ext cx="3608165" cy="1380173"/>
          </a:xfrm>
          <a:prstGeom prst="rect">
            <a:avLst/>
          </a:prstGeom>
        </p:spPr>
      </p:pic>
      <p:sp>
        <p:nvSpPr>
          <p:cNvPr id="5" name="Oval 4"/>
          <p:cNvSpPr/>
          <p:nvPr/>
        </p:nvSpPr>
        <p:spPr bwMode="auto">
          <a:xfrm>
            <a:off x="4222532" y="2871951"/>
            <a:ext cx="685800" cy="381000"/>
          </a:xfrm>
          <a:prstGeom prst="ellipse">
            <a:avLst/>
          </a:prstGeom>
          <a:noFill/>
          <a:ln w="38100">
            <a:solidFill>
              <a:srgbClr val="FF0000"/>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Ultimate Advanced Recovery…</a:t>
            </a:r>
            <a:endParaRPr lang="en-US"/>
          </a:p>
        </p:txBody>
      </p:sp>
      <p:sp>
        <p:nvSpPr>
          <p:cNvPr id="3" name="Content Placeholder 2"/>
          <p:cNvSpPr>
            <a:spLocks noGrp="1"/>
          </p:cNvSpPr>
          <p:nvPr>
            <p:ph idx="1"/>
          </p:nvPr>
        </p:nvSpPr>
        <p:spPr/>
        <p:txBody>
          <a:bodyPr/>
          <a:lstStyle/>
          <a:p>
            <a:r>
              <a:rPr lang="en-US" sz="2400" dirty="0" smtClean="0"/>
              <a:t>Recreating database pages using a hex editor</a:t>
            </a:r>
          </a:p>
          <a:p>
            <a:pPr lvl="1"/>
            <a:r>
              <a:rPr lang="en-US" sz="2000" dirty="0" smtClean="0"/>
              <a:t>E.g. file header page of file ID = 1</a:t>
            </a:r>
          </a:p>
          <a:p>
            <a:r>
              <a:rPr lang="en-US" sz="2400" dirty="0" smtClean="0"/>
              <a:t>This can be done, but it’s very, very tricky</a:t>
            </a:r>
          </a:p>
          <a:p>
            <a:endParaRPr lang="en-US" sz="2400" dirty="0" smtClean="0"/>
          </a:p>
          <a:p>
            <a:r>
              <a:rPr lang="en-US" sz="2400" dirty="0" smtClean="0"/>
              <a:t>Fixing pages using a hex editor is easier</a:t>
            </a:r>
          </a:p>
          <a:p>
            <a:r>
              <a:rPr lang="en-US" sz="2400" dirty="0" smtClean="0"/>
              <a:t>But still pretty tricky – I rarely do it</a:t>
            </a:r>
          </a:p>
          <a:p>
            <a:pPr lvl="1"/>
            <a:r>
              <a:rPr lang="en-US" sz="2000" dirty="0" smtClean="0">
                <a:sym typeface="Wingdings" pitchFamily="2" charset="2"/>
              </a:rPr>
              <a:t>I last did this for a paying client in August 2011 to fix broken off-row LOB links in </a:t>
            </a:r>
            <a:r>
              <a:rPr lang="en-US" sz="2000" dirty="0" err="1" smtClean="0">
                <a:sym typeface="Wingdings" pitchFamily="2" charset="2"/>
              </a:rPr>
              <a:t>sysindexes</a:t>
            </a:r>
            <a:r>
              <a:rPr lang="en-US" sz="2000" dirty="0" smtClean="0">
                <a:sym typeface="Wingdings" pitchFamily="2" charset="2"/>
              </a:rPr>
              <a:t> in a 2000 production database</a:t>
            </a:r>
          </a:p>
          <a:p>
            <a:pPr lvl="1"/>
            <a:r>
              <a:rPr lang="en-US" sz="2000" dirty="0" smtClean="0">
                <a:sym typeface="Wingdings" pitchFamily="2" charset="2"/>
              </a:rPr>
              <a:t>No – I’m not going to demo this live </a:t>
            </a:r>
          </a:p>
          <a:p>
            <a:pPr lvl="2"/>
            <a:r>
              <a:rPr lang="en-US" sz="1800" dirty="0" smtClean="0">
                <a:sym typeface="Wingdings" pitchFamily="2" charset="2"/>
              </a:rPr>
              <a:t>It took several hours to get it right last time I tried</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Other Things To Consider</a:t>
            </a:r>
            <a:endParaRPr lang="en-US"/>
          </a:p>
        </p:txBody>
      </p:sp>
      <p:sp>
        <p:nvSpPr>
          <p:cNvPr id="3" name="Content Placeholder 2"/>
          <p:cNvSpPr>
            <a:spLocks noGrp="1"/>
          </p:cNvSpPr>
          <p:nvPr>
            <p:ph idx="1"/>
          </p:nvPr>
        </p:nvSpPr>
        <p:spPr/>
        <p:txBody>
          <a:bodyPr/>
          <a:lstStyle/>
          <a:p>
            <a:r>
              <a:rPr lang="en-US" sz="2400" dirty="0" smtClean="0"/>
              <a:t>Pulling data from database snapshot</a:t>
            </a:r>
          </a:p>
          <a:p>
            <a:pPr lvl="1"/>
            <a:r>
              <a:rPr lang="en-US" sz="2000" dirty="0" smtClean="0"/>
              <a:t>Doesn’t support </a:t>
            </a:r>
            <a:r>
              <a:rPr lang="en-US" sz="2000" dirty="0" err="1" smtClean="0"/>
              <a:t>FILESTREAM</a:t>
            </a:r>
            <a:r>
              <a:rPr lang="en-US" sz="2000" dirty="0" smtClean="0"/>
              <a:t> data</a:t>
            </a:r>
          </a:p>
          <a:p>
            <a:r>
              <a:rPr lang="en-US" sz="2400" dirty="0" smtClean="0"/>
              <a:t>Pulling data from log shipping secondary</a:t>
            </a:r>
          </a:p>
          <a:p>
            <a:r>
              <a:rPr lang="en-US" sz="2400" dirty="0" smtClean="0"/>
              <a:t>Recovering data from older backup by matching with page IDs/keys from DBCC </a:t>
            </a:r>
            <a:r>
              <a:rPr lang="en-US" sz="2400" dirty="0" err="1" smtClean="0"/>
              <a:t>CHECKDB</a:t>
            </a:r>
            <a:r>
              <a:rPr lang="en-US" sz="2400" dirty="0" smtClean="0"/>
              <a:t> pre-repair</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smtClean="0"/>
              <a:t>Customer Examples to Learn From</a:t>
            </a:r>
            <a:endParaRPr lang="en-US" dirty="0" smtClean="0"/>
          </a:p>
        </p:txBody>
      </p:sp>
      <p:sp>
        <p:nvSpPr>
          <p:cNvPr id="58371" name="Content Placeholder 2"/>
          <p:cNvSpPr>
            <a:spLocks noGrp="1"/>
          </p:cNvSpPr>
          <p:nvPr>
            <p:ph idx="1"/>
          </p:nvPr>
        </p:nvSpPr>
        <p:spPr/>
        <p:txBody>
          <a:bodyPr/>
          <a:lstStyle/>
          <a:p>
            <a:r>
              <a:rPr lang="en-US" sz="2400" dirty="0" smtClean="0"/>
              <a:t>All of the following examples happened while I was at Microsoft</a:t>
            </a:r>
          </a:p>
          <a:p>
            <a:r>
              <a:rPr lang="en-US" sz="2400" dirty="0" smtClean="0"/>
              <a:t>I was involved with each customer</a:t>
            </a:r>
          </a:p>
          <a:p>
            <a:r>
              <a:rPr lang="en-US" sz="2400" dirty="0" smtClean="0"/>
              <a:t>No names will be divulged</a:t>
            </a:r>
          </a:p>
          <a:p>
            <a:r>
              <a:rPr lang="en-US" sz="2400" dirty="0" smtClean="0"/>
              <a:t>In increasing magnitude of loss</a:t>
            </a:r>
          </a:p>
          <a:p>
            <a:r>
              <a:rPr lang="en-US" sz="2400" dirty="0" smtClean="0"/>
              <a:t>These are just the worst ones…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smtClean="0"/>
              <a:t>Examples to Learn From #1</a:t>
            </a:r>
            <a:endParaRPr lang="en-US" dirty="0" smtClean="0"/>
          </a:p>
        </p:txBody>
      </p:sp>
      <p:sp>
        <p:nvSpPr>
          <p:cNvPr id="59395" name="Content Placeholder 2"/>
          <p:cNvSpPr>
            <a:spLocks noGrp="1"/>
          </p:cNvSpPr>
          <p:nvPr>
            <p:ph idx="1"/>
          </p:nvPr>
        </p:nvSpPr>
        <p:spPr/>
        <p:txBody>
          <a:bodyPr/>
          <a:lstStyle/>
          <a:p>
            <a:r>
              <a:rPr lang="en-US" sz="2400" dirty="0" smtClean="0"/>
              <a:t>Story</a:t>
            </a:r>
          </a:p>
          <a:p>
            <a:pPr lvl="1"/>
            <a:r>
              <a:rPr lang="en-US" sz="2000" dirty="0" smtClean="0"/>
              <a:t>Database is corrupt and takes literally *days* to bring online</a:t>
            </a:r>
          </a:p>
          <a:p>
            <a:pPr lvl="1"/>
            <a:r>
              <a:rPr lang="en-US" sz="2000" dirty="0" smtClean="0"/>
              <a:t>Customer is a small bank in the US</a:t>
            </a:r>
          </a:p>
          <a:p>
            <a:r>
              <a:rPr lang="en-US" sz="2400" dirty="0" smtClean="0"/>
              <a:t>Cause</a:t>
            </a:r>
          </a:p>
          <a:p>
            <a:pPr lvl="1"/>
            <a:r>
              <a:rPr lang="en-US" sz="2000" dirty="0" smtClean="0"/>
              <a:t>Customer only had a full backup from January 2004 plus log backups every ½ hour until April 2004 when corruption hit</a:t>
            </a:r>
          </a:p>
          <a:p>
            <a:r>
              <a:rPr lang="en-US" sz="2400" dirty="0" smtClean="0"/>
              <a:t>Resolution</a:t>
            </a:r>
          </a:p>
          <a:p>
            <a:pPr lvl="1"/>
            <a:r>
              <a:rPr lang="en-US" sz="2000" dirty="0" smtClean="0"/>
              <a:t>Restored ALL the backups (approx 5000!) – luckily none were corrupt</a:t>
            </a:r>
          </a:p>
          <a:p>
            <a:r>
              <a:rPr lang="en-US" sz="2400" dirty="0" smtClean="0"/>
              <a:t>Cost</a:t>
            </a:r>
          </a:p>
          <a:p>
            <a:pPr lvl="1"/>
            <a:r>
              <a:rPr lang="en-US" sz="2000" dirty="0" smtClean="0"/>
              <a:t>Aggravation to bank customers while bank was down for several days</a:t>
            </a:r>
          </a:p>
          <a:p>
            <a:r>
              <a:rPr lang="en-US" sz="2400" dirty="0" smtClean="0"/>
              <a:t>Lesson Learned</a:t>
            </a:r>
          </a:p>
          <a:p>
            <a:pPr lvl="1"/>
            <a:r>
              <a:rPr lang="en-US" sz="2000" dirty="0" smtClean="0"/>
              <a:t>Plan a backup strategy that allows an efficient and quick restore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39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9395">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39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395">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39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395">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9395">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39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smtClean="0"/>
              <a:t>Examples to Learn From #2</a:t>
            </a:r>
            <a:endParaRPr lang="en-US" dirty="0" smtClean="0"/>
          </a:p>
        </p:txBody>
      </p:sp>
      <p:sp>
        <p:nvSpPr>
          <p:cNvPr id="60419" name="Content Placeholder 2"/>
          <p:cNvSpPr>
            <a:spLocks noGrp="1"/>
          </p:cNvSpPr>
          <p:nvPr>
            <p:ph idx="1"/>
          </p:nvPr>
        </p:nvSpPr>
        <p:spPr/>
        <p:txBody>
          <a:bodyPr/>
          <a:lstStyle/>
          <a:p>
            <a:r>
              <a:rPr lang="en-US" sz="2000" dirty="0" smtClean="0"/>
              <a:t>Story</a:t>
            </a:r>
          </a:p>
          <a:p>
            <a:pPr lvl="1"/>
            <a:r>
              <a:rPr lang="en-US" sz="1800" dirty="0" smtClean="0"/>
              <a:t>Database lost with corrupt backup</a:t>
            </a:r>
          </a:p>
          <a:p>
            <a:pPr lvl="1"/>
            <a:r>
              <a:rPr lang="en-US" sz="1800" dirty="0" smtClean="0"/>
              <a:t>Customer is a large investment firm and the database stores all 401k data for all its customers</a:t>
            </a:r>
          </a:p>
          <a:p>
            <a:r>
              <a:rPr lang="en-US" sz="2000" dirty="0" smtClean="0"/>
              <a:t>Cause</a:t>
            </a:r>
          </a:p>
          <a:p>
            <a:pPr lvl="1"/>
            <a:r>
              <a:rPr lang="en-US" sz="1800" dirty="0" smtClean="0"/>
              <a:t>Database was backed up prior to moving to new hardware</a:t>
            </a:r>
          </a:p>
          <a:p>
            <a:pPr lvl="1"/>
            <a:r>
              <a:rPr lang="en-US" sz="1800" dirty="0" smtClean="0"/>
              <a:t>Old h/w flattened *before* database restored on new h/w</a:t>
            </a:r>
          </a:p>
          <a:p>
            <a:pPr lvl="1"/>
            <a:r>
              <a:rPr lang="en-US" sz="1800" dirty="0" smtClean="0"/>
              <a:t>Backup corrupt</a:t>
            </a:r>
          </a:p>
          <a:p>
            <a:r>
              <a:rPr lang="en-US" sz="2000" dirty="0" smtClean="0"/>
              <a:t>Resolution</a:t>
            </a:r>
          </a:p>
          <a:p>
            <a:pPr lvl="1"/>
            <a:r>
              <a:rPr lang="en-US" sz="1800" dirty="0" smtClean="0"/>
              <a:t>Force corrupt backup to restore and patch together broken data</a:t>
            </a:r>
          </a:p>
          <a:p>
            <a:r>
              <a:rPr lang="en-US" sz="2000" dirty="0" smtClean="0"/>
              <a:t>Cost</a:t>
            </a:r>
          </a:p>
          <a:p>
            <a:pPr lvl="1"/>
            <a:r>
              <a:rPr lang="en-US" sz="1800" dirty="0" smtClean="0"/>
              <a:t>Job losses (from DBA to VP level)</a:t>
            </a:r>
          </a:p>
          <a:p>
            <a:r>
              <a:rPr lang="en-US" sz="2000" dirty="0" smtClean="0"/>
              <a:t>Lessons Learned</a:t>
            </a:r>
          </a:p>
          <a:p>
            <a:pPr lvl="1"/>
            <a:r>
              <a:rPr lang="en-US" sz="1800" dirty="0" smtClean="0"/>
              <a:t>Always validate backups</a:t>
            </a:r>
          </a:p>
          <a:p>
            <a:pPr lvl="1"/>
            <a:r>
              <a:rPr lang="en-US" sz="1800" dirty="0" smtClean="0"/>
              <a:t>Always restore and check *then* delete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41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419">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41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0419">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0419">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0419">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0419">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0419">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0419">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0419">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041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smtClean="0"/>
              <a:t>I/O Errors</a:t>
            </a:r>
            <a:endParaRPr lang="en-US" dirty="0" smtClean="0"/>
          </a:p>
        </p:txBody>
      </p:sp>
      <p:sp>
        <p:nvSpPr>
          <p:cNvPr id="3075" name="Content Placeholder 2"/>
          <p:cNvSpPr>
            <a:spLocks noGrp="1"/>
          </p:cNvSpPr>
          <p:nvPr>
            <p:ph idx="1"/>
          </p:nvPr>
        </p:nvSpPr>
        <p:spPr/>
        <p:txBody>
          <a:bodyPr/>
          <a:lstStyle/>
          <a:p>
            <a:r>
              <a:rPr lang="en-US" sz="2400" dirty="0" smtClean="0"/>
              <a:t>Three types</a:t>
            </a:r>
          </a:p>
          <a:p>
            <a:pPr lvl="1"/>
            <a:r>
              <a:rPr lang="en-US" sz="2000" dirty="0" smtClean="0"/>
              <a:t>823: a hard I/O error</a:t>
            </a:r>
          </a:p>
          <a:p>
            <a:pPr lvl="1"/>
            <a:r>
              <a:rPr lang="en-US" sz="2000" dirty="0" smtClean="0"/>
              <a:t>824: a soft I/O error</a:t>
            </a:r>
          </a:p>
          <a:p>
            <a:pPr lvl="1"/>
            <a:r>
              <a:rPr lang="en-US" sz="2000" dirty="0" smtClean="0"/>
              <a:t>825: a read-retry error</a:t>
            </a:r>
          </a:p>
          <a:p>
            <a:r>
              <a:rPr lang="en-US" sz="2400" dirty="0" smtClean="0"/>
              <a:t>Nice error messages in 2005+</a:t>
            </a:r>
          </a:p>
          <a:p>
            <a:pPr>
              <a:buNone/>
            </a:pPr>
            <a:r>
              <a:rPr lang="en-US" sz="1800" dirty="0" smtClean="0"/>
              <a:t>		</a:t>
            </a:r>
            <a:r>
              <a:rPr lang="en-US" sz="1800" dirty="0" err="1" smtClean="0"/>
              <a:t>Msg</a:t>
            </a:r>
            <a:r>
              <a:rPr lang="en-US" sz="1800" dirty="0" smtClean="0"/>
              <a:t> 824, Level 24, State 2, Line 1</a:t>
            </a:r>
          </a:p>
          <a:p>
            <a:pPr>
              <a:buNone/>
            </a:pPr>
            <a:r>
              <a:rPr lang="en-US" sz="1800" dirty="0" smtClean="0"/>
              <a:t>		SQL Server detected a logical consistency-based I/O error: incorrect checksum 	(expected: 0x7232c940; actual: 0x720e4940). It occurred during a read of page 	(1:143) in database ID 8 at offset 0x0000000011e000 in file 	'c:\sqlskills\broken.mdf'. Additional messages in the SQL Server error log or 	system event log may provide more detail. This is a severe error condition that  	threatens database integrity and must be corrected immediately. Complete a 	full database consistency check (DBCC CHECKDB). This error can be caused by 	many factors; for more information, see SQL Server Books Online.</a:t>
            </a:r>
          </a:p>
          <a:p>
            <a:r>
              <a:rPr lang="en-US" sz="2400" dirty="0" smtClean="0"/>
              <a:t>Logged in </a:t>
            </a:r>
            <a:r>
              <a:rPr lang="en-US" sz="2400" dirty="0" err="1" smtClean="0"/>
              <a:t>msdb.dbo.suspect_pages</a:t>
            </a:r>
            <a:endParaRPr lang="en-US" sz="2400" dirty="0" smtClean="0"/>
          </a:p>
          <a:p>
            <a:pPr lvl="1"/>
            <a:r>
              <a:rPr lang="en-US" sz="2000" dirty="0" smtClean="0"/>
              <a:t>Input into single-page restore operations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smtClean="0"/>
              <a:t>Examples to Learn From #3</a:t>
            </a:r>
            <a:endParaRPr lang="en-US" dirty="0" smtClean="0"/>
          </a:p>
        </p:txBody>
      </p:sp>
      <p:sp>
        <p:nvSpPr>
          <p:cNvPr id="61443" name="Content Placeholder 2"/>
          <p:cNvSpPr>
            <a:spLocks noGrp="1"/>
          </p:cNvSpPr>
          <p:nvPr>
            <p:ph idx="1"/>
          </p:nvPr>
        </p:nvSpPr>
        <p:spPr/>
        <p:txBody>
          <a:bodyPr/>
          <a:lstStyle/>
          <a:p>
            <a:r>
              <a:rPr lang="en-US" sz="2000" dirty="0" smtClean="0"/>
              <a:t>Story</a:t>
            </a:r>
          </a:p>
          <a:p>
            <a:pPr lvl="1"/>
            <a:r>
              <a:rPr lang="en-US" sz="1800" dirty="0" smtClean="0"/>
              <a:t>Database and application down for 3 days after corruption</a:t>
            </a:r>
          </a:p>
          <a:p>
            <a:pPr lvl="1"/>
            <a:r>
              <a:rPr lang="en-US" sz="1800" dirty="0" smtClean="0"/>
              <a:t>Database stores stock trades for UK customers of a large US bank</a:t>
            </a:r>
          </a:p>
          <a:p>
            <a:r>
              <a:rPr lang="en-US" sz="2000" dirty="0" smtClean="0"/>
              <a:t>Cause</a:t>
            </a:r>
          </a:p>
          <a:p>
            <a:pPr lvl="1"/>
            <a:r>
              <a:rPr lang="en-US" sz="1800" dirty="0" smtClean="0"/>
              <a:t>Started DBCC CHECKDB but took too long so killed it</a:t>
            </a:r>
          </a:p>
          <a:p>
            <a:pPr lvl="1"/>
            <a:r>
              <a:rPr lang="en-US" sz="1800" dirty="0" smtClean="0"/>
              <a:t>Started to restore from backups but found they were corrupt</a:t>
            </a:r>
          </a:p>
          <a:p>
            <a:pPr lvl="1"/>
            <a:r>
              <a:rPr lang="en-US" sz="1800" dirty="0" smtClean="0"/>
              <a:t>Re-ran DBCC CHECKDB again and let it complete</a:t>
            </a:r>
          </a:p>
          <a:p>
            <a:r>
              <a:rPr lang="en-US" sz="2000" dirty="0" smtClean="0"/>
              <a:t>Resolution</a:t>
            </a:r>
          </a:p>
          <a:p>
            <a:pPr lvl="1"/>
            <a:r>
              <a:rPr lang="en-US" sz="1800" dirty="0" smtClean="0"/>
              <a:t>Eventually found it was a nonclustered index corruption that could have been fixed with an index rebuild</a:t>
            </a:r>
          </a:p>
          <a:p>
            <a:r>
              <a:rPr lang="en-US" sz="2000" dirty="0" smtClean="0"/>
              <a:t>Cost</a:t>
            </a:r>
          </a:p>
          <a:p>
            <a:pPr lvl="1"/>
            <a:r>
              <a:rPr lang="en-US" sz="1800" dirty="0" smtClean="0"/>
              <a:t>Customer fined &gt;$10m by UK government</a:t>
            </a:r>
          </a:p>
          <a:p>
            <a:r>
              <a:rPr lang="en-US" sz="2000" dirty="0" smtClean="0"/>
              <a:t>Lessons Learned</a:t>
            </a:r>
          </a:p>
          <a:p>
            <a:pPr lvl="1"/>
            <a:r>
              <a:rPr lang="en-US" sz="1800" dirty="0" smtClean="0"/>
              <a:t>Know how long DBCC CHECKDB takes, and it may take longer with corruption</a:t>
            </a:r>
          </a:p>
          <a:p>
            <a:pPr lvl="1"/>
            <a:r>
              <a:rPr lang="en-US" sz="1800" dirty="0" smtClean="0"/>
              <a:t>Validate backups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4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4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144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44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144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44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4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1443">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1443">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1443">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144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smtClean="0"/>
              <a:t>Examples to Learn From #4</a:t>
            </a:r>
            <a:endParaRPr lang="en-US" dirty="0" smtClean="0"/>
          </a:p>
        </p:txBody>
      </p:sp>
      <p:sp>
        <p:nvSpPr>
          <p:cNvPr id="62467" name="Content Placeholder 2"/>
          <p:cNvSpPr>
            <a:spLocks noGrp="1"/>
          </p:cNvSpPr>
          <p:nvPr>
            <p:ph idx="1"/>
          </p:nvPr>
        </p:nvSpPr>
        <p:spPr/>
        <p:txBody>
          <a:bodyPr/>
          <a:lstStyle/>
          <a:p>
            <a:r>
              <a:rPr lang="en-US" sz="2000" dirty="0" smtClean="0"/>
              <a:t>Story</a:t>
            </a:r>
          </a:p>
          <a:p>
            <a:pPr lvl="1"/>
            <a:r>
              <a:rPr lang="en-US" sz="1800" dirty="0" smtClean="0"/>
              <a:t>DBA comes to work to find the database and all backups gone</a:t>
            </a:r>
          </a:p>
          <a:p>
            <a:pPr lvl="1"/>
            <a:r>
              <a:rPr lang="en-US" sz="1800" dirty="0" smtClean="0"/>
              <a:t>Database stores all tax records for a US state</a:t>
            </a:r>
          </a:p>
          <a:p>
            <a:r>
              <a:rPr lang="en-US" sz="2000" dirty="0" smtClean="0"/>
              <a:t>Cause</a:t>
            </a:r>
          </a:p>
          <a:p>
            <a:pPr lvl="1"/>
            <a:r>
              <a:rPr lang="en-US" sz="1800" dirty="0" smtClean="0"/>
              <a:t>3rd party technician accidentally formatted the drive where the database *AND* backups (!!!) were stored while installing hardware</a:t>
            </a:r>
          </a:p>
          <a:p>
            <a:r>
              <a:rPr lang="en-US" sz="2000" dirty="0" smtClean="0"/>
              <a:t>Resolution</a:t>
            </a:r>
          </a:p>
          <a:p>
            <a:pPr lvl="1"/>
            <a:r>
              <a:rPr lang="en-US" sz="1800" dirty="0" smtClean="0"/>
              <a:t>200 staff members spent 3 weeks entering data for all state residents from scratch</a:t>
            </a:r>
          </a:p>
          <a:p>
            <a:r>
              <a:rPr lang="en-US" sz="2000" dirty="0" smtClean="0"/>
              <a:t>Cost</a:t>
            </a:r>
          </a:p>
          <a:p>
            <a:pPr lvl="1"/>
            <a:r>
              <a:rPr lang="en-US" sz="1800" dirty="0" smtClean="0"/>
              <a:t>Unsubstantiated report of cost to the state of more than $2 *billion* in lost tax revenue</a:t>
            </a:r>
          </a:p>
          <a:p>
            <a:pPr lvl="1"/>
            <a:r>
              <a:rPr lang="en-US" sz="1800" dirty="0" smtClean="0"/>
              <a:t>No job losses…</a:t>
            </a:r>
          </a:p>
          <a:p>
            <a:r>
              <a:rPr lang="en-US" sz="2000" dirty="0" smtClean="0"/>
              <a:t>Lesson Learned</a:t>
            </a:r>
          </a:p>
          <a:p>
            <a:pPr lvl="1"/>
            <a:r>
              <a:rPr lang="en-US" sz="1800" dirty="0" smtClean="0"/>
              <a:t>Always have multiple backups, including off-site</a:t>
            </a:r>
          </a:p>
          <a:p>
            <a:pPr lvl="1"/>
            <a:r>
              <a:rPr lang="en-US" sz="1800" dirty="0" smtClean="0"/>
              <a:t>Carefully guard access to infrastructure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46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2467">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2467">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2467">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467">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2467">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2467">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2467">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2467">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246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Blog Posts </a:t>
            </a:r>
            <a:r>
              <a:rPr lang="en-US" sz="2800" dirty="0" smtClean="0"/>
              <a:t>(1)</a:t>
            </a:r>
            <a:endParaRPr lang="en-US" sz="3200" dirty="0"/>
          </a:p>
        </p:txBody>
      </p:sp>
      <p:sp>
        <p:nvSpPr>
          <p:cNvPr id="3" name="Content Placeholder 2"/>
          <p:cNvSpPr>
            <a:spLocks noGrp="1"/>
          </p:cNvSpPr>
          <p:nvPr>
            <p:ph idx="1"/>
          </p:nvPr>
        </p:nvSpPr>
        <p:spPr/>
        <p:txBody>
          <a:bodyPr/>
          <a:lstStyle/>
          <a:p>
            <a:r>
              <a:rPr lang="en-US" sz="2400" dirty="0" smtClean="0"/>
              <a:t>Conference corruption demo scripts and example corrupt databases</a:t>
            </a:r>
          </a:p>
          <a:p>
            <a:pPr lvl="1"/>
            <a:r>
              <a:rPr lang="en-US" sz="2000" dirty="0" smtClean="0">
                <a:hlinkClick r:id="rId2"/>
              </a:rPr>
              <a:t>http://www.sqlskills.com/BLOGS/PAUL/post/Conference-corruption-demo-scripts-and-example-corrupt-databases.aspx</a:t>
            </a:r>
            <a:r>
              <a:rPr lang="en-US" sz="2000" dirty="0" smtClean="0"/>
              <a:t> (http://bit.ly/1UC4N)</a:t>
            </a:r>
          </a:p>
          <a:p>
            <a:r>
              <a:rPr lang="en-US" sz="2400" dirty="0" smtClean="0"/>
              <a:t>Everything you ever wanted to know about CHECKDB</a:t>
            </a:r>
          </a:p>
          <a:p>
            <a:pPr lvl="1"/>
            <a:r>
              <a:rPr lang="en-US" sz="2000" dirty="0" smtClean="0">
                <a:hlinkClick r:id="rId3"/>
              </a:rPr>
              <a:t>http://www.sqlskills.com/blogs/paul/category/CHECKDB-From-Every-Angle.aspx</a:t>
            </a:r>
            <a:r>
              <a:rPr lang="en-US" sz="2000" dirty="0" smtClean="0"/>
              <a:t> (http://bit.ly/TFvxmG)</a:t>
            </a:r>
          </a:p>
          <a:p>
            <a:r>
              <a:rPr lang="en-US" sz="2400" dirty="0" smtClean="0"/>
              <a:t>Tips and tricks for interpreting CHECKDB output</a:t>
            </a:r>
          </a:p>
          <a:p>
            <a:pPr lvl="1"/>
            <a:r>
              <a:rPr lang="en-US" sz="2000" dirty="0" smtClean="0">
                <a:hlinkClick r:id="rId4"/>
              </a:rPr>
              <a:t>http://www.sqlskills.com/blogs/paul/post/CHECKDB-From-Every-Angle-Tips-and-tricks-for-interpreting-CHECKDB-output.aspx</a:t>
            </a:r>
            <a:r>
              <a:rPr lang="en-US" sz="2000" dirty="0" smtClean="0"/>
              <a:t> (http://bit.ly/TFxWOj)</a:t>
            </a:r>
            <a:endParaRPr lang="en-US" sz="2400" dirty="0" smtClean="0"/>
          </a:p>
          <a:p>
            <a:pPr lvl="1"/>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Blog Posts </a:t>
            </a:r>
            <a:r>
              <a:rPr lang="en-US" sz="2800" dirty="0" smtClean="0"/>
              <a:t>(2)</a:t>
            </a:r>
            <a:endParaRPr lang="en-US" sz="3200" dirty="0"/>
          </a:p>
        </p:txBody>
      </p:sp>
      <p:sp>
        <p:nvSpPr>
          <p:cNvPr id="3" name="Content Placeholder 2"/>
          <p:cNvSpPr>
            <a:spLocks noGrp="1"/>
          </p:cNvSpPr>
          <p:nvPr>
            <p:ph idx="1"/>
          </p:nvPr>
        </p:nvSpPr>
        <p:spPr/>
        <p:txBody>
          <a:bodyPr/>
          <a:lstStyle/>
          <a:p>
            <a:r>
              <a:rPr lang="en-US" sz="2400" dirty="0" smtClean="0"/>
              <a:t>Log rebuilding and repair</a:t>
            </a:r>
          </a:p>
          <a:p>
            <a:pPr lvl="1"/>
            <a:r>
              <a:rPr lang="en-US" sz="2000" dirty="0" smtClean="0">
                <a:hlinkClick r:id="rId2"/>
              </a:rPr>
              <a:t>http://www.sqlskills.com/blogs/paul/post/Corruption-Last-resorts-that-people-try-first.aspx</a:t>
            </a:r>
            <a:r>
              <a:rPr lang="en-US" sz="2000" dirty="0" smtClean="0"/>
              <a:t> (http://bit.ly/RRRqiI)</a:t>
            </a:r>
          </a:p>
          <a:p>
            <a:r>
              <a:rPr lang="en-US" sz="2400" dirty="0" smtClean="0"/>
              <a:t>Page checksums and </a:t>
            </a:r>
            <a:r>
              <a:rPr lang="en-US" sz="2400" dirty="0" err="1" smtClean="0"/>
              <a:t>SQLIOSim</a:t>
            </a:r>
            <a:endParaRPr lang="en-US" sz="2400" dirty="0" smtClean="0"/>
          </a:p>
          <a:p>
            <a:pPr lvl="1"/>
            <a:r>
              <a:rPr lang="en-US" sz="2000" dirty="0" smtClean="0">
                <a:hlinkClick r:id="rId3"/>
              </a:rPr>
              <a:t>http://www.sqlskills.com/blogs/paul/post/How-to-tell-if-the-IO-subsystem-is-causing-corruptions.aspx</a:t>
            </a:r>
            <a:r>
              <a:rPr lang="en-US" sz="2000" dirty="0" smtClean="0"/>
              <a:t> (http://bit.ly/g4qzwp)</a:t>
            </a:r>
          </a:p>
          <a:p>
            <a:r>
              <a:rPr lang="en-US" sz="2400" dirty="0" smtClean="0"/>
              <a:t>EMERGENCY mode repair</a:t>
            </a:r>
          </a:p>
          <a:p>
            <a:pPr lvl="1"/>
            <a:r>
              <a:rPr lang="en-US" sz="2000" dirty="0" smtClean="0">
                <a:hlinkClick r:id="rId4"/>
              </a:rPr>
              <a:t>http://www.sqlskills.com/blogs/paul/post/CHECKDB-From-Every-Angle-EMERGENCY-mode-repair-the-very-very-last-resort.aspx</a:t>
            </a:r>
            <a:r>
              <a:rPr lang="en-US" sz="2000" dirty="0" smtClean="0"/>
              <a:t> (http://bit.ly/TFy4gS)</a:t>
            </a:r>
          </a:p>
          <a:p>
            <a:r>
              <a:rPr lang="en-US" sz="2400" dirty="0" smtClean="0"/>
              <a:t>Re-attaching a suspect database</a:t>
            </a:r>
          </a:p>
          <a:p>
            <a:pPr lvl="1"/>
            <a:r>
              <a:rPr lang="en-US" sz="2000" dirty="0" smtClean="0">
                <a:hlinkClick r:id="rId5"/>
              </a:rPr>
              <a:t>http://www.sqlskills.com/BLOGS/PAUL/post/TechEd-Demo-Creating-detaching-re-attaching-and-fixing-a-suspect-database.aspx</a:t>
            </a:r>
            <a:r>
              <a:rPr lang="en-US" sz="2000" dirty="0" smtClean="0"/>
              <a:t> (http://bit.ly/b1HSs5)</a:t>
            </a:r>
          </a:p>
          <a:p>
            <a:endParaRPr lang="en-US" sz="2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spect="1" noChangeArrowheads="1"/>
          </p:cNvSpPr>
          <p:nvPr>
            <p:ph type="title"/>
          </p:nvPr>
        </p:nvSpPr>
        <p:spPr/>
        <p:txBody>
          <a:bodyPr/>
          <a:lstStyle/>
          <a:p>
            <a:r>
              <a:rPr lang="en-US" dirty="0" smtClean="0"/>
              <a:t>Review</a:t>
            </a:r>
          </a:p>
        </p:txBody>
      </p:sp>
      <p:sp>
        <p:nvSpPr>
          <p:cNvPr id="331779" name="Rectangle 3"/>
          <p:cNvSpPr>
            <a:spLocks noGrp="1" noChangeAspect="1" noChangeArrowheads="1"/>
          </p:cNvSpPr>
          <p:nvPr>
            <p:ph idx="1"/>
          </p:nvPr>
        </p:nvSpPr>
        <p:spPr/>
        <p:txBody>
          <a:bodyPr/>
          <a:lstStyle/>
          <a:p>
            <a:r>
              <a:rPr lang="en-US" sz="2800" dirty="0" smtClean="0"/>
              <a:t>I/O errors and what they mean</a:t>
            </a:r>
          </a:p>
          <a:p>
            <a:r>
              <a:rPr lang="en-US" sz="2800" dirty="0" smtClean="0"/>
              <a:t>Page protection options</a:t>
            </a:r>
          </a:p>
          <a:p>
            <a:r>
              <a:rPr lang="en-US" sz="2800" dirty="0" smtClean="0"/>
              <a:t>DBCC CHECKDB</a:t>
            </a:r>
          </a:p>
          <a:p>
            <a:pPr lvl="1"/>
            <a:r>
              <a:rPr lang="en-US" sz="2400" dirty="0" smtClean="0"/>
              <a:t>What it does</a:t>
            </a:r>
          </a:p>
          <a:p>
            <a:pPr lvl="1"/>
            <a:r>
              <a:rPr lang="en-US" sz="2400" dirty="0" smtClean="0"/>
              <a:t>Best practices and FAQ</a:t>
            </a:r>
          </a:p>
          <a:p>
            <a:pPr lvl="1"/>
            <a:r>
              <a:rPr lang="en-US" sz="2400" dirty="0" smtClean="0"/>
              <a:t>Interpreting CHECKDB output</a:t>
            </a:r>
          </a:p>
          <a:p>
            <a:pPr lvl="1"/>
            <a:r>
              <a:rPr lang="en-US" sz="2400" dirty="0" smtClean="0"/>
              <a:t>How repair works</a:t>
            </a:r>
          </a:p>
          <a:p>
            <a:r>
              <a:rPr lang="en-US" sz="2800" dirty="0" smtClean="0"/>
              <a:t>Recovering from corruption</a:t>
            </a:r>
          </a:p>
          <a:p>
            <a:r>
              <a:rPr lang="en-US" sz="2800" dirty="0" smtClean="0"/>
              <a:t>Horror-stories from the wild</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p:txBody>
          <a:bodyPr/>
          <a:lstStyle/>
          <a:p>
            <a:r>
              <a:rPr lang="en-US" smtClean="0"/>
              <a:t>Read-Retry</a:t>
            </a:r>
            <a:endParaRPr lang="en-US" dirty="0" smtClean="0"/>
          </a:p>
        </p:txBody>
      </p:sp>
      <p:sp>
        <p:nvSpPr>
          <p:cNvPr id="310275" name="Rectangle 3"/>
          <p:cNvSpPr>
            <a:spLocks noGrp="1" noChangeArrowheads="1"/>
          </p:cNvSpPr>
          <p:nvPr>
            <p:ph idx="1"/>
          </p:nvPr>
        </p:nvSpPr>
        <p:spPr/>
        <p:txBody>
          <a:bodyPr/>
          <a:lstStyle/>
          <a:p>
            <a:r>
              <a:rPr lang="en-US" sz="2400" dirty="0" smtClean="0"/>
              <a:t>Present in SQL Server 2000 for limited circumstances</a:t>
            </a:r>
          </a:p>
          <a:p>
            <a:r>
              <a:rPr lang="en-US" sz="2400" dirty="0" smtClean="0"/>
              <a:t>Extended in SQL Server 2005 for data pages</a:t>
            </a:r>
          </a:p>
          <a:p>
            <a:r>
              <a:rPr lang="en-US" sz="2400" dirty="0" smtClean="0"/>
              <a:t>Reads that fail because of I/O errors are retried 4 times</a:t>
            </a:r>
          </a:p>
          <a:p>
            <a:r>
              <a:rPr lang="en-US" sz="2400" dirty="0" smtClean="0"/>
              <a:t>Eventual failure results in an I/O error</a:t>
            </a:r>
          </a:p>
          <a:p>
            <a:r>
              <a:rPr lang="en-US" sz="2400" dirty="0" smtClean="0"/>
              <a:t>Eventual ‘success’ results in an error in the error log:</a:t>
            </a:r>
          </a:p>
          <a:p>
            <a:pPr lvl="1"/>
            <a:r>
              <a:rPr lang="en-US" sz="1800" dirty="0" smtClean="0"/>
              <a:t>A read of the file &lt;&lt;FILE NAME&gt;&gt; at offset &lt;&lt;PHYSICAL OFFSET&gt;&gt; succeeded after failing &lt;&lt;RETRY COUNT&gt;&gt; time(s) with error: &lt;&lt;DETAILED ERROR INFORMATION&gt;&gt;. Additional messages in the SQL Server error log and system event log may provide more detail. This error condition threatens database integrity and must be corrected. Complete a full database consistency check (DBCC CHECKDB). This error can be caused by many factors; for more information, see SQL Server Books Online.</a:t>
            </a:r>
          </a:p>
          <a:p>
            <a:r>
              <a:rPr lang="en-US" sz="2400" dirty="0" smtClean="0"/>
              <a:t>Early warning of impending doom as read-retry means the I/O subsystem is returning incorrect data to SQL Server</a:t>
            </a:r>
            <a:endParaRPr lang="en-US"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p:txBody>
          <a:bodyPr/>
          <a:lstStyle/>
          <a:p>
            <a:r>
              <a:rPr lang="en-US" smtClean="0"/>
              <a:t>SQLIOSim</a:t>
            </a:r>
            <a:endParaRPr lang="en-US" dirty="0" smtClean="0"/>
          </a:p>
        </p:txBody>
      </p:sp>
      <p:sp>
        <p:nvSpPr>
          <p:cNvPr id="308227" name="Rectangle 3"/>
          <p:cNvSpPr>
            <a:spLocks noGrp="1" noChangeArrowheads="1"/>
          </p:cNvSpPr>
          <p:nvPr>
            <p:ph idx="1"/>
          </p:nvPr>
        </p:nvSpPr>
        <p:spPr/>
        <p:txBody>
          <a:bodyPr/>
          <a:lstStyle/>
          <a:p>
            <a:r>
              <a:rPr lang="en-US" sz="2400" dirty="0" smtClean="0"/>
              <a:t>Use before even installing SQL Server to stress test the I/O subsystem underneath SQL Server</a:t>
            </a:r>
          </a:p>
          <a:p>
            <a:r>
              <a:rPr lang="en-US" sz="2400" dirty="0" smtClean="0"/>
              <a:t>Freely available for download since October 2006</a:t>
            </a:r>
          </a:p>
          <a:p>
            <a:pPr lvl="1"/>
            <a:r>
              <a:rPr lang="en-US" sz="2000" dirty="0" smtClean="0"/>
              <a:t>x86, x64, IA64 versions</a:t>
            </a:r>
          </a:p>
          <a:p>
            <a:r>
              <a:rPr lang="en-US" sz="2400" dirty="0" smtClean="0"/>
              <a:t>Replaces </a:t>
            </a:r>
            <a:r>
              <a:rPr lang="en-US" sz="2400" dirty="0" err="1" smtClean="0"/>
              <a:t>SQLIOStress</a:t>
            </a:r>
            <a:r>
              <a:rPr lang="en-US" sz="2400" dirty="0" smtClean="0"/>
              <a:t> from SQL Server 2000</a:t>
            </a:r>
          </a:p>
          <a:p>
            <a:r>
              <a:rPr lang="en-US" sz="2400" dirty="0" smtClean="0"/>
              <a:t>Simulates I/O workload of SQL Server</a:t>
            </a:r>
          </a:p>
          <a:p>
            <a:pPr lvl="1"/>
            <a:r>
              <a:rPr lang="en-US" sz="2000" dirty="0" smtClean="0"/>
              <a:t>Configurable workloads (e.g., bulk load, DBCC, read-ahead)</a:t>
            </a:r>
          </a:p>
          <a:p>
            <a:r>
              <a:rPr lang="en-US" sz="2400" dirty="0" smtClean="0"/>
              <a:t>Not just testing the hardware…</a:t>
            </a:r>
          </a:p>
          <a:p>
            <a:r>
              <a:rPr lang="en-US" sz="2400" dirty="0" smtClean="0"/>
              <a:t>See blog post:</a:t>
            </a:r>
          </a:p>
          <a:p>
            <a:pPr lvl="1"/>
            <a:r>
              <a:rPr lang="en-US" sz="1800" dirty="0" smtClean="0">
                <a:hlinkClick r:id="rId3"/>
              </a:rPr>
              <a:t>http://www.sqlskills.com/blogs/paul/post/How-to-tell-if-the-IO-subsystem-is-causing-corruptions.aspx</a:t>
            </a:r>
            <a:r>
              <a:rPr lang="en-US" sz="1800" dirty="0" smtClean="0"/>
              <a:t> (http://bit.ly/g4qzwp)</a:t>
            </a:r>
          </a:p>
          <a:p>
            <a:r>
              <a:rPr lang="en-US" sz="2400" dirty="0" smtClean="0"/>
              <a:t>Interpretation:</a:t>
            </a:r>
          </a:p>
          <a:p>
            <a:pPr lvl="1"/>
            <a:r>
              <a:rPr lang="en-US" sz="1800" dirty="0" smtClean="0">
                <a:hlinkClick r:id="rId4"/>
              </a:rPr>
              <a:t>http://blogs.msdn.com/jimmymay/archive/2009/09/27/sqliosim-parser-by-jens-suessmeyer-yours-truly.aspx</a:t>
            </a:r>
            <a:r>
              <a:rPr lang="en-US" sz="1800" dirty="0" smtClean="0"/>
              <a:t> (http://bit.ly/RRHVAd)</a:t>
            </a:r>
          </a:p>
          <a:p>
            <a:pPr lvl="1"/>
            <a:endParaRPr lang="en-US" sz="18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ags/tag2.xml><?xml version="1.0" encoding="utf-8"?>
<p:tagLst xmlns:a="http://schemas.openxmlformats.org/drawingml/2006/main" xmlns:r="http://schemas.openxmlformats.org/officeDocument/2006/relationships" xmlns:p="http://schemas.openxmlformats.org/presentationml/2006/main">
  <p:tag name="TIMING" val="INVLD|.6"/>
</p:tagLst>
</file>

<file path=ppt/tags/tag3.xml><?xml version="1.0" encoding="utf-8"?>
<p:tagLst xmlns:a="http://schemas.openxmlformats.org/drawingml/2006/main" xmlns:r="http://schemas.openxmlformats.org/officeDocument/2006/relationships" xmlns:p="http://schemas.openxmlformats.org/presentationml/2006/main">
  <p:tag name="TIMING" val="|3.2|38.4|42.3|19.9"/>
</p:tagLst>
</file>

<file path=ppt/tags/tag4.xml><?xml version="1.0" encoding="utf-8"?>
<p:tagLst xmlns:a="http://schemas.openxmlformats.org/drawingml/2006/main" xmlns:r="http://schemas.openxmlformats.org/officeDocument/2006/relationships" xmlns:p="http://schemas.openxmlformats.org/presentationml/2006/main">
  <p:tag name="TIMING" val="|8.8|4.9|2|3|0|0|4"/>
</p:tagLst>
</file>

<file path=ppt/tags/tag5.xml><?xml version="1.0" encoding="utf-8"?>
<p:tagLst xmlns:a="http://schemas.openxmlformats.org/drawingml/2006/main" xmlns:r="http://schemas.openxmlformats.org/officeDocument/2006/relationships" xmlns:p="http://schemas.openxmlformats.org/presentationml/2006/main">
  <p:tag name="TIMING" val="|.5|.3|.4|.5"/>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themeOverride>
</file>

<file path=docProps/app.xml><?xml version="1.0" encoding="utf-8"?>
<Properties xmlns="http://schemas.openxmlformats.org/officeDocument/2006/extended-properties" xmlns:vt="http://schemas.openxmlformats.org/officeDocument/2006/docPropsVTypes">
  <Template/>
  <TotalTime>11859</TotalTime>
  <Words>4974</Words>
  <Application>Microsoft Office PowerPoint</Application>
  <PresentationFormat>On-screen Show (4:3)</PresentationFormat>
  <Paragraphs>801</Paragraphs>
  <Slides>74</Slides>
  <Notes>23</Notes>
  <HiddenSlides>0</HiddenSlides>
  <MMClips>0</MMClips>
  <ScaleCrop>false</ScaleCrop>
  <HeadingPairs>
    <vt:vector size="4" baseType="variant">
      <vt:variant>
        <vt:lpstr>Theme</vt:lpstr>
      </vt:variant>
      <vt:variant>
        <vt:i4>1</vt:i4>
      </vt:variant>
      <vt:variant>
        <vt:lpstr>Slide Titles</vt:lpstr>
      </vt:variant>
      <vt:variant>
        <vt:i4>74</vt:i4>
      </vt:variant>
    </vt:vector>
  </HeadingPairs>
  <TitlesOfParts>
    <vt:vector size="75" baseType="lpstr">
      <vt:lpstr>1_Custom Design</vt:lpstr>
      <vt:lpstr>Module 10 Corruption Detection and Recovery </vt:lpstr>
      <vt:lpstr>Why Is This Module Important?</vt:lpstr>
      <vt:lpstr>What Can Happen to an Unprepared DBA Confronted by Corruption?</vt:lpstr>
      <vt:lpstr>Practice Makes Perfect</vt:lpstr>
      <vt:lpstr>Overview</vt:lpstr>
      <vt:lpstr>How Does Corruption Occur?</vt:lpstr>
      <vt:lpstr>I/O Errors</vt:lpstr>
      <vt:lpstr>Read-Retry</vt:lpstr>
      <vt:lpstr>SQLIOSim</vt:lpstr>
      <vt:lpstr>Page Protection Options</vt:lpstr>
      <vt:lpstr>Torn-Page Detection</vt:lpstr>
      <vt:lpstr>Page Checksums (1)</vt:lpstr>
      <vt:lpstr>Page Checksums (2)</vt:lpstr>
      <vt:lpstr>Memory Corruption</vt:lpstr>
      <vt:lpstr>Automatic Page Repair</vt:lpstr>
      <vt:lpstr>DBCC CHECKDB</vt:lpstr>
      <vt:lpstr>How To Run DBCC CHECKDB</vt:lpstr>
      <vt:lpstr>What Exactly Does CHECKDB Do? (1)</vt:lpstr>
      <vt:lpstr>What Exactly Does CHECKDB Do? (2)</vt:lpstr>
      <vt:lpstr>What Exactly Does CHECKDB DO? (3)</vt:lpstr>
      <vt:lpstr>What Exactly Does CHECKDB DO? (4)</vt:lpstr>
      <vt:lpstr>Other CHECK* Commands</vt:lpstr>
      <vt:lpstr>How Are CHECK Commands Online?</vt:lpstr>
      <vt:lpstr>Things to Be Aware Of</vt:lpstr>
      <vt:lpstr>How Often Should I Run CHECKDB?</vt:lpstr>
      <vt:lpstr>How Long Will CHECKDB Take to Run?</vt:lpstr>
      <vt:lpstr>Making CHECKDB Go Faster…</vt:lpstr>
      <vt:lpstr>How To Consistency-Check VLDBs?</vt:lpstr>
      <vt:lpstr>Consistency Checking Survey (1)</vt:lpstr>
      <vt:lpstr>Consistency Checking Survey (2)</vt:lpstr>
      <vt:lpstr>Did Something Go Wrong?</vt:lpstr>
      <vt:lpstr>First Hints of Corruption…</vt:lpstr>
      <vt:lpstr>As Soon As Corruption Is Suspected</vt:lpstr>
      <vt:lpstr>Interpreting CHECKDB Output (1)</vt:lpstr>
      <vt:lpstr>Interpreting CHECKDB Output (2)</vt:lpstr>
      <vt:lpstr>Example fatal errors to CHECKDB</vt:lpstr>
      <vt:lpstr>Interpreting CHECKDB Output (3)</vt:lpstr>
      <vt:lpstr>Nonclustered index corruption</vt:lpstr>
      <vt:lpstr>Interpreting CHECKDB Output (4)</vt:lpstr>
      <vt:lpstr>Fixing data purity errors</vt:lpstr>
      <vt:lpstr>Recovering Using Backups</vt:lpstr>
      <vt:lpstr>What if SQL Server is Unavailable?</vt:lpstr>
      <vt:lpstr>Last resort tail-of-the-log backup</vt:lpstr>
      <vt:lpstr>Single-Page Restore</vt:lpstr>
      <vt:lpstr>Using single-page restore</vt:lpstr>
      <vt:lpstr>Looking Into Log Backups</vt:lpstr>
      <vt:lpstr>Looking into log backups</vt:lpstr>
      <vt:lpstr>Restore vs. Repair (1)</vt:lpstr>
      <vt:lpstr>Restore vs. Repair (2)</vt:lpstr>
      <vt:lpstr>Running Repair</vt:lpstr>
      <vt:lpstr>How Does Repair Work?</vt:lpstr>
      <vt:lpstr>Beware of REPAIR_ALLOW_DATA_LOSS</vt:lpstr>
      <vt:lpstr>Examples of Repairs</vt:lpstr>
      <vt:lpstr>Using repair</vt:lpstr>
      <vt:lpstr>Misconceptions Around Repair</vt:lpstr>
      <vt:lpstr>System Table Corruption</vt:lpstr>
      <vt:lpstr>Rebuilding System Table Indexes</vt:lpstr>
      <vt:lpstr>Fixing metadata corruption</vt:lpstr>
      <vt:lpstr>What If the Log is Damaged?</vt:lpstr>
      <vt:lpstr>Things That People Often Try FIRST</vt:lpstr>
      <vt:lpstr>Using EMERGENCY mode</vt:lpstr>
      <vt:lpstr>What If You Don't Have a Database At All *OR* Any Kind of Backup?</vt:lpstr>
      <vt:lpstr>Recovering After a Failover</vt:lpstr>
      <vt:lpstr>Transactions in the Distribution Database</vt:lpstr>
      <vt:lpstr>The Ultimate Advanced Recovery…</vt:lpstr>
      <vt:lpstr>Other Things To Consider</vt:lpstr>
      <vt:lpstr>Customer Examples to Learn From</vt:lpstr>
      <vt:lpstr>Examples to Learn From #1</vt:lpstr>
      <vt:lpstr>Examples to Learn From #2</vt:lpstr>
      <vt:lpstr>Examples to Learn From #3</vt:lpstr>
      <vt:lpstr>Examples to Learn From #4</vt:lpstr>
      <vt:lpstr>Blog Posts (1)</vt:lpstr>
      <vt:lpstr>Blog Posts (2)</vt:lpstr>
      <vt:lpstr>Review</vt:lpstr>
    </vt:vector>
  </TitlesOfParts>
  <Company>SYSolutions,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Maintenance</dc:title>
  <dc:subject>Database Structures</dc:subject>
  <dc:creator>Kimberly L. Tripp &amp; Paul S. Randal</dc:creator>
  <dc:description>Courses written by and instructed by authorized SQLskills trainers 
http://www.SQLskills.com
Template design: SQLskills.com</dc:description>
  <cp:lastModifiedBy>paul</cp:lastModifiedBy>
  <cp:revision>2932</cp:revision>
  <cp:lastPrinted>2011-04-30T23:59:13Z</cp:lastPrinted>
  <dcterms:created xsi:type="dcterms:W3CDTF">2004-05-26T19:38:49Z</dcterms:created>
  <dcterms:modified xsi:type="dcterms:W3CDTF">2012-08-24T21:11:00Z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