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8"/>
  </p:notesMasterIdLst>
  <p:handoutMasterIdLst>
    <p:handoutMasterId r:id="rId69"/>
  </p:handoutMasterIdLst>
  <p:sldIdLst>
    <p:sldId id="256" r:id="rId2"/>
    <p:sldId id="341" r:id="rId3"/>
    <p:sldId id="445" r:id="rId4"/>
    <p:sldId id="488" r:id="rId5"/>
    <p:sldId id="749" r:id="rId6"/>
    <p:sldId id="750" r:id="rId7"/>
    <p:sldId id="640" r:id="rId8"/>
    <p:sldId id="671" r:id="rId9"/>
    <p:sldId id="675" r:id="rId10"/>
    <p:sldId id="730" r:id="rId11"/>
    <p:sldId id="748" r:id="rId12"/>
    <p:sldId id="680" r:id="rId13"/>
    <p:sldId id="681" r:id="rId14"/>
    <p:sldId id="751" r:id="rId15"/>
    <p:sldId id="752" r:id="rId16"/>
    <p:sldId id="741" r:id="rId17"/>
    <p:sldId id="683" r:id="rId18"/>
    <p:sldId id="743" r:id="rId19"/>
    <p:sldId id="742" r:id="rId20"/>
    <p:sldId id="753" r:id="rId21"/>
    <p:sldId id="754" r:id="rId22"/>
    <p:sldId id="724" r:id="rId23"/>
    <p:sldId id="650" r:id="rId24"/>
    <p:sldId id="744" r:id="rId25"/>
    <p:sldId id="745" r:id="rId26"/>
    <p:sldId id="746" r:id="rId27"/>
    <p:sldId id="747" r:id="rId28"/>
    <p:sldId id="710" r:id="rId29"/>
    <p:sldId id="711" r:id="rId30"/>
    <p:sldId id="693" r:id="rId31"/>
    <p:sldId id="694" r:id="rId32"/>
    <p:sldId id="660" r:id="rId33"/>
    <p:sldId id="658" r:id="rId34"/>
    <p:sldId id="654" r:id="rId35"/>
    <p:sldId id="707" r:id="rId36"/>
    <p:sldId id="603" r:id="rId37"/>
    <p:sldId id="609" r:id="rId38"/>
    <p:sldId id="704" r:id="rId39"/>
    <p:sldId id="623" r:id="rId40"/>
    <p:sldId id="624" r:id="rId41"/>
    <p:sldId id="489" r:id="rId42"/>
    <p:sldId id="508" r:id="rId43"/>
    <p:sldId id="509" r:id="rId44"/>
    <p:sldId id="695" r:id="rId45"/>
    <p:sldId id="713" r:id="rId46"/>
    <p:sldId id="610" r:id="rId47"/>
    <p:sldId id="510" r:id="rId48"/>
    <p:sldId id="641" r:id="rId49"/>
    <p:sldId id="664" r:id="rId50"/>
    <p:sldId id="665" r:id="rId51"/>
    <p:sldId id="737" r:id="rId52"/>
    <p:sldId id="524" r:id="rId53"/>
    <p:sldId id="525" r:id="rId54"/>
    <p:sldId id="739" r:id="rId55"/>
    <p:sldId id="755" r:id="rId56"/>
    <p:sldId id="738" r:id="rId57"/>
    <p:sldId id="687" r:id="rId58"/>
    <p:sldId id="702" r:id="rId59"/>
    <p:sldId id="703" r:id="rId60"/>
    <p:sldId id="701" r:id="rId61"/>
    <p:sldId id="732" r:id="rId62"/>
    <p:sldId id="733" r:id="rId63"/>
    <p:sldId id="734" r:id="rId64"/>
    <p:sldId id="735" r:id="rId65"/>
    <p:sldId id="712" r:id="rId66"/>
    <p:sldId id="442" r:id="rId67"/>
  </p:sldIdLst>
  <p:sldSz cx="9144000" cy="6858000" type="screen4x3"/>
  <p:notesSz cx="7315200" cy="9601200"/>
  <p:custDataLst>
    <p:tags r:id="rId70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ul" initials="p" lastIdx="28" clrIdx="0"/>
  <p:cmAuthor id="1" name="Jonathan Kehayias" initials="JMK" lastIdx="0" clrIdx="1"/>
  <p:cmAuthor id="2" name="jonathan" initials="j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3" autoAdjust="0"/>
    <p:restoredTop sz="90173" autoAdjust="0"/>
  </p:normalViewPr>
  <p:slideViewPr>
    <p:cSldViewPr snapToGrid="0">
      <p:cViewPr varScale="1">
        <p:scale>
          <a:sx n="94" d="100"/>
          <a:sy n="94" d="100"/>
        </p:scale>
        <p:origin x="-1061" y="-72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324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notesViewPr>
    <p:cSldViewPr snapToGrid="0">
      <p:cViewPr>
        <p:scale>
          <a:sx n="75" d="100"/>
          <a:sy n="75" d="100"/>
        </p:scale>
        <p:origin x="-4020" y="-76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5CB67B-64B3-4C09-8CC7-00FC4690CD3B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B238E727-D4B5-4D02-B638-300D25AF806C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sp_adddistributor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2C525F6D-23A0-4B4B-BB81-0DEA74B9CB50}" type="parTrans" cxnId="{9F93A1BD-C41B-4BE1-87BC-C31BD912681E}">
      <dgm:prSet/>
      <dgm:spPr/>
      <dgm:t>
        <a:bodyPr/>
        <a:lstStyle/>
        <a:p>
          <a:endParaRPr lang="en-US"/>
        </a:p>
      </dgm:t>
    </dgm:pt>
    <dgm:pt modelId="{B11F9E9A-AA3B-4344-B466-32A18302DB05}" type="sibTrans" cxnId="{9F93A1BD-C41B-4BE1-87BC-C31BD912681E}">
      <dgm:prSet/>
      <dgm:spPr/>
      <dgm:t>
        <a:bodyPr/>
        <a:lstStyle/>
        <a:p>
          <a:endParaRPr lang="en-US"/>
        </a:p>
      </dgm:t>
    </dgm:pt>
    <dgm:pt modelId="{17EDDF73-F2BC-4DBD-AED1-C2E9D91E5378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Creates an entry in the </a:t>
          </a:r>
          <a:r>
            <a:rPr lang="en-US" dirty="0" err="1" smtClean="0">
              <a:latin typeface="Calibri" pitchFamily="34" charset="0"/>
              <a:cs typeface="Calibri" pitchFamily="34" charset="0"/>
            </a:rPr>
            <a:t>sys.sysservers</a:t>
          </a:r>
          <a:r>
            <a:rPr lang="en-US" dirty="0" smtClean="0">
              <a:latin typeface="Calibri" pitchFamily="34" charset="0"/>
              <a:cs typeface="Calibri" pitchFamily="34" charset="0"/>
            </a:rPr>
            <a:t> table (if there is not one), marks the server entry as a Distributor, and stores property information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006471D3-7D26-461F-B7F7-78D685638B38}" type="parTrans" cxnId="{B6101BB0-FDCF-4B66-8A9B-4F0D51040F57}">
      <dgm:prSet/>
      <dgm:spPr/>
    </dgm:pt>
    <dgm:pt modelId="{D96CFE02-1280-40C6-A473-AE1CCC8E4927}" type="sibTrans" cxnId="{B6101BB0-FDCF-4B66-8A9B-4F0D51040F57}">
      <dgm:prSet/>
      <dgm:spPr/>
    </dgm:pt>
    <dgm:pt modelId="{A4D36E95-A6F3-4EAA-902C-91F4ACAFFC3F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sp_adddistributiondb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32470C42-5626-4B42-A82A-5F7DB45D8B67}" type="parTrans" cxnId="{CBB4FCAC-2572-4457-8A33-59D6CD3782AE}">
      <dgm:prSet/>
      <dgm:spPr/>
    </dgm:pt>
    <dgm:pt modelId="{1CC14D60-B8D9-44F0-9B3A-360B41AA42F6}" type="sibTrans" cxnId="{CBB4FCAC-2572-4457-8A33-59D6CD3782AE}">
      <dgm:prSet/>
      <dgm:spPr/>
      <dgm:t>
        <a:bodyPr/>
        <a:lstStyle/>
        <a:p>
          <a:endParaRPr lang="en-US"/>
        </a:p>
      </dgm:t>
    </dgm:pt>
    <dgm:pt modelId="{3EB65310-D8A2-4BAD-860B-BE29FB8C69FB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Creates a new distribution database and installs the Distributor schema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30C703E1-6FA8-4F3E-82DE-20DD1143F4D8}" type="parTrans" cxnId="{1689FC89-A218-4E36-A17E-142F922FF1D1}">
      <dgm:prSet/>
      <dgm:spPr/>
    </dgm:pt>
    <dgm:pt modelId="{4FAC9759-6DE0-4A30-B003-793B8E3BE82C}" type="sibTrans" cxnId="{1689FC89-A218-4E36-A17E-142F922FF1D1}">
      <dgm:prSet/>
      <dgm:spPr/>
    </dgm:pt>
    <dgm:pt modelId="{978A3762-6E31-4E32-8AD9-A79575FEE56E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sp_adddistpublisher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B157D40B-F782-4C17-A4A3-116AD67C9622}" type="parTrans" cxnId="{13511467-3A85-4DA2-8100-A5C069317D43}">
      <dgm:prSet/>
      <dgm:spPr/>
    </dgm:pt>
    <dgm:pt modelId="{D066D3A4-918F-4E0A-B389-6C4AA548C384}" type="sibTrans" cxnId="{13511467-3A85-4DA2-8100-A5C069317D43}">
      <dgm:prSet/>
      <dgm:spPr/>
      <dgm:t>
        <a:bodyPr/>
        <a:lstStyle/>
        <a:p>
          <a:endParaRPr lang="en-US"/>
        </a:p>
      </dgm:t>
    </dgm:pt>
    <dgm:pt modelId="{18FCADC2-B8E6-4F6E-8962-609466149386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Configures a Publisher to use a specified distribution database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5C10844C-F99B-439D-9A8B-14E066EEF7C9}" type="parTrans" cxnId="{B4A04144-4BC5-4FD1-9BEC-FA9797F86960}">
      <dgm:prSet/>
      <dgm:spPr/>
    </dgm:pt>
    <dgm:pt modelId="{F0498E10-3A14-4EF1-A793-114405442AAE}" type="sibTrans" cxnId="{B4A04144-4BC5-4FD1-9BEC-FA9797F86960}">
      <dgm:prSet/>
      <dgm:spPr/>
    </dgm:pt>
    <dgm:pt modelId="{2B982E45-B651-4796-830B-FA26DDF58AE6}" type="pres">
      <dgm:prSet presAssocID="{A65CB67B-64B3-4C09-8CC7-00FC4690CD3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89816A-9254-404F-955E-57E5D97E0253}" type="pres">
      <dgm:prSet presAssocID="{A65CB67B-64B3-4C09-8CC7-00FC4690CD3B}" presName="dummyMaxCanvas" presStyleCnt="0">
        <dgm:presLayoutVars/>
      </dgm:prSet>
      <dgm:spPr/>
    </dgm:pt>
    <dgm:pt modelId="{9181F385-DDB6-4DFC-83EE-E50F815E734F}" type="pres">
      <dgm:prSet presAssocID="{A65CB67B-64B3-4C09-8CC7-00FC4690CD3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29B410-596C-4243-A814-2CFDC162096F}" type="pres">
      <dgm:prSet presAssocID="{A65CB67B-64B3-4C09-8CC7-00FC4690CD3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0C9177-4B53-480E-8FAB-3D6DCE54D325}" type="pres">
      <dgm:prSet presAssocID="{A65CB67B-64B3-4C09-8CC7-00FC4690CD3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BD46F3-607E-4706-B8AB-7225E8FD4B0E}" type="pres">
      <dgm:prSet presAssocID="{A65CB67B-64B3-4C09-8CC7-00FC4690CD3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A8B5F2-CEE3-4EBB-A5FD-3CD18A89F86D}" type="pres">
      <dgm:prSet presAssocID="{A65CB67B-64B3-4C09-8CC7-00FC4690CD3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3B6C89-2F9C-405C-A2E1-676FBDC3B208}" type="pres">
      <dgm:prSet presAssocID="{A65CB67B-64B3-4C09-8CC7-00FC4690CD3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BF86D3-5181-49CF-8770-239EF57E22D6}" type="pres">
      <dgm:prSet presAssocID="{A65CB67B-64B3-4C09-8CC7-00FC4690CD3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058AF4-95AF-4FE9-83F0-714CF4C96665}" type="pres">
      <dgm:prSet presAssocID="{A65CB67B-64B3-4C09-8CC7-00FC4690CD3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93A1BD-C41B-4BE1-87BC-C31BD912681E}" srcId="{A65CB67B-64B3-4C09-8CC7-00FC4690CD3B}" destId="{B238E727-D4B5-4D02-B638-300D25AF806C}" srcOrd="0" destOrd="0" parTransId="{2C525F6D-23A0-4B4B-BB81-0DEA74B9CB50}" sibTransId="{B11F9E9A-AA3B-4344-B466-32A18302DB05}"/>
    <dgm:cxn modelId="{263DD3E0-DF15-4093-AB7A-F731A11B8F16}" type="presOf" srcId="{B11F9E9A-AA3B-4344-B466-32A18302DB05}" destId="{89BD46F3-607E-4706-B8AB-7225E8FD4B0E}" srcOrd="0" destOrd="0" presId="urn:microsoft.com/office/officeart/2005/8/layout/vProcess5"/>
    <dgm:cxn modelId="{44D331E9-6622-47F2-B1FE-3E97CED07086}" type="presOf" srcId="{17EDDF73-F2BC-4DBD-AED1-C2E9D91E5378}" destId="{A93B6C89-2F9C-405C-A2E1-676FBDC3B208}" srcOrd="1" destOrd="1" presId="urn:microsoft.com/office/officeart/2005/8/layout/vProcess5"/>
    <dgm:cxn modelId="{3BD969CE-DC6E-4E3B-8A69-2D3BA917CA79}" type="presOf" srcId="{978A3762-6E31-4E32-8AD9-A79575FEE56E}" destId="{92058AF4-95AF-4FE9-83F0-714CF4C96665}" srcOrd="1" destOrd="0" presId="urn:microsoft.com/office/officeart/2005/8/layout/vProcess5"/>
    <dgm:cxn modelId="{1689FC89-A218-4E36-A17E-142F922FF1D1}" srcId="{A4D36E95-A6F3-4EAA-902C-91F4ACAFFC3F}" destId="{3EB65310-D8A2-4BAD-860B-BE29FB8C69FB}" srcOrd="0" destOrd="0" parTransId="{30C703E1-6FA8-4F3E-82DE-20DD1143F4D8}" sibTransId="{4FAC9759-6DE0-4A30-B003-793B8E3BE82C}"/>
    <dgm:cxn modelId="{3ADE46C6-CB67-42BF-86E2-552E6944252F}" type="presOf" srcId="{17EDDF73-F2BC-4DBD-AED1-C2E9D91E5378}" destId="{9181F385-DDB6-4DFC-83EE-E50F815E734F}" srcOrd="0" destOrd="1" presId="urn:microsoft.com/office/officeart/2005/8/layout/vProcess5"/>
    <dgm:cxn modelId="{316F781A-1DF7-4C4E-878B-20DEAA0045CC}" type="presOf" srcId="{A4D36E95-A6F3-4EAA-902C-91F4ACAFFC3F}" destId="{C729B410-596C-4243-A814-2CFDC162096F}" srcOrd="0" destOrd="0" presId="urn:microsoft.com/office/officeart/2005/8/layout/vProcess5"/>
    <dgm:cxn modelId="{CBB4FCAC-2572-4457-8A33-59D6CD3782AE}" srcId="{A65CB67B-64B3-4C09-8CC7-00FC4690CD3B}" destId="{A4D36E95-A6F3-4EAA-902C-91F4ACAFFC3F}" srcOrd="1" destOrd="0" parTransId="{32470C42-5626-4B42-A82A-5F7DB45D8B67}" sibTransId="{1CC14D60-B8D9-44F0-9B3A-360B41AA42F6}"/>
    <dgm:cxn modelId="{13511467-3A85-4DA2-8100-A5C069317D43}" srcId="{A65CB67B-64B3-4C09-8CC7-00FC4690CD3B}" destId="{978A3762-6E31-4E32-8AD9-A79575FEE56E}" srcOrd="2" destOrd="0" parTransId="{B157D40B-F782-4C17-A4A3-116AD67C9622}" sibTransId="{D066D3A4-918F-4E0A-B389-6C4AA548C384}"/>
    <dgm:cxn modelId="{B6101BB0-FDCF-4B66-8A9B-4F0D51040F57}" srcId="{B238E727-D4B5-4D02-B638-300D25AF806C}" destId="{17EDDF73-F2BC-4DBD-AED1-C2E9D91E5378}" srcOrd="0" destOrd="0" parTransId="{006471D3-7D26-461F-B7F7-78D685638B38}" sibTransId="{D96CFE02-1280-40C6-A473-AE1CCC8E4927}"/>
    <dgm:cxn modelId="{B0E6D06E-38D1-480B-98E8-5B8CD82EC42F}" type="presOf" srcId="{18FCADC2-B8E6-4F6E-8962-609466149386}" destId="{92058AF4-95AF-4FE9-83F0-714CF4C96665}" srcOrd="1" destOrd="1" presId="urn:microsoft.com/office/officeart/2005/8/layout/vProcess5"/>
    <dgm:cxn modelId="{C86DDC4F-0EAC-4A0F-8961-9059991F0C24}" type="presOf" srcId="{B238E727-D4B5-4D02-B638-300D25AF806C}" destId="{A93B6C89-2F9C-405C-A2E1-676FBDC3B208}" srcOrd="1" destOrd="0" presId="urn:microsoft.com/office/officeart/2005/8/layout/vProcess5"/>
    <dgm:cxn modelId="{2CB83C12-CF32-4758-9273-46FF6D66219D}" type="presOf" srcId="{978A3762-6E31-4E32-8AD9-A79575FEE56E}" destId="{C70C9177-4B53-480E-8FAB-3D6DCE54D325}" srcOrd="0" destOrd="0" presId="urn:microsoft.com/office/officeart/2005/8/layout/vProcess5"/>
    <dgm:cxn modelId="{72279151-F583-4756-B47E-A8B17A8B0589}" type="presOf" srcId="{3EB65310-D8A2-4BAD-860B-BE29FB8C69FB}" destId="{C729B410-596C-4243-A814-2CFDC162096F}" srcOrd="0" destOrd="1" presId="urn:microsoft.com/office/officeart/2005/8/layout/vProcess5"/>
    <dgm:cxn modelId="{0EBACD3D-7AB9-4FBD-9486-04DAB5A936FB}" type="presOf" srcId="{18FCADC2-B8E6-4F6E-8962-609466149386}" destId="{C70C9177-4B53-480E-8FAB-3D6DCE54D325}" srcOrd="0" destOrd="1" presId="urn:microsoft.com/office/officeart/2005/8/layout/vProcess5"/>
    <dgm:cxn modelId="{C9C4EB24-64E7-417D-A3CD-8C127472A5FA}" type="presOf" srcId="{3EB65310-D8A2-4BAD-860B-BE29FB8C69FB}" destId="{48BF86D3-5181-49CF-8770-239EF57E22D6}" srcOrd="1" destOrd="1" presId="urn:microsoft.com/office/officeart/2005/8/layout/vProcess5"/>
    <dgm:cxn modelId="{FD1A1CCA-1ED9-49C4-B8BE-E656460CA731}" type="presOf" srcId="{A65CB67B-64B3-4C09-8CC7-00FC4690CD3B}" destId="{2B982E45-B651-4796-830B-FA26DDF58AE6}" srcOrd="0" destOrd="0" presId="urn:microsoft.com/office/officeart/2005/8/layout/vProcess5"/>
    <dgm:cxn modelId="{8606A85B-176D-4040-A0DE-E2915858AFF1}" type="presOf" srcId="{1CC14D60-B8D9-44F0-9B3A-360B41AA42F6}" destId="{BBA8B5F2-CEE3-4EBB-A5FD-3CD18A89F86D}" srcOrd="0" destOrd="0" presId="urn:microsoft.com/office/officeart/2005/8/layout/vProcess5"/>
    <dgm:cxn modelId="{B4A04144-4BC5-4FD1-9BEC-FA9797F86960}" srcId="{978A3762-6E31-4E32-8AD9-A79575FEE56E}" destId="{18FCADC2-B8E6-4F6E-8962-609466149386}" srcOrd="0" destOrd="0" parTransId="{5C10844C-F99B-439D-9A8B-14E066EEF7C9}" sibTransId="{F0498E10-3A14-4EF1-A793-114405442AAE}"/>
    <dgm:cxn modelId="{FDFE40BC-A420-4BCA-944D-DE55AABAB951}" type="presOf" srcId="{B238E727-D4B5-4D02-B638-300D25AF806C}" destId="{9181F385-DDB6-4DFC-83EE-E50F815E734F}" srcOrd="0" destOrd="0" presId="urn:microsoft.com/office/officeart/2005/8/layout/vProcess5"/>
    <dgm:cxn modelId="{BE05325E-6576-4C7D-83AB-14720CECF528}" type="presOf" srcId="{A4D36E95-A6F3-4EAA-902C-91F4ACAFFC3F}" destId="{48BF86D3-5181-49CF-8770-239EF57E22D6}" srcOrd="1" destOrd="0" presId="urn:microsoft.com/office/officeart/2005/8/layout/vProcess5"/>
    <dgm:cxn modelId="{D4DDCC6F-5723-49DE-983D-48127DC0A3AF}" type="presParOf" srcId="{2B982E45-B651-4796-830B-FA26DDF58AE6}" destId="{9589816A-9254-404F-955E-57E5D97E0253}" srcOrd="0" destOrd="0" presId="urn:microsoft.com/office/officeart/2005/8/layout/vProcess5"/>
    <dgm:cxn modelId="{25C031AE-DDD3-44F5-B105-2FA6E0C4B342}" type="presParOf" srcId="{2B982E45-B651-4796-830B-FA26DDF58AE6}" destId="{9181F385-DDB6-4DFC-83EE-E50F815E734F}" srcOrd="1" destOrd="0" presId="urn:microsoft.com/office/officeart/2005/8/layout/vProcess5"/>
    <dgm:cxn modelId="{80850293-C22D-439B-8D8C-AAB1EC121BFF}" type="presParOf" srcId="{2B982E45-B651-4796-830B-FA26DDF58AE6}" destId="{C729B410-596C-4243-A814-2CFDC162096F}" srcOrd="2" destOrd="0" presId="urn:microsoft.com/office/officeart/2005/8/layout/vProcess5"/>
    <dgm:cxn modelId="{2B2B37FD-CAE4-47C1-8C70-3680A0E90B68}" type="presParOf" srcId="{2B982E45-B651-4796-830B-FA26DDF58AE6}" destId="{C70C9177-4B53-480E-8FAB-3D6DCE54D325}" srcOrd="3" destOrd="0" presId="urn:microsoft.com/office/officeart/2005/8/layout/vProcess5"/>
    <dgm:cxn modelId="{78BF8A6E-F961-4066-AA86-6748C6616DB9}" type="presParOf" srcId="{2B982E45-B651-4796-830B-FA26DDF58AE6}" destId="{89BD46F3-607E-4706-B8AB-7225E8FD4B0E}" srcOrd="4" destOrd="0" presId="urn:microsoft.com/office/officeart/2005/8/layout/vProcess5"/>
    <dgm:cxn modelId="{CDF0A96B-5BAA-48B6-B075-2424FD0A2229}" type="presParOf" srcId="{2B982E45-B651-4796-830B-FA26DDF58AE6}" destId="{BBA8B5F2-CEE3-4EBB-A5FD-3CD18A89F86D}" srcOrd="5" destOrd="0" presId="urn:microsoft.com/office/officeart/2005/8/layout/vProcess5"/>
    <dgm:cxn modelId="{C9D3F3E1-78AA-4786-A658-7646334E279B}" type="presParOf" srcId="{2B982E45-B651-4796-830B-FA26DDF58AE6}" destId="{A93B6C89-2F9C-405C-A2E1-676FBDC3B208}" srcOrd="6" destOrd="0" presId="urn:microsoft.com/office/officeart/2005/8/layout/vProcess5"/>
    <dgm:cxn modelId="{56E660A8-9835-4C58-82B4-DA45BFDEE951}" type="presParOf" srcId="{2B982E45-B651-4796-830B-FA26DDF58AE6}" destId="{48BF86D3-5181-49CF-8770-239EF57E22D6}" srcOrd="7" destOrd="0" presId="urn:microsoft.com/office/officeart/2005/8/layout/vProcess5"/>
    <dgm:cxn modelId="{BB73B5FC-D700-4C92-A4EB-F4E28698B8D3}" type="presParOf" srcId="{2B982E45-B651-4796-830B-FA26DDF58AE6}" destId="{92058AF4-95AF-4FE9-83F0-714CF4C96665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5CB67B-64B3-4C09-8CC7-00FC4690CD3B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B238E727-D4B5-4D02-B638-300D25AF806C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sp_replicationdboption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2C525F6D-23A0-4B4B-BB81-0DEA74B9CB50}" type="parTrans" cxnId="{9F93A1BD-C41B-4BE1-87BC-C31BD912681E}">
      <dgm:prSet/>
      <dgm:spPr/>
      <dgm:t>
        <a:bodyPr/>
        <a:lstStyle/>
        <a:p>
          <a:endParaRPr lang="en-US"/>
        </a:p>
      </dgm:t>
    </dgm:pt>
    <dgm:pt modelId="{B11F9E9A-AA3B-4344-B466-32A18302DB05}" type="sibTrans" cxnId="{9F93A1BD-C41B-4BE1-87BC-C31BD912681E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59F963C8-614E-4E21-BEB4-16DFA6C3E5E3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Enable the publication database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30B95E32-E4C1-4BC0-A912-33AEB75D1840}" type="parTrans" cxnId="{F3C36527-5C69-4D0A-A85E-630F8C3D3CB1}">
      <dgm:prSet/>
      <dgm:spPr/>
      <dgm:t>
        <a:bodyPr/>
        <a:lstStyle/>
        <a:p>
          <a:endParaRPr lang="en-US"/>
        </a:p>
      </dgm:t>
    </dgm:pt>
    <dgm:pt modelId="{944EA2BF-0125-4033-A444-6A731E2434BC}" type="sibTrans" cxnId="{F3C36527-5C69-4D0A-A85E-630F8C3D3CB1}">
      <dgm:prSet/>
      <dgm:spPr/>
      <dgm:t>
        <a:bodyPr/>
        <a:lstStyle/>
        <a:p>
          <a:endParaRPr lang="en-US"/>
        </a:p>
      </dgm:t>
    </dgm:pt>
    <dgm:pt modelId="{D9833634-678D-4C86-8C63-30A7A18CCEDF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sp_addlogreader_agent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2A054885-E5C2-437D-8148-12E614FE4FB1}" type="parTrans" cxnId="{5B07BB3F-6440-4C67-8374-57DDBD7E9761}">
      <dgm:prSet/>
      <dgm:spPr/>
      <dgm:t>
        <a:bodyPr/>
        <a:lstStyle/>
        <a:p>
          <a:endParaRPr lang="en-US"/>
        </a:p>
      </dgm:t>
    </dgm:pt>
    <dgm:pt modelId="{EE494AC1-D0EE-49BC-9994-653F1AC50915}" type="sibTrans" cxnId="{5B07BB3F-6440-4C67-8374-57DDBD7E9761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713251B6-F0AE-435E-AB4E-A0935A15C103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Adds a Log Reader Agent for a given database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564ED72C-B70E-4E34-BA4A-7A5E4859E617}" type="parTrans" cxnId="{74D2FD32-7AF4-4550-97EB-6C9C2FA31F8D}">
      <dgm:prSet/>
      <dgm:spPr/>
      <dgm:t>
        <a:bodyPr/>
        <a:lstStyle/>
        <a:p>
          <a:endParaRPr lang="en-US"/>
        </a:p>
      </dgm:t>
    </dgm:pt>
    <dgm:pt modelId="{9A1F2795-7CC1-495F-A190-855D4423699B}" type="sibTrans" cxnId="{74D2FD32-7AF4-4550-97EB-6C9C2FA31F8D}">
      <dgm:prSet/>
      <dgm:spPr/>
      <dgm:t>
        <a:bodyPr/>
        <a:lstStyle/>
        <a:p>
          <a:endParaRPr lang="en-US"/>
        </a:p>
      </dgm:t>
    </dgm:pt>
    <dgm:pt modelId="{25E05595-CFDF-4F09-8E1D-33D4EC177630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sp_addpublication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B410CD0A-9A42-43D3-BAFA-1D35B6EF20B2}" type="parTrans" cxnId="{ADF199FB-9329-49C7-BF26-15D249C3AE81}">
      <dgm:prSet/>
      <dgm:spPr/>
      <dgm:t>
        <a:bodyPr/>
        <a:lstStyle/>
        <a:p>
          <a:endParaRPr lang="en-US"/>
        </a:p>
      </dgm:t>
    </dgm:pt>
    <dgm:pt modelId="{308EA9ED-ADE5-4C96-B0D0-1E90181A8ECA}" type="sibTrans" cxnId="{ADF199FB-9329-49C7-BF26-15D249C3AE81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44D527DB-35BA-4F2F-8C26-808AFF900907}">
      <dgm:prSet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Creates a snapshot or transactional publication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F1A4B3C2-6D32-4640-B135-653983F18F25}" type="parTrans" cxnId="{5CEBED3B-00B7-4B73-8BC4-4C0C4B36F9A9}">
      <dgm:prSet/>
      <dgm:spPr/>
      <dgm:t>
        <a:bodyPr/>
        <a:lstStyle/>
        <a:p>
          <a:endParaRPr lang="en-US"/>
        </a:p>
      </dgm:t>
    </dgm:pt>
    <dgm:pt modelId="{04641DB3-C880-4FA1-9DB2-8F0FB35D686F}" type="sibTrans" cxnId="{5CEBED3B-00B7-4B73-8BC4-4C0C4B36F9A9}">
      <dgm:prSet/>
      <dgm:spPr/>
      <dgm:t>
        <a:bodyPr/>
        <a:lstStyle/>
        <a:p>
          <a:endParaRPr lang="en-US"/>
        </a:p>
      </dgm:t>
    </dgm:pt>
    <dgm:pt modelId="{8F050CAB-C9F8-4CF5-BED2-52D92FC3B12B}">
      <dgm:prSet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sp_addpublication_snapshot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C44C5492-FE01-48F1-8AE2-31136495A198}" type="parTrans" cxnId="{558BC167-9441-463A-8DF1-1D1046657CA0}">
      <dgm:prSet/>
      <dgm:spPr/>
      <dgm:t>
        <a:bodyPr/>
        <a:lstStyle/>
        <a:p>
          <a:endParaRPr lang="en-US"/>
        </a:p>
      </dgm:t>
    </dgm:pt>
    <dgm:pt modelId="{D57F3708-232E-4E40-A3EE-6DB7373D5680}" type="sibTrans" cxnId="{558BC167-9441-463A-8DF1-1D1046657CA0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1E235AED-B2AA-4CAE-9B30-BBC7C93AF736}">
      <dgm:prSet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Creates the Snapshot Agent for the specified publication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39021B17-C0AD-4058-A4A1-A14A5288A416}" type="parTrans" cxnId="{402EEB3F-F06E-4DF9-BD2A-B74ABD86CFF6}">
      <dgm:prSet/>
      <dgm:spPr/>
      <dgm:t>
        <a:bodyPr/>
        <a:lstStyle/>
        <a:p>
          <a:endParaRPr lang="en-US"/>
        </a:p>
      </dgm:t>
    </dgm:pt>
    <dgm:pt modelId="{BE8B060B-C078-4D26-B5A2-8F7EED7DDEEC}" type="sibTrans" cxnId="{402EEB3F-F06E-4DF9-BD2A-B74ABD86CFF6}">
      <dgm:prSet/>
      <dgm:spPr/>
      <dgm:t>
        <a:bodyPr/>
        <a:lstStyle/>
        <a:p>
          <a:endParaRPr lang="en-US"/>
        </a:p>
      </dgm:t>
    </dgm:pt>
    <dgm:pt modelId="{2F6E4E8A-4015-4028-BA2E-865ACC70A58C}">
      <dgm:prSet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sp_addarticle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34535CA3-F3C9-4CD3-AFA7-00CF699926C3}" type="parTrans" cxnId="{A791A0AC-81CE-44C1-9A07-12A198F34289}">
      <dgm:prSet/>
      <dgm:spPr/>
      <dgm:t>
        <a:bodyPr/>
        <a:lstStyle/>
        <a:p>
          <a:endParaRPr lang="en-US"/>
        </a:p>
      </dgm:t>
    </dgm:pt>
    <dgm:pt modelId="{825B2F03-078C-4A4E-A394-BB018560DDF7}" type="sibTrans" cxnId="{A791A0AC-81CE-44C1-9A07-12A198F34289}">
      <dgm:prSet/>
      <dgm:spPr/>
      <dgm:t>
        <a:bodyPr/>
        <a:lstStyle/>
        <a:p>
          <a:endParaRPr lang="en-US"/>
        </a:p>
      </dgm:t>
    </dgm:pt>
    <dgm:pt modelId="{F8ACD420-3F01-4DC2-AF4F-434BBC498510}">
      <dgm:prSet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Creates an article and adds it to a publication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AE1583FB-8A64-4F44-8D54-4B80BF03FD27}" type="parTrans" cxnId="{4C0E2A2A-38BB-455C-8632-A6BBA3DC7693}">
      <dgm:prSet/>
      <dgm:spPr/>
      <dgm:t>
        <a:bodyPr/>
        <a:lstStyle/>
        <a:p>
          <a:endParaRPr lang="en-US"/>
        </a:p>
      </dgm:t>
    </dgm:pt>
    <dgm:pt modelId="{C1B4C3C5-924C-44D9-8066-3F2FA263500B}" type="sibTrans" cxnId="{4C0E2A2A-38BB-455C-8632-A6BBA3DC7693}">
      <dgm:prSet/>
      <dgm:spPr/>
      <dgm:t>
        <a:bodyPr/>
        <a:lstStyle/>
        <a:p>
          <a:endParaRPr lang="en-US"/>
        </a:p>
      </dgm:t>
    </dgm:pt>
    <dgm:pt modelId="{2B982E45-B651-4796-830B-FA26DDF58AE6}" type="pres">
      <dgm:prSet presAssocID="{A65CB67B-64B3-4C09-8CC7-00FC4690CD3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89816A-9254-404F-955E-57E5D97E0253}" type="pres">
      <dgm:prSet presAssocID="{A65CB67B-64B3-4C09-8CC7-00FC4690CD3B}" presName="dummyMaxCanvas" presStyleCnt="0">
        <dgm:presLayoutVars/>
      </dgm:prSet>
      <dgm:spPr/>
    </dgm:pt>
    <dgm:pt modelId="{99C43295-8AE9-489D-84B7-D6BBBF2A1E21}" type="pres">
      <dgm:prSet presAssocID="{A65CB67B-64B3-4C09-8CC7-00FC4690CD3B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EDC503-8FE5-4D3C-ADA1-F97602A77A74}" type="pres">
      <dgm:prSet presAssocID="{A65CB67B-64B3-4C09-8CC7-00FC4690CD3B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8F0F3D-D8F1-4D1C-8A02-32BBAAC1A880}" type="pres">
      <dgm:prSet presAssocID="{A65CB67B-64B3-4C09-8CC7-00FC4690CD3B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594402-2858-4AC1-A4A7-5F7D1F23F7E8}" type="pres">
      <dgm:prSet presAssocID="{A65CB67B-64B3-4C09-8CC7-00FC4690CD3B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37A9A-97B9-4925-AD77-53F154C6F905}" type="pres">
      <dgm:prSet presAssocID="{A65CB67B-64B3-4C09-8CC7-00FC4690CD3B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F04510-A562-4E05-AFAA-4FCCF8067E14}" type="pres">
      <dgm:prSet presAssocID="{A65CB67B-64B3-4C09-8CC7-00FC4690CD3B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44D3A1-67A0-4687-9DAA-38E6D23CAFF1}" type="pres">
      <dgm:prSet presAssocID="{A65CB67B-64B3-4C09-8CC7-00FC4690CD3B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F29F15-59B5-4B39-9FD8-DD6D37E4662E}" type="pres">
      <dgm:prSet presAssocID="{A65CB67B-64B3-4C09-8CC7-00FC4690CD3B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74796C-9012-4DEA-9D42-36420DF3928F}" type="pres">
      <dgm:prSet presAssocID="{A65CB67B-64B3-4C09-8CC7-00FC4690CD3B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15B79E-F781-4C0B-B2CF-8A6824F63434}" type="pres">
      <dgm:prSet presAssocID="{A65CB67B-64B3-4C09-8CC7-00FC4690CD3B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316BA6-E884-470D-A51C-473F4E8685B1}" type="pres">
      <dgm:prSet presAssocID="{A65CB67B-64B3-4C09-8CC7-00FC4690CD3B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6EF51A-A8F8-4ED1-A5FE-23D139717C0D}" type="pres">
      <dgm:prSet presAssocID="{A65CB67B-64B3-4C09-8CC7-00FC4690CD3B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64901-7994-4254-943C-826AD0E57389}" type="pres">
      <dgm:prSet presAssocID="{A65CB67B-64B3-4C09-8CC7-00FC4690CD3B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454276-6C06-4B01-849D-330524ABB242}" type="pres">
      <dgm:prSet presAssocID="{A65CB67B-64B3-4C09-8CC7-00FC4690CD3B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8DF677-99B7-4974-86EF-875C794B58F8}" type="presOf" srcId="{F8ACD420-3F01-4DC2-AF4F-434BBC498510}" destId="{23454276-6C06-4B01-849D-330524ABB242}" srcOrd="1" destOrd="1" presId="urn:microsoft.com/office/officeart/2005/8/layout/vProcess5"/>
    <dgm:cxn modelId="{F7E8E653-4816-4151-A910-5405D452B820}" type="presOf" srcId="{25E05595-CFDF-4F09-8E1D-33D4EC177630}" destId="{3D8F0F3D-D8F1-4D1C-8A02-32BBAAC1A880}" srcOrd="0" destOrd="0" presId="urn:microsoft.com/office/officeart/2005/8/layout/vProcess5"/>
    <dgm:cxn modelId="{9E365202-6603-4D8C-839D-5CA859E2D3D1}" type="presOf" srcId="{713251B6-F0AE-435E-AB4E-A0935A15C103}" destId="{6D316BA6-E884-470D-A51C-473F4E8685B1}" srcOrd="1" destOrd="1" presId="urn:microsoft.com/office/officeart/2005/8/layout/vProcess5"/>
    <dgm:cxn modelId="{6DD1E4DF-EE3E-4BA7-A077-A325F60B85AC}" type="presOf" srcId="{1E235AED-B2AA-4CAE-9B30-BBC7C93AF736}" destId="{70E64901-7994-4254-943C-826AD0E57389}" srcOrd="1" destOrd="1" presId="urn:microsoft.com/office/officeart/2005/8/layout/vProcess5"/>
    <dgm:cxn modelId="{D263B60B-F0DE-4B9D-B62A-C94086D6C0E3}" type="presOf" srcId="{D9833634-678D-4C86-8C63-30A7A18CCEDF}" destId="{6D316BA6-E884-470D-A51C-473F4E8685B1}" srcOrd="1" destOrd="0" presId="urn:microsoft.com/office/officeart/2005/8/layout/vProcess5"/>
    <dgm:cxn modelId="{3574D236-C338-46A8-BD7D-E2098E39566E}" type="presOf" srcId="{2F6E4E8A-4015-4028-BA2E-865ACC70A58C}" destId="{23454276-6C06-4B01-849D-330524ABB242}" srcOrd="1" destOrd="0" presId="urn:microsoft.com/office/officeart/2005/8/layout/vProcess5"/>
    <dgm:cxn modelId="{49463FF2-5E81-457B-B465-213CE58B12E7}" type="presOf" srcId="{B238E727-D4B5-4D02-B638-300D25AF806C}" destId="{CF15B79E-F781-4C0B-B2CF-8A6824F63434}" srcOrd="1" destOrd="0" presId="urn:microsoft.com/office/officeart/2005/8/layout/vProcess5"/>
    <dgm:cxn modelId="{58DF8A14-B53A-4B39-AC91-EB7C371F1334}" type="presOf" srcId="{F8ACD420-3F01-4DC2-AF4F-434BBC498510}" destId="{DF737A9A-97B9-4925-AD77-53F154C6F905}" srcOrd="0" destOrd="1" presId="urn:microsoft.com/office/officeart/2005/8/layout/vProcess5"/>
    <dgm:cxn modelId="{270443FD-99D5-45D3-899C-3A9E672D2A56}" type="presOf" srcId="{B238E727-D4B5-4D02-B638-300D25AF806C}" destId="{99C43295-8AE9-489D-84B7-D6BBBF2A1E21}" srcOrd="0" destOrd="0" presId="urn:microsoft.com/office/officeart/2005/8/layout/vProcess5"/>
    <dgm:cxn modelId="{9C2A7509-B164-4DBB-9431-6E69D1B1EC34}" type="presOf" srcId="{EE494AC1-D0EE-49BC-9994-653F1AC50915}" destId="{4F44D3A1-67A0-4687-9DAA-38E6D23CAFF1}" srcOrd="0" destOrd="0" presId="urn:microsoft.com/office/officeart/2005/8/layout/vProcess5"/>
    <dgm:cxn modelId="{0489B761-57BE-4BF2-8A02-4DC37CAC5A32}" type="presOf" srcId="{8F050CAB-C9F8-4CF5-BED2-52D92FC3B12B}" destId="{46594402-2858-4AC1-A4A7-5F7D1F23F7E8}" srcOrd="0" destOrd="0" presId="urn:microsoft.com/office/officeart/2005/8/layout/vProcess5"/>
    <dgm:cxn modelId="{9F93A1BD-C41B-4BE1-87BC-C31BD912681E}" srcId="{A65CB67B-64B3-4C09-8CC7-00FC4690CD3B}" destId="{B238E727-D4B5-4D02-B638-300D25AF806C}" srcOrd="0" destOrd="0" parTransId="{2C525F6D-23A0-4B4B-BB81-0DEA74B9CB50}" sibTransId="{B11F9E9A-AA3B-4344-B466-32A18302DB05}"/>
    <dgm:cxn modelId="{304438A2-E4A3-439F-9E6E-C785891547BF}" type="presOf" srcId="{A65CB67B-64B3-4C09-8CC7-00FC4690CD3B}" destId="{2B982E45-B651-4796-830B-FA26DDF58AE6}" srcOrd="0" destOrd="0" presId="urn:microsoft.com/office/officeart/2005/8/layout/vProcess5"/>
    <dgm:cxn modelId="{006009C8-F040-4434-9FB1-7E6F4A139BC6}" type="presOf" srcId="{25E05595-CFDF-4F09-8E1D-33D4EC177630}" destId="{EF6EF51A-A8F8-4ED1-A5FE-23D139717C0D}" srcOrd="1" destOrd="0" presId="urn:microsoft.com/office/officeart/2005/8/layout/vProcess5"/>
    <dgm:cxn modelId="{3D122489-FE88-40B2-B2AE-9320FA833EBD}" type="presOf" srcId="{1E235AED-B2AA-4CAE-9B30-BBC7C93AF736}" destId="{46594402-2858-4AC1-A4A7-5F7D1F23F7E8}" srcOrd="0" destOrd="1" presId="urn:microsoft.com/office/officeart/2005/8/layout/vProcess5"/>
    <dgm:cxn modelId="{1F7D1E27-EAF9-4783-AD49-C1FFBA0C8345}" type="presOf" srcId="{D9833634-678D-4C86-8C63-30A7A18CCEDF}" destId="{28EDC503-8FE5-4D3C-ADA1-F97602A77A74}" srcOrd="0" destOrd="0" presId="urn:microsoft.com/office/officeart/2005/8/layout/vProcess5"/>
    <dgm:cxn modelId="{46783F8C-3AFC-4D81-A36D-87C6A1541C09}" type="presOf" srcId="{8F050CAB-C9F8-4CF5-BED2-52D92FC3B12B}" destId="{70E64901-7994-4254-943C-826AD0E57389}" srcOrd="1" destOrd="0" presId="urn:microsoft.com/office/officeart/2005/8/layout/vProcess5"/>
    <dgm:cxn modelId="{4C151ABF-8855-441B-B287-0E5AAE62C66E}" type="presOf" srcId="{D57F3708-232E-4E40-A3EE-6DB7373D5680}" destId="{2574796C-9012-4DEA-9D42-36420DF3928F}" srcOrd="0" destOrd="0" presId="urn:microsoft.com/office/officeart/2005/8/layout/vProcess5"/>
    <dgm:cxn modelId="{D251D6CA-654B-4AC1-AA03-48FB3DB35940}" type="presOf" srcId="{44D527DB-35BA-4F2F-8C26-808AFF900907}" destId="{3D8F0F3D-D8F1-4D1C-8A02-32BBAAC1A880}" srcOrd="0" destOrd="1" presId="urn:microsoft.com/office/officeart/2005/8/layout/vProcess5"/>
    <dgm:cxn modelId="{402EEB3F-F06E-4DF9-BD2A-B74ABD86CFF6}" srcId="{8F050CAB-C9F8-4CF5-BED2-52D92FC3B12B}" destId="{1E235AED-B2AA-4CAE-9B30-BBC7C93AF736}" srcOrd="0" destOrd="0" parTransId="{39021B17-C0AD-4058-A4A1-A14A5288A416}" sibTransId="{BE8B060B-C078-4D26-B5A2-8F7EED7DDEEC}"/>
    <dgm:cxn modelId="{5CEBED3B-00B7-4B73-8BC4-4C0C4B36F9A9}" srcId="{25E05595-CFDF-4F09-8E1D-33D4EC177630}" destId="{44D527DB-35BA-4F2F-8C26-808AFF900907}" srcOrd="0" destOrd="0" parTransId="{F1A4B3C2-6D32-4640-B135-653983F18F25}" sibTransId="{04641DB3-C880-4FA1-9DB2-8F0FB35D686F}"/>
    <dgm:cxn modelId="{F3C36527-5C69-4D0A-A85E-630F8C3D3CB1}" srcId="{B238E727-D4B5-4D02-B638-300D25AF806C}" destId="{59F963C8-614E-4E21-BEB4-16DFA6C3E5E3}" srcOrd="0" destOrd="0" parTransId="{30B95E32-E4C1-4BC0-A912-33AEB75D1840}" sibTransId="{944EA2BF-0125-4033-A444-6A731E2434BC}"/>
    <dgm:cxn modelId="{583A7B76-47A9-4835-BF35-E93272FECDA8}" type="presOf" srcId="{713251B6-F0AE-435E-AB4E-A0935A15C103}" destId="{28EDC503-8FE5-4D3C-ADA1-F97602A77A74}" srcOrd="0" destOrd="1" presId="urn:microsoft.com/office/officeart/2005/8/layout/vProcess5"/>
    <dgm:cxn modelId="{2250EA78-883D-4492-A139-D80A3FB277C0}" type="presOf" srcId="{B11F9E9A-AA3B-4344-B466-32A18302DB05}" destId="{75F04510-A562-4E05-AFAA-4FCCF8067E14}" srcOrd="0" destOrd="0" presId="urn:microsoft.com/office/officeart/2005/8/layout/vProcess5"/>
    <dgm:cxn modelId="{74D2FD32-7AF4-4550-97EB-6C9C2FA31F8D}" srcId="{D9833634-678D-4C86-8C63-30A7A18CCEDF}" destId="{713251B6-F0AE-435E-AB4E-A0935A15C103}" srcOrd="0" destOrd="0" parTransId="{564ED72C-B70E-4E34-BA4A-7A5E4859E617}" sibTransId="{9A1F2795-7CC1-495F-A190-855D4423699B}"/>
    <dgm:cxn modelId="{CBDD5D4E-2582-4E5F-8C5E-D4E9CEB81599}" type="presOf" srcId="{308EA9ED-ADE5-4C96-B0D0-1E90181A8ECA}" destId="{FCF29F15-59B5-4B39-9FD8-DD6D37E4662E}" srcOrd="0" destOrd="0" presId="urn:microsoft.com/office/officeart/2005/8/layout/vProcess5"/>
    <dgm:cxn modelId="{2EB02A9C-4845-4915-AECC-DF78A968F8FC}" type="presOf" srcId="{2F6E4E8A-4015-4028-BA2E-865ACC70A58C}" destId="{DF737A9A-97B9-4925-AD77-53F154C6F905}" srcOrd="0" destOrd="0" presId="urn:microsoft.com/office/officeart/2005/8/layout/vProcess5"/>
    <dgm:cxn modelId="{558BC167-9441-463A-8DF1-1D1046657CA0}" srcId="{A65CB67B-64B3-4C09-8CC7-00FC4690CD3B}" destId="{8F050CAB-C9F8-4CF5-BED2-52D92FC3B12B}" srcOrd="3" destOrd="0" parTransId="{C44C5492-FE01-48F1-8AE2-31136495A198}" sibTransId="{D57F3708-232E-4E40-A3EE-6DB7373D5680}"/>
    <dgm:cxn modelId="{4C0E2A2A-38BB-455C-8632-A6BBA3DC7693}" srcId="{2F6E4E8A-4015-4028-BA2E-865ACC70A58C}" destId="{F8ACD420-3F01-4DC2-AF4F-434BBC498510}" srcOrd="0" destOrd="0" parTransId="{AE1583FB-8A64-4F44-8D54-4B80BF03FD27}" sibTransId="{C1B4C3C5-924C-44D9-8066-3F2FA263500B}"/>
    <dgm:cxn modelId="{ADF199FB-9329-49C7-BF26-15D249C3AE81}" srcId="{A65CB67B-64B3-4C09-8CC7-00FC4690CD3B}" destId="{25E05595-CFDF-4F09-8E1D-33D4EC177630}" srcOrd="2" destOrd="0" parTransId="{B410CD0A-9A42-43D3-BAFA-1D35B6EF20B2}" sibTransId="{308EA9ED-ADE5-4C96-B0D0-1E90181A8ECA}"/>
    <dgm:cxn modelId="{6B4E16C0-B483-4C0D-8060-427C0B623F60}" type="presOf" srcId="{44D527DB-35BA-4F2F-8C26-808AFF900907}" destId="{EF6EF51A-A8F8-4ED1-A5FE-23D139717C0D}" srcOrd="1" destOrd="1" presId="urn:microsoft.com/office/officeart/2005/8/layout/vProcess5"/>
    <dgm:cxn modelId="{5B07BB3F-6440-4C67-8374-57DDBD7E9761}" srcId="{A65CB67B-64B3-4C09-8CC7-00FC4690CD3B}" destId="{D9833634-678D-4C86-8C63-30A7A18CCEDF}" srcOrd="1" destOrd="0" parTransId="{2A054885-E5C2-437D-8148-12E614FE4FB1}" sibTransId="{EE494AC1-D0EE-49BC-9994-653F1AC50915}"/>
    <dgm:cxn modelId="{E938F7B4-F179-40E5-A270-1529F3FD5756}" type="presOf" srcId="{59F963C8-614E-4E21-BEB4-16DFA6C3E5E3}" destId="{CF15B79E-F781-4C0B-B2CF-8A6824F63434}" srcOrd="1" destOrd="1" presId="urn:microsoft.com/office/officeart/2005/8/layout/vProcess5"/>
    <dgm:cxn modelId="{A791A0AC-81CE-44C1-9A07-12A198F34289}" srcId="{A65CB67B-64B3-4C09-8CC7-00FC4690CD3B}" destId="{2F6E4E8A-4015-4028-BA2E-865ACC70A58C}" srcOrd="4" destOrd="0" parTransId="{34535CA3-F3C9-4CD3-AFA7-00CF699926C3}" sibTransId="{825B2F03-078C-4A4E-A394-BB018560DDF7}"/>
    <dgm:cxn modelId="{C041D36C-96D3-447E-8213-549212879197}" type="presOf" srcId="{59F963C8-614E-4E21-BEB4-16DFA6C3E5E3}" destId="{99C43295-8AE9-489D-84B7-D6BBBF2A1E21}" srcOrd="0" destOrd="1" presId="urn:microsoft.com/office/officeart/2005/8/layout/vProcess5"/>
    <dgm:cxn modelId="{15C13BBF-7B4A-4D17-A4D6-D2727647B2FF}" type="presParOf" srcId="{2B982E45-B651-4796-830B-FA26DDF58AE6}" destId="{9589816A-9254-404F-955E-57E5D97E0253}" srcOrd="0" destOrd="0" presId="urn:microsoft.com/office/officeart/2005/8/layout/vProcess5"/>
    <dgm:cxn modelId="{33450DC0-755C-4ECE-9DF7-1CC03FDFCCC7}" type="presParOf" srcId="{2B982E45-B651-4796-830B-FA26DDF58AE6}" destId="{99C43295-8AE9-489D-84B7-D6BBBF2A1E21}" srcOrd="1" destOrd="0" presId="urn:microsoft.com/office/officeart/2005/8/layout/vProcess5"/>
    <dgm:cxn modelId="{F9600251-AA8E-4771-AED9-8F3E87E30E83}" type="presParOf" srcId="{2B982E45-B651-4796-830B-FA26DDF58AE6}" destId="{28EDC503-8FE5-4D3C-ADA1-F97602A77A74}" srcOrd="2" destOrd="0" presId="urn:microsoft.com/office/officeart/2005/8/layout/vProcess5"/>
    <dgm:cxn modelId="{0B7A2CB7-D41C-4D0D-B062-DD3444E764C6}" type="presParOf" srcId="{2B982E45-B651-4796-830B-FA26DDF58AE6}" destId="{3D8F0F3D-D8F1-4D1C-8A02-32BBAAC1A880}" srcOrd="3" destOrd="0" presId="urn:microsoft.com/office/officeart/2005/8/layout/vProcess5"/>
    <dgm:cxn modelId="{9E875221-1581-40F4-84FF-DB72E2F7C12F}" type="presParOf" srcId="{2B982E45-B651-4796-830B-FA26DDF58AE6}" destId="{46594402-2858-4AC1-A4A7-5F7D1F23F7E8}" srcOrd="4" destOrd="0" presId="urn:microsoft.com/office/officeart/2005/8/layout/vProcess5"/>
    <dgm:cxn modelId="{A6A69198-C703-44E8-BB74-D19EF7B0BFAB}" type="presParOf" srcId="{2B982E45-B651-4796-830B-FA26DDF58AE6}" destId="{DF737A9A-97B9-4925-AD77-53F154C6F905}" srcOrd="5" destOrd="0" presId="urn:microsoft.com/office/officeart/2005/8/layout/vProcess5"/>
    <dgm:cxn modelId="{BA632980-175A-474E-95A9-29575885CB35}" type="presParOf" srcId="{2B982E45-B651-4796-830B-FA26DDF58AE6}" destId="{75F04510-A562-4E05-AFAA-4FCCF8067E14}" srcOrd="6" destOrd="0" presId="urn:microsoft.com/office/officeart/2005/8/layout/vProcess5"/>
    <dgm:cxn modelId="{6BC7F721-AB61-41D7-90C7-59DD7186C9C0}" type="presParOf" srcId="{2B982E45-B651-4796-830B-FA26DDF58AE6}" destId="{4F44D3A1-67A0-4687-9DAA-38E6D23CAFF1}" srcOrd="7" destOrd="0" presId="urn:microsoft.com/office/officeart/2005/8/layout/vProcess5"/>
    <dgm:cxn modelId="{6EDC1DE0-D1BD-4FD6-AF40-84B51362B34E}" type="presParOf" srcId="{2B982E45-B651-4796-830B-FA26DDF58AE6}" destId="{FCF29F15-59B5-4B39-9FD8-DD6D37E4662E}" srcOrd="8" destOrd="0" presId="urn:microsoft.com/office/officeart/2005/8/layout/vProcess5"/>
    <dgm:cxn modelId="{1CED8FA7-4B9C-498A-864E-83251ADB7931}" type="presParOf" srcId="{2B982E45-B651-4796-830B-FA26DDF58AE6}" destId="{2574796C-9012-4DEA-9D42-36420DF3928F}" srcOrd="9" destOrd="0" presId="urn:microsoft.com/office/officeart/2005/8/layout/vProcess5"/>
    <dgm:cxn modelId="{DD8C3469-8BDD-4BBC-A36B-5CDD25F21A3A}" type="presParOf" srcId="{2B982E45-B651-4796-830B-FA26DDF58AE6}" destId="{CF15B79E-F781-4C0B-B2CF-8A6824F63434}" srcOrd="10" destOrd="0" presId="urn:microsoft.com/office/officeart/2005/8/layout/vProcess5"/>
    <dgm:cxn modelId="{DA1A1998-6AFD-4D04-BA0D-09E17AC95198}" type="presParOf" srcId="{2B982E45-B651-4796-830B-FA26DDF58AE6}" destId="{6D316BA6-E884-470D-A51C-473F4E8685B1}" srcOrd="11" destOrd="0" presId="urn:microsoft.com/office/officeart/2005/8/layout/vProcess5"/>
    <dgm:cxn modelId="{797D17EC-8FD7-4CC9-B89C-199010D59BD8}" type="presParOf" srcId="{2B982E45-B651-4796-830B-FA26DDF58AE6}" destId="{EF6EF51A-A8F8-4ED1-A5FE-23D139717C0D}" srcOrd="12" destOrd="0" presId="urn:microsoft.com/office/officeart/2005/8/layout/vProcess5"/>
    <dgm:cxn modelId="{76EE1D42-C021-47CA-A56B-A4D911DFA297}" type="presParOf" srcId="{2B982E45-B651-4796-830B-FA26DDF58AE6}" destId="{70E64901-7994-4254-943C-826AD0E57389}" srcOrd="13" destOrd="0" presId="urn:microsoft.com/office/officeart/2005/8/layout/vProcess5"/>
    <dgm:cxn modelId="{80B58235-3EEE-4C98-84A4-9C1D004585E0}" type="presParOf" srcId="{2B982E45-B651-4796-830B-FA26DDF58AE6}" destId="{23454276-6C06-4B01-849D-330524ABB242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5CB67B-64B3-4C09-8CC7-00FC4690CD3B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B238E727-D4B5-4D02-B638-300D25AF806C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sp_articlecolumn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2C525F6D-23A0-4B4B-BB81-0DEA74B9CB50}" type="parTrans" cxnId="{9F93A1BD-C41B-4BE1-87BC-C31BD912681E}">
      <dgm:prSet/>
      <dgm:spPr/>
      <dgm:t>
        <a:bodyPr/>
        <a:lstStyle/>
        <a:p>
          <a:endParaRPr lang="en-US"/>
        </a:p>
      </dgm:t>
    </dgm:pt>
    <dgm:pt modelId="{B11F9E9A-AA3B-4344-B466-32A18302DB05}" type="sibTrans" cxnId="{9F93A1BD-C41B-4BE1-87BC-C31BD912681E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27E0B5B0-CE61-4B2D-AB9E-2C805085608B}">
      <dgm:prSet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Vertically filter data in a published table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95C93E0C-C553-4FF0-AAA3-182AA198F2D4}" type="parTrans" cxnId="{C22FDCD9-FD68-4D4F-925B-5E85C4E96FDC}">
      <dgm:prSet/>
      <dgm:spPr/>
      <dgm:t>
        <a:bodyPr/>
        <a:lstStyle/>
        <a:p>
          <a:endParaRPr lang="en-US"/>
        </a:p>
      </dgm:t>
    </dgm:pt>
    <dgm:pt modelId="{E7D60358-C99B-486E-B77B-F3F52FAF0805}" type="sibTrans" cxnId="{C22FDCD9-FD68-4D4F-925B-5E85C4E96FDC}">
      <dgm:prSet/>
      <dgm:spPr/>
      <dgm:t>
        <a:bodyPr/>
        <a:lstStyle/>
        <a:p>
          <a:endParaRPr lang="en-US"/>
        </a:p>
      </dgm:t>
    </dgm:pt>
    <dgm:pt modelId="{87D58900-2696-4B3E-AD0A-07FA25689294}">
      <dgm:prSet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sp_articlefilter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4BCD20A5-8395-4DD8-8F96-0ABB6D7DABF6}" type="parTrans" cxnId="{A76DDF63-E23A-4398-B166-537241068524}">
      <dgm:prSet/>
      <dgm:spPr/>
      <dgm:t>
        <a:bodyPr/>
        <a:lstStyle/>
        <a:p>
          <a:endParaRPr lang="en-US"/>
        </a:p>
      </dgm:t>
    </dgm:pt>
    <dgm:pt modelId="{F1C518DD-BFB5-4B05-9318-F7D634AE4D39}" type="sibTrans" cxnId="{A76DDF63-E23A-4398-B166-537241068524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DE3F990B-2DC8-4234-B04E-C13FE456568E}">
      <dgm:prSet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Horizontal data filter in published table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2BD8ED0B-909E-402B-8B0C-C6F5EBD026D6}" type="parTrans" cxnId="{596CB3EC-9C16-4BA5-A68E-FB6395A6791C}">
      <dgm:prSet/>
      <dgm:spPr/>
      <dgm:t>
        <a:bodyPr/>
        <a:lstStyle/>
        <a:p>
          <a:endParaRPr lang="en-US"/>
        </a:p>
      </dgm:t>
    </dgm:pt>
    <dgm:pt modelId="{42266FF2-03B1-466F-97CD-1398FBF3C8A9}" type="sibTrans" cxnId="{596CB3EC-9C16-4BA5-A68E-FB6395A6791C}">
      <dgm:prSet/>
      <dgm:spPr/>
      <dgm:t>
        <a:bodyPr/>
        <a:lstStyle/>
        <a:p>
          <a:endParaRPr lang="en-US"/>
        </a:p>
      </dgm:t>
    </dgm:pt>
    <dgm:pt modelId="{0C04A4B3-1663-427C-859A-CBCE3143533F}">
      <dgm:prSet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sp_articleview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CDFA0873-3B40-4DFC-91DE-8D5B7F6E17A7}" type="parTrans" cxnId="{99E09402-C6E5-4EA0-9470-C36D06244CB9}">
      <dgm:prSet/>
      <dgm:spPr/>
      <dgm:t>
        <a:bodyPr/>
        <a:lstStyle/>
        <a:p>
          <a:endParaRPr lang="en-US"/>
        </a:p>
      </dgm:t>
    </dgm:pt>
    <dgm:pt modelId="{74B0F9EE-6DA4-4258-B886-A00B1471A704}" type="sibTrans" cxnId="{99E09402-C6E5-4EA0-9470-C36D06244CB9}">
      <dgm:prSet/>
      <dgm:spPr/>
      <dgm:t>
        <a:bodyPr/>
        <a:lstStyle/>
        <a:p>
          <a:endParaRPr lang="en-US"/>
        </a:p>
      </dgm:t>
    </dgm:pt>
    <dgm:pt modelId="{B96020A3-87C5-4BFC-A41A-F7814ABF7F59}">
      <dgm:prSet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Creates the view that defines the published article with vertical/horizontal filtering and is used as the source schema and data for the Subscriber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21DBEB60-ADA0-4E40-8724-C1D367B283CC}" type="parTrans" cxnId="{57D42D58-10DB-46CD-B5A0-B02B316B5187}">
      <dgm:prSet/>
      <dgm:spPr/>
      <dgm:t>
        <a:bodyPr/>
        <a:lstStyle/>
        <a:p>
          <a:endParaRPr lang="en-US"/>
        </a:p>
      </dgm:t>
    </dgm:pt>
    <dgm:pt modelId="{433C4947-05A5-4084-8204-BADC117722CA}" type="sibTrans" cxnId="{57D42D58-10DB-46CD-B5A0-B02B316B5187}">
      <dgm:prSet/>
      <dgm:spPr/>
      <dgm:t>
        <a:bodyPr/>
        <a:lstStyle/>
        <a:p>
          <a:endParaRPr lang="en-US"/>
        </a:p>
      </dgm:t>
    </dgm:pt>
    <dgm:pt modelId="{2B982E45-B651-4796-830B-FA26DDF58AE6}" type="pres">
      <dgm:prSet presAssocID="{A65CB67B-64B3-4C09-8CC7-00FC4690CD3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89816A-9254-404F-955E-57E5D97E0253}" type="pres">
      <dgm:prSet presAssocID="{A65CB67B-64B3-4C09-8CC7-00FC4690CD3B}" presName="dummyMaxCanvas" presStyleCnt="0">
        <dgm:presLayoutVars/>
      </dgm:prSet>
      <dgm:spPr/>
    </dgm:pt>
    <dgm:pt modelId="{49CBC437-58BA-413E-89A5-C11EA5BF8DAF}" type="pres">
      <dgm:prSet presAssocID="{A65CB67B-64B3-4C09-8CC7-00FC4690CD3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B4D8A4-D9D9-4EB6-B90F-6D3C6A1CB395}" type="pres">
      <dgm:prSet presAssocID="{A65CB67B-64B3-4C09-8CC7-00FC4690CD3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DD9415-981B-4B2E-B6C6-A3C83B9FCC40}" type="pres">
      <dgm:prSet presAssocID="{A65CB67B-64B3-4C09-8CC7-00FC4690CD3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756E3-AF85-4345-841F-8B312AE69686}" type="pres">
      <dgm:prSet presAssocID="{A65CB67B-64B3-4C09-8CC7-00FC4690CD3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81A9B0-18F2-4899-A561-EE2E27BBC24A}" type="pres">
      <dgm:prSet presAssocID="{A65CB67B-64B3-4C09-8CC7-00FC4690CD3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AE906F-1750-4AFF-ADC2-BB3B6F691925}" type="pres">
      <dgm:prSet presAssocID="{A65CB67B-64B3-4C09-8CC7-00FC4690CD3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C598C9-3B1D-44F1-8B4E-9D3EA07F8B1F}" type="pres">
      <dgm:prSet presAssocID="{A65CB67B-64B3-4C09-8CC7-00FC4690CD3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40566C-C81D-4C0B-9E49-2358DCB04A2F}" type="pres">
      <dgm:prSet presAssocID="{A65CB67B-64B3-4C09-8CC7-00FC4690CD3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6DDF63-E23A-4398-B166-537241068524}" srcId="{A65CB67B-64B3-4C09-8CC7-00FC4690CD3B}" destId="{87D58900-2696-4B3E-AD0A-07FA25689294}" srcOrd="1" destOrd="0" parTransId="{4BCD20A5-8395-4DD8-8F96-0ABB6D7DABF6}" sibTransId="{F1C518DD-BFB5-4B05-9318-F7D634AE4D39}"/>
    <dgm:cxn modelId="{9F93A1BD-C41B-4BE1-87BC-C31BD912681E}" srcId="{A65CB67B-64B3-4C09-8CC7-00FC4690CD3B}" destId="{B238E727-D4B5-4D02-B638-300D25AF806C}" srcOrd="0" destOrd="0" parTransId="{2C525F6D-23A0-4B4B-BB81-0DEA74B9CB50}" sibTransId="{B11F9E9A-AA3B-4344-B466-32A18302DB05}"/>
    <dgm:cxn modelId="{DF1515C4-65A1-45FD-932C-90FE456B8955}" type="presOf" srcId="{B238E727-D4B5-4D02-B638-300D25AF806C}" destId="{49CBC437-58BA-413E-89A5-C11EA5BF8DAF}" srcOrd="0" destOrd="0" presId="urn:microsoft.com/office/officeart/2005/8/layout/vProcess5"/>
    <dgm:cxn modelId="{4AF79F37-E72F-41D6-AF45-834F47E3DA6C}" type="presOf" srcId="{DE3F990B-2DC8-4234-B04E-C13FE456568E}" destId="{CAC598C9-3B1D-44F1-8B4E-9D3EA07F8B1F}" srcOrd="1" destOrd="1" presId="urn:microsoft.com/office/officeart/2005/8/layout/vProcess5"/>
    <dgm:cxn modelId="{C22FDCD9-FD68-4D4F-925B-5E85C4E96FDC}" srcId="{B238E727-D4B5-4D02-B638-300D25AF806C}" destId="{27E0B5B0-CE61-4B2D-AB9E-2C805085608B}" srcOrd="0" destOrd="0" parTransId="{95C93E0C-C553-4FF0-AAA3-182AA198F2D4}" sibTransId="{E7D60358-C99B-486E-B77B-F3F52FAF0805}"/>
    <dgm:cxn modelId="{65804406-9D84-44E9-B464-7F5D4BC2DDB5}" type="presOf" srcId="{0C04A4B3-1663-427C-859A-CBCE3143533F}" destId="{D7DD9415-981B-4B2E-B6C6-A3C83B9FCC40}" srcOrd="0" destOrd="0" presId="urn:microsoft.com/office/officeart/2005/8/layout/vProcess5"/>
    <dgm:cxn modelId="{8052889C-3D77-4C49-BABA-45789A91142E}" type="presOf" srcId="{87D58900-2696-4B3E-AD0A-07FA25689294}" destId="{CAC598C9-3B1D-44F1-8B4E-9D3EA07F8B1F}" srcOrd="1" destOrd="0" presId="urn:microsoft.com/office/officeart/2005/8/layout/vProcess5"/>
    <dgm:cxn modelId="{0F4BBFA5-24D9-4807-ADAB-675566839F99}" type="presOf" srcId="{27E0B5B0-CE61-4B2D-AB9E-2C805085608B}" destId="{49CBC437-58BA-413E-89A5-C11EA5BF8DAF}" srcOrd="0" destOrd="1" presId="urn:microsoft.com/office/officeart/2005/8/layout/vProcess5"/>
    <dgm:cxn modelId="{C3074429-0016-4A74-9A11-FC31D6D2B6EE}" type="presOf" srcId="{F1C518DD-BFB5-4B05-9318-F7D634AE4D39}" destId="{6781A9B0-18F2-4899-A561-EE2E27BBC24A}" srcOrd="0" destOrd="0" presId="urn:microsoft.com/office/officeart/2005/8/layout/vProcess5"/>
    <dgm:cxn modelId="{08740DCB-B87F-4168-B0B8-70BFCE20C7EB}" type="presOf" srcId="{B238E727-D4B5-4D02-B638-300D25AF806C}" destId="{E1AE906F-1750-4AFF-ADC2-BB3B6F691925}" srcOrd="1" destOrd="0" presId="urn:microsoft.com/office/officeart/2005/8/layout/vProcess5"/>
    <dgm:cxn modelId="{231742D1-9126-4C1B-9EB2-B66928514D05}" type="presOf" srcId="{0C04A4B3-1663-427C-859A-CBCE3143533F}" destId="{BD40566C-C81D-4C0B-9E49-2358DCB04A2F}" srcOrd="1" destOrd="0" presId="urn:microsoft.com/office/officeart/2005/8/layout/vProcess5"/>
    <dgm:cxn modelId="{57D42D58-10DB-46CD-B5A0-B02B316B5187}" srcId="{0C04A4B3-1663-427C-859A-CBCE3143533F}" destId="{B96020A3-87C5-4BFC-A41A-F7814ABF7F59}" srcOrd="0" destOrd="0" parTransId="{21DBEB60-ADA0-4E40-8724-C1D367B283CC}" sibTransId="{433C4947-05A5-4084-8204-BADC117722CA}"/>
    <dgm:cxn modelId="{9146CCEA-439D-4C35-B67E-F0C00D9CD9A7}" type="presOf" srcId="{A65CB67B-64B3-4C09-8CC7-00FC4690CD3B}" destId="{2B982E45-B651-4796-830B-FA26DDF58AE6}" srcOrd="0" destOrd="0" presId="urn:microsoft.com/office/officeart/2005/8/layout/vProcess5"/>
    <dgm:cxn modelId="{99E09402-C6E5-4EA0-9470-C36D06244CB9}" srcId="{A65CB67B-64B3-4C09-8CC7-00FC4690CD3B}" destId="{0C04A4B3-1663-427C-859A-CBCE3143533F}" srcOrd="2" destOrd="0" parTransId="{CDFA0873-3B40-4DFC-91DE-8D5B7F6E17A7}" sibTransId="{74B0F9EE-6DA4-4258-B886-A00B1471A704}"/>
    <dgm:cxn modelId="{6DC30757-46B9-47C7-B557-D9B7AC8008DB}" type="presOf" srcId="{87D58900-2696-4B3E-AD0A-07FA25689294}" destId="{51B4D8A4-D9D9-4EB6-B90F-6D3C6A1CB395}" srcOrd="0" destOrd="0" presId="urn:microsoft.com/office/officeart/2005/8/layout/vProcess5"/>
    <dgm:cxn modelId="{4B2898D1-1627-4865-9796-91AE68440A06}" type="presOf" srcId="{DE3F990B-2DC8-4234-B04E-C13FE456568E}" destId="{51B4D8A4-D9D9-4EB6-B90F-6D3C6A1CB395}" srcOrd="0" destOrd="1" presId="urn:microsoft.com/office/officeart/2005/8/layout/vProcess5"/>
    <dgm:cxn modelId="{0C11CFA7-57A3-42B3-A0E1-00F10C4E5A39}" type="presOf" srcId="{27E0B5B0-CE61-4B2D-AB9E-2C805085608B}" destId="{E1AE906F-1750-4AFF-ADC2-BB3B6F691925}" srcOrd="1" destOrd="1" presId="urn:microsoft.com/office/officeart/2005/8/layout/vProcess5"/>
    <dgm:cxn modelId="{596CB3EC-9C16-4BA5-A68E-FB6395A6791C}" srcId="{87D58900-2696-4B3E-AD0A-07FA25689294}" destId="{DE3F990B-2DC8-4234-B04E-C13FE456568E}" srcOrd="0" destOrd="0" parTransId="{2BD8ED0B-909E-402B-8B0C-C6F5EBD026D6}" sibTransId="{42266FF2-03B1-466F-97CD-1398FBF3C8A9}"/>
    <dgm:cxn modelId="{8F4ACE02-076B-498E-9D79-48FB9DF3B1E2}" type="presOf" srcId="{B11F9E9A-AA3B-4344-B466-32A18302DB05}" destId="{BF7756E3-AF85-4345-841F-8B312AE69686}" srcOrd="0" destOrd="0" presId="urn:microsoft.com/office/officeart/2005/8/layout/vProcess5"/>
    <dgm:cxn modelId="{6C096017-C6C4-44FC-A742-091601212F37}" type="presOf" srcId="{B96020A3-87C5-4BFC-A41A-F7814ABF7F59}" destId="{BD40566C-C81D-4C0B-9E49-2358DCB04A2F}" srcOrd="1" destOrd="1" presId="urn:microsoft.com/office/officeart/2005/8/layout/vProcess5"/>
    <dgm:cxn modelId="{A612EBAE-184D-412D-B797-D5D01A9E4366}" type="presOf" srcId="{B96020A3-87C5-4BFC-A41A-F7814ABF7F59}" destId="{D7DD9415-981B-4B2E-B6C6-A3C83B9FCC40}" srcOrd="0" destOrd="1" presId="urn:microsoft.com/office/officeart/2005/8/layout/vProcess5"/>
    <dgm:cxn modelId="{0DB614CA-268F-467F-B719-F93F330024DF}" type="presParOf" srcId="{2B982E45-B651-4796-830B-FA26DDF58AE6}" destId="{9589816A-9254-404F-955E-57E5D97E0253}" srcOrd="0" destOrd="0" presId="urn:microsoft.com/office/officeart/2005/8/layout/vProcess5"/>
    <dgm:cxn modelId="{F0886D7C-6CA1-4E82-B9A4-2D53C26380B8}" type="presParOf" srcId="{2B982E45-B651-4796-830B-FA26DDF58AE6}" destId="{49CBC437-58BA-413E-89A5-C11EA5BF8DAF}" srcOrd="1" destOrd="0" presId="urn:microsoft.com/office/officeart/2005/8/layout/vProcess5"/>
    <dgm:cxn modelId="{009D00E8-3240-4E09-BC0C-A1D4FDE5B4AF}" type="presParOf" srcId="{2B982E45-B651-4796-830B-FA26DDF58AE6}" destId="{51B4D8A4-D9D9-4EB6-B90F-6D3C6A1CB395}" srcOrd="2" destOrd="0" presId="urn:microsoft.com/office/officeart/2005/8/layout/vProcess5"/>
    <dgm:cxn modelId="{EB1D4EFB-6902-48F4-A3FB-5F1C77895A91}" type="presParOf" srcId="{2B982E45-B651-4796-830B-FA26DDF58AE6}" destId="{D7DD9415-981B-4B2E-B6C6-A3C83B9FCC40}" srcOrd="3" destOrd="0" presId="urn:microsoft.com/office/officeart/2005/8/layout/vProcess5"/>
    <dgm:cxn modelId="{2FFA4083-B99B-41BD-A01D-6662477336D9}" type="presParOf" srcId="{2B982E45-B651-4796-830B-FA26DDF58AE6}" destId="{BF7756E3-AF85-4345-841F-8B312AE69686}" srcOrd="4" destOrd="0" presId="urn:microsoft.com/office/officeart/2005/8/layout/vProcess5"/>
    <dgm:cxn modelId="{4B9DA15D-C88A-44DE-AB29-56785E2D60E1}" type="presParOf" srcId="{2B982E45-B651-4796-830B-FA26DDF58AE6}" destId="{6781A9B0-18F2-4899-A561-EE2E27BBC24A}" srcOrd="5" destOrd="0" presId="urn:microsoft.com/office/officeart/2005/8/layout/vProcess5"/>
    <dgm:cxn modelId="{CA22303C-D43E-436E-996A-6805933D7923}" type="presParOf" srcId="{2B982E45-B651-4796-830B-FA26DDF58AE6}" destId="{E1AE906F-1750-4AFF-ADC2-BB3B6F691925}" srcOrd="6" destOrd="0" presId="urn:microsoft.com/office/officeart/2005/8/layout/vProcess5"/>
    <dgm:cxn modelId="{C54CC0A8-4520-45D9-8C61-87ED3338A659}" type="presParOf" srcId="{2B982E45-B651-4796-830B-FA26DDF58AE6}" destId="{CAC598C9-3B1D-44F1-8B4E-9D3EA07F8B1F}" srcOrd="7" destOrd="0" presId="urn:microsoft.com/office/officeart/2005/8/layout/vProcess5"/>
    <dgm:cxn modelId="{E0AC194B-ACF3-4ECB-93E8-F767E45A3AF1}" type="presParOf" srcId="{2B982E45-B651-4796-830B-FA26DDF58AE6}" destId="{BD40566C-C81D-4C0B-9E49-2358DCB04A2F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65CB67B-64B3-4C09-8CC7-00FC4690CD3B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B238E727-D4B5-4D02-B638-300D25AF806C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sp_addsubscription</a:t>
          </a:r>
          <a:r>
            <a:rPr lang="en-US" dirty="0" smtClean="0">
              <a:latin typeface="Calibri" pitchFamily="34" charset="0"/>
              <a:cs typeface="Calibri" pitchFamily="34" charset="0"/>
            </a:rPr>
            <a:t> (at Publisher)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2C525F6D-23A0-4B4B-BB81-0DEA74B9CB50}" type="parTrans" cxnId="{9F93A1BD-C41B-4BE1-87BC-C31BD912681E}">
      <dgm:prSet/>
      <dgm:spPr/>
      <dgm:t>
        <a:bodyPr/>
        <a:lstStyle/>
        <a:p>
          <a:endParaRPr lang="en-US"/>
        </a:p>
      </dgm:t>
    </dgm:pt>
    <dgm:pt modelId="{B11F9E9A-AA3B-4344-B466-32A18302DB05}" type="sibTrans" cxnId="{9F93A1BD-C41B-4BE1-87BC-C31BD912681E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856ED4B9-AFDD-4F7C-8011-A55DD360C194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Adds a subscription to a publication and sets the Subscriber status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A70A223D-B3B2-45F3-9776-6B1D4927D794}" type="parTrans" cxnId="{33755CBA-395D-4C19-9A05-8C4B0B8D377B}">
      <dgm:prSet/>
      <dgm:spPr/>
      <dgm:t>
        <a:bodyPr/>
        <a:lstStyle/>
        <a:p>
          <a:endParaRPr lang="en-US"/>
        </a:p>
      </dgm:t>
    </dgm:pt>
    <dgm:pt modelId="{D0778022-9F05-4F7C-99C9-91C28729F9F2}" type="sibTrans" cxnId="{33755CBA-395D-4C19-9A05-8C4B0B8D377B}">
      <dgm:prSet/>
      <dgm:spPr/>
      <dgm:t>
        <a:bodyPr/>
        <a:lstStyle/>
        <a:p>
          <a:endParaRPr lang="en-US"/>
        </a:p>
      </dgm:t>
    </dgm:pt>
    <dgm:pt modelId="{9EB1C975-4D6E-4466-A352-98EA3DED73DB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sp_addpushsubscription_agent</a:t>
          </a:r>
          <a:r>
            <a:rPr lang="en-US" dirty="0" smtClean="0">
              <a:latin typeface="Calibri" pitchFamily="34" charset="0"/>
              <a:cs typeface="Calibri" pitchFamily="34" charset="0"/>
            </a:rPr>
            <a:t> (at Publisher)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D97637CA-5272-4BAB-8058-60DA907128FA}" type="parTrans" cxnId="{D044DC47-C0EF-4355-BB8D-29F16527D24F}">
      <dgm:prSet/>
      <dgm:spPr/>
      <dgm:t>
        <a:bodyPr/>
        <a:lstStyle/>
        <a:p>
          <a:endParaRPr lang="en-US"/>
        </a:p>
      </dgm:t>
    </dgm:pt>
    <dgm:pt modelId="{48605EC4-8F2A-48F9-B918-8D1DE4A70412}" type="sibTrans" cxnId="{D044DC47-C0EF-4355-BB8D-29F16527D24F}">
      <dgm:prSet/>
      <dgm:spPr/>
      <dgm:t>
        <a:bodyPr/>
        <a:lstStyle/>
        <a:p>
          <a:endParaRPr lang="en-US"/>
        </a:p>
      </dgm:t>
    </dgm:pt>
    <dgm:pt modelId="{9431D23D-9EC2-47E3-9A13-07B9E710B47E}">
      <dgm:prSet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Creates new scheduled Distribution Agent job 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E2828EB0-6E0D-4FE6-8580-F33BADC93B54}" type="parTrans" cxnId="{E4F660D0-A9FF-4BEF-B2F2-D6F79F027E83}">
      <dgm:prSet/>
      <dgm:spPr/>
      <dgm:t>
        <a:bodyPr/>
        <a:lstStyle/>
        <a:p>
          <a:endParaRPr lang="en-US"/>
        </a:p>
      </dgm:t>
    </dgm:pt>
    <dgm:pt modelId="{F2EB4FF5-BBCE-43C6-9E8A-B953643F8467}" type="sibTrans" cxnId="{E4F660D0-A9FF-4BEF-B2F2-D6F79F027E83}">
      <dgm:prSet/>
      <dgm:spPr/>
      <dgm:t>
        <a:bodyPr/>
        <a:lstStyle/>
        <a:p>
          <a:endParaRPr lang="en-US"/>
        </a:p>
      </dgm:t>
    </dgm:pt>
    <dgm:pt modelId="{2B982E45-B651-4796-830B-FA26DDF58AE6}" type="pres">
      <dgm:prSet presAssocID="{A65CB67B-64B3-4C09-8CC7-00FC4690CD3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89816A-9254-404F-955E-57E5D97E0253}" type="pres">
      <dgm:prSet presAssocID="{A65CB67B-64B3-4C09-8CC7-00FC4690CD3B}" presName="dummyMaxCanvas" presStyleCnt="0">
        <dgm:presLayoutVars/>
      </dgm:prSet>
      <dgm:spPr/>
    </dgm:pt>
    <dgm:pt modelId="{274BA2A1-CD93-4582-94FD-E9CAC3F7BCDB}" type="pres">
      <dgm:prSet presAssocID="{A65CB67B-64B3-4C09-8CC7-00FC4690CD3B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BBA23A-2554-41A4-8630-0CF91D0E0AEC}" type="pres">
      <dgm:prSet presAssocID="{A65CB67B-64B3-4C09-8CC7-00FC4690CD3B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D39919-7E40-4897-9574-F5FFF1BE18B6}" type="pres">
      <dgm:prSet presAssocID="{A65CB67B-64B3-4C09-8CC7-00FC4690CD3B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4A677-394D-49FC-97F6-FD49644EC51A}" type="pres">
      <dgm:prSet presAssocID="{A65CB67B-64B3-4C09-8CC7-00FC4690CD3B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35DA38-0FF9-47EC-A88D-AC7BE038C272}" type="pres">
      <dgm:prSet presAssocID="{A65CB67B-64B3-4C09-8CC7-00FC4690CD3B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93A1BD-C41B-4BE1-87BC-C31BD912681E}" srcId="{A65CB67B-64B3-4C09-8CC7-00FC4690CD3B}" destId="{B238E727-D4B5-4D02-B638-300D25AF806C}" srcOrd="0" destOrd="0" parTransId="{2C525F6D-23A0-4B4B-BB81-0DEA74B9CB50}" sibTransId="{B11F9E9A-AA3B-4344-B466-32A18302DB05}"/>
    <dgm:cxn modelId="{D044DC47-C0EF-4355-BB8D-29F16527D24F}" srcId="{A65CB67B-64B3-4C09-8CC7-00FC4690CD3B}" destId="{9EB1C975-4D6E-4466-A352-98EA3DED73DB}" srcOrd="1" destOrd="0" parTransId="{D97637CA-5272-4BAB-8058-60DA907128FA}" sibTransId="{48605EC4-8F2A-48F9-B918-8D1DE4A70412}"/>
    <dgm:cxn modelId="{E3029532-1426-4473-96CC-92DC1182E6C1}" type="presOf" srcId="{B238E727-D4B5-4D02-B638-300D25AF806C}" destId="{E834A677-394D-49FC-97F6-FD49644EC51A}" srcOrd="1" destOrd="0" presId="urn:microsoft.com/office/officeart/2005/8/layout/vProcess5"/>
    <dgm:cxn modelId="{6AB299C2-4604-49F0-90D2-37BC668FE06F}" type="presOf" srcId="{856ED4B9-AFDD-4F7C-8011-A55DD360C194}" destId="{274BA2A1-CD93-4582-94FD-E9CAC3F7BCDB}" srcOrd="0" destOrd="1" presId="urn:microsoft.com/office/officeart/2005/8/layout/vProcess5"/>
    <dgm:cxn modelId="{D8209A1A-3787-47A9-9032-299B5AD43E08}" type="presOf" srcId="{9431D23D-9EC2-47E3-9A13-07B9E710B47E}" destId="{F4BBA23A-2554-41A4-8630-0CF91D0E0AEC}" srcOrd="0" destOrd="1" presId="urn:microsoft.com/office/officeart/2005/8/layout/vProcess5"/>
    <dgm:cxn modelId="{2EE20BBA-1B6A-49C4-A4A5-CE00B60B6146}" type="presOf" srcId="{A65CB67B-64B3-4C09-8CC7-00FC4690CD3B}" destId="{2B982E45-B651-4796-830B-FA26DDF58AE6}" srcOrd="0" destOrd="0" presId="urn:microsoft.com/office/officeart/2005/8/layout/vProcess5"/>
    <dgm:cxn modelId="{66BE38E1-89B8-4580-8093-9DE7F0BDA657}" type="presOf" srcId="{B238E727-D4B5-4D02-B638-300D25AF806C}" destId="{274BA2A1-CD93-4582-94FD-E9CAC3F7BCDB}" srcOrd="0" destOrd="0" presId="urn:microsoft.com/office/officeart/2005/8/layout/vProcess5"/>
    <dgm:cxn modelId="{6AC65A25-457B-488A-BD91-B4C6FE481EC8}" type="presOf" srcId="{9EB1C975-4D6E-4466-A352-98EA3DED73DB}" destId="{8635DA38-0FF9-47EC-A88D-AC7BE038C272}" srcOrd="1" destOrd="0" presId="urn:microsoft.com/office/officeart/2005/8/layout/vProcess5"/>
    <dgm:cxn modelId="{33755CBA-395D-4C19-9A05-8C4B0B8D377B}" srcId="{B238E727-D4B5-4D02-B638-300D25AF806C}" destId="{856ED4B9-AFDD-4F7C-8011-A55DD360C194}" srcOrd="0" destOrd="0" parTransId="{A70A223D-B3B2-45F3-9776-6B1D4927D794}" sibTransId="{D0778022-9F05-4F7C-99C9-91C28729F9F2}"/>
    <dgm:cxn modelId="{D5CE359D-C516-4951-9636-F93B6A90D4C9}" type="presOf" srcId="{9431D23D-9EC2-47E3-9A13-07B9E710B47E}" destId="{8635DA38-0FF9-47EC-A88D-AC7BE038C272}" srcOrd="1" destOrd="1" presId="urn:microsoft.com/office/officeart/2005/8/layout/vProcess5"/>
    <dgm:cxn modelId="{028755EE-F65B-4992-9C5C-90F8120190D3}" type="presOf" srcId="{B11F9E9A-AA3B-4344-B466-32A18302DB05}" destId="{15D39919-7E40-4897-9574-F5FFF1BE18B6}" srcOrd="0" destOrd="0" presId="urn:microsoft.com/office/officeart/2005/8/layout/vProcess5"/>
    <dgm:cxn modelId="{DAD210EF-F64F-4BB8-8311-5C4511A014F0}" type="presOf" srcId="{856ED4B9-AFDD-4F7C-8011-A55DD360C194}" destId="{E834A677-394D-49FC-97F6-FD49644EC51A}" srcOrd="1" destOrd="1" presId="urn:microsoft.com/office/officeart/2005/8/layout/vProcess5"/>
    <dgm:cxn modelId="{F90F7AEA-D635-427F-A565-A19485EF9547}" type="presOf" srcId="{9EB1C975-4D6E-4466-A352-98EA3DED73DB}" destId="{F4BBA23A-2554-41A4-8630-0CF91D0E0AEC}" srcOrd="0" destOrd="0" presId="urn:microsoft.com/office/officeart/2005/8/layout/vProcess5"/>
    <dgm:cxn modelId="{E4F660D0-A9FF-4BEF-B2F2-D6F79F027E83}" srcId="{9EB1C975-4D6E-4466-A352-98EA3DED73DB}" destId="{9431D23D-9EC2-47E3-9A13-07B9E710B47E}" srcOrd="0" destOrd="0" parTransId="{E2828EB0-6E0D-4FE6-8580-F33BADC93B54}" sibTransId="{F2EB4FF5-BBCE-43C6-9E8A-B953643F8467}"/>
    <dgm:cxn modelId="{0E7CD207-42C1-4133-9151-EB4F4CC2B1BA}" type="presParOf" srcId="{2B982E45-B651-4796-830B-FA26DDF58AE6}" destId="{9589816A-9254-404F-955E-57E5D97E0253}" srcOrd="0" destOrd="0" presId="urn:microsoft.com/office/officeart/2005/8/layout/vProcess5"/>
    <dgm:cxn modelId="{AD4EF72D-7EC2-4CF6-9F0D-8B863B8506FA}" type="presParOf" srcId="{2B982E45-B651-4796-830B-FA26DDF58AE6}" destId="{274BA2A1-CD93-4582-94FD-E9CAC3F7BCDB}" srcOrd="1" destOrd="0" presId="urn:microsoft.com/office/officeart/2005/8/layout/vProcess5"/>
    <dgm:cxn modelId="{C293BD5B-8314-4D58-B83B-7FF243821438}" type="presParOf" srcId="{2B982E45-B651-4796-830B-FA26DDF58AE6}" destId="{F4BBA23A-2554-41A4-8630-0CF91D0E0AEC}" srcOrd="2" destOrd="0" presId="urn:microsoft.com/office/officeart/2005/8/layout/vProcess5"/>
    <dgm:cxn modelId="{65129BF4-3D84-41B0-802D-B8F73B196D55}" type="presParOf" srcId="{2B982E45-B651-4796-830B-FA26DDF58AE6}" destId="{15D39919-7E40-4897-9574-F5FFF1BE18B6}" srcOrd="3" destOrd="0" presId="urn:microsoft.com/office/officeart/2005/8/layout/vProcess5"/>
    <dgm:cxn modelId="{7EB7787C-F988-4F68-91CD-F7594CE6701B}" type="presParOf" srcId="{2B982E45-B651-4796-830B-FA26DDF58AE6}" destId="{E834A677-394D-49FC-97F6-FD49644EC51A}" srcOrd="4" destOrd="0" presId="urn:microsoft.com/office/officeart/2005/8/layout/vProcess5"/>
    <dgm:cxn modelId="{C00477E7-24A5-4AEC-8381-CCFB4D152759}" type="presParOf" srcId="{2B982E45-B651-4796-830B-FA26DDF58AE6}" destId="{8635DA38-0FF9-47EC-A88D-AC7BE038C272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65CB67B-64B3-4C09-8CC7-00FC4690CD3B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B238E727-D4B5-4D02-B638-300D25AF806C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sp_addsubscription</a:t>
          </a:r>
          <a:r>
            <a:rPr lang="en-US" dirty="0" smtClean="0">
              <a:latin typeface="Calibri" pitchFamily="34" charset="0"/>
              <a:cs typeface="Calibri" pitchFamily="34" charset="0"/>
            </a:rPr>
            <a:t> (at Publisher)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2C525F6D-23A0-4B4B-BB81-0DEA74B9CB50}" type="parTrans" cxnId="{9F93A1BD-C41B-4BE1-87BC-C31BD912681E}">
      <dgm:prSet/>
      <dgm:spPr/>
      <dgm:t>
        <a:bodyPr/>
        <a:lstStyle/>
        <a:p>
          <a:endParaRPr lang="en-US"/>
        </a:p>
      </dgm:t>
    </dgm:pt>
    <dgm:pt modelId="{B11F9E9A-AA3B-4344-B466-32A18302DB05}" type="sibTrans" cxnId="{9F93A1BD-C41B-4BE1-87BC-C31BD912681E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856ED4B9-AFDD-4F7C-8011-A55DD360C194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Adds a subscription to a publication and sets the Subscriber status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A70A223D-B3B2-45F3-9776-6B1D4927D794}" type="parTrans" cxnId="{33755CBA-395D-4C19-9A05-8C4B0B8D377B}">
      <dgm:prSet/>
      <dgm:spPr/>
      <dgm:t>
        <a:bodyPr/>
        <a:lstStyle/>
        <a:p>
          <a:endParaRPr lang="en-US"/>
        </a:p>
      </dgm:t>
    </dgm:pt>
    <dgm:pt modelId="{D0778022-9F05-4F7C-99C9-91C28729F9F2}" type="sibTrans" cxnId="{33755CBA-395D-4C19-9A05-8C4B0B8D377B}">
      <dgm:prSet/>
      <dgm:spPr/>
      <dgm:t>
        <a:bodyPr/>
        <a:lstStyle/>
        <a:p>
          <a:endParaRPr lang="en-US"/>
        </a:p>
      </dgm:t>
    </dgm:pt>
    <dgm:pt modelId="{9EB1C975-4D6E-4466-A352-98EA3DED73DB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sp_addpullsubscription_agent</a:t>
          </a:r>
          <a:r>
            <a:rPr lang="en-US" dirty="0" smtClean="0">
              <a:latin typeface="Calibri" pitchFamily="34" charset="0"/>
              <a:cs typeface="Calibri" pitchFamily="34" charset="0"/>
            </a:rPr>
            <a:t> (at Subscriber)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D97637CA-5272-4BAB-8058-60DA907128FA}" type="parTrans" cxnId="{D044DC47-C0EF-4355-BB8D-29F16527D24F}">
      <dgm:prSet/>
      <dgm:spPr/>
      <dgm:t>
        <a:bodyPr/>
        <a:lstStyle/>
        <a:p>
          <a:endParaRPr lang="en-US"/>
        </a:p>
      </dgm:t>
    </dgm:pt>
    <dgm:pt modelId="{48605EC4-8F2A-48F9-B918-8D1DE4A70412}" type="sibTrans" cxnId="{D044DC47-C0EF-4355-BB8D-29F16527D24F}">
      <dgm:prSet/>
      <dgm:spPr/>
      <dgm:t>
        <a:bodyPr/>
        <a:lstStyle/>
        <a:p>
          <a:endParaRPr lang="en-US"/>
        </a:p>
      </dgm:t>
    </dgm:pt>
    <dgm:pt modelId="{3B623255-4315-4B56-BF0D-FA7980F4DF22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Creates new scheduled Distribution Agent job 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98AF1BFB-525D-4332-BFCC-9D99B481D275}" type="parTrans" cxnId="{8C90896C-E6D2-480C-8473-238568AA855E}">
      <dgm:prSet/>
      <dgm:spPr/>
      <dgm:t>
        <a:bodyPr/>
        <a:lstStyle/>
        <a:p>
          <a:endParaRPr lang="en-US"/>
        </a:p>
      </dgm:t>
    </dgm:pt>
    <dgm:pt modelId="{8F253E61-2441-4F14-999B-24E80465BBDC}" type="sibTrans" cxnId="{8C90896C-E6D2-480C-8473-238568AA855E}">
      <dgm:prSet/>
      <dgm:spPr/>
      <dgm:t>
        <a:bodyPr/>
        <a:lstStyle/>
        <a:p>
          <a:endParaRPr lang="en-US"/>
        </a:p>
      </dgm:t>
    </dgm:pt>
    <dgm:pt modelId="{5BA1D349-DE36-484C-ACE6-B32A3C49162F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  <a:cs typeface="Calibri" pitchFamily="34" charset="0"/>
            </a:rPr>
            <a:t>sp_addpullsubscription</a:t>
          </a:r>
          <a:r>
            <a:rPr lang="en-US" dirty="0" smtClean="0">
              <a:latin typeface="Calibri" pitchFamily="34" charset="0"/>
              <a:cs typeface="Calibri" pitchFamily="34" charset="0"/>
            </a:rPr>
            <a:t> (at Subscriber)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E2C1D751-DD7D-457B-B61E-3920C516CDE0}" type="parTrans" cxnId="{8E91FBC8-FC9B-49B9-B3A2-163DC31F634D}">
      <dgm:prSet/>
      <dgm:spPr/>
      <dgm:t>
        <a:bodyPr/>
        <a:lstStyle/>
        <a:p>
          <a:endParaRPr lang="en-US"/>
        </a:p>
      </dgm:t>
    </dgm:pt>
    <dgm:pt modelId="{057BF2EB-4C1B-49EF-ABC2-136802F876C3}" type="sibTrans" cxnId="{8E91FBC8-FC9B-49B9-B3A2-163DC31F634D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447778BE-0AC6-463B-A251-73AA493996F8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Adds a pull subscription to a snapshot or transactional publication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7C457D45-726B-4F9D-9352-B0AB4F38F9C6}" type="parTrans" cxnId="{22E586A7-D368-4778-B98D-3A3EE617C8C1}">
      <dgm:prSet/>
      <dgm:spPr/>
      <dgm:t>
        <a:bodyPr/>
        <a:lstStyle/>
        <a:p>
          <a:endParaRPr lang="en-US"/>
        </a:p>
      </dgm:t>
    </dgm:pt>
    <dgm:pt modelId="{275CC0B3-D83A-4C13-A4AF-96B340463574}" type="sibTrans" cxnId="{22E586A7-D368-4778-B98D-3A3EE617C8C1}">
      <dgm:prSet/>
      <dgm:spPr/>
      <dgm:t>
        <a:bodyPr/>
        <a:lstStyle/>
        <a:p>
          <a:endParaRPr lang="en-US"/>
        </a:p>
      </dgm:t>
    </dgm:pt>
    <dgm:pt modelId="{2B982E45-B651-4796-830B-FA26DDF58AE6}" type="pres">
      <dgm:prSet presAssocID="{A65CB67B-64B3-4C09-8CC7-00FC4690CD3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89816A-9254-404F-955E-57E5D97E0253}" type="pres">
      <dgm:prSet presAssocID="{A65CB67B-64B3-4C09-8CC7-00FC4690CD3B}" presName="dummyMaxCanvas" presStyleCnt="0">
        <dgm:presLayoutVars/>
      </dgm:prSet>
      <dgm:spPr/>
    </dgm:pt>
    <dgm:pt modelId="{49CBC437-58BA-413E-89A5-C11EA5BF8DAF}" type="pres">
      <dgm:prSet presAssocID="{A65CB67B-64B3-4C09-8CC7-00FC4690CD3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B4D8A4-D9D9-4EB6-B90F-6D3C6A1CB395}" type="pres">
      <dgm:prSet presAssocID="{A65CB67B-64B3-4C09-8CC7-00FC4690CD3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DD9415-981B-4B2E-B6C6-A3C83B9FCC40}" type="pres">
      <dgm:prSet presAssocID="{A65CB67B-64B3-4C09-8CC7-00FC4690CD3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756E3-AF85-4345-841F-8B312AE69686}" type="pres">
      <dgm:prSet presAssocID="{A65CB67B-64B3-4C09-8CC7-00FC4690CD3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81A9B0-18F2-4899-A561-EE2E27BBC24A}" type="pres">
      <dgm:prSet presAssocID="{A65CB67B-64B3-4C09-8CC7-00FC4690CD3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AE906F-1750-4AFF-ADC2-BB3B6F691925}" type="pres">
      <dgm:prSet presAssocID="{A65CB67B-64B3-4C09-8CC7-00FC4690CD3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C598C9-3B1D-44F1-8B4E-9D3EA07F8B1F}" type="pres">
      <dgm:prSet presAssocID="{A65CB67B-64B3-4C09-8CC7-00FC4690CD3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40566C-C81D-4C0B-9E49-2358DCB04A2F}" type="pres">
      <dgm:prSet presAssocID="{A65CB67B-64B3-4C09-8CC7-00FC4690CD3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93A1BD-C41B-4BE1-87BC-C31BD912681E}" srcId="{A65CB67B-64B3-4C09-8CC7-00FC4690CD3B}" destId="{B238E727-D4B5-4D02-B638-300D25AF806C}" srcOrd="0" destOrd="0" parTransId="{2C525F6D-23A0-4B4B-BB81-0DEA74B9CB50}" sibTransId="{B11F9E9A-AA3B-4344-B466-32A18302DB05}"/>
    <dgm:cxn modelId="{F59B6BB3-3D89-478B-BF1F-24A6B21E63C4}" type="presOf" srcId="{5BA1D349-DE36-484C-ACE6-B32A3C49162F}" destId="{51B4D8A4-D9D9-4EB6-B90F-6D3C6A1CB395}" srcOrd="0" destOrd="0" presId="urn:microsoft.com/office/officeart/2005/8/layout/vProcess5"/>
    <dgm:cxn modelId="{C015964D-8CDE-4C3E-A473-E666D39B89A2}" type="presOf" srcId="{856ED4B9-AFDD-4F7C-8011-A55DD360C194}" destId="{49CBC437-58BA-413E-89A5-C11EA5BF8DAF}" srcOrd="0" destOrd="1" presId="urn:microsoft.com/office/officeart/2005/8/layout/vProcess5"/>
    <dgm:cxn modelId="{D044DC47-C0EF-4355-BB8D-29F16527D24F}" srcId="{A65CB67B-64B3-4C09-8CC7-00FC4690CD3B}" destId="{9EB1C975-4D6E-4466-A352-98EA3DED73DB}" srcOrd="2" destOrd="0" parTransId="{D97637CA-5272-4BAB-8058-60DA907128FA}" sibTransId="{48605EC4-8F2A-48F9-B918-8D1DE4A70412}"/>
    <dgm:cxn modelId="{8E91FBC8-FC9B-49B9-B3A2-163DC31F634D}" srcId="{A65CB67B-64B3-4C09-8CC7-00FC4690CD3B}" destId="{5BA1D349-DE36-484C-ACE6-B32A3C49162F}" srcOrd="1" destOrd="0" parTransId="{E2C1D751-DD7D-457B-B61E-3920C516CDE0}" sibTransId="{057BF2EB-4C1B-49EF-ABC2-136802F876C3}"/>
    <dgm:cxn modelId="{438F0469-ACAF-428D-8A09-63D86C609B0E}" type="presOf" srcId="{A65CB67B-64B3-4C09-8CC7-00FC4690CD3B}" destId="{2B982E45-B651-4796-830B-FA26DDF58AE6}" srcOrd="0" destOrd="0" presId="urn:microsoft.com/office/officeart/2005/8/layout/vProcess5"/>
    <dgm:cxn modelId="{232E7F0E-54D6-4E63-ABD9-50214431A2B1}" type="presOf" srcId="{856ED4B9-AFDD-4F7C-8011-A55DD360C194}" destId="{E1AE906F-1750-4AFF-ADC2-BB3B6F691925}" srcOrd="1" destOrd="1" presId="urn:microsoft.com/office/officeart/2005/8/layout/vProcess5"/>
    <dgm:cxn modelId="{EAC31FD9-EC5E-49F8-AD64-222415E082B9}" type="presOf" srcId="{5BA1D349-DE36-484C-ACE6-B32A3C49162F}" destId="{CAC598C9-3B1D-44F1-8B4E-9D3EA07F8B1F}" srcOrd="1" destOrd="0" presId="urn:microsoft.com/office/officeart/2005/8/layout/vProcess5"/>
    <dgm:cxn modelId="{E3166C94-F48F-4C1B-9E40-6268C6BE7B49}" type="presOf" srcId="{057BF2EB-4C1B-49EF-ABC2-136802F876C3}" destId="{6781A9B0-18F2-4899-A561-EE2E27BBC24A}" srcOrd="0" destOrd="0" presId="urn:microsoft.com/office/officeart/2005/8/layout/vProcess5"/>
    <dgm:cxn modelId="{272BF6AD-4A6D-4670-8C1C-22C983F74A55}" type="presOf" srcId="{B238E727-D4B5-4D02-B638-300D25AF806C}" destId="{49CBC437-58BA-413E-89A5-C11EA5BF8DAF}" srcOrd="0" destOrd="0" presId="urn:microsoft.com/office/officeart/2005/8/layout/vProcess5"/>
    <dgm:cxn modelId="{7C20E026-D7AA-4D82-ABF0-C7198A241400}" type="presOf" srcId="{3B623255-4315-4B56-BF0D-FA7980F4DF22}" destId="{BD40566C-C81D-4C0B-9E49-2358DCB04A2F}" srcOrd="1" destOrd="1" presId="urn:microsoft.com/office/officeart/2005/8/layout/vProcess5"/>
    <dgm:cxn modelId="{BA3A8CDD-9441-4D0D-AFDA-198BFE0BE092}" type="presOf" srcId="{9EB1C975-4D6E-4466-A352-98EA3DED73DB}" destId="{BD40566C-C81D-4C0B-9E49-2358DCB04A2F}" srcOrd="1" destOrd="0" presId="urn:microsoft.com/office/officeart/2005/8/layout/vProcess5"/>
    <dgm:cxn modelId="{33755CBA-395D-4C19-9A05-8C4B0B8D377B}" srcId="{B238E727-D4B5-4D02-B638-300D25AF806C}" destId="{856ED4B9-AFDD-4F7C-8011-A55DD360C194}" srcOrd="0" destOrd="0" parTransId="{A70A223D-B3B2-45F3-9776-6B1D4927D794}" sibTransId="{D0778022-9F05-4F7C-99C9-91C28729F9F2}"/>
    <dgm:cxn modelId="{8C90896C-E6D2-480C-8473-238568AA855E}" srcId="{9EB1C975-4D6E-4466-A352-98EA3DED73DB}" destId="{3B623255-4315-4B56-BF0D-FA7980F4DF22}" srcOrd="0" destOrd="0" parTransId="{98AF1BFB-525D-4332-BFCC-9D99B481D275}" sibTransId="{8F253E61-2441-4F14-999B-24E80465BBDC}"/>
    <dgm:cxn modelId="{43DC6DF0-21E5-4E6E-836F-573E98C712B8}" type="presOf" srcId="{3B623255-4315-4B56-BF0D-FA7980F4DF22}" destId="{D7DD9415-981B-4B2E-B6C6-A3C83B9FCC40}" srcOrd="0" destOrd="1" presId="urn:microsoft.com/office/officeart/2005/8/layout/vProcess5"/>
    <dgm:cxn modelId="{22E586A7-D368-4778-B98D-3A3EE617C8C1}" srcId="{5BA1D349-DE36-484C-ACE6-B32A3C49162F}" destId="{447778BE-0AC6-463B-A251-73AA493996F8}" srcOrd="0" destOrd="0" parTransId="{7C457D45-726B-4F9D-9352-B0AB4F38F9C6}" sibTransId="{275CC0B3-D83A-4C13-A4AF-96B340463574}"/>
    <dgm:cxn modelId="{A8761F65-AAF1-4C1D-9143-3C8D8B1AECD7}" type="presOf" srcId="{447778BE-0AC6-463B-A251-73AA493996F8}" destId="{51B4D8A4-D9D9-4EB6-B90F-6D3C6A1CB395}" srcOrd="0" destOrd="1" presId="urn:microsoft.com/office/officeart/2005/8/layout/vProcess5"/>
    <dgm:cxn modelId="{446C8298-8FAA-4CEB-A2E1-FD9D4C71D22E}" type="presOf" srcId="{9EB1C975-4D6E-4466-A352-98EA3DED73DB}" destId="{D7DD9415-981B-4B2E-B6C6-A3C83B9FCC40}" srcOrd="0" destOrd="0" presId="urn:microsoft.com/office/officeart/2005/8/layout/vProcess5"/>
    <dgm:cxn modelId="{4AED798D-FE36-44C9-882D-7DADD51CA445}" type="presOf" srcId="{B238E727-D4B5-4D02-B638-300D25AF806C}" destId="{E1AE906F-1750-4AFF-ADC2-BB3B6F691925}" srcOrd="1" destOrd="0" presId="urn:microsoft.com/office/officeart/2005/8/layout/vProcess5"/>
    <dgm:cxn modelId="{325EC196-EC75-4824-AE02-25C5F5ABC080}" type="presOf" srcId="{447778BE-0AC6-463B-A251-73AA493996F8}" destId="{CAC598C9-3B1D-44F1-8B4E-9D3EA07F8B1F}" srcOrd="1" destOrd="1" presId="urn:microsoft.com/office/officeart/2005/8/layout/vProcess5"/>
    <dgm:cxn modelId="{EAEE8C7B-6A15-42C8-801E-D9058EBB8A96}" type="presOf" srcId="{B11F9E9A-AA3B-4344-B466-32A18302DB05}" destId="{BF7756E3-AF85-4345-841F-8B312AE69686}" srcOrd="0" destOrd="0" presId="urn:microsoft.com/office/officeart/2005/8/layout/vProcess5"/>
    <dgm:cxn modelId="{C59A7895-7BB2-4CCA-A25A-4C96C3338B95}" type="presParOf" srcId="{2B982E45-B651-4796-830B-FA26DDF58AE6}" destId="{9589816A-9254-404F-955E-57E5D97E0253}" srcOrd="0" destOrd="0" presId="urn:microsoft.com/office/officeart/2005/8/layout/vProcess5"/>
    <dgm:cxn modelId="{884CC767-EE74-45E2-B14F-FD5E5137310A}" type="presParOf" srcId="{2B982E45-B651-4796-830B-FA26DDF58AE6}" destId="{49CBC437-58BA-413E-89A5-C11EA5BF8DAF}" srcOrd="1" destOrd="0" presId="urn:microsoft.com/office/officeart/2005/8/layout/vProcess5"/>
    <dgm:cxn modelId="{6C677572-2A9C-4472-BFD8-C9D187434E7A}" type="presParOf" srcId="{2B982E45-B651-4796-830B-FA26DDF58AE6}" destId="{51B4D8A4-D9D9-4EB6-B90F-6D3C6A1CB395}" srcOrd="2" destOrd="0" presId="urn:microsoft.com/office/officeart/2005/8/layout/vProcess5"/>
    <dgm:cxn modelId="{D085DEF4-2320-4613-B207-AD6E1397EEFA}" type="presParOf" srcId="{2B982E45-B651-4796-830B-FA26DDF58AE6}" destId="{D7DD9415-981B-4B2E-B6C6-A3C83B9FCC40}" srcOrd="3" destOrd="0" presId="urn:microsoft.com/office/officeart/2005/8/layout/vProcess5"/>
    <dgm:cxn modelId="{E211F694-FEA5-4B11-AC71-222E734A6672}" type="presParOf" srcId="{2B982E45-B651-4796-830B-FA26DDF58AE6}" destId="{BF7756E3-AF85-4345-841F-8B312AE69686}" srcOrd="4" destOrd="0" presId="urn:microsoft.com/office/officeart/2005/8/layout/vProcess5"/>
    <dgm:cxn modelId="{CCD7049A-B978-4F6F-8CF3-3AA0C46CF301}" type="presParOf" srcId="{2B982E45-B651-4796-830B-FA26DDF58AE6}" destId="{6781A9B0-18F2-4899-A561-EE2E27BBC24A}" srcOrd="5" destOrd="0" presId="urn:microsoft.com/office/officeart/2005/8/layout/vProcess5"/>
    <dgm:cxn modelId="{C5A53B9C-E4A4-4D1B-949D-AE3AC04A5613}" type="presParOf" srcId="{2B982E45-B651-4796-830B-FA26DDF58AE6}" destId="{E1AE906F-1750-4AFF-ADC2-BB3B6F691925}" srcOrd="6" destOrd="0" presId="urn:microsoft.com/office/officeart/2005/8/layout/vProcess5"/>
    <dgm:cxn modelId="{239C465D-74EB-444C-BE7F-5D89B667A835}" type="presParOf" srcId="{2B982E45-B651-4796-830B-FA26DDF58AE6}" destId="{CAC598C9-3B1D-44F1-8B4E-9D3EA07F8B1F}" srcOrd="7" destOrd="0" presId="urn:microsoft.com/office/officeart/2005/8/layout/vProcess5"/>
    <dgm:cxn modelId="{F734D0A6-5D04-478A-8C93-AE2AE849A1AF}" type="presParOf" srcId="{2B982E45-B651-4796-830B-FA26DDF58AE6}" destId="{BD40566C-C81D-4C0B-9E49-2358DCB04A2F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6F7A129-BC8C-4A59-8549-92DA2328197A}" type="doc">
      <dgm:prSet loTypeId="urn:microsoft.com/office/officeart/2005/8/layout/vProcess5" loCatId="process" qsTypeId="urn:microsoft.com/office/officeart/2005/8/quickstyle/simple4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1CF1436-6627-45DA-B3A7-AB21C3015473}">
      <dgm:prSet/>
      <dgm:spPr/>
      <dgm:t>
        <a:bodyPr/>
        <a:lstStyle/>
        <a:p>
          <a:pPr rtl="0"/>
          <a:r>
            <a:rPr lang="en-US" dirty="0" smtClean="0">
              <a:latin typeface="Calibri" pitchFamily="34" charset="0"/>
              <a:cs typeface="Calibri" pitchFamily="34" charset="0"/>
            </a:rPr>
            <a:t>Distribution Agent now created 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8C6FE8CE-C031-45D2-9F57-A2D677C86C4C}" type="parTrans" cxnId="{256D6B52-229A-44FA-B342-F0C5F090C7A7}">
      <dgm:prSet/>
      <dgm:spPr/>
      <dgm:t>
        <a:bodyPr/>
        <a:lstStyle/>
        <a:p>
          <a:endParaRPr lang="en-US"/>
        </a:p>
      </dgm:t>
    </dgm:pt>
    <dgm:pt modelId="{4228CC67-4CC2-468C-8BCA-39837F8C6E23}" type="sibTrans" cxnId="{256D6B52-229A-44FA-B342-F0C5F090C7A7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  <dgm:pt modelId="{E7C07854-5328-41D1-9481-E3F64653698C}">
      <dgm:prSet/>
      <dgm:spPr/>
      <dgm:t>
        <a:bodyPr/>
        <a:lstStyle/>
        <a:p>
          <a:pPr rtl="0"/>
          <a:r>
            <a:rPr lang="en-US" dirty="0" smtClean="0">
              <a:latin typeface="Calibri" pitchFamily="34" charset="0"/>
              <a:cs typeface="Calibri" pitchFamily="34" charset="0"/>
            </a:rPr>
            <a:t>Retrieves pending commands from </a:t>
          </a:r>
          <a:r>
            <a:rPr lang="en-US" dirty="0" err="1" smtClean="0">
              <a:latin typeface="Calibri" pitchFamily="34" charset="0"/>
              <a:cs typeface="Calibri" pitchFamily="34" charset="0"/>
            </a:rPr>
            <a:t>MSrepl_commands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94ED9CF8-C63F-4BD7-AAFE-F247C0475684}" type="parTrans" cxnId="{9F716416-2633-40CC-A083-C510C2CCC699}">
      <dgm:prSet/>
      <dgm:spPr/>
      <dgm:t>
        <a:bodyPr/>
        <a:lstStyle/>
        <a:p>
          <a:endParaRPr lang="en-US"/>
        </a:p>
      </dgm:t>
    </dgm:pt>
    <dgm:pt modelId="{BF86C028-DDBA-4BF8-9075-F42152EEF027}" type="sibTrans" cxnId="{9F716416-2633-40CC-A083-C510C2CCC699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  <dgm:pt modelId="{33735BD6-638D-4F70-B386-FAE6C0BA4D10}">
      <dgm:prSet/>
      <dgm:spPr/>
      <dgm:t>
        <a:bodyPr/>
        <a:lstStyle/>
        <a:p>
          <a:pPr rtl="0"/>
          <a:r>
            <a:rPr lang="en-US" dirty="0" smtClean="0">
              <a:latin typeface="Calibri" pitchFamily="34" charset="0"/>
              <a:cs typeface="Calibri" pitchFamily="34" charset="0"/>
            </a:rPr>
            <a:t>Retrieves pending transactions from </a:t>
          </a:r>
          <a:r>
            <a:rPr lang="en-US" dirty="0" err="1" smtClean="0">
              <a:latin typeface="Calibri" pitchFamily="34" charset="0"/>
              <a:cs typeface="Calibri" pitchFamily="34" charset="0"/>
            </a:rPr>
            <a:t>MSrepl_transactions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95519B8F-C3F4-40B1-BCC4-739D0DBDFB93}" type="parTrans" cxnId="{81BB15F0-9C6A-4C13-ACC4-CCD950BF9C2E}">
      <dgm:prSet/>
      <dgm:spPr/>
      <dgm:t>
        <a:bodyPr/>
        <a:lstStyle/>
        <a:p>
          <a:endParaRPr lang="en-US"/>
        </a:p>
      </dgm:t>
    </dgm:pt>
    <dgm:pt modelId="{716AF0E7-D0B4-4155-BB4B-61106734B6A1}" type="sibTrans" cxnId="{81BB15F0-9C6A-4C13-ACC4-CCD950BF9C2E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  <dgm:pt modelId="{ED8E77F7-F7D2-42B6-834A-FB7FC5EC8A1F}">
      <dgm:prSet/>
      <dgm:spPr/>
      <dgm:t>
        <a:bodyPr/>
        <a:lstStyle/>
        <a:p>
          <a:pPr rtl="0"/>
          <a:r>
            <a:rPr lang="en-US" dirty="0" smtClean="0">
              <a:latin typeface="Calibri" pitchFamily="34" charset="0"/>
              <a:cs typeface="Calibri" pitchFamily="34" charset="0"/>
            </a:rPr>
            <a:t>Updates Subscriber </a:t>
          </a:r>
          <a:r>
            <a:rPr lang="en-US" dirty="0" err="1" smtClean="0">
              <a:latin typeface="Calibri" pitchFamily="34" charset="0"/>
              <a:cs typeface="Calibri" pitchFamily="34" charset="0"/>
            </a:rPr>
            <a:t>MSreplication_subscriptions</a:t>
          </a:r>
          <a:r>
            <a:rPr lang="en-US" dirty="0" smtClean="0">
              <a:latin typeface="Calibri" pitchFamily="34" charset="0"/>
              <a:cs typeface="Calibri" pitchFamily="34" charset="0"/>
            </a:rPr>
            <a:t> table with transaction timestamp progress information 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5D8ADB00-E997-422B-8B40-6FA2FE410E80}" type="parTrans" cxnId="{2F2432D0-9E37-4801-98D7-E1D84497500E}">
      <dgm:prSet/>
      <dgm:spPr/>
      <dgm:t>
        <a:bodyPr/>
        <a:lstStyle/>
        <a:p>
          <a:endParaRPr lang="en-US"/>
        </a:p>
      </dgm:t>
    </dgm:pt>
    <dgm:pt modelId="{D766691E-B226-413B-97C3-9287AD073736}" type="sibTrans" cxnId="{2F2432D0-9E37-4801-98D7-E1D84497500E}">
      <dgm:prSet/>
      <dgm:spPr>
        <a:solidFill>
          <a:schemeClr val="lt1">
            <a:tint val="40000"/>
            <a:hueOff val="0"/>
            <a:satOff val="0"/>
            <a:lumOff val="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  <dgm:pt modelId="{834315A2-6D44-43D7-809A-A7A820FE5753}">
      <dgm:prSet/>
      <dgm:spPr/>
      <dgm:t>
        <a:bodyPr/>
        <a:lstStyle/>
        <a:p>
          <a:pPr rtl="0"/>
          <a:r>
            <a:rPr lang="en-US" dirty="0" smtClean="0">
              <a:latin typeface="Calibri" pitchFamily="34" charset="0"/>
              <a:cs typeface="Calibri" pitchFamily="34" charset="0"/>
            </a:rPr>
            <a:t>Updates distribution database table </a:t>
          </a:r>
          <a:r>
            <a:rPr lang="en-US" dirty="0" err="1" smtClean="0">
              <a:latin typeface="Calibri" pitchFamily="34" charset="0"/>
              <a:cs typeface="Calibri" pitchFamily="34" charset="0"/>
            </a:rPr>
            <a:t>MSrepl_distribution_history</a:t>
          </a:r>
          <a:r>
            <a:rPr lang="en-US" dirty="0" smtClean="0">
              <a:latin typeface="Calibri" pitchFamily="34" charset="0"/>
              <a:cs typeface="Calibri" pitchFamily="34" charset="0"/>
            </a:rPr>
            <a:t> with status history (e.g. ‘1 transaction(s) with 1 command(s) were delivered.’)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45F496FC-ED57-42AB-ACEC-3021B95036B7}" type="parTrans" cxnId="{6B619F09-1B92-4D0C-B5CB-F8D14BBAED43}">
      <dgm:prSet/>
      <dgm:spPr/>
      <dgm:t>
        <a:bodyPr/>
        <a:lstStyle/>
        <a:p>
          <a:endParaRPr lang="en-US"/>
        </a:p>
      </dgm:t>
    </dgm:pt>
    <dgm:pt modelId="{10B25900-7023-49E6-9D64-D1A035CE3F2C}" type="sibTrans" cxnId="{6B619F09-1B92-4D0C-B5CB-F8D14BBAED43}">
      <dgm:prSet/>
      <dgm:spPr/>
      <dgm:t>
        <a:bodyPr/>
        <a:lstStyle/>
        <a:p>
          <a:endParaRPr lang="en-US"/>
        </a:p>
      </dgm:t>
    </dgm:pt>
    <dgm:pt modelId="{DBF2E19A-BCD5-4450-BFB6-D6E7BC0E82E4}" type="pres">
      <dgm:prSet presAssocID="{D6F7A129-BC8C-4A59-8549-92DA2328197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0DFF789-10FD-415C-AF67-666F6B06BB61}" type="pres">
      <dgm:prSet presAssocID="{D6F7A129-BC8C-4A59-8549-92DA2328197A}" presName="dummyMaxCanvas" presStyleCnt="0">
        <dgm:presLayoutVars/>
      </dgm:prSet>
      <dgm:spPr/>
    </dgm:pt>
    <dgm:pt modelId="{CECDB35B-4B3D-477F-9C30-32E9FFF90A8B}" type="pres">
      <dgm:prSet presAssocID="{D6F7A129-BC8C-4A59-8549-92DA2328197A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00A9E7-E3C9-415D-BFFF-2B5725B87E02}" type="pres">
      <dgm:prSet presAssocID="{D6F7A129-BC8C-4A59-8549-92DA2328197A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3001C4-CF7A-4B90-8E4A-54F3CCF1AEFE}" type="pres">
      <dgm:prSet presAssocID="{D6F7A129-BC8C-4A59-8549-92DA2328197A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7851E0-14A7-47CB-8E13-F3F52C5E48BD}" type="pres">
      <dgm:prSet presAssocID="{D6F7A129-BC8C-4A59-8549-92DA2328197A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94D7A5-CAED-4F5C-92C3-8A4A243DB21C}" type="pres">
      <dgm:prSet presAssocID="{D6F7A129-BC8C-4A59-8549-92DA2328197A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5DA645-4584-4D0D-9BBD-1D1A3F3F07CD}" type="pres">
      <dgm:prSet presAssocID="{D6F7A129-BC8C-4A59-8549-92DA2328197A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704ED2-1718-4EF1-ACE1-1AC40C18BD68}" type="pres">
      <dgm:prSet presAssocID="{D6F7A129-BC8C-4A59-8549-92DA2328197A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C885FC-20E0-422E-9226-777AD2C67EEE}" type="pres">
      <dgm:prSet presAssocID="{D6F7A129-BC8C-4A59-8549-92DA2328197A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E5751C-F2C2-4DDC-B23D-53AE1798A9AA}" type="pres">
      <dgm:prSet presAssocID="{D6F7A129-BC8C-4A59-8549-92DA2328197A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21E964-9EFE-463D-B4D9-D638D755077F}" type="pres">
      <dgm:prSet presAssocID="{D6F7A129-BC8C-4A59-8549-92DA2328197A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65CE0-A95E-4B56-8A9B-57FC378C5565}" type="pres">
      <dgm:prSet presAssocID="{D6F7A129-BC8C-4A59-8549-92DA2328197A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040E3B-EDC5-4872-AD49-04929A7DD34B}" type="pres">
      <dgm:prSet presAssocID="{D6F7A129-BC8C-4A59-8549-92DA2328197A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142A85-5E10-48B9-A98D-86DC15C31C91}" type="pres">
      <dgm:prSet presAssocID="{D6F7A129-BC8C-4A59-8549-92DA2328197A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18752B-1BCF-437B-9617-2B540BF1C410}" type="pres">
      <dgm:prSet presAssocID="{D6F7A129-BC8C-4A59-8549-92DA2328197A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BB15F0-9C6A-4C13-ACC4-CCD950BF9C2E}" srcId="{D6F7A129-BC8C-4A59-8549-92DA2328197A}" destId="{33735BD6-638D-4F70-B386-FAE6C0BA4D10}" srcOrd="2" destOrd="0" parTransId="{95519B8F-C3F4-40B1-BCC4-739D0DBDFB93}" sibTransId="{716AF0E7-D0B4-4155-BB4B-61106734B6A1}"/>
    <dgm:cxn modelId="{DCA981B7-1792-4D25-A35B-3FC8FEAE92E7}" type="presOf" srcId="{D766691E-B226-413B-97C3-9287AD073736}" destId="{94E5751C-F2C2-4DDC-B23D-53AE1798A9AA}" srcOrd="0" destOrd="0" presId="urn:microsoft.com/office/officeart/2005/8/layout/vProcess5"/>
    <dgm:cxn modelId="{AC154335-E830-469B-8CD4-D989B200F5BF}" type="presOf" srcId="{834315A2-6D44-43D7-809A-A7A820FE5753}" destId="{F394D7A5-CAED-4F5C-92C3-8A4A243DB21C}" srcOrd="0" destOrd="0" presId="urn:microsoft.com/office/officeart/2005/8/layout/vProcess5"/>
    <dgm:cxn modelId="{2E0ADC7E-3CDF-48D0-9751-C5A419CA51F6}" type="presOf" srcId="{51CF1436-6627-45DA-B3A7-AB21C3015473}" destId="{CECDB35B-4B3D-477F-9C30-32E9FFF90A8B}" srcOrd="0" destOrd="0" presId="urn:microsoft.com/office/officeart/2005/8/layout/vProcess5"/>
    <dgm:cxn modelId="{2F2432D0-9E37-4801-98D7-E1D84497500E}" srcId="{D6F7A129-BC8C-4A59-8549-92DA2328197A}" destId="{ED8E77F7-F7D2-42B6-834A-FB7FC5EC8A1F}" srcOrd="3" destOrd="0" parTransId="{5D8ADB00-E997-422B-8B40-6FA2FE410E80}" sibTransId="{D766691E-B226-413B-97C3-9287AD073736}"/>
    <dgm:cxn modelId="{F98021AF-AFB0-46C1-AC07-C313424258FD}" type="presOf" srcId="{33735BD6-638D-4F70-B386-FAE6C0BA4D10}" destId="{953001C4-CF7A-4B90-8E4A-54F3CCF1AEFE}" srcOrd="0" destOrd="0" presId="urn:microsoft.com/office/officeart/2005/8/layout/vProcess5"/>
    <dgm:cxn modelId="{256D6B52-229A-44FA-B342-F0C5F090C7A7}" srcId="{D6F7A129-BC8C-4A59-8549-92DA2328197A}" destId="{51CF1436-6627-45DA-B3A7-AB21C3015473}" srcOrd="0" destOrd="0" parTransId="{8C6FE8CE-C031-45D2-9F57-A2D677C86C4C}" sibTransId="{4228CC67-4CC2-468C-8BCA-39837F8C6E23}"/>
    <dgm:cxn modelId="{14BC1EFD-D818-4F4E-B7BC-25F396EBABE4}" type="presOf" srcId="{716AF0E7-D0B4-4155-BB4B-61106734B6A1}" destId="{10C885FC-20E0-422E-9226-777AD2C67EEE}" srcOrd="0" destOrd="0" presId="urn:microsoft.com/office/officeart/2005/8/layout/vProcess5"/>
    <dgm:cxn modelId="{07D09B3F-0940-4B72-B690-81B8399AA44A}" type="presOf" srcId="{ED8E77F7-F7D2-42B6-834A-FB7FC5EC8A1F}" destId="{04142A85-5E10-48B9-A98D-86DC15C31C91}" srcOrd="1" destOrd="0" presId="urn:microsoft.com/office/officeart/2005/8/layout/vProcess5"/>
    <dgm:cxn modelId="{31A8284A-6B94-4290-A475-E100045F54D3}" type="presOf" srcId="{33735BD6-638D-4F70-B386-FAE6C0BA4D10}" destId="{EC040E3B-EDC5-4872-AD49-04929A7DD34B}" srcOrd="1" destOrd="0" presId="urn:microsoft.com/office/officeart/2005/8/layout/vProcess5"/>
    <dgm:cxn modelId="{E495ACAA-253C-4E6B-869A-E3245BB405FB}" type="presOf" srcId="{BF86C028-DDBA-4BF8-9075-F42152EEF027}" destId="{39704ED2-1718-4EF1-ACE1-1AC40C18BD68}" srcOrd="0" destOrd="0" presId="urn:microsoft.com/office/officeart/2005/8/layout/vProcess5"/>
    <dgm:cxn modelId="{D273A1B8-2CBE-4047-BF86-ECFC42A682C2}" type="presOf" srcId="{E7C07854-5328-41D1-9481-E3F64653698C}" destId="{EE165CE0-A95E-4B56-8A9B-57FC378C5565}" srcOrd="1" destOrd="0" presId="urn:microsoft.com/office/officeart/2005/8/layout/vProcess5"/>
    <dgm:cxn modelId="{9DBF9B06-156E-41E8-A4E5-CA646A2D6FC2}" type="presOf" srcId="{834315A2-6D44-43D7-809A-A7A820FE5753}" destId="{E218752B-1BCF-437B-9617-2B540BF1C410}" srcOrd="1" destOrd="0" presId="urn:microsoft.com/office/officeart/2005/8/layout/vProcess5"/>
    <dgm:cxn modelId="{09D1DAA6-F26F-4A00-A4F7-19687D8A60D8}" type="presOf" srcId="{D6F7A129-BC8C-4A59-8549-92DA2328197A}" destId="{DBF2E19A-BCD5-4450-BFB6-D6E7BC0E82E4}" srcOrd="0" destOrd="0" presId="urn:microsoft.com/office/officeart/2005/8/layout/vProcess5"/>
    <dgm:cxn modelId="{20684BE6-A6F5-4C2E-BA6F-53E15F9C4B1D}" type="presOf" srcId="{51CF1436-6627-45DA-B3A7-AB21C3015473}" destId="{AF21E964-9EFE-463D-B4D9-D638D755077F}" srcOrd="1" destOrd="0" presId="urn:microsoft.com/office/officeart/2005/8/layout/vProcess5"/>
    <dgm:cxn modelId="{3B125323-5222-4587-8DC1-8A11DC1D1A99}" type="presOf" srcId="{E7C07854-5328-41D1-9481-E3F64653698C}" destId="{C300A9E7-E3C9-415D-BFFF-2B5725B87E02}" srcOrd="0" destOrd="0" presId="urn:microsoft.com/office/officeart/2005/8/layout/vProcess5"/>
    <dgm:cxn modelId="{0A346AF3-3AD9-4B28-BA5C-A71618542B8A}" type="presOf" srcId="{4228CC67-4CC2-468C-8BCA-39837F8C6E23}" destId="{995DA645-4584-4D0D-9BBD-1D1A3F3F07CD}" srcOrd="0" destOrd="0" presId="urn:microsoft.com/office/officeart/2005/8/layout/vProcess5"/>
    <dgm:cxn modelId="{70B33C9F-B2B6-4BE0-94E7-89535DA670A8}" type="presOf" srcId="{ED8E77F7-F7D2-42B6-834A-FB7FC5EC8A1F}" destId="{2C7851E0-14A7-47CB-8E13-F3F52C5E48BD}" srcOrd="0" destOrd="0" presId="urn:microsoft.com/office/officeart/2005/8/layout/vProcess5"/>
    <dgm:cxn modelId="{9F716416-2633-40CC-A083-C510C2CCC699}" srcId="{D6F7A129-BC8C-4A59-8549-92DA2328197A}" destId="{E7C07854-5328-41D1-9481-E3F64653698C}" srcOrd="1" destOrd="0" parTransId="{94ED9CF8-C63F-4BD7-AAFE-F247C0475684}" sibTransId="{BF86C028-DDBA-4BF8-9075-F42152EEF027}"/>
    <dgm:cxn modelId="{6B619F09-1B92-4D0C-B5CB-F8D14BBAED43}" srcId="{D6F7A129-BC8C-4A59-8549-92DA2328197A}" destId="{834315A2-6D44-43D7-809A-A7A820FE5753}" srcOrd="4" destOrd="0" parTransId="{45F496FC-ED57-42AB-ACEC-3021B95036B7}" sibTransId="{10B25900-7023-49E6-9D64-D1A035CE3F2C}"/>
    <dgm:cxn modelId="{F86D9080-0F9D-4D44-87EE-0CAC767EF2D2}" type="presParOf" srcId="{DBF2E19A-BCD5-4450-BFB6-D6E7BC0E82E4}" destId="{D0DFF789-10FD-415C-AF67-666F6B06BB61}" srcOrd="0" destOrd="0" presId="urn:microsoft.com/office/officeart/2005/8/layout/vProcess5"/>
    <dgm:cxn modelId="{9BF742D8-5307-4AEA-A4B0-CFD3F171A835}" type="presParOf" srcId="{DBF2E19A-BCD5-4450-BFB6-D6E7BC0E82E4}" destId="{CECDB35B-4B3D-477F-9C30-32E9FFF90A8B}" srcOrd="1" destOrd="0" presId="urn:microsoft.com/office/officeart/2005/8/layout/vProcess5"/>
    <dgm:cxn modelId="{EB69DB04-9FE2-45C0-B878-0EFD294E65C8}" type="presParOf" srcId="{DBF2E19A-BCD5-4450-BFB6-D6E7BC0E82E4}" destId="{C300A9E7-E3C9-415D-BFFF-2B5725B87E02}" srcOrd="2" destOrd="0" presId="urn:microsoft.com/office/officeart/2005/8/layout/vProcess5"/>
    <dgm:cxn modelId="{357907B8-8C91-40C2-B77A-94F913CF8B3B}" type="presParOf" srcId="{DBF2E19A-BCD5-4450-BFB6-D6E7BC0E82E4}" destId="{953001C4-CF7A-4B90-8E4A-54F3CCF1AEFE}" srcOrd="3" destOrd="0" presId="urn:microsoft.com/office/officeart/2005/8/layout/vProcess5"/>
    <dgm:cxn modelId="{10C3F43A-4038-48CF-B446-9A15172394F3}" type="presParOf" srcId="{DBF2E19A-BCD5-4450-BFB6-D6E7BC0E82E4}" destId="{2C7851E0-14A7-47CB-8E13-F3F52C5E48BD}" srcOrd="4" destOrd="0" presId="urn:microsoft.com/office/officeart/2005/8/layout/vProcess5"/>
    <dgm:cxn modelId="{0A707E55-19C1-48E7-B5B0-63C46DBCEB0C}" type="presParOf" srcId="{DBF2E19A-BCD5-4450-BFB6-D6E7BC0E82E4}" destId="{F394D7A5-CAED-4F5C-92C3-8A4A243DB21C}" srcOrd="5" destOrd="0" presId="urn:microsoft.com/office/officeart/2005/8/layout/vProcess5"/>
    <dgm:cxn modelId="{A5DFED3F-E37B-47FC-BC05-A08E15F38DAD}" type="presParOf" srcId="{DBF2E19A-BCD5-4450-BFB6-D6E7BC0E82E4}" destId="{995DA645-4584-4D0D-9BBD-1D1A3F3F07CD}" srcOrd="6" destOrd="0" presId="urn:microsoft.com/office/officeart/2005/8/layout/vProcess5"/>
    <dgm:cxn modelId="{67A7ED76-697E-4808-B90A-625D30BB3635}" type="presParOf" srcId="{DBF2E19A-BCD5-4450-BFB6-D6E7BC0E82E4}" destId="{39704ED2-1718-4EF1-ACE1-1AC40C18BD68}" srcOrd="7" destOrd="0" presId="urn:microsoft.com/office/officeart/2005/8/layout/vProcess5"/>
    <dgm:cxn modelId="{7657A5AD-0FAE-4D98-A210-B6E2E06BDC5F}" type="presParOf" srcId="{DBF2E19A-BCD5-4450-BFB6-D6E7BC0E82E4}" destId="{10C885FC-20E0-422E-9226-777AD2C67EEE}" srcOrd="8" destOrd="0" presId="urn:microsoft.com/office/officeart/2005/8/layout/vProcess5"/>
    <dgm:cxn modelId="{D942684B-839E-4D1A-A800-45E69A6CD638}" type="presParOf" srcId="{DBF2E19A-BCD5-4450-BFB6-D6E7BC0E82E4}" destId="{94E5751C-F2C2-4DDC-B23D-53AE1798A9AA}" srcOrd="9" destOrd="0" presId="urn:microsoft.com/office/officeart/2005/8/layout/vProcess5"/>
    <dgm:cxn modelId="{D587F032-06FF-4A77-9DB2-FD91218CB4EB}" type="presParOf" srcId="{DBF2E19A-BCD5-4450-BFB6-D6E7BC0E82E4}" destId="{AF21E964-9EFE-463D-B4D9-D638D755077F}" srcOrd="10" destOrd="0" presId="urn:microsoft.com/office/officeart/2005/8/layout/vProcess5"/>
    <dgm:cxn modelId="{C00CFFFD-C1E6-409E-BF0F-52AAC5DF8FFB}" type="presParOf" srcId="{DBF2E19A-BCD5-4450-BFB6-D6E7BC0E82E4}" destId="{EE165CE0-A95E-4B56-8A9B-57FC378C5565}" srcOrd="11" destOrd="0" presId="urn:microsoft.com/office/officeart/2005/8/layout/vProcess5"/>
    <dgm:cxn modelId="{7607FD69-BDFC-46D6-B0AB-77A03597E66C}" type="presParOf" srcId="{DBF2E19A-BCD5-4450-BFB6-D6E7BC0E82E4}" destId="{EC040E3B-EDC5-4872-AD49-04929A7DD34B}" srcOrd="12" destOrd="0" presId="urn:microsoft.com/office/officeart/2005/8/layout/vProcess5"/>
    <dgm:cxn modelId="{996A60B2-A963-4820-B905-DBBE8DD7D62B}" type="presParOf" srcId="{DBF2E19A-BCD5-4450-BFB6-D6E7BC0E82E4}" destId="{04142A85-5E10-48B9-A98D-86DC15C31C91}" srcOrd="13" destOrd="0" presId="urn:microsoft.com/office/officeart/2005/8/layout/vProcess5"/>
    <dgm:cxn modelId="{C3A44D86-D200-4A2C-A0F2-6E1E73F41EE9}" type="presParOf" srcId="{DBF2E19A-BCD5-4450-BFB6-D6E7BC0E82E4}" destId="{E218752B-1BCF-437B-9617-2B540BF1C410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540CC52-B657-4F9A-A5A9-7F0BC92D4B0A}" type="doc">
      <dgm:prSet loTypeId="urn:microsoft.com/office/officeart/2005/8/layout/hProcess9" loCatId="process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F7090A6-0EA3-4D95-99D7-5602487C4B97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Create symmetric key on Publisher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FD2225E9-9E0E-4061-9525-FE6EAD5C0D98}" type="parTrans" cxnId="{9AD6229B-E70E-4B46-83BA-C5C5D5612245}">
      <dgm:prSet/>
      <dgm:spPr/>
      <dgm:t>
        <a:bodyPr/>
        <a:lstStyle/>
        <a:p>
          <a:endParaRPr lang="en-US"/>
        </a:p>
      </dgm:t>
    </dgm:pt>
    <dgm:pt modelId="{174E63CC-EF12-48BD-B084-2CF9AAB30CEC}" type="sibTrans" cxnId="{9AD6229B-E70E-4B46-83BA-C5C5D5612245}">
      <dgm:prSet/>
      <dgm:spPr/>
      <dgm:t>
        <a:bodyPr/>
        <a:lstStyle/>
        <a:p>
          <a:endParaRPr lang="en-US"/>
        </a:p>
      </dgm:t>
    </dgm:pt>
    <dgm:pt modelId="{39B738DD-3814-46C5-B5F7-141B248AE177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Encrypt column data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DB8620BB-BD66-431C-8084-C246799A420A}" type="parTrans" cxnId="{313DAAB7-BAE5-4016-8EF4-D7B8A459CABB}">
      <dgm:prSet/>
      <dgm:spPr/>
      <dgm:t>
        <a:bodyPr/>
        <a:lstStyle/>
        <a:p>
          <a:endParaRPr lang="en-US"/>
        </a:p>
      </dgm:t>
    </dgm:pt>
    <dgm:pt modelId="{5998E175-C799-46F3-AA60-56631FDC3664}" type="sibTrans" cxnId="{313DAAB7-BAE5-4016-8EF4-D7B8A459CABB}">
      <dgm:prSet/>
      <dgm:spPr/>
      <dgm:t>
        <a:bodyPr/>
        <a:lstStyle/>
        <a:p>
          <a:endParaRPr lang="en-US"/>
        </a:p>
      </dgm:t>
    </dgm:pt>
    <dgm:pt modelId="{41EAAA1D-AFDC-4267-9C4C-21F88F4EB522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Publish table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5C204112-7B22-4276-820F-3FCFFB7B9AEC}" type="parTrans" cxnId="{22B92FBE-F34F-4983-BD49-8495224F2107}">
      <dgm:prSet/>
      <dgm:spPr/>
      <dgm:t>
        <a:bodyPr/>
        <a:lstStyle/>
        <a:p>
          <a:endParaRPr lang="en-US"/>
        </a:p>
      </dgm:t>
    </dgm:pt>
    <dgm:pt modelId="{9BDA776B-0E66-47D5-BDAB-894B25F90813}" type="sibTrans" cxnId="{22B92FBE-F34F-4983-BD49-8495224F2107}">
      <dgm:prSet/>
      <dgm:spPr/>
      <dgm:t>
        <a:bodyPr/>
        <a:lstStyle/>
        <a:p>
          <a:endParaRPr lang="en-US"/>
        </a:p>
      </dgm:t>
    </dgm:pt>
    <dgm:pt modelId="{AAEE425B-78AC-49FC-83FB-C85CED1E0D05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Subscribe and </a:t>
          </a:r>
          <a:r>
            <a:rPr lang="en-US" dirty="0" err="1" smtClean="0">
              <a:latin typeface="Calibri" pitchFamily="34" charset="0"/>
              <a:cs typeface="Calibri" pitchFamily="34" charset="0"/>
            </a:rPr>
            <a:t>Init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58C26355-F659-4E7A-93A0-80631084D5CF}" type="parTrans" cxnId="{7A5314BA-FEDC-46DD-BF63-6223CB2D8DAD}">
      <dgm:prSet/>
      <dgm:spPr/>
      <dgm:t>
        <a:bodyPr/>
        <a:lstStyle/>
        <a:p>
          <a:endParaRPr lang="en-US"/>
        </a:p>
      </dgm:t>
    </dgm:pt>
    <dgm:pt modelId="{D528533D-E18A-4F7A-8B3D-DE900C96A6F4}" type="sibTrans" cxnId="{7A5314BA-FEDC-46DD-BF63-6223CB2D8DAD}">
      <dgm:prSet/>
      <dgm:spPr/>
      <dgm:t>
        <a:bodyPr/>
        <a:lstStyle/>
        <a:p>
          <a:endParaRPr lang="en-US"/>
        </a:p>
      </dgm:t>
    </dgm:pt>
    <dgm:pt modelId="{6A15DA99-468D-44D2-8B9B-0323AC281942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  <a:cs typeface="Calibri" pitchFamily="34" charset="0"/>
            </a:rPr>
            <a:t>Recreate symmetric key with ALGORITHM, KEY_SOURCE, IDENTITY_VALUE</a:t>
          </a:r>
          <a:endParaRPr lang="en-US" dirty="0">
            <a:latin typeface="Calibri" pitchFamily="34" charset="0"/>
            <a:cs typeface="Calibri" pitchFamily="34" charset="0"/>
          </a:endParaRPr>
        </a:p>
      </dgm:t>
    </dgm:pt>
    <dgm:pt modelId="{9E267D00-AEE3-4783-AADD-27926B50EF62}" type="parTrans" cxnId="{0650A6A0-19F8-4D23-8AA1-B04549E3435C}">
      <dgm:prSet/>
      <dgm:spPr/>
      <dgm:t>
        <a:bodyPr/>
        <a:lstStyle/>
        <a:p>
          <a:endParaRPr lang="en-US"/>
        </a:p>
      </dgm:t>
    </dgm:pt>
    <dgm:pt modelId="{E4478761-1018-4BB6-9C6D-1B40438EC43C}" type="sibTrans" cxnId="{0650A6A0-19F8-4D23-8AA1-B04549E3435C}">
      <dgm:prSet/>
      <dgm:spPr/>
      <dgm:t>
        <a:bodyPr/>
        <a:lstStyle/>
        <a:p>
          <a:endParaRPr lang="en-US"/>
        </a:p>
      </dgm:t>
    </dgm:pt>
    <dgm:pt modelId="{268ED7B6-D879-46A7-B13A-CD268FEAD328}" type="pres">
      <dgm:prSet presAssocID="{4540CC52-B657-4F9A-A5A9-7F0BC92D4B0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BFF8EE-2813-4A67-A980-FA8F2352CE1C}" type="pres">
      <dgm:prSet presAssocID="{4540CC52-B657-4F9A-A5A9-7F0BC92D4B0A}" presName="arrow" presStyleLbl="bgShp" presStyleIdx="0" presStyleCnt="1"/>
      <dgm:spPr/>
    </dgm:pt>
    <dgm:pt modelId="{0145893F-CB3A-455A-A3D6-A88E88F3C2AF}" type="pres">
      <dgm:prSet presAssocID="{4540CC52-B657-4F9A-A5A9-7F0BC92D4B0A}" presName="linearProcess" presStyleCnt="0"/>
      <dgm:spPr/>
    </dgm:pt>
    <dgm:pt modelId="{108BEF8C-D7DE-4770-A448-8A57A6139EB2}" type="pres">
      <dgm:prSet presAssocID="{7F7090A6-0EA3-4D95-99D7-5602487C4B97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7661BF-6ED4-4683-9CA5-6D25D432CCA7}" type="pres">
      <dgm:prSet presAssocID="{174E63CC-EF12-48BD-B084-2CF9AAB30CEC}" presName="sibTrans" presStyleCnt="0"/>
      <dgm:spPr/>
    </dgm:pt>
    <dgm:pt modelId="{81404913-AA4E-4DB5-A8C5-29C12C00DFD3}" type="pres">
      <dgm:prSet presAssocID="{39B738DD-3814-46C5-B5F7-141B248AE177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295D36-84FB-446B-BB87-73771B0BD647}" type="pres">
      <dgm:prSet presAssocID="{5998E175-C799-46F3-AA60-56631FDC3664}" presName="sibTrans" presStyleCnt="0"/>
      <dgm:spPr/>
    </dgm:pt>
    <dgm:pt modelId="{9301ACF1-5538-49CA-941D-5A50F8485637}" type="pres">
      <dgm:prSet presAssocID="{41EAAA1D-AFDC-4267-9C4C-21F88F4EB522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88CEC3-E2FD-419E-9C9E-3A1845CE1F0D}" type="pres">
      <dgm:prSet presAssocID="{9BDA776B-0E66-47D5-BDAB-894B25F90813}" presName="sibTrans" presStyleCnt="0"/>
      <dgm:spPr/>
    </dgm:pt>
    <dgm:pt modelId="{1F81E174-85F3-45C1-B111-5A37F810B3C5}" type="pres">
      <dgm:prSet presAssocID="{AAEE425B-78AC-49FC-83FB-C85CED1E0D05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CE7FD4-3D39-4EC8-9E7C-2391453BF195}" type="pres">
      <dgm:prSet presAssocID="{D528533D-E18A-4F7A-8B3D-DE900C96A6F4}" presName="sibTrans" presStyleCnt="0"/>
      <dgm:spPr/>
    </dgm:pt>
    <dgm:pt modelId="{D748B296-087F-419A-88F2-EC92639EE370}" type="pres">
      <dgm:prSet presAssocID="{6A15DA99-468D-44D2-8B9B-0323AC281942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3B7E00-21FD-4120-AD11-A9DBECF17D50}" type="presOf" srcId="{4540CC52-B657-4F9A-A5A9-7F0BC92D4B0A}" destId="{268ED7B6-D879-46A7-B13A-CD268FEAD328}" srcOrd="0" destOrd="0" presId="urn:microsoft.com/office/officeart/2005/8/layout/hProcess9"/>
    <dgm:cxn modelId="{22B92FBE-F34F-4983-BD49-8495224F2107}" srcId="{4540CC52-B657-4F9A-A5A9-7F0BC92D4B0A}" destId="{41EAAA1D-AFDC-4267-9C4C-21F88F4EB522}" srcOrd="2" destOrd="0" parTransId="{5C204112-7B22-4276-820F-3FCFFB7B9AEC}" sibTransId="{9BDA776B-0E66-47D5-BDAB-894B25F90813}"/>
    <dgm:cxn modelId="{83BB6EB5-4CAE-4C52-8EE6-7BE579C92373}" type="presOf" srcId="{AAEE425B-78AC-49FC-83FB-C85CED1E0D05}" destId="{1F81E174-85F3-45C1-B111-5A37F810B3C5}" srcOrd="0" destOrd="0" presId="urn:microsoft.com/office/officeart/2005/8/layout/hProcess9"/>
    <dgm:cxn modelId="{885EF280-4673-40FF-BF76-2858BFC717B2}" type="presOf" srcId="{39B738DD-3814-46C5-B5F7-141B248AE177}" destId="{81404913-AA4E-4DB5-A8C5-29C12C00DFD3}" srcOrd="0" destOrd="0" presId="urn:microsoft.com/office/officeart/2005/8/layout/hProcess9"/>
    <dgm:cxn modelId="{9AD6229B-E70E-4B46-83BA-C5C5D5612245}" srcId="{4540CC52-B657-4F9A-A5A9-7F0BC92D4B0A}" destId="{7F7090A6-0EA3-4D95-99D7-5602487C4B97}" srcOrd="0" destOrd="0" parTransId="{FD2225E9-9E0E-4061-9525-FE6EAD5C0D98}" sibTransId="{174E63CC-EF12-48BD-B084-2CF9AAB30CEC}"/>
    <dgm:cxn modelId="{0650A6A0-19F8-4D23-8AA1-B04549E3435C}" srcId="{4540CC52-B657-4F9A-A5A9-7F0BC92D4B0A}" destId="{6A15DA99-468D-44D2-8B9B-0323AC281942}" srcOrd="4" destOrd="0" parTransId="{9E267D00-AEE3-4783-AADD-27926B50EF62}" sibTransId="{E4478761-1018-4BB6-9C6D-1B40438EC43C}"/>
    <dgm:cxn modelId="{7A5314BA-FEDC-46DD-BF63-6223CB2D8DAD}" srcId="{4540CC52-B657-4F9A-A5A9-7F0BC92D4B0A}" destId="{AAEE425B-78AC-49FC-83FB-C85CED1E0D05}" srcOrd="3" destOrd="0" parTransId="{58C26355-F659-4E7A-93A0-80631084D5CF}" sibTransId="{D528533D-E18A-4F7A-8B3D-DE900C96A6F4}"/>
    <dgm:cxn modelId="{5455FEE2-E583-43FE-B186-24A26A174CC6}" type="presOf" srcId="{7F7090A6-0EA3-4D95-99D7-5602487C4B97}" destId="{108BEF8C-D7DE-4770-A448-8A57A6139EB2}" srcOrd="0" destOrd="0" presId="urn:microsoft.com/office/officeart/2005/8/layout/hProcess9"/>
    <dgm:cxn modelId="{F3ACF18E-EE35-4799-8C71-415591FAA730}" type="presOf" srcId="{6A15DA99-468D-44D2-8B9B-0323AC281942}" destId="{D748B296-087F-419A-88F2-EC92639EE370}" srcOrd="0" destOrd="0" presId="urn:microsoft.com/office/officeart/2005/8/layout/hProcess9"/>
    <dgm:cxn modelId="{5F3F742F-B6DA-402D-9311-91CF6E5D94DD}" type="presOf" srcId="{41EAAA1D-AFDC-4267-9C4C-21F88F4EB522}" destId="{9301ACF1-5538-49CA-941D-5A50F8485637}" srcOrd="0" destOrd="0" presId="urn:microsoft.com/office/officeart/2005/8/layout/hProcess9"/>
    <dgm:cxn modelId="{313DAAB7-BAE5-4016-8EF4-D7B8A459CABB}" srcId="{4540CC52-B657-4F9A-A5A9-7F0BC92D4B0A}" destId="{39B738DD-3814-46C5-B5F7-141B248AE177}" srcOrd="1" destOrd="0" parTransId="{DB8620BB-BD66-431C-8084-C246799A420A}" sibTransId="{5998E175-C799-46F3-AA60-56631FDC3664}"/>
    <dgm:cxn modelId="{A6B16F31-475B-4324-8669-6FBFBD08C302}" type="presParOf" srcId="{268ED7B6-D879-46A7-B13A-CD268FEAD328}" destId="{73BFF8EE-2813-4A67-A980-FA8F2352CE1C}" srcOrd="0" destOrd="0" presId="urn:microsoft.com/office/officeart/2005/8/layout/hProcess9"/>
    <dgm:cxn modelId="{1B8EE744-5B1F-4D90-9D39-C1DF2A85D469}" type="presParOf" srcId="{268ED7B6-D879-46A7-B13A-CD268FEAD328}" destId="{0145893F-CB3A-455A-A3D6-A88E88F3C2AF}" srcOrd="1" destOrd="0" presId="urn:microsoft.com/office/officeart/2005/8/layout/hProcess9"/>
    <dgm:cxn modelId="{27CB389A-FD86-4C18-9BDB-BDC4164167ED}" type="presParOf" srcId="{0145893F-CB3A-455A-A3D6-A88E88F3C2AF}" destId="{108BEF8C-D7DE-4770-A448-8A57A6139EB2}" srcOrd="0" destOrd="0" presId="urn:microsoft.com/office/officeart/2005/8/layout/hProcess9"/>
    <dgm:cxn modelId="{D0AA821F-A29A-4FBB-A3DD-EF2483334992}" type="presParOf" srcId="{0145893F-CB3A-455A-A3D6-A88E88F3C2AF}" destId="{017661BF-6ED4-4683-9CA5-6D25D432CCA7}" srcOrd="1" destOrd="0" presId="urn:microsoft.com/office/officeart/2005/8/layout/hProcess9"/>
    <dgm:cxn modelId="{63C20F5D-A886-46B9-B98B-988FA3C40ECC}" type="presParOf" srcId="{0145893F-CB3A-455A-A3D6-A88E88F3C2AF}" destId="{81404913-AA4E-4DB5-A8C5-29C12C00DFD3}" srcOrd="2" destOrd="0" presId="urn:microsoft.com/office/officeart/2005/8/layout/hProcess9"/>
    <dgm:cxn modelId="{C94BCFCE-61EC-4B93-9EC1-2326D6B03A37}" type="presParOf" srcId="{0145893F-CB3A-455A-A3D6-A88E88F3C2AF}" destId="{B5295D36-84FB-446B-BB87-73771B0BD647}" srcOrd="3" destOrd="0" presId="urn:microsoft.com/office/officeart/2005/8/layout/hProcess9"/>
    <dgm:cxn modelId="{EC5895F8-02C0-431A-9A7F-D05DCA3727E8}" type="presParOf" srcId="{0145893F-CB3A-455A-A3D6-A88E88F3C2AF}" destId="{9301ACF1-5538-49CA-941D-5A50F8485637}" srcOrd="4" destOrd="0" presId="urn:microsoft.com/office/officeart/2005/8/layout/hProcess9"/>
    <dgm:cxn modelId="{F489C223-E1BB-4169-908E-6906BEBCD0D5}" type="presParOf" srcId="{0145893F-CB3A-455A-A3D6-A88E88F3C2AF}" destId="{2388CEC3-E2FD-419E-9C9E-3A1845CE1F0D}" srcOrd="5" destOrd="0" presId="urn:microsoft.com/office/officeart/2005/8/layout/hProcess9"/>
    <dgm:cxn modelId="{9CB82304-CDFB-4C36-BAD7-3EF743D4E440}" type="presParOf" srcId="{0145893F-CB3A-455A-A3D6-A88E88F3C2AF}" destId="{1F81E174-85F3-45C1-B111-5A37F810B3C5}" srcOrd="6" destOrd="0" presId="urn:microsoft.com/office/officeart/2005/8/layout/hProcess9"/>
    <dgm:cxn modelId="{6280EB21-8076-49AF-B048-F90CB717B737}" type="presParOf" srcId="{0145893F-CB3A-455A-A3D6-A88E88F3C2AF}" destId="{48CE7FD4-3D39-4EC8-9E7C-2391453BF195}" srcOrd="7" destOrd="0" presId="urn:microsoft.com/office/officeart/2005/8/layout/hProcess9"/>
    <dgm:cxn modelId="{5EC89CF4-F625-452D-AA2B-E60E0B4725CB}" type="presParOf" srcId="{0145893F-CB3A-455A-A3D6-A88E88F3C2AF}" destId="{D748B296-087F-419A-88F2-EC92639EE370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1F385-DDB6-4DFC-83EE-E50F815E734F}">
      <dsp:nvSpPr>
        <dsp:cNvPr id="0" name=""/>
        <dsp:cNvSpPr/>
      </dsp:nvSpPr>
      <dsp:spPr>
        <a:xfrm>
          <a:off x="0" y="0"/>
          <a:ext cx="7248842" cy="15120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>
              <a:latin typeface="Calibri" pitchFamily="34" charset="0"/>
              <a:cs typeface="Calibri" pitchFamily="34" charset="0"/>
            </a:rPr>
            <a:t>sp_adddistributor</a:t>
          </a:r>
          <a:endParaRPr lang="en-US" sz="23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Calibri" pitchFamily="34" charset="0"/>
              <a:cs typeface="Calibri" pitchFamily="34" charset="0"/>
            </a:rPr>
            <a:t>Creates an entry in the </a:t>
          </a:r>
          <a:r>
            <a:rPr lang="en-US" sz="1800" kern="1200" dirty="0" err="1" smtClean="0">
              <a:latin typeface="Calibri" pitchFamily="34" charset="0"/>
              <a:cs typeface="Calibri" pitchFamily="34" charset="0"/>
            </a:rPr>
            <a:t>sys.sysservers</a:t>
          </a:r>
          <a:r>
            <a:rPr lang="en-US" sz="1800" kern="1200" dirty="0" smtClean="0">
              <a:latin typeface="Calibri" pitchFamily="34" charset="0"/>
              <a:cs typeface="Calibri" pitchFamily="34" charset="0"/>
            </a:rPr>
            <a:t> table (if there is not one), marks the server entry as a Distributor, and stores property information</a:t>
          </a:r>
          <a:endParaRPr lang="en-US" sz="1800" kern="1200" dirty="0">
            <a:latin typeface="Calibri" pitchFamily="34" charset="0"/>
            <a:cs typeface="Calibri" pitchFamily="34" charset="0"/>
          </a:endParaRPr>
        </a:p>
      </dsp:txBody>
      <dsp:txXfrm>
        <a:off x="44288" y="44288"/>
        <a:ext cx="5617174" cy="1423517"/>
      </dsp:txXfrm>
    </dsp:sp>
    <dsp:sp modelId="{C729B410-596C-4243-A814-2CFDC162096F}">
      <dsp:nvSpPr>
        <dsp:cNvPr id="0" name=""/>
        <dsp:cNvSpPr/>
      </dsp:nvSpPr>
      <dsp:spPr>
        <a:xfrm>
          <a:off x="639603" y="1764109"/>
          <a:ext cx="7248842" cy="15120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>
              <a:latin typeface="Calibri" pitchFamily="34" charset="0"/>
              <a:cs typeface="Calibri" pitchFamily="34" charset="0"/>
            </a:rPr>
            <a:t>sp_adddistributiondb</a:t>
          </a:r>
          <a:endParaRPr lang="en-US" sz="23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Calibri" pitchFamily="34" charset="0"/>
              <a:cs typeface="Calibri" pitchFamily="34" charset="0"/>
            </a:rPr>
            <a:t>Creates a new distribution database and installs the Distributor schema</a:t>
          </a:r>
          <a:endParaRPr lang="en-US" sz="1800" kern="1200" dirty="0">
            <a:latin typeface="Calibri" pitchFamily="34" charset="0"/>
            <a:cs typeface="Calibri" pitchFamily="34" charset="0"/>
          </a:endParaRPr>
        </a:p>
      </dsp:txBody>
      <dsp:txXfrm>
        <a:off x="683891" y="1808397"/>
        <a:ext cx="5537801" cy="1423517"/>
      </dsp:txXfrm>
    </dsp:sp>
    <dsp:sp modelId="{C70C9177-4B53-480E-8FAB-3D6DCE54D325}">
      <dsp:nvSpPr>
        <dsp:cNvPr id="0" name=""/>
        <dsp:cNvSpPr/>
      </dsp:nvSpPr>
      <dsp:spPr>
        <a:xfrm>
          <a:off x="1279207" y="3528219"/>
          <a:ext cx="7248842" cy="15120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>
              <a:latin typeface="Calibri" pitchFamily="34" charset="0"/>
              <a:cs typeface="Calibri" pitchFamily="34" charset="0"/>
            </a:rPr>
            <a:t>sp_adddistpublisher</a:t>
          </a:r>
          <a:endParaRPr lang="en-US" sz="23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Calibri" pitchFamily="34" charset="0"/>
              <a:cs typeface="Calibri" pitchFamily="34" charset="0"/>
            </a:rPr>
            <a:t>Configures a Publisher to use a specified distribution database</a:t>
          </a:r>
          <a:endParaRPr lang="en-US" sz="1800" kern="1200" dirty="0">
            <a:latin typeface="Calibri" pitchFamily="34" charset="0"/>
            <a:cs typeface="Calibri" pitchFamily="34" charset="0"/>
          </a:endParaRPr>
        </a:p>
      </dsp:txBody>
      <dsp:txXfrm>
        <a:off x="1323495" y="3572507"/>
        <a:ext cx="5537801" cy="1423517"/>
      </dsp:txXfrm>
    </dsp:sp>
    <dsp:sp modelId="{89BD46F3-607E-4706-B8AB-7225E8FD4B0E}">
      <dsp:nvSpPr>
        <dsp:cNvPr id="0" name=""/>
        <dsp:cNvSpPr/>
      </dsp:nvSpPr>
      <dsp:spPr>
        <a:xfrm>
          <a:off x="6265981" y="1146671"/>
          <a:ext cx="982861" cy="98286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6487125" y="1146671"/>
        <a:ext cx="540573" cy="739603"/>
      </dsp:txXfrm>
    </dsp:sp>
    <dsp:sp modelId="{BBA8B5F2-CEE3-4EBB-A5FD-3CD18A89F86D}">
      <dsp:nvSpPr>
        <dsp:cNvPr id="0" name=""/>
        <dsp:cNvSpPr/>
      </dsp:nvSpPr>
      <dsp:spPr>
        <a:xfrm>
          <a:off x="6905585" y="2900700"/>
          <a:ext cx="982861" cy="98286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7126729" y="2900700"/>
        <a:ext cx="540573" cy="7396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C43295-8AE9-489D-84B7-D6BBBF2A1E21}">
      <dsp:nvSpPr>
        <dsp:cNvPr id="0" name=""/>
        <dsp:cNvSpPr/>
      </dsp:nvSpPr>
      <dsp:spPr>
        <a:xfrm>
          <a:off x="0" y="0"/>
          <a:ext cx="6566598" cy="9072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>
              <a:latin typeface="Calibri" pitchFamily="34" charset="0"/>
              <a:cs typeface="Calibri" pitchFamily="34" charset="0"/>
            </a:rPr>
            <a:t>sp_replicationdboption</a:t>
          </a:r>
          <a:endParaRPr lang="en-US" sz="22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Enable the publication database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26573" y="26573"/>
        <a:ext cx="5481448" cy="854110"/>
      </dsp:txXfrm>
    </dsp:sp>
    <dsp:sp modelId="{28EDC503-8FE5-4D3C-ADA1-F97602A77A74}">
      <dsp:nvSpPr>
        <dsp:cNvPr id="0" name=""/>
        <dsp:cNvSpPr/>
      </dsp:nvSpPr>
      <dsp:spPr>
        <a:xfrm>
          <a:off x="490362" y="1033264"/>
          <a:ext cx="6566598" cy="9072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>
              <a:latin typeface="Calibri" pitchFamily="34" charset="0"/>
              <a:cs typeface="Calibri" pitchFamily="34" charset="0"/>
            </a:rPr>
            <a:t>sp_addlogreader_agent</a:t>
          </a:r>
          <a:endParaRPr lang="en-US" sz="22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Adds a Log Reader Agent for a given database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516935" y="1059837"/>
        <a:ext cx="5433373" cy="854110"/>
      </dsp:txXfrm>
    </dsp:sp>
    <dsp:sp modelId="{3D8F0F3D-D8F1-4D1C-8A02-32BBAAC1A880}">
      <dsp:nvSpPr>
        <dsp:cNvPr id="0" name=""/>
        <dsp:cNvSpPr/>
      </dsp:nvSpPr>
      <dsp:spPr>
        <a:xfrm>
          <a:off x="980725" y="2066528"/>
          <a:ext cx="6566598" cy="9072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>
              <a:latin typeface="Calibri" pitchFamily="34" charset="0"/>
              <a:cs typeface="Calibri" pitchFamily="34" charset="0"/>
            </a:rPr>
            <a:t>sp_addpublication</a:t>
          </a:r>
          <a:endParaRPr lang="en-US" sz="22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Creates a snapshot or transactional publication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1007298" y="2093101"/>
        <a:ext cx="5433373" cy="854110"/>
      </dsp:txXfrm>
    </dsp:sp>
    <dsp:sp modelId="{46594402-2858-4AC1-A4A7-5F7D1F23F7E8}">
      <dsp:nvSpPr>
        <dsp:cNvPr id="0" name=""/>
        <dsp:cNvSpPr/>
      </dsp:nvSpPr>
      <dsp:spPr>
        <a:xfrm>
          <a:off x="1471088" y="3099792"/>
          <a:ext cx="6566598" cy="9072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>
              <a:latin typeface="Calibri" pitchFamily="34" charset="0"/>
              <a:cs typeface="Calibri" pitchFamily="34" charset="0"/>
            </a:rPr>
            <a:t>sp_addpublication_snapshot</a:t>
          </a:r>
          <a:endParaRPr lang="en-US" sz="22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Creates the Snapshot Agent for the specified publication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1497661" y="3126365"/>
        <a:ext cx="5433373" cy="854110"/>
      </dsp:txXfrm>
    </dsp:sp>
    <dsp:sp modelId="{DF737A9A-97B9-4925-AD77-53F154C6F905}">
      <dsp:nvSpPr>
        <dsp:cNvPr id="0" name=""/>
        <dsp:cNvSpPr/>
      </dsp:nvSpPr>
      <dsp:spPr>
        <a:xfrm>
          <a:off x="1961451" y="4133056"/>
          <a:ext cx="6566598" cy="9072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>
              <a:latin typeface="Calibri" pitchFamily="34" charset="0"/>
              <a:cs typeface="Calibri" pitchFamily="34" charset="0"/>
            </a:rPr>
            <a:t>sp_addarticle</a:t>
          </a:r>
          <a:endParaRPr lang="en-US" sz="22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Creates an article and adds it to a publication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1988024" y="4159629"/>
        <a:ext cx="5433373" cy="854110"/>
      </dsp:txXfrm>
    </dsp:sp>
    <dsp:sp modelId="{75F04510-A562-4E05-AFAA-4FCCF8067E14}">
      <dsp:nvSpPr>
        <dsp:cNvPr id="0" name=""/>
        <dsp:cNvSpPr/>
      </dsp:nvSpPr>
      <dsp:spPr>
        <a:xfrm>
          <a:off x="5976881" y="662801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/>
        </a:p>
      </dsp:txBody>
      <dsp:txXfrm>
        <a:off x="6109567" y="662801"/>
        <a:ext cx="324344" cy="443761"/>
      </dsp:txXfrm>
    </dsp:sp>
    <dsp:sp modelId="{4F44D3A1-67A0-4687-9DAA-38E6D23CAFF1}">
      <dsp:nvSpPr>
        <dsp:cNvPr id="0" name=""/>
        <dsp:cNvSpPr/>
      </dsp:nvSpPr>
      <dsp:spPr>
        <a:xfrm>
          <a:off x="6467244" y="1696065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/>
        </a:p>
      </dsp:txBody>
      <dsp:txXfrm>
        <a:off x="6599930" y="1696065"/>
        <a:ext cx="324344" cy="443761"/>
      </dsp:txXfrm>
    </dsp:sp>
    <dsp:sp modelId="{FCF29F15-59B5-4B39-9FD8-DD6D37E4662E}">
      <dsp:nvSpPr>
        <dsp:cNvPr id="0" name=""/>
        <dsp:cNvSpPr/>
      </dsp:nvSpPr>
      <dsp:spPr>
        <a:xfrm>
          <a:off x="6957607" y="2714208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/>
        </a:p>
      </dsp:txBody>
      <dsp:txXfrm>
        <a:off x="7090293" y="2714208"/>
        <a:ext cx="324344" cy="443761"/>
      </dsp:txXfrm>
    </dsp:sp>
    <dsp:sp modelId="{2574796C-9012-4DEA-9D42-36420DF3928F}">
      <dsp:nvSpPr>
        <dsp:cNvPr id="0" name=""/>
        <dsp:cNvSpPr/>
      </dsp:nvSpPr>
      <dsp:spPr>
        <a:xfrm>
          <a:off x="7447970" y="3757553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/>
        </a:p>
      </dsp:txBody>
      <dsp:txXfrm>
        <a:off x="7580656" y="3757553"/>
        <a:ext cx="324344" cy="4437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CBC437-58BA-413E-89A5-C11EA5BF8DAF}">
      <dsp:nvSpPr>
        <dsp:cNvPr id="0" name=""/>
        <dsp:cNvSpPr/>
      </dsp:nvSpPr>
      <dsp:spPr>
        <a:xfrm>
          <a:off x="0" y="0"/>
          <a:ext cx="7248842" cy="15120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>
              <a:latin typeface="Calibri" pitchFamily="34" charset="0"/>
              <a:cs typeface="Calibri" pitchFamily="34" charset="0"/>
            </a:rPr>
            <a:t>sp_articlecolumn</a:t>
          </a:r>
          <a:endParaRPr lang="en-US" sz="23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Calibri" pitchFamily="34" charset="0"/>
              <a:cs typeface="Calibri" pitchFamily="34" charset="0"/>
            </a:rPr>
            <a:t>Vertically filter data in a published table</a:t>
          </a:r>
          <a:endParaRPr lang="en-US" sz="1800" kern="1200" dirty="0">
            <a:latin typeface="Calibri" pitchFamily="34" charset="0"/>
            <a:cs typeface="Calibri" pitchFamily="34" charset="0"/>
          </a:endParaRPr>
        </a:p>
      </dsp:txBody>
      <dsp:txXfrm>
        <a:off x="44288" y="44288"/>
        <a:ext cx="5617174" cy="1423517"/>
      </dsp:txXfrm>
    </dsp:sp>
    <dsp:sp modelId="{51B4D8A4-D9D9-4EB6-B90F-6D3C6A1CB395}">
      <dsp:nvSpPr>
        <dsp:cNvPr id="0" name=""/>
        <dsp:cNvSpPr/>
      </dsp:nvSpPr>
      <dsp:spPr>
        <a:xfrm>
          <a:off x="639603" y="1764109"/>
          <a:ext cx="7248842" cy="15120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Calibri" pitchFamily="34" charset="0"/>
              <a:cs typeface="Calibri" pitchFamily="34" charset="0"/>
            </a:rPr>
            <a:t>sp_articlefilter</a:t>
          </a:r>
          <a:endParaRPr lang="en-US" sz="23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Calibri" pitchFamily="34" charset="0"/>
              <a:cs typeface="Calibri" pitchFamily="34" charset="0"/>
            </a:rPr>
            <a:t>Horizontal data filter in published table</a:t>
          </a:r>
          <a:endParaRPr lang="en-US" sz="1800" kern="1200" dirty="0">
            <a:latin typeface="Calibri" pitchFamily="34" charset="0"/>
            <a:cs typeface="Calibri" pitchFamily="34" charset="0"/>
          </a:endParaRPr>
        </a:p>
      </dsp:txBody>
      <dsp:txXfrm>
        <a:off x="683891" y="1808397"/>
        <a:ext cx="5537801" cy="1423517"/>
      </dsp:txXfrm>
    </dsp:sp>
    <dsp:sp modelId="{D7DD9415-981B-4B2E-B6C6-A3C83B9FCC40}">
      <dsp:nvSpPr>
        <dsp:cNvPr id="0" name=""/>
        <dsp:cNvSpPr/>
      </dsp:nvSpPr>
      <dsp:spPr>
        <a:xfrm>
          <a:off x="1279207" y="3528219"/>
          <a:ext cx="7248842" cy="15120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Calibri" pitchFamily="34" charset="0"/>
              <a:cs typeface="Calibri" pitchFamily="34" charset="0"/>
            </a:rPr>
            <a:t>sp_articleview</a:t>
          </a:r>
          <a:endParaRPr lang="en-US" sz="23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Calibri" pitchFamily="34" charset="0"/>
              <a:cs typeface="Calibri" pitchFamily="34" charset="0"/>
            </a:rPr>
            <a:t>Creates the view that defines the published article with vertical/horizontal filtering and is used as the source schema and data for the Subscriber</a:t>
          </a:r>
          <a:endParaRPr lang="en-US" sz="1800" kern="1200" dirty="0">
            <a:latin typeface="Calibri" pitchFamily="34" charset="0"/>
            <a:cs typeface="Calibri" pitchFamily="34" charset="0"/>
          </a:endParaRPr>
        </a:p>
      </dsp:txBody>
      <dsp:txXfrm>
        <a:off x="1323495" y="3572507"/>
        <a:ext cx="5537801" cy="1423517"/>
      </dsp:txXfrm>
    </dsp:sp>
    <dsp:sp modelId="{BF7756E3-AF85-4345-841F-8B312AE69686}">
      <dsp:nvSpPr>
        <dsp:cNvPr id="0" name=""/>
        <dsp:cNvSpPr/>
      </dsp:nvSpPr>
      <dsp:spPr>
        <a:xfrm>
          <a:off x="6265981" y="1146671"/>
          <a:ext cx="982861" cy="98286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6487125" y="1146671"/>
        <a:ext cx="540573" cy="739603"/>
      </dsp:txXfrm>
    </dsp:sp>
    <dsp:sp modelId="{6781A9B0-18F2-4899-A561-EE2E27BBC24A}">
      <dsp:nvSpPr>
        <dsp:cNvPr id="0" name=""/>
        <dsp:cNvSpPr/>
      </dsp:nvSpPr>
      <dsp:spPr>
        <a:xfrm>
          <a:off x="6905585" y="2900700"/>
          <a:ext cx="982861" cy="98286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7126729" y="2900700"/>
        <a:ext cx="540573" cy="7396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4BA2A1-CD93-4582-94FD-E9CAC3F7BCDB}">
      <dsp:nvSpPr>
        <dsp:cNvPr id="0" name=""/>
        <dsp:cNvSpPr/>
      </dsp:nvSpPr>
      <dsp:spPr>
        <a:xfrm>
          <a:off x="0" y="0"/>
          <a:ext cx="7241994" cy="79609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>
              <a:latin typeface="Calibri" pitchFamily="34" charset="0"/>
              <a:cs typeface="Calibri" pitchFamily="34" charset="0"/>
            </a:rPr>
            <a:t>sp_addsubscription</a:t>
          </a:r>
          <a:r>
            <a:rPr lang="en-US" sz="1900" kern="1200" dirty="0" smtClean="0">
              <a:latin typeface="Calibri" pitchFamily="34" charset="0"/>
              <a:cs typeface="Calibri" pitchFamily="34" charset="0"/>
            </a:rPr>
            <a:t> (at Publisher)</a:t>
          </a:r>
          <a:endParaRPr lang="en-US" sz="1900" kern="1200" dirty="0">
            <a:latin typeface="Calibri" pitchFamily="34" charset="0"/>
            <a:cs typeface="Calibri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Calibri" pitchFamily="34" charset="0"/>
              <a:cs typeface="Calibri" pitchFamily="34" charset="0"/>
            </a:rPr>
            <a:t>Adds a subscription to a publication and sets the Subscriber status</a:t>
          </a:r>
          <a:endParaRPr lang="en-US" sz="1500" kern="1200" dirty="0">
            <a:latin typeface="Calibri" pitchFamily="34" charset="0"/>
            <a:cs typeface="Calibri" pitchFamily="34" charset="0"/>
          </a:endParaRPr>
        </a:p>
      </dsp:txBody>
      <dsp:txXfrm>
        <a:off x="23317" y="23317"/>
        <a:ext cx="6419168" cy="749460"/>
      </dsp:txXfrm>
    </dsp:sp>
    <dsp:sp modelId="{F4BBA23A-2554-41A4-8630-0CF91D0E0AEC}">
      <dsp:nvSpPr>
        <dsp:cNvPr id="0" name=""/>
        <dsp:cNvSpPr/>
      </dsp:nvSpPr>
      <dsp:spPr>
        <a:xfrm>
          <a:off x="1277998" y="973003"/>
          <a:ext cx="7241994" cy="79609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>
              <a:latin typeface="Calibri" pitchFamily="34" charset="0"/>
              <a:cs typeface="Calibri" pitchFamily="34" charset="0"/>
            </a:rPr>
            <a:t>sp_addpushsubscription_agent</a:t>
          </a:r>
          <a:r>
            <a:rPr lang="en-US" sz="1900" kern="1200" dirty="0" smtClean="0">
              <a:latin typeface="Calibri" pitchFamily="34" charset="0"/>
              <a:cs typeface="Calibri" pitchFamily="34" charset="0"/>
            </a:rPr>
            <a:t> (at Publisher)</a:t>
          </a:r>
          <a:endParaRPr lang="en-US" sz="1900" kern="1200" dirty="0">
            <a:latin typeface="Calibri" pitchFamily="34" charset="0"/>
            <a:cs typeface="Calibri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Calibri" pitchFamily="34" charset="0"/>
              <a:cs typeface="Calibri" pitchFamily="34" charset="0"/>
            </a:rPr>
            <a:t>Creates new scheduled Distribution Agent job </a:t>
          </a:r>
          <a:endParaRPr lang="en-US" sz="1500" kern="1200" dirty="0">
            <a:latin typeface="Calibri" pitchFamily="34" charset="0"/>
            <a:cs typeface="Calibri" pitchFamily="34" charset="0"/>
          </a:endParaRPr>
        </a:p>
      </dsp:txBody>
      <dsp:txXfrm>
        <a:off x="1301315" y="996320"/>
        <a:ext cx="5399899" cy="749460"/>
      </dsp:txXfrm>
    </dsp:sp>
    <dsp:sp modelId="{15D39919-7E40-4897-9574-F5FFF1BE18B6}">
      <dsp:nvSpPr>
        <dsp:cNvPr id="0" name=""/>
        <dsp:cNvSpPr/>
      </dsp:nvSpPr>
      <dsp:spPr>
        <a:xfrm>
          <a:off x="6724532" y="625818"/>
          <a:ext cx="517461" cy="51746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6840961" y="625818"/>
        <a:ext cx="284603" cy="3893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CBC437-58BA-413E-89A5-C11EA5BF8DAF}">
      <dsp:nvSpPr>
        <dsp:cNvPr id="0" name=""/>
        <dsp:cNvSpPr/>
      </dsp:nvSpPr>
      <dsp:spPr>
        <a:xfrm>
          <a:off x="0" y="0"/>
          <a:ext cx="7241994" cy="8208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" pitchFamily="34" charset="0"/>
              <a:cs typeface="Calibri" pitchFamily="34" charset="0"/>
            </a:rPr>
            <a:t>sp_addsubscription</a:t>
          </a:r>
          <a:r>
            <a:rPr lang="en-US" sz="2000" kern="1200" dirty="0" smtClean="0">
              <a:latin typeface="Calibri" pitchFamily="34" charset="0"/>
              <a:cs typeface="Calibri" pitchFamily="34" charset="0"/>
            </a:rPr>
            <a:t> (at Publisher)</a:t>
          </a:r>
          <a:endParaRPr lang="en-US" sz="20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Calibri" pitchFamily="34" charset="0"/>
              <a:cs typeface="Calibri" pitchFamily="34" charset="0"/>
            </a:rPr>
            <a:t>Adds a subscription to a publication and sets the Subscriber status</a:t>
          </a:r>
          <a:endParaRPr lang="en-US" sz="1600" kern="1200" dirty="0">
            <a:latin typeface="Calibri" pitchFamily="34" charset="0"/>
            <a:cs typeface="Calibri" pitchFamily="34" charset="0"/>
          </a:endParaRPr>
        </a:p>
      </dsp:txBody>
      <dsp:txXfrm>
        <a:off x="24042" y="24042"/>
        <a:ext cx="6356223" cy="772774"/>
      </dsp:txXfrm>
    </dsp:sp>
    <dsp:sp modelId="{51B4D8A4-D9D9-4EB6-B90F-6D3C6A1CB395}">
      <dsp:nvSpPr>
        <dsp:cNvPr id="0" name=""/>
        <dsp:cNvSpPr/>
      </dsp:nvSpPr>
      <dsp:spPr>
        <a:xfrm>
          <a:off x="638999" y="957668"/>
          <a:ext cx="7241994" cy="8208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" pitchFamily="34" charset="0"/>
              <a:cs typeface="Calibri" pitchFamily="34" charset="0"/>
            </a:rPr>
            <a:t>sp_addpullsubscription</a:t>
          </a:r>
          <a:r>
            <a:rPr lang="en-US" sz="2000" kern="1200" dirty="0" smtClean="0">
              <a:latin typeface="Calibri" pitchFamily="34" charset="0"/>
              <a:cs typeface="Calibri" pitchFamily="34" charset="0"/>
            </a:rPr>
            <a:t> (at Subscriber)</a:t>
          </a:r>
          <a:endParaRPr lang="en-US" sz="20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Calibri" pitchFamily="34" charset="0"/>
              <a:cs typeface="Calibri" pitchFamily="34" charset="0"/>
            </a:rPr>
            <a:t>Adds a pull subscription to a snapshot or transactional publication</a:t>
          </a:r>
          <a:endParaRPr lang="en-US" sz="1600" kern="1200" dirty="0">
            <a:latin typeface="Calibri" pitchFamily="34" charset="0"/>
            <a:cs typeface="Calibri" pitchFamily="34" charset="0"/>
          </a:endParaRPr>
        </a:p>
      </dsp:txBody>
      <dsp:txXfrm>
        <a:off x="663041" y="981710"/>
        <a:ext cx="6021352" cy="772774"/>
      </dsp:txXfrm>
    </dsp:sp>
    <dsp:sp modelId="{D7DD9415-981B-4B2E-B6C6-A3C83B9FCC40}">
      <dsp:nvSpPr>
        <dsp:cNvPr id="0" name=""/>
        <dsp:cNvSpPr/>
      </dsp:nvSpPr>
      <dsp:spPr>
        <a:xfrm>
          <a:off x="1277998" y="1915337"/>
          <a:ext cx="7241994" cy="8208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" pitchFamily="34" charset="0"/>
              <a:cs typeface="Calibri" pitchFamily="34" charset="0"/>
            </a:rPr>
            <a:t>sp_addpullsubscription_agent</a:t>
          </a:r>
          <a:r>
            <a:rPr lang="en-US" sz="2000" kern="1200" dirty="0" smtClean="0">
              <a:latin typeface="Calibri" pitchFamily="34" charset="0"/>
              <a:cs typeface="Calibri" pitchFamily="34" charset="0"/>
            </a:rPr>
            <a:t> (at Subscriber)</a:t>
          </a:r>
          <a:endParaRPr lang="en-US" sz="2000" kern="1200" dirty="0">
            <a:latin typeface="Calibri" pitchFamily="34" charset="0"/>
            <a:cs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Calibri" pitchFamily="34" charset="0"/>
              <a:cs typeface="Calibri" pitchFamily="34" charset="0"/>
            </a:rPr>
            <a:t>Creates new scheduled Distribution Agent job </a:t>
          </a:r>
          <a:endParaRPr lang="en-US" sz="1600" kern="1200" dirty="0">
            <a:latin typeface="Calibri" pitchFamily="34" charset="0"/>
            <a:cs typeface="Calibri" pitchFamily="34" charset="0"/>
          </a:endParaRPr>
        </a:p>
      </dsp:txBody>
      <dsp:txXfrm>
        <a:off x="1302040" y="1939379"/>
        <a:ext cx="6021352" cy="772774"/>
      </dsp:txXfrm>
    </dsp:sp>
    <dsp:sp modelId="{BF7756E3-AF85-4345-841F-8B312AE69686}">
      <dsp:nvSpPr>
        <dsp:cNvPr id="0" name=""/>
        <dsp:cNvSpPr/>
      </dsp:nvSpPr>
      <dsp:spPr>
        <a:xfrm>
          <a:off x="6708435" y="622484"/>
          <a:ext cx="533558" cy="533558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6828486" y="622484"/>
        <a:ext cx="293456" cy="401502"/>
      </dsp:txXfrm>
    </dsp:sp>
    <dsp:sp modelId="{6781A9B0-18F2-4899-A561-EE2E27BBC24A}">
      <dsp:nvSpPr>
        <dsp:cNvPr id="0" name=""/>
        <dsp:cNvSpPr/>
      </dsp:nvSpPr>
      <dsp:spPr>
        <a:xfrm>
          <a:off x="7347435" y="1574680"/>
          <a:ext cx="533558" cy="533558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7467486" y="1574680"/>
        <a:ext cx="293456" cy="40150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CDB35B-4B3D-477F-9C30-32E9FFF90A8B}">
      <dsp:nvSpPr>
        <dsp:cNvPr id="0" name=""/>
        <dsp:cNvSpPr/>
      </dsp:nvSpPr>
      <dsp:spPr>
        <a:xfrm>
          <a:off x="0" y="0"/>
          <a:ext cx="6510369" cy="9072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Distribution Agent now created 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26573" y="26573"/>
        <a:ext cx="5425219" cy="854110"/>
      </dsp:txXfrm>
    </dsp:sp>
    <dsp:sp modelId="{C300A9E7-E3C9-415D-BFFF-2B5725B87E02}">
      <dsp:nvSpPr>
        <dsp:cNvPr id="0" name=""/>
        <dsp:cNvSpPr/>
      </dsp:nvSpPr>
      <dsp:spPr>
        <a:xfrm>
          <a:off x="486163" y="1033263"/>
          <a:ext cx="6510369" cy="9072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Retrieves pending commands from </a:t>
          </a:r>
          <a:r>
            <a:rPr lang="en-US" sz="1700" kern="1200" dirty="0" err="1" smtClean="0">
              <a:latin typeface="Calibri" pitchFamily="34" charset="0"/>
              <a:cs typeface="Calibri" pitchFamily="34" charset="0"/>
            </a:rPr>
            <a:t>MSrepl_commands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512736" y="1059836"/>
        <a:ext cx="5381342" cy="854110"/>
      </dsp:txXfrm>
    </dsp:sp>
    <dsp:sp modelId="{953001C4-CF7A-4B90-8E4A-54F3CCF1AEFE}">
      <dsp:nvSpPr>
        <dsp:cNvPr id="0" name=""/>
        <dsp:cNvSpPr/>
      </dsp:nvSpPr>
      <dsp:spPr>
        <a:xfrm>
          <a:off x="972327" y="2066527"/>
          <a:ext cx="6510369" cy="9072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Retrieves pending transactions from </a:t>
          </a:r>
          <a:r>
            <a:rPr lang="en-US" sz="1700" kern="1200" dirty="0" err="1" smtClean="0">
              <a:latin typeface="Calibri" pitchFamily="34" charset="0"/>
              <a:cs typeface="Calibri" pitchFamily="34" charset="0"/>
            </a:rPr>
            <a:t>MSrepl_transactions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998900" y="2093100"/>
        <a:ext cx="5381342" cy="854110"/>
      </dsp:txXfrm>
    </dsp:sp>
    <dsp:sp modelId="{2C7851E0-14A7-47CB-8E13-F3F52C5E48BD}">
      <dsp:nvSpPr>
        <dsp:cNvPr id="0" name=""/>
        <dsp:cNvSpPr/>
      </dsp:nvSpPr>
      <dsp:spPr>
        <a:xfrm>
          <a:off x="1458491" y="3099791"/>
          <a:ext cx="6510369" cy="9072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Updates Subscriber </a:t>
          </a:r>
          <a:r>
            <a:rPr lang="en-US" sz="1700" kern="1200" dirty="0" err="1" smtClean="0">
              <a:latin typeface="Calibri" pitchFamily="34" charset="0"/>
              <a:cs typeface="Calibri" pitchFamily="34" charset="0"/>
            </a:rPr>
            <a:t>MSreplication_subscriptions</a:t>
          </a:r>
          <a:r>
            <a:rPr lang="en-US" sz="1700" kern="1200" dirty="0" smtClean="0">
              <a:latin typeface="Calibri" pitchFamily="34" charset="0"/>
              <a:cs typeface="Calibri" pitchFamily="34" charset="0"/>
            </a:rPr>
            <a:t> table with transaction timestamp progress information 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1485064" y="3126364"/>
        <a:ext cx="5381342" cy="854110"/>
      </dsp:txXfrm>
    </dsp:sp>
    <dsp:sp modelId="{F394D7A5-CAED-4F5C-92C3-8A4A243DB21C}">
      <dsp:nvSpPr>
        <dsp:cNvPr id="0" name=""/>
        <dsp:cNvSpPr/>
      </dsp:nvSpPr>
      <dsp:spPr>
        <a:xfrm>
          <a:off x="1944655" y="4133055"/>
          <a:ext cx="6510369" cy="9072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Calibri" pitchFamily="34" charset="0"/>
              <a:cs typeface="Calibri" pitchFamily="34" charset="0"/>
            </a:rPr>
            <a:t>Updates distribution database table </a:t>
          </a:r>
          <a:r>
            <a:rPr lang="en-US" sz="1700" kern="1200" dirty="0" err="1" smtClean="0">
              <a:latin typeface="Calibri" pitchFamily="34" charset="0"/>
              <a:cs typeface="Calibri" pitchFamily="34" charset="0"/>
            </a:rPr>
            <a:t>MSrepl_distribution_history</a:t>
          </a:r>
          <a:r>
            <a:rPr lang="en-US" sz="1700" kern="1200" dirty="0" smtClean="0">
              <a:latin typeface="Calibri" pitchFamily="34" charset="0"/>
              <a:cs typeface="Calibri" pitchFamily="34" charset="0"/>
            </a:rPr>
            <a:t> with status history (e.g. ‘1 transaction(s) with 1 command(s) were delivered.’)</a:t>
          </a:r>
          <a:endParaRPr lang="en-US" sz="1700" kern="1200" dirty="0">
            <a:latin typeface="Calibri" pitchFamily="34" charset="0"/>
            <a:cs typeface="Calibri" pitchFamily="34" charset="0"/>
          </a:endParaRPr>
        </a:p>
      </dsp:txBody>
      <dsp:txXfrm>
        <a:off x="1971228" y="4159628"/>
        <a:ext cx="5381342" cy="854110"/>
      </dsp:txXfrm>
    </dsp:sp>
    <dsp:sp modelId="{995DA645-4584-4D0D-9BBD-1D1A3F3F07CD}">
      <dsp:nvSpPr>
        <dsp:cNvPr id="0" name=""/>
        <dsp:cNvSpPr/>
      </dsp:nvSpPr>
      <dsp:spPr>
        <a:xfrm>
          <a:off x="5920652" y="662801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9525" cap="flat" cmpd="sng" algn="ctr">
          <a:solidFill>
            <a:schemeClr val="bg2">
              <a:alpha val="9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/>
        </a:p>
      </dsp:txBody>
      <dsp:txXfrm>
        <a:off x="6053338" y="662801"/>
        <a:ext cx="324344" cy="443761"/>
      </dsp:txXfrm>
    </dsp:sp>
    <dsp:sp modelId="{39704ED2-1718-4EF1-ACE1-1AC40C18BD68}">
      <dsp:nvSpPr>
        <dsp:cNvPr id="0" name=""/>
        <dsp:cNvSpPr/>
      </dsp:nvSpPr>
      <dsp:spPr>
        <a:xfrm>
          <a:off x="6406816" y="1696064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9525" cap="flat" cmpd="sng" algn="ctr">
          <a:solidFill>
            <a:schemeClr val="bg2">
              <a:alpha val="9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/>
        </a:p>
      </dsp:txBody>
      <dsp:txXfrm>
        <a:off x="6539502" y="1696064"/>
        <a:ext cx="324344" cy="443761"/>
      </dsp:txXfrm>
    </dsp:sp>
    <dsp:sp modelId="{10C885FC-20E0-422E-9226-777AD2C67EEE}">
      <dsp:nvSpPr>
        <dsp:cNvPr id="0" name=""/>
        <dsp:cNvSpPr/>
      </dsp:nvSpPr>
      <dsp:spPr>
        <a:xfrm>
          <a:off x="6892980" y="2714208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9525" cap="flat" cmpd="sng" algn="ctr">
          <a:solidFill>
            <a:schemeClr val="bg2">
              <a:alpha val="9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/>
        </a:p>
      </dsp:txBody>
      <dsp:txXfrm>
        <a:off x="7025666" y="2714208"/>
        <a:ext cx="324344" cy="443761"/>
      </dsp:txXfrm>
    </dsp:sp>
    <dsp:sp modelId="{94E5751C-F2C2-4DDC-B23D-53AE1798A9AA}">
      <dsp:nvSpPr>
        <dsp:cNvPr id="0" name=""/>
        <dsp:cNvSpPr/>
      </dsp:nvSpPr>
      <dsp:spPr>
        <a:xfrm>
          <a:off x="7379144" y="3757552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tint val="40000"/>
            <a:hueOff val="0"/>
            <a:satOff val="0"/>
            <a:lumOff val="0"/>
          </a:schemeClr>
        </a:solidFill>
        <a:ln w="9525" cap="flat" cmpd="sng" algn="ctr">
          <a:solidFill>
            <a:schemeClr val="bg2">
              <a:alpha val="9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/>
        </a:p>
      </dsp:txBody>
      <dsp:txXfrm>
        <a:off x="7511830" y="3757552"/>
        <a:ext cx="324344" cy="44376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315199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err="1" smtClean="0">
                <a:latin typeface="Calibri" pitchFamily="34" charset="0"/>
              </a:rPr>
              <a:t>SQLskills</a:t>
            </a:r>
            <a:r>
              <a:rPr lang="en-US" dirty="0" smtClean="0">
                <a:latin typeface="Calibri" pitchFamily="34" charset="0"/>
              </a:rPr>
              <a:t> Immersion Event</a:t>
            </a:r>
            <a:br>
              <a:rPr lang="en-US" dirty="0" smtClean="0">
                <a:latin typeface="Calibri" pitchFamily="34" charset="0"/>
              </a:rPr>
            </a:br>
            <a:r>
              <a:rPr lang="en-US" b="0" dirty="0" smtClean="0">
                <a:latin typeface="Calibri" pitchFamily="34" charset="0"/>
              </a:rPr>
              <a:t>Page </a:t>
            </a:r>
            <a:fld id="{726231B1-EC7A-4FC1-96E9-E3A5007216C4}" type="slidenum">
              <a:rPr lang="en-US" b="0" smtClean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990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SQLskills.com. All rights reserved.</a:t>
            </a:r>
            <a:endParaRPr lang="en-US" dirty="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36773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8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chemeClr val="tx1"/>
          </a:solidFill>
        </p:spPr>
        <p:txBody>
          <a:bodyPr rtlCol="0" anchor="ctr" anchorCtr="0"/>
          <a:lstStyle>
            <a:lvl1pPr algn="ctr">
              <a:lnSpc>
                <a:spcPct val="90000"/>
              </a:lnSpc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12429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baseline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308324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accent1"/>
                </a:solidFill>
              </a:rPr>
              <a:t>Module 9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Transactional</a:t>
            </a:r>
            <a:br>
              <a:rPr lang="en-US" sz="6000" dirty="0" smtClean="0"/>
            </a:br>
            <a:r>
              <a:rPr lang="en-US" sz="6000" dirty="0" smtClean="0"/>
              <a:t>Replication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Configuring Distribution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Beyond the Wizard</a:t>
            </a:r>
            <a:endParaRPr lang="en-US" sz="2800" dirty="0">
              <a:solidFill>
                <a:schemeClr val="accent1"/>
              </a:solidFill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2082285"/>
              </p:ext>
            </p:extLst>
          </p:nvPr>
        </p:nvGraphicFramePr>
        <p:xfrm>
          <a:off x="153988" y="1384300"/>
          <a:ext cx="8528050" cy="5040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819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Transactional Replication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Understanding Retention Periods</a:t>
            </a:r>
            <a:endParaRPr lang="en-US" sz="44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000" dirty="0" smtClean="0"/>
              <a:t>Maximum distribution retention period (default 72 hours)</a:t>
            </a:r>
          </a:p>
          <a:p>
            <a:pPr lvl="1"/>
            <a:r>
              <a:rPr lang="en-AU" sz="2000" dirty="0" smtClean="0"/>
              <a:t>If subscriber hasn’t synchronized within this period, and there are undelivered transactions, the subscription is marked “deactivated” by the distribution clean up job (on distributor)</a:t>
            </a:r>
          </a:p>
          <a:p>
            <a:pPr lvl="1"/>
            <a:r>
              <a:rPr lang="en-AU" sz="2000" dirty="0" smtClean="0"/>
              <a:t>Required subscription re-initialization</a:t>
            </a:r>
          </a:p>
          <a:p>
            <a:r>
              <a:rPr lang="en-AU" sz="2000" dirty="0" smtClean="0"/>
              <a:t>Publication retention period (default 336 hours)</a:t>
            </a:r>
          </a:p>
          <a:p>
            <a:pPr lvl="1"/>
            <a:r>
              <a:rPr lang="en-AU" sz="2000" dirty="0"/>
              <a:t>If subscriber hasn’t synchronized within this period</a:t>
            </a:r>
            <a:r>
              <a:rPr lang="en-AU" sz="2000" dirty="0" smtClean="0"/>
              <a:t>, the subscription is expired and needs to be recreated</a:t>
            </a:r>
          </a:p>
          <a:p>
            <a:pPr lvl="2"/>
            <a:r>
              <a:rPr lang="en-AU" sz="2000" dirty="0" smtClean="0"/>
              <a:t>Push subscribers are completely removed</a:t>
            </a:r>
          </a:p>
          <a:p>
            <a:pPr lvl="2"/>
            <a:r>
              <a:rPr lang="en-AU" sz="2000" dirty="0" smtClean="0"/>
              <a:t>Pull subscriptions require manual cleanup</a:t>
            </a:r>
          </a:p>
          <a:p>
            <a:r>
              <a:rPr lang="en-AU" sz="2000" dirty="0" smtClean="0"/>
              <a:t>Distribution Agent Cleanup job handles retention</a:t>
            </a:r>
          </a:p>
          <a:p>
            <a:pPr lvl="1"/>
            <a:r>
              <a:rPr lang="en-AU" sz="2000" dirty="0" smtClean="0"/>
              <a:t>Be sure it is running without failure, in order to keep distribution database sizes under control</a:t>
            </a:r>
            <a:endParaRPr lang="en-AU" dirty="0" smtClean="0"/>
          </a:p>
          <a:p>
            <a:endParaRPr lang="en-AU" sz="2400" dirty="0"/>
          </a:p>
          <a:p>
            <a:endParaRPr lang="en-US" sz="2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390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Transactional Replication </a:t>
            </a:r>
            <a:r>
              <a:rPr lang="en-US" sz="2800" dirty="0" smtClean="0"/>
              <a:t>(1)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Beyond the Wizard: Creating the Publication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674034"/>
              </p:ext>
            </p:extLst>
          </p:nvPr>
        </p:nvGraphicFramePr>
        <p:xfrm>
          <a:off x="153988" y="1384300"/>
          <a:ext cx="8528050" cy="5040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12</a:t>
            </a:fld>
            <a:endParaRPr lang="en-US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4404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Transactional Replication </a:t>
            </a:r>
            <a:r>
              <a:rPr lang="en-US" sz="2800" dirty="0" smtClean="0"/>
              <a:t>(2)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Beyond the Wizard: Creating the Publication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0439633"/>
              </p:ext>
            </p:extLst>
          </p:nvPr>
        </p:nvGraphicFramePr>
        <p:xfrm>
          <a:off x="153988" y="1384300"/>
          <a:ext cx="8528050" cy="5040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2917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What do we have at this point? </a:t>
            </a:r>
            <a:r>
              <a:rPr lang="en-US" sz="2800" dirty="0" smtClean="0"/>
              <a:t>(1)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Post-Publication Creation and Pre-Subscription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SQL Server Agent cleanup, reinitialization and expiration jobs</a:t>
            </a:r>
          </a:p>
          <a:p>
            <a:r>
              <a:rPr lang="en-US" sz="2400" dirty="0" smtClean="0"/>
              <a:t>Snapshot Agent job (snapshot.exe)</a:t>
            </a:r>
          </a:p>
          <a:p>
            <a:pPr lvl="1"/>
            <a:r>
              <a:rPr lang="en-US" sz="2400" dirty="0" err="1" smtClean="0"/>
              <a:t>Bcp</a:t>
            </a:r>
            <a:r>
              <a:rPr lang="en-US" sz="2400" dirty="0" smtClean="0"/>
              <a:t> data out and generate schema scripts to snapshot folder</a:t>
            </a:r>
          </a:p>
          <a:p>
            <a:pPr lvl="1"/>
            <a:r>
              <a:rPr lang="en-US" sz="2400" dirty="0" smtClean="0"/>
              <a:t>Post snapshot commands into the distribution database</a:t>
            </a:r>
          </a:p>
          <a:p>
            <a:pPr lvl="1"/>
            <a:r>
              <a:rPr lang="en-US" sz="2400" dirty="0" smtClean="0"/>
              <a:t>Insert schema commands into the distribution database</a:t>
            </a:r>
          </a:p>
          <a:p>
            <a:pPr marL="1144588" lvl="2" indent="0">
              <a:buNone/>
            </a:pPr>
            <a:endParaRPr lang="en-US" sz="20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431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What do we have at this point? </a:t>
            </a:r>
            <a:r>
              <a:rPr lang="en-US" sz="2800" dirty="0" smtClean="0"/>
              <a:t>(2)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Post-Publication Creation and Pre-Subscription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Log Reader Agent Job (logread.exe)</a:t>
            </a:r>
          </a:p>
          <a:p>
            <a:pPr lvl="1"/>
            <a:r>
              <a:rPr lang="en-US" sz="2000" dirty="0" smtClean="0"/>
              <a:t>Runs </a:t>
            </a:r>
            <a:r>
              <a:rPr lang="en-US" sz="2000" dirty="0"/>
              <a:t>at the Distributor </a:t>
            </a:r>
          </a:p>
          <a:p>
            <a:pPr lvl="2"/>
            <a:r>
              <a:rPr lang="en-US" sz="1600" dirty="0"/>
              <a:t>Typically runs continuously but can run on a schedule</a:t>
            </a:r>
          </a:p>
          <a:p>
            <a:pPr lvl="2"/>
            <a:r>
              <a:rPr lang="en-US" sz="1600" dirty="0"/>
              <a:t>Has reader and writer </a:t>
            </a:r>
            <a:r>
              <a:rPr lang="en-US" sz="1600" dirty="0" smtClean="0"/>
              <a:t>thread (more on this later)</a:t>
            </a:r>
            <a:endParaRPr lang="en-US" sz="1600" dirty="0"/>
          </a:p>
          <a:p>
            <a:pPr lvl="1"/>
            <a:r>
              <a:rPr lang="en-US" sz="2000" dirty="0"/>
              <a:t>First reads the publication transaction log, using internal </a:t>
            </a:r>
            <a:r>
              <a:rPr lang="en-US" sz="2000" dirty="0" err="1"/>
              <a:t>sp_replcmds</a:t>
            </a:r>
            <a:r>
              <a:rPr lang="en-US" sz="2000" dirty="0"/>
              <a:t> procedure, for any</a:t>
            </a:r>
          </a:p>
          <a:p>
            <a:pPr lvl="2"/>
            <a:r>
              <a:rPr lang="en-US" sz="1600" dirty="0"/>
              <a:t>INSERT, UPDATE, DELETE operations</a:t>
            </a:r>
          </a:p>
          <a:p>
            <a:pPr lvl="2"/>
            <a:r>
              <a:rPr lang="en-US" sz="1600" dirty="0"/>
              <a:t>Schema modifications</a:t>
            </a:r>
          </a:p>
          <a:p>
            <a:pPr lvl="2"/>
            <a:r>
              <a:rPr lang="en-US" sz="1600" dirty="0"/>
              <a:t>Other modifications made to the data in transactions that have been marked for replication</a:t>
            </a:r>
          </a:p>
          <a:p>
            <a:pPr lvl="1"/>
            <a:r>
              <a:rPr lang="en-US" sz="2000" dirty="0"/>
              <a:t>Copies transactions in batches to the distribution database at the Distributor</a:t>
            </a:r>
            <a:endParaRPr lang="en-US" sz="2400" dirty="0"/>
          </a:p>
          <a:p>
            <a:pPr lvl="2"/>
            <a:r>
              <a:rPr lang="en-US" sz="1600" dirty="0"/>
              <a:t>Only committed transactions are sent</a:t>
            </a:r>
          </a:p>
          <a:p>
            <a:pPr lvl="2"/>
            <a:r>
              <a:rPr lang="en-US" sz="1600" dirty="0"/>
              <a:t>After written successfully to the distribution database the batch is committed</a:t>
            </a:r>
          </a:p>
          <a:p>
            <a:pPr lvl="2"/>
            <a:r>
              <a:rPr lang="en-US" sz="1600" dirty="0"/>
              <a:t>Calls </a:t>
            </a:r>
            <a:r>
              <a:rPr lang="en-US" sz="1600" dirty="0" err="1"/>
              <a:t>sp_repldone</a:t>
            </a:r>
            <a:r>
              <a:rPr lang="en-US" sz="1600" dirty="0"/>
              <a:t> to mark where replication last completed and mark log entries for truncation</a:t>
            </a:r>
          </a:p>
          <a:p>
            <a:pPr marL="1144588" lvl="2" indent="0">
              <a:buNone/>
            </a:pPr>
            <a:endParaRPr lang="en-US" sz="20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889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Hidden Overhead </a:t>
            </a:r>
            <a:br>
              <a:rPr lang="en-US" dirty="0" smtClean="0"/>
            </a:br>
            <a:r>
              <a:rPr lang="en-US" sz="2800" dirty="0" err="1">
                <a:solidFill>
                  <a:schemeClr val="accent1"/>
                </a:solidFill>
              </a:rPr>
              <a:t>sp_addpublication’s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 smtClean="0">
                <a:solidFill>
                  <a:schemeClr val="accent1"/>
                </a:solidFill>
              </a:rPr>
              <a:t>immediate_sync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When immediate_sync = 1:</a:t>
            </a:r>
          </a:p>
          <a:p>
            <a:pPr lvl="1"/>
            <a:r>
              <a:rPr lang="en-US" sz="2000" dirty="0" smtClean="0"/>
              <a:t>New Subscribers </a:t>
            </a:r>
            <a:r>
              <a:rPr lang="en-US" sz="2000" dirty="0"/>
              <a:t>can use the latest snapshot files within the retention period </a:t>
            </a:r>
          </a:p>
          <a:p>
            <a:pPr lvl="1"/>
            <a:r>
              <a:rPr lang="en-US" sz="2000" dirty="0"/>
              <a:t>Commands and transactions will also be available within the retention period, increasing the distribution database size requirements significantly for databases with high </a:t>
            </a:r>
            <a:r>
              <a:rPr lang="en-US" sz="2000" dirty="0" smtClean="0"/>
              <a:t>throughput</a:t>
            </a:r>
          </a:p>
          <a:p>
            <a:pPr lvl="1"/>
            <a:r>
              <a:rPr lang="en-US" sz="2000" dirty="0"/>
              <a:t>Snapshot files for the publication are created for </a:t>
            </a:r>
            <a:r>
              <a:rPr lang="en-US" sz="2000" i="1" dirty="0"/>
              <a:t>all </a:t>
            </a:r>
            <a:r>
              <a:rPr lang="en-US" sz="2000" dirty="0"/>
              <a:t>articles each time the Snapshot Agent runs, </a:t>
            </a:r>
            <a:r>
              <a:rPr lang="en-US" sz="2000" i="1" dirty="0"/>
              <a:t>even if only one article was added</a:t>
            </a:r>
          </a:p>
          <a:p>
            <a:r>
              <a:rPr lang="en-US" sz="2000" dirty="0" smtClean="0"/>
              <a:t>When immediate_sync = 0:</a:t>
            </a:r>
          </a:p>
          <a:p>
            <a:pPr lvl="1"/>
            <a:r>
              <a:rPr lang="en-US" sz="2000" dirty="0" smtClean="0"/>
              <a:t>Snapshot files are only created if there are new subscriptions</a:t>
            </a:r>
          </a:p>
          <a:p>
            <a:pPr lvl="1"/>
            <a:r>
              <a:rPr lang="en-US" sz="2000" dirty="0" smtClean="0"/>
              <a:t>If you add a new article and you execute the Snapshot Agent, only a snapshot of the new article is produced</a:t>
            </a:r>
            <a:endParaRPr lang="en-US" sz="2000" dirty="0"/>
          </a:p>
          <a:p>
            <a:r>
              <a:rPr lang="en-US" sz="2000" dirty="0"/>
              <a:t>T</a:t>
            </a:r>
            <a:r>
              <a:rPr lang="en-US" sz="2000" dirty="0" smtClean="0"/>
              <a:t>he </a:t>
            </a:r>
            <a:r>
              <a:rPr lang="en-US" sz="2000" dirty="0"/>
              <a:t>Wizard makes it easy to enable </a:t>
            </a:r>
            <a:r>
              <a:rPr lang="en-US" sz="2000" dirty="0" smtClean="0"/>
              <a:t>‘Create </a:t>
            </a:r>
            <a:r>
              <a:rPr lang="en-US" sz="2000" dirty="0"/>
              <a:t>a snapshot immediately and keep the snapshot available to initialize subscriptions” </a:t>
            </a:r>
            <a:r>
              <a:rPr lang="en-US" sz="2000" dirty="0" smtClean="0"/>
              <a:t>vs. scheduling </a:t>
            </a:r>
            <a:r>
              <a:rPr lang="en-US" sz="2000" dirty="0"/>
              <a:t>at a later </a:t>
            </a:r>
            <a:r>
              <a:rPr lang="en-US" sz="2000" dirty="0" smtClean="0"/>
              <a:t>time</a:t>
            </a:r>
            <a:endParaRPr lang="en-US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972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>
                <a:cs typeface="Calibri" pitchFamily="34" charset="0"/>
              </a:rPr>
              <a:t>Transactional Replication </a:t>
            </a:r>
            <a:br>
              <a:rPr lang="en-US" dirty="0" smtClean="0">
                <a:cs typeface="Calibri" pitchFamily="34" charset="0"/>
              </a:rPr>
            </a:br>
            <a:r>
              <a:rPr lang="en-US" sz="2800" dirty="0" smtClean="0">
                <a:solidFill>
                  <a:schemeClr val="accent1"/>
                </a:solidFill>
                <a:cs typeface="Calibri" pitchFamily="34" charset="0"/>
              </a:rPr>
              <a:t>Beyond the Wizard: </a:t>
            </a:r>
            <a:r>
              <a:rPr lang="en-US" sz="2800" dirty="0">
                <a:solidFill>
                  <a:schemeClr val="accent1"/>
                </a:solidFill>
                <a:cs typeface="Calibri" pitchFamily="34" charset="0"/>
              </a:rPr>
              <a:t>Creating the </a:t>
            </a:r>
            <a:r>
              <a:rPr lang="en-US" sz="2800" dirty="0" smtClean="0">
                <a:solidFill>
                  <a:schemeClr val="accent1"/>
                </a:solidFill>
                <a:cs typeface="Calibri" pitchFamily="34" charset="0"/>
              </a:rPr>
              <a:t>Subscription</a:t>
            </a:r>
            <a:endParaRPr lang="en-US" sz="2800" dirty="0">
              <a:solidFill>
                <a:schemeClr val="accent1"/>
              </a:solidFill>
              <a:cs typeface="Calibri" pitchFamily="34" charset="0"/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2835385"/>
              </p:ext>
            </p:extLst>
          </p:nvPr>
        </p:nvGraphicFramePr>
        <p:xfrm>
          <a:off x="153987" y="1384301"/>
          <a:ext cx="8519993" cy="1769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7314080"/>
              </p:ext>
            </p:extLst>
          </p:nvPr>
        </p:nvGraphicFramePr>
        <p:xfrm>
          <a:off x="186746" y="3374047"/>
          <a:ext cx="8519993" cy="2736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Explosion 1 4"/>
          <p:cNvSpPr/>
          <p:nvPr/>
        </p:nvSpPr>
        <p:spPr bwMode="auto">
          <a:xfrm>
            <a:off x="-11534" y="2148851"/>
            <a:ext cx="1427147" cy="991311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Push</a:t>
            </a:r>
          </a:p>
        </p:txBody>
      </p:sp>
      <p:sp>
        <p:nvSpPr>
          <p:cNvPr id="6" name="Explosion 1 5"/>
          <p:cNvSpPr/>
          <p:nvPr/>
        </p:nvSpPr>
        <p:spPr bwMode="auto">
          <a:xfrm>
            <a:off x="7418215" y="3609151"/>
            <a:ext cx="1427147" cy="991311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Pull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99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Transactional Replication </a:t>
            </a:r>
            <a:r>
              <a:rPr lang="en-US" sz="2800" dirty="0" smtClean="0"/>
              <a:t>(1)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Initial Dataset: Sync Options</a:t>
            </a:r>
            <a:endParaRPr lang="en-US" sz="44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Subscriber must contain tables with the same schema and data as the tables at the </a:t>
            </a:r>
            <a:r>
              <a:rPr lang="en-US" sz="2400" dirty="0" smtClean="0"/>
              <a:t>Publisher before incremental changes can be maintained by replication</a:t>
            </a:r>
          </a:p>
          <a:p>
            <a:r>
              <a:rPr lang="en-US" sz="2400" dirty="0" smtClean="0"/>
              <a:t>Typically </a:t>
            </a:r>
            <a:r>
              <a:rPr lang="en-US" sz="2400" dirty="0"/>
              <a:t>a snapshot that is created by the Snapshot Agent and distributed and applied by the Distribution </a:t>
            </a:r>
            <a:r>
              <a:rPr lang="en-US" sz="2400" dirty="0" smtClean="0"/>
              <a:t>Agent to the Subscriber(s)</a:t>
            </a:r>
          </a:p>
          <a:p>
            <a:r>
              <a:rPr lang="en-US" sz="2400" dirty="0" smtClean="0"/>
              <a:t>Can </a:t>
            </a:r>
            <a:r>
              <a:rPr lang="en-US" sz="2400" dirty="0"/>
              <a:t>also be supplied through a backup or other means, such </a:t>
            </a:r>
            <a:r>
              <a:rPr lang="en-US" sz="2400" dirty="0" smtClean="0"/>
              <a:t>as bulk loading data using SSIS or </a:t>
            </a:r>
            <a:r>
              <a:rPr lang="en-US" sz="2400" dirty="0" err="1" smtClean="0"/>
              <a:t>bcp</a:t>
            </a:r>
            <a:endParaRPr lang="en-US" sz="2400" dirty="0" smtClean="0"/>
          </a:p>
          <a:p>
            <a:pPr lvl="1"/>
            <a:r>
              <a:rPr lang="en-US" sz="2000" dirty="0" smtClean="0"/>
              <a:t>Often a more viable option for very large databases (more efficient to restore from backup than push millions of rows between servers)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085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Transactional Replication </a:t>
            </a:r>
            <a:r>
              <a:rPr lang="en-US" sz="2800" dirty="0" smtClean="0"/>
              <a:t>(2)</a:t>
            </a:r>
            <a:br>
              <a:rPr lang="en-US" sz="2800" dirty="0" smtClean="0"/>
            </a:br>
            <a:r>
              <a:rPr lang="en-US" sz="2800" dirty="0" err="1" smtClean="0">
                <a:solidFill>
                  <a:schemeClr val="accent1"/>
                </a:solidFill>
              </a:rPr>
              <a:t>sp_addsubscription</a:t>
            </a:r>
            <a:r>
              <a:rPr lang="en-US" sz="2800" dirty="0" smtClean="0">
                <a:solidFill>
                  <a:schemeClr val="accent1"/>
                </a:solidFill>
              </a:rPr>
              <a:t> @</a:t>
            </a:r>
            <a:r>
              <a:rPr lang="en-US" sz="2800" dirty="0" err="1" smtClean="0">
                <a:solidFill>
                  <a:schemeClr val="accent1"/>
                </a:solidFill>
              </a:rPr>
              <a:t>sync_type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 smtClean="0"/>
              <a:t>None (deprecated) </a:t>
            </a:r>
          </a:p>
          <a:p>
            <a:pPr lvl="1"/>
            <a:r>
              <a:rPr lang="en-US" sz="2000" dirty="0" smtClean="0"/>
              <a:t>Indicating Subscriber already has the schema and data for published tables</a:t>
            </a:r>
          </a:p>
          <a:p>
            <a:pPr lvl="0"/>
            <a:r>
              <a:rPr lang="en-US" sz="2400" dirty="0" smtClean="0"/>
              <a:t>Automatic </a:t>
            </a:r>
          </a:p>
          <a:p>
            <a:pPr lvl="1"/>
            <a:r>
              <a:rPr lang="en-US" sz="2000" dirty="0" smtClean="0"/>
              <a:t>Snapshot will be used for schema and data</a:t>
            </a:r>
          </a:p>
          <a:p>
            <a:pPr lvl="0"/>
            <a:r>
              <a:rPr lang="en-US" sz="2400" dirty="0" smtClean="0"/>
              <a:t>Replication support only </a:t>
            </a:r>
          </a:p>
          <a:p>
            <a:pPr lvl="1"/>
            <a:r>
              <a:rPr lang="en-US" sz="2000" dirty="0" smtClean="0"/>
              <a:t>Generates replication objects and metadata, and assumes user schema and data already exist and that it reflects the schema post-publication creation</a:t>
            </a:r>
          </a:p>
          <a:p>
            <a:pPr lvl="0"/>
            <a:r>
              <a:rPr lang="en-US" sz="2400" dirty="0" smtClean="0"/>
              <a:t>Initialize with Backup </a:t>
            </a:r>
          </a:p>
          <a:p>
            <a:pPr lvl="1"/>
            <a:r>
              <a:rPr lang="en-US" sz="2000" dirty="0" smtClean="0"/>
              <a:t>Assumes use of a publication database backup taken after the publication was created</a:t>
            </a:r>
          </a:p>
          <a:p>
            <a:pPr lvl="0"/>
            <a:r>
              <a:rPr lang="en-US" sz="2400" dirty="0" smtClean="0"/>
              <a:t>Initialize from </a:t>
            </a:r>
            <a:r>
              <a:rPr lang="en-US" sz="2400" dirty="0" err="1" smtClean="0"/>
              <a:t>LSN</a:t>
            </a:r>
            <a:endParaRPr lang="en-US" sz="2400" dirty="0" smtClean="0"/>
          </a:p>
          <a:p>
            <a:pPr lvl="1"/>
            <a:r>
              <a:rPr lang="en-US" sz="2000" dirty="0" smtClean="0"/>
              <a:t>Used for peer-to-peer when adding a new node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684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58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Replication key concepts </a:t>
            </a:r>
          </a:p>
          <a:p>
            <a:r>
              <a:rPr lang="en-US" sz="2800" dirty="0" smtClean="0"/>
              <a:t>Deploying </a:t>
            </a:r>
            <a:r>
              <a:rPr lang="en-US" sz="2800" i="1" dirty="0" smtClean="0"/>
              <a:t>transactional</a:t>
            </a:r>
            <a:r>
              <a:rPr lang="en-US" sz="2800" dirty="0" smtClean="0"/>
              <a:t> replication</a:t>
            </a:r>
          </a:p>
          <a:p>
            <a:r>
              <a:rPr lang="en-US" sz="2800" dirty="0" smtClean="0"/>
              <a:t>Performance considerations </a:t>
            </a:r>
          </a:p>
          <a:p>
            <a:r>
              <a:rPr lang="en-US" sz="2800" dirty="0" smtClean="0"/>
              <a:t>Combining replication with other technologies </a:t>
            </a:r>
          </a:p>
          <a:p>
            <a:r>
              <a:rPr lang="en-US" sz="2800" dirty="0" smtClean="0"/>
              <a:t>Monitoring </a:t>
            </a:r>
          </a:p>
          <a:p>
            <a:r>
              <a:rPr lang="en-US" sz="2800" dirty="0" smtClean="0"/>
              <a:t>Troubleshooting </a:t>
            </a:r>
          </a:p>
          <a:p>
            <a:r>
              <a:rPr lang="en-US" sz="2800" dirty="0" smtClean="0"/>
              <a:t>Peer-to-peer replication</a:t>
            </a:r>
          </a:p>
          <a:p>
            <a:r>
              <a:rPr lang="en-US" sz="2800" dirty="0"/>
              <a:t>SQL Server 2012 </a:t>
            </a:r>
            <a:r>
              <a:rPr lang="en-US" sz="2800" dirty="0" smtClean="0"/>
              <a:t>replication support</a:t>
            </a:r>
            <a:endParaRPr lang="en-US" sz="2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4247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What Do We Have At This Point?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Post- Creation of the Subscription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6996243"/>
              </p:ext>
            </p:extLst>
          </p:nvPr>
        </p:nvGraphicFramePr>
        <p:xfrm>
          <a:off x="227013" y="1384300"/>
          <a:ext cx="8455025" cy="50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742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Transactional Replication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Distribution Agent</a:t>
            </a:r>
            <a:endParaRPr lang="en-US" sz="44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400" dirty="0" smtClean="0"/>
              <a:t>Runs </a:t>
            </a:r>
            <a:r>
              <a:rPr lang="en-AU" sz="2400" dirty="0"/>
              <a:t>at</a:t>
            </a:r>
          </a:p>
          <a:p>
            <a:pPr lvl="1"/>
            <a:r>
              <a:rPr lang="en-AU" sz="2000" dirty="0"/>
              <a:t>Distributor for push </a:t>
            </a:r>
            <a:r>
              <a:rPr lang="en-AU" sz="2000" dirty="0" smtClean="0"/>
              <a:t>subscriptions</a:t>
            </a:r>
          </a:p>
          <a:p>
            <a:pPr lvl="1"/>
            <a:r>
              <a:rPr lang="en-AU" sz="2000" dirty="0" smtClean="0"/>
              <a:t>Subscriber </a:t>
            </a:r>
            <a:r>
              <a:rPr lang="en-AU" sz="2000" dirty="0"/>
              <a:t>for pull </a:t>
            </a:r>
            <a:r>
              <a:rPr lang="en-AU" sz="2000" dirty="0" smtClean="0"/>
              <a:t>subscriptions</a:t>
            </a:r>
          </a:p>
          <a:p>
            <a:pPr lvl="1"/>
            <a:r>
              <a:rPr lang="en-AU" sz="2000" dirty="0" smtClean="0"/>
              <a:t>Has reader and writer thread (like the Log Reader Agent)</a:t>
            </a:r>
          </a:p>
          <a:p>
            <a:r>
              <a:rPr lang="en-AU" sz="2400" dirty="0" smtClean="0"/>
              <a:t>Copies </a:t>
            </a:r>
            <a:r>
              <a:rPr lang="en-AU" sz="2400" dirty="0"/>
              <a:t>transactions </a:t>
            </a:r>
          </a:p>
          <a:p>
            <a:pPr lvl="1"/>
            <a:r>
              <a:rPr lang="en-AU" sz="2000" dirty="0"/>
              <a:t>From distribution database</a:t>
            </a:r>
          </a:p>
          <a:p>
            <a:pPr lvl="1"/>
            <a:r>
              <a:rPr lang="en-AU" sz="2000" dirty="0"/>
              <a:t>To </a:t>
            </a:r>
            <a:r>
              <a:rPr lang="en-AU" sz="2000" dirty="0" smtClean="0"/>
              <a:t>subscription database</a:t>
            </a:r>
            <a:endParaRPr lang="en-AU" sz="2000" dirty="0"/>
          </a:p>
          <a:p>
            <a:pPr lvl="1"/>
            <a:r>
              <a:rPr lang="en-AU" sz="2000" dirty="0" smtClean="0"/>
              <a:t>Checks </a:t>
            </a:r>
            <a:r>
              <a:rPr lang="en-AU" sz="2000" dirty="0"/>
              <a:t>if </a:t>
            </a:r>
            <a:r>
              <a:rPr lang="en-AU" sz="2000" dirty="0" smtClean="0"/>
              <a:t>Publisher </a:t>
            </a:r>
            <a:r>
              <a:rPr lang="en-AU" sz="2000" dirty="0"/>
              <a:t>and </a:t>
            </a:r>
            <a:r>
              <a:rPr lang="en-AU" sz="2000" dirty="0" smtClean="0"/>
              <a:t>Subscriber </a:t>
            </a:r>
            <a:r>
              <a:rPr lang="en-AU" sz="2000" dirty="0"/>
              <a:t>data </a:t>
            </a:r>
            <a:r>
              <a:rPr lang="en-AU" sz="2000" dirty="0" smtClean="0"/>
              <a:t>match if the subscription is marked </a:t>
            </a:r>
            <a:r>
              <a:rPr lang="en-AU" sz="2000" dirty="0"/>
              <a:t>for </a:t>
            </a:r>
            <a:r>
              <a:rPr lang="en-AU" sz="2000" dirty="0" smtClean="0"/>
              <a:t>validation</a:t>
            </a:r>
            <a:endParaRPr lang="en-AU" sz="2000" dirty="0"/>
          </a:p>
          <a:p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4704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93800" y="3040165"/>
            <a:ext cx="7634288" cy="131112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Setting up the </a:t>
            </a:r>
            <a:br>
              <a:rPr lang="en-US" dirty="0" smtClean="0"/>
            </a:br>
            <a:r>
              <a:rPr lang="en-US" dirty="0" smtClean="0"/>
              <a:t>transactional replication</a:t>
            </a:r>
            <a:endParaRPr lang="en-GB" dirty="0" smtClean="0"/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4257575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 bwMode="auto">
          <a:xfrm>
            <a:off x="242763" y="3537683"/>
            <a:ext cx="6295603" cy="275938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242762" y="987228"/>
            <a:ext cx="3841417" cy="203110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911" y="193992"/>
            <a:ext cx="8683625" cy="1311128"/>
          </a:xfrm>
        </p:spPr>
        <p:txBody>
          <a:bodyPr/>
          <a:lstStyle/>
          <a:p>
            <a:r>
              <a:rPr lang="en-US" dirty="0" smtClean="0"/>
              <a:t>Common Transactional Topologies</a:t>
            </a:r>
            <a:br>
              <a:rPr lang="en-US" dirty="0" smtClean="0"/>
            </a:br>
            <a:endParaRPr lang="en-US" dirty="0">
              <a:solidFill>
                <a:srgbClr val="FFFF99"/>
              </a:solidFill>
            </a:endParaRPr>
          </a:p>
        </p:txBody>
      </p:sp>
      <p:pic>
        <p:nvPicPr>
          <p:cNvPr id="1027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74" y="1342240"/>
            <a:ext cx="517889" cy="1024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0461" y="2156091"/>
            <a:ext cx="107624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Publisher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849663" y="1782954"/>
            <a:ext cx="1006703" cy="205441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366" y="1355269"/>
            <a:ext cx="538876" cy="10662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07011" y="2237762"/>
            <a:ext cx="1197622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Distributor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563" y="1366513"/>
            <a:ext cx="475103" cy="940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46" y="987228"/>
            <a:ext cx="564500" cy="11169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003" y="1744327"/>
            <a:ext cx="454654" cy="8995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902698" y="2442323"/>
            <a:ext cx="1358708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Subscribers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8" name="Curved Connector 7"/>
          <p:cNvCxnSpPr>
            <a:stCxn id="9" idx="3"/>
          </p:cNvCxnSpPr>
          <p:nvPr/>
        </p:nvCxnSpPr>
        <p:spPr bwMode="auto">
          <a:xfrm flipV="1">
            <a:off x="2395242" y="1600283"/>
            <a:ext cx="825987" cy="288088"/>
          </a:xfrm>
          <a:prstGeom prst="curvedConnector3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Curved Connector 16"/>
          <p:cNvCxnSpPr>
            <a:stCxn id="9" idx="3"/>
          </p:cNvCxnSpPr>
          <p:nvPr/>
        </p:nvCxnSpPr>
        <p:spPr bwMode="auto">
          <a:xfrm flipV="1">
            <a:off x="2395242" y="1854580"/>
            <a:ext cx="995321" cy="33791"/>
          </a:xfrm>
          <a:prstGeom prst="curvedConnector3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Curved Connector 19"/>
          <p:cNvCxnSpPr>
            <a:stCxn id="9" idx="3"/>
          </p:cNvCxnSpPr>
          <p:nvPr/>
        </p:nvCxnSpPr>
        <p:spPr bwMode="auto">
          <a:xfrm>
            <a:off x="2395242" y="1888371"/>
            <a:ext cx="869516" cy="223115"/>
          </a:xfrm>
          <a:prstGeom prst="curvedConnector3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42762" y="2614649"/>
            <a:ext cx="3841417" cy="4801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dirty="0" smtClean="0">
                <a:ln w="0">
                  <a:noFill/>
                  <a:prstDash val="solid"/>
                </a:ln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Central Publisher</a:t>
            </a:r>
            <a:endParaRPr lang="en-US" sz="2800" b="0" dirty="0">
              <a:ln w="0">
                <a:noFill/>
                <a:prstDash val="solid"/>
              </a:ln>
              <a:solidFill>
                <a:schemeClr val="bg2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2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24" y="4313249"/>
            <a:ext cx="590721" cy="11687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13027" y="5261858"/>
            <a:ext cx="107624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Publisher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6" name="Right Arrow 35"/>
          <p:cNvSpPr/>
          <p:nvPr/>
        </p:nvSpPr>
        <p:spPr bwMode="auto">
          <a:xfrm>
            <a:off x="859077" y="4775645"/>
            <a:ext cx="780126" cy="205441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7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681" y="4354979"/>
            <a:ext cx="568487" cy="11247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321905" y="5275906"/>
            <a:ext cx="1197622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Distributor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9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984" y="4286478"/>
            <a:ext cx="666245" cy="13182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2587429" y="5389285"/>
            <a:ext cx="13587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Subscriber</a:t>
            </a:r>
          </a:p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Publisher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1" name="Right Arrow 40"/>
          <p:cNvSpPr/>
          <p:nvPr/>
        </p:nvSpPr>
        <p:spPr bwMode="auto">
          <a:xfrm>
            <a:off x="2132985" y="4775645"/>
            <a:ext cx="672983" cy="205441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2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67" y="4436353"/>
            <a:ext cx="548613" cy="10854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67" y="3546701"/>
            <a:ext cx="522988" cy="1034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287" y="5350040"/>
            <a:ext cx="558708" cy="11054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120" y="4401815"/>
            <a:ext cx="607952" cy="1202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3861057" y="5408444"/>
            <a:ext cx="1197622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Distributor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Right Arrow 46"/>
          <p:cNvSpPr/>
          <p:nvPr/>
        </p:nvSpPr>
        <p:spPr bwMode="auto">
          <a:xfrm>
            <a:off x="3405432" y="4775645"/>
            <a:ext cx="555573" cy="205441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48" name="Curved Connector 47"/>
          <p:cNvCxnSpPr/>
          <p:nvPr/>
        </p:nvCxnSpPr>
        <p:spPr bwMode="auto">
          <a:xfrm flipV="1">
            <a:off x="4519403" y="3977268"/>
            <a:ext cx="1442782" cy="920372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Curved Connector 49"/>
          <p:cNvCxnSpPr/>
          <p:nvPr/>
        </p:nvCxnSpPr>
        <p:spPr bwMode="auto">
          <a:xfrm flipV="1">
            <a:off x="4452266" y="4842864"/>
            <a:ext cx="1535801" cy="54776"/>
          </a:xfrm>
          <a:prstGeom prst="curvedConnector3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Curved Connector 52"/>
          <p:cNvCxnSpPr/>
          <p:nvPr/>
        </p:nvCxnSpPr>
        <p:spPr bwMode="auto">
          <a:xfrm>
            <a:off x="4460358" y="4917374"/>
            <a:ext cx="1538833" cy="814600"/>
          </a:xfrm>
          <a:prstGeom prst="curvedConnector3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814341" y="5940562"/>
            <a:ext cx="1358708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Subscribers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58774" y="5809307"/>
            <a:ext cx="4594928" cy="4801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dirty="0">
                <a:ln w="12700">
                  <a:noFill/>
                  <a:prstDash val="solid"/>
                </a:ln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Publishing Subscriber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4416225" y="989703"/>
            <a:ext cx="4428370" cy="244941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4709701" y="3061547"/>
            <a:ext cx="3841417" cy="4801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dirty="0">
                <a:ln w="12700">
                  <a:noFill/>
                  <a:prstDash val="solid"/>
                </a:ln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Central Subscriber</a:t>
            </a:r>
          </a:p>
        </p:txBody>
      </p:sp>
      <p:pic>
        <p:nvPicPr>
          <p:cNvPr id="66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021" y="2209730"/>
            <a:ext cx="454654" cy="8995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6136909" y="1946147"/>
            <a:ext cx="1358708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Subscriber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8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442" y="1168510"/>
            <a:ext cx="357260" cy="706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167" y="1646496"/>
            <a:ext cx="357260" cy="706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205" y="1212650"/>
            <a:ext cx="357260" cy="706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575" y="1893815"/>
            <a:ext cx="357260" cy="706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733" y="2405389"/>
            <a:ext cx="357260" cy="706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3" descr="C:\Users\JosephSack\AppData\Local\Microsoft\Windows\Temporary Internet Files\Content.IE5\EGP18D82\MC900435242[1]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797" y="2421473"/>
            <a:ext cx="357260" cy="706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TextBox 73"/>
          <p:cNvSpPr txBox="1"/>
          <p:nvPr/>
        </p:nvSpPr>
        <p:spPr>
          <a:xfrm>
            <a:off x="4802330" y="1002097"/>
            <a:ext cx="107624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Publisher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35365" y="1269725"/>
            <a:ext cx="107624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Publisher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40502" y="2177140"/>
            <a:ext cx="107624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Publisher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288411" y="1396996"/>
            <a:ext cx="1197622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Distributor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166636" y="2935956"/>
            <a:ext cx="1197622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Distributor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65057" y="2454236"/>
            <a:ext cx="1197622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Distributor</a:t>
            </a:r>
            <a:endParaRPr lang="en-US" sz="14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80" name="Curved Connector 79"/>
          <p:cNvCxnSpPr>
            <a:stCxn id="71" idx="1"/>
          </p:cNvCxnSpPr>
          <p:nvPr/>
        </p:nvCxnSpPr>
        <p:spPr bwMode="auto">
          <a:xfrm rot="10800000" flipV="1">
            <a:off x="6969675" y="2247246"/>
            <a:ext cx="703900" cy="293587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3" name="Curved Connector 82"/>
          <p:cNvCxnSpPr>
            <a:stCxn id="69" idx="3"/>
          </p:cNvCxnSpPr>
          <p:nvPr/>
        </p:nvCxnSpPr>
        <p:spPr bwMode="auto">
          <a:xfrm>
            <a:off x="5595427" y="1999928"/>
            <a:ext cx="942939" cy="449725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6" name="Curved Connector 85"/>
          <p:cNvCxnSpPr>
            <a:endCxn id="66" idx="1"/>
          </p:cNvCxnSpPr>
          <p:nvPr/>
        </p:nvCxnSpPr>
        <p:spPr bwMode="auto">
          <a:xfrm flipV="1">
            <a:off x="5802287" y="2659513"/>
            <a:ext cx="712734" cy="99308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 bwMode="auto">
          <a:xfrm>
            <a:off x="4867993" y="1744327"/>
            <a:ext cx="309542" cy="17518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endCxn id="73" idx="1"/>
          </p:cNvCxnSpPr>
          <p:nvPr/>
        </p:nvCxnSpPr>
        <p:spPr bwMode="auto">
          <a:xfrm>
            <a:off x="4869679" y="2744285"/>
            <a:ext cx="547118" cy="3062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 bwMode="auto">
          <a:xfrm flipH="1">
            <a:off x="8030835" y="1761706"/>
            <a:ext cx="89315" cy="41072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9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547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Performance Considerations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Factors that Affect Replication Performance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Server, storage, network hardware, network, and distance</a:t>
            </a:r>
            <a:endParaRPr lang="en-US" sz="2000" dirty="0"/>
          </a:p>
          <a:p>
            <a:r>
              <a:rPr lang="en-US" sz="2000" dirty="0" smtClean="0"/>
              <a:t>Distributor location and isolation</a:t>
            </a:r>
          </a:p>
          <a:p>
            <a:pPr lvl="1"/>
            <a:r>
              <a:rPr lang="en-US" sz="1800" dirty="0" smtClean="0"/>
              <a:t>Collocated with Publisher, standalone, Subscriber?</a:t>
            </a:r>
          </a:p>
          <a:p>
            <a:pPr lvl="1"/>
            <a:r>
              <a:rPr lang="en-US" sz="1800" dirty="0" smtClean="0"/>
              <a:t>1:M Distributor to Publisher? 1:1 Distributor to Publisher?</a:t>
            </a:r>
            <a:endParaRPr lang="en-US" sz="1800" dirty="0"/>
          </a:p>
          <a:p>
            <a:r>
              <a:rPr lang="en-US" sz="2000" dirty="0" smtClean="0"/>
              <a:t>Concurrent non-replicated activity (Log Reader penalty)</a:t>
            </a:r>
          </a:p>
          <a:p>
            <a:r>
              <a:rPr lang="en-US" sz="2000" dirty="0" smtClean="0"/>
              <a:t>Filter complexity</a:t>
            </a:r>
          </a:p>
          <a:p>
            <a:r>
              <a:rPr lang="en-US" sz="2000" dirty="0" smtClean="0"/>
              <a:t>Very large duration and volume transactions</a:t>
            </a:r>
          </a:p>
          <a:p>
            <a:r>
              <a:rPr lang="en-US" sz="2000" dirty="0" smtClean="0"/>
              <a:t>Maintenance activities (like re-indexing)</a:t>
            </a:r>
          </a:p>
          <a:p>
            <a:r>
              <a:rPr lang="en-US" sz="2000" dirty="0"/>
              <a:t>Table as article in &gt;1 publication</a:t>
            </a:r>
          </a:p>
          <a:p>
            <a:r>
              <a:rPr lang="en-US" sz="2000" dirty="0" smtClean="0"/>
              <a:t>Agent profile options (some help, some can hurt)</a:t>
            </a:r>
          </a:p>
          <a:p>
            <a:r>
              <a:rPr lang="en-US" sz="2000" dirty="0" smtClean="0"/>
              <a:t>Using shared vs. independent Agents</a:t>
            </a:r>
          </a:p>
          <a:p>
            <a:r>
              <a:rPr lang="en-US" sz="2000" dirty="0" smtClean="0"/>
              <a:t>Schedules impact performance (continuous is typically better)</a:t>
            </a:r>
          </a:p>
          <a:p>
            <a:r>
              <a:rPr lang="en-US" sz="2000" dirty="0" smtClean="0"/>
              <a:t>Key metrics: latency, throughput, concurrency, synchronization timespan, resource overhead</a:t>
            </a:r>
          </a:p>
          <a:p>
            <a:pPr lvl="1"/>
            <a:r>
              <a:rPr lang="en-US" sz="1800" dirty="0" smtClean="0"/>
              <a:t>We’ll cover how to measure later on</a:t>
            </a:r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534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Log Reader and Tran Log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Log Reader scans transaction log looking for transactions to be replicated</a:t>
            </a:r>
          </a:p>
          <a:p>
            <a:pPr lvl="1"/>
            <a:r>
              <a:rPr lang="en-US" sz="2000" dirty="0" smtClean="0"/>
              <a:t>This includes non-replicated transactions</a:t>
            </a:r>
          </a:p>
          <a:p>
            <a:r>
              <a:rPr lang="en-US" sz="2400" dirty="0" smtClean="0"/>
              <a:t>Log Reader latency will be impacted by:</a:t>
            </a:r>
          </a:p>
          <a:p>
            <a:pPr lvl="1"/>
            <a:r>
              <a:rPr lang="en-US" sz="2000" dirty="0" smtClean="0"/>
              <a:t>Excessive Virtual Log File counts due to many small auto-growths increase the overhead, increasing transactional latency</a:t>
            </a:r>
          </a:p>
          <a:p>
            <a:pPr lvl="1"/>
            <a:r>
              <a:rPr lang="en-US" sz="2000" dirty="0" smtClean="0"/>
              <a:t>Concurrent non-replicated activity (high volume) will also impact latency</a:t>
            </a:r>
          </a:p>
          <a:p>
            <a:r>
              <a:rPr lang="en-US" sz="2400" dirty="0" smtClean="0"/>
              <a:t>There are Agent options that can help optimize performance (discussed later)</a:t>
            </a:r>
          </a:p>
          <a:p>
            <a:pPr marL="576263" lvl="1" indent="0">
              <a:buNone/>
            </a:pPr>
            <a:endParaRPr lang="en-US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719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LogReader.exe Optimizations</a:t>
            </a:r>
            <a:r>
              <a:rPr lang="en-US" sz="2000" dirty="0" smtClean="0"/>
              <a:t> </a:t>
            </a:r>
            <a:r>
              <a:rPr lang="en-US" sz="2800" dirty="0" smtClean="0"/>
              <a:t>(1)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/>
              <a:t>ReadBatchSize</a:t>
            </a:r>
            <a:r>
              <a:rPr lang="en-US" sz="2400" dirty="0" smtClean="0"/>
              <a:t>:</a:t>
            </a:r>
          </a:p>
          <a:p>
            <a:pPr lvl="1"/>
            <a:r>
              <a:rPr lang="en-US" sz="2000" dirty="0"/>
              <a:t>Agent setting that fixes the maximum number of transactions read from the log per iteration</a:t>
            </a:r>
          </a:p>
          <a:p>
            <a:pPr lvl="2"/>
            <a:r>
              <a:rPr lang="en-US" sz="1800" dirty="0"/>
              <a:t>Iterations occur until all transactions are read from the log, so for thousands of transactions per second, this setting may need adjustment</a:t>
            </a:r>
          </a:p>
          <a:p>
            <a:pPr lvl="1"/>
            <a:r>
              <a:rPr lang="en-US" sz="2000" dirty="0"/>
              <a:t>Default is 500, but if you suspect </a:t>
            </a:r>
            <a:r>
              <a:rPr lang="en-US" sz="2000" dirty="0" smtClean="0"/>
              <a:t>Log Reader </a:t>
            </a:r>
            <a:r>
              <a:rPr lang="en-US" sz="2000" dirty="0"/>
              <a:t>latency, you can try increasing this setting</a:t>
            </a:r>
          </a:p>
          <a:p>
            <a:r>
              <a:rPr lang="en-US" sz="2400" dirty="0" err="1" smtClean="0"/>
              <a:t>PollingInterval</a:t>
            </a:r>
            <a:r>
              <a:rPr lang="en-US" sz="2400" dirty="0" smtClean="0"/>
              <a:t>:</a:t>
            </a:r>
          </a:p>
          <a:p>
            <a:pPr lvl="1"/>
            <a:r>
              <a:rPr lang="en-US" sz="2000" dirty="0"/>
              <a:t>Frequency of the published database transaction log queries for new transactions</a:t>
            </a:r>
          </a:p>
          <a:p>
            <a:pPr lvl="1"/>
            <a:r>
              <a:rPr lang="en-US" sz="2000" dirty="0"/>
              <a:t>Default = 5 seconds</a:t>
            </a:r>
          </a:p>
          <a:p>
            <a:pPr lvl="1"/>
            <a:r>
              <a:rPr lang="en-US" sz="2000" dirty="0"/>
              <a:t>Decreasing this lowers latency from </a:t>
            </a:r>
            <a:r>
              <a:rPr lang="en-US" sz="2000" dirty="0" smtClean="0"/>
              <a:t>Publisher to Distributor</a:t>
            </a:r>
            <a:endParaRPr lang="en-US" sz="2000" dirty="0"/>
          </a:p>
          <a:p>
            <a:pPr lvl="2"/>
            <a:r>
              <a:rPr lang="en-US" sz="1800" dirty="0"/>
              <a:t>Tradeoff is the transaction log overhead of the more frequent </a:t>
            </a:r>
            <a:r>
              <a:rPr lang="en-US" sz="1800" dirty="0" smtClean="0"/>
              <a:t>polling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332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dirty="0" smtClean="0"/>
              <a:t>LogReader.exe Optimizations </a:t>
            </a:r>
            <a:r>
              <a:rPr lang="en-US" sz="2800" dirty="0" smtClean="0"/>
              <a:t>(2)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/>
              <a:t>MaxCmdsInTran</a:t>
            </a:r>
            <a:endParaRPr lang="en-US" sz="2400" dirty="0" smtClean="0"/>
          </a:p>
          <a:p>
            <a:pPr lvl="1"/>
            <a:r>
              <a:rPr lang="en-US" sz="2000" dirty="0" smtClean="0"/>
              <a:t>Large transactions can cause significant overhead and latency in a replication topology</a:t>
            </a:r>
          </a:p>
          <a:p>
            <a:pPr lvl="1"/>
            <a:r>
              <a:rPr lang="en-US" sz="2000" dirty="0" smtClean="0"/>
              <a:t>LogReader.exe option </a:t>
            </a:r>
            <a:r>
              <a:rPr lang="en-US" sz="2000" dirty="0" err="1" smtClean="0"/>
              <a:t>MaxCmdsInTran</a:t>
            </a:r>
            <a:r>
              <a:rPr lang="en-US" sz="2000" dirty="0" smtClean="0"/>
              <a:t> specifies the maximum number of statements grouped in a transaction to be written by the Log Reader to the distribution database</a:t>
            </a:r>
          </a:p>
          <a:p>
            <a:pPr lvl="1"/>
            <a:r>
              <a:rPr lang="en-US" sz="2000" dirty="0" smtClean="0"/>
              <a:t>Divides large transactions into smaller transactions</a:t>
            </a:r>
          </a:p>
          <a:p>
            <a:pPr lvl="1"/>
            <a:r>
              <a:rPr lang="en-US" sz="2000" dirty="0" smtClean="0"/>
              <a:t>Can help with Publisher to Distributor latency</a:t>
            </a:r>
          </a:p>
          <a:p>
            <a:pPr lvl="2"/>
            <a:r>
              <a:rPr lang="en-US" sz="1800" dirty="0" smtClean="0"/>
              <a:t>Drawback? Transactional atomicity as the Subscriber starts getting rows prior to the end of the original transaction</a:t>
            </a:r>
            <a:endParaRPr lang="en-US" sz="1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015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pPr lvl="1"/>
            <a:r>
              <a:rPr lang="en-US" dirty="0" smtClean="0"/>
              <a:t>Hidden Costs of a Single Command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Publisher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07" y="2514235"/>
            <a:ext cx="2691378" cy="1775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JOSEPH~1\AppData\Local\Temp\SNAGHTML20c0efe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060" y="1338050"/>
            <a:ext cx="5938860" cy="4003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777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pPr lvl="1"/>
            <a:r>
              <a:rPr lang="en-US" dirty="0" smtClean="0"/>
              <a:t>Hidden Costs of a Single Command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Distributor and Subscriber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15" y="1366501"/>
            <a:ext cx="3848100" cy="3589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200" y="2828631"/>
            <a:ext cx="6789948" cy="3173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Callout 2"/>
          <p:cNvSpPr/>
          <p:nvPr/>
        </p:nvSpPr>
        <p:spPr bwMode="auto">
          <a:xfrm>
            <a:off x="4758118" y="914400"/>
            <a:ext cx="3244906" cy="1634591"/>
          </a:xfrm>
          <a:prstGeom prst="wedgeEllipseCallout">
            <a:avLst/>
          </a:prstGeom>
          <a:solidFill>
            <a:schemeClr val="bg2">
              <a:lumMod val="75000"/>
              <a:lumOff val="25000"/>
            </a:schemeClr>
          </a:solidFill>
          <a:ln w="12700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Advantages of Subscriber-side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 stored procedure execution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591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Replication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Overview</a:t>
            </a:r>
            <a:endParaRPr lang="en-US" sz="44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Set </a:t>
            </a:r>
            <a:r>
              <a:rPr lang="en-US" sz="2400" dirty="0"/>
              <a:t>of technologies for copying and distributing data and database objects from one database to another and then synchronizing between databases to maintain </a:t>
            </a:r>
            <a:r>
              <a:rPr lang="en-US" sz="2400" dirty="0" smtClean="0"/>
              <a:t>consistency</a:t>
            </a:r>
          </a:p>
          <a:p>
            <a:r>
              <a:rPr lang="en-US" sz="2400" dirty="0" smtClean="0"/>
              <a:t>Can </a:t>
            </a:r>
            <a:r>
              <a:rPr lang="en-US" sz="2400" dirty="0"/>
              <a:t>distribute data to different locations and to remote or mobile users </a:t>
            </a:r>
            <a:r>
              <a:rPr lang="en-US" sz="2400" dirty="0" smtClean="0"/>
              <a:t>over a variety of network types</a:t>
            </a:r>
          </a:p>
          <a:p>
            <a:r>
              <a:rPr lang="en-US" sz="2400" dirty="0" smtClean="0"/>
              <a:t>Often used to scale out application reporting, separate workloads (OLTP/DSS), provide data locality (bring data closer to users) and </a:t>
            </a:r>
            <a:r>
              <a:rPr lang="en-US" sz="2400" i="1" dirty="0" smtClean="0"/>
              <a:t>when planned properly</a:t>
            </a:r>
            <a:r>
              <a:rPr lang="en-US" sz="2400" dirty="0" smtClean="0"/>
              <a:t>, be used as part of a HA and DR solution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428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Agent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Option for Log Reader and Distribution Agent</a:t>
            </a:r>
          </a:p>
          <a:p>
            <a:r>
              <a:rPr lang="en-US" sz="2000" dirty="0" smtClean="0"/>
              <a:t>-OUTPUT Log Reader Agent parameter allows you to measure fetch time (reading from the transaction log) vs. write time (writing to the distribution database)</a:t>
            </a:r>
          </a:p>
          <a:p>
            <a:pPr lvl="1"/>
            <a:r>
              <a:rPr lang="en-US" sz="1800" dirty="0" smtClean="0"/>
              <a:t>Both are in milliseconds</a:t>
            </a:r>
          </a:p>
          <a:p>
            <a:pPr lvl="1"/>
            <a:r>
              <a:rPr lang="en-US" sz="1800" dirty="0" smtClean="0"/>
              <a:t>If writing to a specific log file, make sure the proxy account has permissions to where the file is being written</a:t>
            </a:r>
          </a:p>
          <a:p>
            <a:pPr lvl="1"/>
            <a:r>
              <a:rPr lang="en-US" sz="1800" dirty="0" smtClean="0"/>
              <a:t>If no path designated, you can see the row details in the Log File Viewer for the job</a:t>
            </a:r>
          </a:p>
          <a:p>
            <a:r>
              <a:rPr lang="en-US" sz="2000" dirty="0" smtClean="0"/>
              <a:t>Periodic statistics also populated in distribution database’s </a:t>
            </a:r>
            <a:r>
              <a:rPr lang="en-US" sz="2000" dirty="0" err="1" smtClean="0"/>
              <a:t>MSlogreader_history</a:t>
            </a:r>
            <a:r>
              <a:rPr lang="en-US" sz="2000" dirty="0" smtClean="0"/>
              <a:t>  and </a:t>
            </a:r>
            <a:r>
              <a:rPr lang="en-US" sz="2000" dirty="0" err="1" smtClean="0"/>
              <a:t>MSdistribution_history</a:t>
            </a:r>
            <a:endParaRPr lang="en-US" sz="2000" dirty="0" smtClean="0"/>
          </a:p>
          <a:p>
            <a:r>
              <a:rPr lang="en-US" sz="2000" dirty="0" smtClean="0"/>
              <a:t>Set ‘</a:t>
            </a:r>
            <a:r>
              <a:rPr lang="en-US" sz="2000" dirty="0" err="1" smtClean="0"/>
              <a:t>HistoryVerboseLevel</a:t>
            </a:r>
            <a:r>
              <a:rPr lang="en-US" sz="2000" dirty="0" smtClean="0"/>
              <a:t> 2’ Agent profile option for added logging</a:t>
            </a:r>
          </a:p>
          <a:p>
            <a:r>
              <a:rPr lang="en-US" sz="2000" dirty="0" smtClean="0"/>
              <a:t>For any diagnostic options, remove or revert after you’re finished troubleshooting (they add to overhead)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279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93800" y="3040165"/>
            <a:ext cx="7634288" cy="131112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Measuring Log Reader </a:t>
            </a:r>
            <a:br>
              <a:rPr lang="en-US" dirty="0" smtClean="0"/>
            </a:br>
            <a:r>
              <a:rPr lang="en-US" dirty="0" smtClean="0"/>
              <a:t>read vs. write time</a:t>
            </a:r>
            <a:endParaRPr lang="en-GB" dirty="0" smtClean="0"/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4092846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Distrib.exe </a:t>
            </a:r>
            <a:r>
              <a:rPr lang="en-US" dirty="0" err="1" smtClean="0"/>
              <a:t>CommitBatchSize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Number of transactions to be executed at a Subscriber prior to a commit</a:t>
            </a:r>
          </a:p>
          <a:p>
            <a:r>
              <a:rPr lang="en-US" sz="2400" dirty="0" smtClean="0"/>
              <a:t>Default is 100 transactions</a:t>
            </a:r>
          </a:p>
          <a:p>
            <a:r>
              <a:rPr lang="en-US" sz="2400" dirty="0" smtClean="0"/>
              <a:t>Adjusting this value may improve performance</a:t>
            </a:r>
          </a:p>
          <a:p>
            <a:r>
              <a:rPr lang="en-US" sz="2400" dirty="0" smtClean="0"/>
              <a:t>Balance between overhead of large, less frequent updates vs. small, more frequent updates</a:t>
            </a:r>
          </a:p>
          <a:p>
            <a:r>
              <a:rPr lang="en-US" sz="2400" dirty="0" smtClean="0"/>
              <a:t>Rollback of large transactions something to consider</a:t>
            </a:r>
          </a:p>
          <a:p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6780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Agent Execution Frequency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‘Continuous’ execution of the Log Reader and Distribution Agents is typically good for performance</a:t>
            </a:r>
          </a:p>
          <a:p>
            <a:pPr lvl="1"/>
            <a:r>
              <a:rPr lang="en-US" sz="2000" dirty="0" smtClean="0"/>
              <a:t>You’re removing executable start/stop overhead</a:t>
            </a:r>
          </a:p>
          <a:p>
            <a:pPr lvl="1"/>
            <a:r>
              <a:rPr lang="en-US" sz="2000" dirty="0" smtClean="0"/>
              <a:t>Changes stream continually vs. large ‘pile ups’ of pending movement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572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smtClean="0"/>
              <a:t>Replicating Stored Procedure Execs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 smtClean="0"/>
              <a:t>sp_addarticle</a:t>
            </a:r>
            <a:r>
              <a:rPr lang="en-US" sz="2000" dirty="0" smtClean="0"/>
              <a:t> parameters @</a:t>
            </a:r>
            <a:r>
              <a:rPr lang="en-US" sz="2000" dirty="0" err="1" smtClean="0"/>
              <a:t>ins_cmd</a:t>
            </a:r>
            <a:r>
              <a:rPr lang="en-US" sz="2000" dirty="0" smtClean="0"/>
              <a:t> / @</a:t>
            </a:r>
            <a:r>
              <a:rPr lang="en-US" sz="2000" dirty="0" err="1" smtClean="0"/>
              <a:t>upd_cmd</a:t>
            </a:r>
            <a:r>
              <a:rPr lang="en-US" sz="2000" dirty="0" smtClean="0"/>
              <a:t> / @</a:t>
            </a:r>
            <a:r>
              <a:rPr lang="en-US" sz="2000" dirty="0" err="1" smtClean="0"/>
              <a:t>del_cmd</a:t>
            </a:r>
            <a:r>
              <a:rPr lang="en-US" sz="2000" dirty="0" smtClean="0"/>
              <a:t> designate the command type used for the Subscriber modifications:</a:t>
            </a:r>
          </a:p>
          <a:p>
            <a:pPr lvl="1"/>
            <a:r>
              <a:rPr lang="en-US" sz="1800" dirty="0" smtClean="0"/>
              <a:t>Default is to call a stored procedure at the Subscriber</a:t>
            </a:r>
          </a:p>
          <a:p>
            <a:pPr lvl="2"/>
            <a:r>
              <a:rPr lang="en-US" sz="1600" dirty="0" smtClean="0"/>
              <a:t>E.g. an INSERT on the Publisher becomes an </a:t>
            </a:r>
            <a:r>
              <a:rPr lang="en-US" sz="1600" dirty="0" err="1" smtClean="0"/>
              <a:t>sp_Msins_table</a:t>
            </a:r>
            <a:r>
              <a:rPr lang="en-US" sz="1600" dirty="0" smtClean="0"/>
              <a:t> on the Subscriber </a:t>
            </a:r>
          </a:p>
          <a:p>
            <a:pPr lvl="1"/>
            <a:r>
              <a:rPr lang="en-US" sz="1800" dirty="0" smtClean="0"/>
              <a:t>Another choice is T-SQL – sending actual INSERT/UPDATE/DELETE commands </a:t>
            </a:r>
          </a:p>
          <a:p>
            <a:pPr lvl="2"/>
            <a:r>
              <a:rPr lang="en-US" sz="1600" dirty="0" smtClean="0"/>
              <a:t>Default for Non-SQL Server Subscribers, removes </a:t>
            </a:r>
            <a:r>
              <a:rPr lang="en-US" sz="1600" dirty="0" err="1" smtClean="0"/>
              <a:t>SubscriptionStreams</a:t>
            </a:r>
            <a:endParaRPr lang="en-US" sz="1600" dirty="0" smtClean="0"/>
          </a:p>
          <a:p>
            <a:r>
              <a:rPr lang="en-US" sz="2000" dirty="0" smtClean="0"/>
              <a:t>Replicating the execution of a stored procedure means that executing a stored procedure on the Publisher will execute on Subscriber </a:t>
            </a:r>
          </a:p>
          <a:p>
            <a:pPr lvl="1"/>
            <a:r>
              <a:rPr lang="en-US" sz="1800" dirty="0" smtClean="0"/>
              <a:t>Can be a more optimal way to perform large data modification operations</a:t>
            </a:r>
          </a:p>
          <a:p>
            <a:pPr lvl="1"/>
            <a:r>
              <a:rPr lang="en-US" sz="1800" dirty="0" smtClean="0"/>
              <a:t>Adds in complexity when operations have dependent data or if filtering is involved</a:t>
            </a:r>
          </a:p>
          <a:p>
            <a:pPr lvl="1"/>
            <a:r>
              <a:rPr lang="en-US" sz="1800" dirty="0" smtClean="0"/>
              <a:t>Serializable option replicates execution only if using that isolation level, otherwise data changes happen as series of </a:t>
            </a:r>
            <a:r>
              <a:rPr lang="en-US" sz="1800" dirty="0" err="1" smtClean="0"/>
              <a:t>DML</a:t>
            </a:r>
            <a:r>
              <a:rPr lang="en-US" sz="1800" dirty="0" smtClean="0"/>
              <a:t> statements</a:t>
            </a:r>
            <a:endParaRPr lang="en-US" sz="1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817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Distrib.exe SubscriptionStreams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Setting can improve throughput by allowing multiple connections to apply batches to the Subscriber in parallel</a:t>
            </a:r>
          </a:p>
          <a:p>
            <a:r>
              <a:rPr lang="en-US" sz="2400" dirty="0" smtClean="0"/>
              <a:t>Maintains some transactional consistency:</a:t>
            </a:r>
          </a:p>
          <a:p>
            <a:pPr lvl="1"/>
            <a:r>
              <a:rPr lang="en-US" sz="2000" dirty="0" smtClean="0"/>
              <a:t>One connection failure stops batch</a:t>
            </a:r>
          </a:p>
          <a:p>
            <a:pPr lvl="1"/>
            <a:r>
              <a:rPr lang="en-US" sz="2000" dirty="0" smtClean="0"/>
              <a:t>Agent will retry in a single connection</a:t>
            </a:r>
          </a:p>
          <a:p>
            <a:pPr lvl="1"/>
            <a:r>
              <a:rPr lang="en-US" sz="2000" dirty="0" smtClean="0"/>
              <a:t>But order of received transactions may differ from Publisher </a:t>
            </a:r>
          </a:p>
          <a:p>
            <a:pPr lvl="2"/>
            <a:r>
              <a:rPr lang="en-US" sz="1800" dirty="0" smtClean="0"/>
              <a:t>Danger of constraint violations if not using NOT FOR REPLICATION</a:t>
            </a:r>
          </a:p>
          <a:p>
            <a:r>
              <a:rPr lang="en-US" sz="2400" dirty="0" smtClean="0"/>
              <a:t>Default is 1, up to 64 supported for SQL 2005+</a:t>
            </a:r>
          </a:p>
          <a:p>
            <a:r>
              <a:rPr lang="en-US" sz="2400" dirty="0" smtClean="0"/>
              <a:t>In scenarios where you cannot use this option, consider spreading articles over multiple publications (achieves similar parallelism, but with more logical and deployment overhead)</a:t>
            </a:r>
          </a:p>
          <a:p>
            <a:r>
              <a:rPr lang="en-US" sz="2400" dirty="0" smtClean="0"/>
              <a:t>Validate using [distribution].[</a:t>
            </a:r>
            <a:r>
              <a:rPr lang="en-US" sz="2400" dirty="0" err="1" smtClean="0"/>
              <a:t>dbo</a:t>
            </a:r>
            <a:r>
              <a:rPr lang="en-US" sz="2400" dirty="0" smtClean="0"/>
              <a:t>].[</a:t>
            </a:r>
            <a:r>
              <a:rPr lang="en-US" sz="2400" dirty="0" err="1" smtClean="0"/>
              <a:t>MSrepl_commands</a:t>
            </a:r>
            <a:r>
              <a:rPr lang="en-US" sz="2400" dirty="0" smtClean="0"/>
              <a:t>] and the </a:t>
            </a:r>
            <a:r>
              <a:rPr lang="en-US" sz="2400" dirty="0" err="1" smtClean="0"/>
              <a:t>hashkey</a:t>
            </a:r>
            <a:r>
              <a:rPr lang="en-US" sz="2400" dirty="0" smtClean="0"/>
              <a:t> column 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0761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Secure Deployment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Deploying with ‘Least Privilege’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/>
              <a:t>Securables</a:t>
            </a:r>
            <a:r>
              <a:rPr lang="en-US" sz="2400" dirty="0" smtClean="0"/>
              <a:t>:</a:t>
            </a:r>
          </a:p>
          <a:p>
            <a:pPr lvl="1"/>
            <a:r>
              <a:rPr lang="en-US" sz="2000" dirty="0" smtClean="0"/>
              <a:t>Publication, distribution, subscription databases</a:t>
            </a:r>
          </a:p>
          <a:p>
            <a:pPr lvl="1"/>
            <a:r>
              <a:rPr lang="en-US" sz="2000" dirty="0" smtClean="0"/>
              <a:t>Snapshot file share</a:t>
            </a:r>
          </a:p>
          <a:p>
            <a:pPr lvl="1"/>
            <a:r>
              <a:rPr lang="en-US" sz="2000" dirty="0" smtClean="0"/>
              <a:t>Publication Access List – which secures publications</a:t>
            </a:r>
          </a:p>
          <a:p>
            <a:pPr lvl="2"/>
            <a:r>
              <a:rPr lang="en-US" sz="1800" dirty="0" smtClean="0"/>
              <a:t>Differences in behavior for transactional vs. merge</a:t>
            </a:r>
          </a:p>
          <a:p>
            <a:r>
              <a:rPr lang="en-US" sz="2400" dirty="0" smtClean="0"/>
              <a:t>Principals:</a:t>
            </a:r>
          </a:p>
          <a:p>
            <a:pPr lvl="1"/>
            <a:r>
              <a:rPr lang="en-US" sz="2000" dirty="0" smtClean="0"/>
              <a:t>Replication Agent executable accounts</a:t>
            </a:r>
          </a:p>
          <a:p>
            <a:pPr lvl="2"/>
            <a:r>
              <a:rPr lang="en-US" sz="1800" dirty="0" smtClean="0"/>
              <a:t>Ideally each is assigned a separate Windows account with minimal permissions</a:t>
            </a:r>
          </a:p>
          <a:p>
            <a:r>
              <a:rPr lang="en-US" sz="2400" dirty="0" smtClean="0"/>
              <a:t>SQL Server Agent Job step runs as proxy and proxy is mapped to a credential, which defines the Windows login account and password</a:t>
            </a:r>
          </a:p>
          <a:p>
            <a:endParaRPr lang="en-US" sz="24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84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Secure Deployment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Deploying with ‘Least Privilege’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7889299" cy="5040312"/>
          </a:xfrm>
        </p:spPr>
        <p:txBody>
          <a:bodyPr/>
          <a:lstStyle/>
          <a:p>
            <a:r>
              <a:rPr lang="en-US" sz="2400" dirty="0" smtClean="0"/>
              <a:t>Snapshot Agent: requires </a:t>
            </a:r>
            <a:r>
              <a:rPr lang="en-US" sz="2400" dirty="0" err="1" smtClean="0"/>
              <a:t>db_owner</a:t>
            </a:r>
            <a:r>
              <a:rPr lang="en-US" sz="2400" dirty="0" smtClean="0"/>
              <a:t> in the distribution and publication databases and write permissions on the snapshot share</a:t>
            </a:r>
          </a:p>
          <a:p>
            <a:r>
              <a:rPr lang="en-US" sz="2400" dirty="0" smtClean="0"/>
              <a:t>Log Reader Agent: requires </a:t>
            </a:r>
            <a:r>
              <a:rPr lang="en-US" sz="2400" dirty="0" err="1" smtClean="0"/>
              <a:t>db_owner</a:t>
            </a:r>
            <a:r>
              <a:rPr lang="en-US" sz="2400" dirty="0" smtClean="0"/>
              <a:t> in the distribution and publication databases</a:t>
            </a:r>
          </a:p>
          <a:p>
            <a:r>
              <a:rPr lang="en-US" sz="2400" dirty="0" smtClean="0"/>
              <a:t>Distribution Agent (push): requires </a:t>
            </a:r>
            <a:r>
              <a:rPr lang="en-US" sz="2400" dirty="0" err="1" smtClean="0"/>
              <a:t>db_owner</a:t>
            </a:r>
            <a:r>
              <a:rPr lang="en-US" sz="2400" dirty="0" smtClean="0"/>
              <a:t> in the distribution and subscription databases, membership in PAL and read permissions on the snapshot share</a:t>
            </a:r>
          </a:p>
          <a:p>
            <a:r>
              <a:rPr lang="en-US" sz="2400" dirty="0" smtClean="0"/>
              <a:t>Distribution Agent (pull): requires </a:t>
            </a:r>
            <a:r>
              <a:rPr lang="en-US" sz="2400" dirty="0" err="1" smtClean="0"/>
              <a:t>db_owner</a:t>
            </a:r>
            <a:r>
              <a:rPr lang="en-US" sz="2400" dirty="0" smtClean="0"/>
              <a:t> in the subscription database, membership in PAL and read permissions on the snapshot share</a:t>
            </a:r>
          </a:p>
        </p:txBody>
      </p:sp>
      <p:sp>
        <p:nvSpPr>
          <p:cNvPr id="5" name="Explosion 1 4"/>
          <p:cNvSpPr/>
          <p:nvPr/>
        </p:nvSpPr>
        <p:spPr bwMode="auto">
          <a:xfrm>
            <a:off x="1723604" y="5348835"/>
            <a:ext cx="6319879" cy="1509165"/>
          </a:xfrm>
          <a:prstGeom prst="irregularSeal1">
            <a:avLst/>
          </a:prstGeom>
          <a:solidFill>
            <a:schemeClr val="bg2">
              <a:lumMod val="75000"/>
              <a:lumOff val="25000"/>
            </a:schemeClr>
          </a:solidFill>
          <a:ln w="12700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PAL has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 inconsistent behaviors between transactional and merge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982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Secure Deployment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Replicating Encrypted Data</a:t>
            </a:r>
            <a:endParaRPr lang="en-US" sz="2800" dirty="0">
              <a:solidFill>
                <a:schemeClr val="accent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2380034"/>
              </p:ext>
            </p:extLst>
          </p:nvPr>
        </p:nvGraphicFramePr>
        <p:xfrm>
          <a:off x="227013" y="1384300"/>
          <a:ext cx="8455025" cy="5040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206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Combining Technologies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Database Mirroring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 role can benefit from its database being mirrored if the replication Agents can connect to it after a  mirroring failover</a:t>
            </a:r>
          </a:p>
          <a:p>
            <a:pPr lvl="1"/>
            <a:r>
              <a:rPr lang="en-US" sz="2000" dirty="0" smtClean="0"/>
              <a:t>Publisher (full support)</a:t>
            </a:r>
          </a:p>
          <a:p>
            <a:pPr lvl="2"/>
            <a:r>
              <a:rPr lang="en-US" sz="1800" dirty="0" smtClean="0"/>
              <a:t>Agent configuration specifies the failover partner so Agents automatically reconnect to the publication database after a mirroring failover</a:t>
            </a:r>
          </a:p>
          <a:p>
            <a:pPr lvl="1"/>
            <a:r>
              <a:rPr lang="en-US" sz="2000" dirty="0" smtClean="0"/>
              <a:t>Subscriber (limited support)</a:t>
            </a:r>
          </a:p>
          <a:p>
            <a:pPr lvl="2"/>
            <a:r>
              <a:rPr lang="en-US" sz="1800" dirty="0" smtClean="0"/>
              <a:t>No support for automatic reconnection of the Distribution Agent</a:t>
            </a:r>
          </a:p>
          <a:p>
            <a:pPr lvl="2"/>
            <a:r>
              <a:rPr lang="en-US" sz="1800" dirty="0" smtClean="0"/>
              <a:t>Subscriptions must be recreated after mirroring failover of the subscription database </a:t>
            </a:r>
          </a:p>
          <a:p>
            <a:pPr lvl="1"/>
            <a:r>
              <a:rPr lang="en-US" sz="2000" dirty="0" smtClean="0"/>
              <a:t>Distributor (no support)</a:t>
            </a:r>
          </a:p>
          <a:p>
            <a:pPr lvl="2"/>
            <a:r>
              <a:rPr lang="en-US" sz="1800" dirty="0" smtClean="0"/>
              <a:t>Server name of the Distributor cannot change, and a mirroring failover keeps the database name but changes the server name</a:t>
            </a:r>
          </a:p>
          <a:p>
            <a:r>
              <a:rPr lang="en-US" sz="2400" dirty="0" smtClean="0"/>
              <a:t>Log Reader will wait for log records to harden on the mirror before replicating to the distribution database</a:t>
            </a:r>
          </a:p>
          <a:p>
            <a:pPr lvl="1"/>
            <a:r>
              <a:rPr lang="en-US" sz="2000" dirty="0" smtClean="0"/>
              <a:t>You can override this by trace flag 1448 (see KB 937041)</a:t>
            </a:r>
          </a:p>
          <a:p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707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Replication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Terminology: Publishing Industry Metaphor</a:t>
            </a:r>
            <a:endParaRPr lang="en-US" sz="4400" dirty="0">
              <a:solidFill>
                <a:schemeClr val="accent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27013" y="1598594"/>
            <a:ext cx="8455024" cy="4611722"/>
            <a:chOff x="227013" y="1598594"/>
            <a:chExt cx="8455024" cy="4611722"/>
          </a:xfrm>
        </p:grpSpPr>
        <p:sp>
          <p:nvSpPr>
            <p:cNvPr id="7" name="Freeform 6"/>
            <p:cNvSpPr/>
            <p:nvPr/>
          </p:nvSpPr>
          <p:spPr>
            <a:xfrm>
              <a:off x="227013" y="1713217"/>
              <a:ext cx="2111692" cy="458493"/>
            </a:xfrm>
            <a:custGeom>
              <a:avLst/>
              <a:gdLst>
                <a:gd name="connsiteX0" fmla="*/ 0 w 2111692"/>
                <a:gd name="connsiteY0" fmla="*/ 0 h 458493"/>
                <a:gd name="connsiteX1" fmla="*/ 2111692 w 2111692"/>
                <a:gd name="connsiteY1" fmla="*/ 0 h 458493"/>
                <a:gd name="connsiteX2" fmla="*/ 2111692 w 2111692"/>
                <a:gd name="connsiteY2" fmla="*/ 458493 h 458493"/>
                <a:gd name="connsiteX3" fmla="*/ 0 w 2111692"/>
                <a:gd name="connsiteY3" fmla="*/ 458493 h 458493"/>
                <a:gd name="connsiteX4" fmla="*/ 0 w 2111692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1692" h="458493">
                  <a:moveTo>
                    <a:pt x="0" y="0"/>
                  </a:moveTo>
                  <a:lnTo>
                    <a:pt x="2111692" y="0"/>
                  </a:lnTo>
                  <a:lnTo>
                    <a:pt x="2111692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60960" rIns="170688" bIns="60960" numCol="1" spcCol="1270" anchor="ctr" anchorCtr="0">
              <a:noAutofit/>
            </a:bodyPr>
            <a:lstStyle/>
            <a:p>
              <a:pPr lvl="0" algn="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i="1" kern="1200" dirty="0" smtClean="0">
                  <a:latin typeface="Calibri" pitchFamily="34" charset="0"/>
                  <a:cs typeface="Calibri" pitchFamily="34" charset="0"/>
                </a:rPr>
                <a:t>Publisher</a:t>
              </a:r>
              <a:endParaRPr lang="en-US" sz="24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Left Brace 7"/>
            <p:cNvSpPr/>
            <p:nvPr/>
          </p:nvSpPr>
          <p:spPr>
            <a:xfrm>
              <a:off x="2338705" y="1598594"/>
              <a:ext cx="422338" cy="687740"/>
            </a:xfrm>
            <a:prstGeom prst="leftBrace">
              <a:avLst>
                <a:gd name="adj1" fmla="val 35000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>
              <a:off x="2929978" y="1598594"/>
              <a:ext cx="5743802" cy="687740"/>
            </a:xfrm>
            <a:custGeom>
              <a:avLst/>
              <a:gdLst>
                <a:gd name="connsiteX0" fmla="*/ 0 w 5743802"/>
                <a:gd name="connsiteY0" fmla="*/ 0 h 687740"/>
                <a:gd name="connsiteX1" fmla="*/ 5743802 w 5743802"/>
                <a:gd name="connsiteY1" fmla="*/ 0 h 687740"/>
                <a:gd name="connsiteX2" fmla="*/ 5743802 w 5743802"/>
                <a:gd name="connsiteY2" fmla="*/ 687740 h 687740"/>
                <a:gd name="connsiteX3" fmla="*/ 0 w 5743802"/>
                <a:gd name="connsiteY3" fmla="*/ 687740 h 687740"/>
                <a:gd name="connsiteX4" fmla="*/ 0 w 5743802"/>
                <a:gd name="connsiteY4" fmla="*/ 0 h 68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3802" h="687740">
                  <a:moveTo>
                    <a:pt x="0" y="0"/>
                  </a:moveTo>
                  <a:lnTo>
                    <a:pt x="5743802" y="0"/>
                  </a:lnTo>
                  <a:lnTo>
                    <a:pt x="5743802" y="687740"/>
                  </a:lnTo>
                  <a:lnTo>
                    <a:pt x="0" y="68774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1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900" kern="1200" dirty="0" smtClean="0">
                  <a:latin typeface="Calibri" pitchFamily="34" charset="0"/>
                  <a:cs typeface="Calibri" pitchFamily="34" charset="0"/>
                </a:rPr>
                <a:t>Database instance that makes data available to other locations through replication</a:t>
              </a:r>
              <a:endParaRPr lang="en-US" sz="19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227013" y="2999491"/>
              <a:ext cx="2111692" cy="458493"/>
            </a:xfrm>
            <a:custGeom>
              <a:avLst/>
              <a:gdLst>
                <a:gd name="connsiteX0" fmla="*/ 0 w 2111692"/>
                <a:gd name="connsiteY0" fmla="*/ 0 h 458493"/>
                <a:gd name="connsiteX1" fmla="*/ 2111692 w 2111692"/>
                <a:gd name="connsiteY1" fmla="*/ 0 h 458493"/>
                <a:gd name="connsiteX2" fmla="*/ 2111692 w 2111692"/>
                <a:gd name="connsiteY2" fmla="*/ 458493 h 458493"/>
                <a:gd name="connsiteX3" fmla="*/ 0 w 2111692"/>
                <a:gd name="connsiteY3" fmla="*/ 458493 h 458493"/>
                <a:gd name="connsiteX4" fmla="*/ 0 w 2111692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1692" h="458493">
                  <a:moveTo>
                    <a:pt x="0" y="0"/>
                  </a:moveTo>
                  <a:lnTo>
                    <a:pt x="2111692" y="0"/>
                  </a:lnTo>
                  <a:lnTo>
                    <a:pt x="2111692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60960" rIns="170688" bIns="60960" numCol="1" spcCol="1270" anchor="ctr" anchorCtr="0">
              <a:noAutofit/>
            </a:bodyPr>
            <a:lstStyle/>
            <a:p>
              <a:pPr lvl="0" algn="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i="1" kern="1200" dirty="0" smtClean="0">
                  <a:latin typeface="Calibri" pitchFamily="34" charset="0"/>
                  <a:cs typeface="Calibri" pitchFamily="34" charset="0"/>
                </a:rPr>
                <a:t>Distributor</a:t>
              </a:r>
              <a:endParaRPr lang="en-US" sz="24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Left Brace 10"/>
            <p:cNvSpPr/>
            <p:nvPr/>
          </p:nvSpPr>
          <p:spPr>
            <a:xfrm>
              <a:off x="2338705" y="2354735"/>
              <a:ext cx="422338" cy="1748007"/>
            </a:xfrm>
            <a:prstGeom prst="leftBrace">
              <a:avLst>
                <a:gd name="adj1" fmla="val 35000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2929978" y="2354735"/>
              <a:ext cx="5743802" cy="1748007"/>
            </a:xfrm>
            <a:custGeom>
              <a:avLst/>
              <a:gdLst>
                <a:gd name="connsiteX0" fmla="*/ 0 w 5743802"/>
                <a:gd name="connsiteY0" fmla="*/ 0 h 1748007"/>
                <a:gd name="connsiteX1" fmla="*/ 5743802 w 5743802"/>
                <a:gd name="connsiteY1" fmla="*/ 0 h 1748007"/>
                <a:gd name="connsiteX2" fmla="*/ 5743802 w 5743802"/>
                <a:gd name="connsiteY2" fmla="*/ 1748007 h 1748007"/>
                <a:gd name="connsiteX3" fmla="*/ 0 w 5743802"/>
                <a:gd name="connsiteY3" fmla="*/ 1748007 h 1748007"/>
                <a:gd name="connsiteX4" fmla="*/ 0 w 5743802"/>
                <a:gd name="connsiteY4" fmla="*/ 0 h 1748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3802" h="1748007">
                  <a:moveTo>
                    <a:pt x="0" y="0"/>
                  </a:moveTo>
                  <a:lnTo>
                    <a:pt x="5743802" y="0"/>
                  </a:lnTo>
                  <a:lnTo>
                    <a:pt x="5743802" y="1748007"/>
                  </a:lnTo>
                  <a:lnTo>
                    <a:pt x="0" y="174800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1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900" kern="1200" dirty="0" smtClean="0">
                  <a:latin typeface="Calibri" pitchFamily="34" charset="0"/>
                  <a:cs typeface="Calibri" pitchFamily="34" charset="0"/>
                </a:rPr>
                <a:t>Database instance that acts as a store for replication specific data associated with one or more Publishers. Distribution database stores replication status data, metadata about the publication, and, in some cases, acts as a queue for data moving from the Publisher to the Subscribers</a:t>
              </a:r>
              <a:endParaRPr lang="en-US" sz="19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013" y="4171142"/>
              <a:ext cx="2111692" cy="458493"/>
            </a:xfrm>
            <a:custGeom>
              <a:avLst/>
              <a:gdLst>
                <a:gd name="connsiteX0" fmla="*/ 0 w 2111692"/>
                <a:gd name="connsiteY0" fmla="*/ 0 h 458493"/>
                <a:gd name="connsiteX1" fmla="*/ 2111692 w 2111692"/>
                <a:gd name="connsiteY1" fmla="*/ 0 h 458493"/>
                <a:gd name="connsiteX2" fmla="*/ 2111692 w 2111692"/>
                <a:gd name="connsiteY2" fmla="*/ 458493 h 458493"/>
                <a:gd name="connsiteX3" fmla="*/ 0 w 2111692"/>
                <a:gd name="connsiteY3" fmla="*/ 458493 h 458493"/>
                <a:gd name="connsiteX4" fmla="*/ 0 w 2111692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1692" h="458493">
                  <a:moveTo>
                    <a:pt x="0" y="0"/>
                  </a:moveTo>
                  <a:lnTo>
                    <a:pt x="2111692" y="0"/>
                  </a:lnTo>
                  <a:lnTo>
                    <a:pt x="2111692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60960" rIns="170688" bIns="60960" numCol="1" spcCol="1270" anchor="ctr" anchorCtr="0">
              <a:noAutofit/>
            </a:bodyPr>
            <a:lstStyle/>
            <a:p>
              <a:pPr lvl="0" algn="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i="1" kern="1200" dirty="0" smtClean="0">
                  <a:latin typeface="Calibri" pitchFamily="34" charset="0"/>
                  <a:cs typeface="Calibri" pitchFamily="34" charset="0"/>
                </a:rPr>
                <a:t>Subscriber</a:t>
              </a:r>
              <a:endParaRPr lang="en-US" sz="24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4" name="Left Brace 13"/>
            <p:cNvSpPr/>
            <p:nvPr/>
          </p:nvSpPr>
          <p:spPr>
            <a:xfrm>
              <a:off x="2338705" y="4171142"/>
              <a:ext cx="422338" cy="458493"/>
            </a:xfrm>
            <a:prstGeom prst="leftBrace">
              <a:avLst>
                <a:gd name="adj1" fmla="val 35000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2929978" y="4171142"/>
              <a:ext cx="5743802" cy="458493"/>
            </a:xfrm>
            <a:custGeom>
              <a:avLst/>
              <a:gdLst>
                <a:gd name="connsiteX0" fmla="*/ 0 w 5743802"/>
                <a:gd name="connsiteY0" fmla="*/ 0 h 458493"/>
                <a:gd name="connsiteX1" fmla="*/ 5743802 w 5743802"/>
                <a:gd name="connsiteY1" fmla="*/ 0 h 458493"/>
                <a:gd name="connsiteX2" fmla="*/ 5743802 w 5743802"/>
                <a:gd name="connsiteY2" fmla="*/ 458493 h 458493"/>
                <a:gd name="connsiteX3" fmla="*/ 0 w 5743802"/>
                <a:gd name="connsiteY3" fmla="*/ 458493 h 458493"/>
                <a:gd name="connsiteX4" fmla="*/ 0 w 5743802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3802" h="458493">
                  <a:moveTo>
                    <a:pt x="0" y="0"/>
                  </a:moveTo>
                  <a:lnTo>
                    <a:pt x="5743802" y="0"/>
                  </a:lnTo>
                  <a:lnTo>
                    <a:pt x="5743802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1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900" kern="1200" dirty="0" smtClean="0">
                  <a:latin typeface="Calibri" pitchFamily="34" charset="0"/>
                  <a:cs typeface="Calibri" pitchFamily="34" charset="0"/>
                </a:rPr>
                <a:t>Database instance that receives replicated data</a:t>
              </a:r>
              <a:endParaRPr lang="en-US" sz="19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7013" y="4698036"/>
              <a:ext cx="2113756" cy="458493"/>
            </a:xfrm>
            <a:custGeom>
              <a:avLst/>
              <a:gdLst>
                <a:gd name="connsiteX0" fmla="*/ 0 w 2113756"/>
                <a:gd name="connsiteY0" fmla="*/ 0 h 458493"/>
                <a:gd name="connsiteX1" fmla="*/ 2113756 w 2113756"/>
                <a:gd name="connsiteY1" fmla="*/ 0 h 458493"/>
                <a:gd name="connsiteX2" fmla="*/ 2113756 w 2113756"/>
                <a:gd name="connsiteY2" fmla="*/ 458493 h 458493"/>
                <a:gd name="connsiteX3" fmla="*/ 0 w 2113756"/>
                <a:gd name="connsiteY3" fmla="*/ 458493 h 458493"/>
                <a:gd name="connsiteX4" fmla="*/ 0 w 2113756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3756" h="458493">
                  <a:moveTo>
                    <a:pt x="0" y="0"/>
                  </a:moveTo>
                  <a:lnTo>
                    <a:pt x="2113756" y="0"/>
                  </a:lnTo>
                  <a:lnTo>
                    <a:pt x="2113756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60960" rIns="170688" bIns="60960" numCol="1" spcCol="1270" anchor="ctr" anchorCtr="0">
              <a:noAutofit/>
            </a:bodyPr>
            <a:lstStyle/>
            <a:p>
              <a:pPr lvl="0" algn="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i="1" kern="1200" dirty="0" smtClean="0">
                  <a:latin typeface="Calibri" pitchFamily="34" charset="0"/>
                  <a:cs typeface="Calibri" pitchFamily="34" charset="0"/>
                </a:rPr>
                <a:t>Publication</a:t>
              </a:r>
              <a:endParaRPr lang="en-US" sz="24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7" name="Left Brace 16"/>
            <p:cNvSpPr/>
            <p:nvPr/>
          </p:nvSpPr>
          <p:spPr>
            <a:xfrm>
              <a:off x="2340769" y="4698036"/>
              <a:ext cx="422751" cy="458493"/>
            </a:xfrm>
            <a:prstGeom prst="leftBrace">
              <a:avLst>
                <a:gd name="adj1" fmla="val 35000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2932620" y="4698036"/>
              <a:ext cx="5749417" cy="458493"/>
            </a:xfrm>
            <a:custGeom>
              <a:avLst/>
              <a:gdLst>
                <a:gd name="connsiteX0" fmla="*/ 0 w 5749417"/>
                <a:gd name="connsiteY0" fmla="*/ 0 h 458493"/>
                <a:gd name="connsiteX1" fmla="*/ 5749417 w 5749417"/>
                <a:gd name="connsiteY1" fmla="*/ 0 h 458493"/>
                <a:gd name="connsiteX2" fmla="*/ 5749417 w 5749417"/>
                <a:gd name="connsiteY2" fmla="*/ 458493 h 458493"/>
                <a:gd name="connsiteX3" fmla="*/ 0 w 5749417"/>
                <a:gd name="connsiteY3" fmla="*/ 458493 h 458493"/>
                <a:gd name="connsiteX4" fmla="*/ 0 w 5749417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9417" h="458493">
                  <a:moveTo>
                    <a:pt x="0" y="0"/>
                  </a:moveTo>
                  <a:lnTo>
                    <a:pt x="5749417" y="0"/>
                  </a:lnTo>
                  <a:lnTo>
                    <a:pt x="5749417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1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900" kern="1200" dirty="0" smtClean="0">
                  <a:latin typeface="Calibri" pitchFamily="34" charset="0"/>
                  <a:cs typeface="Calibri" pitchFamily="34" charset="0"/>
                </a:rPr>
                <a:t>Collection of one or more articles from one database</a:t>
              </a:r>
              <a:endParaRPr lang="en-US" sz="19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7013" y="5224930"/>
              <a:ext cx="2113756" cy="458493"/>
            </a:xfrm>
            <a:custGeom>
              <a:avLst/>
              <a:gdLst>
                <a:gd name="connsiteX0" fmla="*/ 0 w 2113756"/>
                <a:gd name="connsiteY0" fmla="*/ 0 h 458493"/>
                <a:gd name="connsiteX1" fmla="*/ 2113756 w 2113756"/>
                <a:gd name="connsiteY1" fmla="*/ 0 h 458493"/>
                <a:gd name="connsiteX2" fmla="*/ 2113756 w 2113756"/>
                <a:gd name="connsiteY2" fmla="*/ 458493 h 458493"/>
                <a:gd name="connsiteX3" fmla="*/ 0 w 2113756"/>
                <a:gd name="connsiteY3" fmla="*/ 458493 h 458493"/>
                <a:gd name="connsiteX4" fmla="*/ 0 w 2113756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3756" h="458493">
                  <a:moveTo>
                    <a:pt x="0" y="0"/>
                  </a:moveTo>
                  <a:lnTo>
                    <a:pt x="2113756" y="0"/>
                  </a:lnTo>
                  <a:lnTo>
                    <a:pt x="2113756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60960" rIns="170688" bIns="60960" numCol="1" spcCol="1270" anchor="ctr" anchorCtr="0">
              <a:noAutofit/>
            </a:bodyPr>
            <a:lstStyle/>
            <a:p>
              <a:pPr lvl="0" algn="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i="1" kern="1200" dirty="0" smtClean="0">
                  <a:latin typeface="Calibri" pitchFamily="34" charset="0"/>
                  <a:cs typeface="Calibri" pitchFamily="34" charset="0"/>
                </a:rPr>
                <a:t>Article</a:t>
              </a:r>
              <a:endParaRPr lang="en-US" sz="24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Left Brace 19"/>
            <p:cNvSpPr/>
            <p:nvPr/>
          </p:nvSpPr>
          <p:spPr>
            <a:xfrm>
              <a:off x="2340769" y="5224930"/>
              <a:ext cx="422751" cy="458493"/>
            </a:xfrm>
            <a:prstGeom prst="leftBrace">
              <a:avLst>
                <a:gd name="adj1" fmla="val 35000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2932620" y="5224930"/>
              <a:ext cx="5749417" cy="458493"/>
            </a:xfrm>
            <a:custGeom>
              <a:avLst/>
              <a:gdLst>
                <a:gd name="connsiteX0" fmla="*/ 0 w 5749417"/>
                <a:gd name="connsiteY0" fmla="*/ 0 h 458493"/>
                <a:gd name="connsiteX1" fmla="*/ 5749417 w 5749417"/>
                <a:gd name="connsiteY1" fmla="*/ 0 h 458493"/>
                <a:gd name="connsiteX2" fmla="*/ 5749417 w 5749417"/>
                <a:gd name="connsiteY2" fmla="*/ 458493 h 458493"/>
                <a:gd name="connsiteX3" fmla="*/ 0 w 5749417"/>
                <a:gd name="connsiteY3" fmla="*/ 458493 h 458493"/>
                <a:gd name="connsiteX4" fmla="*/ 0 w 5749417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9417" h="458493">
                  <a:moveTo>
                    <a:pt x="0" y="0"/>
                  </a:moveTo>
                  <a:lnTo>
                    <a:pt x="5749417" y="0"/>
                  </a:lnTo>
                  <a:lnTo>
                    <a:pt x="5749417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1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900" kern="1200" dirty="0" smtClean="0">
                  <a:latin typeface="Calibri" pitchFamily="34" charset="0"/>
                  <a:cs typeface="Calibri" pitchFamily="34" charset="0"/>
                </a:rPr>
                <a:t>Database object that is included in a publication</a:t>
              </a:r>
              <a:endParaRPr lang="en-US" sz="19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7013" y="5751823"/>
              <a:ext cx="2111692" cy="458493"/>
            </a:xfrm>
            <a:custGeom>
              <a:avLst/>
              <a:gdLst>
                <a:gd name="connsiteX0" fmla="*/ 0 w 2111692"/>
                <a:gd name="connsiteY0" fmla="*/ 0 h 458493"/>
                <a:gd name="connsiteX1" fmla="*/ 2111692 w 2111692"/>
                <a:gd name="connsiteY1" fmla="*/ 0 h 458493"/>
                <a:gd name="connsiteX2" fmla="*/ 2111692 w 2111692"/>
                <a:gd name="connsiteY2" fmla="*/ 458493 h 458493"/>
                <a:gd name="connsiteX3" fmla="*/ 0 w 2111692"/>
                <a:gd name="connsiteY3" fmla="*/ 458493 h 458493"/>
                <a:gd name="connsiteX4" fmla="*/ 0 w 2111692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1692" h="458493">
                  <a:moveTo>
                    <a:pt x="0" y="0"/>
                  </a:moveTo>
                  <a:lnTo>
                    <a:pt x="2111692" y="0"/>
                  </a:lnTo>
                  <a:lnTo>
                    <a:pt x="2111692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60960" rIns="170688" bIns="60960" numCol="1" spcCol="1270" anchor="ctr" anchorCtr="0">
              <a:noAutofit/>
            </a:bodyPr>
            <a:lstStyle/>
            <a:p>
              <a:pPr lvl="0" algn="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i="1" kern="1200" dirty="0" smtClean="0">
                  <a:latin typeface="Calibri" pitchFamily="34" charset="0"/>
                  <a:cs typeface="Calibri" pitchFamily="34" charset="0"/>
                </a:rPr>
                <a:t>Subscription</a:t>
              </a:r>
              <a:endParaRPr lang="en-US" sz="2400" kern="12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Left Brace 22"/>
            <p:cNvSpPr/>
            <p:nvPr/>
          </p:nvSpPr>
          <p:spPr>
            <a:xfrm>
              <a:off x="2338705" y="5751823"/>
              <a:ext cx="422338" cy="458493"/>
            </a:xfrm>
            <a:prstGeom prst="leftBrace">
              <a:avLst>
                <a:gd name="adj1" fmla="val 35000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2929978" y="5751823"/>
              <a:ext cx="5743802" cy="458493"/>
            </a:xfrm>
            <a:custGeom>
              <a:avLst/>
              <a:gdLst>
                <a:gd name="connsiteX0" fmla="*/ 0 w 5743802"/>
                <a:gd name="connsiteY0" fmla="*/ 0 h 458493"/>
                <a:gd name="connsiteX1" fmla="*/ 5743802 w 5743802"/>
                <a:gd name="connsiteY1" fmla="*/ 0 h 458493"/>
                <a:gd name="connsiteX2" fmla="*/ 5743802 w 5743802"/>
                <a:gd name="connsiteY2" fmla="*/ 458493 h 458493"/>
                <a:gd name="connsiteX3" fmla="*/ 0 w 5743802"/>
                <a:gd name="connsiteY3" fmla="*/ 458493 h 458493"/>
                <a:gd name="connsiteX4" fmla="*/ 0 w 5743802"/>
                <a:gd name="connsiteY4" fmla="*/ 0 h 4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3802" h="458493">
                  <a:moveTo>
                    <a:pt x="0" y="0"/>
                  </a:moveTo>
                  <a:lnTo>
                    <a:pt x="5743802" y="0"/>
                  </a:lnTo>
                  <a:lnTo>
                    <a:pt x="5743802" y="458493"/>
                  </a:lnTo>
                  <a:lnTo>
                    <a:pt x="0" y="4584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1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900" kern="1200" dirty="0" smtClean="0">
                  <a:latin typeface="Calibri" pitchFamily="34" charset="0"/>
                  <a:cs typeface="Calibri" pitchFamily="34" charset="0"/>
                </a:rPr>
                <a:t>Copy of a publication that is delivered to a Subscriber</a:t>
              </a:r>
              <a:endParaRPr lang="en-US" sz="1900" kern="12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9320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Combining Technologies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Failover Clustering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Supported for all replication roles since the virtual network name and instance name failover with the database</a:t>
            </a:r>
          </a:p>
          <a:p>
            <a:r>
              <a:rPr lang="en-US" sz="2400" dirty="0" smtClean="0"/>
              <a:t>Is the only mechanism to provide high availability for the distribution database</a:t>
            </a:r>
          </a:p>
          <a:p>
            <a:pPr lvl="1"/>
            <a:r>
              <a:rPr lang="en-US" sz="2000" dirty="0" smtClean="0"/>
              <a:t>Virtualization HA can also be used since the failover occurs at the VM level across hypervisor nodes and the server and instance names remain the same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087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Monitoring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Replication Monitor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Provides </a:t>
            </a:r>
            <a:r>
              <a:rPr lang="en-US" sz="2400" dirty="0"/>
              <a:t>detailed information on the status and performance of publications and </a:t>
            </a:r>
            <a:r>
              <a:rPr lang="en-US" sz="2400" dirty="0" smtClean="0"/>
              <a:t>subscriptions</a:t>
            </a:r>
          </a:p>
          <a:p>
            <a:pPr lvl="1"/>
            <a:r>
              <a:rPr lang="en-US" sz="2000" dirty="0" smtClean="0"/>
              <a:t>Useful, but imperfect because it depends on replication self-reporting and may not update quickly when the topology is under stress</a:t>
            </a:r>
          </a:p>
          <a:p>
            <a:r>
              <a:rPr lang="en-US" sz="2400" dirty="0" smtClean="0"/>
              <a:t>Answers most common questions about replication</a:t>
            </a:r>
          </a:p>
          <a:p>
            <a:pPr lvl="1"/>
            <a:r>
              <a:rPr lang="en-US" sz="2000" dirty="0" smtClean="0"/>
              <a:t>Is </a:t>
            </a:r>
            <a:r>
              <a:rPr lang="en-US" sz="2000" dirty="0"/>
              <a:t>my replication system healthy?</a:t>
            </a:r>
          </a:p>
          <a:p>
            <a:pPr lvl="1"/>
            <a:r>
              <a:rPr lang="en-US" sz="2000" dirty="0"/>
              <a:t>Which subscriptions are slow?</a:t>
            </a:r>
          </a:p>
          <a:p>
            <a:pPr lvl="1"/>
            <a:r>
              <a:rPr lang="en-US" sz="2000" dirty="0"/>
              <a:t>How far behind is my transactional subscription?</a:t>
            </a:r>
          </a:p>
          <a:p>
            <a:pPr lvl="1"/>
            <a:r>
              <a:rPr lang="en-US" sz="2000" dirty="0"/>
              <a:t>How long will it take a transaction committed now to reach a Subscriber in transactional replication?</a:t>
            </a:r>
          </a:p>
          <a:p>
            <a:pPr lvl="1"/>
            <a:r>
              <a:rPr lang="en-US" sz="2000" dirty="0"/>
              <a:t>Why is my merge subscription slow?</a:t>
            </a:r>
          </a:p>
          <a:p>
            <a:pPr lvl="1"/>
            <a:r>
              <a:rPr lang="en-US" sz="2000" dirty="0"/>
              <a:t>Why is an </a:t>
            </a:r>
            <a:r>
              <a:rPr lang="en-US" sz="2000" dirty="0" smtClean="0"/>
              <a:t>Agent </a:t>
            </a:r>
            <a:r>
              <a:rPr lang="en-US" sz="2000" dirty="0"/>
              <a:t>not running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876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Monitoring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Replication Monitor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To </a:t>
            </a:r>
            <a:r>
              <a:rPr lang="en-US" sz="2400" dirty="0"/>
              <a:t>monitor </a:t>
            </a:r>
            <a:r>
              <a:rPr lang="en-US" sz="2400" dirty="0" smtClean="0"/>
              <a:t>replication a user must be</a:t>
            </a:r>
          </a:p>
          <a:p>
            <a:pPr lvl="1"/>
            <a:r>
              <a:rPr lang="en-US" sz="2000" dirty="0" smtClean="0"/>
              <a:t>A </a:t>
            </a:r>
            <a:r>
              <a:rPr lang="en-US" sz="2000" dirty="0"/>
              <a:t>member of the </a:t>
            </a:r>
            <a:r>
              <a:rPr lang="en-US" sz="2000" dirty="0" err="1"/>
              <a:t>sysadmin</a:t>
            </a:r>
            <a:r>
              <a:rPr lang="en-US" sz="2000" dirty="0"/>
              <a:t> fixed server role at the </a:t>
            </a:r>
            <a:r>
              <a:rPr lang="en-US" sz="2000" dirty="0" smtClean="0"/>
              <a:t>distributor </a:t>
            </a:r>
            <a:r>
              <a:rPr lang="en-US" sz="2000" dirty="0"/>
              <a:t>or </a:t>
            </a:r>
            <a:endParaRPr lang="en-US" sz="2000" dirty="0" smtClean="0"/>
          </a:p>
          <a:p>
            <a:pPr lvl="1"/>
            <a:r>
              <a:rPr lang="en-US" sz="2000" dirty="0" smtClean="0"/>
              <a:t>A </a:t>
            </a:r>
            <a:r>
              <a:rPr lang="en-US" sz="2000" dirty="0"/>
              <a:t>member of the </a:t>
            </a:r>
            <a:r>
              <a:rPr lang="en-US" sz="2000" dirty="0" err="1"/>
              <a:t>replmonitor</a:t>
            </a:r>
            <a:r>
              <a:rPr lang="en-US" sz="2000" dirty="0"/>
              <a:t> fixed database role in the distribution </a:t>
            </a:r>
            <a:r>
              <a:rPr lang="en-US" sz="2000" dirty="0" smtClean="0"/>
              <a:t>database</a:t>
            </a:r>
          </a:p>
          <a:p>
            <a:r>
              <a:rPr lang="en-US" sz="2400" dirty="0" smtClean="0"/>
              <a:t>A member of the </a:t>
            </a:r>
            <a:r>
              <a:rPr lang="en-US" sz="2400" dirty="0" err="1" smtClean="0"/>
              <a:t>sysadmin</a:t>
            </a:r>
            <a:r>
              <a:rPr lang="en-US" sz="2400" dirty="0" smtClean="0"/>
              <a:t> role can </a:t>
            </a:r>
            <a:r>
              <a:rPr lang="en-US" sz="2400" dirty="0"/>
              <a:t>add any user to the </a:t>
            </a:r>
            <a:r>
              <a:rPr lang="en-US" sz="2400" dirty="0" err="1"/>
              <a:t>replmonitor</a:t>
            </a:r>
            <a:r>
              <a:rPr lang="en-US" sz="2400" dirty="0"/>
              <a:t> </a:t>
            </a:r>
            <a:r>
              <a:rPr lang="en-US" sz="2400" dirty="0" smtClean="0"/>
              <a:t>role</a:t>
            </a:r>
          </a:p>
          <a:p>
            <a:pPr lvl="1"/>
            <a:r>
              <a:rPr lang="en-US" sz="2000" dirty="0" smtClean="0"/>
              <a:t>Allows a user </a:t>
            </a:r>
            <a:r>
              <a:rPr lang="en-US" sz="2000" dirty="0"/>
              <a:t>to view replication activity in Replication </a:t>
            </a:r>
            <a:r>
              <a:rPr lang="en-US" sz="2000" dirty="0" smtClean="0"/>
              <a:t>Monitor but not administer replication</a:t>
            </a:r>
          </a:p>
          <a:p>
            <a:r>
              <a:rPr lang="en-US" sz="2400" dirty="0" smtClean="0"/>
              <a:t>Stored procedure calls and meta-data tables may be more fine-tuned for your needs (more on this as we go along)</a:t>
            </a:r>
            <a:endParaRPr lang="en-US" sz="2400" dirty="0"/>
          </a:p>
          <a:p>
            <a:endParaRPr lang="en-US" sz="2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402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Monitoring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Setting Warnings and Thresholds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When the </a:t>
            </a:r>
            <a:r>
              <a:rPr lang="en-US" sz="2400" dirty="0"/>
              <a:t>threshold is met or exceeded, a warning is displayed in the </a:t>
            </a:r>
            <a:r>
              <a:rPr lang="en-US" sz="2400" dirty="0" smtClean="0"/>
              <a:t>status </a:t>
            </a:r>
            <a:r>
              <a:rPr lang="en-US" sz="2400" dirty="0"/>
              <a:t>column for the subscription and the publication with which it synchronizes </a:t>
            </a:r>
            <a:endParaRPr lang="en-US" sz="2400" dirty="0" smtClean="0"/>
          </a:p>
          <a:p>
            <a:r>
              <a:rPr lang="en-US" sz="2400" dirty="0" smtClean="0"/>
              <a:t>You </a:t>
            </a:r>
            <a:r>
              <a:rPr lang="en-US" sz="2400" dirty="0"/>
              <a:t>can enable warnings for the following performance conditions:</a:t>
            </a:r>
            <a:endParaRPr lang="en-US" sz="2000" dirty="0"/>
          </a:p>
          <a:p>
            <a:pPr lvl="1"/>
            <a:r>
              <a:rPr lang="en-US" sz="2000" dirty="0"/>
              <a:t>Imminent subscription </a:t>
            </a:r>
            <a:r>
              <a:rPr lang="en-US" sz="2000" dirty="0" smtClean="0"/>
              <a:t>expiration (All)</a:t>
            </a:r>
            <a:endParaRPr lang="en-US" sz="2000" dirty="0"/>
          </a:p>
          <a:p>
            <a:pPr lvl="1"/>
            <a:r>
              <a:rPr lang="en-US" sz="2000" dirty="0" smtClean="0"/>
              <a:t>Exceeding </a:t>
            </a:r>
            <a:r>
              <a:rPr lang="en-US" sz="2000" dirty="0"/>
              <a:t>the specified </a:t>
            </a:r>
            <a:r>
              <a:rPr lang="en-US" sz="2000" dirty="0" smtClean="0"/>
              <a:t>latency (Transactional)</a:t>
            </a:r>
            <a:endParaRPr lang="en-US" sz="2000" dirty="0"/>
          </a:p>
          <a:p>
            <a:pPr lvl="1"/>
            <a:r>
              <a:rPr lang="en-US" sz="2000" dirty="0" smtClean="0"/>
              <a:t>Exceeding </a:t>
            </a:r>
            <a:r>
              <a:rPr lang="en-US" sz="2000" dirty="0"/>
              <a:t>the specified synchronization </a:t>
            </a:r>
            <a:r>
              <a:rPr lang="en-US" sz="2000" dirty="0" smtClean="0"/>
              <a:t>time (Merge)</a:t>
            </a:r>
            <a:endParaRPr lang="en-US" sz="2000" dirty="0"/>
          </a:p>
          <a:p>
            <a:pPr lvl="1"/>
            <a:r>
              <a:rPr lang="en-US" sz="2000" dirty="0" smtClean="0"/>
              <a:t>Falling </a:t>
            </a:r>
            <a:r>
              <a:rPr lang="en-US" sz="2000" dirty="0"/>
              <a:t>short of processing the specified number of rows in a given amount of </a:t>
            </a:r>
            <a:r>
              <a:rPr lang="en-US" sz="2000" dirty="0" smtClean="0"/>
              <a:t>time (Merge)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411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Monitoring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Alerts </a:t>
            </a:r>
            <a:r>
              <a:rPr lang="en-US" sz="2000" dirty="0" smtClean="0">
                <a:solidFill>
                  <a:schemeClr val="accent1"/>
                </a:solidFill>
              </a:rPr>
              <a:t>(1)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Reaching </a:t>
            </a:r>
            <a:r>
              <a:rPr lang="en-US" sz="2400" dirty="0"/>
              <a:t>a threshold can also trigger an </a:t>
            </a:r>
            <a:r>
              <a:rPr lang="en-US" sz="2400" dirty="0" smtClean="0"/>
              <a:t>alert</a:t>
            </a:r>
          </a:p>
          <a:p>
            <a:r>
              <a:rPr lang="en-US" sz="2400" dirty="0" smtClean="0"/>
              <a:t>Alerts configured at the Distributor (push or pull)</a:t>
            </a:r>
          </a:p>
          <a:p>
            <a:r>
              <a:rPr lang="en-US" sz="2400" dirty="0" smtClean="0"/>
              <a:t>Typically useful alerts:</a:t>
            </a:r>
          </a:p>
          <a:p>
            <a:pPr lvl="1"/>
            <a:r>
              <a:rPr lang="en-US" sz="2000" dirty="0" smtClean="0"/>
              <a:t>Replication: Agent failure</a:t>
            </a:r>
          </a:p>
          <a:p>
            <a:pPr lvl="1"/>
            <a:r>
              <a:rPr lang="en-US" sz="2000" dirty="0" smtClean="0"/>
              <a:t>Replication: Agent retry</a:t>
            </a:r>
          </a:p>
          <a:p>
            <a:pPr lvl="1"/>
            <a:r>
              <a:rPr lang="en-US" sz="2000" dirty="0" smtClean="0"/>
              <a:t>Replication: expired subscription dropped</a:t>
            </a:r>
          </a:p>
          <a:p>
            <a:pPr lvl="1"/>
            <a:r>
              <a:rPr lang="en-US" sz="2000" dirty="0" smtClean="0"/>
              <a:t>Replication: Subscriber has failed data validation</a:t>
            </a:r>
          </a:p>
          <a:p>
            <a:pPr lvl="1"/>
            <a:r>
              <a:rPr lang="en-US" sz="2000" dirty="0" smtClean="0"/>
              <a:t>Replication: subscription reinitialized after validation failure</a:t>
            </a:r>
          </a:p>
          <a:p>
            <a:pPr lvl="1"/>
            <a:r>
              <a:rPr lang="en-US" sz="2000" dirty="0" smtClean="0"/>
              <a:t>SQL Server performance condition alert on distribution database (file sizes) or a custom monitoring script and job</a:t>
            </a:r>
          </a:p>
          <a:p>
            <a:r>
              <a:rPr lang="en-US" sz="2400" dirty="0" smtClean="0"/>
              <a:t>Beware of DOS attacks from your own alerts: add delays between firing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980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Monitoring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Alerts </a:t>
            </a:r>
            <a:r>
              <a:rPr lang="en-US" sz="2000" dirty="0" smtClean="0">
                <a:solidFill>
                  <a:schemeClr val="accent1"/>
                </a:solidFill>
              </a:rPr>
              <a:t>(2)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Don’t forget to </a:t>
            </a:r>
            <a:r>
              <a:rPr lang="en-US" sz="2400" i="1" dirty="0" smtClean="0"/>
              <a:t>enable</a:t>
            </a:r>
            <a:r>
              <a:rPr lang="en-US" sz="2400" dirty="0" smtClean="0"/>
              <a:t> the alerts (some are off by default)</a:t>
            </a:r>
          </a:p>
          <a:p>
            <a:r>
              <a:rPr lang="en-US" sz="2400" dirty="0" smtClean="0"/>
              <a:t>Alerts may not fire when you expect:</a:t>
            </a:r>
          </a:p>
          <a:p>
            <a:pPr lvl="1"/>
            <a:r>
              <a:rPr lang="en-US" sz="2000" dirty="0" smtClean="0"/>
              <a:t>E.g. in continuous mode, the ‘Agent failure’ alert will not raise alerts until Agent retries are done or subscription expiration </a:t>
            </a:r>
          </a:p>
          <a:p>
            <a:pPr lvl="2"/>
            <a:r>
              <a:rPr lang="en-US" sz="1800" dirty="0" smtClean="0"/>
              <a:t>Default is 2,147,483,647 retries (full number is obscured due to size on the GUI)</a:t>
            </a:r>
          </a:p>
          <a:p>
            <a:pPr lvl="2"/>
            <a:r>
              <a:rPr lang="en-US" sz="1800" dirty="0" smtClean="0"/>
              <a:t>Use a non-default number of retries based on SLAs</a:t>
            </a:r>
            <a:endParaRPr lang="en-US" sz="2000" dirty="0" smtClean="0"/>
          </a:p>
          <a:p>
            <a:pPr lvl="1"/>
            <a:r>
              <a:rPr lang="en-US" sz="2400" dirty="0" smtClean="0"/>
              <a:t>If jobs are stopped, no alerting associated with the job</a:t>
            </a:r>
          </a:p>
          <a:p>
            <a:pPr lvl="2"/>
            <a:r>
              <a:rPr lang="en-US" sz="2000" dirty="0" smtClean="0"/>
              <a:t>One solution is to schedule periodic checks on the agent job status , alerting and/or starting them if stopped</a:t>
            </a:r>
            <a:endParaRPr lang="en-US" sz="2000" dirty="0"/>
          </a:p>
          <a:p>
            <a:pPr lvl="1"/>
            <a:endParaRPr lang="en-US" sz="20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3346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Monitoring with Perfmon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Establishing Baselines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en-US" sz="2000" dirty="0" smtClean="0"/>
              <a:t>All Agents </a:t>
            </a:r>
            <a:endParaRPr lang="en-US" sz="2000" dirty="0"/>
          </a:p>
          <a:p>
            <a:pPr lvl="1" rtl="0"/>
            <a:r>
              <a:rPr lang="en-US" sz="1800" dirty="0" smtClean="0"/>
              <a:t>Microsoft SQL Server: Replication Agents: Running</a:t>
            </a:r>
            <a:endParaRPr lang="en-US" sz="1800" dirty="0"/>
          </a:p>
          <a:p>
            <a:pPr lvl="0" rtl="0"/>
            <a:r>
              <a:rPr lang="en-US" sz="2000" dirty="0" smtClean="0"/>
              <a:t>Snapshot Agent </a:t>
            </a:r>
            <a:endParaRPr lang="en-US" sz="2000" dirty="0"/>
          </a:p>
          <a:p>
            <a:pPr lvl="1" rtl="0"/>
            <a:r>
              <a:rPr lang="en-US" sz="1800" dirty="0" smtClean="0"/>
              <a:t>SQL Server: Replication Snapshot: Snapshot: Delivered </a:t>
            </a:r>
            <a:r>
              <a:rPr lang="en-US" sz="1800" dirty="0" err="1" smtClean="0"/>
              <a:t>Cmds</a:t>
            </a:r>
            <a:r>
              <a:rPr lang="en-US" sz="1800" dirty="0" smtClean="0"/>
              <a:t>/sec</a:t>
            </a:r>
            <a:endParaRPr lang="en-US" sz="1800" dirty="0"/>
          </a:p>
          <a:p>
            <a:pPr lvl="1" rtl="0"/>
            <a:r>
              <a:rPr lang="en-US" sz="1800" dirty="0" smtClean="0"/>
              <a:t>SQL Server: Replication Snapshot: Snapshot: Delivered Trans/sec</a:t>
            </a:r>
            <a:endParaRPr lang="en-US" sz="2000" dirty="0"/>
          </a:p>
          <a:p>
            <a:pPr lvl="0" rtl="0"/>
            <a:r>
              <a:rPr lang="en-US" sz="2000" dirty="0" smtClean="0"/>
              <a:t>Log Reader Agent </a:t>
            </a:r>
            <a:endParaRPr lang="en-US" sz="2000" dirty="0"/>
          </a:p>
          <a:p>
            <a:pPr lvl="1" rtl="0"/>
            <a:r>
              <a:rPr lang="en-US" sz="1800" dirty="0" smtClean="0"/>
              <a:t>SQL Server: Replication </a:t>
            </a:r>
            <a:r>
              <a:rPr lang="en-US" sz="1800" dirty="0" err="1" smtClean="0"/>
              <a:t>Logreader</a:t>
            </a:r>
            <a:r>
              <a:rPr lang="en-US" sz="1800" dirty="0" smtClean="0"/>
              <a:t>: </a:t>
            </a:r>
            <a:r>
              <a:rPr lang="en-US" sz="1800" dirty="0" err="1" smtClean="0"/>
              <a:t>Logreader</a:t>
            </a:r>
            <a:r>
              <a:rPr lang="en-US" sz="1800" dirty="0" smtClean="0"/>
              <a:t>: Delivered </a:t>
            </a:r>
            <a:r>
              <a:rPr lang="en-US" sz="1800" dirty="0" err="1" smtClean="0"/>
              <a:t>Cmds</a:t>
            </a:r>
            <a:r>
              <a:rPr lang="en-US" sz="1800" dirty="0" smtClean="0"/>
              <a:t>/sec</a:t>
            </a:r>
            <a:endParaRPr lang="en-US" sz="1800" dirty="0"/>
          </a:p>
          <a:p>
            <a:pPr lvl="1" rtl="0"/>
            <a:r>
              <a:rPr lang="en-US" sz="1800" dirty="0" smtClean="0"/>
              <a:t>SQL Server: Replication </a:t>
            </a:r>
            <a:r>
              <a:rPr lang="en-US" sz="1800" dirty="0" err="1" smtClean="0"/>
              <a:t>Logreader</a:t>
            </a:r>
            <a:r>
              <a:rPr lang="en-US" sz="1800" dirty="0" smtClean="0"/>
              <a:t>: </a:t>
            </a:r>
            <a:r>
              <a:rPr lang="en-US" sz="1800" dirty="0" err="1" smtClean="0"/>
              <a:t>Logreader</a:t>
            </a:r>
            <a:r>
              <a:rPr lang="en-US" sz="1800" dirty="0" smtClean="0"/>
              <a:t>: Delivered Trans/sec</a:t>
            </a:r>
            <a:endParaRPr lang="en-US" sz="1800" dirty="0"/>
          </a:p>
          <a:p>
            <a:pPr lvl="1" rtl="0"/>
            <a:r>
              <a:rPr lang="en-US" sz="1800" dirty="0" smtClean="0"/>
              <a:t>SQL Server: Replication </a:t>
            </a:r>
            <a:r>
              <a:rPr lang="en-US" sz="1800" dirty="0" err="1" smtClean="0"/>
              <a:t>Logreader</a:t>
            </a:r>
            <a:r>
              <a:rPr lang="en-US" sz="1800" dirty="0" smtClean="0"/>
              <a:t>: </a:t>
            </a:r>
            <a:r>
              <a:rPr lang="en-US" sz="1800" dirty="0" err="1" smtClean="0"/>
              <a:t>Logreader</a:t>
            </a:r>
            <a:r>
              <a:rPr lang="en-US" sz="1800" dirty="0" smtClean="0"/>
              <a:t>: Delivery Latency</a:t>
            </a:r>
            <a:endParaRPr lang="en-US" sz="1800" dirty="0"/>
          </a:p>
          <a:p>
            <a:pPr lvl="0" rtl="0"/>
            <a:r>
              <a:rPr lang="en-US" sz="2000" dirty="0" smtClean="0"/>
              <a:t>Distribution Agent</a:t>
            </a:r>
            <a:endParaRPr lang="en-US" sz="2000" dirty="0"/>
          </a:p>
          <a:p>
            <a:pPr lvl="1" rtl="0"/>
            <a:r>
              <a:rPr lang="en-US" sz="1800" dirty="0" smtClean="0"/>
              <a:t>SQL Server: Replication Dist.: </a:t>
            </a:r>
            <a:r>
              <a:rPr lang="en-US" sz="1800" dirty="0" err="1" smtClean="0"/>
              <a:t>Dist</a:t>
            </a:r>
            <a:r>
              <a:rPr lang="en-US" sz="1800" dirty="0" smtClean="0"/>
              <a:t>: Delivered </a:t>
            </a:r>
            <a:r>
              <a:rPr lang="en-US" sz="1800" dirty="0" err="1" smtClean="0"/>
              <a:t>Cmds</a:t>
            </a:r>
            <a:r>
              <a:rPr lang="en-US" sz="1800" dirty="0" smtClean="0"/>
              <a:t>/sec</a:t>
            </a:r>
            <a:endParaRPr lang="en-US" sz="1800" dirty="0"/>
          </a:p>
          <a:p>
            <a:pPr lvl="1" rtl="0"/>
            <a:r>
              <a:rPr lang="en-US" sz="1800" dirty="0" smtClean="0"/>
              <a:t>SQL Server: Replication Dist.: </a:t>
            </a:r>
            <a:r>
              <a:rPr lang="en-US" sz="1800" dirty="0" err="1" smtClean="0"/>
              <a:t>Dist</a:t>
            </a:r>
            <a:r>
              <a:rPr lang="en-US" sz="1800" dirty="0" smtClean="0"/>
              <a:t>: </a:t>
            </a:r>
            <a:r>
              <a:rPr lang="en-US" sz="1800" dirty="0" err="1" smtClean="0"/>
              <a:t>Dist</a:t>
            </a:r>
            <a:r>
              <a:rPr lang="en-US" sz="1800" dirty="0" smtClean="0"/>
              <a:t>: Delivered Trans/sec</a:t>
            </a:r>
            <a:endParaRPr lang="en-US" sz="1800" dirty="0"/>
          </a:p>
          <a:p>
            <a:pPr lvl="1" rtl="0"/>
            <a:r>
              <a:rPr lang="en-US" sz="1800" dirty="0" smtClean="0"/>
              <a:t>SQL Server: Replication Dist.: </a:t>
            </a:r>
            <a:r>
              <a:rPr lang="en-US" sz="1800" dirty="0" err="1" smtClean="0"/>
              <a:t>Dist</a:t>
            </a:r>
            <a:r>
              <a:rPr lang="en-US" sz="1800" dirty="0" smtClean="0"/>
              <a:t>: </a:t>
            </a:r>
            <a:r>
              <a:rPr lang="en-US" sz="1800" dirty="0" err="1" smtClean="0"/>
              <a:t>Dist</a:t>
            </a:r>
            <a:r>
              <a:rPr lang="en-US" sz="1800" dirty="0" smtClean="0"/>
              <a:t>: </a:t>
            </a:r>
            <a:r>
              <a:rPr lang="en-US" sz="1800" dirty="0" err="1" smtClean="0"/>
              <a:t>Dist</a:t>
            </a:r>
            <a:r>
              <a:rPr lang="en-US" sz="1800" dirty="0" smtClean="0"/>
              <a:t>: Delivery Latency</a:t>
            </a:r>
            <a:endParaRPr lang="en-US" sz="1800" dirty="0"/>
          </a:p>
          <a:p>
            <a:pPr lvl="0" rtl="0"/>
            <a:r>
              <a:rPr lang="en-US" sz="2000" dirty="0" smtClean="0"/>
              <a:t>Merge Agent</a:t>
            </a:r>
            <a:endParaRPr lang="en-US" sz="2000" dirty="0"/>
          </a:p>
          <a:p>
            <a:pPr lvl="1" rtl="0"/>
            <a:r>
              <a:rPr lang="en-US" sz="1800" dirty="0" smtClean="0"/>
              <a:t>SQL Server: Replication Merge: Conflicts/sec</a:t>
            </a:r>
            <a:endParaRPr lang="en-US" sz="1800" dirty="0"/>
          </a:p>
          <a:p>
            <a:pPr lvl="1" rtl="0"/>
            <a:r>
              <a:rPr lang="en-US" sz="1800" dirty="0" smtClean="0"/>
              <a:t>SQL Server: Replication Merge: Downloaded Changes/sec</a:t>
            </a:r>
            <a:endParaRPr lang="en-US" sz="1800" dirty="0"/>
          </a:p>
          <a:p>
            <a:pPr lvl="1" rtl="0"/>
            <a:r>
              <a:rPr lang="en-US" sz="1800" dirty="0" smtClean="0"/>
              <a:t>SQL Server: Replication Merge: Uploaded Changes/sec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672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Monitoring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Using Tracer Tokens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Transactional replication allows you to measure the latency in a system by inserting a </a:t>
            </a:r>
            <a:r>
              <a:rPr lang="en-US" sz="2400" dirty="0" smtClean="0"/>
              <a:t>small amount of data known as a tracer token in </a:t>
            </a:r>
            <a:r>
              <a:rPr lang="en-US" sz="2400" dirty="0"/>
              <a:t>the transaction log of the publication </a:t>
            </a:r>
            <a:r>
              <a:rPr lang="en-US" sz="2400" dirty="0" smtClean="0"/>
              <a:t>database</a:t>
            </a:r>
          </a:p>
          <a:p>
            <a:r>
              <a:rPr lang="en-US" sz="2400" dirty="0" smtClean="0"/>
              <a:t>The trace token is replicated and the replication monitor records </a:t>
            </a:r>
            <a:r>
              <a:rPr lang="en-US" sz="2400" dirty="0"/>
              <a:t>how long it takes to arrive at the </a:t>
            </a:r>
            <a:r>
              <a:rPr lang="en-US" sz="2400" dirty="0" smtClean="0"/>
              <a:t>Distributor </a:t>
            </a:r>
            <a:r>
              <a:rPr lang="en-US" sz="2400" dirty="0"/>
              <a:t>and </a:t>
            </a:r>
            <a:r>
              <a:rPr lang="en-US" sz="2400" dirty="0" smtClean="0"/>
              <a:t>Subscribers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token also allows you to identify if data is not reaching the </a:t>
            </a:r>
            <a:r>
              <a:rPr lang="en-US" sz="2400" dirty="0" smtClean="0"/>
              <a:t>Distributor </a:t>
            </a:r>
            <a:r>
              <a:rPr lang="en-US" sz="2400" dirty="0"/>
              <a:t>or </a:t>
            </a:r>
            <a:r>
              <a:rPr lang="en-US" sz="2400" dirty="0" smtClean="0"/>
              <a:t>subscriber</a:t>
            </a:r>
          </a:p>
          <a:p>
            <a:pPr lvl="1"/>
            <a:r>
              <a:rPr lang="en-US" sz="2000" dirty="0" smtClean="0"/>
              <a:t>Publisher to Distributor</a:t>
            </a:r>
          </a:p>
          <a:p>
            <a:pPr lvl="1"/>
            <a:r>
              <a:rPr lang="en-US" sz="2000" dirty="0" smtClean="0"/>
              <a:t>Distributor to Subscriber</a:t>
            </a:r>
          </a:p>
          <a:p>
            <a:r>
              <a:rPr lang="en-US" sz="2400" dirty="0" smtClean="0"/>
              <a:t>Trace tokens will ‘wait in line’ behind existing pile-ups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815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93800" y="3344863"/>
            <a:ext cx="7634288" cy="701731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Monitoring</a:t>
            </a:r>
            <a:endParaRPr lang="en-GB" dirty="0" smtClean="0"/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3385671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Troubleshooting </a:t>
            </a:r>
            <a:r>
              <a:rPr lang="en-US" sz="2800" dirty="0" smtClean="0"/>
              <a:t>(1)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>
                <a:solidFill>
                  <a:schemeClr val="accent1"/>
                </a:solidFill>
              </a:rPr>
              <a:t>Transactional Replication </a:t>
            </a:r>
            <a:r>
              <a:rPr lang="en-US" sz="2800" dirty="0" smtClean="0">
                <a:solidFill>
                  <a:schemeClr val="accent1"/>
                </a:solidFill>
              </a:rPr>
              <a:t>Tools and General Steps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737" y="1384300"/>
            <a:ext cx="8455025" cy="5040312"/>
          </a:xfrm>
        </p:spPr>
        <p:txBody>
          <a:bodyPr/>
          <a:lstStyle/>
          <a:p>
            <a:r>
              <a:rPr lang="en-US" sz="2000" dirty="0" smtClean="0"/>
              <a:t>Tools include Replication Monitor (including tracer tokens), SQL Server Agent Job history, replication meta-data tables, replication stored procedures, and standard performance methods</a:t>
            </a:r>
          </a:p>
          <a:p>
            <a:r>
              <a:rPr lang="en-US" sz="2000" dirty="0" smtClean="0"/>
              <a:t>Start by isolating the components within the topology</a:t>
            </a:r>
            <a:endParaRPr lang="en-US" sz="2000" dirty="0"/>
          </a:p>
          <a:p>
            <a:r>
              <a:rPr lang="en-US" sz="2000" dirty="0" smtClean="0"/>
              <a:t>LogReader.exe read issues</a:t>
            </a:r>
          </a:p>
          <a:p>
            <a:pPr lvl="1"/>
            <a:r>
              <a:rPr lang="en-US" sz="1800" dirty="0" smtClean="0"/>
              <a:t>Wait statistics and </a:t>
            </a:r>
            <a:r>
              <a:rPr lang="en-US" sz="1800" dirty="0" err="1" smtClean="0"/>
              <a:t>sys.databases</a:t>
            </a:r>
            <a:r>
              <a:rPr lang="en-US" sz="1800" dirty="0"/>
              <a:t> </a:t>
            </a:r>
            <a:r>
              <a:rPr lang="en-US" sz="1800" dirty="0" err="1"/>
              <a:t>log_reuse_wait_desc</a:t>
            </a:r>
            <a:r>
              <a:rPr lang="en-US" sz="1800" dirty="0"/>
              <a:t> </a:t>
            </a:r>
            <a:r>
              <a:rPr lang="en-US" sz="1800" dirty="0" smtClean="0"/>
              <a:t>column</a:t>
            </a:r>
            <a:endParaRPr lang="en-US" sz="1800" dirty="0"/>
          </a:p>
          <a:p>
            <a:pPr lvl="1"/>
            <a:r>
              <a:rPr lang="en-US" sz="1800" dirty="0" smtClean="0"/>
              <a:t>Very large transactions or significant amount of throughput</a:t>
            </a:r>
          </a:p>
          <a:p>
            <a:pPr lvl="1"/>
            <a:r>
              <a:rPr lang="en-US" sz="1800" dirty="0" smtClean="0"/>
              <a:t>Excessive VLFs and auto-growths</a:t>
            </a:r>
          </a:p>
          <a:p>
            <a:pPr lvl="1"/>
            <a:r>
              <a:rPr lang="en-US" sz="1800" dirty="0" smtClean="0"/>
              <a:t>Transaction log I/O path issues</a:t>
            </a:r>
          </a:p>
          <a:p>
            <a:r>
              <a:rPr lang="en-US" sz="2000" dirty="0" smtClean="0"/>
              <a:t>LogReader.exe write issues</a:t>
            </a:r>
          </a:p>
          <a:p>
            <a:pPr lvl="1"/>
            <a:r>
              <a:rPr lang="en-US" sz="1800" dirty="0" smtClean="0"/>
              <a:t>Look at wait statistics associated with incoming distribution database transactions</a:t>
            </a:r>
          </a:p>
          <a:p>
            <a:pPr lvl="2"/>
            <a:r>
              <a:rPr lang="en-US" sz="1600" dirty="0" smtClean="0"/>
              <a:t>I/O, blocking and other forms of contention in </a:t>
            </a:r>
            <a:r>
              <a:rPr lang="en-US" sz="1600" dirty="0" err="1" smtClean="0"/>
              <a:t>sys.dm_os_waiting_tasks</a:t>
            </a:r>
            <a:endParaRPr lang="en-US" sz="1800" dirty="0" smtClean="0"/>
          </a:p>
          <a:p>
            <a:pPr lvl="1"/>
            <a:r>
              <a:rPr lang="en-US" sz="1800" dirty="0"/>
              <a:t>Distribution database size skew </a:t>
            </a:r>
            <a:r>
              <a:rPr lang="en-US" sz="1800" dirty="0" smtClean="0"/>
              <a:t>and missing cleanup operations</a:t>
            </a:r>
          </a:p>
          <a:p>
            <a:pPr lvl="1"/>
            <a:r>
              <a:rPr lang="en-US" sz="1800" dirty="0" smtClean="0"/>
              <a:t>Network issues between Publisher and Distributor, protocols used</a:t>
            </a:r>
            <a:endParaRPr lang="en-US" sz="1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128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/>
              <a:t>Transactional Replication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Under </a:t>
            </a:r>
            <a:r>
              <a:rPr lang="en-US" sz="2400" i="1" dirty="0" smtClean="0"/>
              <a:t>best</a:t>
            </a:r>
            <a:r>
              <a:rPr lang="en-US" sz="2400" dirty="0" smtClean="0"/>
              <a:t> deployment conditions can accommodate high throughput of transactions from server-to-server</a:t>
            </a:r>
          </a:p>
          <a:p>
            <a:pPr lvl="1"/>
            <a:r>
              <a:rPr lang="en-US" sz="2400" dirty="0" smtClean="0"/>
              <a:t>Streaming changes within seconds</a:t>
            </a:r>
          </a:p>
          <a:p>
            <a:pPr lvl="1"/>
            <a:r>
              <a:rPr lang="en-US" sz="2400" dirty="0" smtClean="0"/>
              <a:t>Several factors impacting latency (we’ll cover)</a:t>
            </a:r>
          </a:p>
          <a:p>
            <a:r>
              <a:rPr lang="en-US" sz="2400" dirty="0" smtClean="0"/>
              <a:t>Data </a:t>
            </a:r>
            <a:r>
              <a:rPr lang="en-US" sz="2400" dirty="0"/>
              <a:t>warehousing and </a:t>
            </a:r>
            <a:r>
              <a:rPr lang="en-US" sz="2400" dirty="0" smtClean="0"/>
              <a:t>reporting</a:t>
            </a:r>
          </a:p>
          <a:p>
            <a:r>
              <a:rPr lang="en-US" sz="2400" dirty="0"/>
              <a:t>I</a:t>
            </a:r>
            <a:r>
              <a:rPr lang="en-US" sz="2400" dirty="0" smtClean="0"/>
              <a:t>ntegrating </a:t>
            </a:r>
            <a:r>
              <a:rPr lang="en-US" sz="2400" dirty="0"/>
              <a:t>data from multiple </a:t>
            </a:r>
            <a:r>
              <a:rPr lang="en-US" sz="2400" dirty="0" smtClean="0"/>
              <a:t>sites or heterogeneous data</a:t>
            </a:r>
          </a:p>
          <a:p>
            <a:r>
              <a:rPr lang="en-US" sz="2400" dirty="0" smtClean="0"/>
              <a:t>Offloading batch processing</a:t>
            </a:r>
          </a:p>
          <a:p>
            <a:r>
              <a:rPr lang="en-US" sz="2400" i="1" u="sng" dirty="0"/>
              <a:t>Queued and immediately updating subscriptions feature now </a:t>
            </a:r>
            <a:r>
              <a:rPr lang="en-US" sz="2400" i="1" u="sng" dirty="0" smtClean="0"/>
              <a:t>deprecated</a:t>
            </a:r>
          </a:p>
          <a:p>
            <a:r>
              <a:rPr lang="en-US" sz="2400" dirty="0" smtClean="0"/>
              <a:t>We’ll discuss Peer-to-Peer later</a:t>
            </a:r>
            <a:endParaRPr lang="en-US" sz="20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4073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Troubleshooting </a:t>
            </a:r>
            <a:r>
              <a:rPr lang="en-US" sz="2800" dirty="0" smtClean="0"/>
              <a:t>(2)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>
                <a:solidFill>
                  <a:schemeClr val="accent1"/>
                </a:solidFill>
              </a:rPr>
              <a:t>Transactional Replication </a:t>
            </a:r>
            <a:r>
              <a:rPr lang="en-US" sz="2800" dirty="0" smtClean="0">
                <a:solidFill>
                  <a:schemeClr val="accent1"/>
                </a:solidFill>
              </a:rPr>
              <a:t>Tools and General Steps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Distrib.exe read issues</a:t>
            </a:r>
          </a:p>
          <a:p>
            <a:pPr lvl="1"/>
            <a:r>
              <a:rPr lang="en-US" sz="2000" dirty="0"/>
              <a:t>Look at wait statistics associated with incoming distribution database transactions</a:t>
            </a:r>
          </a:p>
          <a:p>
            <a:pPr lvl="2"/>
            <a:r>
              <a:rPr lang="en-US" sz="1800" dirty="0"/>
              <a:t>I/O, </a:t>
            </a:r>
            <a:r>
              <a:rPr lang="en-US" sz="1800" dirty="0" smtClean="0"/>
              <a:t>blocking </a:t>
            </a:r>
            <a:r>
              <a:rPr lang="en-US" sz="1800" dirty="0"/>
              <a:t>and other forms of contention in </a:t>
            </a:r>
            <a:r>
              <a:rPr lang="en-US" sz="1800" dirty="0" err="1"/>
              <a:t>sys.dm_os_waiting_tasks</a:t>
            </a:r>
            <a:endParaRPr lang="en-US" sz="1800" dirty="0"/>
          </a:p>
          <a:p>
            <a:pPr lvl="1"/>
            <a:r>
              <a:rPr lang="en-US" sz="2000" dirty="0"/>
              <a:t>Distribution database size skew and missing cleanup operations</a:t>
            </a:r>
          </a:p>
          <a:p>
            <a:pPr lvl="1"/>
            <a:r>
              <a:rPr lang="en-US" sz="2000" dirty="0"/>
              <a:t>Network issues between </a:t>
            </a:r>
            <a:r>
              <a:rPr lang="en-US" sz="2000" dirty="0" smtClean="0"/>
              <a:t>Distributor and Subscriber</a:t>
            </a:r>
          </a:p>
          <a:p>
            <a:r>
              <a:rPr lang="en-US" sz="2400" dirty="0" smtClean="0"/>
              <a:t>Distrib.exe write issues</a:t>
            </a:r>
          </a:p>
          <a:p>
            <a:pPr lvl="1"/>
            <a:r>
              <a:rPr lang="en-US" sz="2000" dirty="0"/>
              <a:t>Look at wait statistics associated with incoming distribution database transactions</a:t>
            </a:r>
          </a:p>
          <a:p>
            <a:pPr lvl="2"/>
            <a:r>
              <a:rPr lang="en-US" sz="1800" dirty="0"/>
              <a:t>I/O, </a:t>
            </a:r>
            <a:r>
              <a:rPr lang="en-US" sz="1800" dirty="0" smtClean="0"/>
              <a:t>blocking </a:t>
            </a:r>
            <a:r>
              <a:rPr lang="en-US" sz="1800" dirty="0"/>
              <a:t>and other forms of contention in </a:t>
            </a:r>
            <a:r>
              <a:rPr lang="en-US" sz="1800" dirty="0" err="1" smtClean="0"/>
              <a:t>sys.dm_os_waiting_tasks</a:t>
            </a:r>
            <a:endParaRPr lang="en-US" sz="1800" dirty="0" smtClean="0"/>
          </a:p>
          <a:p>
            <a:pPr lvl="2"/>
            <a:r>
              <a:rPr lang="en-US" sz="1800" dirty="0" smtClean="0"/>
              <a:t>Waits on </a:t>
            </a:r>
            <a:r>
              <a:rPr lang="en-US" sz="1800" dirty="0" err="1" smtClean="0"/>
              <a:t>sp_MSget_repl_commands</a:t>
            </a:r>
            <a:endParaRPr lang="en-US" sz="1800" dirty="0"/>
          </a:p>
          <a:p>
            <a:pPr lvl="1"/>
            <a:r>
              <a:rPr lang="en-US" sz="2000" dirty="0" smtClean="0"/>
              <a:t>Concurrent activity at the Subscriber associated with article tables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202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93800" y="3040165"/>
            <a:ext cx="7634288" cy="131112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Replication Agent</a:t>
            </a:r>
            <a:br>
              <a:rPr lang="en-US" dirty="0" smtClean="0"/>
            </a:br>
            <a:r>
              <a:rPr lang="en-US" dirty="0" smtClean="0"/>
              <a:t>wait statistics</a:t>
            </a:r>
            <a:endParaRPr lang="en-GB" dirty="0" smtClean="0"/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402738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/>
              <a:t>Troubleshooting</a:t>
            </a:r>
            <a:br>
              <a:rPr lang="en-US" dirty="0"/>
            </a:br>
            <a:r>
              <a:rPr lang="en-US" sz="2800" dirty="0" smtClean="0">
                <a:solidFill>
                  <a:schemeClr val="accent1"/>
                </a:solidFill>
              </a:rPr>
              <a:t>Data Not Being Delivered to Subscribers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If the Distribution Agent or Merge Agent </a:t>
            </a:r>
            <a:r>
              <a:rPr lang="en-US" sz="2400" dirty="0" smtClean="0"/>
              <a:t>is running, use replication validation to perform a binary checksum validation or row count validation against the Publisher and Subscriber(s)</a:t>
            </a:r>
          </a:p>
          <a:p>
            <a:r>
              <a:rPr lang="en-US" sz="2400" dirty="0" smtClean="0"/>
              <a:t>If </a:t>
            </a:r>
            <a:r>
              <a:rPr lang="en-US" sz="2400" dirty="0"/>
              <a:t>the Distribution Agent or Merge Agent </a:t>
            </a:r>
            <a:r>
              <a:rPr lang="en-US" sz="2400" dirty="0" smtClean="0"/>
              <a:t>is not running, use the </a:t>
            </a:r>
            <a:r>
              <a:rPr lang="en-US" sz="2400" dirty="0" err="1" smtClean="0"/>
              <a:t>tablediff</a:t>
            </a:r>
            <a:r>
              <a:rPr lang="en-US" sz="2400" dirty="0" smtClean="0"/>
              <a:t> utility to complete the data between the Publisher and Subscriber(s)</a:t>
            </a:r>
          </a:p>
          <a:p>
            <a:r>
              <a:rPr lang="en-US" sz="2400" dirty="0" smtClean="0"/>
              <a:t>Common causes:</a:t>
            </a:r>
          </a:p>
          <a:p>
            <a:pPr lvl="1"/>
            <a:r>
              <a:rPr lang="en-US" sz="2000" dirty="0" smtClean="0"/>
              <a:t>Replicated table is filtered</a:t>
            </a:r>
          </a:p>
          <a:p>
            <a:pPr lvl="1"/>
            <a:r>
              <a:rPr lang="en-US" sz="2000" dirty="0" smtClean="0"/>
              <a:t>One or more Agents are not running or are failing with an error</a:t>
            </a:r>
          </a:p>
          <a:p>
            <a:pPr lvl="1"/>
            <a:r>
              <a:rPr lang="en-US" sz="2000" dirty="0" smtClean="0"/>
              <a:t>Subscription was initialized without a snapshot and changes have </a:t>
            </a:r>
            <a:r>
              <a:rPr lang="en-US" sz="2000" smtClean="0"/>
              <a:t>occurred since </a:t>
            </a:r>
            <a:r>
              <a:rPr lang="en-US" sz="2000" dirty="0" smtClean="0"/>
              <a:t>the publication was created</a:t>
            </a:r>
          </a:p>
          <a:p>
            <a:pPr lvl="1"/>
            <a:r>
              <a:rPr lang="en-US" sz="2000" dirty="0" smtClean="0"/>
              <a:t>Replication of stored procedure execution produces different results at the Subscriber</a:t>
            </a:r>
          </a:p>
          <a:p>
            <a:pPr lvl="1"/>
            <a:r>
              <a:rPr lang="en-US" sz="2000" dirty="0" smtClean="0"/>
              <a:t>Data is being deleted by a user, replication script, trigger or another application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235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/>
              <a:t>Troubleshooting</a:t>
            </a:r>
            <a:br>
              <a:rPr lang="en-US" dirty="0"/>
            </a:br>
            <a:r>
              <a:rPr lang="en-US" sz="2800" dirty="0" smtClean="0">
                <a:solidFill>
                  <a:schemeClr val="accent1"/>
                </a:solidFill>
              </a:rPr>
              <a:t>Publisher and Subscriber Data Does Not Match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If the Distribution Agent or Merge Agent is running, use replication validation to perform a binary checksum validation or row count validation against the </a:t>
            </a:r>
            <a:r>
              <a:rPr lang="en-US" sz="2400" dirty="0" smtClean="0"/>
              <a:t>Publisher </a:t>
            </a:r>
            <a:r>
              <a:rPr lang="en-US" sz="2400" dirty="0"/>
              <a:t>and </a:t>
            </a:r>
            <a:r>
              <a:rPr lang="en-US" sz="2400" dirty="0" smtClean="0"/>
              <a:t>Subscriber(s</a:t>
            </a:r>
            <a:r>
              <a:rPr lang="en-US" sz="2400" dirty="0"/>
              <a:t>)</a:t>
            </a:r>
          </a:p>
          <a:p>
            <a:r>
              <a:rPr lang="en-US" sz="2400" dirty="0"/>
              <a:t>If the Distribution Agent or Merge Agent is not running, use the </a:t>
            </a:r>
            <a:r>
              <a:rPr lang="en-US" sz="2400" dirty="0" err="1"/>
              <a:t>tablediff</a:t>
            </a:r>
            <a:r>
              <a:rPr lang="en-US" sz="2400" dirty="0"/>
              <a:t> utility to complete the data between the </a:t>
            </a:r>
            <a:r>
              <a:rPr lang="en-US" sz="2400" dirty="0" smtClean="0"/>
              <a:t>Publisher </a:t>
            </a:r>
            <a:r>
              <a:rPr lang="en-US" sz="2400" dirty="0"/>
              <a:t>and </a:t>
            </a:r>
            <a:r>
              <a:rPr lang="en-US" sz="2400" dirty="0" smtClean="0"/>
              <a:t>Subscriber(s)</a:t>
            </a:r>
          </a:p>
          <a:p>
            <a:r>
              <a:rPr lang="en-US" sz="2400" dirty="0"/>
              <a:t>Check </a:t>
            </a:r>
            <a:r>
              <a:rPr lang="en-US" sz="2400" dirty="0" smtClean="0"/>
              <a:t>specific rows via </a:t>
            </a:r>
            <a:r>
              <a:rPr lang="en-US" sz="2400" dirty="0" err="1" smtClean="0"/>
              <a:t>sp_browsereplcmds</a:t>
            </a:r>
            <a:r>
              <a:rPr lang="en-US" sz="2400" dirty="0" smtClean="0"/>
              <a:t> and </a:t>
            </a:r>
            <a:r>
              <a:rPr lang="en-US" sz="2400" dirty="0" err="1" smtClean="0"/>
              <a:t>xact_seqno</a:t>
            </a:r>
            <a:endParaRPr lang="en-US" sz="2400" dirty="0" smtClean="0"/>
          </a:p>
          <a:p>
            <a:r>
              <a:rPr lang="en-US" sz="2400" dirty="0" smtClean="0"/>
              <a:t>If tolerable to the application, ‘</a:t>
            </a:r>
            <a:r>
              <a:rPr lang="en-US" sz="2400" dirty="0" err="1" smtClean="0"/>
              <a:t>SkipErrors</a:t>
            </a:r>
            <a:r>
              <a:rPr lang="en-US" sz="2400" dirty="0" smtClean="0"/>
              <a:t>’ (see next slide)</a:t>
            </a:r>
            <a:endParaRPr lang="en-US" sz="2400" dirty="0"/>
          </a:p>
          <a:p>
            <a:r>
              <a:rPr lang="en-US" sz="2400" dirty="0"/>
              <a:t>Common </a:t>
            </a:r>
            <a:r>
              <a:rPr lang="en-US" sz="2400" dirty="0" smtClean="0"/>
              <a:t>causes:</a:t>
            </a:r>
            <a:endParaRPr lang="en-US" sz="2400" dirty="0"/>
          </a:p>
          <a:p>
            <a:pPr lvl="1"/>
            <a:r>
              <a:rPr lang="en-US" sz="2000" dirty="0" smtClean="0"/>
              <a:t>Replication </a:t>
            </a:r>
            <a:r>
              <a:rPr lang="en-US" sz="2000" dirty="0"/>
              <a:t>of stored procedure execution produces different results at the subscriber</a:t>
            </a:r>
          </a:p>
          <a:p>
            <a:pPr lvl="1"/>
            <a:r>
              <a:rPr lang="en-US" sz="2000" dirty="0"/>
              <a:t>Data is being </a:t>
            </a:r>
            <a:r>
              <a:rPr lang="en-US" sz="2000" dirty="0" smtClean="0"/>
              <a:t>updated </a:t>
            </a:r>
            <a:r>
              <a:rPr lang="en-US" sz="2000" dirty="0"/>
              <a:t>by a user, replication script, trigger or another </a:t>
            </a:r>
            <a:r>
              <a:rPr lang="en-US" sz="2000" dirty="0" smtClean="0"/>
              <a:t>application</a:t>
            </a:r>
          </a:p>
          <a:p>
            <a:pPr lvl="1"/>
            <a:r>
              <a:rPr lang="en-US" sz="2000" dirty="0" smtClean="0"/>
              <a:t>Constraint violations prevent rows from being inserted, updated, or deleted at the Subscriber</a:t>
            </a:r>
            <a:endParaRPr lang="en-US" sz="2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646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Danger of -</a:t>
            </a:r>
            <a:r>
              <a:rPr lang="en-US" dirty="0" err="1" smtClean="0"/>
              <a:t>SkipErrors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Distribution Agent parameter where you can designate the skipping of specific errors based on error number so that replication can resume (e.g. -</a:t>
            </a:r>
            <a:r>
              <a:rPr lang="en-US" sz="2000" dirty="0" err="1" smtClean="0"/>
              <a:t>SkipErrors</a:t>
            </a:r>
            <a:r>
              <a:rPr lang="en-US" sz="2000" dirty="0" smtClean="0"/>
              <a:t> 2601;2627 to skip constraint violations / duplicates)</a:t>
            </a:r>
          </a:p>
          <a:p>
            <a:r>
              <a:rPr lang="en-US" sz="2000" dirty="0" smtClean="0"/>
              <a:t>This often leads to data inconsistency between the Publisher and Subscriber that you must either live with or resolve manually</a:t>
            </a:r>
          </a:p>
          <a:p>
            <a:r>
              <a:rPr lang="en-US" sz="2000" dirty="0" smtClean="0"/>
              <a:t>Impact of this setting may be worse than you expected when it comes to transactional consistency:</a:t>
            </a:r>
          </a:p>
          <a:p>
            <a:pPr lvl="1"/>
            <a:r>
              <a:rPr lang="en-US" sz="1800" dirty="0" smtClean="0"/>
              <a:t>Imagine a single transaction that makes 300 updates and an error happens at the 150 mark</a:t>
            </a:r>
          </a:p>
          <a:p>
            <a:pPr lvl="2"/>
            <a:r>
              <a:rPr lang="en-US" sz="1600" dirty="0" smtClean="0"/>
              <a:t>The error is skipped and processes the remaining rows!</a:t>
            </a:r>
            <a:endParaRPr lang="en-US" sz="1800" dirty="0" smtClean="0"/>
          </a:p>
          <a:p>
            <a:r>
              <a:rPr lang="en-US" sz="2000" dirty="0" smtClean="0"/>
              <a:t>Now imagine if the agent is shared by multiple publications</a:t>
            </a:r>
          </a:p>
          <a:p>
            <a:pPr lvl="1"/>
            <a:r>
              <a:rPr lang="en-US" sz="1800" dirty="0" smtClean="0"/>
              <a:t>Validate Independent Distribution Agent option</a:t>
            </a:r>
          </a:p>
          <a:p>
            <a:pPr lvl="2"/>
            <a:r>
              <a:rPr lang="en-US" sz="1600" dirty="0" smtClean="0"/>
              <a:t>2000: was not independent by default</a:t>
            </a:r>
          </a:p>
          <a:p>
            <a:pPr lvl="2"/>
            <a:r>
              <a:rPr lang="en-US" sz="1600" dirty="0" smtClean="0"/>
              <a:t>2005+: default is ‘true’</a:t>
            </a:r>
          </a:p>
          <a:p>
            <a:r>
              <a:rPr lang="en-US" sz="2000" dirty="0" err="1" smtClean="0"/>
              <a:t>sp_setsubscriptionxactseqno</a:t>
            </a:r>
            <a:r>
              <a:rPr lang="en-US" sz="2000" dirty="0" smtClean="0"/>
              <a:t> allows the skipping of a specific transaction, but with the same data consistency issues to be aware of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899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749" y="236692"/>
            <a:ext cx="8683625" cy="695325"/>
          </a:xfrm>
        </p:spPr>
        <p:txBody>
          <a:bodyPr/>
          <a:lstStyle/>
          <a:p>
            <a:r>
              <a:rPr lang="en-US" dirty="0" smtClean="0"/>
              <a:t>Skipping Specific Commands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en-US" sz="2400" dirty="0" err="1" smtClean="0"/>
              <a:t>sp_replshowcmds</a:t>
            </a:r>
            <a:r>
              <a:rPr lang="en-US" sz="2400" dirty="0" smtClean="0"/>
              <a:t> </a:t>
            </a:r>
            <a:endParaRPr lang="en-US" sz="2400" dirty="0"/>
          </a:p>
          <a:p>
            <a:pPr lvl="1" rtl="0"/>
            <a:r>
              <a:rPr lang="en-US" sz="2000" dirty="0" smtClean="0"/>
              <a:t>Displays transactions pending in transaction log</a:t>
            </a:r>
            <a:endParaRPr lang="en-US" sz="2000" dirty="0"/>
          </a:p>
          <a:p>
            <a:pPr lvl="0" rtl="0"/>
            <a:r>
              <a:rPr lang="en-US" sz="2400" dirty="0" err="1" smtClean="0"/>
              <a:t>sp_repldone</a:t>
            </a:r>
            <a:endParaRPr lang="en-US" sz="2400" dirty="0"/>
          </a:p>
          <a:p>
            <a:pPr lvl="1" rtl="0"/>
            <a:r>
              <a:rPr lang="en-US" sz="2000" dirty="0" smtClean="0"/>
              <a:t>Allows for skipping commands at Log Reader </a:t>
            </a:r>
            <a:endParaRPr lang="en-US" sz="2000" dirty="0"/>
          </a:p>
          <a:p>
            <a:pPr lvl="1" rtl="0"/>
            <a:r>
              <a:rPr lang="en-US" sz="2000" dirty="0" smtClean="0"/>
              <a:t>Large update you may not want propagated (e.g. millions of rows you don’t want replicated)</a:t>
            </a:r>
            <a:endParaRPr lang="en-US" sz="2000" dirty="0"/>
          </a:p>
          <a:p>
            <a:pPr lvl="1" rtl="0"/>
            <a:r>
              <a:rPr lang="en-US" sz="2000" dirty="0" smtClean="0"/>
              <a:t>Situations where re-initialize would be too time consuming or costly </a:t>
            </a:r>
            <a:endParaRPr lang="en-US" sz="2000" dirty="0"/>
          </a:p>
          <a:p>
            <a:pPr lvl="1" rtl="0"/>
            <a:r>
              <a:rPr lang="en-US" sz="2000" dirty="0" smtClean="0"/>
              <a:t>Use as an exception, not as rule </a:t>
            </a:r>
            <a:endParaRPr lang="en-US" sz="2000" dirty="0"/>
          </a:p>
          <a:p>
            <a:pPr lvl="0" rtl="0"/>
            <a:r>
              <a:rPr lang="en-US" sz="2400" dirty="0" err="1" smtClean="0"/>
              <a:t>sp_replflush</a:t>
            </a:r>
            <a:r>
              <a:rPr lang="en-US" sz="2400" dirty="0" smtClean="0"/>
              <a:t> </a:t>
            </a:r>
            <a:endParaRPr lang="en-US" sz="2400" dirty="0"/>
          </a:p>
          <a:p>
            <a:pPr lvl="1" rtl="0"/>
            <a:r>
              <a:rPr lang="en-US" sz="2000" dirty="0" smtClean="0"/>
              <a:t>Flushes ‘article cache’ on transaction log</a:t>
            </a:r>
            <a:endParaRPr lang="en-US" sz="2000" dirty="0"/>
          </a:p>
          <a:p>
            <a:pPr lvl="1" rtl="0"/>
            <a:r>
              <a:rPr lang="en-US" sz="2000" dirty="0" smtClean="0"/>
              <a:t>Allows Log Reader to resume work (only one log reading process can be used for a database at a time)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176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/>
              <a:t>Troubleshooting</a:t>
            </a:r>
            <a:br>
              <a:rPr lang="en-US" dirty="0"/>
            </a:br>
            <a:r>
              <a:rPr lang="en-US" sz="2400" dirty="0">
                <a:solidFill>
                  <a:srgbClr val="FFFF99"/>
                </a:solidFill>
              </a:rPr>
              <a:t>P</a:t>
            </a:r>
            <a:r>
              <a:rPr lang="en-US" sz="2400" dirty="0" smtClean="0">
                <a:solidFill>
                  <a:srgbClr val="FFFF99"/>
                </a:solidFill>
              </a:rPr>
              <a:t>rocess Could Not Execute </a:t>
            </a:r>
            <a:r>
              <a:rPr lang="en-US" sz="2400" dirty="0">
                <a:solidFill>
                  <a:srgbClr val="FFFF99"/>
                </a:solidFill>
              </a:rPr>
              <a:t>'</a:t>
            </a:r>
            <a:r>
              <a:rPr lang="en-US" sz="2400" dirty="0" err="1">
                <a:solidFill>
                  <a:srgbClr val="FFFF99"/>
                </a:solidFill>
              </a:rPr>
              <a:t>sp_repldone</a:t>
            </a:r>
            <a:r>
              <a:rPr lang="en-US" sz="2400" dirty="0">
                <a:solidFill>
                  <a:srgbClr val="FFFF99"/>
                </a:solidFill>
              </a:rPr>
              <a:t>/</a:t>
            </a:r>
            <a:r>
              <a:rPr lang="en-US" sz="2400" dirty="0" err="1">
                <a:solidFill>
                  <a:srgbClr val="FFFF99"/>
                </a:solidFill>
              </a:rPr>
              <a:t>sp_replcounters</a:t>
            </a:r>
            <a:r>
              <a:rPr lang="en-US" sz="2400" dirty="0">
                <a:solidFill>
                  <a:srgbClr val="FFFF99"/>
                </a:solidFill>
              </a:rPr>
              <a:t>'</a:t>
            </a:r>
            <a:r>
              <a:rPr lang="en-US" sz="2800" dirty="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After restoring the publication database or in the event of corruption (undetected or known), the log reader fails with ‘process could not execute ‘</a:t>
            </a:r>
            <a:r>
              <a:rPr lang="en-US" sz="2400" dirty="0" err="1" smtClean="0"/>
              <a:t>sp_repldone</a:t>
            </a:r>
            <a:r>
              <a:rPr lang="en-US" sz="2400" dirty="0" smtClean="0"/>
              <a:t>/</a:t>
            </a:r>
            <a:r>
              <a:rPr lang="en-US" sz="2400" dirty="0" err="1" smtClean="0"/>
              <a:t>sp_replcounters</a:t>
            </a:r>
            <a:r>
              <a:rPr lang="en-US" sz="2400" dirty="0" smtClean="0"/>
              <a:t>’’ </a:t>
            </a:r>
          </a:p>
          <a:p>
            <a:r>
              <a:rPr lang="en-US" sz="2400" dirty="0" smtClean="0"/>
              <a:t>Issue: </a:t>
            </a:r>
          </a:p>
          <a:p>
            <a:pPr lvl="1"/>
            <a:r>
              <a:rPr lang="en-US" sz="2000" dirty="0" smtClean="0"/>
              <a:t>Highest LSN of the Distributor &gt; highest LSN at the Publisher OR</a:t>
            </a:r>
          </a:p>
          <a:p>
            <a:pPr lvl="1"/>
            <a:r>
              <a:rPr lang="en-US" sz="2000" dirty="0"/>
              <a:t>Could also appear after using </a:t>
            </a:r>
            <a:r>
              <a:rPr lang="en-US" sz="2000" dirty="0" err="1"/>
              <a:t>procs</a:t>
            </a:r>
            <a:r>
              <a:rPr lang="en-US" sz="2000" dirty="0"/>
              <a:t> that access </a:t>
            </a:r>
            <a:r>
              <a:rPr lang="en-US" sz="2000" dirty="0" smtClean="0"/>
              <a:t>Log Reader Agent functionality </a:t>
            </a:r>
            <a:r>
              <a:rPr lang="en-US" sz="2000" dirty="0"/>
              <a:t>(e.g. </a:t>
            </a:r>
            <a:r>
              <a:rPr lang="en-US" sz="2000" dirty="0" err="1"/>
              <a:t>sp_repldone</a:t>
            </a:r>
            <a:r>
              <a:rPr lang="en-US" sz="2000" dirty="0"/>
              <a:t>) and not followed by </a:t>
            </a:r>
            <a:r>
              <a:rPr lang="en-US" sz="2000" dirty="0" err="1"/>
              <a:t>sp_replflush</a:t>
            </a:r>
            <a:endParaRPr lang="en-US" sz="2000" dirty="0" smtClean="0"/>
          </a:p>
          <a:p>
            <a:r>
              <a:rPr lang="en-US" sz="2400" dirty="0" smtClean="0"/>
              <a:t>Potential fixes:</a:t>
            </a:r>
          </a:p>
          <a:p>
            <a:pPr lvl="1"/>
            <a:r>
              <a:rPr lang="en-US" sz="2000" dirty="0" smtClean="0"/>
              <a:t>If encountering the error and there was indeed a recent restore of the database, execute the </a:t>
            </a:r>
            <a:r>
              <a:rPr lang="en-US" sz="2000" dirty="0" err="1" smtClean="0"/>
              <a:t>sp_replrestart</a:t>
            </a:r>
            <a:r>
              <a:rPr lang="en-US" sz="2000" dirty="0" smtClean="0"/>
              <a:t> procedure at the Publisher</a:t>
            </a:r>
          </a:p>
          <a:p>
            <a:pPr lvl="1"/>
            <a:r>
              <a:rPr lang="en-US" sz="2000" dirty="0" smtClean="0"/>
              <a:t>Run DBCC CHECKDB to ensure that there are not other issues</a:t>
            </a:r>
            <a:endParaRPr lang="en-US" sz="2000" dirty="0"/>
          </a:p>
          <a:p>
            <a:endParaRPr lang="en-US" sz="2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168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Impact of DBCC CHECKDB Repair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DBCC CHECKDB with </a:t>
            </a:r>
            <a:r>
              <a:rPr lang="en-US" sz="2000" dirty="0" err="1" smtClean="0"/>
              <a:t>REPAIR_ALLOW_DATA_LOSS</a:t>
            </a:r>
            <a:r>
              <a:rPr lang="en-US" sz="2000" dirty="0" smtClean="0"/>
              <a:t> may affect replicated tables and/or replication metadata tables</a:t>
            </a:r>
          </a:p>
          <a:p>
            <a:pPr lvl="1"/>
            <a:r>
              <a:rPr lang="en-US" sz="1800" dirty="0" smtClean="0"/>
              <a:t>Repair operations are not recognized by replication executables, which work at the logical layer</a:t>
            </a:r>
          </a:p>
          <a:p>
            <a:pPr lvl="1"/>
            <a:r>
              <a:rPr lang="en-US" sz="1800" dirty="0" smtClean="0"/>
              <a:t>Data inconsistencies for repairs like removed data pages could cause later agent failures and worse, inaccurate Subscriber application data</a:t>
            </a:r>
          </a:p>
          <a:p>
            <a:r>
              <a:rPr lang="en-US" sz="2000" dirty="0" smtClean="0"/>
              <a:t>If any repairs involved tables in the distribution database or other replication metadata tables in the user databases, you need to remove and reconfigure the replication topology </a:t>
            </a:r>
          </a:p>
          <a:p>
            <a:r>
              <a:rPr lang="en-US" sz="2000" dirty="0" smtClean="0"/>
              <a:t>If any repairs involved user tables you can either perform data validation (which may be time consuming and imperfect) or you can reinitialize the subscription</a:t>
            </a:r>
          </a:p>
          <a:p>
            <a:r>
              <a:rPr lang="en-US" sz="2000" dirty="0" smtClean="0"/>
              <a:t>Covered in more detail by Paul Randal in the SQL Server Pro article, ‘Why does using repair invalidate replication subscriptions?’</a:t>
            </a:r>
          </a:p>
          <a:p>
            <a:pPr lvl="1"/>
            <a:r>
              <a:rPr lang="en-US" sz="1800" dirty="0" smtClean="0"/>
              <a:t>http://bit.ly/zdIJKn</a:t>
            </a:r>
          </a:p>
          <a:p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1952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Validating Replicated Data </a:t>
            </a:r>
            <a:r>
              <a:rPr lang="en-US" sz="2800" dirty="0" smtClean="0"/>
              <a:t>(1)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You can validate data matches between the Publisher and Subscriber using multiple methods (these apply to transactional, merge offers an additional option):</a:t>
            </a:r>
          </a:p>
          <a:p>
            <a:pPr lvl="1"/>
            <a:r>
              <a:rPr lang="en-US" sz="2000" dirty="0" smtClean="0"/>
              <a:t>Row count only: just checks row counts between the Publisher and Subscriber, but not content validation</a:t>
            </a:r>
          </a:p>
          <a:p>
            <a:pPr lvl="2"/>
            <a:r>
              <a:rPr lang="en-US" sz="1800" dirty="0" smtClean="0"/>
              <a:t>‘Fast’ option (</a:t>
            </a:r>
            <a:r>
              <a:rPr lang="en-US" sz="1800" dirty="0" err="1" smtClean="0"/>
              <a:t>sys.indexes</a:t>
            </a:r>
            <a:r>
              <a:rPr lang="en-US" sz="1800" dirty="0" smtClean="0"/>
              <a:t>) or ‘actual’ option (SELECT COUNT(*)), or a hybrid of both if ‘fast’ detects issues</a:t>
            </a:r>
          </a:p>
          <a:p>
            <a:pPr lvl="1"/>
            <a:r>
              <a:rPr lang="en-US" sz="2000" dirty="0" smtClean="0"/>
              <a:t>Row count and binary checksum: validates row counts and if row counts are successful, the calculation of a checksum of all data</a:t>
            </a:r>
          </a:p>
          <a:p>
            <a:pPr lvl="2"/>
            <a:r>
              <a:rPr lang="en-US" sz="1800" dirty="0" smtClean="0"/>
              <a:t>Does not show </a:t>
            </a:r>
            <a:r>
              <a:rPr lang="en-US" sz="1800" i="1" dirty="0" smtClean="0"/>
              <a:t>which</a:t>
            </a:r>
            <a:r>
              <a:rPr lang="en-US" sz="1800" dirty="0" smtClean="0"/>
              <a:t> rows do not match (use </a:t>
            </a:r>
            <a:r>
              <a:rPr lang="en-US" sz="1800" dirty="0" err="1" smtClean="0"/>
              <a:t>tablediff</a:t>
            </a:r>
            <a:r>
              <a:rPr lang="en-US" sz="1800" dirty="0" smtClean="0"/>
              <a:t>)</a:t>
            </a:r>
          </a:p>
          <a:p>
            <a:pPr lvl="2"/>
            <a:r>
              <a:rPr lang="en-US" sz="1800" i="1" dirty="0" smtClean="0"/>
              <a:t>Does have CPU overhead – so perform in a proper window</a:t>
            </a:r>
          </a:p>
          <a:p>
            <a:pPr lvl="2"/>
            <a:r>
              <a:rPr lang="en-US" sz="1800" dirty="0" smtClean="0"/>
              <a:t>Compares column-by-column, not across the entire row, which allows for different column ordering on the subscriber</a:t>
            </a:r>
            <a:endParaRPr lang="en-US" sz="2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30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Validating Replicated Data </a:t>
            </a:r>
            <a:r>
              <a:rPr lang="en-US" sz="2800" dirty="0" smtClean="0"/>
              <a:t>(2)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Launch via SSMS via Local Publications and Local Subscriptions or through the Replication Monitor</a:t>
            </a:r>
          </a:p>
          <a:p>
            <a:r>
              <a:rPr lang="en-US" sz="2000" dirty="0" err="1" smtClean="0"/>
              <a:t>sp_publication_validation</a:t>
            </a:r>
            <a:r>
              <a:rPr lang="en-US" sz="2000" dirty="0" smtClean="0"/>
              <a:t> [1 = </a:t>
            </a:r>
            <a:r>
              <a:rPr lang="en-US" sz="2000" dirty="0" err="1" smtClean="0"/>
              <a:t>rowcount</a:t>
            </a:r>
            <a:r>
              <a:rPr lang="en-US" sz="2000" dirty="0" smtClean="0"/>
              <a:t>, 2= </a:t>
            </a:r>
            <a:r>
              <a:rPr lang="en-US" sz="2000" dirty="0" err="1" smtClean="0"/>
              <a:t>rowcount</a:t>
            </a:r>
            <a:r>
              <a:rPr lang="en-US" sz="2000" dirty="0" smtClean="0"/>
              <a:t> + checksum]</a:t>
            </a:r>
          </a:p>
          <a:p>
            <a:r>
              <a:rPr lang="en-US" sz="2000" dirty="0" smtClean="0"/>
              <a:t>View using Distributor to Subscriber History in Replication Monitor or View Synchronization Status in SSMS</a:t>
            </a:r>
          </a:p>
          <a:p>
            <a:r>
              <a:rPr lang="en-US" sz="2000" dirty="0" smtClean="0"/>
              <a:t>After validation, the Agent logs success or failure</a:t>
            </a:r>
          </a:p>
          <a:p>
            <a:pPr marL="0" indent="0">
              <a:buNone/>
            </a:pPr>
            <a:endParaRPr lang="en-US" sz="2000" dirty="0" smtClean="0"/>
          </a:p>
          <a:p>
            <a:pPr lvl="1"/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497" y="3489678"/>
            <a:ext cx="5541007" cy="3046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8772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4900" dirty="0" smtClean="0"/>
              <a:t>Transactional Replication</a:t>
            </a:r>
            <a:r>
              <a:rPr lang="en-AU" sz="4000" dirty="0" smtClean="0"/>
              <a:t/>
            </a:r>
            <a:br>
              <a:rPr lang="en-AU" sz="4000" dirty="0" smtClean="0"/>
            </a:br>
            <a:r>
              <a:rPr lang="en-AU" sz="3100" dirty="0" smtClean="0">
                <a:solidFill>
                  <a:schemeClr val="accent1"/>
                </a:solidFill>
              </a:rPr>
              <a:t>Components</a:t>
            </a:r>
            <a:endParaRPr lang="en-AU" sz="3100" dirty="0">
              <a:solidFill>
                <a:schemeClr val="accent1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77923"/>
            <a:ext cx="2590800" cy="495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87960" y="6272868"/>
            <a:ext cx="1905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(Image from Books Online)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971800" y="1271687"/>
            <a:ext cx="5791200" cy="4835525"/>
          </a:xfrm>
        </p:spPr>
        <p:txBody>
          <a:bodyPr>
            <a:noAutofit/>
          </a:bodyPr>
          <a:lstStyle/>
          <a:p>
            <a:r>
              <a:rPr lang="en-US" sz="2000" dirty="0" smtClean="0"/>
              <a:t>Snapshot Agent</a:t>
            </a:r>
          </a:p>
          <a:p>
            <a:pPr lvl="1"/>
            <a:r>
              <a:rPr lang="en-US" sz="2000" dirty="0"/>
              <a:t>P</a:t>
            </a:r>
            <a:r>
              <a:rPr lang="en-US" sz="2000" dirty="0" smtClean="0"/>
              <a:t>repares </a:t>
            </a:r>
            <a:r>
              <a:rPr lang="en-US" sz="2000" dirty="0"/>
              <a:t>snapshot files containing schema and data of published tables and </a:t>
            </a:r>
            <a:r>
              <a:rPr lang="en-US" sz="2000" dirty="0" smtClean="0"/>
              <a:t>objects</a:t>
            </a:r>
          </a:p>
          <a:p>
            <a:pPr lvl="1"/>
            <a:r>
              <a:rPr lang="en-US" sz="2000" dirty="0" smtClean="0"/>
              <a:t>Stores </a:t>
            </a:r>
            <a:r>
              <a:rPr lang="en-US" sz="2000" dirty="0"/>
              <a:t>the files in the snapshot </a:t>
            </a:r>
            <a:r>
              <a:rPr lang="en-US" sz="2000" dirty="0" smtClean="0"/>
              <a:t>folder</a:t>
            </a:r>
          </a:p>
          <a:p>
            <a:pPr lvl="1"/>
            <a:r>
              <a:rPr lang="en-US" sz="2000" dirty="0"/>
              <a:t>R</a:t>
            </a:r>
            <a:r>
              <a:rPr lang="en-US" sz="2000" dirty="0" smtClean="0"/>
              <a:t>ecords </a:t>
            </a:r>
            <a:r>
              <a:rPr lang="en-US" sz="2000" dirty="0"/>
              <a:t>synchronization jobs in the distribution database on the Distributor</a:t>
            </a:r>
            <a:endParaRPr lang="en-US" sz="2000" dirty="0" smtClean="0"/>
          </a:p>
          <a:p>
            <a:r>
              <a:rPr lang="en-US" sz="2000" dirty="0" smtClean="0"/>
              <a:t>Log </a:t>
            </a:r>
            <a:r>
              <a:rPr lang="en-US" sz="2000" dirty="0"/>
              <a:t>Reader </a:t>
            </a:r>
            <a:r>
              <a:rPr lang="en-US" sz="2000" dirty="0" smtClean="0"/>
              <a:t>Agent</a:t>
            </a:r>
          </a:p>
          <a:p>
            <a:pPr lvl="1"/>
            <a:r>
              <a:rPr lang="en-US" sz="2000" dirty="0" smtClean="0"/>
              <a:t>Monitors </a:t>
            </a:r>
            <a:r>
              <a:rPr lang="en-US" sz="2000" dirty="0"/>
              <a:t>the transaction log of each database configured for transactional replication and copies the transactions marked for replication from the transaction log into the distribution </a:t>
            </a:r>
            <a:r>
              <a:rPr lang="en-US" sz="2000" dirty="0" smtClean="0"/>
              <a:t>database</a:t>
            </a:r>
          </a:p>
          <a:p>
            <a:r>
              <a:rPr lang="en-US" sz="2000" dirty="0" smtClean="0"/>
              <a:t>Distribution Agent</a:t>
            </a:r>
          </a:p>
          <a:p>
            <a:pPr lvl="1"/>
            <a:r>
              <a:rPr lang="en-US" sz="2000" dirty="0" smtClean="0"/>
              <a:t>Copies initial </a:t>
            </a:r>
            <a:r>
              <a:rPr lang="en-US" sz="2000" dirty="0"/>
              <a:t>snapshot files from </a:t>
            </a:r>
            <a:r>
              <a:rPr lang="en-US" sz="2000" dirty="0" smtClean="0"/>
              <a:t>snapshot </a:t>
            </a:r>
            <a:r>
              <a:rPr lang="en-US" sz="2000" dirty="0"/>
              <a:t>folder and the transactions held in the distribution database tables to </a:t>
            </a:r>
            <a:r>
              <a:rPr lang="en-US" sz="2000" dirty="0" smtClean="0"/>
              <a:t>Subscribers</a:t>
            </a:r>
            <a:endParaRPr lang="en-US" sz="2000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001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Error 2812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>
                <a:solidFill>
                  <a:schemeClr val="accent1"/>
                </a:solidFill>
              </a:rPr>
              <a:t>Could not find stored procedure '%.*</a:t>
            </a:r>
            <a:r>
              <a:rPr lang="en-US" sz="2800" dirty="0" err="1">
                <a:solidFill>
                  <a:schemeClr val="accent1"/>
                </a:solidFill>
              </a:rPr>
              <a:t>ls</a:t>
            </a:r>
            <a:r>
              <a:rPr lang="en-US" sz="2800" dirty="0" err="1" smtClean="0">
                <a:solidFill>
                  <a:schemeClr val="accent1"/>
                </a:solidFill>
              </a:rPr>
              <a:t>'</a:t>
            </a:r>
            <a:endParaRPr lang="en-US" sz="28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Distributor to Subscriber fails on message like ‘Could not find stored procedure ‘</a:t>
            </a:r>
            <a:r>
              <a:rPr lang="en-US" sz="2400" dirty="0" err="1" smtClean="0"/>
              <a:t>dbo.sp_Msupd_SalesLTProductDescription</a:t>
            </a:r>
            <a:r>
              <a:rPr lang="en-US" sz="2400" dirty="0" smtClean="0"/>
              <a:t>’’</a:t>
            </a:r>
          </a:p>
          <a:p>
            <a:r>
              <a:rPr lang="en-US" sz="2400" dirty="0" smtClean="0"/>
              <a:t>Step 1: Check for existence of procedure at the Subscriber </a:t>
            </a:r>
          </a:p>
          <a:p>
            <a:pPr lvl="1"/>
            <a:r>
              <a:rPr lang="en-US" sz="2000" dirty="0" smtClean="0"/>
              <a:t>May have been dropped by user or process (auditing helps here)</a:t>
            </a:r>
          </a:p>
          <a:p>
            <a:r>
              <a:rPr lang="en-US" sz="2400" dirty="0" smtClean="0"/>
              <a:t>Step 2: Execute on the </a:t>
            </a:r>
            <a:r>
              <a:rPr lang="en-US" sz="2400" dirty="0" err="1" smtClean="0"/>
              <a:t>publicationdatabase</a:t>
            </a:r>
            <a:r>
              <a:rPr lang="en-US" sz="2400" dirty="0" smtClean="0"/>
              <a:t>:</a:t>
            </a:r>
          </a:p>
          <a:p>
            <a:pPr lvl="1"/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sp_scriptpublicationcustomprocs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[@publication=] ‘</a:t>
            </a:r>
            <a:r>
              <a:rPr lang="en-US" sz="2000" i="1" dirty="0" err="1" smtClean="0">
                <a:latin typeface="Courier New" pitchFamily="49" charset="0"/>
                <a:cs typeface="Courier New" pitchFamily="49" charset="0"/>
              </a:rPr>
              <a:t>publication_name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’</a:t>
            </a:r>
          </a:p>
          <a:p>
            <a:r>
              <a:rPr lang="en-US" sz="2400" dirty="0" smtClean="0"/>
              <a:t>Step 3: Execute output on subscription database</a:t>
            </a:r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108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Peer-to-Peer Replication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Peer-to-peer </a:t>
            </a:r>
            <a:r>
              <a:rPr lang="en-US" sz="2400" dirty="0"/>
              <a:t>(built on transactional replication)</a:t>
            </a:r>
          </a:p>
          <a:p>
            <a:pPr lvl="1"/>
            <a:r>
              <a:rPr lang="en-US" sz="2000" dirty="0"/>
              <a:t>Propagates transactionally consistent data changes in near real-time</a:t>
            </a:r>
          </a:p>
          <a:p>
            <a:pPr lvl="1"/>
            <a:r>
              <a:rPr lang="en-US" sz="2000" dirty="0"/>
              <a:t>Enables applications that require scale-out of read AND write operations to distribute the reads from clients across multiple nodes</a:t>
            </a:r>
          </a:p>
          <a:p>
            <a:pPr lvl="1"/>
            <a:r>
              <a:rPr lang="en-US" sz="2000" dirty="0"/>
              <a:t>Because data is maintained across the nodes in near real-time, peer-to-peer replication provides data redundancy, increasing the availability of </a:t>
            </a:r>
            <a:r>
              <a:rPr lang="en-US" sz="2000" dirty="0" smtClean="0"/>
              <a:t>data</a:t>
            </a:r>
          </a:p>
          <a:p>
            <a:endParaRPr lang="en-US" sz="2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409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Peer-to-Peer Replication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Topologies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4835641" cy="5040312"/>
          </a:xfrm>
        </p:spPr>
        <p:txBody>
          <a:bodyPr/>
          <a:lstStyle/>
          <a:p>
            <a:r>
              <a:rPr lang="en-US" sz="2400" dirty="0" smtClean="0"/>
              <a:t>Can support bi-directional </a:t>
            </a:r>
            <a:br>
              <a:rPr lang="en-US" sz="2400" dirty="0" smtClean="0"/>
            </a:br>
            <a:r>
              <a:rPr lang="en-US" sz="2400" dirty="0" smtClean="0"/>
              <a:t>replication of writes</a:t>
            </a:r>
          </a:p>
          <a:p>
            <a:pPr lvl="1"/>
            <a:r>
              <a:rPr lang="en-US" sz="2000" dirty="0" smtClean="0"/>
              <a:t>Requires data partitioning</a:t>
            </a:r>
          </a:p>
          <a:p>
            <a:pPr lvl="1"/>
            <a:r>
              <a:rPr lang="en-US" sz="2000" dirty="0" smtClean="0"/>
              <a:t>Conflict resolution added</a:t>
            </a:r>
            <a:br>
              <a:rPr lang="en-US" sz="2000" dirty="0" smtClean="0"/>
            </a:br>
            <a:r>
              <a:rPr lang="en-US" sz="2000" dirty="0" smtClean="0"/>
              <a:t>in SQL Server 2008</a:t>
            </a:r>
          </a:p>
          <a:p>
            <a:pPr lvl="2"/>
            <a:r>
              <a:rPr lang="en-AU" sz="1800" dirty="0" smtClean="0"/>
              <a:t>All nodes must be running</a:t>
            </a:r>
            <a:br>
              <a:rPr lang="en-AU" sz="1800" dirty="0" smtClean="0"/>
            </a:br>
            <a:r>
              <a:rPr lang="en-AU" sz="1800" dirty="0" smtClean="0"/>
              <a:t>SQL Server 2008</a:t>
            </a:r>
          </a:p>
          <a:p>
            <a:pPr lvl="2"/>
            <a:r>
              <a:rPr lang="en-AU" sz="1800" dirty="0" smtClean="0"/>
              <a:t>Detection </a:t>
            </a:r>
            <a:r>
              <a:rPr lang="en-AU" sz="1800" dirty="0"/>
              <a:t>must be enabled </a:t>
            </a:r>
            <a:r>
              <a:rPr lang="en-AU" sz="1800" dirty="0" smtClean="0"/>
              <a:t/>
            </a:r>
            <a:br>
              <a:rPr lang="en-AU" sz="1800" dirty="0" smtClean="0"/>
            </a:br>
            <a:r>
              <a:rPr lang="en-AU" sz="1800" dirty="0" smtClean="0"/>
              <a:t>on </a:t>
            </a:r>
            <a:r>
              <a:rPr lang="en-AU" sz="1800" dirty="0"/>
              <a:t>all </a:t>
            </a:r>
            <a:r>
              <a:rPr lang="en-AU" sz="1800" dirty="0" smtClean="0"/>
              <a:t>nodes</a:t>
            </a:r>
          </a:p>
          <a:p>
            <a:pPr lvl="2"/>
            <a:r>
              <a:rPr lang="en-AU" sz="1800" dirty="0" smtClean="0"/>
              <a:t>Conflicts are detected </a:t>
            </a:r>
            <a:r>
              <a:rPr lang="en-AU" sz="1800" dirty="0"/>
              <a:t>across </a:t>
            </a:r>
            <a:br>
              <a:rPr lang="en-AU" sz="1800" dirty="0"/>
            </a:br>
            <a:r>
              <a:rPr lang="en-AU" sz="1800" dirty="0" smtClean="0"/>
              <a:t>entire topology</a:t>
            </a:r>
          </a:p>
          <a:p>
            <a:pPr lvl="2"/>
            <a:r>
              <a:rPr lang="en-AU" sz="1800" dirty="0"/>
              <a:t>Topology remains in an </a:t>
            </a:r>
            <a:r>
              <a:rPr lang="en-AU" sz="1800" dirty="0" smtClean="0"/>
              <a:t/>
            </a:r>
            <a:br>
              <a:rPr lang="en-AU" sz="1800" dirty="0" smtClean="0"/>
            </a:br>
            <a:r>
              <a:rPr lang="en-AU" sz="1800" dirty="0" smtClean="0"/>
              <a:t>inconsistent </a:t>
            </a:r>
            <a:r>
              <a:rPr lang="en-AU" sz="1800" dirty="0"/>
              <a:t>state until the conflict is </a:t>
            </a:r>
            <a:r>
              <a:rPr lang="en-AU" sz="1800" dirty="0" smtClean="0"/>
              <a:t>resolved</a:t>
            </a:r>
            <a:endParaRPr lang="en-US" sz="2000" dirty="0" smtClean="0"/>
          </a:p>
          <a:p>
            <a:r>
              <a:rPr lang="en-US" sz="2400" dirty="0" smtClean="0"/>
              <a:t>Centralized writes are easier to manage</a:t>
            </a:r>
          </a:p>
          <a:p>
            <a:pPr lvl="1"/>
            <a:endParaRPr lang="en-US" sz="2000" dirty="0"/>
          </a:p>
        </p:txBody>
      </p:sp>
      <p:pic>
        <p:nvPicPr>
          <p:cNvPr id="4098" name="Picture 2" descr="C:\Users\jonathan\Pictures\Peer to Peer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204" y="1704630"/>
            <a:ext cx="3807598" cy="3423423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5" name="TextBox 4"/>
          <p:cNvSpPr txBox="1"/>
          <p:nvPr/>
        </p:nvSpPr>
        <p:spPr>
          <a:xfrm>
            <a:off x="6136201" y="5253271"/>
            <a:ext cx="1905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(Image from Books Online)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080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Peer-to-Peer Replication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Considerations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Only available in </a:t>
            </a:r>
            <a:r>
              <a:rPr lang="en-US" sz="1800" dirty="0"/>
              <a:t>SQL </a:t>
            </a:r>
            <a:r>
              <a:rPr lang="en-US" sz="1800" dirty="0" smtClean="0"/>
              <a:t>Server 2005+ Enterprise Edition</a:t>
            </a:r>
            <a:endParaRPr lang="en-US" sz="1800" dirty="0"/>
          </a:p>
          <a:p>
            <a:r>
              <a:rPr lang="en-US" sz="1800" dirty="0"/>
              <a:t>All databases </a:t>
            </a:r>
            <a:r>
              <a:rPr lang="en-US" sz="1800" dirty="0" smtClean="0"/>
              <a:t>should </a:t>
            </a:r>
            <a:r>
              <a:rPr lang="en-US" sz="1800" dirty="0"/>
              <a:t>contain </a:t>
            </a:r>
            <a:r>
              <a:rPr lang="en-US" sz="1800" dirty="0" smtClean="0"/>
              <a:t>identical </a:t>
            </a:r>
            <a:r>
              <a:rPr lang="en-US" sz="1800" dirty="0"/>
              <a:t>schema and </a:t>
            </a:r>
            <a:r>
              <a:rPr lang="en-US" sz="1800" dirty="0" smtClean="0"/>
              <a:t>data</a:t>
            </a:r>
            <a:endParaRPr lang="en-US" sz="1800" dirty="0"/>
          </a:p>
          <a:p>
            <a:pPr lvl="1"/>
            <a:r>
              <a:rPr lang="en-US" sz="1600" dirty="0"/>
              <a:t>Object names, object schema, and publication names should be </a:t>
            </a:r>
            <a:r>
              <a:rPr lang="en-US" sz="1600" dirty="0" smtClean="0"/>
              <a:t>identical</a:t>
            </a:r>
            <a:endParaRPr lang="en-US" sz="1600" dirty="0"/>
          </a:p>
          <a:p>
            <a:pPr lvl="1"/>
            <a:r>
              <a:rPr lang="en-US" sz="1600" dirty="0"/>
              <a:t>Publications must allow schema changes to be </a:t>
            </a:r>
            <a:r>
              <a:rPr lang="en-US" sz="1600" dirty="0" smtClean="0"/>
              <a:t>replicated</a:t>
            </a:r>
            <a:endParaRPr lang="en-US" sz="1600" dirty="0"/>
          </a:p>
          <a:p>
            <a:pPr lvl="1"/>
            <a:r>
              <a:rPr lang="en-US" sz="1600" dirty="0"/>
              <a:t>Row and column filtering are not </a:t>
            </a:r>
            <a:r>
              <a:rPr lang="en-US" sz="1600" dirty="0" smtClean="0"/>
              <a:t>supported</a:t>
            </a:r>
            <a:endParaRPr lang="en-US" sz="1600" dirty="0"/>
          </a:p>
          <a:p>
            <a:r>
              <a:rPr lang="en-US" sz="1800" dirty="0"/>
              <a:t>E</a:t>
            </a:r>
            <a:r>
              <a:rPr lang="en-US" sz="1800" dirty="0" smtClean="0"/>
              <a:t>ach </a:t>
            </a:r>
            <a:r>
              <a:rPr lang="en-US" sz="1800" dirty="0"/>
              <a:t>node </a:t>
            </a:r>
            <a:r>
              <a:rPr lang="en-US" sz="1800" dirty="0" smtClean="0"/>
              <a:t>should use </a:t>
            </a:r>
            <a:r>
              <a:rPr lang="en-US" sz="1800" dirty="0"/>
              <a:t>its own distribution </a:t>
            </a:r>
            <a:r>
              <a:rPr lang="en-US" sz="1800" dirty="0" smtClean="0"/>
              <a:t>database to eliminate having </a:t>
            </a:r>
            <a:r>
              <a:rPr lang="en-US" sz="1800" dirty="0"/>
              <a:t>a single point of </a:t>
            </a:r>
            <a:r>
              <a:rPr lang="en-US" sz="1800" dirty="0" smtClean="0"/>
              <a:t>failure</a:t>
            </a:r>
            <a:endParaRPr lang="en-US" sz="1800" dirty="0"/>
          </a:p>
          <a:p>
            <a:r>
              <a:rPr lang="en-US" sz="1800" dirty="0" smtClean="0"/>
              <a:t>A </a:t>
            </a:r>
            <a:r>
              <a:rPr lang="en-US" sz="1800" dirty="0"/>
              <a:t>publication must be enabled for peer-to-peer replication before any subscriptions are </a:t>
            </a:r>
            <a:r>
              <a:rPr lang="en-US" sz="1800" dirty="0" smtClean="0"/>
              <a:t>created</a:t>
            </a:r>
            <a:endParaRPr lang="en-US" sz="1800" dirty="0"/>
          </a:p>
          <a:p>
            <a:r>
              <a:rPr lang="en-US" sz="1800" dirty="0"/>
              <a:t>Subscriptions must be initialized by using a </a:t>
            </a:r>
            <a:r>
              <a:rPr lang="en-US" sz="1800" dirty="0" smtClean="0"/>
              <a:t>backup and initialize-by-LSN </a:t>
            </a:r>
            <a:r>
              <a:rPr lang="en-US" sz="1800" dirty="0"/>
              <a:t>or with the 'replication support only' </a:t>
            </a:r>
            <a:r>
              <a:rPr lang="en-US" sz="1800" dirty="0" smtClean="0"/>
              <a:t>option</a:t>
            </a:r>
          </a:p>
          <a:p>
            <a:pPr lvl="1"/>
            <a:r>
              <a:rPr lang="en-US" sz="1600" dirty="0"/>
              <a:t>2005 P2P required a quiesced topology in order to add nodes, add articles, make schema changes and restore a node from a backup</a:t>
            </a:r>
          </a:p>
          <a:p>
            <a:pPr lvl="1"/>
            <a:r>
              <a:rPr lang="en-US" sz="1600" dirty="0" smtClean="0"/>
              <a:t>2008+ allows </a:t>
            </a:r>
            <a:r>
              <a:rPr lang="en-US" sz="1600" dirty="0"/>
              <a:t>for the first Peer to stay active while performing changes</a:t>
            </a:r>
          </a:p>
          <a:p>
            <a:r>
              <a:rPr lang="en-US" sz="1800" dirty="0" smtClean="0"/>
              <a:t>Use of identity columns requires manual range management at </a:t>
            </a:r>
            <a:r>
              <a:rPr lang="en-US" sz="1800" dirty="0"/>
              <a:t>each participating </a:t>
            </a:r>
            <a:r>
              <a:rPr lang="en-US" sz="1800" dirty="0" smtClean="0"/>
              <a:t>database</a:t>
            </a:r>
          </a:p>
          <a:p>
            <a:r>
              <a:rPr lang="en-US" sz="1800" i="1" dirty="0" smtClean="0"/>
              <a:t>No official support in conjunction with DBM and AGs!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610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93800" y="3040165"/>
            <a:ext cx="7634288" cy="131112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Deploying peer-to-peer</a:t>
            </a:r>
            <a:br>
              <a:rPr lang="en-US" dirty="0" smtClean="0"/>
            </a:br>
            <a:r>
              <a:rPr lang="en-US" dirty="0" smtClean="0"/>
              <a:t>via Initialize-by-LSN </a:t>
            </a:r>
            <a:endParaRPr lang="en-GB" dirty="0" smtClean="0"/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2202691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SQL Server 2012 Replication Support </a:t>
            </a:r>
            <a:br>
              <a:rPr lang="en-US" dirty="0" smtClean="0"/>
            </a:br>
            <a:endParaRPr lang="en-US" sz="2800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No deprecations, but no significant changes either</a:t>
            </a:r>
          </a:p>
          <a:p>
            <a:r>
              <a:rPr lang="en-US" sz="2400" dirty="0" smtClean="0"/>
              <a:t>Replicated table/index support for 15,000 partitions </a:t>
            </a:r>
          </a:p>
          <a:p>
            <a:r>
              <a:rPr lang="en-US" sz="2400" dirty="0" smtClean="0"/>
              <a:t>Availability Groups:</a:t>
            </a:r>
          </a:p>
          <a:p>
            <a:pPr lvl="1"/>
            <a:r>
              <a:rPr lang="en-US" sz="2000" dirty="0" smtClean="0"/>
              <a:t>Transactional, merge and snapshot replication supported</a:t>
            </a:r>
          </a:p>
          <a:p>
            <a:pPr lvl="2"/>
            <a:r>
              <a:rPr lang="en-US" sz="2000" dirty="0" smtClean="0"/>
              <a:t>Peer-to-peer</a:t>
            </a:r>
            <a:r>
              <a:rPr lang="en-US" sz="2000" dirty="0"/>
              <a:t>, bi-directional, reciprocal transactional publications and Oracle publishing are not supported</a:t>
            </a:r>
          </a:p>
          <a:p>
            <a:pPr lvl="1"/>
            <a:r>
              <a:rPr lang="en-US" sz="2000" dirty="0" smtClean="0"/>
              <a:t>Considerations:</a:t>
            </a:r>
          </a:p>
          <a:p>
            <a:pPr lvl="2"/>
            <a:r>
              <a:rPr lang="en-US" sz="1800" dirty="0" smtClean="0"/>
              <a:t>Publisher instances need to share a common Distributor</a:t>
            </a:r>
          </a:p>
          <a:p>
            <a:pPr lvl="2"/>
            <a:r>
              <a:rPr lang="en-US" sz="1800" dirty="0" smtClean="0"/>
              <a:t>Secondary can’t be a Publisher </a:t>
            </a:r>
          </a:p>
          <a:p>
            <a:pPr lvl="2"/>
            <a:r>
              <a:rPr lang="en-US" sz="1800" dirty="0" smtClean="0"/>
              <a:t>Use a remote Distributor NOT on one of the intended replicas</a:t>
            </a:r>
          </a:p>
          <a:p>
            <a:pPr lvl="2"/>
            <a:r>
              <a:rPr lang="en-US" sz="1800" dirty="0"/>
              <a:t>New </a:t>
            </a:r>
            <a:r>
              <a:rPr lang="en-US" sz="1800" dirty="0" err="1" smtClean="0"/>
              <a:t>sp_redirect_publisher</a:t>
            </a:r>
            <a:r>
              <a:rPr lang="en-US" sz="1800" dirty="0" smtClean="0"/>
              <a:t> proc used to map publication to AG Listener and distribution database </a:t>
            </a:r>
            <a:r>
              <a:rPr lang="en-US" sz="1800" dirty="0" err="1" smtClean="0"/>
              <a:t>sp_validate_replica_hosts_as_publishers</a:t>
            </a:r>
            <a:r>
              <a:rPr lang="en-US" sz="1800" dirty="0" smtClean="0"/>
              <a:t> to verify all replica hosts can serve as Publishers for the publication (requires read access to replicas)</a:t>
            </a:r>
          </a:p>
          <a:p>
            <a:pPr lvl="2"/>
            <a:r>
              <a:rPr lang="en-US" sz="1800" dirty="0" err="1" smtClean="0"/>
              <a:t>Repl</a:t>
            </a:r>
            <a:r>
              <a:rPr lang="en-US" sz="1800" dirty="0" smtClean="0"/>
              <a:t> Monitor uses original Publisher name, not AG name</a:t>
            </a:r>
            <a:endParaRPr lang="en-US" sz="1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874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58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Replication types and scenarios 	</a:t>
            </a:r>
          </a:p>
          <a:p>
            <a:r>
              <a:rPr lang="en-US" sz="2800" dirty="0"/>
              <a:t>Transactional replication </a:t>
            </a:r>
          </a:p>
          <a:p>
            <a:r>
              <a:rPr lang="en-US" sz="2800" dirty="0"/>
              <a:t>Performance considerations </a:t>
            </a:r>
          </a:p>
          <a:p>
            <a:r>
              <a:rPr lang="en-US" sz="2800" dirty="0"/>
              <a:t>Combining transactional replication with other technologies </a:t>
            </a:r>
          </a:p>
          <a:p>
            <a:r>
              <a:rPr lang="en-US" sz="2800" dirty="0"/>
              <a:t>Peer-to-peer replication </a:t>
            </a:r>
          </a:p>
          <a:p>
            <a:r>
              <a:rPr lang="en-US" sz="2800" dirty="0"/>
              <a:t>Monitoring </a:t>
            </a:r>
          </a:p>
          <a:p>
            <a:r>
              <a:rPr lang="en-US" sz="2800" dirty="0"/>
              <a:t>Troubleshooting </a:t>
            </a:r>
            <a:endParaRPr lang="en-US" sz="2800" dirty="0" smtClean="0"/>
          </a:p>
          <a:p>
            <a:r>
              <a:rPr lang="en-US" sz="2800" dirty="0"/>
              <a:t>SQL Server 2012 Replication Support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086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089529"/>
          </a:xfrm>
        </p:spPr>
        <p:txBody>
          <a:bodyPr/>
          <a:lstStyle/>
          <a:p>
            <a:r>
              <a:rPr lang="en-US" dirty="0" smtClean="0"/>
              <a:t>Replication 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Key Concepts</a:t>
            </a:r>
            <a:endParaRPr lang="en-US" sz="44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i="1" dirty="0"/>
              <a:t>All </a:t>
            </a:r>
            <a:r>
              <a:rPr lang="en-US" sz="2400" dirty="0"/>
              <a:t>recovery models are permitted (simple, bulk-logged, full)</a:t>
            </a:r>
          </a:p>
          <a:p>
            <a:r>
              <a:rPr lang="en-US" sz="2400" dirty="0" smtClean="0"/>
              <a:t>Article types include tables, partitioned tables, views, stored procedures, indexed views, stored procedures, UDTs, UDFs </a:t>
            </a:r>
          </a:p>
          <a:p>
            <a:r>
              <a:rPr lang="en-US" sz="2400" dirty="0" smtClean="0"/>
              <a:t>The ‘Not for Replication’ option of constraints, identity columns and triggers means that user operations are enforced, but not replication agent related operations</a:t>
            </a:r>
          </a:p>
          <a:p>
            <a:r>
              <a:rPr lang="en-US" sz="2400" dirty="0"/>
              <a:t>Schema changes can propagate for transactional and merge natively to subscribers, including ALTER TABLE / VIEW / PROCEDURE / FUNCTION / DML TRIGGER</a:t>
            </a:r>
          </a:p>
          <a:p>
            <a:r>
              <a:rPr lang="en-US" sz="2400" dirty="0"/>
              <a:t>Down-level subscribers are allowed, but you are capped at the functionality of that lower </a:t>
            </a:r>
            <a:r>
              <a:rPr lang="en-US" sz="2400" dirty="0" smtClean="0"/>
              <a:t>version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7740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Deployment: Wizards or Scripts?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en-US" sz="2000" b="1" dirty="0" smtClean="0"/>
              <a:t>Method 1: wizard only</a:t>
            </a:r>
            <a:endParaRPr lang="en-US" sz="2000" b="1" dirty="0"/>
          </a:p>
          <a:p>
            <a:pPr lvl="1" rtl="0"/>
            <a:r>
              <a:rPr lang="en-US" sz="2000" dirty="0" smtClean="0"/>
              <a:t>Great for getting started with replication or for deploying simpler topologies</a:t>
            </a:r>
            <a:endParaRPr lang="en-US" sz="2000" dirty="0"/>
          </a:p>
          <a:p>
            <a:pPr lvl="1" rtl="0"/>
            <a:r>
              <a:rPr lang="en-US" sz="2000" dirty="0" smtClean="0"/>
              <a:t>Masks actions you may not want to occur or should occur but do not</a:t>
            </a:r>
            <a:endParaRPr lang="en-US" sz="2000" dirty="0"/>
          </a:p>
          <a:p>
            <a:pPr lvl="2" rtl="0"/>
            <a:r>
              <a:rPr lang="en-US" sz="2000" dirty="0" smtClean="0"/>
              <a:t>e.g. regenerating snapshots </a:t>
            </a:r>
            <a:r>
              <a:rPr lang="en-US" sz="2000" smtClean="0"/>
              <a:t>upon article changes</a:t>
            </a:r>
            <a:r>
              <a:rPr lang="en-US" sz="2000" dirty="0" smtClean="0"/>
              <a:t>, not honoring the ‘do not replicate deletes’</a:t>
            </a:r>
            <a:endParaRPr lang="en-US" sz="2000" dirty="0"/>
          </a:p>
          <a:p>
            <a:pPr lvl="0" rtl="0"/>
            <a:r>
              <a:rPr lang="en-US" sz="2000" b="1" dirty="0" smtClean="0"/>
              <a:t>Method 2: wizard to script -&gt; adjust script -&gt; deploy</a:t>
            </a:r>
            <a:endParaRPr lang="en-US" sz="2000" b="1" dirty="0"/>
          </a:p>
          <a:p>
            <a:pPr lvl="1" rtl="0"/>
            <a:r>
              <a:rPr lang="en-US" sz="2000" dirty="0" smtClean="0"/>
              <a:t>Great for DR exercises, removing click-by-click at 2AM</a:t>
            </a:r>
            <a:endParaRPr lang="en-US" sz="2000" dirty="0"/>
          </a:p>
          <a:p>
            <a:pPr lvl="1" rtl="0"/>
            <a:r>
              <a:rPr lang="en-US" sz="2000" dirty="0" smtClean="0"/>
              <a:t>Allows for establishing a baseline and then adjusting accordingly</a:t>
            </a:r>
            <a:endParaRPr lang="en-US" sz="2000" dirty="0"/>
          </a:p>
          <a:p>
            <a:pPr lvl="0" rtl="0"/>
            <a:r>
              <a:rPr lang="en-US" sz="2000" b="1" dirty="0" smtClean="0"/>
              <a:t>Method 3: script only</a:t>
            </a:r>
            <a:endParaRPr lang="en-US" sz="2000" b="1" dirty="0"/>
          </a:p>
          <a:p>
            <a:pPr lvl="1" rtl="0"/>
            <a:r>
              <a:rPr lang="en-US" sz="2000" dirty="0" smtClean="0"/>
              <a:t>Forces a deep understanding of the ‘moving parts’</a:t>
            </a:r>
            <a:endParaRPr lang="en-US" sz="2000" dirty="0"/>
          </a:p>
          <a:p>
            <a:pPr lvl="1" rtl="0"/>
            <a:r>
              <a:rPr lang="en-US" sz="2000" dirty="0" smtClean="0"/>
              <a:t>Precise decision making and micro-managing, but very easy to miss steps if configuring from scratch</a:t>
            </a:r>
            <a:endParaRPr lang="en-US" sz="2000" dirty="0"/>
          </a:p>
          <a:p>
            <a:pPr lvl="1" rtl="0"/>
            <a:r>
              <a:rPr lang="en-US" sz="2000" dirty="0" smtClean="0"/>
              <a:t>Numerous procedures, parameters and arguments, including bitmask values like @</a:t>
            </a:r>
            <a:r>
              <a:rPr lang="en-US" sz="2000" dirty="0" err="1" smtClean="0"/>
              <a:t>schema_option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763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Think of it no differently from other application databases or tempdb when it comes to growth, monitoring, performance overhead</a:t>
            </a:r>
          </a:p>
          <a:p>
            <a:pPr lvl="1"/>
            <a:r>
              <a:rPr lang="en-US" sz="2000" dirty="0" smtClean="0"/>
              <a:t>Transactional replication: all transactions written </a:t>
            </a:r>
            <a:r>
              <a:rPr lang="en-US" sz="2000" dirty="0"/>
              <a:t>to and read from the distribution database</a:t>
            </a:r>
            <a:endParaRPr lang="en-US" sz="2000" dirty="0" smtClean="0"/>
          </a:p>
          <a:p>
            <a:pPr lvl="1"/>
            <a:r>
              <a:rPr lang="en-US" sz="2000" dirty="0" smtClean="0"/>
              <a:t>Merge replication: usage is significantly less, storing </a:t>
            </a:r>
            <a:r>
              <a:rPr lang="en-US" sz="2000" dirty="0"/>
              <a:t>history and miscellaneous information about merge </a:t>
            </a:r>
            <a:r>
              <a:rPr lang="en-US" sz="2000" dirty="0" smtClean="0"/>
              <a:t>replication</a:t>
            </a:r>
          </a:p>
          <a:p>
            <a:r>
              <a:rPr lang="en-US" sz="2400" dirty="0" smtClean="0"/>
              <a:t>Database volume, availability and collocation matters and contributes to the ‘local vs. remote’ decision</a:t>
            </a:r>
          </a:p>
          <a:p>
            <a:r>
              <a:rPr lang="en-US" sz="2400" dirty="0" smtClean="0"/>
              <a:t>Separate distribution databases, on the same SQL Server instance, may be advisable for highly active publications</a:t>
            </a:r>
          </a:p>
          <a:p>
            <a:r>
              <a:rPr lang="en-US" sz="2400" dirty="0" smtClean="0"/>
              <a:t>Sizing can be significantly impacted by retention settings and also the immediate_sync option when ‘true’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2049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8/2008 8:42:43 AM&quot;&gt;&lt;Slide id=&quot;378&quot; dur=&quot;13.90625&quot; bld=&quot;INVLD|1|0|1.1|1.6|.2|1.5|0|1.3&quot;/&gt;&lt;/Timings&gt;&lt;Timings time=&quot;6/28/2008 8:40:20 AM&quot;&gt;&lt;Slide id=&quot;376&quot; dur=&quot;1.328125&quot; bld=&quot;INVLD&quot;/&gt;&lt;Slide id=&quot;377&quot; dur=&quot;1.015625&quot;/&gt;&lt;/Timings&gt;&lt;Timings time=&quot;6/28/2008 8:39:05 AM&quot;&gt;&lt;Slide id=&quot;373&quot; dur=&quot;.578125&quot; bld=&quot;INVLD&quot;/&gt;&lt;Slide id=&quot;374&quot; dur=&quot;.984375&quot;/&gt;&lt;/Timings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>
            <a:lumMod val="75000"/>
            <a:lumOff val="25000"/>
          </a:schemeClr>
        </a:solidFill>
        <a:ln w="12700" cap="flat" cmpd="sng" algn="ctr">
          <a:solidFill>
            <a:schemeClr val="bg2">
              <a:lumMod val="85000"/>
              <a:lumOff val="1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cs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53149</TotalTime>
  <Words>5025</Words>
  <Application>Microsoft Office PowerPoint</Application>
  <PresentationFormat>On-screen Show (4:3)</PresentationFormat>
  <Paragraphs>617</Paragraphs>
  <Slides>66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1_Custom Design</vt:lpstr>
      <vt:lpstr>Module 9 Transactional Replication</vt:lpstr>
      <vt:lpstr>Overview</vt:lpstr>
      <vt:lpstr>Replication Overview</vt:lpstr>
      <vt:lpstr>Replication Terminology: Publishing Industry Metaphor</vt:lpstr>
      <vt:lpstr>Transactional Replication</vt:lpstr>
      <vt:lpstr>Transactional Replication Components</vt:lpstr>
      <vt:lpstr>Replication  Key Concepts</vt:lpstr>
      <vt:lpstr>Deployment: Wizards or Scripts?</vt:lpstr>
      <vt:lpstr>Distribution Database</vt:lpstr>
      <vt:lpstr>Configuring Distribution Beyond the Wizard</vt:lpstr>
      <vt:lpstr>Transactional Replication Understanding Retention Periods</vt:lpstr>
      <vt:lpstr>Transactional Replication (1) Beyond the Wizard: Creating the Publication</vt:lpstr>
      <vt:lpstr>Transactional Replication (2) Beyond the Wizard: Creating the Publication</vt:lpstr>
      <vt:lpstr>What do we have at this point? (1) Post-Publication Creation and Pre-Subscription</vt:lpstr>
      <vt:lpstr>What do we have at this point? (2) Post-Publication Creation and Pre-Subscription</vt:lpstr>
      <vt:lpstr>Hidden Overhead  sp_addpublication’s immediate_sync </vt:lpstr>
      <vt:lpstr>Transactional Replication  Beyond the Wizard: Creating the Subscription</vt:lpstr>
      <vt:lpstr>Transactional Replication (1) Initial Dataset: Sync Options</vt:lpstr>
      <vt:lpstr>Transactional Replication (2) sp_addsubscription @sync_type</vt:lpstr>
      <vt:lpstr>What Do We Have At This Point? Post- Creation of the Subscription</vt:lpstr>
      <vt:lpstr>Transactional Replication Distribution Agent</vt:lpstr>
      <vt:lpstr>Setting up the  transactional replication</vt:lpstr>
      <vt:lpstr>Common Transactional Topologies </vt:lpstr>
      <vt:lpstr>Performance Considerations Factors that Affect Replication Performance</vt:lpstr>
      <vt:lpstr>Log Reader and Tran Log Activity</vt:lpstr>
      <vt:lpstr>LogReader.exe Optimizations (1)</vt:lpstr>
      <vt:lpstr>LogReader.exe Optimizations (2)</vt:lpstr>
      <vt:lpstr>Hidden Costs of a Single Command Publisher</vt:lpstr>
      <vt:lpstr>Hidden Costs of a Single Command Distributor and Subscriber</vt:lpstr>
      <vt:lpstr>Diagnostic Agent Statistics</vt:lpstr>
      <vt:lpstr>Measuring Log Reader  read vs. write time</vt:lpstr>
      <vt:lpstr>Distrib.exe CommitBatchSize</vt:lpstr>
      <vt:lpstr>Agent Execution Frequency</vt:lpstr>
      <vt:lpstr>Replicating Stored Procedure Execs</vt:lpstr>
      <vt:lpstr>Distrib.exe SubscriptionStreams</vt:lpstr>
      <vt:lpstr>Secure Deployment Deploying with ‘Least Privilege’</vt:lpstr>
      <vt:lpstr>Secure Deployment Deploying with ‘Least Privilege’</vt:lpstr>
      <vt:lpstr>Secure Deployment Replicating Encrypted Data</vt:lpstr>
      <vt:lpstr>Combining Technologies Database Mirroring</vt:lpstr>
      <vt:lpstr>Combining Technologies Failover Clustering</vt:lpstr>
      <vt:lpstr>Monitoring Replication Monitor</vt:lpstr>
      <vt:lpstr>Monitoring Replication Monitor</vt:lpstr>
      <vt:lpstr>Monitoring Setting Warnings and Thresholds</vt:lpstr>
      <vt:lpstr>Monitoring Alerts (1)</vt:lpstr>
      <vt:lpstr>Monitoring Alerts (2)</vt:lpstr>
      <vt:lpstr>Monitoring with Perfmon Establishing Baselines</vt:lpstr>
      <vt:lpstr>Monitoring Using Tracer Tokens</vt:lpstr>
      <vt:lpstr>Monitoring</vt:lpstr>
      <vt:lpstr>Troubleshooting (1) Transactional Replication Tools and General Steps</vt:lpstr>
      <vt:lpstr>Troubleshooting (2) Transactional Replication Tools and General Steps</vt:lpstr>
      <vt:lpstr>Replication Agent wait statistics</vt:lpstr>
      <vt:lpstr>Troubleshooting Data Not Being Delivered to Subscribers</vt:lpstr>
      <vt:lpstr>Troubleshooting Publisher and Subscriber Data Does Not Match</vt:lpstr>
      <vt:lpstr>Danger of -SkipErrors</vt:lpstr>
      <vt:lpstr>Skipping Specific Commands</vt:lpstr>
      <vt:lpstr>Troubleshooting Process Could Not Execute 'sp_repldone/sp_replcounters' </vt:lpstr>
      <vt:lpstr>Impact of DBCC CHECKDB Repair</vt:lpstr>
      <vt:lpstr>Validating Replicated Data (1)</vt:lpstr>
      <vt:lpstr>Validating Replicated Data (2)</vt:lpstr>
      <vt:lpstr>Error 2812 Could not find stored procedure '%.*ls'</vt:lpstr>
      <vt:lpstr>Peer-to-Peer Replication</vt:lpstr>
      <vt:lpstr>Peer-to-Peer Replication Topologies</vt:lpstr>
      <vt:lpstr>Peer-to-Peer Replication Considerations</vt:lpstr>
      <vt:lpstr>Deploying peer-to-peer via Initialize-by-LSN </vt:lpstr>
      <vt:lpstr>SQL Server 2012 Replication Support  </vt:lpstr>
      <vt:lpstr>Review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 Maintenance</dc:title>
  <dc:subject>Logging, Recovery, and Log File Maintenance</dc:subject>
  <dc:creator>Kimberly L. Tripp &amp; Paul S. Randal</dc:creator>
  <dc:description>Courses written by and instructed by authorized SQLskills trainers 
http://www.SQLskills.com
Template design: SQLskills.com</dc:description>
  <cp:lastModifiedBy>Joseph I Sack</cp:lastModifiedBy>
  <cp:revision>1776</cp:revision>
  <cp:lastPrinted>2012-03-10T19:07:57Z</cp:lastPrinted>
  <dcterms:created xsi:type="dcterms:W3CDTF">2004-05-26T19:38:49Z</dcterms:created>
  <dcterms:modified xsi:type="dcterms:W3CDTF">2012-08-29T22:14:33Z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