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36"/>
  </p:notesMasterIdLst>
  <p:handoutMasterIdLst>
    <p:handoutMasterId r:id="rId37"/>
  </p:handoutMasterIdLst>
  <p:sldIdLst>
    <p:sldId id="256" r:id="rId2"/>
    <p:sldId id="341" r:id="rId3"/>
    <p:sldId id="509" r:id="rId4"/>
    <p:sldId id="510" r:id="rId5"/>
    <p:sldId id="519" r:id="rId6"/>
    <p:sldId id="511" r:id="rId7"/>
    <p:sldId id="542" r:id="rId8"/>
    <p:sldId id="512" r:id="rId9"/>
    <p:sldId id="532" r:id="rId10"/>
    <p:sldId id="445" r:id="rId11"/>
    <p:sldId id="520" r:id="rId12"/>
    <p:sldId id="529" r:id="rId13"/>
    <p:sldId id="530" r:id="rId14"/>
    <p:sldId id="531" r:id="rId15"/>
    <p:sldId id="485" r:id="rId16"/>
    <p:sldId id="543" r:id="rId17"/>
    <p:sldId id="502" r:id="rId18"/>
    <p:sldId id="539" r:id="rId19"/>
    <p:sldId id="492" r:id="rId20"/>
    <p:sldId id="493" r:id="rId21"/>
    <p:sldId id="501" r:id="rId22"/>
    <p:sldId id="513" r:id="rId23"/>
    <p:sldId id="515" r:id="rId24"/>
    <p:sldId id="505" r:id="rId25"/>
    <p:sldId id="516" r:id="rId26"/>
    <p:sldId id="540" r:id="rId27"/>
    <p:sldId id="517" r:id="rId28"/>
    <p:sldId id="504" r:id="rId29"/>
    <p:sldId id="500" r:id="rId30"/>
    <p:sldId id="503" r:id="rId31"/>
    <p:sldId id="514" r:id="rId32"/>
    <p:sldId id="545" r:id="rId33"/>
    <p:sldId id="518" r:id="rId34"/>
    <p:sldId id="442" r:id="rId35"/>
  </p:sldIdLst>
  <p:sldSz cx="9144000" cy="6858000" type="screen4x3"/>
  <p:notesSz cx="7315200" cy="9601200"/>
  <p:custDataLst>
    <p:tags r:id="rId38"/>
  </p:custDataLst>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 initials="p" lastIdx="26" clrIdx="0"/>
  <p:cmAuthor id="1" name="Jonathan Kehayias" initials="JMK"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730000"/>
    <a:srgbClr val="8E0000"/>
    <a:srgbClr val="740000"/>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264" autoAdjust="0"/>
    <p:restoredTop sz="90173" autoAdjust="0"/>
  </p:normalViewPr>
  <p:slideViewPr>
    <p:cSldViewPr snapToGrid="0">
      <p:cViewPr>
        <p:scale>
          <a:sx n="139" d="100"/>
          <a:sy n="139" d="100"/>
        </p:scale>
        <p:origin x="-738" y="-36"/>
      </p:cViewPr>
      <p:guideLst>
        <p:guide orient="horz" pos="2160"/>
        <p:guide pos="2872"/>
      </p:guideLst>
    </p:cSldViewPr>
  </p:slideViewPr>
  <p:outlineViewPr>
    <p:cViewPr>
      <p:scale>
        <a:sx n="33" d="100"/>
        <a:sy n="33" d="100"/>
      </p:scale>
      <p:origin x="0" y="32484"/>
    </p:cViewPr>
  </p:outlineViewPr>
  <p:notesTextViewPr>
    <p:cViewPr>
      <p:scale>
        <a:sx n="100" d="100"/>
        <a:sy n="100" d="100"/>
      </p:scale>
      <p:origin x="0" y="0"/>
    </p:cViewPr>
  </p:notesTextViewPr>
  <p:sorterViewPr>
    <p:cViewPr>
      <p:scale>
        <a:sx n="100" d="100"/>
        <a:sy n="100" d="100"/>
      </p:scale>
      <p:origin x="0" y="792"/>
    </p:cViewPr>
  </p:sorterViewPr>
  <p:notesViewPr>
    <p:cSldViewPr snapToGrid="0">
      <p:cViewPr>
        <p:scale>
          <a:sx n="75" d="100"/>
          <a:sy n="75" d="100"/>
        </p:scale>
        <p:origin x="-4020" y="-76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579" name="Picture 25" descr="SQLskills wide Logo2"/>
          <p:cNvPicPr>
            <a:picLocks noChangeAspect="1" noChangeArrowheads="1"/>
          </p:cNvPicPr>
          <p:nvPr/>
        </p:nvPicPr>
        <p:blipFill>
          <a:blip r:embed="rId2" cstate="print"/>
          <a:srcRect l="6503" t="22223" r="4047" b="33333"/>
          <a:stretch>
            <a:fillRect/>
          </a:stretch>
        </p:blipFill>
        <p:spPr bwMode="auto">
          <a:xfrm>
            <a:off x="2498725" y="193675"/>
            <a:ext cx="2481263" cy="596900"/>
          </a:xfrm>
          <a:prstGeom prst="rect">
            <a:avLst/>
          </a:prstGeom>
          <a:noFill/>
          <a:ln w="9525">
            <a:noFill/>
            <a:miter lim="800000"/>
            <a:headEnd/>
            <a:tailEnd/>
          </a:ln>
        </p:spPr>
      </p:pic>
      <p:sp>
        <p:nvSpPr>
          <p:cNvPr id="4" name="Rectangle 24"/>
          <p:cNvSpPr>
            <a:spLocks noGrp="1" noChangeArrowheads="1"/>
          </p:cNvSpPr>
          <p:nvPr>
            <p:ph type="sldNum" sz="quarter" idx="3"/>
          </p:nvPr>
        </p:nvSpPr>
        <p:spPr bwMode="auto">
          <a:xfrm>
            <a:off x="0" y="9120188"/>
            <a:ext cx="7315199"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err="1" smtClean="0">
                <a:latin typeface="Calibri" pitchFamily="34" charset="0"/>
              </a:rPr>
              <a:t>SQLskills</a:t>
            </a:r>
            <a:r>
              <a:rPr lang="en-US" dirty="0" smtClean="0">
                <a:latin typeface="Calibri" pitchFamily="34" charset="0"/>
              </a:rPr>
              <a:t> Immersion Event</a:t>
            </a:r>
            <a:br>
              <a:rPr lang="en-US" dirty="0" smtClean="0">
                <a:latin typeface="Calibri" pitchFamily="34" charset="0"/>
              </a:rPr>
            </a:br>
            <a:r>
              <a:rPr lang="en-US" b="0" dirty="0" smtClean="0">
                <a:latin typeface="Calibri" pitchFamily="34" charset="0"/>
              </a:rPr>
              <a:t>Page </a:t>
            </a:r>
            <a:fld id="{726231B1-EC7A-4FC1-96E9-E3A5007216C4}" type="slidenum">
              <a:rPr lang="en-US" b="0" smtClean="0">
                <a:latin typeface="Calibri" pitchFamily="34" charset="0"/>
              </a:rPr>
              <a:pPr>
                <a:defRPr/>
              </a:pPr>
              <a:t>‹#›</a:t>
            </a:fld>
            <a:endParaRPr lang="en-US" b="0" dirty="0">
              <a:latin typeface="Calibri" pitchFamily="34" charset="0"/>
            </a:endParaRPr>
          </a:p>
        </p:txBody>
      </p:sp>
    </p:spTree>
    <p:extLst>
      <p:ext uri="{BB962C8B-B14F-4D97-AF65-F5344CB8AC3E}">
        <p14:creationId xmlns:p14="http://schemas.microsoft.com/office/powerpoint/2010/main" val="20189906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8"/>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50185" name="Rectangle 9"/>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lnSpc>
                <a:spcPct val="100000"/>
              </a:lnSpc>
              <a:defRPr sz="1200" b="0">
                <a:solidFill>
                  <a:schemeClr val="tx1"/>
                </a:solidFill>
                <a:latin typeface="Times New Roman" pitchFamily="18" charset="0"/>
              </a:defRPr>
            </a:lvl1pPr>
          </a:lstStyle>
          <a:p>
            <a:pPr>
              <a:defRPr/>
            </a:pPr>
            <a:endParaRPr lang="en-US"/>
          </a:p>
        </p:txBody>
      </p:sp>
      <p:sp>
        <p:nvSpPr>
          <p:cNvPr id="50186" name="Rectangle 10"/>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endParaRPr lang="en-US"/>
          </a:p>
        </p:txBody>
      </p:sp>
      <p:sp>
        <p:nvSpPr>
          <p:cNvPr id="50187" name="Rectangle 11"/>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8" name="Rectangle 12"/>
          <p:cNvSpPr>
            <a:spLocks noGrp="1" noChangeArrowheads="1"/>
          </p:cNvSpPr>
          <p:nvPr>
            <p:ph type="ftr" sz="quarter" idx="4"/>
          </p:nvPr>
        </p:nvSpPr>
        <p:spPr bwMode="auto">
          <a:xfrm>
            <a:off x="0" y="9118600"/>
            <a:ext cx="60531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lnSpc>
                <a:spcPct val="100000"/>
              </a:lnSpc>
              <a:defRPr sz="800" b="0">
                <a:solidFill>
                  <a:schemeClr val="tx1"/>
                </a:solidFill>
                <a:latin typeface="Arial" charset="0"/>
              </a:defRPr>
            </a:lvl1pPr>
          </a:lstStyle>
          <a:p>
            <a:pPr>
              <a:defRPr/>
            </a:pPr>
            <a:r>
              <a:rPr lang="en-US" dirty="0" smtClean="0"/>
              <a:t>© SQLskills.com. All rights reserved.</a:t>
            </a:r>
            <a:endParaRPr lang="en-US" dirty="0"/>
          </a:p>
        </p:txBody>
      </p:sp>
      <p:sp>
        <p:nvSpPr>
          <p:cNvPr id="50189" name="Rectangle 13"/>
          <p:cNvSpPr>
            <a:spLocks noGrp="1" noChangeArrowheads="1"/>
          </p:cNvSpPr>
          <p:nvPr>
            <p:ph type="sldNum" sz="quarter" idx="5"/>
          </p:nvPr>
        </p:nvSpPr>
        <p:spPr bwMode="auto">
          <a:xfrm>
            <a:off x="6146800" y="9118600"/>
            <a:ext cx="1166813"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fld id="{26BEAA27-4A18-4736-9A8C-288F912A16EA}" type="slidenum">
              <a:rPr lang="en-US"/>
              <a:pPr>
                <a:defRPr/>
              </a:pPr>
              <a:t>‹#›</a:t>
            </a:fld>
            <a:endParaRPr lang="en-US"/>
          </a:p>
        </p:txBody>
      </p:sp>
    </p:spTree>
    <p:extLst>
      <p:ext uri="{BB962C8B-B14F-4D97-AF65-F5344CB8AC3E}">
        <p14:creationId xmlns:p14="http://schemas.microsoft.com/office/powerpoint/2010/main" val="4285367730"/>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21507" name="Rectangle 13"/>
          <p:cNvSpPr>
            <a:spLocks noGrp="1" noChangeArrowheads="1"/>
          </p:cNvSpPr>
          <p:nvPr>
            <p:ph type="sldNum" sz="quarter" idx="5"/>
          </p:nvPr>
        </p:nvSpPr>
        <p:spPr>
          <a:noFill/>
        </p:spPr>
        <p:txBody>
          <a:bodyPr/>
          <a:lstStyle/>
          <a:p>
            <a:fld id="{8CAA9B48-0A40-4E5A-B8B2-4B643D97A46C}" type="slidenum">
              <a:rPr lang="en-US" smtClean="0"/>
              <a:pPr/>
              <a:t>1</a:t>
            </a:fld>
            <a:endParaRPr lang="en-US" smtClean="0"/>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 SQLskills.com. All rights reserved.</a:t>
            </a:r>
            <a:endParaRPr lang="en-US" dirty="0"/>
          </a:p>
        </p:txBody>
      </p:sp>
      <p:sp>
        <p:nvSpPr>
          <p:cNvPr id="5" name="Slide Number Placeholder 4"/>
          <p:cNvSpPr>
            <a:spLocks noGrp="1"/>
          </p:cNvSpPr>
          <p:nvPr>
            <p:ph type="sldNum" sz="quarter" idx="11"/>
          </p:nvPr>
        </p:nvSpPr>
        <p:spPr/>
        <p:txBody>
          <a:bodyPr/>
          <a:lstStyle/>
          <a:p>
            <a:pPr>
              <a:defRPr/>
            </a:pPr>
            <a:fld id="{26BEAA27-4A18-4736-9A8C-288F912A16EA}" type="slidenum">
              <a:rPr lang="en-US" smtClean="0"/>
              <a:pPr>
                <a:defRPr/>
              </a:pPr>
              <a:t>4</a:t>
            </a:fld>
            <a:endParaRPr lang="en-US"/>
          </a:p>
        </p:txBody>
      </p:sp>
    </p:spTree>
    <p:extLst>
      <p:ext uri="{BB962C8B-B14F-4D97-AF65-F5344CB8AC3E}">
        <p14:creationId xmlns:p14="http://schemas.microsoft.com/office/powerpoint/2010/main" val="628069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 SQLskills.com. All rights reserved.</a:t>
            </a:r>
            <a:endParaRPr lang="en-US" dirty="0"/>
          </a:p>
        </p:txBody>
      </p:sp>
      <p:sp>
        <p:nvSpPr>
          <p:cNvPr id="5" name="Slide Number Placeholder 4"/>
          <p:cNvSpPr>
            <a:spLocks noGrp="1"/>
          </p:cNvSpPr>
          <p:nvPr>
            <p:ph type="sldNum" sz="quarter" idx="11"/>
          </p:nvPr>
        </p:nvSpPr>
        <p:spPr/>
        <p:txBody>
          <a:bodyPr/>
          <a:lstStyle/>
          <a:p>
            <a:pPr>
              <a:defRPr/>
            </a:pPr>
            <a:fld id="{26BEAA27-4A18-4736-9A8C-288F912A16EA}" type="slidenum">
              <a:rPr lang="en-US" smtClean="0"/>
              <a:pPr>
                <a:defRPr/>
              </a:pPr>
              <a:t>5</a:t>
            </a:fld>
            <a:endParaRPr lang="en-US"/>
          </a:p>
        </p:txBody>
      </p:sp>
    </p:spTree>
    <p:extLst>
      <p:ext uri="{BB962C8B-B14F-4D97-AF65-F5344CB8AC3E}">
        <p14:creationId xmlns:p14="http://schemas.microsoft.com/office/powerpoint/2010/main" val="6280699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cstate="print"/>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3258059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5" cstate="print"/>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1540806" cy="553998"/>
          </a:xfrm>
          <a:prstGeom prst="rect">
            <a:avLst/>
          </a:prstGeom>
          <a:noFill/>
          <a:ln w="12700">
            <a:noFill/>
            <a:miter lim="800000"/>
            <a:headEnd/>
            <a:tailEnd/>
          </a:ln>
          <a:effectLst/>
        </p:spPr>
        <p:txBody>
          <a:bodyPr wrap="none">
            <a:spAutoFit/>
          </a:bodyPr>
          <a:lstStyle/>
          <a:p>
            <a:pPr>
              <a:lnSpc>
                <a:spcPct val="100000"/>
              </a:lnSpc>
              <a:defRPr/>
            </a:pPr>
            <a:r>
              <a:rPr lang="en-US" sz="1000" b="0" dirty="0">
                <a:solidFill>
                  <a:srgbClr val="969696"/>
                </a:solidFill>
                <a:latin typeface="Calibri" pitchFamily="34" charset="0"/>
                <a:sym typeface="Symbol" pitchFamily="18" charset="2"/>
              </a:rPr>
              <a:t></a:t>
            </a:r>
            <a:r>
              <a:rPr lang="en-US" sz="1000" b="0" dirty="0">
                <a:solidFill>
                  <a:srgbClr val="969696"/>
                </a:solidFill>
                <a:latin typeface="Calibri" pitchFamily="34" charset="0"/>
              </a:rPr>
              <a:t>SQLskills.com</a:t>
            </a:r>
            <a:br>
              <a:rPr lang="en-US" sz="1000" b="0" dirty="0">
                <a:solidFill>
                  <a:srgbClr val="969696"/>
                </a:solidFill>
                <a:latin typeface="Calibri" pitchFamily="34" charset="0"/>
              </a:rPr>
            </a:br>
            <a:r>
              <a:rPr lang="en-US" sz="1000" b="0" dirty="0" smtClean="0">
                <a:solidFill>
                  <a:srgbClr val="969696"/>
                </a:solidFill>
                <a:latin typeface="Calibri" pitchFamily="34" charset="0"/>
              </a:rPr>
              <a:t>SQLskills</a:t>
            </a:r>
            <a:r>
              <a:rPr lang="en-US" sz="1000" b="0" baseline="0" dirty="0" smtClean="0">
                <a:solidFill>
                  <a:srgbClr val="969696"/>
                </a:solidFill>
                <a:latin typeface="Calibri" pitchFamily="34" charset="0"/>
              </a:rPr>
              <a:t> Immersion Event</a:t>
            </a:r>
          </a:p>
          <a:p>
            <a:pPr>
              <a:lnSpc>
                <a:spcPct val="100000"/>
              </a:lnSpc>
              <a:defRPr/>
            </a:pP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9" r:id="rId12"/>
  </p:sldLayoutIdLst>
  <p:transition/>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6"/>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6"/>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6"/>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6"/>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6"/>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qlblog.com/blogs/aaron_bertrand/archive/2009/09/18/managing-active-active-cluster-failovers-with-different-hardware.aspx"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upport.microsoft.com/kb/920093"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tinyurl.com/2012FConSMB"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upport.microsoft.com/kb/955392" TargetMode="External"/><Relationship Id="rId2" Type="http://schemas.openxmlformats.org/officeDocument/2006/relationships/hyperlink" Target="http://support.microsoft.com/kb/955725"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1477328"/>
          </a:xfrm>
        </p:spPr>
        <p:txBody>
          <a:bodyPr anchor="t"/>
          <a:lstStyle/>
          <a:p>
            <a:pPr eaLnBrk="1" hangingPunct="1">
              <a:defRPr/>
            </a:pPr>
            <a:r>
              <a:rPr lang="en-US" sz="4000" smtClean="0">
                <a:solidFill>
                  <a:schemeClr val="accent1"/>
                </a:solidFill>
              </a:rPr>
              <a:t>Module </a:t>
            </a:r>
            <a:r>
              <a:rPr lang="en-US" sz="4000" smtClean="0">
                <a:solidFill>
                  <a:schemeClr val="accent1"/>
                </a:solidFill>
              </a:rPr>
              <a:t>6</a:t>
            </a:r>
            <a:r>
              <a:rPr lang="en-US" sz="6000" dirty="0" smtClean="0"/>
              <a:t/>
            </a:r>
            <a:br>
              <a:rPr lang="en-US" sz="6000" dirty="0" smtClean="0"/>
            </a:br>
            <a:r>
              <a:rPr lang="en-US" sz="6000" dirty="0" smtClean="0"/>
              <a:t>Failover Clustering</a:t>
            </a:r>
            <a:endParaRPr lang="en-US" sz="3200" dirty="0" smtClean="0">
              <a:solidFill>
                <a:srgbClr val="FCEB98"/>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Planning for Failover Clustering</a:t>
            </a:r>
            <a:br>
              <a:rPr lang="en-US" sz="4400" dirty="0" smtClean="0"/>
            </a:br>
            <a:r>
              <a:rPr lang="en-US" sz="2800" dirty="0" smtClean="0">
                <a:solidFill>
                  <a:schemeClr val="accent1"/>
                </a:solidFill>
              </a:rPr>
              <a:t>Server Hardware</a:t>
            </a:r>
            <a:endParaRPr lang="en-US" sz="4400" dirty="0">
              <a:solidFill>
                <a:schemeClr val="accent1"/>
              </a:solidFill>
            </a:endParaRPr>
          </a:p>
        </p:txBody>
      </p:sp>
      <p:sp>
        <p:nvSpPr>
          <p:cNvPr id="3" name="Content Placeholder 2"/>
          <p:cNvSpPr>
            <a:spLocks noGrp="1"/>
          </p:cNvSpPr>
          <p:nvPr>
            <p:ph idx="1"/>
          </p:nvPr>
        </p:nvSpPr>
        <p:spPr/>
        <p:txBody>
          <a:bodyPr/>
          <a:lstStyle/>
          <a:p>
            <a:r>
              <a:rPr lang="en-US" sz="2400" dirty="0" smtClean="0"/>
              <a:t>Traditionally failover clustering required identical servers from the Hardware Compatibility List (HCL)</a:t>
            </a:r>
            <a:endParaRPr lang="en-US" sz="2000" dirty="0" smtClean="0"/>
          </a:p>
          <a:p>
            <a:r>
              <a:rPr lang="en-US" sz="2400" dirty="0" smtClean="0"/>
              <a:t>Windows Server 2008 introduced the Cluster Validation Tool (CVT)</a:t>
            </a:r>
          </a:p>
          <a:p>
            <a:pPr lvl="1"/>
            <a:r>
              <a:rPr lang="en-US" sz="2000" dirty="0" smtClean="0"/>
              <a:t>Any hardware that passes the configuration tests run by the CVT can be used for failover clustering</a:t>
            </a:r>
          </a:p>
          <a:p>
            <a:pPr lvl="1"/>
            <a:r>
              <a:rPr lang="en-US" sz="2000" dirty="0" smtClean="0"/>
              <a:t>Heterogeneous cluster nodes are supported as long as the hardware and OS architecture (x86/x64/IA64) matches</a:t>
            </a:r>
          </a:p>
          <a:p>
            <a:r>
              <a:rPr lang="en-US" sz="2400" dirty="0" smtClean="0"/>
              <a:t>Separate public and private networks are no longer required, but still recommended as a best practice</a:t>
            </a:r>
          </a:p>
          <a:p>
            <a:pPr lvl="1"/>
            <a:r>
              <a:rPr lang="en-US" sz="2000" dirty="0" smtClean="0"/>
              <a:t>The cluster heartbeat can now communicate across any network available to the cluster</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681428784"/>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Planning for Failover Clustering</a:t>
            </a:r>
            <a:br>
              <a:rPr lang="en-US" sz="4400" dirty="0" smtClean="0"/>
            </a:br>
            <a:r>
              <a:rPr lang="en-US" sz="2800" dirty="0" smtClean="0">
                <a:solidFill>
                  <a:schemeClr val="accent1"/>
                </a:solidFill>
              </a:rPr>
              <a:t>Multi-Instance Memory Management</a:t>
            </a:r>
            <a:endParaRPr lang="en-US" sz="4400" dirty="0">
              <a:solidFill>
                <a:schemeClr val="accent1"/>
              </a:solidFill>
            </a:endParaRPr>
          </a:p>
        </p:txBody>
      </p:sp>
      <p:sp>
        <p:nvSpPr>
          <p:cNvPr id="3" name="Content Placeholder 2"/>
          <p:cNvSpPr>
            <a:spLocks noGrp="1"/>
          </p:cNvSpPr>
          <p:nvPr>
            <p:ph idx="1"/>
          </p:nvPr>
        </p:nvSpPr>
        <p:spPr/>
        <p:txBody>
          <a:bodyPr/>
          <a:lstStyle/>
          <a:p>
            <a:r>
              <a:rPr lang="en-US" sz="2400" dirty="0" smtClean="0"/>
              <a:t>When multiple instances can failover to a single cluster node memory resources will be constrained during the failure</a:t>
            </a:r>
          </a:p>
          <a:p>
            <a:pPr lvl="1"/>
            <a:r>
              <a:rPr lang="en-US" sz="2000" dirty="0" smtClean="0"/>
              <a:t>Instance memory = (</a:t>
            </a:r>
            <a:r>
              <a:rPr lang="en-US" sz="2000" dirty="0"/>
              <a:t>memory for thread stack</a:t>
            </a:r>
            <a:r>
              <a:rPr lang="en-US" sz="2000" dirty="0" smtClean="0"/>
              <a:t>) + (memory for buffer pool) + (memory for plan cache) + (memory for multipage allocators)</a:t>
            </a:r>
          </a:p>
          <a:p>
            <a:pPr lvl="2"/>
            <a:r>
              <a:rPr lang="en-US" sz="1800" dirty="0"/>
              <a:t>Memory for thread stack = (max worker threads) *(stack size)</a:t>
            </a:r>
          </a:p>
          <a:p>
            <a:pPr lvl="2"/>
            <a:r>
              <a:rPr lang="en-US" sz="1800" dirty="0" smtClean="0"/>
              <a:t>x86 </a:t>
            </a:r>
            <a:r>
              <a:rPr lang="en-US" sz="1800" dirty="0"/>
              <a:t>= 512K; x64 = 2MB; ia64 = </a:t>
            </a:r>
            <a:r>
              <a:rPr lang="en-US" sz="1800" dirty="0" smtClean="0"/>
              <a:t>4MB</a:t>
            </a:r>
            <a:endParaRPr lang="en-US" sz="2000" dirty="0" smtClean="0"/>
          </a:p>
          <a:p>
            <a:r>
              <a:rPr lang="en-US" sz="2400" dirty="0" smtClean="0"/>
              <a:t>Buffer pool memory usage is limited by the ‘max server memory’ </a:t>
            </a:r>
            <a:r>
              <a:rPr lang="en-US" sz="2400" dirty="0" err="1" smtClean="0"/>
              <a:t>sp_configure</a:t>
            </a:r>
            <a:r>
              <a:rPr lang="en-US" sz="2400" dirty="0" smtClean="0"/>
              <a:t> option and the buffer pool will grow/shrink based on OS memory availability</a:t>
            </a:r>
            <a:endParaRPr lang="en-US"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3076065636"/>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Planning for Failover Clustering</a:t>
            </a:r>
            <a:br>
              <a:rPr lang="en-US" sz="4400" dirty="0" smtClean="0"/>
            </a:br>
            <a:r>
              <a:rPr lang="en-US" sz="2800" dirty="0" smtClean="0">
                <a:solidFill>
                  <a:schemeClr val="accent1"/>
                </a:solidFill>
              </a:rPr>
              <a:t>Multi-Instance Memory Management</a:t>
            </a:r>
            <a:endParaRPr lang="en-US" sz="4400" dirty="0">
              <a:solidFill>
                <a:schemeClr val="accent1"/>
              </a:solidFill>
            </a:endParaRPr>
          </a:p>
        </p:txBody>
      </p:sp>
      <p:sp>
        <p:nvSpPr>
          <p:cNvPr id="3" name="Content Placeholder 2"/>
          <p:cNvSpPr>
            <a:spLocks noGrp="1"/>
          </p:cNvSpPr>
          <p:nvPr>
            <p:ph idx="1"/>
          </p:nvPr>
        </p:nvSpPr>
        <p:spPr/>
        <p:txBody>
          <a:bodyPr/>
          <a:lstStyle/>
          <a:p>
            <a:r>
              <a:rPr lang="en-US" sz="2400" dirty="0"/>
              <a:t>The ‘min server memory’ </a:t>
            </a:r>
            <a:r>
              <a:rPr lang="en-US" sz="2400" dirty="0" err="1"/>
              <a:t>sp_configure</a:t>
            </a:r>
            <a:r>
              <a:rPr lang="en-US" sz="2400" dirty="0"/>
              <a:t> option can be used to guarantee a minimum amount of memory to the buffer pool after memory ramp </a:t>
            </a:r>
            <a:r>
              <a:rPr lang="en-US" sz="2400" dirty="0" smtClean="0"/>
              <a:t>up</a:t>
            </a:r>
          </a:p>
          <a:p>
            <a:r>
              <a:rPr lang="en-US" sz="2400" dirty="0" smtClean="0"/>
              <a:t>For multi-instance configurations ‘min server memory’ should be set for each of the instances based on their priority/importance to guarantee a minimum amount of buffer pool memory</a:t>
            </a:r>
          </a:p>
          <a:p>
            <a:pPr lvl="1"/>
            <a:r>
              <a:rPr lang="en-US" sz="2000" dirty="0" smtClean="0"/>
              <a:t>The aggregated total of ‘min server memory’ values should always be lower than the total server memory installed to prevent memory pressure and paging problems especially when using Lock Pages in Memory</a:t>
            </a:r>
          </a:p>
          <a:p>
            <a:pPr lvl="1"/>
            <a:r>
              <a:rPr lang="en-US" sz="2000" dirty="0"/>
              <a:t>Memory\Available Mbytes &gt; </a:t>
            </a:r>
            <a:r>
              <a:rPr lang="en-US" sz="2000" dirty="0" smtClean="0"/>
              <a:t>150-300MB</a:t>
            </a:r>
          </a:p>
          <a:p>
            <a:endParaRPr lang="en-US" sz="2400" dirty="0" smtClean="0"/>
          </a:p>
          <a:p>
            <a:r>
              <a:rPr lang="en-US" sz="1800" dirty="0">
                <a:hlinkClick r:id="rId2"/>
              </a:rPr>
              <a:t>http://</a:t>
            </a:r>
            <a:r>
              <a:rPr lang="en-US" sz="1800" dirty="0" smtClean="0">
                <a:hlinkClick r:id="rId2"/>
              </a:rPr>
              <a:t>sqlblog.com/blogs/aaron_bertrand/archive/2009/09/18/managing-active-active-cluster-failovers-with-different-hardware.aspx</a:t>
            </a:r>
            <a:r>
              <a:rPr lang="en-US" sz="1800" dirty="0" smtClean="0"/>
              <a:t> (http://bit.ly/cbRNhE)</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3090680506"/>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Planning for Failover Clustering</a:t>
            </a:r>
            <a:br>
              <a:rPr lang="en-US" sz="4400" dirty="0" smtClean="0"/>
            </a:br>
            <a:r>
              <a:rPr lang="en-US" sz="2800" dirty="0" smtClean="0">
                <a:solidFill>
                  <a:schemeClr val="accent1"/>
                </a:solidFill>
              </a:rPr>
              <a:t>Multi-Instance Memory: Lock Pages in Memory</a:t>
            </a:r>
            <a:endParaRPr lang="en-US" sz="4400" dirty="0">
              <a:solidFill>
                <a:schemeClr val="accent1"/>
              </a:solidFill>
            </a:endParaRPr>
          </a:p>
        </p:txBody>
      </p:sp>
      <p:sp>
        <p:nvSpPr>
          <p:cNvPr id="3" name="Content Placeholder 2"/>
          <p:cNvSpPr>
            <a:spLocks noGrp="1"/>
          </p:cNvSpPr>
          <p:nvPr>
            <p:ph idx="1"/>
          </p:nvPr>
        </p:nvSpPr>
        <p:spPr/>
        <p:txBody>
          <a:bodyPr/>
          <a:lstStyle/>
          <a:p>
            <a:pPr marL="457200" lvl="1" indent="-457200"/>
            <a:r>
              <a:rPr lang="en-US" sz="2400" dirty="0"/>
              <a:t>Lock Pages in Memory allows SQL Server to allocate memory using </a:t>
            </a:r>
            <a:r>
              <a:rPr lang="en-US" sz="2400" dirty="0" err="1"/>
              <a:t>AllocateUserPhysicalPages</a:t>
            </a:r>
            <a:r>
              <a:rPr lang="en-US" sz="2400" dirty="0"/>
              <a:t>() instead of </a:t>
            </a:r>
            <a:r>
              <a:rPr lang="en-US" sz="2400" dirty="0" err="1"/>
              <a:t>VirtualAlloc</a:t>
            </a:r>
            <a:r>
              <a:rPr lang="en-US" sz="2400" dirty="0"/>
              <a:t>()</a:t>
            </a:r>
            <a:endParaRPr lang="en-US" dirty="0"/>
          </a:p>
          <a:p>
            <a:r>
              <a:rPr lang="en-US" sz="2400" dirty="0"/>
              <a:t>Required for AWE on </a:t>
            </a:r>
            <a:r>
              <a:rPr lang="en-US" sz="2400" dirty="0" smtClean="0"/>
              <a:t>32-bit instances</a:t>
            </a:r>
            <a:endParaRPr lang="en-US" sz="2400" dirty="0"/>
          </a:p>
          <a:p>
            <a:r>
              <a:rPr lang="en-US" sz="2400" dirty="0"/>
              <a:t>Prevents paging of the buffer pool on </a:t>
            </a:r>
            <a:r>
              <a:rPr lang="en-US" sz="2400" dirty="0" smtClean="0"/>
              <a:t>64-bit </a:t>
            </a:r>
            <a:r>
              <a:rPr lang="en-US" sz="2400" dirty="0"/>
              <a:t>instances</a:t>
            </a:r>
          </a:p>
          <a:p>
            <a:pPr lvl="1"/>
            <a:r>
              <a:rPr lang="en-US" sz="2000" dirty="0"/>
              <a:t>Does not require configuration of “AWE enabled” in SQL Server</a:t>
            </a:r>
          </a:p>
          <a:p>
            <a:pPr lvl="1"/>
            <a:r>
              <a:rPr lang="en-US" sz="2000" dirty="0"/>
              <a:t>Trace </a:t>
            </a:r>
            <a:r>
              <a:rPr lang="en-US" sz="2000" dirty="0" smtClean="0"/>
              <a:t>flag </a:t>
            </a:r>
            <a:r>
              <a:rPr lang="en-US" sz="2000" dirty="0"/>
              <a:t>-T845 required for Standard Edition instances</a:t>
            </a:r>
          </a:p>
          <a:p>
            <a:r>
              <a:rPr lang="en-US" sz="2400" dirty="0"/>
              <a:t>Detected at startup only</a:t>
            </a:r>
          </a:p>
          <a:p>
            <a:pPr marL="0" indent="0">
              <a:buNone/>
            </a:pPr>
            <a:endParaRPr lang="en-US" sz="28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1622517703"/>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Planning for Failover Clustering</a:t>
            </a:r>
            <a:br>
              <a:rPr lang="en-US" sz="4400" dirty="0" smtClean="0"/>
            </a:br>
            <a:r>
              <a:rPr lang="en-US" sz="2800" dirty="0" smtClean="0">
                <a:solidFill>
                  <a:schemeClr val="accent1"/>
                </a:solidFill>
              </a:rPr>
              <a:t>Multi-Instance Memory: Large Pages</a:t>
            </a:r>
            <a:endParaRPr lang="en-US" sz="4400" dirty="0">
              <a:solidFill>
                <a:schemeClr val="accent1"/>
              </a:solidFill>
            </a:endParaRPr>
          </a:p>
        </p:txBody>
      </p:sp>
      <p:sp>
        <p:nvSpPr>
          <p:cNvPr id="3" name="Content Placeholder 2"/>
          <p:cNvSpPr>
            <a:spLocks noGrp="1"/>
          </p:cNvSpPr>
          <p:nvPr>
            <p:ph idx="1"/>
          </p:nvPr>
        </p:nvSpPr>
        <p:spPr/>
        <p:txBody>
          <a:bodyPr/>
          <a:lstStyle/>
          <a:p>
            <a:r>
              <a:rPr lang="en-US" sz="2400" dirty="0" smtClean="0"/>
              <a:t>For </a:t>
            </a:r>
            <a:r>
              <a:rPr lang="pl-PL" sz="2400" dirty="0" smtClean="0"/>
              <a:t>32-bit </a:t>
            </a:r>
            <a:r>
              <a:rPr lang="pl-PL" sz="2400" dirty="0"/>
              <a:t>the OS page </a:t>
            </a:r>
            <a:r>
              <a:rPr lang="en-US" sz="2400" dirty="0" smtClean="0"/>
              <a:t>size </a:t>
            </a:r>
            <a:r>
              <a:rPr lang="pl-PL" sz="2400" dirty="0" smtClean="0"/>
              <a:t>is </a:t>
            </a:r>
            <a:r>
              <a:rPr lang="pl-PL" sz="2400" dirty="0"/>
              <a:t>4KB</a:t>
            </a:r>
          </a:p>
          <a:p>
            <a:r>
              <a:rPr lang="pl-PL" sz="2400" dirty="0"/>
              <a:t>64-bit </a:t>
            </a:r>
            <a:r>
              <a:rPr lang="pl-PL" sz="2400" dirty="0" smtClean="0"/>
              <a:t>can </a:t>
            </a:r>
            <a:r>
              <a:rPr lang="pl-PL" sz="2400" dirty="0"/>
              <a:t>use large pages (2-</a:t>
            </a:r>
            <a:r>
              <a:rPr lang="en-US" sz="2400" dirty="0"/>
              <a:t>16</a:t>
            </a:r>
            <a:r>
              <a:rPr lang="pl-PL" sz="2400" dirty="0"/>
              <a:t> MB</a:t>
            </a:r>
            <a:r>
              <a:rPr lang="pl-PL" sz="2400" dirty="0" smtClean="0"/>
              <a:t>)</a:t>
            </a:r>
            <a:endParaRPr lang="pl-PL" sz="2400" dirty="0"/>
          </a:p>
          <a:p>
            <a:pPr lvl="1"/>
            <a:r>
              <a:rPr lang="en-US" sz="2000" dirty="0"/>
              <a:t>Helps avoid translation look-aside buffer (</a:t>
            </a:r>
            <a:r>
              <a:rPr lang="pl-PL" sz="2000" dirty="0"/>
              <a:t>TLB)</a:t>
            </a:r>
            <a:r>
              <a:rPr lang="en-US" sz="2000" dirty="0"/>
              <a:t> misses</a:t>
            </a:r>
            <a:endParaRPr lang="pl-PL" sz="2000" dirty="0"/>
          </a:p>
          <a:p>
            <a:r>
              <a:rPr lang="en-US" sz="2400" dirty="0"/>
              <a:t>Requires </a:t>
            </a:r>
          </a:p>
          <a:p>
            <a:pPr lvl="1"/>
            <a:r>
              <a:rPr lang="en-US" sz="2000" dirty="0"/>
              <a:t>Enterprise Edition</a:t>
            </a:r>
            <a:endParaRPr lang="pl-PL" sz="2000" dirty="0"/>
          </a:p>
          <a:p>
            <a:pPr lvl="1"/>
            <a:r>
              <a:rPr lang="en-US" sz="2000" dirty="0"/>
              <a:t>L</a:t>
            </a:r>
            <a:r>
              <a:rPr lang="pl-PL" sz="2000" dirty="0"/>
              <a:t>ocked </a:t>
            </a:r>
            <a:r>
              <a:rPr lang="en-US" sz="2000" dirty="0" smtClean="0"/>
              <a:t>P</a:t>
            </a:r>
            <a:r>
              <a:rPr lang="pl-PL" sz="2000" dirty="0" smtClean="0"/>
              <a:t>ages</a:t>
            </a:r>
            <a:r>
              <a:rPr lang="en-US" sz="2000" dirty="0" smtClean="0"/>
              <a:t> </a:t>
            </a:r>
            <a:r>
              <a:rPr lang="en-US" sz="2000" dirty="0"/>
              <a:t>I</a:t>
            </a:r>
            <a:r>
              <a:rPr lang="en-US" sz="2000" dirty="0" smtClean="0"/>
              <a:t>n </a:t>
            </a:r>
            <a:r>
              <a:rPr lang="en-US" sz="2000" dirty="0"/>
              <a:t>M</a:t>
            </a:r>
            <a:r>
              <a:rPr lang="en-US" sz="2000" dirty="0" smtClean="0"/>
              <a:t>emory</a:t>
            </a:r>
            <a:endParaRPr lang="pl-PL" sz="2000" dirty="0"/>
          </a:p>
          <a:p>
            <a:pPr lvl="1"/>
            <a:r>
              <a:rPr lang="en-US" sz="2000" dirty="0"/>
              <a:t>T</a:t>
            </a:r>
            <a:r>
              <a:rPr lang="pl-PL" sz="2000" dirty="0"/>
              <a:t>race flag </a:t>
            </a:r>
            <a:r>
              <a:rPr lang="en-US" sz="2000" dirty="0"/>
              <a:t>-T</a:t>
            </a:r>
            <a:r>
              <a:rPr lang="pl-PL" sz="2000" dirty="0"/>
              <a:t>834</a:t>
            </a:r>
            <a:endParaRPr lang="en-US" sz="1200" dirty="0"/>
          </a:p>
          <a:p>
            <a:pPr lvl="1"/>
            <a:r>
              <a:rPr lang="en-US" sz="2000" dirty="0">
                <a:hlinkClick r:id="rId2"/>
              </a:rPr>
              <a:t>http://support.microsoft.com/kb/</a:t>
            </a:r>
            <a:r>
              <a:rPr lang="pl-PL" sz="2000" dirty="0">
                <a:hlinkClick r:id="rId2"/>
              </a:rPr>
              <a:t>920093</a:t>
            </a:r>
            <a:r>
              <a:rPr lang="en-US" sz="2400" dirty="0"/>
              <a:t> </a:t>
            </a:r>
          </a:p>
          <a:p>
            <a:r>
              <a:rPr lang="en-US" sz="2400" dirty="0"/>
              <a:t>All memory allocated at </a:t>
            </a:r>
            <a:r>
              <a:rPr lang="en-US" sz="2400" dirty="0" smtClean="0"/>
              <a:t>startup, and </a:t>
            </a:r>
            <a:r>
              <a:rPr lang="en-US" sz="2400" dirty="0"/>
              <a:t>must be </a:t>
            </a:r>
            <a:r>
              <a:rPr lang="en-US" sz="2400" dirty="0" smtClean="0"/>
              <a:t>contiguous</a:t>
            </a:r>
          </a:p>
          <a:p>
            <a:pPr lvl="1"/>
            <a:r>
              <a:rPr lang="en-US" sz="2000" dirty="0" smtClean="0"/>
              <a:t>For this reason, large pages should not be enabled for multi-instance configurations where two instances can run on a single node at the same time</a:t>
            </a:r>
            <a:endParaRPr lang="en-US" sz="2400" dirty="0"/>
          </a:p>
          <a:p>
            <a:endParaRPr lang="en-US" sz="28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1960895017"/>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Planning for Failover Clustering</a:t>
            </a:r>
            <a:br>
              <a:rPr lang="en-US" sz="4400" dirty="0" smtClean="0"/>
            </a:br>
            <a:r>
              <a:rPr lang="en-US" sz="2800" dirty="0" smtClean="0">
                <a:solidFill>
                  <a:schemeClr val="accent1"/>
                </a:solidFill>
              </a:rPr>
              <a:t>Storage</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The shared disk arrays must be presented to each of the cluster nodes and </a:t>
            </a:r>
            <a:r>
              <a:rPr lang="en-US" sz="2400" dirty="0"/>
              <a:t>pass the </a:t>
            </a:r>
            <a:r>
              <a:rPr lang="en-US" sz="2400" dirty="0" smtClean="0"/>
              <a:t>CVT Disk tests before </a:t>
            </a:r>
            <a:r>
              <a:rPr lang="en-US" sz="2400" dirty="0"/>
              <a:t>creating failover cluster</a:t>
            </a:r>
          </a:p>
          <a:p>
            <a:r>
              <a:rPr lang="en-US" sz="2400" dirty="0" smtClean="0"/>
              <a:t>Determines the disks available for clustering, validates arbitration, failover ability, and multipath configuration</a:t>
            </a:r>
            <a:endParaRPr lang="en-US" sz="2800" dirty="0"/>
          </a:p>
          <a:p>
            <a:r>
              <a:rPr lang="en-US" sz="2400" dirty="0" smtClean="0"/>
              <a:t>SCSI-3 </a:t>
            </a:r>
            <a:r>
              <a:rPr lang="en-US" sz="2400" dirty="0"/>
              <a:t>Persistent Reservation </a:t>
            </a:r>
            <a:r>
              <a:rPr lang="en-US" sz="2400" dirty="0" smtClean="0"/>
              <a:t>Requirement</a:t>
            </a:r>
          </a:p>
          <a:p>
            <a:pPr lvl="1"/>
            <a:r>
              <a:rPr lang="en-US" sz="2000" dirty="0"/>
              <a:t>Avoid SCSI bus resets, much less disruptive than the older reserve/release commands</a:t>
            </a:r>
          </a:p>
          <a:p>
            <a:r>
              <a:rPr lang="en-US" sz="2400" dirty="0" smtClean="0"/>
              <a:t>All tests must pass in order for the cluster configuration to be supported for SQL Server failover clustering</a:t>
            </a:r>
            <a:endParaRPr lang="en-US" sz="20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3084835105"/>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Planning for Failover Clustering</a:t>
            </a:r>
            <a:br>
              <a:rPr lang="en-US" sz="4400" dirty="0" smtClean="0"/>
            </a:br>
            <a:r>
              <a:rPr lang="en-US" sz="2800" dirty="0" err="1" smtClean="0">
                <a:solidFill>
                  <a:schemeClr val="accent1"/>
                </a:solidFill>
              </a:rPr>
              <a:t>SMB</a:t>
            </a:r>
            <a:r>
              <a:rPr lang="en-US" sz="2800" dirty="0" smtClean="0">
                <a:solidFill>
                  <a:schemeClr val="accent1"/>
                </a:solidFill>
              </a:rPr>
              <a:t> Storage in SQL Server 2012</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a:t>Skip Cluster Validation Disk checks</a:t>
            </a:r>
          </a:p>
          <a:p>
            <a:r>
              <a:rPr lang="en-US" sz="2400" dirty="0"/>
              <a:t>Use Node and File Share quorum configuration if an even number of nodes are participating in the cluster</a:t>
            </a:r>
          </a:p>
          <a:p>
            <a:pPr lvl="1"/>
            <a:r>
              <a:rPr lang="en-US" sz="2000" dirty="0"/>
              <a:t>Requires that the Virtual Computer Object (VCO) for the cluster have Full Control over the share </a:t>
            </a:r>
          </a:p>
          <a:p>
            <a:r>
              <a:rPr lang="en-US" sz="2400" dirty="0"/>
              <a:t>During SQL Server cluster installation specify UNC paths for the file location configuration</a:t>
            </a:r>
          </a:p>
          <a:p>
            <a:pPr lvl="1"/>
            <a:r>
              <a:rPr lang="en-US" sz="2000" dirty="0"/>
              <a:t>Requires that the service account for the Database Engine </a:t>
            </a:r>
            <a:r>
              <a:rPr lang="en-US" sz="2000" dirty="0" smtClean="0"/>
              <a:t>has </a:t>
            </a:r>
            <a:r>
              <a:rPr lang="en-US" sz="2000" dirty="0"/>
              <a:t>Full Control </a:t>
            </a:r>
            <a:r>
              <a:rPr lang="en-US" sz="2000" dirty="0" smtClean="0"/>
              <a:t>permission over </a:t>
            </a:r>
            <a:r>
              <a:rPr lang="en-US" sz="2000" dirty="0"/>
              <a:t>the share locations</a:t>
            </a:r>
          </a:p>
          <a:p>
            <a:endParaRPr lang="en-US" sz="2400" dirty="0"/>
          </a:p>
          <a:p>
            <a:r>
              <a:rPr lang="en-US" sz="2400" dirty="0"/>
              <a:t>Blog </a:t>
            </a:r>
            <a:r>
              <a:rPr lang="en-US" sz="2400" dirty="0" smtClean="0"/>
              <a:t>post</a:t>
            </a:r>
            <a:r>
              <a:rPr lang="en-US" sz="2400" dirty="0"/>
              <a:t>: </a:t>
            </a:r>
            <a:r>
              <a:rPr lang="en-US" sz="2400" dirty="0">
                <a:hlinkClick r:id="rId2"/>
              </a:rPr>
              <a:t>http://tinyurl.com/2012FConSMB</a:t>
            </a:r>
            <a:r>
              <a:rPr lang="en-US" sz="2400" dirty="0"/>
              <a:t> </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2060661855"/>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Planning for Failover Clustering</a:t>
            </a:r>
            <a:br>
              <a:rPr lang="en-US" sz="4400" dirty="0" smtClean="0"/>
            </a:br>
            <a:r>
              <a:rPr lang="en-US" sz="2800" dirty="0" smtClean="0">
                <a:solidFill>
                  <a:schemeClr val="accent1"/>
                </a:solidFill>
              </a:rPr>
              <a:t>Storage: Mount Points or Drive Letters</a:t>
            </a:r>
            <a:endParaRPr lang="en-US" sz="4400" dirty="0">
              <a:solidFill>
                <a:schemeClr val="accent1"/>
              </a:solidFill>
            </a:endParaRPr>
          </a:p>
        </p:txBody>
      </p:sp>
      <p:sp>
        <p:nvSpPr>
          <p:cNvPr id="3" name="Content Placeholder 2"/>
          <p:cNvSpPr>
            <a:spLocks noGrp="1"/>
          </p:cNvSpPr>
          <p:nvPr>
            <p:ph idx="1"/>
          </p:nvPr>
        </p:nvSpPr>
        <p:spPr/>
        <p:txBody>
          <a:bodyPr/>
          <a:lstStyle/>
          <a:p>
            <a:r>
              <a:rPr lang="en-US" sz="2400" dirty="0" smtClean="0"/>
              <a:t>Mount points provide a way to exceed the 26 volume limit imposed by using drive letters</a:t>
            </a:r>
          </a:p>
          <a:p>
            <a:pPr marL="908050" lvl="2" indent="-457200"/>
            <a:r>
              <a:rPr lang="en-US" sz="2000" dirty="0"/>
              <a:t>Additional volumes can be mounted as </a:t>
            </a:r>
            <a:r>
              <a:rPr lang="en-US" sz="2000" dirty="0" smtClean="0"/>
              <a:t>folders under a drive letter</a:t>
            </a:r>
          </a:p>
          <a:p>
            <a:pPr marL="908050" lvl="2" indent="-457200"/>
            <a:r>
              <a:rPr lang="en-US" sz="2000" dirty="0" smtClean="0"/>
              <a:t>May be problematic for space monitoring </a:t>
            </a:r>
            <a:endParaRPr lang="en-US" sz="2000" dirty="0"/>
          </a:p>
          <a:p>
            <a:r>
              <a:rPr lang="en-US" sz="2400" dirty="0" smtClean="0"/>
              <a:t>Each instance requires at least one disk with a drive letter assigned to it</a:t>
            </a:r>
          </a:p>
          <a:p>
            <a:endParaRPr lang="en-US" sz="2400" dirty="0"/>
          </a:p>
          <a:p>
            <a:r>
              <a:rPr lang="en-US" sz="2400" dirty="0" smtClean="0"/>
              <a:t>SMB storage allows up to 50 instances to be configured in a cluster in SQL Server 2012</a:t>
            </a:r>
          </a:p>
          <a:p>
            <a:r>
              <a:rPr lang="en-US" sz="2400" dirty="0" smtClean="0"/>
              <a:t>SQL Server 2012 supports tempdb </a:t>
            </a:r>
            <a:r>
              <a:rPr lang="en-US" sz="2400" dirty="0"/>
              <a:t>on local </a:t>
            </a:r>
            <a:r>
              <a:rPr lang="en-US" sz="2400" dirty="0" err="1"/>
              <a:t>SSD</a:t>
            </a:r>
            <a:r>
              <a:rPr lang="en-US" sz="2400" dirty="0"/>
              <a:t> </a:t>
            </a:r>
            <a:r>
              <a:rPr lang="en-US" sz="2400" dirty="0" smtClean="0"/>
              <a:t>storage</a:t>
            </a:r>
            <a:endParaRPr lang="en-US" sz="20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718955166"/>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Planning for Failover Clustering</a:t>
            </a:r>
            <a:br>
              <a:rPr lang="en-US" sz="4400" dirty="0" smtClean="0"/>
            </a:br>
            <a:r>
              <a:rPr lang="en-US" sz="2800" dirty="0" smtClean="0">
                <a:solidFill>
                  <a:schemeClr val="accent1"/>
                </a:solidFill>
              </a:rPr>
              <a:t>Storage: Virtual Machines</a:t>
            </a:r>
            <a:endParaRPr lang="en-US" sz="4400" dirty="0">
              <a:solidFill>
                <a:schemeClr val="accent1"/>
              </a:solidFill>
            </a:endParaRPr>
          </a:p>
        </p:txBody>
      </p:sp>
      <p:sp>
        <p:nvSpPr>
          <p:cNvPr id="3" name="Content Placeholder 2"/>
          <p:cNvSpPr>
            <a:spLocks noGrp="1"/>
          </p:cNvSpPr>
          <p:nvPr>
            <p:ph idx="1"/>
          </p:nvPr>
        </p:nvSpPr>
        <p:spPr/>
        <p:txBody>
          <a:bodyPr/>
          <a:lstStyle/>
          <a:p>
            <a:r>
              <a:rPr lang="en-US" sz="2400" dirty="0" smtClean="0"/>
              <a:t>Failover clustering is supported using VM guests in SQL Server 2005+ on Windows Server 2008+</a:t>
            </a:r>
          </a:p>
          <a:p>
            <a:pPr marL="457200" lvl="1" indent="-457200"/>
            <a:r>
              <a:rPr lang="en-US" sz="2400" dirty="0" smtClean="0"/>
              <a:t>Cluster must pass the Cluster Validation Tests in Windows Server 2008 to be supported</a:t>
            </a:r>
          </a:p>
          <a:p>
            <a:pPr marL="457200" lvl="1" indent="-457200"/>
            <a:r>
              <a:rPr lang="en-US" sz="2400" dirty="0" smtClean="0"/>
              <a:t>VMware requires fiber channel SAN connection for RDM shared disks</a:t>
            </a:r>
          </a:p>
          <a:p>
            <a:pPr marL="908050" lvl="2" indent="-457200"/>
            <a:r>
              <a:rPr lang="en-US" sz="2000" dirty="0" smtClean="0"/>
              <a:t>Limited to a single path currently, which imposes performance limitations that have to be considered</a:t>
            </a:r>
          </a:p>
          <a:p>
            <a:pPr marL="908050" lvl="2" indent="-457200"/>
            <a:r>
              <a:rPr lang="en-US" sz="2000" dirty="0" smtClean="0"/>
              <a:t>Support for in-guest </a:t>
            </a:r>
            <a:r>
              <a:rPr lang="en-US" sz="2000" dirty="0" err="1" smtClean="0"/>
              <a:t>iSCSI</a:t>
            </a:r>
            <a:r>
              <a:rPr lang="en-US" sz="2000" dirty="0" smtClean="0"/>
              <a:t> initiator with MPIO</a:t>
            </a:r>
            <a:endParaRPr lang="en-US" sz="2000" dirty="0"/>
          </a:p>
          <a:p>
            <a:r>
              <a:rPr lang="en-US" sz="2400" dirty="0" smtClean="0"/>
              <a:t>Ref</a:t>
            </a:r>
            <a:r>
              <a:rPr lang="en-US" sz="2400" dirty="0"/>
              <a:t>: </a:t>
            </a:r>
            <a:endParaRPr lang="en-US" sz="2400" dirty="0" smtClean="0"/>
          </a:p>
          <a:p>
            <a:pPr lvl="1"/>
            <a:r>
              <a:rPr lang="en-US" sz="2000" dirty="0"/>
              <a:t>http://</a:t>
            </a:r>
            <a:r>
              <a:rPr lang="en-US" sz="2000" dirty="0" smtClean="0"/>
              <a:t>tinyurl.com/SQLVMClusterReqs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3431415635"/>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Planning for Failover Clustering</a:t>
            </a:r>
            <a:br>
              <a:rPr lang="en-US" sz="4400" dirty="0" smtClean="0"/>
            </a:br>
            <a:r>
              <a:rPr lang="en-US" sz="2800" dirty="0" smtClean="0">
                <a:solidFill>
                  <a:schemeClr val="accent1"/>
                </a:solidFill>
              </a:rPr>
              <a:t>Active Directory/DNS</a:t>
            </a:r>
            <a:endParaRPr lang="en-US" sz="4400" dirty="0">
              <a:solidFill>
                <a:schemeClr val="accent1"/>
              </a:solidFill>
            </a:endParaRPr>
          </a:p>
        </p:txBody>
      </p:sp>
      <p:sp>
        <p:nvSpPr>
          <p:cNvPr id="3" name="Content Placeholder 2"/>
          <p:cNvSpPr>
            <a:spLocks noGrp="1"/>
          </p:cNvSpPr>
          <p:nvPr>
            <p:ph idx="1"/>
          </p:nvPr>
        </p:nvSpPr>
        <p:spPr/>
        <p:txBody>
          <a:bodyPr/>
          <a:lstStyle/>
          <a:p>
            <a:r>
              <a:rPr lang="en-US" sz="2400" dirty="0" smtClean="0"/>
              <a:t>Active Directory is required to configure failover clustering</a:t>
            </a:r>
          </a:p>
          <a:p>
            <a:r>
              <a:rPr lang="en-US" sz="2400" dirty="0" smtClean="0"/>
              <a:t>For best security a separate domain service account should be used for each service with the minimum permissions required</a:t>
            </a:r>
          </a:p>
          <a:p>
            <a:r>
              <a:rPr lang="en-AU" sz="2400" dirty="0" smtClean="0"/>
              <a:t>DNS name </a:t>
            </a:r>
            <a:r>
              <a:rPr lang="en-AU" sz="2400" dirty="0"/>
              <a:t>resolution must be working </a:t>
            </a:r>
            <a:r>
              <a:rPr lang="en-AU" sz="2400" dirty="0" smtClean="0"/>
              <a:t>properly using fully-qualified domain names (FQDN)</a:t>
            </a:r>
            <a:endParaRPr lang="en-AU" sz="2400" dirty="0"/>
          </a:p>
          <a:p>
            <a:r>
              <a:rPr lang="en-AU" sz="2400" dirty="0" smtClean="0"/>
              <a:t>If using multiple NICs, ensure that the domain-name suffix is configured appropriately</a:t>
            </a:r>
            <a:endParaRPr lang="en-US" sz="24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369366383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p:txBody>
          <a:bodyPr/>
          <a:lstStyle/>
          <a:p>
            <a:r>
              <a:rPr lang="en-US" smtClean="0"/>
              <a:t>Overview</a:t>
            </a:r>
            <a:endParaRPr lang="en-US" dirty="0"/>
          </a:p>
        </p:txBody>
      </p:sp>
      <p:sp>
        <p:nvSpPr>
          <p:cNvPr id="558083" name="Rectangle 3"/>
          <p:cNvSpPr>
            <a:spLocks noGrp="1" noChangeArrowheads="1"/>
          </p:cNvSpPr>
          <p:nvPr>
            <p:ph idx="1"/>
          </p:nvPr>
        </p:nvSpPr>
        <p:spPr/>
        <p:txBody>
          <a:bodyPr/>
          <a:lstStyle/>
          <a:p>
            <a:r>
              <a:rPr lang="en-US" sz="2800" dirty="0" smtClean="0"/>
              <a:t>Clustering concepts</a:t>
            </a:r>
          </a:p>
          <a:p>
            <a:r>
              <a:rPr lang="en-US" sz="2800" dirty="0" smtClean="0"/>
              <a:t>Planning for failover clustering</a:t>
            </a:r>
          </a:p>
          <a:p>
            <a:r>
              <a:rPr lang="en-US" sz="2800" dirty="0" smtClean="0"/>
              <a:t>How failover works </a:t>
            </a:r>
            <a:endParaRPr lang="en-US" sz="2800" dirty="0"/>
          </a:p>
          <a:p>
            <a:r>
              <a:rPr lang="en-US" sz="2800" dirty="0" smtClean="0"/>
              <a:t>Installation and patching SQL Server</a:t>
            </a:r>
            <a:endParaRPr lang="en-US" sz="2800" dirty="0"/>
          </a:p>
          <a:p>
            <a:r>
              <a:rPr lang="en-US" sz="2800" dirty="0" smtClean="0"/>
              <a:t>Troubleshooting cluster Issues</a:t>
            </a:r>
            <a:endParaRPr lang="en-US" sz="2800" dirty="0">
              <a:effectLst/>
            </a:endParaRP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2490424748"/>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Planning for Failover Clustering</a:t>
            </a:r>
            <a:br>
              <a:rPr lang="en-US" sz="4400" dirty="0" smtClean="0"/>
            </a:br>
            <a:r>
              <a:rPr lang="en-US" sz="2800" dirty="0" smtClean="0">
                <a:solidFill>
                  <a:schemeClr val="accent1"/>
                </a:solidFill>
              </a:rPr>
              <a:t>Networking</a:t>
            </a:r>
            <a:endParaRPr lang="en-US" sz="4400" dirty="0">
              <a:solidFill>
                <a:schemeClr val="accent1"/>
              </a:solidFill>
            </a:endParaRPr>
          </a:p>
        </p:txBody>
      </p:sp>
      <p:sp>
        <p:nvSpPr>
          <p:cNvPr id="3" name="Content Placeholder 2"/>
          <p:cNvSpPr>
            <a:spLocks noGrp="1"/>
          </p:cNvSpPr>
          <p:nvPr>
            <p:ph idx="1"/>
          </p:nvPr>
        </p:nvSpPr>
        <p:spPr/>
        <p:txBody>
          <a:bodyPr/>
          <a:lstStyle/>
          <a:p>
            <a:r>
              <a:rPr lang="en-US" sz="2400" dirty="0" smtClean="0"/>
              <a:t>Separate private network is not required for heartbeat using Windows Server 2008+ but is still recommended</a:t>
            </a:r>
          </a:p>
          <a:p>
            <a:r>
              <a:rPr lang="en-US" sz="2400" dirty="0" smtClean="0"/>
              <a:t>Redundant NICs connected to separate switches should be used to remove single point of failure</a:t>
            </a:r>
          </a:p>
          <a:p>
            <a:pPr lvl="1"/>
            <a:r>
              <a:rPr lang="en-US" sz="2000" dirty="0" smtClean="0"/>
              <a:t>For 2 node clusters a x-over cable can be used for the private network</a:t>
            </a:r>
          </a:p>
          <a:p>
            <a:r>
              <a:rPr lang="en-US" sz="2400" dirty="0" smtClean="0"/>
              <a:t>NIC Teaming can be used to overcome network bottleneck if necessary</a:t>
            </a:r>
          </a:p>
          <a:p>
            <a:pPr lvl="1"/>
            <a:r>
              <a:rPr lang="en-US" sz="2000" dirty="0" smtClean="0"/>
              <a:t>Allows multiple network cards to share a common IP address and balance load across their connections</a:t>
            </a:r>
          </a:p>
          <a:p>
            <a:r>
              <a:rPr lang="en-US" sz="2400" dirty="0" smtClean="0"/>
              <a:t>Configure all adapters for full-duplex operation</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3757088516"/>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Planning for Failover Clustering</a:t>
            </a:r>
            <a:br>
              <a:rPr lang="en-US" sz="4400" dirty="0" smtClean="0"/>
            </a:br>
            <a:r>
              <a:rPr lang="en-US" sz="2800" dirty="0" smtClean="0">
                <a:solidFill>
                  <a:schemeClr val="accent1"/>
                </a:solidFill>
              </a:rPr>
              <a:t>MSDTC</a:t>
            </a:r>
            <a:endParaRPr lang="en-US" sz="4400" dirty="0">
              <a:solidFill>
                <a:schemeClr val="accent1"/>
              </a:solidFill>
            </a:endParaRPr>
          </a:p>
        </p:txBody>
      </p:sp>
      <p:sp>
        <p:nvSpPr>
          <p:cNvPr id="3" name="Content Placeholder 2"/>
          <p:cNvSpPr>
            <a:spLocks noGrp="1"/>
          </p:cNvSpPr>
          <p:nvPr>
            <p:ph idx="1"/>
          </p:nvPr>
        </p:nvSpPr>
        <p:spPr/>
        <p:txBody>
          <a:bodyPr/>
          <a:lstStyle/>
          <a:p>
            <a:r>
              <a:rPr lang="en-AU" sz="2400" dirty="0"/>
              <a:t>MSDTC is not required in failover clustering</a:t>
            </a:r>
          </a:p>
          <a:p>
            <a:r>
              <a:rPr lang="en-AU" sz="2400" dirty="0" smtClean="0"/>
              <a:t>If you need MSDTC for distributed transactions, it must be configured as a cluster resource using the Cluster Administrator</a:t>
            </a:r>
          </a:p>
          <a:p>
            <a:r>
              <a:rPr lang="en-AU" sz="2400" dirty="0" smtClean="0"/>
              <a:t>MSDTC can be installed after SQL Server as a resource in the instance cluster group</a:t>
            </a:r>
          </a:p>
          <a:p>
            <a:pPr lvl="1"/>
            <a:r>
              <a:rPr lang="en-AU" sz="2000" dirty="0" smtClean="0"/>
              <a:t>Allows multi-instance clusters to have separate DTCs per instance </a:t>
            </a:r>
          </a:p>
          <a:p>
            <a:pPr lvl="1"/>
            <a:r>
              <a:rPr lang="en-AU" sz="2000" dirty="0"/>
              <a:t>E</a:t>
            </a:r>
            <a:r>
              <a:rPr lang="en-AU" sz="2000" dirty="0" smtClean="0"/>
              <a:t>nsures that the instance and DTC resource run on the same cluster node and failover together</a:t>
            </a:r>
            <a:endParaRPr lang="en-AU"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1964896374"/>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SQL Server Installation</a:t>
            </a:r>
            <a:br>
              <a:rPr lang="en-US" sz="4400" dirty="0" smtClean="0"/>
            </a:br>
            <a:r>
              <a:rPr lang="en-US" sz="2800" dirty="0" smtClean="0">
                <a:solidFill>
                  <a:schemeClr val="accent1"/>
                </a:solidFill>
              </a:rPr>
              <a:t>Adding a Node</a:t>
            </a:r>
            <a:endParaRPr lang="en-US" sz="4400" dirty="0">
              <a:solidFill>
                <a:schemeClr val="accent1"/>
              </a:solidFill>
            </a:endParaRPr>
          </a:p>
        </p:txBody>
      </p:sp>
      <p:sp>
        <p:nvSpPr>
          <p:cNvPr id="3" name="Content Placeholder 2"/>
          <p:cNvSpPr>
            <a:spLocks noGrp="1"/>
          </p:cNvSpPr>
          <p:nvPr>
            <p:ph idx="1"/>
          </p:nvPr>
        </p:nvSpPr>
        <p:spPr/>
        <p:txBody>
          <a:bodyPr/>
          <a:lstStyle/>
          <a:p>
            <a:pPr>
              <a:defRPr/>
            </a:pPr>
            <a:r>
              <a:rPr lang="en-US" sz="2400" dirty="0" smtClean="0"/>
              <a:t>Setup must be run on each node that an instance is able to failover to</a:t>
            </a:r>
          </a:p>
          <a:p>
            <a:pPr>
              <a:defRPr/>
            </a:pPr>
            <a:r>
              <a:rPr lang="en-US" sz="2400" dirty="0" smtClean="0"/>
              <a:t>Install the SQL Server prerequisites on the node</a:t>
            </a:r>
          </a:p>
          <a:p>
            <a:pPr>
              <a:defRPr/>
            </a:pPr>
            <a:r>
              <a:rPr lang="en-US" sz="2400" dirty="0" smtClean="0"/>
              <a:t>SQL Server 2008 (only, not 2008 R2 or 2012) requires slipstream installation on Windows Server 2008 R2</a:t>
            </a:r>
          </a:p>
          <a:p>
            <a:pPr lvl="1">
              <a:defRPr/>
            </a:pPr>
            <a:r>
              <a:rPr lang="en-US" sz="2000" dirty="0" smtClean="0"/>
              <a:t>Choose “Add node to SQL Server failover cluster” as the setup option</a:t>
            </a:r>
          </a:p>
          <a:p>
            <a:pPr lvl="1">
              <a:defRPr/>
            </a:pPr>
            <a:r>
              <a:rPr lang="en-US" sz="2000" dirty="0"/>
              <a:t>On the Cluster Node Configuration page select the name of the SQL Server failover cluster instance to </a:t>
            </a:r>
            <a:r>
              <a:rPr lang="en-US" sz="2000" dirty="0" smtClean="0"/>
              <a:t>add </a:t>
            </a:r>
            <a:r>
              <a:rPr lang="en-US" sz="2000" dirty="0"/>
              <a:t>in the drop down </a:t>
            </a:r>
            <a:endParaRPr lang="en-US" sz="2000" dirty="0" smtClean="0"/>
          </a:p>
          <a:p>
            <a:pPr lvl="1">
              <a:defRPr/>
            </a:pPr>
            <a:r>
              <a:rPr lang="en-US" sz="2000" dirty="0" smtClean="0"/>
              <a:t>Configure the appropriate service accounts </a:t>
            </a:r>
          </a:p>
          <a:p>
            <a:pPr lvl="1">
              <a:defRPr/>
            </a:pPr>
            <a:r>
              <a:rPr lang="en-US" sz="2000" dirty="0" smtClean="0"/>
              <a:t>Restart the server if required when installation completes</a:t>
            </a:r>
            <a:endParaRPr lang="en-US" sz="1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4226568595"/>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SQL Server Installation</a:t>
            </a:r>
            <a:br>
              <a:rPr lang="en-US" sz="4400" dirty="0" smtClean="0"/>
            </a:br>
            <a:r>
              <a:rPr lang="en-US" sz="2800" dirty="0" smtClean="0">
                <a:solidFill>
                  <a:schemeClr val="accent1"/>
                </a:solidFill>
              </a:rPr>
              <a:t>Removing a Node</a:t>
            </a:r>
            <a:endParaRPr lang="en-US" sz="4400" dirty="0">
              <a:solidFill>
                <a:schemeClr val="accent1"/>
              </a:solidFill>
            </a:endParaRPr>
          </a:p>
        </p:txBody>
      </p:sp>
      <p:sp>
        <p:nvSpPr>
          <p:cNvPr id="3" name="Content Placeholder 2"/>
          <p:cNvSpPr>
            <a:spLocks noGrp="1"/>
          </p:cNvSpPr>
          <p:nvPr>
            <p:ph idx="1"/>
          </p:nvPr>
        </p:nvSpPr>
        <p:spPr/>
        <p:txBody>
          <a:bodyPr/>
          <a:lstStyle/>
          <a:p>
            <a:pPr>
              <a:defRPr/>
            </a:pPr>
            <a:r>
              <a:rPr lang="en-US" sz="2400" dirty="0" smtClean="0"/>
              <a:t>Prior to evicting a node from the cluster using the Cluster Administrator run SQL Server setup to remove the SQL instance(s) from the node</a:t>
            </a:r>
          </a:p>
          <a:p>
            <a:pPr lvl="1">
              <a:defRPr/>
            </a:pPr>
            <a:r>
              <a:rPr lang="en-US" sz="2000" dirty="0" smtClean="0"/>
              <a:t>If the node is being formatted or repurposed this is not required</a:t>
            </a:r>
            <a:endParaRPr lang="en-US" sz="2400" dirty="0"/>
          </a:p>
          <a:p>
            <a:pPr lvl="1">
              <a:defRPr/>
            </a:pPr>
            <a:r>
              <a:rPr lang="en-US" sz="2000" dirty="0" smtClean="0"/>
              <a:t>Run SQL Server setup</a:t>
            </a:r>
          </a:p>
          <a:p>
            <a:pPr lvl="1">
              <a:defRPr/>
            </a:pPr>
            <a:r>
              <a:rPr lang="en-US" sz="2000" dirty="0" smtClean="0"/>
              <a:t>On the Cluster Node Configuration page select the name of the SQL Server failover cluster instance to remove in the drop down</a:t>
            </a:r>
          </a:p>
          <a:p>
            <a:pPr lvl="1">
              <a:defRPr/>
            </a:pPr>
            <a:r>
              <a:rPr lang="en-US" sz="2000" dirty="0"/>
              <a:t>Restart the server if required when installation </a:t>
            </a:r>
            <a:r>
              <a:rPr lang="en-US" sz="2000" dirty="0" smtClean="0"/>
              <a:t>completes</a:t>
            </a:r>
            <a:endParaRPr lang="en-US" sz="2000" dirty="0"/>
          </a:p>
          <a:p>
            <a:pPr>
              <a:defRPr/>
            </a:pPr>
            <a:r>
              <a:rPr lang="en-US" sz="2400" dirty="0" smtClean="0"/>
              <a:t>Evict the node from MSCS using the Cluster Administrator</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331462317"/>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How Failover Works</a:t>
            </a:r>
            <a:br>
              <a:rPr lang="en-US" sz="4400" dirty="0" smtClean="0"/>
            </a:br>
            <a:r>
              <a:rPr lang="en-US" sz="2800" dirty="0" smtClean="0">
                <a:solidFill>
                  <a:schemeClr val="accent1"/>
                </a:solidFill>
              </a:rPr>
              <a:t>Failure Detection</a:t>
            </a:r>
            <a:endParaRPr lang="en-US" sz="4400" dirty="0">
              <a:solidFill>
                <a:schemeClr val="accent1"/>
              </a:solidFill>
            </a:endParaRPr>
          </a:p>
        </p:txBody>
      </p:sp>
      <p:sp>
        <p:nvSpPr>
          <p:cNvPr id="3" name="Content Placeholder 2"/>
          <p:cNvSpPr>
            <a:spLocks noGrp="1"/>
          </p:cNvSpPr>
          <p:nvPr>
            <p:ph idx="1"/>
          </p:nvPr>
        </p:nvSpPr>
        <p:spPr/>
        <p:txBody>
          <a:bodyPr/>
          <a:lstStyle/>
          <a:p>
            <a:r>
              <a:rPr lang="en-US" sz="2400" dirty="0"/>
              <a:t>N</a:t>
            </a:r>
            <a:r>
              <a:rPr lang="en-US" sz="2400" dirty="0" smtClean="0"/>
              <a:t>ode failure is detected by MSCS when a node misses 6 consecutive heartbeats</a:t>
            </a:r>
          </a:p>
          <a:p>
            <a:r>
              <a:rPr lang="en-US" sz="2400" dirty="0" smtClean="0"/>
              <a:t>Resource failure is detected through </a:t>
            </a:r>
            <a:r>
              <a:rPr lang="en-US" sz="2400" dirty="0" err="1" smtClean="0"/>
              <a:t>IsAlive</a:t>
            </a:r>
            <a:r>
              <a:rPr lang="en-US" sz="2400" dirty="0" smtClean="0"/>
              <a:t> and </a:t>
            </a:r>
            <a:r>
              <a:rPr lang="en-US" sz="2400" dirty="0" err="1" smtClean="0"/>
              <a:t>LooksAlive</a:t>
            </a:r>
            <a:r>
              <a:rPr lang="en-US" sz="2400" dirty="0" smtClean="0"/>
              <a:t> checks provided by the Resource DLL</a:t>
            </a:r>
          </a:p>
          <a:p>
            <a:pPr lvl="1"/>
            <a:r>
              <a:rPr lang="en-US" sz="2000" dirty="0" smtClean="0"/>
              <a:t>SQL Server performs the </a:t>
            </a:r>
            <a:r>
              <a:rPr lang="en-US" sz="2000" dirty="0" err="1" smtClean="0"/>
              <a:t>LooksAlive</a:t>
            </a:r>
            <a:r>
              <a:rPr lang="en-US" sz="2000" dirty="0" smtClean="0"/>
              <a:t> check every 5 seconds and validates that the SQL Server service status matches the status reported by the Service Control Manager (SCM)</a:t>
            </a:r>
          </a:p>
          <a:p>
            <a:pPr lvl="1"/>
            <a:r>
              <a:rPr lang="en-US" sz="2000" dirty="0" smtClean="0"/>
              <a:t>SQL Server performs the </a:t>
            </a:r>
            <a:r>
              <a:rPr lang="en-US" sz="2000" dirty="0" err="1" smtClean="0"/>
              <a:t>IsAlive</a:t>
            </a:r>
            <a:r>
              <a:rPr lang="en-US" sz="2000" dirty="0" smtClean="0"/>
              <a:t> check every 60 seconds by executing the command SELECT @@SERVERNAME against the instance</a:t>
            </a:r>
          </a:p>
          <a:p>
            <a:r>
              <a:rPr lang="en-US" sz="2400" dirty="0" smtClean="0"/>
              <a:t>Intervals for the </a:t>
            </a:r>
            <a:r>
              <a:rPr lang="en-US" sz="2400" dirty="0" err="1" smtClean="0"/>
              <a:t>IsAlive</a:t>
            </a:r>
            <a:r>
              <a:rPr lang="en-US" sz="2400" dirty="0" smtClean="0"/>
              <a:t> and </a:t>
            </a:r>
            <a:r>
              <a:rPr lang="en-US" sz="2400" dirty="0" err="1" smtClean="0"/>
              <a:t>LooksAlive</a:t>
            </a:r>
            <a:r>
              <a:rPr lang="en-US" sz="2400" dirty="0" smtClean="0"/>
              <a:t> checks and the number of missed heartbeats to trigger failure can be configured using the Failover Cluster Manager</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1717252786"/>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How Failover Works</a:t>
            </a:r>
            <a:br>
              <a:rPr lang="en-US" sz="4400" dirty="0" smtClean="0"/>
            </a:br>
            <a:r>
              <a:rPr lang="en-US" sz="2800" dirty="0" smtClean="0">
                <a:solidFill>
                  <a:schemeClr val="accent1"/>
                </a:solidFill>
              </a:rPr>
              <a:t>Instance Failover</a:t>
            </a:r>
            <a:endParaRPr lang="en-US" sz="4400" dirty="0">
              <a:solidFill>
                <a:schemeClr val="accent1"/>
              </a:solidFill>
            </a:endParaRPr>
          </a:p>
        </p:txBody>
      </p:sp>
      <p:sp>
        <p:nvSpPr>
          <p:cNvPr id="3" name="Content Placeholder 2"/>
          <p:cNvSpPr>
            <a:spLocks noGrp="1"/>
          </p:cNvSpPr>
          <p:nvPr>
            <p:ph idx="1"/>
          </p:nvPr>
        </p:nvSpPr>
        <p:spPr/>
        <p:txBody>
          <a:bodyPr/>
          <a:lstStyle/>
          <a:p>
            <a:r>
              <a:rPr lang="en-US" sz="2400" dirty="0" smtClean="0"/>
              <a:t>When instance failover occurs the resource group for the instance is taken offline on the current owning node</a:t>
            </a:r>
          </a:p>
          <a:p>
            <a:r>
              <a:rPr lang="en-US" sz="2400" dirty="0" smtClean="0"/>
              <a:t>The Failover Manager performs arbitration to locate a new owner for the group and brings the resources online on the new node in dependency order</a:t>
            </a:r>
          </a:p>
          <a:p>
            <a:r>
              <a:rPr lang="en-US" sz="2400" dirty="0" smtClean="0"/>
              <a:t>When the SQL Server service starts up instance recovery begins</a:t>
            </a:r>
          </a:p>
          <a:p>
            <a:pPr lvl="1"/>
            <a:r>
              <a:rPr lang="en-US" sz="2000" dirty="0" smtClean="0"/>
              <a:t>The SQL Resource DLL is up once the master database completes recovery</a:t>
            </a:r>
          </a:p>
          <a:p>
            <a:pPr lvl="1"/>
            <a:r>
              <a:rPr lang="en-US" sz="2000" dirty="0" smtClean="0"/>
              <a:t>User databases become available when REDO completes for Enterprise Edition or after UNDO completes for Standard Edition</a:t>
            </a:r>
          </a:p>
          <a:p>
            <a:pPr lvl="2"/>
            <a:r>
              <a:rPr lang="en-US" sz="1600" dirty="0" smtClean="0"/>
              <a:t>Called ‘Fast Recovery’</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927051097"/>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How Failover Works</a:t>
            </a:r>
            <a:br>
              <a:rPr lang="en-US" sz="4400" dirty="0" smtClean="0"/>
            </a:br>
            <a:r>
              <a:rPr lang="en-US" sz="2800" dirty="0" smtClean="0">
                <a:solidFill>
                  <a:schemeClr val="accent1"/>
                </a:solidFill>
              </a:rPr>
              <a:t>Instance Failover and SQL Agent</a:t>
            </a:r>
            <a:endParaRPr lang="en-US" sz="4400" dirty="0">
              <a:solidFill>
                <a:schemeClr val="accent1"/>
              </a:solidFill>
            </a:endParaRPr>
          </a:p>
        </p:txBody>
      </p:sp>
      <p:sp>
        <p:nvSpPr>
          <p:cNvPr id="3" name="Content Placeholder 2"/>
          <p:cNvSpPr>
            <a:spLocks noGrp="1"/>
          </p:cNvSpPr>
          <p:nvPr>
            <p:ph idx="1"/>
          </p:nvPr>
        </p:nvSpPr>
        <p:spPr/>
        <p:txBody>
          <a:bodyPr/>
          <a:lstStyle/>
          <a:p>
            <a:r>
              <a:rPr lang="en-US" sz="2400" dirty="0" smtClean="0"/>
              <a:t>By default SQL Agent failures will cause a failover of the SQL Server Cluster Resource Group</a:t>
            </a:r>
          </a:p>
          <a:p>
            <a:r>
              <a:rPr lang="en-US" sz="2400" dirty="0" smtClean="0"/>
              <a:t>If SQL Agent is not required in the environment, or failover should not occur if the SQL Agent service goes offline under normal operation, this should be changed for the environment</a:t>
            </a:r>
          </a:p>
          <a:p>
            <a:endParaRPr lang="en-US" sz="24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970769236"/>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How Failover Works</a:t>
            </a:r>
            <a:br>
              <a:rPr lang="en-US" sz="4400" dirty="0" smtClean="0"/>
            </a:br>
            <a:r>
              <a:rPr lang="en-US" sz="2800" dirty="0" smtClean="0">
                <a:solidFill>
                  <a:schemeClr val="accent1"/>
                </a:solidFill>
              </a:rPr>
              <a:t>Failback</a:t>
            </a:r>
            <a:endParaRPr lang="en-US" sz="4400" dirty="0">
              <a:solidFill>
                <a:schemeClr val="accent1"/>
              </a:solidFill>
            </a:endParaRPr>
          </a:p>
        </p:txBody>
      </p:sp>
      <p:sp>
        <p:nvSpPr>
          <p:cNvPr id="3" name="Content Placeholder 2"/>
          <p:cNvSpPr>
            <a:spLocks noGrp="1"/>
          </p:cNvSpPr>
          <p:nvPr>
            <p:ph idx="1"/>
          </p:nvPr>
        </p:nvSpPr>
        <p:spPr/>
        <p:txBody>
          <a:bodyPr/>
          <a:lstStyle/>
          <a:p>
            <a:r>
              <a:rPr lang="en-US" sz="2400" dirty="0" smtClean="0"/>
              <a:t>Cluster resource groups can be assigned a ‘preferred owner’</a:t>
            </a:r>
          </a:p>
          <a:p>
            <a:r>
              <a:rPr lang="en-US" sz="2400" dirty="0" smtClean="0"/>
              <a:t>When the preferred owner node comes back online, the cluster resource group can automatically failback to the node based on its configuration</a:t>
            </a:r>
          </a:p>
          <a:p>
            <a:r>
              <a:rPr lang="en-US" sz="2400" dirty="0" smtClean="0"/>
              <a:t>Failback is not required and should only be configured in multi-node/multi-instance clusters where specific instances should ideally be running on specific nodes</a:t>
            </a:r>
          </a:p>
          <a:p>
            <a:r>
              <a:rPr lang="en-US" sz="2400" dirty="0" smtClean="0"/>
              <a:t>Cluster resource groups should be configured to perform automatic failbacks outside of normal operating hours only</a:t>
            </a:r>
          </a:p>
          <a:p>
            <a:r>
              <a:rPr lang="en-US" sz="2400" dirty="0" smtClean="0"/>
              <a:t>Failback is the same as a failover and all client application connections are broken impacting end users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1671432459"/>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SQL Server Installation</a:t>
            </a:r>
            <a:br>
              <a:rPr lang="en-US" sz="4400" dirty="0" smtClean="0"/>
            </a:br>
            <a:r>
              <a:rPr lang="en-US" sz="2800" dirty="0" smtClean="0">
                <a:solidFill>
                  <a:schemeClr val="accent1"/>
                </a:solidFill>
              </a:rPr>
              <a:t>Non-Cluster Aware Components</a:t>
            </a:r>
            <a:endParaRPr lang="en-US" sz="4400" dirty="0">
              <a:solidFill>
                <a:schemeClr val="accent1"/>
              </a:solidFill>
            </a:endParaRPr>
          </a:p>
        </p:txBody>
      </p:sp>
      <p:sp>
        <p:nvSpPr>
          <p:cNvPr id="3" name="Content Placeholder 2"/>
          <p:cNvSpPr>
            <a:spLocks noGrp="1"/>
          </p:cNvSpPr>
          <p:nvPr>
            <p:ph idx="1"/>
          </p:nvPr>
        </p:nvSpPr>
        <p:spPr/>
        <p:txBody>
          <a:bodyPr/>
          <a:lstStyle/>
          <a:p>
            <a:pPr>
              <a:defRPr/>
            </a:pPr>
            <a:r>
              <a:rPr lang="en-US" sz="2400" dirty="0"/>
              <a:t>Reporting </a:t>
            </a:r>
            <a:r>
              <a:rPr lang="en-US" sz="2400" dirty="0" smtClean="0"/>
              <a:t>Services</a:t>
            </a:r>
          </a:p>
          <a:p>
            <a:pPr lvl="1">
              <a:defRPr/>
            </a:pPr>
            <a:r>
              <a:rPr lang="en-US" sz="2000" dirty="0" smtClean="0"/>
              <a:t>Should be setup in a scale-out solution with network load balancing instead of failover clustering</a:t>
            </a:r>
            <a:endParaRPr lang="en-US" sz="2000" dirty="0"/>
          </a:p>
          <a:p>
            <a:pPr>
              <a:defRPr/>
            </a:pPr>
            <a:r>
              <a:rPr lang="en-US" sz="2400" dirty="0" smtClean="0"/>
              <a:t>Integration </a:t>
            </a:r>
            <a:r>
              <a:rPr lang="en-US" sz="2400" dirty="0"/>
              <a:t>Services </a:t>
            </a:r>
            <a:endParaRPr lang="en-US" sz="2400" dirty="0" smtClean="0"/>
          </a:p>
          <a:p>
            <a:pPr lvl="1">
              <a:defRPr/>
            </a:pPr>
            <a:r>
              <a:rPr lang="en-US" sz="2000" dirty="0" smtClean="0"/>
              <a:t>Possible </a:t>
            </a:r>
            <a:r>
              <a:rPr lang="en-US" sz="2000" dirty="0"/>
              <a:t>to </a:t>
            </a:r>
            <a:r>
              <a:rPr lang="en-US" sz="2000" dirty="0" smtClean="0"/>
              <a:t>cluster manually</a:t>
            </a:r>
            <a:br>
              <a:rPr lang="en-US" sz="2000" dirty="0" smtClean="0"/>
            </a:br>
            <a:r>
              <a:rPr lang="en-US" sz="2000" dirty="0" smtClean="0"/>
              <a:t>http</a:t>
            </a:r>
            <a:r>
              <a:rPr lang="en-US" sz="2000" dirty="0"/>
              <a:t>://</a:t>
            </a:r>
            <a:r>
              <a:rPr lang="en-US" sz="2000" dirty="0" smtClean="0"/>
              <a:t>msdn.microsoft.com/en-us/library/ms345193.aspx</a:t>
            </a:r>
            <a:endParaRPr lang="en-US" sz="2000" dirty="0"/>
          </a:p>
          <a:p>
            <a:pPr lvl="0">
              <a:defRPr/>
            </a:pPr>
            <a:r>
              <a:rPr lang="en-US" sz="2400" dirty="0">
                <a:solidFill>
                  <a:srgbClr val="FFFFFF"/>
                </a:solidFill>
              </a:rPr>
              <a:t>Notification Services (2005)</a:t>
            </a:r>
          </a:p>
          <a:p>
            <a:pPr marL="0" indent="0">
              <a:buNone/>
            </a:pPr>
            <a:endParaRPr lang="en-US" sz="1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1717252786"/>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p:cNvSpPr/>
          <p:nvPr/>
        </p:nvSpPr>
        <p:spPr bwMode="auto">
          <a:xfrm>
            <a:off x="4076700" y="2971800"/>
            <a:ext cx="685800" cy="2133600"/>
          </a:xfrm>
          <a:prstGeom prst="rect">
            <a:avLst/>
          </a:prstGeom>
          <a:solidFill>
            <a:schemeClr val="tx1">
              <a:lumMod val="50000"/>
            </a:schemeClr>
          </a:solidFill>
          <a:ln>
            <a:solidFill>
              <a:schemeClr val="bg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dirty="0" smtClean="0">
                <a:gradFill>
                  <a:gsLst>
                    <a:gs pos="36000">
                      <a:schemeClr val="tx1"/>
                    </a:gs>
                    <a:gs pos="86000">
                      <a:schemeClr val="tx1"/>
                    </a:gs>
                  </a:gsLst>
                  <a:lin ang="5400000" scaled="0"/>
                </a:gradFill>
                <a:effectLst>
                  <a:outerShdw blurRad="38100" dist="38100" dir="2700000" algn="tl">
                    <a:srgbClr val="000000">
                      <a:alpha val="43137"/>
                    </a:srgbClr>
                  </a:outerShdw>
                </a:effectLst>
                <a:latin typeface="Calibri" pitchFamily="34" charset="0"/>
                <a:cs typeface="Calibri" pitchFamily="34" charset="0"/>
              </a:rPr>
              <a:t>N2</a:t>
            </a:r>
          </a:p>
        </p:txBody>
      </p:sp>
      <p:sp>
        <p:nvSpPr>
          <p:cNvPr id="47" name="Rectangle 46"/>
          <p:cNvSpPr/>
          <p:nvPr/>
        </p:nvSpPr>
        <p:spPr bwMode="auto">
          <a:xfrm>
            <a:off x="7810500" y="2971800"/>
            <a:ext cx="685800" cy="2133600"/>
          </a:xfrm>
          <a:prstGeom prst="rect">
            <a:avLst/>
          </a:prstGeom>
          <a:solidFill>
            <a:schemeClr val="tx1">
              <a:lumMod val="50000"/>
            </a:schemeClr>
          </a:solidFill>
          <a:ln>
            <a:solidFill>
              <a:schemeClr val="bg2"/>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dirty="0" smtClean="0">
                <a:gradFill>
                  <a:gsLst>
                    <a:gs pos="36000">
                      <a:schemeClr val="tx1"/>
                    </a:gs>
                    <a:gs pos="86000">
                      <a:schemeClr val="tx1"/>
                    </a:gs>
                  </a:gsLst>
                  <a:lin ang="5400000" scaled="0"/>
                </a:gradFill>
                <a:effectLst>
                  <a:outerShdw blurRad="38100" dist="38100" dir="2700000" algn="tl">
                    <a:srgbClr val="000000">
                      <a:alpha val="43137"/>
                    </a:srgbClr>
                  </a:outerShdw>
                </a:effectLst>
                <a:latin typeface="Calibri" pitchFamily="34" charset="0"/>
                <a:cs typeface="Calibri" pitchFamily="34" charset="0"/>
              </a:rPr>
              <a:t>N4</a:t>
            </a:r>
          </a:p>
        </p:txBody>
      </p:sp>
      <p:sp>
        <p:nvSpPr>
          <p:cNvPr id="4" name="Rectangle 3"/>
          <p:cNvSpPr/>
          <p:nvPr/>
        </p:nvSpPr>
        <p:spPr bwMode="auto">
          <a:xfrm>
            <a:off x="3238500" y="2971800"/>
            <a:ext cx="685800" cy="2133600"/>
          </a:xfrm>
          <a:prstGeom prst="rect">
            <a:avLst/>
          </a:prstGeom>
          <a:solidFill>
            <a:schemeClr val="tx1">
              <a:lumMod val="50000"/>
            </a:schemeClr>
          </a:solidFill>
          <a:ln>
            <a:solidFill>
              <a:schemeClr val="bg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dirty="0" smtClean="0">
                <a:gradFill>
                  <a:gsLst>
                    <a:gs pos="36000">
                      <a:schemeClr val="tx1"/>
                    </a:gs>
                    <a:gs pos="86000">
                      <a:schemeClr val="tx1"/>
                    </a:gs>
                  </a:gsLst>
                  <a:lin ang="5400000" scaled="0"/>
                </a:gradFill>
                <a:effectLst>
                  <a:outerShdw blurRad="38100" dist="38100" dir="2700000" algn="tl">
                    <a:srgbClr val="000000">
                      <a:alpha val="43137"/>
                    </a:srgbClr>
                  </a:outerShdw>
                </a:effectLst>
                <a:latin typeface="Calibri" pitchFamily="34" charset="0"/>
                <a:cs typeface="Calibri" pitchFamily="34" charset="0"/>
              </a:rPr>
              <a:t>N1</a:t>
            </a:r>
          </a:p>
        </p:txBody>
      </p:sp>
      <p:sp>
        <p:nvSpPr>
          <p:cNvPr id="46" name="Rectangle 45"/>
          <p:cNvSpPr/>
          <p:nvPr/>
        </p:nvSpPr>
        <p:spPr bwMode="auto">
          <a:xfrm>
            <a:off x="6972300" y="2971800"/>
            <a:ext cx="685800" cy="2133600"/>
          </a:xfrm>
          <a:prstGeom prst="rect">
            <a:avLst/>
          </a:prstGeom>
          <a:solidFill>
            <a:schemeClr val="tx1">
              <a:lumMod val="50000"/>
            </a:schemeClr>
          </a:solidFill>
          <a:ln>
            <a:solidFill>
              <a:schemeClr val="bg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dirty="0" smtClean="0">
                <a:gradFill>
                  <a:gsLst>
                    <a:gs pos="36000">
                      <a:schemeClr val="tx1"/>
                    </a:gs>
                    <a:gs pos="86000">
                      <a:schemeClr val="tx1"/>
                    </a:gs>
                  </a:gsLst>
                  <a:lin ang="5400000" scaled="0"/>
                </a:gradFill>
                <a:effectLst>
                  <a:outerShdw blurRad="38100" dist="38100" dir="2700000" algn="tl">
                    <a:srgbClr val="000000">
                      <a:alpha val="43137"/>
                    </a:srgbClr>
                  </a:outerShdw>
                </a:effectLst>
                <a:latin typeface="Calibri" pitchFamily="34" charset="0"/>
                <a:cs typeface="Calibri" pitchFamily="34" charset="0"/>
              </a:rPr>
              <a:t>N3</a:t>
            </a:r>
          </a:p>
        </p:txBody>
      </p:sp>
      <p:sp>
        <p:nvSpPr>
          <p:cNvPr id="2" name="Title 1"/>
          <p:cNvSpPr>
            <a:spLocks noGrp="1"/>
          </p:cNvSpPr>
          <p:nvPr>
            <p:ph type="title"/>
          </p:nvPr>
        </p:nvSpPr>
        <p:spPr/>
        <p:txBody>
          <a:bodyPr/>
          <a:lstStyle/>
          <a:p>
            <a:r>
              <a:rPr smtClean="0"/>
              <a:t>Patching a Clustered Instance</a:t>
            </a:r>
            <a:endParaRPr lang="en-US" dirty="0"/>
          </a:p>
        </p:txBody>
      </p:sp>
      <p:sp>
        <p:nvSpPr>
          <p:cNvPr id="8" name="Rectangle 7"/>
          <p:cNvSpPr/>
          <p:nvPr/>
        </p:nvSpPr>
        <p:spPr bwMode="auto">
          <a:xfrm>
            <a:off x="2933700" y="3276600"/>
            <a:ext cx="5867400" cy="457200"/>
          </a:xfrm>
          <a:prstGeom prst="rect">
            <a:avLst/>
          </a:prstGeom>
          <a:solidFill>
            <a:schemeClr val="bg1">
              <a:lumMod val="60000"/>
              <a:lumOff val="40000"/>
            </a:schemeClr>
          </a:solidFill>
          <a:ln w="19050">
            <a:solidFill>
              <a:schemeClr val="bg2"/>
            </a:solidFill>
            <a:prstDash val="solid"/>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dirty="0" smtClean="0">
                <a:solidFill>
                  <a:sysClr val="windowText" lastClr="000000"/>
                </a:solidFill>
                <a:latin typeface="Calibri" pitchFamily="34" charset="0"/>
                <a:cs typeface="Calibri" pitchFamily="34" charset="0"/>
              </a:rPr>
              <a:t>Instance 1</a:t>
            </a:r>
          </a:p>
        </p:txBody>
      </p:sp>
      <p:cxnSp>
        <p:nvCxnSpPr>
          <p:cNvPr id="21" name="Shape 20"/>
          <p:cNvCxnSpPr>
            <a:stCxn id="24" idx="2"/>
            <a:endCxn id="4" idx="0"/>
          </p:cNvCxnSpPr>
          <p:nvPr/>
        </p:nvCxnSpPr>
        <p:spPr>
          <a:xfrm rot="10800000" flipV="1">
            <a:off x="3581400" y="2311812"/>
            <a:ext cx="1875024" cy="659988"/>
          </a:xfrm>
          <a:prstGeom prst="bentConnector2">
            <a:avLst/>
          </a:prstGeom>
          <a:ln w="38100">
            <a:solidFill>
              <a:schemeClr val="tx1">
                <a:lumMod val="9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0" name="Shape 20"/>
          <p:cNvCxnSpPr>
            <a:stCxn id="24" idx="4"/>
            <a:endCxn id="47" idx="0"/>
          </p:cNvCxnSpPr>
          <p:nvPr/>
        </p:nvCxnSpPr>
        <p:spPr>
          <a:xfrm>
            <a:off x="6294624" y="2311812"/>
            <a:ext cx="1858776" cy="659988"/>
          </a:xfrm>
          <a:prstGeom prst="bentConnector2">
            <a:avLst/>
          </a:prstGeom>
          <a:ln w="38100">
            <a:solidFill>
              <a:schemeClr val="tx1">
                <a:lumMod val="95000"/>
              </a:schemeClr>
            </a:solidFill>
            <a:tailEnd type="arrow"/>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72578" y="1248076"/>
            <a:ext cx="2362200" cy="4247317"/>
          </a:xfrm>
          <a:prstGeom prst="rect">
            <a:avLst/>
          </a:prstGeom>
          <a:noFill/>
        </p:spPr>
        <p:txBody>
          <a:bodyPr wrap="square" rtlCol="0">
            <a:spAutoFit/>
          </a:bodyPr>
          <a:lstStyle/>
          <a:p>
            <a:pPr marL="342900" indent="-342900">
              <a:buFont typeface="+mj-lt"/>
              <a:buAutoNum type="arabicPeriod"/>
            </a:pPr>
            <a:r>
              <a:rPr lang="en-US" sz="2000" dirty="0" smtClean="0">
                <a:gradFill>
                  <a:gsLst>
                    <a:gs pos="36000">
                      <a:schemeClr val="tx1"/>
                    </a:gs>
                    <a:gs pos="86000">
                      <a:schemeClr val="tx1"/>
                    </a:gs>
                  </a:gsLst>
                  <a:lin ang="5400000" scaled="0"/>
                </a:gradFill>
                <a:latin typeface="Calibri" pitchFamily="34" charset="0"/>
                <a:cs typeface="Calibri" pitchFamily="34" charset="0"/>
              </a:rPr>
              <a:t>Remove N3 &amp; N4 from possible owners</a:t>
            </a:r>
          </a:p>
          <a:p>
            <a:pPr marL="342900" indent="-342900">
              <a:buFont typeface="+mj-lt"/>
              <a:buAutoNum type="arabicPeriod"/>
            </a:pPr>
            <a:r>
              <a:rPr lang="en-US" sz="2000" dirty="0" smtClean="0">
                <a:gradFill>
                  <a:gsLst>
                    <a:gs pos="36000">
                      <a:schemeClr val="tx1"/>
                    </a:gs>
                    <a:gs pos="86000">
                      <a:schemeClr val="tx1"/>
                    </a:gs>
                  </a:gsLst>
                  <a:lin ang="5400000" scaled="0"/>
                </a:gradFill>
                <a:latin typeface="Calibri" pitchFamily="34" charset="0"/>
                <a:cs typeface="Calibri" pitchFamily="34" charset="0"/>
              </a:rPr>
              <a:t>Patch N3 &amp; N4</a:t>
            </a:r>
          </a:p>
          <a:p>
            <a:pPr marL="342900" indent="-342900">
              <a:buFont typeface="+mj-lt"/>
              <a:buAutoNum type="arabicPeriod"/>
            </a:pPr>
            <a:r>
              <a:rPr lang="en-US" sz="2000" dirty="0" smtClean="0">
                <a:gradFill>
                  <a:gsLst>
                    <a:gs pos="36000">
                      <a:schemeClr val="tx1"/>
                    </a:gs>
                    <a:gs pos="86000">
                      <a:schemeClr val="tx1"/>
                    </a:gs>
                  </a:gsLst>
                  <a:lin ang="5400000" scaled="0"/>
                </a:gradFill>
                <a:latin typeface="Calibri" pitchFamily="34" charset="0"/>
                <a:cs typeface="Calibri" pitchFamily="34" charset="0"/>
              </a:rPr>
              <a:t>Add N3 &amp; N4 to possible owners, remove N1 and N2 from possible owners</a:t>
            </a:r>
          </a:p>
          <a:p>
            <a:pPr marL="342900" indent="-342900">
              <a:buFont typeface="+mj-lt"/>
              <a:buAutoNum type="arabicPeriod"/>
            </a:pPr>
            <a:r>
              <a:rPr lang="en-US" sz="2000" dirty="0" smtClean="0">
                <a:gradFill>
                  <a:gsLst>
                    <a:gs pos="36000">
                      <a:schemeClr val="tx1"/>
                    </a:gs>
                    <a:gs pos="86000">
                      <a:schemeClr val="tx1"/>
                    </a:gs>
                  </a:gsLst>
                  <a:lin ang="5400000" scaled="0"/>
                </a:gradFill>
                <a:latin typeface="Calibri" pitchFamily="34" charset="0"/>
                <a:cs typeface="Calibri" pitchFamily="34" charset="0"/>
              </a:rPr>
              <a:t>Failover to N3 &amp; N4</a:t>
            </a:r>
          </a:p>
          <a:p>
            <a:pPr marL="342900" indent="-342900">
              <a:buFont typeface="+mj-lt"/>
              <a:buAutoNum type="arabicPeriod"/>
            </a:pPr>
            <a:r>
              <a:rPr lang="en-US" sz="2000" dirty="0" smtClean="0">
                <a:gradFill>
                  <a:gsLst>
                    <a:gs pos="36000">
                      <a:schemeClr val="tx1"/>
                    </a:gs>
                    <a:gs pos="86000">
                      <a:schemeClr val="tx1"/>
                    </a:gs>
                  </a:gsLst>
                  <a:lin ang="5400000" scaled="0"/>
                </a:gradFill>
                <a:latin typeface="Calibri" pitchFamily="34" charset="0"/>
                <a:cs typeface="Calibri" pitchFamily="34" charset="0"/>
              </a:rPr>
              <a:t>Patch N1 &amp; N2</a:t>
            </a:r>
          </a:p>
          <a:p>
            <a:pPr marL="342900" indent="-342900">
              <a:buFont typeface="+mj-lt"/>
              <a:buAutoNum type="arabicPeriod"/>
            </a:pPr>
            <a:r>
              <a:rPr lang="en-US" sz="2000" dirty="0" smtClean="0">
                <a:gradFill>
                  <a:gsLst>
                    <a:gs pos="36000">
                      <a:schemeClr val="tx1"/>
                    </a:gs>
                    <a:gs pos="86000">
                      <a:schemeClr val="tx1"/>
                    </a:gs>
                  </a:gsLst>
                  <a:lin ang="5400000" scaled="0"/>
                </a:gradFill>
                <a:latin typeface="Calibri" pitchFamily="34" charset="0"/>
                <a:cs typeface="Calibri" pitchFamily="34" charset="0"/>
              </a:rPr>
              <a:t>Add N1 &amp; N2 back to possible owners</a:t>
            </a:r>
          </a:p>
        </p:txBody>
      </p:sp>
      <p:sp>
        <p:nvSpPr>
          <p:cNvPr id="73" name="Rectangle 72"/>
          <p:cNvSpPr/>
          <p:nvPr/>
        </p:nvSpPr>
        <p:spPr bwMode="auto">
          <a:xfrm>
            <a:off x="2933700" y="4343400"/>
            <a:ext cx="5867400" cy="457200"/>
          </a:xfrm>
          <a:prstGeom prst="rect">
            <a:avLst/>
          </a:prstGeom>
          <a:solidFill>
            <a:schemeClr val="bg1">
              <a:lumMod val="60000"/>
              <a:lumOff val="40000"/>
            </a:schemeClr>
          </a:solidFill>
          <a:ln w="19050">
            <a:solidFill>
              <a:schemeClr val="bg2"/>
            </a:solidFill>
            <a:prstDash val="solid"/>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dirty="0" smtClean="0">
                <a:solidFill>
                  <a:sysClr val="windowText" lastClr="000000"/>
                </a:solidFill>
                <a:latin typeface="Calibri" pitchFamily="34" charset="0"/>
                <a:cs typeface="Calibri" pitchFamily="34" charset="0"/>
              </a:rPr>
              <a:t>Instance 2</a:t>
            </a:r>
          </a:p>
        </p:txBody>
      </p:sp>
      <p:cxnSp>
        <p:nvCxnSpPr>
          <p:cNvPr id="27" name="Shape 20"/>
          <p:cNvCxnSpPr>
            <a:stCxn id="25" idx="2"/>
            <a:endCxn id="45" idx="2"/>
          </p:cNvCxnSpPr>
          <p:nvPr/>
        </p:nvCxnSpPr>
        <p:spPr>
          <a:xfrm rot="10800000">
            <a:off x="4419600" y="5105400"/>
            <a:ext cx="1036824" cy="659988"/>
          </a:xfrm>
          <a:prstGeom prst="bentConnector2">
            <a:avLst/>
          </a:prstGeom>
          <a:ln w="38100">
            <a:solidFill>
              <a:schemeClr val="tx1">
                <a:lumMod val="9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4" name="Shape 20"/>
          <p:cNvCxnSpPr>
            <a:stCxn id="25" idx="4"/>
            <a:endCxn id="46" idx="2"/>
          </p:cNvCxnSpPr>
          <p:nvPr/>
        </p:nvCxnSpPr>
        <p:spPr>
          <a:xfrm flipV="1">
            <a:off x="6294624" y="5105400"/>
            <a:ext cx="1020576" cy="659988"/>
          </a:xfrm>
          <a:prstGeom prst="bentConnector2">
            <a:avLst/>
          </a:prstGeom>
          <a:ln w="38100">
            <a:solidFill>
              <a:schemeClr val="tx1">
                <a:lumMod val="95000"/>
              </a:schemeClr>
            </a:solidFill>
            <a:tailEnd type="arrow"/>
          </a:ln>
        </p:spPr>
        <p:style>
          <a:lnRef idx="1">
            <a:schemeClr val="accent1"/>
          </a:lnRef>
          <a:fillRef idx="0">
            <a:schemeClr val="accent1"/>
          </a:fillRef>
          <a:effectRef idx="0">
            <a:schemeClr val="accent1"/>
          </a:effectRef>
          <a:fontRef idx="minor">
            <a:schemeClr val="tx1"/>
          </a:fontRef>
        </p:style>
      </p:cxnSp>
      <p:sp>
        <p:nvSpPr>
          <p:cNvPr id="24" name="Flowchart: Magnetic Disk 23"/>
          <p:cNvSpPr/>
          <p:nvPr/>
        </p:nvSpPr>
        <p:spPr bwMode="auto">
          <a:xfrm>
            <a:off x="5456424" y="1740312"/>
            <a:ext cx="838200" cy="1143000"/>
          </a:xfrm>
          <a:prstGeom prst="flowChartMagneticDisk">
            <a:avLst/>
          </a:prstGeom>
          <a:solidFill>
            <a:schemeClr val="tx2">
              <a:lumMod val="90000"/>
            </a:schemeClr>
          </a:solidFill>
          <a:ln w="12700">
            <a:solidFill>
              <a:schemeClr val="bg2"/>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36000">
                    <a:schemeClr val="tx1"/>
                  </a:gs>
                  <a:gs pos="86000">
                    <a:schemeClr val="tx1"/>
                  </a:gs>
                </a:gsLst>
                <a:lin ang="5400000" scaled="0"/>
              </a:gradFill>
              <a:effectLst>
                <a:outerShdw blurRad="38100" dist="38100" dir="2700000" algn="tl">
                  <a:srgbClr val="000000">
                    <a:alpha val="43137"/>
                  </a:srgbClr>
                </a:outerShdw>
              </a:effectLst>
              <a:latin typeface="Segoe" pitchFamily="34" charset="0"/>
            </a:endParaRPr>
          </a:p>
        </p:txBody>
      </p:sp>
      <p:sp>
        <p:nvSpPr>
          <p:cNvPr id="25" name="Flowchart: Magnetic Disk 24"/>
          <p:cNvSpPr/>
          <p:nvPr/>
        </p:nvSpPr>
        <p:spPr bwMode="auto">
          <a:xfrm>
            <a:off x="5456424" y="5193888"/>
            <a:ext cx="838200" cy="1143000"/>
          </a:xfrm>
          <a:prstGeom prst="flowChartMagneticDisk">
            <a:avLst/>
          </a:prstGeom>
          <a:solidFill>
            <a:schemeClr val="tx2">
              <a:lumMod val="90000"/>
            </a:schemeClr>
          </a:solidFill>
          <a:ln w="12700">
            <a:solidFill>
              <a:schemeClr val="bg2"/>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36000">
                    <a:schemeClr val="tx1"/>
                  </a:gs>
                  <a:gs pos="86000">
                    <a:schemeClr val="tx1"/>
                  </a:gs>
                </a:gsLst>
                <a:lin ang="5400000" scaled="0"/>
              </a:gradFill>
              <a:effectLst>
                <a:outerShdw blurRad="38100" dist="38100" dir="2700000" algn="tl">
                  <a:srgbClr val="000000">
                    <a:alpha val="43137"/>
                  </a:srgbClr>
                </a:outerShdw>
              </a:effectLst>
              <a:latin typeface="Calibri" pitchFamily="34" charset="0"/>
              <a:cs typeface="Calibri" pitchFamily="34" charset="0"/>
            </a:endParaRPr>
          </a:p>
        </p:txBody>
      </p:sp>
      <p:sp>
        <p:nvSpPr>
          <p:cNvPr id="16"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41274876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grpId="0" nodeType="clickEffect">
                                  <p:stCondLst>
                                    <p:cond delay="0"/>
                                  </p:stCondLst>
                                  <p:childTnLst>
                                    <p:animClr clrSpc="rgb" dir="cw">
                                      <p:cBhvr>
                                        <p:cTn id="6" dur="500" fill="hold"/>
                                        <p:tgtEl>
                                          <p:spTgt spid="47"/>
                                        </p:tgtEl>
                                        <p:attrNameLst>
                                          <p:attrName>fillcolor</p:attrName>
                                        </p:attrNameLst>
                                      </p:cBhvr>
                                      <p:to>
                                        <a:srgbClr val="92D050"/>
                                      </p:to>
                                    </p:animClr>
                                    <p:set>
                                      <p:cBhvr>
                                        <p:cTn id="7" dur="500" fill="hold"/>
                                        <p:tgtEl>
                                          <p:spTgt spid="47"/>
                                        </p:tgtEl>
                                        <p:attrNameLst>
                                          <p:attrName>fill.type</p:attrName>
                                        </p:attrNameLst>
                                      </p:cBhvr>
                                      <p:to>
                                        <p:strVal val="solid"/>
                                      </p:to>
                                    </p:set>
                                    <p:set>
                                      <p:cBhvr>
                                        <p:cTn id="8" dur="500" fill="hold"/>
                                        <p:tgtEl>
                                          <p:spTgt spid="47"/>
                                        </p:tgtEl>
                                        <p:attrNameLst>
                                          <p:attrName>fill.on</p:attrName>
                                        </p:attrNameLst>
                                      </p:cBhvr>
                                      <p:to>
                                        <p:strVal val="true"/>
                                      </p:to>
                                    </p:set>
                                  </p:childTnLst>
                                </p:cTn>
                              </p:par>
                              <p:par>
                                <p:cTn id="9" presetID="1" presetClass="emph" presetSubtype="2" fill="hold" nodeType="withEffect">
                                  <p:stCondLst>
                                    <p:cond delay="0"/>
                                  </p:stCondLst>
                                  <p:childTnLst>
                                    <p:animClr clrSpc="rgb" dir="cw">
                                      <p:cBhvr>
                                        <p:cTn id="10" dur="500" fill="hold"/>
                                        <p:tgtEl>
                                          <p:spTgt spid="46"/>
                                        </p:tgtEl>
                                        <p:attrNameLst>
                                          <p:attrName>fillcolor</p:attrName>
                                        </p:attrNameLst>
                                      </p:cBhvr>
                                      <p:to>
                                        <a:srgbClr val="92D050"/>
                                      </p:to>
                                    </p:animClr>
                                    <p:set>
                                      <p:cBhvr>
                                        <p:cTn id="11" dur="500" fill="hold"/>
                                        <p:tgtEl>
                                          <p:spTgt spid="46"/>
                                        </p:tgtEl>
                                        <p:attrNameLst>
                                          <p:attrName>fill.type</p:attrName>
                                        </p:attrNameLst>
                                      </p:cBhvr>
                                      <p:to>
                                        <p:strVal val="solid"/>
                                      </p:to>
                                    </p:set>
                                    <p:set>
                                      <p:cBhvr>
                                        <p:cTn id="12" dur="500" fill="hold"/>
                                        <p:tgtEl>
                                          <p:spTgt spid="46"/>
                                        </p:tgtEl>
                                        <p:attrNameLst>
                                          <p:attrName>fill.on</p:attrName>
                                        </p:attrNameLst>
                                      </p:cBhvr>
                                      <p:to>
                                        <p:strVal val="true"/>
                                      </p:to>
                                    </p:set>
                                  </p:childTnLst>
                                </p:cTn>
                              </p:par>
                              <p:par>
                                <p:cTn id="13" presetID="9" presetClass="entr" presetSubtype="0" fill="hold" nodeType="withEffect">
                                  <p:stCondLst>
                                    <p:cond delay="0"/>
                                  </p:stCondLst>
                                  <p:childTnLst>
                                    <p:set>
                                      <p:cBhvr>
                                        <p:cTn id="14" dur="1" fill="hold">
                                          <p:stCondLst>
                                            <p:cond delay="0"/>
                                          </p:stCondLst>
                                        </p:cTn>
                                        <p:tgtEl>
                                          <p:spTgt spid="72">
                                            <p:txEl>
                                              <p:pRg st="0" end="0"/>
                                            </p:txEl>
                                          </p:spTgt>
                                        </p:tgtEl>
                                        <p:attrNameLst>
                                          <p:attrName>style.visibility</p:attrName>
                                        </p:attrNameLst>
                                      </p:cBhvr>
                                      <p:to>
                                        <p:strVal val="visible"/>
                                      </p:to>
                                    </p:set>
                                    <p:animEffect transition="in" filter="dissolve">
                                      <p:cBhvr>
                                        <p:cTn id="15" dur="500"/>
                                        <p:tgtEl>
                                          <p:spTgt spid="72">
                                            <p:txEl>
                                              <p:pRg st="0" end="0"/>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72">
                                            <p:txEl>
                                              <p:pRg st="1" end="1"/>
                                            </p:txEl>
                                          </p:spTgt>
                                        </p:tgtEl>
                                        <p:attrNameLst>
                                          <p:attrName>style.visibility</p:attrName>
                                        </p:attrNameLst>
                                      </p:cBhvr>
                                      <p:to>
                                        <p:strVal val="visible"/>
                                      </p:to>
                                    </p:set>
                                    <p:animEffect transition="in" filter="dissolve">
                                      <p:cBhvr>
                                        <p:cTn id="18" dur="500"/>
                                        <p:tgtEl>
                                          <p:spTgt spid="7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xit" presetSubtype="0" fill="hold" nodeType="clickEffect">
                                  <p:stCondLst>
                                    <p:cond delay="0"/>
                                  </p:stCondLst>
                                  <p:childTnLst>
                                    <p:animEffect transition="out" filter="dissolve">
                                      <p:cBhvr>
                                        <p:cTn id="22" dur="500"/>
                                        <p:tgtEl>
                                          <p:spTgt spid="21"/>
                                        </p:tgtEl>
                                      </p:cBhvr>
                                    </p:animEffect>
                                    <p:set>
                                      <p:cBhvr>
                                        <p:cTn id="23" dur="1" fill="hold">
                                          <p:stCondLst>
                                            <p:cond delay="499"/>
                                          </p:stCondLst>
                                        </p:cTn>
                                        <p:tgtEl>
                                          <p:spTgt spid="21"/>
                                        </p:tgtEl>
                                        <p:attrNameLst>
                                          <p:attrName>style.visibility</p:attrName>
                                        </p:attrNameLst>
                                      </p:cBhvr>
                                      <p:to>
                                        <p:strVal val="hidden"/>
                                      </p:to>
                                    </p:set>
                                  </p:childTnLst>
                                </p:cTn>
                              </p:par>
                              <p:par>
                                <p:cTn id="24" presetID="9" presetClass="entr" presetSubtype="0"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dissolve">
                                      <p:cBhvr>
                                        <p:cTn id="26" dur="500"/>
                                        <p:tgtEl>
                                          <p:spTgt spid="30"/>
                                        </p:tgtEl>
                                      </p:cBhvr>
                                    </p:animEffect>
                                  </p:childTnLst>
                                </p:cTn>
                              </p:par>
                              <p:par>
                                <p:cTn id="27" presetID="9" presetClass="exit" presetSubtype="0" fill="hold" nodeType="withEffect">
                                  <p:stCondLst>
                                    <p:cond delay="0"/>
                                  </p:stCondLst>
                                  <p:childTnLst>
                                    <p:animEffect transition="out" filter="dissolve">
                                      <p:cBhvr>
                                        <p:cTn id="28" dur="500"/>
                                        <p:tgtEl>
                                          <p:spTgt spid="27"/>
                                        </p:tgtEl>
                                      </p:cBhvr>
                                    </p:animEffect>
                                    <p:set>
                                      <p:cBhvr>
                                        <p:cTn id="29" dur="1" fill="hold">
                                          <p:stCondLst>
                                            <p:cond delay="499"/>
                                          </p:stCondLst>
                                        </p:cTn>
                                        <p:tgtEl>
                                          <p:spTgt spid="27"/>
                                        </p:tgtEl>
                                        <p:attrNameLst>
                                          <p:attrName>style.visibility</p:attrName>
                                        </p:attrNameLst>
                                      </p:cBhvr>
                                      <p:to>
                                        <p:strVal val="hidden"/>
                                      </p:to>
                                    </p:set>
                                  </p:childTnLst>
                                </p:cTn>
                              </p:par>
                              <p:par>
                                <p:cTn id="30" presetID="9" presetClass="entr" presetSubtype="0" fill="hold"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dissolve">
                                      <p:cBhvr>
                                        <p:cTn id="32" dur="500"/>
                                        <p:tgtEl>
                                          <p:spTgt spid="34"/>
                                        </p:tgtEl>
                                      </p:cBhvr>
                                    </p:animEffect>
                                  </p:childTnLst>
                                </p:cTn>
                              </p:par>
                              <p:par>
                                <p:cTn id="33" presetID="9" presetClass="entr" presetSubtype="0" fill="hold" nodeType="withEffect">
                                  <p:stCondLst>
                                    <p:cond delay="0"/>
                                  </p:stCondLst>
                                  <p:childTnLst>
                                    <p:set>
                                      <p:cBhvr>
                                        <p:cTn id="34" dur="1" fill="hold">
                                          <p:stCondLst>
                                            <p:cond delay="0"/>
                                          </p:stCondLst>
                                        </p:cTn>
                                        <p:tgtEl>
                                          <p:spTgt spid="72">
                                            <p:txEl>
                                              <p:pRg st="2" end="2"/>
                                            </p:txEl>
                                          </p:spTgt>
                                        </p:tgtEl>
                                        <p:attrNameLst>
                                          <p:attrName>style.visibility</p:attrName>
                                        </p:attrNameLst>
                                      </p:cBhvr>
                                      <p:to>
                                        <p:strVal val="visible"/>
                                      </p:to>
                                    </p:set>
                                    <p:animEffect transition="in" filter="dissolve">
                                      <p:cBhvr>
                                        <p:cTn id="35" dur="500"/>
                                        <p:tgtEl>
                                          <p:spTgt spid="72">
                                            <p:txEl>
                                              <p:pRg st="2" end="2"/>
                                            </p:txEl>
                                          </p:spTgt>
                                        </p:tgtEl>
                                      </p:cBhvr>
                                    </p:animEffect>
                                  </p:childTnLst>
                                </p:cTn>
                              </p:par>
                              <p:par>
                                <p:cTn id="36" presetID="9" presetClass="entr" presetSubtype="0" fill="hold" nodeType="withEffect">
                                  <p:stCondLst>
                                    <p:cond delay="0"/>
                                  </p:stCondLst>
                                  <p:childTnLst>
                                    <p:set>
                                      <p:cBhvr>
                                        <p:cTn id="37" dur="1" fill="hold">
                                          <p:stCondLst>
                                            <p:cond delay="0"/>
                                          </p:stCondLst>
                                        </p:cTn>
                                        <p:tgtEl>
                                          <p:spTgt spid="72">
                                            <p:txEl>
                                              <p:pRg st="3" end="3"/>
                                            </p:txEl>
                                          </p:spTgt>
                                        </p:tgtEl>
                                        <p:attrNameLst>
                                          <p:attrName>style.visibility</p:attrName>
                                        </p:attrNameLst>
                                      </p:cBhvr>
                                      <p:to>
                                        <p:strVal val="visible"/>
                                      </p:to>
                                    </p:set>
                                    <p:animEffect transition="in" filter="dissolve">
                                      <p:cBhvr>
                                        <p:cTn id="38" dur="500"/>
                                        <p:tgtEl>
                                          <p:spTgt spid="72">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mph" presetSubtype="2" fill="hold" nodeType="clickEffect">
                                  <p:stCondLst>
                                    <p:cond delay="0"/>
                                  </p:stCondLst>
                                  <p:childTnLst>
                                    <p:animClr clrSpc="rgb" dir="cw">
                                      <p:cBhvr>
                                        <p:cTn id="42" dur="500" fill="hold"/>
                                        <p:tgtEl>
                                          <p:spTgt spid="45"/>
                                        </p:tgtEl>
                                        <p:attrNameLst>
                                          <p:attrName>fillcolor</p:attrName>
                                        </p:attrNameLst>
                                      </p:cBhvr>
                                      <p:to>
                                        <a:srgbClr val="92D050"/>
                                      </p:to>
                                    </p:animClr>
                                    <p:set>
                                      <p:cBhvr>
                                        <p:cTn id="43" dur="500" fill="hold"/>
                                        <p:tgtEl>
                                          <p:spTgt spid="45"/>
                                        </p:tgtEl>
                                        <p:attrNameLst>
                                          <p:attrName>fill.type</p:attrName>
                                        </p:attrNameLst>
                                      </p:cBhvr>
                                      <p:to>
                                        <p:strVal val="solid"/>
                                      </p:to>
                                    </p:set>
                                    <p:set>
                                      <p:cBhvr>
                                        <p:cTn id="44" dur="500" fill="hold"/>
                                        <p:tgtEl>
                                          <p:spTgt spid="45"/>
                                        </p:tgtEl>
                                        <p:attrNameLst>
                                          <p:attrName>fill.on</p:attrName>
                                        </p:attrNameLst>
                                      </p:cBhvr>
                                      <p:to>
                                        <p:strVal val="true"/>
                                      </p:to>
                                    </p:set>
                                  </p:childTnLst>
                                </p:cTn>
                              </p:par>
                              <p:par>
                                <p:cTn id="45" presetID="1" presetClass="emph" presetSubtype="2" fill="hold" nodeType="withEffect">
                                  <p:stCondLst>
                                    <p:cond delay="0"/>
                                  </p:stCondLst>
                                  <p:childTnLst>
                                    <p:animClr clrSpc="rgb" dir="cw">
                                      <p:cBhvr>
                                        <p:cTn id="46" dur="500" fill="hold"/>
                                        <p:tgtEl>
                                          <p:spTgt spid="4"/>
                                        </p:tgtEl>
                                        <p:attrNameLst>
                                          <p:attrName>fillcolor</p:attrName>
                                        </p:attrNameLst>
                                      </p:cBhvr>
                                      <p:to>
                                        <a:srgbClr val="92D050"/>
                                      </p:to>
                                    </p:animClr>
                                    <p:set>
                                      <p:cBhvr>
                                        <p:cTn id="47" dur="500" fill="hold"/>
                                        <p:tgtEl>
                                          <p:spTgt spid="4"/>
                                        </p:tgtEl>
                                        <p:attrNameLst>
                                          <p:attrName>fill.type</p:attrName>
                                        </p:attrNameLst>
                                      </p:cBhvr>
                                      <p:to>
                                        <p:strVal val="solid"/>
                                      </p:to>
                                    </p:set>
                                    <p:set>
                                      <p:cBhvr>
                                        <p:cTn id="48" dur="500" fill="hold"/>
                                        <p:tgtEl>
                                          <p:spTgt spid="4"/>
                                        </p:tgtEl>
                                        <p:attrNameLst>
                                          <p:attrName>fill.on</p:attrName>
                                        </p:attrNameLst>
                                      </p:cBhvr>
                                      <p:to>
                                        <p:strVal val="true"/>
                                      </p:to>
                                    </p:set>
                                  </p:childTnLst>
                                </p:cTn>
                              </p:par>
                              <p:par>
                                <p:cTn id="49" presetID="9" presetClass="entr" presetSubtype="0" fill="hold" nodeType="withEffect">
                                  <p:stCondLst>
                                    <p:cond delay="0"/>
                                  </p:stCondLst>
                                  <p:childTnLst>
                                    <p:set>
                                      <p:cBhvr>
                                        <p:cTn id="50" dur="1" fill="hold">
                                          <p:stCondLst>
                                            <p:cond delay="0"/>
                                          </p:stCondLst>
                                        </p:cTn>
                                        <p:tgtEl>
                                          <p:spTgt spid="72">
                                            <p:txEl>
                                              <p:pRg st="4" end="4"/>
                                            </p:txEl>
                                          </p:spTgt>
                                        </p:tgtEl>
                                        <p:attrNameLst>
                                          <p:attrName>style.visibility</p:attrName>
                                        </p:attrNameLst>
                                      </p:cBhvr>
                                      <p:to>
                                        <p:strVal val="visible"/>
                                      </p:to>
                                    </p:set>
                                    <p:animEffect transition="in" filter="dissolve">
                                      <p:cBhvr>
                                        <p:cTn id="51" dur="500"/>
                                        <p:tgtEl>
                                          <p:spTgt spid="72">
                                            <p:txEl>
                                              <p:pRg st="4" end="4"/>
                                            </p:txEl>
                                          </p:spTgt>
                                        </p:tgtEl>
                                      </p:cBhvr>
                                    </p:animEffect>
                                  </p:childTnLst>
                                </p:cTn>
                              </p:par>
                              <p:par>
                                <p:cTn id="52" presetID="9" presetClass="entr" presetSubtype="0" fill="hold" nodeType="withEffect">
                                  <p:stCondLst>
                                    <p:cond delay="0"/>
                                  </p:stCondLst>
                                  <p:childTnLst>
                                    <p:set>
                                      <p:cBhvr>
                                        <p:cTn id="53" dur="1" fill="hold">
                                          <p:stCondLst>
                                            <p:cond delay="0"/>
                                          </p:stCondLst>
                                        </p:cTn>
                                        <p:tgtEl>
                                          <p:spTgt spid="72">
                                            <p:txEl>
                                              <p:pRg st="5" end="5"/>
                                            </p:txEl>
                                          </p:spTgt>
                                        </p:tgtEl>
                                        <p:attrNameLst>
                                          <p:attrName>style.visibility</p:attrName>
                                        </p:attrNameLst>
                                      </p:cBhvr>
                                      <p:to>
                                        <p:strVal val="visible"/>
                                      </p:to>
                                    </p:set>
                                    <p:animEffect transition="in" filter="dissolve">
                                      <p:cBhvr>
                                        <p:cTn id="54" dur="500"/>
                                        <p:tgtEl>
                                          <p:spTgt spid="7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Clustering Concepts</a:t>
            </a:r>
            <a:br>
              <a:rPr lang="en-US" dirty="0" smtClean="0"/>
            </a:br>
            <a:r>
              <a:rPr lang="en-US" sz="2800" dirty="0" smtClean="0">
                <a:solidFill>
                  <a:schemeClr val="accent1"/>
                </a:solidFill>
              </a:rPr>
              <a:t>What is Failover Clustering?</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High-availability solution built on top of Windows Clustering that provides automatic detection and failover at the instance level</a:t>
            </a:r>
          </a:p>
          <a:p>
            <a:r>
              <a:rPr lang="en-US" sz="2400" dirty="0" smtClean="0"/>
              <a:t>Only one node can own the instance or service and its dependent resources such as shared disks, IP address, and </a:t>
            </a:r>
            <a:r>
              <a:rPr lang="en-US" sz="2400" dirty="0" err="1" smtClean="0"/>
              <a:t>MSDTC</a:t>
            </a:r>
            <a:r>
              <a:rPr lang="en-US" sz="2400" dirty="0" smtClean="0"/>
              <a:t> (if configured as a cluster resource)</a:t>
            </a:r>
          </a:p>
          <a:p>
            <a:r>
              <a:rPr lang="en-US" sz="2400" dirty="0" smtClean="0"/>
              <a:t>Standard Edition supports 2 nodes, Enterprise and Datacenter support the OS-Edition maximum for nodes</a:t>
            </a:r>
          </a:p>
          <a:p>
            <a:pPr lvl="1"/>
            <a:r>
              <a:rPr lang="en-US" sz="2000" dirty="0" smtClean="0"/>
              <a:t>Up to 16 nodes can participate in a failover cluster</a:t>
            </a:r>
          </a:p>
          <a:p>
            <a:r>
              <a:rPr lang="en-US" sz="2400" dirty="0" smtClean="0"/>
              <a:t>Only maintains a single copy of the databases on the shared storage</a:t>
            </a:r>
          </a:p>
          <a:p>
            <a:pPr lvl="1"/>
            <a:r>
              <a:rPr lang="en-US" sz="2000" dirty="0" smtClean="0"/>
              <a:t>Single point of failure</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907737722"/>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Troubleshooting Cluster Issues</a:t>
            </a:r>
            <a:endParaRPr lang="en-AU" dirty="0"/>
          </a:p>
        </p:txBody>
      </p:sp>
      <p:sp>
        <p:nvSpPr>
          <p:cNvPr id="3" name="Content Placeholder 2"/>
          <p:cNvSpPr>
            <a:spLocks noGrp="1"/>
          </p:cNvSpPr>
          <p:nvPr>
            <p:ph idx="1"/>
          </p:nvPr>
        </p:nvSpPr>
        <p:spPr/>
        <p:txBody>
          <a:bodyPr>
            <a:normAutofit/>
          </a:bodyPr>
          <a:lstStyle/>
          <a:p>
            <a:pPr>
              <a:defRPr/>
            </a:pPr>
            <a:r>
              <a:rPr lang="en-US" sz="2400" dirty="0" smtClean="0"/>
              <a:t>Windows event logs</a:t>
            </a:r>
          </a:p>
          <a:p>
            <a:pPr>
              <a:defRPr/>
            </a:pPr>
            <a:r>
              <a:rPr lang="en-US" sz="2400" dirty="0" smtClean="0"/>
              <a:t>Cluster log</a:t>
            </a:r>
          </a:p>
          <a:p>
            <a:pPr lvl="1">
              <a:defRPr/>
            </a:pPr>
            <a:r>
              <a:rPr lang="en-US" sz="2000" dirty="0" smtClean="0"/>
              <a:t>cluster.exe /</a:t>
            </a:r>
            <a:r>
              <a:rPr lang="en-US" sz="2000" dirty="0" err="1" smtClean="0"/>
              <a:t>Cluster:ClusterName</a:t>
            </a:r>
            <a:r>
              <a:rPr lang="en-US" sz="2000" dirty="0"/>
              <a:t> </a:t>
            </a:r>
            <a:r>
              <a:rPr lang="en-US" sz="2000" dirty="0" smtClean="0"/>
              <a:t>log /gen /copy “c:\”</a:t>
            </a:r>
          </a:p>
          <a:p>
            <a:pPr>
              <a:defRPr/>
            </a:pPr>
            <a:r>
              <a:rPr lang="en-US" sz="2400" dirty="0" smtClean="0"/>
              <a:t>SQL Server error log</a:t>
            </a:r>
          </a:p>
          <a:p>
            <a:pPr>
              <a:defRPr/>
            </a:pPr>
            <a:r>
              <a:rPr lang="en-US" sz="2400" dirty="0" smtClean="0"/>
              <a:t>SQL Server setup log</a:t>
            </a:r>
          </a:p>
          <a:p>
            <a:pPr>
              <a:defRPr/>
            </a:pPr>
            <a:r>
              <a:rPr lang="en-US" sz="2400" dirty="0" smtClean="0"/>
              <a:t>Connection failures</a:t>
            </a:r>
          </a:p>
          <a:p>
            <a:pPr lvl="1">
              <a:defRPr/>
            </a:pPr>
            <a:r>
              <a:rPr lang="en-US" sz="2000" dirty="0" smtClean="0"/>
              <a:t>Ensure that each instance is configured to use a fixed TCP/IP port in the cluster</a:t>
            </a:r>
          </a:p>
          <a:p>
            <a:pPr lvl="1">
              <a:defRPr/>
            </a:pPr>
            <a:r>
              <a:rPr lang="en-US" sz="2000" dirty="0" smtClean="0"/>
              <a:t>Ensure that the appropriate firewall rules have been implemented in each of the cluster nodes for the fixed ports</a:t>
            </a:r>
          </a:p>
          <a:p>
            <a:pPr lvl="1">
              <a:defRPr/>
            </a:pPr>
            <a:r>
              <a:rPr lang="en-US" sz="2000" dirty="0" smtClean="0"/>
              <a:t>Ensure there are no IP conflicts in the network</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3628692126"/>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Troubleshooting </a:t>
            </a:r>
            <a:r>
              <a:rPr lang="en-AU" dirty="0"/>
              <a:t>Clusters </a:t>
            </a:r>
            <a:r>
              <a:rPr lang="en-AU" dirty="0" smtClean="0"/>
              <a:t>Issues</a:t>
            </a:r>
            <a:r>
              <a:rPr lang="en-AU" dirty="0"/>
              <a:t/>
            </a:r>
            <a:br>
              <a:rPr lang="en-AU" dirty="0"/>
            </a:br>
            <a:r>
              <a:rPr lang="en-AU" sz="3100" dirty="0" smtClean="0">
                <a:solidFill>
                  <a:schemeClr val="accent1"/>
                </a:solidFill>
              </a:rPr>
              <a:t>Recovering </a:t>
            </a:r>
            <a:r>
              <a:rPr lang="en-AU" sz="3100" dirty="0">
                <a:solidFill>
                  <a:schemeClr val="accent1"/>
                </a:solidFill>
              </a:rPr>
              <a:t>from </a:t>
            </a:r>
            <a:r>
              <a:rPr lang="en-AU" sz="3100" dirty="0" smtClean="0">
                <a:solidFill>
                  <a:schemeClr val="accent1"/>
                </a:solidFill>
              </a:rPr>
              <a:t>Cluster Hardware Failure</a:t>
            </a:r>
            <a:endParaRPr lang="en-AU" dirty="0">
              <a:solidFill>
                <a:schemeClr val="accent1"/>
              </a:solidFill>
            </a:endParaRPr>
          </a:p>
        </p:txBody>
      </p:sp>
      <p:sp>
        <p:nvSpPr>
          <p:cNvPr id="3" name="Content Placeholder 2"/>
          <p:cNvSpPr>
            <a:spLocks noGrp="1"/>
          </p:cNvSpPr>
          <p:nvPr>
            <p:ph idx="1"/>
          </p:nvPr>
        </p:nvSpPr>
        <p:spPr/>
        <p:txBody>
          <a:bodyPr>
            <a:normAutofit/>
          </a:bodyPr>
          <a:lstStyle/>
          <a:p>
            <a:r>
              <a:rPr lang="en-AU" sz="2400" dirty="0" smtClean="0"/>
              <a:t>Evict the failed node from the cluster using the Cluster Administrator</a:t>
            </a:r>
          </a:p>
          <a:p>
            <a:r>
              <a:rPr lang="en-AU" sz="2400" dirty="0" smtClean="0"/>
              <a:t>Verify that the node has been removed from the cluster</a:t>
            </a:r>
          </a:p>
          <a:p>
            <a:r>
              <a:rPr lang="en-AU" sz="2400" dirty="0" smtClean="0"/>
              <a:t>Repair or replace the failed server hardware and reinstall Windows Server 2008</a:t>
            </a:r>
          </a:p>
          <a:p>
            <a:r>
              <a:rPr lang="en-AU" sz="2400" dirty="0" smtClean="0"/>
              <a:t>Add the node to the cluster using the Cluster Administrator</a:t>
            </a:r>
          </a:p>
          <a:p>
            <a:pPr lvl="1"/>
            <a:r>
              <a:rPr lang="en-AU" sz="2000" dirty="0" smtClean="0"/>
              <a:t>Plan a downtime to re-run Cluster Validation Tests</a:t>
            </a:r>
          </a:p>
          <a:p>
            <a:r>
              <a:rPr lang="en-AU" sz="2400" dirty="0" smtClean="0"/>
              <a:t>Run SQL Server setup on the node</a:t>
            </a:r>
            <a:endParaRPr lang="en-AU"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2279505074"/>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2012 Flexible Failover</a:t>
            </a:r>
            <a:endParaRPr lang="en-US" dirty="0"/>
          </a:p>
        </p:txBody>
      </p:sp>
      <p:sp>
        <p:nvSpPr>
          <p:cNvPr id="3" name="Content Placeholder 2"/>
          <p:cNvSpPr>
            <a:spLocks noGrp="1"/>
          </p:cNvSpPr>
          <p:nvPr>
            <p:ph idx="1"/>
          </p:nvPr>
        </p:nvSpPr>
        <p:spPr/>
        <p:txBody>
          <a:bodyPr/>
          <a:lstStyle/>
          <a:p>
            <a:r>
              <a:rPr lang="en-US" sz="2400" dirty="0" smtClean="0"/>
              <a:t>User </a:t>
            </a:r>
            <a:r>
              <a:rPr lang="en-US" sz="2400" dirty="0"/>
              <a:t>sets new cluster properties for </a:t>
            </a:r>
            <a:r>
              <a:rPr lang="en-US" sz="2400" dirty="0" err="1"/>
              <a:t>HealthCheckTimeout</a:t>
            </a:r>
            <a:r>
              <a:rPr lang="en-US" sz="2400" dirty="0"/>
              <a:t> and </a:t>
            </a:r>
            <a:r>
              <a:rPr lang="en-US" sz="2400" dirty="0" err="1"/>
              <a:t>FailureConditionLevel</a:t>
            </a:r>
            <a:endParaRPr lang="en-US" sz="2400" dirty="0"/>
          </a:p>
          <a:p>
            <a:r>
              <a:rPr lang="en-US" sz="2400" dirty="0" err="1"/>
              <a:t>IsAlive</a:t>
            </a:r>
            <a:r>
              <a:rPr lang="en-US" sz="2400" dirty="0"/>
              <a:t>/</a:t>
            </a:r>
            <a:r>
              <a:rPr lang="en-US" sz="2400" dirty="0" err="1"/>
              <a:t>LooksAlive</a:t>
            </a:r>
            <a:r>
              <a:rPr lang="en-US" sz="2400" dirty="0"/>
              <a:t> result based on output from </a:t>
            </a:r>
            <a:r>
              <a:rPr lang="en-US" sz="2400" dirty="0" err="1"/>
              <a:t>sp_server_diagnostics</a:t>
            </a:r>
            <a:r>
              <a:rPr lang="en-US" sz="2400" dirty="0"/>
              <a:t> and </a:t>
            </a:r>
            <a:r>
              <a:rPr lang="en-US" sz="2400" dirty="0" err="1" smtClean="0"/>
              <a:t>FailureConditionLevel</a:t>
            </a:r>
            <a:endParaRPr lang="en-US" sz="2400" dirty="0"/>
          </a:p>
        </p:txBody>
      </p:sp>
      <p:graphicFrame>
        <p:nvGraphicFramePr>
          <p:cNvPr id="4" name="Table 3"/>
          <p:cNvGraphicFramePr>
            <a:graphicFrameLocks noGrp="1"/>
          </p:cNvGraphicFramePr>
          <p:nvPr>
            <p:extLst>
              <p:ext uri="{D42A27DB-BD31-4B8C-83A1-F6EECF244321}">
                <p14:modId xmlns:p14="http://schemas.microsoft.com/office/powerpoint/2010/main" val="4134300826"/>
              </p:ext>
            </p:extLst>
          </p:nvPr>
        </p:nvGraphicFramePr>
        <p:xfrm>
          <a:off x="876300" y="3082461"/>
          <a:ext cx="7391400" cy="2968756"/>
        </p:xfrm>
        <a:graphic>
          <a:graphicData uri="http://schemas.openxmlformats.org/drawingml/2006/table">
            <a:tbl>
              <a:tblPr firstRow="1" bandRow="1">
                <a:tableStyleId>{5C22544A-7EE6-4342-B048-85BDC9FD1C3A}</a:tableStyleId>
              </a:tblPr>
              <a:tblGrid>
                <a:gridCol w="685799"/>
                <a:gridCol w="2900867"/>
                <a:gridCol w="1756735"/>
                <a:gridCol w="2047999"/>
              </a:tblGrid>
              <a:tr h="331540">
                <a:tc>
                  <a:txBody>
                    <a:bodyPr/>
                    <a:lstStyle/>
                    <a:p>
                      <a:r>
                        <a:rPr lang="en-US" sz="1300" dirty="0" smtClean="0">
                          <a:solidFill>
                            <a:schemeClr val="tx1">
                              <a:lumMod val="10000"/>
                            </a:schemeClr>
                          </a:solidFill>
                          <a:latin typeface="Calibri" pitchFamily="34" charset="0"/>
                          <a:cs typeface="Calibri" pitchFamily="34" charset="0"/>
                        </a:rPr>
                        <a:t>Level</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r>
                        <a:rPr lang="en-US" sz="1300" dirty="0" smtClean="0">
                          <a:solidFill>
                            <a:schemeClr val="tx1">
                              <a:lumMod val="10000"/>
                            </a:schemeClr>
                          </a:solidFill>
                          <a:latin typeface="Calibri" pitchFamily="34" charset="0"/>
                          <a:cs typeface="Calibri" pitchFamily="34" charset="0"/>
                        </a:rPr>
                        <a:t>Failover Type</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r>
                        <a:rPr lang="en-US" sz="1300" dirty="0" smtClean="0">
                          <a:solidFill>
                            <a:schemeClr val="tx1">
                              <a:lumMod val="10000"/>
                            </a:schemeClr>
                          </a:solidFill>
                          <a:latin typeface="Calibri" pitchFamily="34" charset="0"/>
                          <a:cs typeface="Calibri" pitchFamily="34" charset="0"/>
                        </a:rPr>
                        <a:t>Description</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r>
                        <a:rPr lang="en-US" sz="1300" dirty="0" smtClean="0">
                          <a:solidFill>
                            <a:schemeClr val="tx1">
                              <a:lumMod val="10000"/>
                            </a:schemeClr>
                          </a:solidFill>
                          <a:latin typeface="Calibri" pitchFamily="34" charset="0"/>
                          <a:cs typeface="Calibri" pitchFamily="34" charset="0"/>
                        </a:rPr>
                        <a:t>Example</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r>
              <a:tr h="331540">
                <a:tc>
                  <a:txBody>
                    <a:bodyPr/>
                    <a:lstStyle/>
                    <a:p>
                      <a:r>
                        <a:rPr lang="en-US" sz="1300" dirty="0" smtClean="0">
                          <a:solidFill>
                            <a:schemeClr val="tx1">
                              <a:lumMod val="10000"/>
                            </a:schemeClr>
                          </a:solidFill>
                          <a:latin typeface="Calibri" pitchFamily="34" charset="0"/>
                          <a:cs typeface="Calibri" pitchFamily="34" charset="0"/>
                        </a:rPr>
                        <a:t>0</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r>
                        <a:rPr lang="en-US" sz="1300" dirty="0" smtClean="0">
                          <a:solidFill>
                            <a:schemeClr val="tx1">
                              <a:lumMod val="10000"/>
                            </a:schemeClr>
                          </a:solidFill>
                          <a:latin typeface="Calibri" pitchFamily="34" charset="0"/>
                          <a:cs typeface="Calibri" pitchFamily="34" charset="0"/>
                        </a:rPr>
                        <a:t>No automatic failover or restart</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r>
                        <a:rPr lang="en-US" sz="1300" dirty="0" smtClean="0">
                          <a:solidFill>
                            <a:schemeClr val="tx1">
                              <a:lumMod val="10000"/>
                            </a:schemeClr>
                          </a:solidFill>
                          <a:latin typeface="Calibri" pitchFamily="34" charset="0"/>
                          <a:cs typeface="Calibri" pitchFamily="34" charset="0"/>
                        </a:rPr>
                        <a:t>Never</a:t>
                      </a:r>
                      <a:r>
                        <a:rPr lang="en-US" sz="1300" baseline="0" dirty="0" smtClean="0">
                          <a:solidFill>
                            <a:schemeClr val="tx1">
                              <a:lumMod val="10000"/>
                            </a:schemeClr>
                          </a:solidFill>
                          <a:latin typeface="Calibri" pitchFamily="34" charset="0"/>
                          <a:cs typeface="Calibri" pitchFamily="34" charset="0"/>
                        </a:rPr>
                        <a:t> Fail, Log Only</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r>
              <a:tr h="354956">
                <a:tc>
                  <a:txBody>
                    <a:bodyPr/>
                    <a:lstStyle/>
                    <a:p>
                      <a:r>
                        <a:rPr lang="en-US" sz="1300" dirty="0" smtClean="0">
                          <a:solidFill>
                            <a:schemeClr val="tx1">
                              <a:lumMod val="10000"/>
                            </a:schemeClr>
                          </a:solidFill>
                          <a:latin typeface="Calibri" pitchFamily="34" charset="0"/>
                          <a:cs typeface="Calibri" pitchFamily="34" charset="0"/>
                        </a:rPr>
                        <a:t>1</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smtClean="0">
                          <a:solidFill>
                            <a:schemeClr val="tx1">
                              <a:lumMod val="10000"/>
                            </a:schemeClr>
                          </a:solidFill>
                          <a:latin typeface="Calibri" pitchFamily="34" charset="0"/>
                          <a:cs typeface="Calibri" pitchFamily="34" charset="0"/>
                        </a:rPr>
                        <a:t>Failover or restart on SQL Server down</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smtClean="0">
                          <a:solidFill>
                            <a:schemeClr val="tx1">
                              <a:lumMod val="10000"/>
                            </a:schemeClr>
                          </a:solidFill>
                          <a:latin typeface="Calibri" pitchFamily="34" charset="0"/>
                          <a:cs typeface="Calibri" pitchFamily="34" charset="0"/>
                        </a:rPr>
                        <a:t>Server Down</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smtClean="0">
                          <a:solidFill>
                            <a:schemeClr val="tx1">
                              <a:lumMod val="10000"/>
                            </a:schemeClr>
                          </a:solidFill>
                          <a:latin typeface="Calibri" pitchFamily="34" charset="0"/>
                          <a:cs typeface="Calibri" pitchFamily="34" charset="0"/>
                        </a:rPr>
                        <a:t>Instance</a:t>
                      </a:r>
                      <a:r>
                        <a:rPr lang="en-US" sz="1300" baseline="0" dirty="0" smtClean="0">
                          <a:solidFill>
                            <a:schemeClr val="tx1">
                              <a:lumMod val="10000"/>
                            </a:schemeClr>
                          </a:solidFill>
                          <a:latin typeface="Calibri" pitchFamily="34" charset="0"/>
                          <a:cs typeface="Calibri" pitchFamily="34" charset="0"/>
                        </a:rPr>
                        <a:t> Not Starting</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r>
              <a:tr h="472557">
                <a:tc>
                  <a:txBody>
                    <a:bodyPr/>
                    <a:lstStyle/>
                    <a:p>
                      <a:r>
                        <a:rPr lang="en-US" sz="1300" dirty="0" smtClean="0">
                          <a:solidFill>
                            <a:schemeClr val="tx1">
                              <a:lumMod val="10000"/>
                            </a:schemeClr>
                          </a:solidFill>
                          <a:latin typeface="Calibri" pitchFamily="34" charset="0"/>
                          <a:cs typeface="Calibri" pitchFamily="34" charset="0"/>
                        </a:rPr>
                        <a:t>2</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r>
                        <a:rPr lang="en-US" sz="1300" dirty="0" smtClean="0">
                          <a:solidFill>
                            <a:schemeClr val="tx1">
                              <a:lumMod val="10000"/>
                            </a:schemeClr>
                          </a:solidFill>
                          <a:latin typeface="Calibri" pitchFamily="34" charset="0"/>
                          <a:cs typeface="Calibri" pitchFamily="34" charset="0"/>
                        </a:rPr>
                        <a:t>Failover or restart on SQL Server unresponsive</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r>
                        <a:rPr lang="en-US" sz="1300" dirty="0" smtClean="0">
                          <a:solidFill>
                            <a:schemeClr val="tx1">
                              <a:lumMod val="10000"/>
                            </a:schemeClr>
                          </a:solidFill>
                          <a:latin typeface="Calibri" pitchFamily="34" charset="0"/>
                          <a:cs typeface="Calibri" pitchFamily="34" charset="0"/>
                        </a:rPr>
                        <a:t>Server Hang</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r>
                        <a:rPr lang="en-US" sz="1300" dirty="0" smtClean="0">
                          <a:solidFill>
                            <a:schemeClr val="tx1">
                              <a:lumMod val="10000"/>
                            </a:schemeClr>
                          </a:solidFill>
                          <a:latin typeface="Calibri" pitchFamily="34" charset="0"/>
                          <a:cs typeface="Calibri" pitchFamily="34" charset="0"/>
                        </a:rPr>
                        <a:t>17884</a:t>
                      </a:r>
                      <a:r>
                        <a:rPr lang="en-US" sz="1300" baseline="0" dirty="0" smtClean="0">
                          <a:solidFill>
                            <a:schemeClr val="tx1">
                              <a:lumMod val="10000"/>
                            </a:schemeClr>
                          </a:solidFill>
                          <a:latin typeface="Calibri" pitchFamily="34" charset="0"/>
                          <a:cs typeface="Calibri" pitchFamily="34" charset="0"/>
                        </a:rPr>
                        <a:t> Deadlock</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r>
              <a:tr h="472557">
                <a:tc>
                  <a:txBody>
                    <a:bodyPr/>
                    <a:lstStyle/>
                    <a:p>
                      <a:r>
                        <a:rPr lang="en-US" sz="1300" dirty="0" smtClean="0">
                          <a:solidFill>
                            <a:schemeClr val="tx1">
                              <a:lumMod val="10000"/>
                            </a:schemeClr>
                          </a:solidFill>
                          <a:latin typeface="Calibri" pitchFamily="34" charset="0"/>
                          <a:cs typeface="Calibri" pitchFamily="34" charset="0"/>
                        </a:rPr>
                        <a:t>3</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r>
                        <a:rPr lang="en-US" sz="1300" dirty="0" smtClean="0">
                          <a:solidFill>
                            <a:schemeClr val="tx1">
                              <a:lumMod val="10000"/>
                            </a:schemeClr>
                          </a:solidFill>
                          <a:latin typeface="Calibri" pitchFamily="34" charset="0"/>
                          <a:cs typeface="Calibri" pitchFamily="34" charset="0"/>
                        </a:rPr>
                        <a:t>Failover or restart on critical SQL</a:t>
                      </a:r>
                      <a:r>
                        <a:rPr lang="en-US" sz="1300" baseline="0" dirty="0" smtClean="0">
                          <a:solidFill>
                            <a:schemeClr val="tx1">
                              <a:lumMod val="10000"/>
                            </a:schemeClr>
                          </a:solidFill>
                          <a:latin typeface="Calibri" pitchFamily="34" charset="0"/>
                          <a:cs typeface="Calibri" pitchFamily="34" charset="0"/>
                        </a:rPr>
                        <a:t> Server errors</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r>
                        <a:rPr lang="en-US" sz="1300" dirty="0" smtClean="0">
                          <a:solidFill>
                            <a:schemeClr val="tx1">
                              <a:lumMod val="10000"/>
                            </a:schemeClr>
                          </a:solidFill>
                          <a:latin typeface="Calibri" pitchFamily="34" charset="0"/>
                          <a:cs typeface="Calibri" pitchFamily="34" charset="0"/>
                        </a:rPr>
                        <a:t>System Unhealthy</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r>
                        <a:rPr lang="en-US" sz="1300" dirty="0" smtClean="0">
                          <a:solidFill>
                            <a:schemeClr val="tx1">
                              <a:lumMod val="10000"/>
                            </a:schemeClr>
                          </a:solidFill>
                          <a:latin typeface="Calibri" pitchFamily="34" charset="0"/>
                          <a:cs typeface="Calibri" pitchFamily="34" charset="0"/>
                        </a:rPr>
                        <a:t>Stack</a:t>
                      </a:r>
                      <a:r>
                        <a:rPr lang="en-US" sz="1300" baseline="0" dirty="0" smtClean="0">
                          <a:solidFill>
                            <a:schemeClr val="tx1">
                              <a:lumMod val="10000"/>
                            </a:schemeClr>
                          </a:solidFill>
                          <a:latin typeface="Calibri" pitchFamily="34" charset="0"/>
                          <a:cs typeface="Calibri" pitchFamily="34" charset="0"/>
                        </a:rPr>
                        <a:t> Dumps Occurring</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r>
              <a:tr h="472557">
                <a:tc>
                  <a:txBody>
                    <a:bodyPr/>
                    <a:lstStyle/>
                    <a:p>
                      <a:r>
                        <a:rPr lang="en-US" sz="1300" dirty="0" smtClean="0">
                          <a:solidFill>
                            <a:schemeClr val="tx1">
                              <a:lumMod val="10000"/>
                            </a:schemeClr>
                          </a:solidFill>
                          <a:latin typeface="Calibri" pitchFamily="34" charset="0"/>
                          <a:cs typeface="Calibri" pitchFamily="34" charset="0"/>
                        </a:rPr>
                        <a:t>4</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r>
                        <a:rPr lang="en-US" sz="1300" dirty="0" smtClean="0">
                          <a:solidFill>
                            <a:schemeClr val="tx1">
                              <a:lumMod val="10000"/>
                            </a:schemeClr>
                          </a:solidFill>
                          <a:latin typeface="Calibri" pitchFamily="34" charset="0"/>
                          <a:cs typeface="Calibri" pitchFamily="34" charset="0"/>
                        </a:rPr>
                        <a:t>Failover or restart on moderate SQL Server errors</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r>
                        <a:rPr lang="en-US" sz="1300" dirty="0" smtClean="0">
                          <a:solidFill>
                            <a:schemeClr val="tx1">
                              <a:lumMod val="10000"/>
                            </a:schemeClr>
                          </a:solidFill>
                          <a:latin typeface="Calibri" pitchFamily="34" charset="0"/>
                          <a:cs typeface="Calibri" pitchFamily="34" charset="0"/>
                        </a:rPr>
                        <a:t>Resource Unhealthy</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r>
                        <a:rPr lang="en-US" sz="1300" dirty="0" smtClean="0">
                          <a:solidFill>
                            <a:schemeClr val="tx1">
                              <a:lumMod val="10000"/>
                            </a:schemeClr>
                          </a:solidFill>
                          <a:latin typeface="Calibri" pitchFamily="34" charset="0"/>
                          <a:cs typeface="Calibri" pitchFamily="34" charset="0"/>
                        </a:rPr>
                        <a:t>Low on Memory</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r>
              <a:tr h="472557">
                <a:tc>
                  <a:txBody>
                    <a:bodyPr/>
                    <a:lstStyle/>
                    <a:p>
                      <a:r>
                        <a:rPr lang="en-US" sz="1300" dirty="0" smtClean="0">
                          <a:solidFill>
                            <a:schemeClr val="tx1">
                              <a:lumMod val="10000"/>
                            </a:schemeClr>
                          </a:solidFill>
                          <a:latin typeface="Calibri" pitchFamily="34" charset="0"/>
                          <a:cs typeface="Calibri" pitchFamily="34" charset="0"/>
                        </a:rPr>
                        <a:t>5</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r>
                        <a:rPr lang="en-US" sz="1300" dirty="0" smtClean="0">
                          <a:solidFill>
                            <a:schemeClr val="tx1">
                              <a:lumMod val="10000"/>
                            </a:schemeClr>
                          </a:solidFill>
                          <a:latin typeface="Calibri" pitchFamily="34" charset="0"/>
                          <a:cs typeface="Calibri" pitchFamily="34" charset="0"/>
                        </a:rPr>
                        <a:t>Failover or restart on any qualified</a:t>
                      </a:r>
                      <a:r>
                        <a:rPr lang="en-US" sz="1300" baseline="0" dirty="0" smtClean="0">
                          <a:solidFill>
                            <a:schemeClr val="tx1">
                              <a:lumMod val="10000"/>
                            </a:schemeClr>
                          </a:solidFill>
                          <a:latin typeface="Calibri" pitchFamily="34" charset="0"/>
                          <a:cs typeface="Calibri" pitchFamily="34" charset="0"/>
                        </a:rPr>
                        <a:t> failure</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r>
                        <a:rPr lang="en-US" sz="1300" dirty="0" smtClean="0">
                          <a:solidFill>
                            <a:schemeClr val="tx1">
                              <a:lumMod val="10000"/>
                            </a:schemeClr>
                          </a:solidFill>
                          <a:latin typeface="Calibri" pitchFamily="34" charset="0"/>
                          <a:cs typeface="Calibri" pitchFamily="34" charset="0"/>
                        </a:rPr>
                        <a:t>QP Unhealthy</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c>
                  <a:txBody>
                    <a:bodyPr/>
                    <a:lstStyle/>
                    <a:p>
                      <a:r>
                        <a:rPr lang="en-US" sz="1300" dirty="0" smtClean="0">
                          <a:solidFill>
                            <a:schemeClr val="tx1">
                              <a:lumMod val="10000"/>
                            </a:schemeClr>
                          </a:solidFill>
                          <a:latin typeface="Calibri" pitchFamily="34" charset="0"/>
                          <a:cs typeface="Calibri" pitchFamily="34" charset="0"/>
                        </a:rPr>
                        <a:t>Queries</a:t>
                      </a:r>
                      <a:r>
                        <a:rPr lang="en-US" sz="1300" baseline="0" dirty="0" smtClean="0">
                          <a:solidFill>
                            <a:schemeClr val="tx1">
                              <a:lumMod val="10000"/>
                            </a:schemeClr>
                          </a:solidFill>
                          <a:latin typeface="Calibri" pitchFamily="34" charset="0"/>
                          <a:cs typeface="Calibri" pitchFamily="34" charset="0"/>
                        </a:rPr>
                        <a:t> Stalled</a:t>
                      </a:r>
                      <a:endParaRPr lang="en-US" sz="1300" dirty="0">
                        <a:solidFill>
                          <a:schemeClr val="tx1">
                            <a:lumMod val="10000"/>
                          </a:schemeClr>
                        </a:solidFill>
                        <a:latin typeface="Calibri" pitchFamily="34" charset="0"/>
                        <a:cs typeface="Calibri" pitchFamily="34" charset="0"/>
                      </a:endParaRPr>
                    </a:p>
                  </a:txBody>
                  <a:tcPr marL="121888" marR="121888">
                    <a:lnL w="12700" cap="flat" cmpd="sng" algn="ctr">
                      <a:solidFill>
                        <a:schemeClr val="tx1">
                          <a:lumMod val="25000"/>
                        </a:schemeClr>
                      </a:solidFill>
                      <a:prstDash val="solid"/>
                      <a:round/>
                      <a:headEnd type="none" w="med" len="med"/>
                      <a:tailEnd type="none" w="med" len="med"/>
                    </a:lnL>
                    <a:lnR w="12700" cap="flat" cmpd="sng" algn="ctr">
                      <a:solidFill>
                        <a:schemeClr val="tx1">
                          <a:lumMod val="25000"/>
                        </a:schemeClr>
                      </a:solidFill>
                      <a:prstDash val="solid"/>
                      <a:round/>
                      <a:headEnd type="none" w="med" len="med"/>
                      <a:tailEnd type="none" w="med" len="med"/>
                    </a:lnR>
                    <a:lnT w="12700" cap="flat" cmpd="sng" algn="ctr">
                      <a:solidFill>
                        <a:schemeClr val="tx1">
                          <a:lumMod val="25000"/>
                        </a:schemeClr>
                      </a:solidFill>
                      <a:prstDash val="solid"/>
                      <a:round/>
                      <a:headEnd type="none" w="med" len="med"/>
                      <a:tailEnd type="none" w="med" len="med"/>
                    </a:lnT>
                    <a:lnB w="12700" cap="flat" cmpd="sng" algn="ctr">
                      <a:solidFill>
                        <a:schemeClr val="tx1">
                          <a:lumMod val="25000"/>
                        </a:schemeClr>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11955083"/>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p:txBody>
          <a:bodyPr/>
          <a:lstStyle/>
          <a:p>
            <a:r>
              <a:rPr lang="en-US" sz="2400" dirty="0"/>
              <a:t>List of known issues when you install SQL Server on Windows 7 or on Windows Server 2008 R2 </a:t>
            </a:r>
          </a:p>
          <a:p>
            <a:pPr lvl="1"/>
            <a:r>
              <a:rPr lang="en-US" sz="2000" dirty="0">
                <a:hlinkClick r:id="rId2"/>
              </a:rPr>
              <a:t>http://support.microsoft.com/kb/955725</a:t>
            </a:r>
            <a:endParaRPr lang="en-US" sz="2000" dirty="0"/>
          </a:p>
          <a:p>
            <a:r>
              <a:rPr lang="en-US" sz="2400" dirty="0"/>
              <a:t>How to update or slipstream an installation of SQL Server 2008</a:t>
            </a:r>
          </a:p>
          <a:p>
            <a:pPr lvl="1"/>
            <a:r>
              <a:rPr lang="en-US" sz="2000" dirty="0">
                <a:hlinkClick r:id="rId3"/>
              </a:rPr>
              <a:t>http://support.microsoft.com/kb/955392</a:t>
            </a:r>
            <a:endParaRPr lang="en-US" sz="2000" dirty="0"/>
          </a:p>
          <a:p>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2454448904"/>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p:txBody>
          <a:bodyPr/>
          <a:lstStyle/>
          <a:p>
            <a:r>
              <a:rPr lang="en-US" dirty="0" smtClean="0"/>
              <a:t>Review</a:t>
            </a:r>
            <a:endParaRPr lang="en-US" dirty="0"/>
          </a:p>
        </p:txBody>
      </p:sp>
      <p:sp>
        <p:nvSpPr>
          <p:cNvPr id="558083" name="Rectangle 3"/>
          <p:cNvSpPr>
            <a:spLocks noGrp="1" noChangeArrowheads="1"/>
          </p:cNvSpPr>
          <p:nvPr>
            <p:ph idx="1"/>
          </p:nvPr>
        </p:nvSpPr>
        <p:spPr/>
        <p:txBody>
          <a:bodyPr/>
          <a:lstStyle/>
          <a:p>
            <a:r>
              <a:rPr lang="en-US" sz="2800" dirty="0"/>
              <a:t>Clustering </a:t>
            </a:r>
            <a:r>
              <a:rPr lang="en-US" sz="2800" dirty="0" smtClean="0"/>
              <a:t>concepts</a:t>
            </a:r>
            <a:endParaRPr lang="en-US" sz="2800" dirty="0"/>
          </a:p>
          <a:p>
            <a:r>
              <a:rPr lang="en-US" sz="2800" dirty="0"/>
              <a:t>Planning for </a:t>
            </a:r>
            <a:r>
              <a:rPr lang="en-US" sz="2800" dirty="0" smtClean="0"/>
              <a:t>failover clustering</a:t>
            </a:r>
            <a:endParaRPr lang="en-US" sz="2800" dirty="0"/>
          </a:p>
          <a:p>
            <a:r>
              <a:rPr lang="en-US" sz="2800" dirty="0"/>
              <a:t>How </a:t>
            </a:r>
            <a:r>
              <a:rPr lang="en-US" sz="2800" dirty="0" smtClean="0"/>
              <a:t>failover works </a:t>
            </a:r>
            <a:endParaRPr lang="en-US" sz="2800" dirty="0"/>
          </a:p>
          <a:p>
            <a:r>
              <a:rPr lang="en-US" sz="2800" dirty="0" smtClean="0"/>
              <a:t>Installation </a:t>
            </a:r>
            <a:r>
              <a:rPr lang="en-US" sz="2800" dirty="0"/>
              <a:t>and </a:t>
            </a:r>
            <a:r>
              <a:rPr lang="en-US" sz="2800" dirty="0" smtClean="0"/>
              <a:t>patching </a:t>
            </a:r>
            <a:r>
              <a:rPr lang="en-US" sz="2800" dirty="0"/>
              <a:t>SQL Server</a:t>
            </a:r>
          </a:p>
          <a:p>
            <a:r>
              <a:rPr lang="en-US" sz="2800" dirty="0"/>
              <a:t>Troubleshooting </a:t>
            </a:r>
            <a:r>
              <a:rPr lang="en-US" sz="2800" dirty="0" smtClean="0"/>
              <a:t>cluster issues</a:t>
            </a:r>
            <a:endParaRPr lang="en-US" sz="2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149408676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Clustering Concepts</a:t>
            </a:r>
            <a:br>
              <a:rPr lang="en-US" sz="4400" dirty="0" smtClean="0"/>
            </a:br>
            <a:r>
              <a:rPr lang="en-US" sz="2800" dirty="0" smtClean="0">
                <a:solidFill>
                  <a:schemeClr val="accent1"/>
                </a:solidFill>
              </a:rPr>
              <a:t>Multi-Instance and Multi-Node Clusters</a:t>
            </a:r>
            <a:endParaRPr lang="en-US" sz="4000" dirty="0">
              <a:solidFill>
                <a:schemeClr val="accent1"/>
              </a:solidFill>
            </a:endParaRPr>
          </a:p>
        </p:txBody>
      </p:sp>
      <p:sp>
        <p:nvSpPr>
          <p:cNvPr id="3" name="Content Placeholder 2"/>
          <p:cNvSpPr>
            <a:spLocks noGrp="1"/>
          </p:cNvSpPr>
          <p:nvPr>
            <p:ph idx="1"/>
          </p:nvPr>
        </p:nvSpPr>
        <p:spPr/>
        <p:txBody>
          <a:bodyPr/>
          <a:lstStyle/>
          <a:p>
            <a:r>
              <a:rPr lang="en-US" sz="2400" dirty="0" smtClean="0"/>
              <a:t>Multi-instance clusters have </a:t>
            </a:r>
            <a:br>
              <a:rPr lang="en-US" sz="2400" dirty="0" smtClean="0"/>
            </a:br>
            <a:r>
              <a:rPr lang="en-US" sz="2400" dirty="0" smtClean="0"/>
              <a:t>multiple instances of SQL Server </a:t>
            </a:r>
            <a:br>
              <a:rPr lang="en-US" sz="2400" dirty="0" smtClean="0"/>
            </a:br>
            <a:r>
              <a:rPr lang="en-US" sz="2400" dirty="0" smtClean="0"/>
              <a:t>installed</a:t>
            </a:r>
          </a:p>
          <a:p>
            <a:pPr lvl="1"/>
            <a:r>
              <a:rPr lang="en-US" sz="2000" dirty="0" smtClean="0"/>
              <a:t>Each instance requires its</a:t>
            </a:r>
            <a:br>
              <a:rPr lang="en-US" sz="2000" dirty="0" smtClean="0"/>
            </a:br>
            <a:r>
              <a:rPr lang="en-US" sz="2000" dirty="0" smtClean="0"/>
              <a:t>own cluster resource group</a:t>
            </a:r>
          </a:p>
          <a:p>
            <a:pPr lvl="1"/>
            <a:r>
              <a:rPr lang="en-US" sz="2000" dirty="0" smtClean="0"/>
              <a:t>Each instance should be assigned a </a:t>
            </a:r>
            <a:br>
              <a:rPr lang="en-US" sz="2000" dirty="0" smtClean="0"/>
            </a:br>
            <a:r>
              <a:rPr lang="en-US" sz="2000" dirty="0" smtClean="0"/>
              <a:t>dedicated TCP port to avoid firewall </a:t>
            </a:r>
            <a:br>
              <a:rPr lang="en-US" sz="2000" dirty="0" smtClean="0"/>
            </a:br>
            <a:r>
              <a:rPr lang="en-US" sz="2000" dirty="0" smtClean="0"/>
              <a:t>and client connectivity issues from dynamic </a:t>
            </a:r>
            <a:r>
              <a:rPr lang="en-US" sz="2000" dirty="0"/>
              <a:t>p</a:t>
            </a:r>
            <a:r>
              <a:rPr lang="en-US" sz="2000" dirty="0" smtClean="0"/>
              <a:t>orts if the Browser service is disabled</a:t>
            </a:r>
          </a:p>
          <a:p>
            <a:pPr lvl="1"/>
            <a:r>
              <a:rPr lang="en-US" sz="2000" dirty="0" smtClean="0"/>
              <a:t>Nodes must be able to handle the workload of all instances that can failover to the node</a:t>
            </a:r>
          </a:p>
          <a:p>
            <a:r>
              <a:rPr lang="en-US" sz="2400" dirty="0" smtClean="0"/>
              <a:t>Multi-node clusters provide added flexibility to the configuration</a:t>
            </a:r>
          </a:p>
          <a:p>
            <a:pPr lvl="1"/>
            <a:r>
              <a:rPr lang="en-US" sz="2000" dirty="0" smtClean="0"/>
              <a:t>N+1: N active nodes with 1 passive standby server</a:t>
            </a:r>
          </a:p>
          <a:p>
            <a:pPr lvl="1"/>
            <a:r>
              <a:rPr lang="en-US" sz="2000" dirty="0" err="1" smtClean="0"/>
              <a:t>N+K</a:t>
            </a:r>
            <a:r>
              <a:rPr lang="en-US" sz="2000" dirty="0" smtClean="0"/>
              <a:t>: N active nodes with K passive standby servers</a:t>
            </a:r>
            <a:endParaRPr lang="en-US" sz="2000" dirty="0"/>
          </a:p>
        </p:txBody>
      </p:sp>
      <p:grpSp>
        <p:nvGrpSpPr>
          <p:cNvPr id="18" name="Group 17"/>
          <p:cNvGrpSpPr/>
          <p:nvPr/>
        </p:nvGrpSpPr>
        <p:grpSpPr>
          <a:xfrm>
            <a:off x="4974805" y="1437811"/>
            <a:ext cx="3904122" cy="2185412"/>
            <a:chOff x="3245402" y="1881215"/>
            <a:chExt cx="1542787" cy="887517"/>
          </a:xfrm>
        </p:grpSpPr>
        <p:sp>
          <p:nvSpPr>
            <p:cNvPr id="19" name="Rectangle 38"/>
            <p:cNvSpPr>
              <a:spLocks noChangeArrowheads="1"/>
            </p:cNvSpPr>
            <p:nvPr/>
          </p:nvSpPr>
          <p:spPr bwMode="auto">
            <a:xfrm>
              <a:off x="3278384" y="1890046"/>
              <a:ext cx="154165" cy="388565"/>
            </a:xfrm>
            <a:prstGeom prst="rect">
              <a:avLst/>
            </a:prstGeom>
            <a:gradFill>
              <a:gsLst>
                <a:gs pos="0">
                  <a:schemeClr val="tx1">
                    <a:lumMod val="75000"/>
                  </a:schemeClr>
                </a:gs>
                <a:gs pos="50000">
                  <a:schemeClr val="tx1">
                    <a:lumMod val="75000"/>
                  </a:schemeClr>
                </a:gs>
                <a:gs pos="100000">
                  <a:schemeClr val="tx1">
                    <a:lumMod val="85000"/>
                  </a:schemeClr>
                </a:gs>
              </a:gsLst>
              <a:lin ang="2700000" scaled="1"/>
            </a:gradFill>
            <a:ln w="12700" algn="ctr">
              <a:solidFill>
                <a:schemeClr val="bg2"/>
              </a:solidFill>
              <a:miter lim="800000"/>
              <a:headEnd/>
              <a:tailEnd/>
            </a:ln>
            <a:effectLst/>
          </p:spPr>
          <p:txBody>
            <a:bodyPr wrap="none" anchor="ctr"/>
            <a:lstStyle/>
            <a:p>
              <a:endParaRPr lang="en-US"/>
            </a:p>
          </p:txBody>
        </p:sp>
        <p:sp>
          <p:nvSpPr>
            <p:cNvPr id="20" name="Rectangle 39"/>
            <p:cNvSpPr>
              <a:spLocks noChangeArrowheads="1"/>
            </p:cNvSpPr>
            <p:nvPr/>
          </p:nvSpPr>
          <p:spPr bwMode="auto">
            <a:xfrm>
              <a:off x="3515045" y="2380167"/>
              <a:ext cx="154165" cy="388565"/>
            </a:xfrm>
            <a:prstGeom prst="rect">
              <a:avLst/>
            </a:prstGeom>
            <a:gradFill>
              <a:gsLst>
                <a:gs pos="0">
                  <a:schemeClr val="tx1">
                    <a:lumMod val="75000"/>
                  </a:schemeClr>
                </a:gs>
                <a:gs pos="50000">
                  <a:schemeClr val="tx1">
                    <a:lumMod val="75000"/>
                  </a:schemeClr>
                </a:gs>
                <a:gs pos="100000">
                  <a:schemeClr val="tx1">
                    <a:lumMod val="85000"/>
                  </a:schemeClr>
                </a:gs>
              </a:gsLst>
              <a:lin ang="2700000" scaled="1"/>
            </a:gradFill>
            <a:ln w="12700" algn="ctr">
              <a:solidFill>
                <a:schemeClr val="bg2"/>
              </a:solidFill>
              <a:miter lim="800000"/>
              <a:headEnd/>
              <a:tailEnd/>
            </a:ln>
            <a:effectLst/>
          </p:spPr>
          <p:txBody>
            <a:bodyPr wrap="none" anchor="ctr"/>
            <a:lstStyle/>
            <a:p>
              <a:endParaRPr lang="en-US"/>
            </a:p>
          </p:txBody>
        </p:sp>
        <p:sp>
          <p:nvSpPr>
            <p:cNvPr id="21" name="Rectangle 41"/>
            <p:cNvSpPr>
              <a:spLocks noChangeArrowheads="1"/>
            </p:cNvSpPr>
            <p:nvPr/>
          </p:nvSpPr>
          <p:spPr bwMode="auto">
            <a:xfrm>
              <a:off x="3786590" y="1881215"/>
              <a:ext cx="154165" cy="887517"/>
            </a:xfrm>
            <a:prstGeom prst="rect">
              <a:avLst/>
            </a:prstGeom>
            <a:gradFill>
              <a:gsLst>
                <a:gs pos="0">
                  <a:schemeClr val="tx1">
                    <a:lumMod val="75000"/>
                  </a:schemeClr>
                </a:gs>
                <a:gs pos="50000">
                  <a:schemeClr val="tx1">
                    <a:lumMod val="75000"/>
                  </a:schemeClr>
                </a:gs>
                <a:gs pos="100000">
                  <a:schemeClr val="tx1">
                    <a:lumMod val="85000"/>
                  </a:schemeClr>
                </a:gs>
              </a:gsLst>
              <a:lin ang="2700000" scaled="1"/>
            </a:gradFill>
            <a:ln w="12700" algn="ctr">
              <a:solidFill>
                <a:schemeClr val="bg2"/>
              </a:solidFill>
              <a:miter lim="800000"/>
              <a:headEnd/>
              <a:tailEnd/>
            </a:ln>
            <a:effectLst/>
          </p:spPr>
          <p:txBody>
            <a:bodyPr wrap="none" anchor="ctr"/>
            <a:lstStyle/>
            <a:p>
              <a:endParaRPr lang="en-US"/>
            </a:p>
          </p:txBody>
        </p:sp>
        <p:sp>
          <p:nvSpPr>
            <p:cNvPr id="22" name="Rectangle 42"/>
            <p:cNvSpPr>
              <a:spLocks noChangeArrowheads="1"/>
            </p:cNvSpPr>
            <p:nvPr/>
          </p:nvSpPr>
          <p:spPr bwMode="auto">
            <a:xfrm>
              <a:off x="4602003" y="2135843"/>
              <a:ext cx="154165" cy="388565"/>
            </a:xfrm>
            <a:prstGeom prst="rect">
              <a:avLst/>
            </a:prstGeom>
            <a:gradFill>
              <a:gsLst>
                <a:gs pos="0">
                  <a:schemeClr val="tx1">
                    <a:lumMod val="75000"/>
                  </a:schemeClr>
                </a:gs>
                <a:gs pos="50000">
                  <a:schemeClr val="tx1">
                    <a:lumMod val="75000"/>
                  </a:schemeClr>
                </a:gs>
                <a:gs pos="100000">
                  <a:schemeClr val="tx1">
                    <a:lumMod val="85000"/>
                  </a:schemeClr>
                </a:gs>
              </a:gsLst>
              <a:lin ang="2700000" scaled="1"/>
            </a:gradFill>
            <a:ln w="12700" algn="ctr">
              <a:solidFill>
                <a:schemeClr val="bg2"/>
              </a:solidFill>
              <a:miter lim="800000"/>
              <a:headEnd/>
              <a:tailEnd/>
            </a:ln>
            <a:effectLst/>
          </p:spPr>
          <p:txBody>
            <a:bodyPr wrap="none" anchor="ctr"/>
            <a:lstStyle/>
            <a:p>
              <a:endParaRPr lang="en-US"/>
            </a:p>
          </p:txBody>
        </p:sp>
        <p:sp>
          <p:nvSpPr>
            <p:cNvPr id="23" name="Rectangle 44"/>
            <p:cNvSpPr>
              <a:spLocks noChangeArrowheads="1"/>
            </p:cNvSpPr>
            <p:nvPr/>
          </p:nvSpPr>
          <p:spPr bwMode="auto">
            <a:xfrm>
              <a:off x="4063181" y="1881215"/>
              <a:ext cx="154165" cy="887517"/>
            </a:xfrm>
            <a:prstGeom prst="rect">
              <a:avLst/>
            </a:prstGeom>
            <a:gradFill>
              <a:gsLst>
                <a:gs pos="0">
                  <a:schemeClr val="tx1">
                    <a:lumMod val="75000"/>
                  </a:schemeClr>
                </a:gs>
                <a:gs pos="50000">
                  <a:schemeClr val="tx1">
                    <a:lumMod val="75000"/>
                  </a:schemeClr>
                </a:gs>
                <a:gs pos="100000">
                  <a:schemeClr val="tx1">
                    <a:lumMod val="85000"/>
                  </a:schemeClr>
                </a:gs>
              </a:gsLst>
              <a:lin ang="2700000" scaled="1"/>
            </a:gradFill>
            <a:ln w="12700" algn="ctr">
              <a:solidFill>
                <a:schemeClr val="bg2"/>
              </a:solidFill>
              <a:miter lim="800000"/>
              <a:headEnd/>
              <a:tailEnd/>
            </a:ln>
            <a:effectLst/>
          </p:spPr>
          <p:txBody>
            <a:bodyPr wrap="none" anchor="ctr"/>
            <a:lstStyle/>
            <a:p>
              <a:endParaRPr lang="en-US"/>
            </a:p>
          </p:txBody>
        </p:sp>
        <p:sp>
          <p:nvSpPr>
            <p:cNvPr id="24" name="Rectangle 45"/>
            <p:cNvSpPr>
              <a:spLocks noChangeArrowheads="1"/>
            </p:cNvSpPr>
            <p:nvPr/>
          </p:nvSpPr>
          <p:spPr bwMode="auto">
            <a:xfrm>
              <a:off x="4341282" y="1881215"/>
              <a:ext cx="154165" cy="887517"/>
            </a:xfrm>
            <a:prstGeom prst="rect">
              <a:avLst/>
            </a:prstGeom>
            <a:gradFill>
              <a:gsLst>
                <a:gs pos="0">
                  <a:schemeClr val="tx1">
                    <a:lumMod val="75000"/>
                  </a:schemeClr>
                </a:gs>
                <a:gs pos="50000">
                  <a:schemeClr val="tx1">
                    <a:lumMod val="75000"/>
                  </a:schemeClr>
                </a:gs>
                <a:gs pos="100000">
                  <a:schemeClr val="tx1">
                    <a:lumMod val="85000"/>
                  </a:schemeClr>
                </a:gs>
              </a:gsLst>
              <a:lin ang="2700000" scaled="1"/>
            </a:gradFill>
            <a:ln w="12700" algn="ctr">
              <a:solidFill>
                <a:schemeClr val="bg2"/>
              </a:solidFill>
              <a:miter lim="800000"/>
              <a:headEnd/>
              <a:tailEnd/>
            </a:ln>
            <a:effectLst/>
          </p:spPr>
          <p:txBody>
            <a:bodyPr wrap="none" anchor="ctr"/>
            <a:lstStyle/>
            <a:p>
              <a:endParaRPr lang="en-US"/>
            </a:p>
          </p:txBody>
        </p:sp>
        <p:sp>
          <p:nvSpPr>
            <p:cNvPr id="25" name="Rectangle 46"/>
            <p:cNvSpPr>
              <a:spLocks noChangeArrowheads="1"/>
            </p:cNvSpPr>
            <p:nvPr/>
          </p:nvSpPr>
          <p:spPr bwMode="auto">
            <a:xfrm>
              <a:off x="3245402" y="1957750"/>
              <a:ext cx="1278762" cy="82423"/>
            </a:xfrm>
            <a:prstGeom prst="rect">
              <a:avLst/>
            </a:prstGeom>
            <a:gradFill rotWithShape="0">
              <a:gsLst>
                <a:gs pos="0">
                  <a:schemeClr val="accent2"/>
                </a:gs>
                <a:gs pos="50000">
                  <a:schemeClr val="accent2"/>
                </a:gs>
                <a:gs pos="100000">
                  <a:schemeClr val="accent2"/>
                </a:gs>
              </a:gsLst>
              <a:lin ang="2700000" scaled="1"/>
            </a:gradFill>
            <a:ln w="12700" algn="ctr">
              <a:solidFill>
                <a:schemeClr val="bg2"/>
              </a:solidFill>
              <a:miter lim="800000"/>
              <a:headEnd/>
              <a:tailEnd/>
            </a:ln>
            <a:effectLst/>
          </p:spPr>
          <p:txBody>
            <a:bodyPr wrap="none" anchor="ctr"/>
            <a:lstStyle/>
            <a:p>
              <a:r>
                <a:rPr lang="en-US" sz="1600" dirty="0" smtClean="0">
                  <a:solidFill>
                    <a:schemeClr val="tx1"/>
                  </a:solidFill>
                  <a:latin typeface="Calibri" pitchFamily="34" charset="0"/>
                  <a:cs typeface="Calibri" pitchFamily="34" charset="0"/>
                </a:rPr>
                <a:t>Instance A</a:t>
              </a:r>
              <a:endParaRPr lang="en-US" sz="1600" dirty="0">
                <a:solidFill>
                  <a:schemeClr val="tx1"/>
                </a:solidFill>
                <a:latin typeface="Calibri" pitchFamily="34" charset="0"/>
                <a:cs typeface="Calibri" pitchFamily="34" charset="0"/>
              </a:endParaRPr>
            </a:p>
          </p:txBody>
        </p:sp>
        <p:sp>
          <p:nvSpPr>
            <p:cNvPr id="26" name="Rectangle 47"/>
            <p:cNvSpPr>
              <a:spLocks noChangeArrowheads="1"/>
            </p:cNvSpPr>
            <p:nvPr/>
          </p:nvSpPr>
          <p:spPr bwMode="auto">
            <a:xfrm>
              <a:off x="3753340" y="2196188"/>
              <a:ext cx="1034849" cy="82423"/>
            </a:xfrm>
            <a:prstGeom prst="rect">
              <a:avLst/>
            </a:prstGeom>
            <a:solidFill>
              <a:schemeClr val="accent1">
                <a:lumMod val="75000"/>
              </a:schemeClr>
            </a:solidFill>
            <a:ln w="12700" algn="ctr">
              <a:solidFill>
                <a:schemeClr val="bg2"/>
              </a:solidFill>
              <a:miter lim="800000"/>
              <a:headEnd/>
              <a:tailEnd/>
            </a:ln>
            <a:effectLst/>
          </p:spPr>
          <p:txBody>
            <a:bodyPr wrap="none" anchor="ctr"/>
            <a:lstStyle/>
            <a:p>
              <a:r>
                <a:rPr lang="en-US" sz="1600" dirty="0" smtClean="0">
                  <a:solidFill>
                    <a:schemeClr val="bg2"/>
                  </a:solidFill>
                  <a:latin typeface="Calibri" pitchFamily="34" charset="0"/>
                  <a:cs typeface="Calibri" pitchFamily="34" charset="0"/>
                </a:rPr>
                <a:t>Instance B</a:t>
              </a:r>
              <a:endParaRPr lang="en-US" sz="1600" dirty="0">
                <a:solidFill>
                  <a:schemeClr val="bg2"/>
                </a:solidFill>
                <a:latin typeface="Calibri" pitchFamily="34" charset="0"/>
                <a:cs typeface="Calibri" pitchFamily="34" charset="0"/>
              </a:endParaRPr>
            </a:p>
          </p:txBody>
        </p:sp>
        <p:sp>
          <p:nvSpPr>
            <p:cNvPr id="27" name="Rectangle 48"/>
            <p:cNvSpPr>
              <a:spLocks noChangeArrowheads="1"/>
            </p:cNvSpPr>
            <p:nvPr/>
          </p:nvSpPr>
          <p:spPr bwMode="auto">
            <a:xfrm>
              <a:off x="4270246" y="2337484"/>
              <a:ext cx="517943" cy="82423"/>
            </a:xfrm>
            <a:prstGeom prst="rect">
              <a:avLst/>
            </a:prstGeom>
            <a:solidFill>
              <a:schemeClr val="bg1">
                <a:lumMod val="20000"/>
                <a:lumOff val="80000"/>
              </a:schemeClr>
            </a:solidFill>
            <a:ln w="12700" algn="ctr">
              <a:solidFill>
                <a:schemeClr val="bg2"/>
              </a:solidFill>
              <a:miter lim="800000"/>
              <a:headEnd/>
              <a:tailEnd/>
            </a:ln>
            <a:effectLst/>
          </p:spPr>
          <p:txBody>
            <a:bodyPr wrap="none" anchor="ctr"/>
            <a:lstStyle/>
            <a:p>
              <a:r>
                <a:rPr lang="en-US" sz="1600" dirty="0" smtClean="0">
                  <a:solidFill>
                    <a:schemeClr val="bg2"/>
                  </a:solidFill>
                  <a:latin typeface="Calibri" pitchFamily="34" charset="0"/>
                  <a:cs typeface="Calibri" pitchFamily="34" charset="0"/>
                </a:rPr>
                <a:t>Instance C</a:t>
              </a:r>
              <a:endParaRPr lang="en-US" sz="1600" dirty="0">
                <a:solidFill>
                  <a:schemeClr val="bg2"/>
                </a:solidFill>
                <a:latin typeface="Calibri" pitchFamily="34" charset="0"/>
                <a:cs typeface="Calibri" pitchFamily="34" charset="0"/>
              </a:endParaRPr>
            </a:p>
          </p:txBody>
        </p:sp>
        <p:sp>
          <p:nvSpPr>
            <p:cNvPr id="28" name="Rectangle 49"/>
            <p:cNvSpPr>
              <a:spLocks noChangeArrowheads="1"/>
            </p:cNvSpPr>
            <p:nvPr/>
          </p:nvSpPr>
          <p:spPr bwMode="auto">
            <a:xfrm>
              <a:off x="3481358" y="2478780"/>
              <a:ext cx="797956" cy="82423"/>
            </a:xfrm>
            <a:prstGeom prst="rect">
              <a:avLst/>
            </a:prstGeom>
            <a:solidFill>
              <a:srgbClr val="7C3852"/>
            </a:solidFill>
            <a:ln w="12700" algn="ctr">
              <a:solidFill>
                <a:schemeClr val="bg2"/>
              </a:solidFill>
              <a:miter lim="800000"/>
              <a:headEnd/>
              <a:tailEnd/>
            </a:ln>
            <a:effectLst/>
          </p:spPr>
          <p:txBody>
            <a:bodyPr wrap="none" anchor="ctr"/>
            <a:lstStyle/>
            <a:p>
              <a:r>
                <a:rPr lang="en-US" sz="1600" dirty="0" smtClean="0">
                  <a:solidFill>
                    <a:schemeClr val="tx1"/>
                  </a:solidFill>
                  <a:latin typeface="Calibri" pitchFamily="34" charset="0"/>
                  <a:cs typeface="Calibri" pitchFamily="34" charset="0"/>
                </a:rPr>
                <a:t>Instance D</a:t>
              </a:r>
              <a:endParaRPr lang="en-US" sz="1600" dirty="0">
                <a:solidFill>
                  <a:schemeClr val="tx1"/>
                </a:solidFill>
                <a:latin typeface="Calibri" pitchFamily="34" charset="0"/>
                <a:cs typeface="Calibri" pitchFamily="34" charset="0"/>
              </a:endParaRPr>
            </a:p>
          </p:txBody>
        </p:sp>
        <p:sp>
          <p:nvSpPr>
            <p:cNvPr id="29" name="Rectangle 50"/>
            <p:cNvSpPr>
              <a:spLocks noChangeArrowheads="1"/>
            </p:cNvSpPr>
            <p:nvPr/>
          </p:nvSpPr>
          <p:spPr bwMode="auto">
            <a:xfrm>
              <a:off x="3481357" y="2611246"/>
              <a:ext cx="1059432" cy="82423"/>
            </a:xfrm>
            <a:prstGeom prst="rect">
              <a:avLst/>
            </a:prstGeom>
            <a:solidFill>
              <a:srgbClr val="666666"/>
            </a:solidFill>
            <a:ln w="12700" algn="ctr">
              <a:solidFill>
                <a:schemeClr val="bg2"/>
              </a:solidFill>
              <a:miter lim="800000"/>
              <a:headEnd/>
              <a:tailEnd/>
            </a:ln>
            <a:effectLst/>
          </p:spPr>
          <p:txBody>
            <a:bodyPr wrap="none" anchor="ctr"/>
            <a:lstStyle/>
            <a:p>
              <a:r>
                <a:rPr lang="en-US" sz="1600" dirty="0" smtClean="0">
                  <a:solidFill>
                    <a:schemeClr val="tx1"/>
                  </a:solidFill>
                  <a:latin typeface="Calibri" pitchFamily="34" charset="0"/>
                  <a:cs typeface="Calibri" pitchFamily="34" charset="0"/>
                </a:rPr>
                <a:t>Instance E</a:t>
              </a:r>
              <a:endParaRPr lang="en-US" sz="1600" dirty="0">
                <a:solidFill>
                  <a:schemeClr val="tx1"/>
                </a:solidFill>
                <a:latin typeface="Calibri" pitchFamily="34" charset="0"/>
                <a:cs typeface="Calibri" pitchFamily="34" charset="0"/>
              </a:endParaRPr>
            </a:p>
          </p:txBody>
        </p:sp>
      </p:grpSp>
      <p:sp>
        <p:nvSpPr>
          <p:cNvPr id="16"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1098287432"/>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Clustering Concepts</a:t>
            </a:r>
            <a:br>
              <a:rPr lang="en-US" sz="4400" dirty="0" smtClean="0"/>
            </a:br>
            <a:r>
              <a:rPr lang="en-US" sz="2800" dirty="0" smtClean="0">
                <a:solidFill>
                  <a:schemeClr val="accent1"/>
                </a:solidFill>
              </a:rPr>
              <a:t>Multi-Instance Preferred Ownership</a:t>
            </a:r>
            <a:endParaRPr lang="en-US" sz="4000" dirty="0">
              <a:solidFill>
                <a:schemeClr val="accent1"/>
              </a:solidFill>
            </a:endParaRPr>
          </a:p>
        </p:txBody>
      </p:sp>
      <p:sp>
        <p:nvSpPr>
          <p:cNvPr id="3" name="Content Placeholder 2"/>
          <p:cNvSpPr>
            <a:spLocks noGrp="1"/>
          </p:cNvSpPr>
          <p:nvPr>
            <p:ph idx="1"/>
          </p:nvPr>
        </p:nvSpPr>
        <p:spPr/>
        <p:txBody>
          <a:bodyPr/>
          <a:lstStyle/>
          <a:p>
            <a:r>
              <a:rPr lang="en-US" sz="2400" dirty="0" smtClean="0"/>
              <a:t>Multi-instance clusters have should have preferred owners and failure paths configured for the instances to ensure that SLAs continue to be met in the event of a failure</a:t>
            </a:r>
          </a:p>
          <a:p>
            <a:r>
              <a:rPr lang="en-US" sz="2400" dirty="0" smtClean="0"/>
              <a:t>Example three-node cluster with</a:t>
            </a:r>
            <a:br>
              <a:rPr lang="en-US" sz="2400" dirty="0" smtClean="0"/>
            </a:br>
            <a:r>
              <a:rPr lang="en-US" sz="2400" dirty="0" smtClean="0"/>
              <a:t>two instances of SQL Server </a:t>
            </a:r>
            <a:br>
              <a:rPr lang="en-US" sz="2400" dirty="0" smtClean="0"/>
            </a:br>
            <a:r>
              <a:rPr lang="en-US" sz="2400" dirty="0" smtClean="0"/>
              <a:t>installed</a:t>
            </a:r>
          </a:p>
          <a:p>
            <a:pPr lvl="1"/>
            <a:r>
              <a:rPr lang="en-US" sz="2000" dirty="0" smtClean="0"/>
              <a:t>Instance A has Node 1 as its preferred </a:t>
            </a:r>
            <a:br>
              <a:rPr lang="en-US" sz="2000" dirty="0" smtClean="0"/>
            </a:br>
            <a:r>
              <a:rPr lang="en-US" sz="2000" dirty="0" smtClean="0"/>
              <a:t>owner and a defined failure path to</a:t>
            </a:r>
            <a:br>
              <a:rPr lang="en-US" sz="2000" dirty="0" smtClean="0"/>
            </a:br>
            <a:r>
              <a:rPr lang="en-US" sz="2000" dirty="0" smtClean="0"/>
              <a:t>Node 2 and then Node 3</a:t>
            </a:r>
          </a:p>
          <a:p>
            <a:pPr lvl="1"/>
            <a:r>
              <a:rPr lang="en-US" sz="2000" dirty="0" smtClean="0"/>
              <a:t>Instance B has Node 3 as its preferred</a:t>
            </a:r>
            <a:br>
              <a:rPr lang="en-US" sz="2000" dirty="0" smtClean="0"/>
            </a:br>
            <a:r>
              <a:rPr lang="en-US" sz="2000" dirty="0" smtClean="0"/>
              <a:t>owner and a defined failure path to </a:t>
            </a:r>
            <a:br>
              <a:rPr lang="en-US" sz="2000" dirty="0" smtClean="0"/>
            </a:br>
            <a:r>
              <a:rPr lang="en-US" sz="2000" dirty="0" smtClean="0"/>
              <a:t>Node 2 and then Node 1</a:t>
            </a:r>
          </a:p>
          <a:p>
            <a:pPr lvl="1"/>
            <a:endParaRPr lang="en-US" sz="2000" dirty="0" smtClean="0"/>
          </a:p>
        </p:txBody>
      </p:sp>
      <p:grpSp>
        <p:nvGrpSpPr>
          <p:cNvPr id="8" name="Group 7"/>
          <p:cNvGrpSpPr/>
          <p:nvPr/>
        </p:nvGrpSpPr>
        <p:grpSpPr>
          <a:xfrm>
            <a:off x="5603811" y="2609945"/>
            <a:ext cx="3093444" cy="2585885"/>
            <a:chOff x="5271095" y="2604542"/>
            <a:chExt cx="3093444" cy="2585885"/>
          </a:xfrm>
        </p:grpSpPr>
        <p:sp>
          <p:nvSpPr>
            <p:cNvPr id="33" name="Rectangle 39"/>
            <p:cNvSpPr>
              <a:spLocks noChangeArrowheads="1"/>
            </p:cNvSpPr>
            <p:nvPr/>
          </p:nvSpPr>
          <p:spPr bwMode="auto">
            <a:xfrm>
              <a:off x="6349498" y="2604543"/>
              <a:ext cx="948519" cy="2585884"/>
            </a:xfrm>
            <a:prstGeom prst="rect">
              <a:avLst/>
            </a:prstGeom>
            <a:solidFill>
              <a:schemeClr val="accent4"/>
            </a:solidFill>
            <a:ln w="12700" algn="ctr">
              <a:solidFill>
                <a:schemeClr val="bg2"/>
              </a:solidFill>
              <a:miter lim="800000"/>
              <a:headEnd/>
              <a:tailEnd/>
            </a:ln>
            <a:effectLst/>
          </p:spPr>
          <p:txBody>
            <a:bodyPr wrap="none" tIns="182880" anchor="t" anchorCtr="1"/>
            <a:lstStyle/>
            <a:p>
              <a:pPr algn="ctr"/>
              <a:r>
                <a:rPr lang="en-US" sz="2000" dirty="0" smtClean="0">
                  <a:solidFill>
                    <a:schemeClr val="bg2"/>
                  </a:solidFill>
                  <a:latin typeface="Calibri" pitchFamily="34" charset="0"/>
                  <a:cs typeface="Calibri" pitchFamily="34" charset="0"/>
                </a:rPr>
                <a:t>Node 2</a:t>
              </a:r>
            </a:p>
            <a:p>
              <a:pPr algn="ctr"/>
              <a:r>
                <a:rPr lang="en-US" sz="2000" dirty="0" smtClean="0">
                  <a:solidFill>
                    <a:schemeClr val="bg2"/>
                  </a:solidFill>
                  <a:latin typeface="Calibri" pitchFamily="34" charset="0"/>
                  <a:cs typeface="Calibri" pitchFamily="34" charset="0"/>
                </a:rPr>
                <a:t>A-F1</a:t>
              </a:r>
            </a:p>
            <a:p>
              <a:pPr algn="ctr"/>
              <a:r>
                <a:rPr lang="en-US" sz="2000" dirty="0" smtClean="0">
                  <a:solidFill>
                    <a:schemeClr val="bg2"/>
                  </a:solidFill>
                  <a:latin typeface="Calibri" pitchFamily="34" charset="0"/>
                  <a:cs typeface="Calibri" pitchFamily="34" charset="0"/>
                </a:rPr>
                <a:t>B-F1</a:t>
              </a:r>
              <a:endParaRPr lang="en-US" sz="2000" dirty="0">
                <a:solidFill>
                  <a:schemeClr val="bg2"/>
                </a:solidFill>
                <a:latin typeface="Calibri" pitchFamily="34" charset="0"/>
                <a:cs typeface="Calibri" pitchFamily="34" charset="0"/>
              </a:endParaRPr>
            </a:p>
          </p:txBody>
        </p:sp>
        <p:sp>
          <p:nvSpPr>
            <p:cNvPr id="34" name="Rectangle 39"/>
            <p:cNvSpPr>
              <a:spLocks noChangeArrowheads="1"/>
            </p:cNvSpPr>
            <p:nvPr/>
          </p:nvSpPr>
          <p:spPr bwMode="auto">
            <a:xfrm>
              <a:off x="7416020" y="2604543"/>
              <a:ext cx="948519" cy="2585884"/>
            </a:xfrm>
            <a:prstGeom prst="rect">
              <a:avLst/>
            </a:prstGeom>
            <a:solidFill>
              <a:schemeClr val="accent4"/>
            </a:solidFill>
            <a:ln w="12700" algn="ctr">
              <a:solidFill>
                <a:schemeClr val="bg2"/>
              </a:solidFill>
              <a:miter lim="800000"/>
              <a:headEnd/>
              <a:tailEnd/>
            </a:ln>
            <a:effectLst/>
          </p:spPr>
          <p:txBody>
            <a:bodyPr wrap="none" tIns="182880" anchor="t" anchorCtr="1"/>
            <a:lstStyle/>
            <a:p>
              <a:pPr algn="ctr"/>
              <a:r>
                <a:rPr lang="en-US" sz="2000" dirty="0" smtClean="0">
                  <a:solidFill>
                    <a:schemeClr val="bg2"/>
                  </a:solidFill>
                  <a:latin typeface="Calibri" pitchFamily="34" charset="0"/>
                  <a:cs typeface="Calibri" pitchFamily="34" charset="0"/>
                </a:rPr>
                <a:t>Node 3</a:t>
              </a:r>
            </a:p>
            <a:p>
              <a:pPr algn="ctr"/>
              <a:r>
                <a:rPr lang="en-US" sz="2000" dirty="0" smtClean="0">
                  <a:solidFill>
                    <a:schemeClr val="bg2"/>
                  </a:solidFill>
                  <a:latin typeface="Calibri" pitchFamily="34" charset="0"/>
                  <a:cs typeface="Calibri" pitchFamily="34" charset="0"/>
                </a:rPr>
                <a:t>A-F2</a:t>
              </a:r>
            </a:p>
            <a:p>
              <a:pPr algn="ctr"/>
              <a:r>
                <a:rPr lang="en-US" sz="2000" dirty="0" smtClean="0">
                  <a:solidFill>
                    <a:schemeClr val="bg2"/>
                  </a:solidFill>
                  <a:latin typeface="Calibri" pitchFamily="34" charset="0"/>
                  <a:cs typeface="Calibri" pitchFamily="34" charset="0"/>
                </a:rPr>
                <a:t>B-P</a:t>
              </a:r>
              <a:endParaRPr lang="en-US" sz="2000" dirty="0">
                <a:solidFill>
                  <a:schemeClr val="bg2"/>
                </a:solidFill>
                <a:latin typeface="Calibri" pitchFamily="34" charset="0"/>
                <a:cs typeface="Calibri" pitchFamily="34" charset="0"/>
              </a:endParaRPr>
            </a:p>
          </p:txBody>
        </p:sp>
        <p:sp>
          <p:nvSpPr>
            <p:cNvPr id="16" name="Rectangle 39"/>
            <p:cNvSpPr>
              <a:spLocks noChangeArrowheads="1"/>
            </p:cNvSpPr>
            <p:nvPr/>
          </p:nvSpPr>
          <p:spPr bwMode="auto">
            <a:xfrm>
              <a:off x="5271095" y="2604542"/>
              <a:ext cx="948519" cy="2585884"/>
            </a:xfrm>
            <a:prstGeom prst="rect">
              <a:avLst/>
            </a:prstGeom>
            <a:solidFill>
              <a:schemeClr val="accent4"/>
            </a:solidFill>
            <a:ln w="12700" algn="ctr">
              <a:solidFill>
                <a:schemeClr val="bg2"/>
              </a:solidFill>
              <a:miter lim="800000"/>
              <a:headEnd/>
              <a:tailEnd/>
            </a:ln>
            <a:effectLst/>
          </p:spPr>
          <p:txBody>
            <a:bodyPr wrap="none" tIns="182880" anchor="t" anchorCtr="1"/>
            <a:lstStyle/>
            <a:p>
              <a:pPr algn="ctr"/>
              <a:r>
                <a:rPr lang="en-US" sz="2000" dirty="0" smtClean="0">
                  <a:solidFill>
                    <a:schemeClr val="bg2"/>
                  </a:solidFill>
                  <a:latin typeface="Calibri" pitchFamily="34" charset="0"/>
                  <a:cs typeface="Calibri" pitchFamily="34" charset="0"/>
                </a:rPr>
                <a:t>Node 1</a:t>
              </a:r>
            </a:p>
            <a:p>
              <a:pPr algn="ctr"/>
              <a:r>
                <a:rPr lang="en-US" sz="2000" dirty="0" smtClean="0">
                  <a:solidFill>
                    <a:schemeClr val="bg2"/>
                  </a:solidFill>
                  <a:latin typeface="Calibri" pitchFamily="34" charset="0"/>
                  <a:cs typeface="Calibri" pitchFamily="34" charset="0"/>
                </a:rPr>
                <a:t>A-P</a:t>
              </a:r>
            </a:p>
            <a:p>
              <a:pPr algn="ctr"/>
              <a:r>
                <a:rPr lang="en-US" sz="2000" dirty="0" smtClean="0">
                  <a:solidFill>
                    <a:schemeClr val="bg2"/>
                  </a:solidFill>
                  <a:latin typeface="Calibri" pitchFamily="34" charset="0"/>
                  <a:cs typeface="Calibri" pitchFamily="34" charset="0"/>
                </a:rPr>
                <a:t>B-F2</a:t>
              </a:r>
            </a:p>
          </p:txBody>
        </p:sp>
        <p:sp>
          <p:nvSpPr>
            <p:cNvPr id="6" name="Right Arrow 5"/>
            <p:cNvSpPr/>
            <p:nvPr/>
          </p:nvSpPr>
          <p:spPr bwMode="auto">
            <a:xfrm>
              <a:off x="5360717" y="3647286"/>
              <a:ext cx="2926080" cy="822960"/>
            </a:xfrm>
            <a:prstGeom prst="rightArrow">
              <a:avLst/>
            </a:prstGeom>
            <a:solidFill>
              <a:srgbClr val="0070C0"/>
            </a:solidFill>
            <a:ln w="12700" cap="flat" cmpd="sng" algn="ctr">
              <a:solidFill>
                <a:schemeClr val="bg2">
                  <a:lumMod val="85000"/>
                  <a:lumOff val="15000"/>
                </a:schemeClr>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ctr" defTabSz="914400" rtl="0" eaLnBrk="1" fontAlgn="base" latinLnBrk="0" hangingPunct="1">
                <a:lnSpc>
                  <a:spcPct val="9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Calibri" pitchFamily="34" charset="0"/>
                  <a:cs typeface="Calibri" pitchFamily="34" charset="0"/>
                </a:rPr>
                <a:t>Instance A</a:t>
              </a:r>
            </a:p>
          </p:txBody>
        </p:sp>
        <p:sp>
          <p:nvSpPr>
            <p:cNvPr id="7" name="Left Arrow 6"/>
            <p:cNvSpPr/>
            <p:nvPr/>
          </p:nvSpPr>
          <p:spPr bwMode="auto">
            <a:xfrm>
              <a:off x="5360717" y="4319798"/>
              <a:ext cx="2926080" cy="822960"/>
            </a:xfrm>
            <a:prstGeom prst="leftArrow">
              <a:avLst/>
            </a:prstGeom>
            <a:solidFill>
              <a:schemeClr val="bg2">
                <a:lumMod val="75000"/>
                <a:lumOff val="25000"/>
              </a:schemeClr>
            </a:solidFill>
            <a:ln w="12700" cap="flat" cmpd="sng" algn="ctr">
              <a:solidFill>
                <a:schemeClr val="bg2">
                  <a:lumMod val="85000"/>
                  <a:lumOff val="15000"/>
                </a:schemeClr>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ctr" defTabSz="914400" rtl="0" eaLnBrk="1" fontAlgn="base" latinLnBrk="0" hangingPunct="1">
                <a:lnSpc>
                  <a:spcPct val="9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Calibri" pitchFamily="34" charset="0"/>
                  <a:cs typeface="Calibri" pitchFamily="34" charset="0"/>
                </a:rPr>
                <a:t>Instance B</a:t>
              </a:r>
            </a:p>
          </p:txBody>
        </p:sp>
      </p:grpSp>
      <p:sp>
        <p:nvSpPr>
          <p:cNvPr id="10"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1219813538"/>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Clustering Concepts</a:t>
            </a:r>
            <a:br>
              <a:rPr lang="en-US" sz="4400" dirty="0" smtClean="0"/>
            </a:br>
            <a:r>
              <a:rPr lang="en-US" sz="2800" dirty="0" smtClean="0">
                <a:solidFill>
                  <a:schemeClr val="accent1"/>
                </a:solidFill>
              </a:rPr>
              <a:t>Understanding Quorum</a:t>
            </a:r>
            <a:endParaRPr lang="en-US" sz="4000" dirty="0">
              <a:solidFill>
                <a:schemeClr val="accent1"/>
              </a:solidFill>
            </a:endParaRPr>
          </a:p>
        </p:txBody>
      </p:sp>
      <p:sp>
        <p:nvSpPr>
          <p:cNvPr id="3" name="Content Placeholder 2"/>
          <p:cNvSpPr>
            <a:spLocks noGrp="1"/>
          </p:cNvSpPr>
          <p:nvPr>
            <p:ph idx="1"/>
          </p:nvPr>
        </p:nvSpPr>
        <p:spPr/>
        <p:txBody>
          <a:bodyPr/>
          <a:lstStyle/>
          <a:p>
            <a:r>
              <a:rPr lang="en-US" sz="2400" dirty="0" smtClean="0"/>
              <a:t>Quorum determines the number of failures that a cluster can sustain and still remain online</a:t>
            </a:r>
          </a:p>
          <a:p>
            <a:r>
              <a:rPr lang="en-US" sz="2400" dirty="0" smtClean="0"/>
              <a:t>Quorum exists to handle scenarios where communication between cluster nodes has failed to prevent multiple nodes from trying to host the same resource group(s) simultaneously resulting in a ‘split-brain’</a:t>
            </a:r>
          </a:p>
          <a:p>
            <a:r>
              <a:rPr lang="en-US" sz="2400" dirty="0" smtClean="0"/>
              <a:t>Voting towards quorum</a:t>
            </a:r>
          </a:p>
          <a:p>
            <a:pPr lvl="1"/>
            <a:r>
              <a:rPr lang="en-US" sz="2000" dirty="0" smtClean="0"/>
              <a:t>The cluster has quorum if more than half of the voters are online and communicating with each other</a:t>
            </a:r>
          </a:p>
          <a:p>
            <a:pPr lvl="1"/>
            <a:r>
              <a:rPr lang="en-US" sz="2000" dirty="0" smtClean="0"/>
              <a:t>Each cluster node has 1 vote </a:t>
            </a:r>
          </a:p>
          <a:p>
            <a:pPr lvl="1"/>
            <a:r>
              <a:rPr lang="en-US" sz="2000" dirty="0" smtClean="0"/>
              <a:t>A disk or file share witness can be configured for 1 vote</a:t>
            </a:r>
          </a:p>
          <a:p>
            <a:pPr lvl="1"/>
            <a:r>
              <a:rPr lang="en-US" sz="2000" dirty="0" smtClean="0"/>
              <a:t>Always configure quorum so that an odd number of votes exists in the cluster</a:t>
            </a:r>
          </a:p>
          <a:p>
            <a:pPr lvl="2"/>
            <a:r>
              <a:rPr lang="en-US" sz="1600" dirty="0" smtClean="0"/>
              <a:t>5-node cluster needs 3 nodes online to run, so does a 4-node cluster without a disk or file share witness</a:t>
            </a:r>
            <a:endParaRPr lang="en-US" sz="16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332174377"/>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Clustering Concepts</a:t>
            </a:r>
            <a:br>
              <a:rPr lang="en-US" dirty="0" smtClean="0"/>
            </a:br>
            <a:r>
              <a:rPr lang="en-US" sz="2800" dirty="0" smtClean="0">
                <a:solidFill>
                  <a:schemeClr val="accent1"/>
                </a:solidFill>
              </a:rPr>
              <a:t>Voting Towards Quorum</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The cluster has quorum if more than half of the voters are online and communicating with each other</a:t>
            </a:r>
          </a:p>
          <a:p>
            <a:r>
              <a:rPr lang="en-US" sz="2400" dirty="0" smtClean="0"/>
              <a:t>Each cluster node has 1 vote </a:t>
            </a:r>
          </a:p>
          <a:p>
            <a:pPr lvl="1"/>
            <a:r>
              <a:rPr lang="en-US" sz="2000" dirty="0" smtClean="0"/>
              <a:t>Based on its </a:t>
            </a:r>
            <a:r>
              <a:rPr lang="en-US" sz="2000" dirty="0" err="1" smtClean="0"/>
              <a:t>NodeWeight</a:t>
            </a:r>
            <a:r>
              <a:rPr lang="en-US" sz="2000" dirty="0" smtClean="0"/>
              <a:t> configuration in Windows Server 2008 onwards (KB2494036)</a:t>
            </a:r>
          </a:p>
          <a:p>
            <a:r>
              <a:rPr lang="en-US" sz="2400" dirty="0" smtClean="0"/>
              <a:t>A disk or file share witness can be configured for 1 vote</a:t>
            </a:r>
          </a:p>
          <a:p>
            <a:r>
              <a:rPr lang="en-US" sz="2400" dirty="0" smtClean="0"/>
              <a:t>Always configure quorum so that an odd number of votes exists in the cluster</a:t>
            </a:r>
          </a:p>
          <a:p>
            <a:pPr lvl="1"/>
            <a:r>
              <a:rPr lang="en-US" sz="2000" dirty="0" smtClean="0"/>
              <a:t>5-node cluster needs 3 nodes online to run, so does a 4-node cluster without a disk or file share witness</a:t>
            </a:r>
          </a:p>
          <a:p>
            <a:pPr lvl="1"/>
            <a:r>
              <a:rPr lang="en-US" sz="2000" dirty="0" smtClean="0"/>
              <a:t>Plan for servers participating in the cluster that are in a remote data center when working with geo-clusters</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2897684584"/>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Clustering Concepts</a:t>
            </a:r>
            <a:br>
              <a:rPr lang="en-US" sz="4400" dirty="0" smtClean="0"/>
            </a:br>
            <a:r>
              <a:rPr lang="en-US" sz="2800" dirty="0" smtClean="0">
                <a:solidFill>
                  <a:schemeClr val="accent1"/>
                </a:solidFill>
              </a:rPr>
              <a:t>Quorum Types</a:t>
            </a:r>
            <a:endParaRPr lang="en-US" sz="4000" dirty="0">
              <a:solidFill>
                <a:schemeClr val="accent1"/>
              </a:solidFill>
            </a:endParaRPr>
          </a:p>
        </p:txBody>
      </p:sp>
      <p:sp>
        <p:nvSpPr>
          <p:cNvPr id="3" name="Content Placeholder 2"/>
          <p:cNvSpPr>
            <a:spLocks noGrp="1"/>
          </p:cNvSpPr>
          <p:nvPr>
            <p:ph idx="1"/>
          </p:nvPr>
        </p:nvSpPr>
        <p:spPr/>
        <p:txBody>
          <a:bodyPr/>
          <a:lstStyle/>
          <a:p>
            <a:r>
              <a:rPr lang="en-US" sz="2400" dirty="0" smtClean="0"/>
              <a:t>Node Majority</a:t>
            </a:r>
          </a:p>
          <a:p>
            <a:pPr lvl="1"/>
            <a:r>
              <a:rPr lang="en-US" sz="2000" dirty="0" smtClean="0"/>
              <a:t>Default for odd number of nodes</a:t>
            </a:r>
          </a:p>
          <a:p>
            <a:r>
              <a:rPr lang="en-US" sz="2400" dirty="0" smtClean="0"/>
              <a:t>Node and Disk Majority</a:t>
            </a:r>
          </a:p>
          <a:p>
            <a:pPr lvl="1"/>
            <a:r>
              <a:rPr lang="en-US" sz="2000" dirty="0" smtClean="0"/>
              <a:t>Recommended for even number of nodes</a:t>
            </a:r>
          </a:p>
          <a:p>
            <a:pPr lvl="1"/>
            <a:r>
              <a:rPr lang="en-US" sz="2000" dirty="0"/>
              <a:t>R</a:t>
            </a:r>
            <a:r>
              <a:rPr lang="en-US" sz="2000" dirty="0" smtClean="0"/>
              <a:t>equires an additional small clustered disk that can failover between the nodes as a witness and additional voter for quorum</a:t>
            </a:r>
          </a:p>
          <a:p>
            <a:r>
              <a:rPr lang="en-US" sz="2400" dirty="0" smtClean="0"/>
              <a:t>Node and File Share Majority</a:t>
            </a:r>
          </a:p>
          <a:p>
            <a:pPr lvl="1"/>
            <a:r>
              <a:rPr lang="en-US" sz="2000" dirty="0" smtClean="0"/>
              <a:t>Required for multi-site or geo-clustering</a:t>
            </a:r>
          </a:p>
          <a:p>
            <a:pPr lvl="1"/>
            <a:r>
              <a:rPr lang="en-US" sz="2000" dirty="0" smtClean="0"/>
              <a:t>Requires a file share in the same AD forest as the cluster nodes</a:t>
            </a:r>
          </a:p>
          <a:p>
            <a:r>
              <a:rPr lang="en-US" sz="2400" dirty="0" smtClean="0"/>
              <a:t>Legacy: Disk Only</a:t>
            </a:r>
          </a:p>
          <a:p>
            <a:pPr lvl="1"/>
            <a:r>
              <a:rPr lang="en-US" sz="2000" dirty="0" smtClean="0"/>
              <a:t>Is a single point of failure for the cluster quorum and is not recommended for use</a:t>
            </a:r>
          </a:p>
          <a:p>
            <a:pPr lvl="1"/>
            <a:r>
              <a:rPr lang="en-US" sz="2000" dirty="0" smtClean="0"/>
              <a:t>Maintained only for backwards-compatibility reasons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72018976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Clustering Concepts</a:t>
            </a:r>
            <a:br>
              <a:rPr lang="en-US" sz="4400" dirty="0" smtClean="0"/>
            </a:br>
            <a:r>
              <a:rPr lang="en-US" sz="2800" dirty="0" smtClean="0">
                <a:solidFill>
                  <a:schemeClr val="accent1"/>
                </a:solidFill>
              </a:rPr>
              <a:t>Geo-clustering</a:t>
            </a:r>
            <a:endParaRPr lang="en-US" sz="4000" dirty="0">
              <a:solidFill>
                <a:schemeClr val="accent1"/>
              </a:solidFill>
            </a:endParaRPr>
          </a:p>
        </p:txBody>
      </p:sp>
      <p:sp>
        <p:nvSpPr>
          <p:cNvPr id="3" name="Content Placeholder 2"/>
          <p:cNvSpPr>
            <a:spLocks noGrp="1"/>
          </p:cNvSpPr>
          <p:nvPr>
            <p:ph idx="1"/>
          </p:nvPr>
        </p:nvSpPr>
        <p:spPr/>
        <p:txBody>
          <a:bodyPr/>
          <a:lstStyle/>
          <a:p>
            <a:r>
              <a:rPr lang="en-US" sz="2400" dirty="0" smtClean="0"/>
              <a:t>Eliminates the SAN as a single point of failure</a:t>
            </a:r>
          </a:p>
          <a:p>
            <a:r>
              <a:rPr lang="en-US" sz="2400" dirty="0" smtClean="0"/>
              <a:t>Requires specific hardware from the </a:t>
            </a:r>
            <a:r>
              <a:rPr lang="en-AU" sz="2400" dirty="0"/>
              <a:t>Geographic Cluster Hardware Compatibility </a:t>
            </a:r>
            <a:r>
              <a:rPr lang="en-AU" sz="2400" dirty="0" smtClean="0"/>
              <a:t>List for the solution to be supported (KB280743)</a:t>
            </a:r>
            <a:endParaRPr lang="en-AU" sz="2400" dirty="0"/>
          </a:p>
          <a:p>
            <a:r>
              <a:rPr lang="en-US" sz="2400" dirty="0" smtClean="0"/>
              <a:t>Requires a stretched VLAN in SQL Server 2008R2 and prior</a:t>
            </a:r>
          </a:p>
          <a:p>
            <a:pPr lvl="1"/>
            <a:r>
              <a:rPr lang="en-AU" sz="2000" dirty="0" smtClean="0"/>
              <a:t>Public and private networks must appear non-routed</a:t>
            </a:r>
          </a:p>
          <a:p>
            <a:pPr lvl="1"/>
            <a:r>
              <a:rPr lang="en-US" sz="2000" dirty="0" smtClean="0"/>
              <a:t>Round trip latency must by under 500ms</a:t>
            </a:r>
          </a:p>
          <a:p>
            <a:r>
              <a:rPr lang="en-US" sz="2400" dirty="0" smtClean="0"/>
              <a:t>SQL Server 2012 allows OR dependency on IP Address for the cluster name resource allowing multiple subnets to be used</a:t>
            </a:r>
            <a:endParaRPr lang="en-US" sz="2400" dirty="0"/>
          </a:p>
          <a:p>
            <a:r>
              <a:rPr lang="en-US" sz="2400" dirty="0" smtClean="0"/>
              <a:t>Requires third party SAN replication technology </a:t>
            </a:r>
          </a:p>
          <a:p>
            <a:r>
              <a:rPr lang="en-US" sz="2400" dirty="0"/>
              <a:t>SQL install must be started from the command line to skip </a:t>
            </a:r>
            <a:r>
              <a:rPr lang="en-US" sz="2400" dirty="0" err="1"/>
              <a:t>Cluster_VerifyForErrors</a:t>
            </a:r>
            <a:r>
              <a:rPr lang="en-US" sz="2400" dirty="0"/>
              <a:t> rule check</a:t>
            </a:r>
          </a:p>
          <a:p>
            <a:pPr lvl="1"/>
            <a:r>
              <a:rPr lang="en-US" sz="2000" dirty="0"/>
              <a:t>Setup /</a:t>
            </a:r>
            <a:r>
              <a:rPr lang="en-US" sz="2000" dirty="0" err="1"/>
              <a:t>SkipRules</a:t>
            </a:r>
            <a:r>
              <a:rPr lang="en-US" sz="2000" dirty="0"/>
              <a:t>=</a:t>
            </a:r>
            <a:r>
              <a:rPr lang="en-US" sz="2000" dirty="0" err="1"/>
              <a:t>Cluster_VerifyForErrors</a:t>
            </a:r>
            <a:r>
              <a:rPr lang="en-US" sz="2000" dirty="0"/>
              <a:t> /</a:t>
            </a:r>
            <a:r>
              <a:rPr lang="en-US" sz="2000" dirty="0" smtClean="0"/>
              <a:t>Action=</a:t>
            </a:r>
            <a:r>
              <a:rPr lang="en-US" sz="2000" dirty="0" err="1" smtClean="0"/>
              <a:t>InstallFailoverCluster</a:t>
            </a:r>
            <a:endParaRPr lang="en-US" sz="28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1579258405"/>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6/28/2008 8:42:43 AM&quot;&gt;&lt;Slide id=&quot;378&quot; dur=&quot;13.90625&quot; bld=&quot;INVLD|1|0|1.1|1.6|.2|1.5|0|1.3&quot;/&gt;&lt;/Timings&gt;&lt;Timings time=&quot;6/28/2008 8:40:20 AM&quot;&gt;&lt;Slide id=&quot;376&quot; dur=&quot;1.328125&quot; bld=&quot;INVLD&quot;/&gt;&lt;Slide id=&quot;377&quot; dur=&quot;1.015625&quot;/&gt;&lt;/Timings&gt;&lt;Timings time=&quot;6/28/2008 8:39:05 AM&quot;&gt;&lt;Slide id=&quot;373&quot; dur=&quot;.578125&quot; bld=&quot;INVLD&quot;/&gt;&lt;Slide id=&quot;374&quot; dur=&quot;.984375&quot;/&gt;&lt;/Timings&gt;&lt;Timings time=&quot;6/25/2008 12:12:37 PM&quot;&gt;&lt;Slide id=&quot;324&quot; dur=&quot;7.4375&quot; bld=&quot;INVLD&quot;/&gt;&lt;Slide id=&quot;347&quot; dur=&quot;8.90625&quot;/&gt;&lt;Slide id=&quot;348&quot; dur=&quot;18.3125&quot;/&gt;&lt;Slide id=&quot;349&quot; dur=&quot;4.15625&quot;/&gt;&lt;Slide id=&quot;298&quot; dur=&quot;2.34375&quot;/&gt;&lt;Slide id=&quot;345&quot; dur=&quot;1.609375&quot;/&gt;&lt;Slide id=&quot;346&quot; dur=&quot;.5625&quot;/&gt;&lt;Slide id=&quot;309&quot; dur=&quot;1.15625&quot;/&gt;&lt;Slide id=&quot;346&quot; dur=&quot;25.57813&quot;/&gt;&lt;Slide id=&quot;309&quot; dur=&quot;1.234375&quot;/&gt;&lt;/Timings&gt;&lt;/WMTools&gt;"/>
</p:tagLst>
</file>

<file path=ppt/theme/theme1.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lumMod val="75000"/>
            <a:lumOff val="25000"/>
          </a:schemeClr>
        </a:solidFill>
        <a:ln w="12700" cap="flat" cmpd="sng" algn="ctr">
          <a:solidFill>
            <a:schemeClr val="bg2">
              <a:lumMod val="85000"/>
              <a:lumOff val="15000"/>
            </a:schemeClr>
          </a:solidFill>
          <a:prstDash val="solid"/>
          <a:round/>
          <a:headEnd type="none" w="med" len="med"/>
          <a:tailEnd type="none" w="med" len="med"/>
        </a:ln>
        <a:effectLst/>
      </a:spPr>
      <a:bodyPr vert="horz" wrap="square" lIns="91440" tIns="45720" rIns="91440" bIns="45720" numCol="1" rtlCol="0" anchor="t" anchorCtr="1" compatLnSpc="1">
        <a:prstTxWarp prst="textNoShape">
          <a:avLst/>
        </a:prstTxWarp>
        <a:noAutofit/>
      </a:bodyPr>
      <a:lstStyle>
        <a:defPPr marL="0" marR="0" indent="0" algn="l" defTabSz="914400" rtl="0" eaLnBrk="1" fontAlgn="base" latinLnBrk="0" hangingPunct="1">
          <a:lnSpc>
            <a:spcPct val="90000"/>
          </a:lnSpc>
          <a:spcBef>
            <a:spcPct val="0"/>
          </a:spcBef>
          <a:spcAft>
            <a:spcPct val="0"/>
          </a:spcAft>
          <a:buClrTx/>
          <a:buSzTx/>
          <a:buFontTx/>
          <a:buNone/>
          <a:tabLst/>
          <a:defRPr kumimoji="0" sz="2000" b="1" i="0" u="none" strike="noStrike" cap="none" normalizeH="0" baseline="0" dirty="0" smtClean="0">
            <a:ln>
              <a:noFill/>
            </a:ln>
            <a:solidFill>
              <a:schemeClr val="tx1"/>
            </a:solidFill>
            <a:effectLst/>
            <a:latin typeface="Calibri" pitchFamily="34" charset="0"/>
            <a:cs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52906</TotalTime>
  <Words>2500</Words>
  <Application>Microsoft Office PowerPoint</Application>
  <PresentationFormat>On-screen Show (4:3)</PresentationFormat>
  <Paragraphs>320</Paragraphs>
  <Slides>34</Slides>
  <Notes>3</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1_Custom Design</vt:lpstr>
      <vt:lpstr>Module 6 Failover Clustering</vt:lpstr>
      <vt:lpstr>Overview</vt:lpstr>
      <vt:lpstr>Clustering Concepts What is Failover Clustering?</vt:lpstr>
      <vt:lpstr>Clustering Concepts Multi-Instance and Multi-Node Clusters</vt:lpstr>
      <vt:lpstr>Clustering Concepts Multi-Instance Preferred Ownership</vt:lpstr>
      <vt:lpstr>Clustering Concepts Understanding Quorum</vt:lpstr>
      <vt:lpstr>Clustering Concepts Voting Towards Quorum</vt:lpstr>
      <vt:lpstr>Clustering Concepts Quorum Types</vt:lpstr>
      <vt:lpstr>Clustering Concepts Geo-clustering</vt:lpstr>
      <vt:lpstr>Planning for Failover Clustering Server Hardware</vt:lpstr>
      <vt:lpstr>Planning for Failover Clustering Multi-Instance Memory Management</vt:lpstr>
      <vt:lpstr>Planning for Failover Clustering Multi-Instance Memory Management</vt:lpstr>
      <vt:lpstr>Planning for Failover Clustering Multi-Instance Memory: Lock Pages in Memory</vt:lpstr>
      <vt:lpstr>Planning for Failover Clustering Multi-Instance Memory: Large Pages</vt:lpstr>
      <vt:lpstr>Planning for Failover Clustering Storage</vt:lpstr>
      <vt:lpstr>Planning for Failover Clustering SMB Storage in SQL Server 2012</vt:lpstr>
      <vt:lpstr>Planning for Failover Clustering Storage: Mount Points or Drive Letters</vt:lpstr>
      <vt:lpstr>Planning for Failover Clustering Storage: Virtual Machines</vt:lpstr>
      <vt:lpstr>Planning for Failover Clustering Active Directory/DNS</vt:lpstr>
      <vt:lpstr>Planning for Failover Clustering Networking</vt:lpstr>
      <vt:lpstr>Planning for Failover Clustering MSDTC</vt:lpstr>
      <vt:lpstr>SQL Server Installation Adding a Node</vt:lpstr>
      <vt:lpstr>SQL Server Installation Removing a Node</vt:lpstr>
      <vt:lpstr>How Failover Works Failure Detection</vt:lpstr>
      <vt:lpstr>How Failover Works Instance Failover</vt:lpstr>
      <vt:lpstr>How Failover Works Instance Failover and SQL Agent</vt:lpstr>
      <vt:lpstr>How Failover Works Failback</vt:lpstr>
      <vt:lpstr>SQL Server Installation Non-Cluster Aware Components</vt:lpstr>
      <vt:lpstr>Patching a Clustered Instance</vt:lpstr>
      <vt:lpstr>Troubleshooting Cluster Issues</vt:lpstr>
      <vt:lpstr>Troubleshooting Clusters Issues Recovering from Cluster Hardware Failure</vt:lpstr>
      <vt:lpstr>SQL Server 2012 Flexible Failover</vt:lpstr>
      <vt:lpstr>Resources</vt:lpstr>
      <vt:lpstr>Review</vt:lpstr>
    </vt:vector>
  </TitlesOfParts>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Database Maintenance</dc:title>
  <dc:subject>Logging, Recovery, and Log File Maintenance</dc:subject>
  <dc:creator>Kimberly L. Tripp &amp; Paul S. Randal</dc:creator>
  <dc:description>Courses written by and instructed by authorized SQLskills trainers 
http://www.SQLskills.com
Template design: SQLskills.com</dc:description>
  <cp:lastModifiedBy>Kimberly</cp:lastModifiedBy>
  <cp:revision>1044</cp:revision>
  <cp:lastPrinted>2012-08-17T02:14:34Z</cp:lastPrinted>
  <dcterms:created xsi:type="dcterms:W3CDTF">2004-05-26T19:38:49Z</dcterms:created>
  <dcterms:modified xsi:type="dcterms:W3CDTF">2012-08-17T02:14:38Z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