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298" r:id="rId2"/>
    <p:sldId id="406" r:id="rId3"/>
    <p:sldId id="421" r:id="rId4"/>
    <p:sldId id="409" r:id="rId5"/>
    <p:sldId id="407" r:id="rId6"/>
    <p:sldId id="412" r:id="rId7"/>
    <p:sldId id="413" r:id="rId8"/>
    <p:sldId id="420" r:id="rId9"/>
    <p:sldId id="408" r:id="rId10"/>
    <p:sldId id="414" r:id="rId11"/>
    <p:sldId id="416" r:id="rId12"/>
    <p:sldId id="422" r:id="rId13"/>
    <p:sldId id="415" r:id="rId14"/>
    <p:sldId id="410" r:id="rId15"/>
    <p:sldId id="411" r:id="rId16"/>
    <p:sldId id="417" r:id="rId17"/>
    <p:sldId id="405" r:id="rId18"/>
    <p:sldId id="423" r:id="rId19"/>
    <p:sldId id="419" r:id="rId20"/>
  </p:sldIdLst>
  <p:sldSz cx="9144000" cy="6858000" type="screen4x3"/>
  <p:notesSz cx="7315200" cy="9601200"/>
  <p:custDataLst>
    <p:tags r:id="rId23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2" autoAdjust="0"/>
  </p:normalViewPr>
  <p:slideViewPr>
    <p:cSldViewPr snapToGrid="0">
      <p:cViewPr varScale="1">
        <p:scale>
          <a:sx n="121" d="100"/>
          <a:sy n="121" d="100"/>
        </p:scale>
        <p:origin x="-1350" y="-96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latin typeface="Calibri" pitchFamily="34" charset="0"/>
              </a:rPr>
              <a:t>SQLskills Immersion Event</a:t>
            </a:r>
          </a:p>
          <a:p>
            <a:pPr>
              <a:defRPr/>
            </a:pP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4220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1296360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© Kimberly L. Tripp</a:t>
            </a:r>
            <a:br>
              <a:rPr lang="en-US" dirty="0" smtClean="0"/>
            </a:br>
            <a:r>
              <a:rPr lang="en-US" dirty="0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© Kimberly L. Tripp</a:t>
            </a:r>
            <a:br>
              <a:rPr lang="en-US" dirty="0" smtClean="0"/>
            </a:br>
            <a:r>
              <a:rPr lang="en-US" dirty="0" smtClean="0"/>
              <a:t>SYSolutions, Inc. All rights reserved.</a:t>
            </a:r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2E46FB-3B22-4566-8CE7-75F1B4E755BC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What really happens is this: when the Snapshot is created [click1], a purely logical copy of the database is created [click2].  None of the pages are actually copied (except those that need to be modified to produce a consistent copy at the time of creation, ignored here). As changes are made to the original database, each original page is copied just prior to the write (“copy-on-write”) [click3]; so only the changed pages actually appear in the Snapshot.</a:t>
            </a:r>
          </a:p>
          <a:p>
            <a:pPr eaLnBrk="1" hangingPunct="1"/>
            <a:r>
              <a:rPr lang="en-US" dirty="0" smtClean="0"/>
              <a:t>The Snapshot consists of copies of the changed pages prior to the change and the original pages in the actual database that have not been changed.</a:t>
            </a:r>
          </a:p>
          <a:p>
            <a:pPr eaLnBrk="1" hangingPunct="1"/>
            <a:r>
              <a:rPr lang="en-US" dirty="0" smtClean="0"/>
              <a:t>When the pages are read from the Snapshot [click4], pages changed since the Snapshot was created will be read from the copy [click5]; pages that have not been changed will be read from the original database.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2BF76-BBBE-454A-B0FE-3B1D6E2B170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2BF76-BBBE-454A-B0FE-3B1D6E2B170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© Kimberly L. Tripp</a:t>
            </a:r>
            <a:br>
              <a:rPr lang="en-US" smtClean="0">
                <a:latin typeface="Arial" pitchFamily="34" charset="0"/>
              </a:rPr>
            </a:br>
            <a:r>
              <a:rPr lang="en-US" smtClean="0">
                <a:latin typeface="Arial" pitchFamily="34" charset="0"/>
              </a:rPr>
              <a:t>SYSolutions, Inc. All rights reserved.</a:t>
            </a:r>
          </a:p>
        </p:txBody>
      </p:sp>
      <p:sp>
        <p:nvSpPr>
          <p:cNvPr id="6758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8063D2-EB7C-4A87-8E45-FF83EA7C439A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7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ltGray">
          <a:xfrm>
            <a:off x="304800" y="0"/>
            <a:ext cx="8610600" cy="1219200"/>
          </a:xfrm>
          <a:prstGeom prst="rect">
            <a:avLst/>
          </a:prstGeom>
        </p:spPr>
        <p:txBody>
          <a:bodyPr rtlCol="0" anchor="t" anchorCtr="0"/>
          <a:lstStyle>
            <a:lvl1pPr algn="ctr"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6966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SQLskills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  <p:sldLayoutId id="2147483700" r:id="rId13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7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7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7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7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7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tinyurl.com/4223yoh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PAUL/category/Database-Snapshots.aspx" TargetMode="External"/><Relationship Id="rId2" Type="http://schemas.openxmlformats.org/officeDocument/2006/relationships/hyperlink" Target="http://tinyurl.com/44te4ca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qlskills.com/BLOGS/PAUL/post/Using-database-snapshots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5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Database Snapshots</a:t>
            </a:r>
            <a:br>
              <a:rPr lang="en-US" sz="6000" dirty="0" smtClean="0"/>
            </a:b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53" name="Rectangle 9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a Database Snapshot</a:t>
            </a:r>
          </a:p>
        </p:txBody>
      </p:sp>
      <p:sp>
        <p:nvSpPr>
          <p:cNvPr id="697354" name="Rectangle 10"/>
          <p:cNvSpPr>
            <a:spLocks noGrp="1" noChangeAspect="1" noChangeArrowheads="1"/>
          </p:cNvSpPr>
          <p:nvPr>
            <p:ph idx="1"/>
          </p:nvPr>
        </p:nvSpPr>
        <p:spPr>
          <a:xfrm>
            <a:off x="227014" y="1384300"/>
            <a:ext cx="6331442" cy="5040312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every source database file there is a bitmap for the related sparse file</a:t>
            </a:r>
          </a:p>
          <a:p>
            <a:r>
              <a:rPr lang="en-US" sz="2400" dirty="0" smtClean="0"/>
              <a:t>The bitmap is an in-memory structure </a:t>
            </a:r>
          </a:p>
          <a:p>
            <a:r>
              <a:rPr lang="en-US" sz="2400" dirty="0" smtClean="0"/>
              <a:t>Updates to page on the source DB (already in memory) are checked against the bitmap to see if the page is already in the sparse file </a:t>
            </a:r>
          </a:p>
          <a:p>
            <a:r>
              <a:rPr lang="en-US" sz="2400" dirty="0" smtClean="0"/>
              <a:t>If not, then a copy of the page is pushed</a:t>
            </a:r>
            <a:br>
              <a:rPr lang="en-US" sz="2400" dirty="0" smtClean="0"/>
            </a:br>
            <a:r>
              <a:rPr lang="en-US" sz="2400" dirty="0" smtClean="0"/>
              <a:t> to the sparse file (copy-on-write)</a:t>
            </a:r>
          </a:p>
          <a:p>
            <a:r>
              <a:rPr lang="en-US" sz="2400" dirty="0" smtClean="0"/>
              <a:t>For server restarts, the database snapshot still exists but the bitmap will be recreated at the next read attempt made on the database snapshot</a:t>
            </a:r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6629400" y="1798638"/>
          <a:ext cx="2357438" cy="3973512"/>
        </p:xfrm>
        <a:graphic>
          <a:graphicData uri="http://schemas.openxmlformats.org/presentationml/2006/ole">
            <p:oleObj spid="_x0000_s1027" name="Bitmap Image" r:id="rId3" imgW="1133603" imgH="1911218" progId="PBrush">
              <p:embed/>
            </p:oleObj>
          </a:graphicData>
        </a:graphic>
      </p:graphicFrame>
      <p:sp>
        <p:nvSpPr>
          <p:cNvPr id="697350" name="Rectangle 6"/>
          <p:cNvSpPr>
            <a:spLocks noChangeArrowheads="1"/>
          </p:cNvSpPr>
          <p:nvPr/>
        </p:nvSpPr>
        <p:spPr bwMode="auto">
          <a:xfrm>
            <a:off x="609600" y="1752600"/>
            <a:ext cx="3581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100000"/>
              </a:lnSpc>
              <a:buSzPct val="95000"/>
              <a:buFontTx/>
              <a:buBlip>
                <a:blip r:embed="rId4"/>
              </a:buBlip>
              <a:defRPr/>
            </a:pPr>
            <a:endParaRPr lang="en-US" sz="32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5" name="Rectangle 5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Much </a:t>
            </a:r>
            <a:r>
              <a:rPr lang="en-US" dirty="0" smtClean="0"/>
              <a:t>Space Used?</a:t>
            </a:r>
          </a:p>
        </p:txBody>
      </p:sp>
      <p:sp>
        <p:nvSpPr>
          <p:cNvPr id="711686" name="Rectangle 6"/>
          <p:cNvSpPr>
            <a:spLocks noGrp="1" noChangeAspect="1" noChangeArrowheads="1"/>
          </p:cNvSpPr>
          <p:nvPr>
            <p:ph idx="1"/>
          </p:nvPr>
        </p:nvSpPr>
        <p:spPr>
          <a:xfrm>
            <a:off x="227013" y="1384300"/>
            <a:ext cx="4329221" cy="5040312"/>
          </a:xfrm>
        </p:spPr>
        <p:txBody>
          <a:bodyPr/>
          <a:lstStyle/>
          <a:p>
            <a:r>
              <a:rPr lang="en-US" sz="2400" dirty="0" smtClean="0"/>
              <a:t>Use Windows Explorer to right click on the NTFS sparse file, select Properties</a:t>
            </a:r>
          </a:p>
          <a:p>
            <a:r>
              <a:rPr lang="en-US" sz="2400" dirty="0" smtClean="0"/>
              <a:t>Look at the </a:t>
            </a:r>
            <a:r>
              <a:rPr lang="en-US" sz="2400" dirty="0" smtClean="0"/>
              <a:t>‘Size</a:t>
            </a:r>
            <a:r>
              <a:rPr lang="en-US" sz="2400" dirty="0" smtClean="0"/>
              <a:t>’</a:t>
            </a:r>
            <a:r>
              <a:rPr lang="en-US" sz="2400" dirty="0" smtClean="0"/>
              <a:t> </a:t>
            </a:r>
            <a:r>
              <a:rPr lang="en-US" sz="2400" dirty="0" smtClean="0"/>
              <a:t>and you will see it is the same size of the source database file</a:t>
            </a:r>
          </a:p>
          <a:p>
            <a:r>
              <a:rPr lang="en-US" sz="2400" dirty="0" smtClean="0"/>
              <a:t>However, look at the </a:t>
            </a:r>
            <a:r>
              <a:rPr lang="en-US" sz="2400" dirty="0" smtClean="0"/>
              <a:t>‘Size </a:t>
            </a:r>
            <a:r>
              <a:rPr lang="en-US" sz="2400" dirty="0" smtClean="0"/>
              <a:t>on </a:t>
            </a:r>
            <a:r>
              <a:rPr lang="en-US" sz="2400" dirty="0" smtClean="0"/>
              <a:t>Disk’ </a:t>
            </a:r>
            <a:r>
              <a:rPr lang="en-US" sz="2400" dirty="0" smtClean="0"/>
              <a:t>and you will see how much space is REALLY used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7996" y="943307"/>
            <a:ext cx="42957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Database Snapshots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Memory Requirements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72499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Although database snapshots are very efficient in terms of disk space, they are NOT efficient in terms of memory usage</a:t>
            </a:r>
          </a:p>
          <a:p>
            <a:r>
              <a:rPr lang="en-US" sz="2400" dirty="0" smtClean="0"/>
              <a:t>Database snapshots DO share unchanged pages in the source database, but there is a separate copy in memory</a:t>
            </a:r>
          </a:p>
          <a:p>
            <a:r>
              <a:rPr lang="en-US" sz="2400" dirty="0" smtClean="0"/>
              <a:t>For example:</a:t>
            </a:r>
          </a:p>
          <a:p>
            <a:pPr lvl="1"/>
            <a:r>
              <a:rPr lang="en-US" sz="2000" dirty="0" smtClean="0"/>
              <a:t>Reading unchanged </a:t>
            </a:r>
            <a:r>
              <a:rPr lang="en-US" sz="2000" dirty="0" smtClean="0"/>
              <a:t>page X </a:t>
            </a:r>
            <a:r>
              <a:rPr lang="en-US" sz="2000" dirty="0" smtClean="0"/>
              <a:t>from the source database pulls in a copy of page X from disk into the buffer pool</a:t>
            </a:r>
          </a:p>
          <a:p>
            <a:pPr lvl="1"/>
            <a:r>
              <a:rPr lang="en-US" sz="2000" dirty="0" smtClean="0"/>
              <a:t>Reading page X from the context of the database snapshot will ALSO pull in a copy of page X from the source database from disk into the buffer pool</a:t>
            </a:r>
          </a:p>
          <a:p>
            <a:pPr lvl="1"/>
            <a:r>
              <a:rPr lang="en-US" sz="2000" dirty="0" smtClean="0"/>
              <a:t>There will be two in-memory copies of the exact same page image, each taking up 8KB</a:t>
            </a:r>
          </a:p>
          <a:p>
            <a:pPr lvl="1"/>
            <a:r>
              <a:rPr lang="en-US" sz="2000" dirty="0" smtClean="0"/>
              <a:t>Not optimal, but that’s how it works – less complexity in the buffer pool</a:t>
            </a:r>
          </a:p>
          <a:p>
            <a:pPr lvl="1"/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25" name="Rectangle 9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Reading the Database Snapshot</a:t>
            </a:r>
          </a:p>
        </p:txBody>
      </p:sp>
      <p:graphicFrame>
        <p:nvGraphicFramePr>
          <p:cNvPr id="2051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3734621" y="2705557"/>
          <a:ext cx="1602006" cy="2601675"/>
        </p:xfrm>
        <a:graphic>
          <a:graphicData uri="http://schemas.openxmlformats.org/presentationml/2006/ole">
            <p:oleObj spid="_x0000_s2052" name="Bitmap Image" r:id="rId3" imgW="1203779" imgH="1954409" progId="PBrush">
              <p:embed/>
            </p:oleObj>
          </a:graphicData>
        </a:graphic>
      </p:graphicFrame>
      <p:sp>
        <p:nvSpPr>
          <p:cNvPr id="700426" name="Rectangle 10"/>
          <p:cNvSpPr>
            <a:spLocks noGrp="1" noChangeAspect="1" noChangeArrowheads="1"/>
          </p:cNvSpPr>
          <p:nvPr>
            <p:ph type="body" idx="4294967295"/>
          </p:nvPr>
        </p:nvSpPr>
        <p:spPr>
          <a:xfrm>
            <a:off x="0" y="1784350"/>
            <a:ext cx="3633952" cy="4572000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When a read of the database snapshot is performed, the bitmap is checked to see where the </a:t>
            </a:r>
            <a:r>
              <a:rPr lang="en-US" sz="2400" dirty="0" smtClean="0"/>
              <a:t>I/O </a:t>
            </a:r>
            <a:r>
              <a:rPr lang="en-US" sz="2400" dirty="0" smtClean="0"/>
              <a:t>should go</a:t>
            </a:r>
          </a:p>
          <a:p>
            <a:r>
              <a:rPr lang="en-US" sz="2400" dirty="0" smtClean="0"/>
              <a:t>No locks taken on reads from the source </a:t>
            </a:r>
            <a:r>
              <a:rPr lang="en-US" sz="2400" dirty="0" smtClean="0"/>
              <a:t>database through the context of the database snapshot</a:t>
            </a:r>
            <a:endParaRPr lang="en-US" sz="2400" dirty="0" smtClean="0"/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5867400" y="2133600"/>
          <a:ext cx="2386013" cy="3733800"/>
        </p:xfrm>
        <a:graphic>
          <a:graphicData uri="http://schemas.openxmlformats.org/presentationml/2006/ole">
            <p:oleObj spid="_x0000_s2053" name="Bitmap Image" r:id="rId4" imgW="1252362" imgH="1959808" progId="PBrush">
              <p:embed/>
            </p:oleObj>
          </a:graphicData>
        </a:graphic>
      </p:graphicFrame>
      <p:sp>
        <p:nvSpPr>
          <p:cNvPr id="7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Snapshot Limitations </a:t>
            </a:r>
            <a:r>
              <a:rPr lang="en-US" sz="2800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Only works on NTFS</a:t>
            </a:r>
          </a:p>
          <a:p>
            <a:r>
              <a:rPr lang="en-US" sz="2400" dirty="0" smtClean="0"/>
              <a:t>One snapshot file must be specified per data file in the source database</a:t>
            </a:r>
          </a:p>
          <a:p>
            <a:r>
              <a:rPr lang="en-US" sz="2400" dirty="0" smtClean="0"/>
              <a:t>They cannot be:</a:t>
            </a:r>
          </a:p>
          <a:p>
            <a:pPr lvl="1"/>
            <a:r>
              <a:rPr lang="en-US" sz="2000" dirty="0" smtClean="0"/>
              <a:t>Written to</a:t>
            </a:r>
          </a:p>
          <a:p>
            <a:pPr lvl="1"/>
            <a:r>
              <a:rPr lang="en-US" sz="2000" dirty="0" smtClean="0"/>
              <a:t>Refreshed</a:t>
            </a:r>
          </a:p>
          <a:p>
            <a:pPr lvl="1"/>
            <a:r>
              <a:rPr lang="en-US" sz="2000" dirty="0" smtClean="0"/>
              <a:t>Changed in any way</a:t>
            </a:r>
          </a:p>
          <a:p>
            <a:pPr lvl="1"/>
            <a:r>
              <a:rPr lang="en-US" sz="2000" dirty="0" smtClean="0"/>
              <a:t>Backed up </a:t>
            </a:r>
          </a:p>
          <a:p>
            <a:pPr lvl="2"/>
            <a:r>
              <a:rPr lang="en-US" sz="1800" dirty="0" smtClean="0"/>
              <a:t>Source database backups are unaffected</a:t>
            </a:r>
          </a:p>
          <a:p>
            <a:pPr lvl="2"/>
            <a:r>
              <a:rPr lang="en-US" sz="1800" dirty="0" smtClean="0"/>
              <a:t>Technically this could be done, but not implemented</a:t>
            </a:r>
          </a:p>
          <a:p>
            <a:pPr lvl="1"/>
            <a:r>
              <a:rPr lang="en-US" sz="2000" dirty="0" smtClean="0"/>
              <a:t>Detached</a:t>
            </a:r>
          </a:p>
          <a:p>
            <a:pPr lvl="1"/>
            <a:r>
              <a:rPr lang="en-US" sz="2000" dirty="0" smtClean="0"/>
              <a:t>Stored remotely</a:t>
            </a:r>
          </a:p>
          <a:p>
            <a:pPr lvl="1"/>
            <a:r>
              <a:rPr lang="en-US" sz="2000" dirty="0" smtClean="0"/>
              <a:t>Created for master, model, </a:t>
            </a:r>
            <a:r>
              <a:rPr lang="en-US" sz="2000" dirty="0" err="1" smtClean="0"/>
              <a:t>tempdb</a:t>
            </a: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Snapshot Limitations </a:t>
            </a:r>
            <a:r>
              <a:rPr lang="en-US" sz="2800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If the source database goes suspect, so does the snapshot</a:t>
            </a:r>
          </a:p>
          <a:p>
            <a:r>
              <a:rPr lang="en-US" sz="2400" dirty="0" smtClean="0"/>
              <a:t>All snapshots must be dropped before the source database can be dropped or restored</a:t>
            </a:r>
          </a:p>
          <a:p>
            <a:r>
              <a:rPr lang="en-US" sz="2400" dirty="0" smtClean="0"/>
              <a:t>Does not support </a:t>
            </a:r>
            <a:r>
              <a:rPr lang="en-US" sz="2400" dirty="0" err="1" smtClean="0"/>
              <a:t>FILESTREAM</a:t>
            </a:r>
            <a:endParaRPr lang="en-US" sz="2400" dirty="0" smtClean="0"/>
          </a:p>
          <a:p>
            <a:r>
              <a:rPr lang="en-US" sz="2400" dirty="0" smtClean="0"/>
              <a:t>Using multiple snapshots (say every hour) and having users migrate reports between them seamlessly is not possible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NTFS</a:t>
            </a:r>
            <a:r>
              <a:rPr lang="en-US" sz="2400" dirty="0" smtClean="0"/>
              <a:t> and Windows limitations can cause problems on some versions</a:t>
            </a:r>
          </a:p>
          <a:p>
            <a:pPr lvl="1"/>
            <a:r>
              <a:rPr lang="en-US" sz="2000" dirty="0" smtClean="0"/>
              <a:t>See PSS blog post: </a:t>
            </a:r>
            <a:r>
              <a:rPr lang="en-US" sz="2000" dirty="0" smtClean="0">
                <a:hlinkClick r:id="rId2"/>
              </a:rPr>
              <a:t>http://tinyurl.com/4223yoh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400" dirty="0" smtClean="0"/>
              <a:t>Beware of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-party file system drivers that do not cope with </a:t>
            </a:r>
            <a:r>
              <a:rPr lang="en-US" sz="2400" dirty="0" err="1" smtClean="0"/>
              <a:t>NTFS</a:t>
            </a:r>
            <a:r>
              <a:rPr lang="en-US" sz="2400" dirty="0" smtClean="0"/>
              <a:t> sparse files or </a:t>
            </a:r>
            <a:r>
              <a:rPr lang="en-US" sz="2400" dirty="0" err="1" smtClean="0"/>
              <a:t>NTFS</a:t>
            </a:r>
            <a:r>
              <a:rPr lang="en-US" sz="2400" dirty="0" smtClean="0"/>
              <a:t> alternate streams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8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Reverting From a Snapshot</a:t>
            </a:r>
            <a:endParaRPr lang="en-US" dirty="0"/>
          </a:p>
        </p:txBody>
      </p:sp>
      <p:sp>
        <p:nvSpPr>
          <p:cNvPr id="712709" name="Rectangle 5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Faster alternative (usually) than restoring from backups</a:t>
            </a:r>
          </a:p>
          <a:p>
            <a:r>
              <a:rPr lang="en-US" sz="2400" dirty="0" smtClean="0"/>
              <a:t>Reverting pushes all the pages in the database snapshot back into the source database, essentially rewinding it back to the point in time when the database snapshot was created</a:t>
            </a:r>
          </a:p>
          <a:p>
            <a:r>
              <a:rPr lang="en-US" sz="2400" dirty="0" smtClean="0"/>
              <a:t>All changes since the database snapshot was created are lost</a:t>
            </a:r>
          </a:p>
          <a:p>
            <a:pPr lvl="1"/>
            <a:r>
              <a:rPr lang="en-US" sz="2000" dirty="0" smtClean="0"/>
              <a:t>No way to apply any log backups to roll forward again</a:t>
            </a:r>
          </a:p>
          <a:p>
            <a:r>
              <a:rPr lang="en-US" sz="2400" dirty="0" smtClean="0"/>
              <a:t>Reverting breaks the log backup chain</a:t>
            </a:r>
          </a:p>
          <a:p>
            <a:pPr lvl="1"/>
            <a:r>
              <a:rPr lang="en-US" sz="2000" dirty="0" smtClean="0"/>
              <a:t>Restart using a full or differential backup</a:t>
            </a:r>
          </a:p>
          <a:p>
            <a:r>
              <a:rPr lang="en-US" sz="2400" dirty="0" smtClean="0"/>
              <a:t>Perform revert operation</a:t>
            </a:r>
          </a:p>
          <a:p>
            <a:pPr lvl="1"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RESTORE DATABASE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AdventureWorksDW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]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FROM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DATABASE_SNAPSHOT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N'AdventureWorksDWSS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';</a:t>
            </a:r>
          </a:p>
          <a:p>
            <a:endParaRPr lang="en-US" sz="2400" dirty="0" smtClean="0"/>
          </a:p>
          <a:p>
            <a:r>
              <a:rPr lang="en-US" sz="2400" dirty="0" smtClean="0"/>
              <a:t>BEWARE: reverting from a snapshot resets the transaction log size to 0.5MB </a:t>
            </a:r>
            <a:r>
              <a:rPr lang="en-US" sz="2400" dirty="0" smtClean="0">
                <a:sym typeface="Wingdings" pitchFamily="2" charset="2"/>
              </a:rPr>
              <a:t> BUG</a:t>
            </a:r>
            <a:r>
              <a:rPr lang="en-US" sz="2400" dirty="0" smtClean="0">
                <a:sym typeface="Wingdings" pitchFamily="2" charset="2"/>
              </a:rPr>
              <a:t>!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3263" y="3346450"/>
            <a:ext cx="7672387" cy="75713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dirty="0" smtClean="0"/>
              <a:t>Database snapshots</a:t>
            </a:r>
            <a:endParaRPr lang="en-US" sz="3600" dirty="0" smtClean="0">
              <a:solidFill>
                <a:schemeClr val="accent1"/>
              </a:solidFill>
            </a:endParaRPr>
          </a:p>
        </p:txBody>
      </p:sp>
      <p:sp>
        <p:nvSpPr>
          <p:cNvPr id="723971" name="Rectangle 3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9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Whitepaper:</a:t>
            </a:r>
          </a:p>
          <a:p>
            <a:pPr lvl="1"/>
            <a:r>
              <a:rPr lang="en-US" sz="2000" dirty="0" smtClean="0"/>
              <a:t>Database Snapshot Performance Considerations under I/O-Intensive Workloads</a:t>
            </a:r>
          </a:p>
          <a:p>
            <a:pPr lvl="1"/>
            <a:r>
              <a:rPr lang="en-US" sz="2000" dirty="0" smtClean="0">
                <a:hlinkClick r:id="rId2"/>
              </a:rPr>
              <a:t>http://tinyurl.com/44te4ca</a:t>
            </a:r>
            <a:endParaRPr lang="en-US" sz="2000" dirty="0" smtClean="0"/>
          </a:p>
          <a:p>
            <a:r>
              <a:rPr lang="en-US" sz="2400" dirty="0" smtClean="0"/>
              <a:t>Blog posts</a:t>
            </a:r>
          </a:p>
          <a:p>
            <a:pPr lvl="1"/>
            <a:r>
              <a:rPr lang="en-US" sz="2000" dirty="0" smtClean="0">
                <a:hlinkClick r:id="rId3"/>
              </a:rPr>
              <a:t>http://www.sqlskills.com/BLOGS/PAUL/category/Database-Snapshots.aspx</a:t>
            </a:r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Database snapshot internals</a:t>
            </a:r>
          </a:p>
          <a:p>
            <a:r>
              <a:rPr lang="en-US" sz="2800" dirty="0" smtClean="0"/>
              <a:t>Database snapshot uses and limitations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Database snapshot usage</a:t>
            </a:r>
          </a:p>
          <a:p>
            <a:r>
              <a:rPr lang="en-US" sz="2800" dirty="0" smtClean="0"/>
              <a:t>Database snapshot internals</a:t>
            </a:r>
          </a:p>
          <a:p>
            <a:endParaRPr lang="en-US" sz="28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Snapshots 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000" dirty="0" smtClean="0"/>
              <a:t>Source: </a:t>
            </a:r>
            <a:r>
              <a:rPr lang="en-US" sz="2000" dirty="0" smtClean="0">
                <a:hlinkClick r:id="rId2"/>
              </a:rPr>
              <a:t>http://www.sqlskills.com/BLOGS/PAUL/post/Using-database-snapshots.aspx</a:t>
            </a:r>
            <a:r>
              <a:rPr lang="en-US" sz="2000" dirty="0" smtClean="0"/>
              <a:t> </a:t>
            </a:r>
            <a:r>
              <a:rPr lang="en-US" sz="2000" dirty="0" smtClean="0"/>
              <a:t>(http://</a:t>
            </a:r>
            <a:r>
              <a:rPr lang="en-US" sz="2000" dirty="0" smtClean="0"/>
              <a:t>bit.ly/N1DuxI)</a:t>
            </a:r>
            <a:endParaRPr lang="en-US" dirty="0"/>
          </a:p>
        </p:txBody>
      </p:sp>
      <p:pic>
        <p:nvPicPr>
          <p:cNvPr id="3074" name="Picture 2" descr="http://www.sqlskills.com/BLOGS/PAUL/image.axd?picture=2011%2f7%2fsnapsho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332" y="1446487"/>
            <a:ext cx="5967337" cy="3895344"/>
          </a:xfrm>
          <a:prstGeom prst="rect">
            <a:avLst/>
          </a:prstGeom>
          <a:noFill/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8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 of Database Snapshots</a:t>
            </a:r>
          </a:p>
        </p:txBody>
      </p:sp>
      <p:sp>
        <p:nvSpPr>
          <p:cNvPr id="692229" name="Rectangle 5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Isolated historical data for report generation</a:t>
            </a:r>
          </a:p>
          <a:p>
            <a:r>
              <a:rPr lang="en-US" sz="2400" dirty="0" smtClean="0"/>
              <a:t>Turning a database mirroring server into a reporting server</a:t>
            </a:r>
          </a:p>
          <a:p>
            <a:r>
              <a:rPr lang="en-US" sz="2400" dirty="0" smtClean="0"/>
              <a:t>Recovery/protection in case of administrative error *</a:t>
            </a:r>
          </a:p>
          <a:p>
            <a:r>
              <a:rPr lang="en-US" sz="2400" dirty="0" smtClean="0"/>
              <a:t>Recovery/protection in case of user error *</a:t>
            </a:r>
          </a:p>
          <a:p>
            <a:pPr lvl="1"/>
            <a:r>
              <a:rPr lang="en-US" sz="2000" dirty="0" smtClean="0"/>
              <a:t>Either through data copying or by reverting the entire database</a:t>
            </a:r>
          </a:p>
          <a:p>
            <a:pPr lvl="1"/>
            <a:r>
              <a:rPr lang="en-US" sz="2000" dirty="0" smtClean="0"/>
              <a:t>Database snapshot has to already exist!</a:t>
            </a:r>
          </a:p>
          <a:p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CHECKDB</a:t>
            </a:r>
            <a:r>
              <a:rPr lang="en-US" sz="2400" dirty="0" smtClean="0"/>
              <a:t> (and derivative commands) uses a hidden database snapshot</a:t>
            </a:r>
          </a:p>
          <a:p>
            <a:r>
              <a:rPr lang="en-US" sz="2400" b="1" i="1" dirty="0" smtClean="0"/>
              <a:t>NOT</a:t>
            </a:r>
            <a:r>
              <a:rPr lang="en-US" sz="2400" dirty="0" smtClean="0"/>
              <a:t> </a:t>
            </a:r>
            <a:r>
              <a:rPr lang="en-US" sz="2400" dirty="0" smtClean="0"/>
              <a:t>a replacement for log backups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696913" y="3219450"/>
            <a:ext cx="8154988" cy="268287"/>
            <a:chOff x="439" y="2638"/>
            <a:chExt cx="5137" cy="169"/>
          </a:xfrm>
        </p:grpSpPr>
        <p:sp>
          <p:nvSpPr>
            <p:cNvPr id="727081" name="Rectangle 41"/>
            <p:cNvSpPr>
              <a:spLocks noChangeArrowheads="1"/>
            </p:cNvSpPr>
            <p:nvPr/>
          </p:nvSpPr>
          <p:spPr bwMode="auto">
            <a:xfrm>
              <a:off x="439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</a:t>
              </a:r>
            </a:p>
          </p:txBody>
        </p:sp>
        <p:sp>
          <p:nvSpPr>
            <p:cNvPr id="727082" name="Rectangle 42"/>
            <p:cNvSpPr>
              <a:spLocks noChangeArrowheads="1"/>
            </p:cNvSpPr>
            <p:nvPr/>
          </p:nvSpPr>
          <p:spPr bwMode="auto">
            <a:xfrm>
              <a:off x="760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2</a:t>
              </a:r>
            </a:p>
          </p:txBody>
        </p:sp>
        <p:sp>
          <p:nvSpPr>
            <p:cNvPr id="727083" name="Rectangle 43"/>
            <p:cNvSpPr>
              <a:spLocks noChangeArrowheads="1"/>
            </p:cNvSpPr>
            <p:nvPr/>
          </p:nvSpPr>
          <p:spPr bwMode="auto">
            <a:xfrm>
              <a:off x="1081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3</a:t>
              </a:r>
            </a:p>
          </p:txBody>
        </p:sp>
        <p:sp>
          <p:nvSpPr>
            <p:cNvPr id="727084" name="Rectangle 44"/>
            <p:cNvSpPr>
              <a:spLocks noChangeArrowheads="1"/>
            </p:cNvSpPr>
            <p:nvPr/>
          </p:nvSpPr>
          <p:spPr bwMode="auto">
            <a:xfrm>
              <a:off x="1403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4</a:t>
              </a:r>
            </a:p>
          </p:txBody>
        </p:sp>
        <p:sp>
          <p:nvSpPr>
            <p:cNvPr id="727085" name="Rectangle 45"/>
            <p:cNvSpPr>
              <a:spLocks noChangeArrowheads="1"/>
            </p:cNvSpPr>
            <p:nvPr/>
          </p:nvSpPr>
          <p:spPr bwMode="auto">
            <a:xfrm>
              <a:off x="1724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5</a:t>
              </a:r>
            </a:p>
          </p:txBody>
        </p:sp>
        <p:sp>
          <p:nvSpPr>
            <p:cNvPr id="727086" name="Rectangle 46"/>
            <p:cNvSpPr>
              <a:spLocks noChangeArrowheads="1"/>
            </p:cNvSpPr>
            <p:nvPr/>
          </p:nvSpPr>
          <p:spPr bwMode="auto">
            <a:xfrm>
              <a:off x="2046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6</a:t>
              </a:r>
            </a:p>
          </p:txBody>
        </p:sp>
        <p:sp>
          <p:nvSpPr>
            <p:cNvPr id="727087" name="Rectangle 47"/>
            <p:cNvSpPr>
              <a:spLocks noChangeArrowheads="1"/>
            </p:cNvSpPr>
            <p:nvPr/>
          </p:nvSpPr>
          <p:spPr bwMode="auto">
            <a:xfrm>
              <a:off x="2367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7</a:t>
              </a:r>
            </a:p>
          </p:txBody>
        </p:sp>
        <p:sp>
          <p:nvSpPr>
            <p:cNvPr id="727088" name="Rectangle 48"/>
            <p:cNvSpPr>
              <a:spLocks noChangeArrowheads="1"/>
            </p:cNvSpPr>
            <p:nvPr/>
          </p:nvSpPr>
          <p:spPr bwMode="auto">
            <a:xfrm>
              <a:off x="2689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8</a:t>
              </a:r>
            </a:p>
          </p:txBody>
        </p:sp>
        <p:sp>
          <p:nvSpPr>
            <p:cNvPr id="727089" name="Rectangle 49"/>
            <p:cNvSpPr>
              <a:spLocks noChangeArrowheads="1"/>
            </p:cNvSpPr>
            <p:nvPr/>
          </p:nvSpPr>
          <p:spPr bwMode="auto">
            <a:xfrm>
              <a:off x="3010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9</a:t>
              </a:r>
            </a:p>
          </p:txBody>
        </p:sp>
        <p:sp>
          <p:nvSpPr>
            <p:cNvPr id="727090" name="Rectangle 50"/>
            <p:cNvSpPr>
              <a:spLocks noChangeArrowheads="1"/>
            </p:cNvSpPr>
            <p:nvPr/>
          </p:nvSpPr>
          <p:spPr bwMode="auto">
            <a:xfrm>
              <a:off x="3332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10</a:t>
              </a:r>
            </a:p>
          </p:txBody>
        </p:sp>
        <p:sp>
          <p:nvSpPr>
            <p:cNvPr id="727091" name="Rectangle 51"/>
            <p:cNvSpPr>
              <a:spLocks noChangeArrowheads="1"/>
            </p:cNvSpPr>
            <p:nvPr/>
          </p:nvSpPr>
          <p:spPr bwMode="auto">
            <a:xfrm>
              <a:off x="3653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11</a:t>
              </a:r>
            </a:p>
          </p:txBody>
        </p:sp>
        <p:sp>
          <p:nvSpPr>
            <p:cNvPr id="727092" name="Rectangle 52"/>
            <p:cNvSpPr>
              <a:spLocks noChangeArrowheads="1"/>
            </p:cNvSpPr>
            <p:nvPr/>
          </p:nvSpPr>
          <p:spPr bwMode="auto">
            <a:xfrm>
              <a:off x="3975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12</a:t>
              </a:r>
            </a:p>
          </p:txBody>
        </p:sp>
        <p:sp>
          <p:nvSpPr>
            <p:cNvPr id="727093" name="Rectangle 53"/>
            <p:cNvSpPr>
              <a:spLocks noChangeArrowheads="1"/>
            </p:cNvSpPr>
            <p:nvPr/>
          </p:nvSpPr>
          <p:spPr bwMode="auto">
            <a:xfrm>
              <a:off x="4296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13</a:t>
              </a:r>
            </a:p>
          </p:txBody>
        </p:sp>
        <p:sp>
          <p:nvSpPr>
            <p:cNvPr id="727094" name="Rectangle 54"/>
            <p:cNvSpPr>
              <a:spLocks noChangeArrowheads="1"/>
            </p:cNvSpPr>
            <p:nvPr/>
          </p:nvSpPr>
          <p:spPr bwMode="auto">
            <a:xfrm>
              <a:off x="4618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14</a:t>
              </a:r>
            </a:p>
          </p:txBody>
        </p:sp>
        <p:sp>
          <p:nvSpPr>
            <p:cNvPr id="727095" name="Rectangle 55"/>
            <p:cNvSpPr>
              <a:spLocks noChangeArrowheads="1"/>
            </p:cNvSpPr>
            <p:nvPr/>
          </p:nvSpPr>
          <p:spPr bwMode="auto">
            <a:xfrm>
              <a:off x="4939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15</a:t>
              </a:r>
            </a:p>
          </p:txBody>
        </p:sp>
        <p:sp>
          <p:nvSpPr>
            <p:cNvPr id="727096" name="Rectangle 56"/>
            <p:cNvSpPr>
              <a:spLocks noChangeArrowheads="1"/>
            </p:cNvSpPr>
            <p:nvPr/>
          </p:nvSpPr>
          <p:spPr bwMode="auto">
            <a:xfrm>
              <a:off x="5261" y="2638"/>
              <a:ext cx="315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defRPr/>
              </a:pPr>
              <a:r>
                <a:rPr lang="en-US" sz="16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rPr>
                <a:t>16</a:t>
              </a:r>
            </a:p>
          </p:txBody>
        </p:sp>
      </p:grpSp>
      <p:sp>
        <p:nvSpPr>
          <p:cNvPr id="727043" name="Rectangle 3"/>
          <p:cNvSpPr>
            <a:spLocks noChangeArrowheads="1"/>
          </p:cNvSpPr>
          <p:nvPr/>
        </p:nvSpPr>
        <p:spPr bwMode="auto">
          <a:xfrm>
            <a:off x="696913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7270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it Works</a:t>
            </a:r>
          </a:p>
        </p:txBody>
      </p:sp>
      <p:sp>
        <p:nvSpPr>
          <p:cNvPr id="727044" name="Text Box 4"/>
          <p:cNvSpPr txBox="1">
            <a:spLocks noChangeArrowheads="1"/>
          </p:cNvSpPr>
          <p:nvPr/>
        </p:nvSpPr>
        <p:spPr bwMode="auto">
          <a:xfrm>
            <a:off x="66675" y="2844800"/>
            <a:ext cx="730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ages</a:t>
            </a:r>
            <a:endParaRPr lang="en-US" sz="1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27045" name="Rectangle 5"/>
          <p:cNvSpPr>
            <a:spLocks noChangeArrowheads="1"/>
          </p:cNvSpPr>
          <p:nvPr/>
        </p:nvSpPr>
        <p:spPr bwMode="auto">
          <a:xfrm>
            <a:off x="1206500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727046" name="Rectangle 6"/>
          <p:cNvSpPr>
            <a:spLocks noChangeArrowheads="1"/>
          </p:cNvSpPr>
          <p:nvPr/>
        </p:nvSpPr>
        <p:spPr bwMode="auto">
          <a:xfrm>
            <a:off x="1716088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727047" name="Rectangle 7"/>
          <p:cNvSpPr>
            <a:spLocks noChangeArrowheads="1"/>
          </p:cNvSpPr>
          <p:nvPr/>
        </p:nvSpPr>
        <p:spPr bwMode="auto">
          <a:xfrm>
            <a:off x="2228850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4</a:t>
            </a:r>
          </a:p>
        </p:txBody>
      </p:sp>
      <p:sp>
        <p:nvSpPr>
          <p:cNvPr id="727048" name="Rectangle 8"/>
          <p:cNvSpPr>
            <a:spLocks noChangeArrowheads="1"/>
          </p:cNvSpPr>
          <p:nvPr/>
        </p:nvSpPr>
        <p:spPr bwMode="auto">
          <a:xfrm>
            <a:off x="2736850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727049" name="Rectangle 9"/>
          <p:cNvSpPr>
            <a:spLocks noChangeArrowheads="1"/>
          </p:cNvSpPr>
          <p:nvPr/>
        </p:nvSpPr>
        <p:spPr bwMode="auto">
          <a:xfrm>
            <a:off x="3248025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6</a:t>
            </a:r>
          </a:p>
        </p:txBody>
      </p:sp>
      <p:sp>
        <p:nvSpPr>
          <p:cNvPr id="727050" name="Rectangle 10"/>
          <p:cNvSpPr>
            <a:spLocks noChangeArrowheads="1"/>
          </p:cNvSpPr>
          <p:nvPr/>
        </p:nvSpPr>
        <p:spPr bwMode="auto">
          <a:xfrm>
            <a:off x="3757613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7</a:t>
            </a:r>
          </a:p>
        </p:txBody>
      </p:sp>
      <p:sp>
        <p:nvSpPr>
          <p:cNvPr id="727051" name="Rectangle 11"/>
          <p:cNvSpPr>
            <a:spLocks noChangeArrowheads="1"/>
          </p:cNvSpPr>
          <p:nvPr/>
        </p:nvSpPr>
        <p:spPr bwMode="auto">
          <a:xfrm>
            <a:off x="4268788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8</a:t>
            </a:r>
          </a:p>
        </p:txBody>
      </p:sp>
      <p:sp>
        <p:nvSpPr>
          <p:cNvPr id="727052" name="Rectangle 12"/>
          <p:cNvSpPr>
            <a:spLocks noChangeArrowheads="1"/>
          </p:cNvSpPr>
          <p:nvPr/>
        </p:nvSpPr>
        <p:spPr bwMode="auto">
          <a:xfrm>
            <a:off x="4779963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9</a:t>
            </a:r>
          </a:p>
        </p:txBody>
      </p:sp>
      <p:sp>
        <p:nvSpPr>
          <p:cNvPr id="727053" name="Rectangle 13"/>
          <p:cNvSpPr>
            <a:spLocks noChangeArrowheads="1"/>
          </p:cNvSpPr>
          <p:nvPr/>
        </p:nvSpPr>
        <p:spPr bwMode="auto">
          <a:xfrm>
            <a:off x="5291138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10</a:t>
            </a:r>
          </a:p>
        </p:txBody>
      </p:sp>
      <p:sp>
        <p:nvSpPr>
          <p:cNvPr id="727054" name="Rectangle 14"/>
          <p:cNvSpPr>
            <a:spLocks noChangeArrowheads="1"/>
          </p:cNvSpPr>
          <p:nvPr/>
        </p:nvSpPr>
        <p:spPr bwMode="auto">
          <a:xfrm>
            <a:off x="5791255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11</a:t>
            </a:r>
          </a:p>
        </p:txBody>
      </p:sp>
      <p:sp>
        <p:nvSpPr>
          <p:cNvPr id="727055" name="Rectangle 15"/>
          <p:cNvSpPr>
            <a:spLocks noChangeArrowheads="1"/>
          </p:cNvSpPr>
          <p:nvPr/>
        </p:nvSpPr>
        <p:spPr bwMode="auto">
          <a:xfrm>
            <a:off x="6302430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12</a:t>
            </a:r>
          </a:p>
        </p:txBody>
      </p:sp>
      <p:sp>
        <p:nvSpPr>
          <p:cNvPr id="727056" name="Rectangle 16"/>
          <p:cNvSpPr>
            <a:spLocks noChangeArrowheads="1"/>
          </p:cNvSpPr>
          <p:nvPr/>
        </p:nvSpPr>
        <p:spPr bwMode="auto">
          <a:xfrm>
            <a:off x="6812017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13</a:t>
            </a:r>
          </a:p>
        </p:txBody>
      </p:sp>
      <p:sp>
        <p:nvSpPr>
          <p:cNvPr id="727057" name="Rectangle 17"/>
          <p:cNvSpPr>
            <a:spLocks noChangeArrowheads="1"/>
          </p:cNvSpPr>
          <p:nvPr/>
        </p:nvSpPr>
        <p:spPr bwMode="auto">
          <a:xfrm>
            <a:off x="7323192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14</a:t>
            </a:r>
          </a:p>
        </p:txBody>
      </p:sp>
      <p:sp>
        <p:nvSpPr>
          <p:cNvPr id="727058" name="Rectangle 18"/>
          <p:cNvSpPr>
            <a:spLocks noChangeArrowheads="1"/>
          </p:cNvSpPr>
          <p:nvPr/>
        </p:nvSpPr>
        <p:spPr bwMode="auto">
          <a:xfrm>
            <a:off x="7832780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15</a:t>
            </a:r>
          </a:p>
        </p:txBody>
      </p:sp>
      <p:sp>
        <p:nvSpPr>
          <p:cNvPr id="727059" name="Rectangle 19"/>
          <p:cNvSpPr>
            <a:spLocks noChangeArrowheads="1"/>
          </p:cNvSpPr>
          <p:nvPr/>
        </p:nvSpPr>
        <p:spPr bwMode="auto">
          <a:xfrm>
            <a:off x="8343955" y="3219450"/>
            <a:ext cx="500062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16</a:t>
            </a:r>
          </a:p>
        </p:txBody>
      </p:sp>
      <p:sp>
        <p:nvSpPr>
          <p:cNvPr id="9236" name="AutoShape 20"/>
          <p:cNvSpPr>
            <a:spLocks/>
          </p:cNvSpPr>
          <p:nvPr/>
        </p:nvSpPr>
        <p:spPr bwMode="auto">
          <a:xfrm rot="-5400000">
            <a:off x="4468019" y="-1150144"/>
            <a:ext cx="585787" cy="7658100"/>
          </a:xfrm>
          <a:prstGeom prst="rightBrace">
            <a:avLst>
              <a:gd name="adj1" fmla="val 1089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7061" name="AutoShape 21"/>
          <p:cNvSpPr>
            <a:spLocks/>
          </p:cNvSpPr>
          <p:nvPr/>
        </p:nvSpPr>
        <p:spPr bwMode="auto">
          <a:xfrm rot="5400000" flipV="1">
            <a:off x="4468019" y="1416844"/>
            <a:ext cx="585787" cy="7658100"/>
          </a:xfrm>
          <a:prstGeom prst="rightBrace">
            <a:avLst>
              <a:gd name="adj1" fmla="val 1089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7062" name="Text Box 22"/>
          <p:cNvSpPr txBox="1">
            <a:spLocks noChangeArrowheads="1"/>
          </p:cNvSpPr>
          <p:nvPr/>
        </p:nvSpPr>
        <p:spPr bwMode="auto">
          <a:xfrm>
            <a:off x="3713586" y="5710535"/>
            <a:ext cx="39601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CreditSS1: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database snapshot</a:t>
            </a:r>
            <a:endParaRPr lang="en-US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27063" name="Text Box 23"/>
          <p:cNvSpPr txBox="1">
            <a:spLocks noChangeArrowheads="1"/>
          </p:cNvSpPr>
          <p:nvPr/>
        </p:nvSpPr>
        <p:spPr bwMode="auto">
          <a:xfrm>
            <a:off x="304800" y="914400"/>
            <a:ext cx="808245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b="0" dirty="0">
                <a:solidFill>
                  <a:schemeClr val="tx1"/>
                </a:solidFill>
                <a:latin typeface="Courier New" pitchFamily="49" charset="0"/>
              </a:rPr>
              <a:t>CREATE DATABASE </a:t>
            </a: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</a:rPr>
              <a:t>CreditSS1 </a:t>
            </a:r>
            <a:r>
              <a:rPr lang="en-US" sz="2000" b="0" dirty="0">
                <a:solidFill>
                  <a:schemeClr val="tx1"/>
                </a:solidFill>
                <a:latin typeface="Courier New" pitchFamily="49" charset="0"/>
              </a:rPr>
              <a:t>(…) AS SNAPSHOT OF Credit</a:t>
            </a:r>
          </a:p>
        </p:txBody>
      </p:sp>
      <p:sp>
        <p:nvSpPr>
          <p:cNvPr id="727064" name="Text Box 24"/>
          <p:cNvSpPr txBox="1">
            <a:spLocks noChangeArrowheads="1"/>
          </p:cNvSpPr>
          <p:nvPr/>
        </p:nvSpPr>
        <p:spPr bwMode="auto">
          <a:xfrm>
            <a:off x="3352800" y="1600200"/>
            <a:ext cx="2331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Credit: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database</a:t>
            </a:r>
            <a:endParaRPr lang="en-US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27065" name="Text Box 25"/>
          <p:cNvSpPr txBox="1">
            <a:spLocks noChangeArrowheads="1"/>
          </p:cNvSpPr>
          <p:nvPr/>
        </p:nvSpPr>
        <p:spPr bwMode="auto">
          <a:xfrm>
            <a:off x="152400" y="1447800"/>
            <a:ext cx="3416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b="0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USE </a:t>
            </a: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Credit;</a:t>
            </a:r>
            <a:endParaRPr lang="en-US" sz="2000" b="0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UPDATE</a:t>
            </a: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…</a:t>
            </a:r>
            <a:r>
              <a:rPr lang="en-US" sz="2000" b="0" i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0" i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pages </a:t>
            </a:r>
            <a:r>
              <a:rPr lang="en-US" sz="2000" b="0" i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4,9,10</a:t>
            </a:r>
            <a:r>
              <a:rPr lang="en-US" sz="2000" b="0" i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b="0" i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27067" name="Line 27"/>
          <p:cNvSpPr>
            <a:spLocks noChangeShapeType="1"/>
          </p:cNvSpPr>
          <p:nvPr/>
        </p:nvSpPr>
        <p:spPr bwMode="auto">
          <a:xfrm>
            <a:off x="2455863" y="2066925"/>
            <a:ext cx="0" cy="1065212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68" name="Line 28"/>
          <p:cNvSpPr>
            <a:spLocks noChangeShapeType="1"/>
          </p:cNvSpPr>
          <p:nvPr/>
        </p:nvSpPr>
        <p:spPr bwMode="auto">
          <a:xfrm>
            <a:off x="5022850" y="2066925"/>
            <a:ext cx="0" cy="1065212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69" name="Line 29"/>
          <p:cNvSpPr>
            <a:spLocks noChangeShapeType="1"/>
          </p:cNvSpPr>
          <p:nvPr/>
        </p:nvSpPr>
        <p:spPr bwMode="auto">
          <a:xfrm>
            <a:off x="5511800" y="2066925"/>
            <a:ext cx="0" cy="1065212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0" name="Line 30"/>
          <p:cNvSpPr>
            <a:spLocks noChangeShapeType="1"/>
          </p:cNvSpPr>
          <p:nvPr/>
        </p:nvSpPr>
        <p:spPr bwMode="auto">
          <a:xfrm flipV="1">
            <a:off x="2455863" y="4713287"/>
            <a:ext cx="0" cy="1065213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1" name="Line 31"/>
          <p:cNvSpPr>
            <a:spLocks noChangeShapeType="1"/>
          </p:cNvSpPr>
          <p:nvPr/>
        </p:nvSpPr>
        <p:spPr bwMode="auto">
          <a:xfrm flipV="1">
            <a:off x="5022850" y="4713287"/>
            <a:ext cx="0" cy="1065213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2" name="Line 32"/>
          <p:cNvSpPr>
            <a:spLocks noChangeShapeType="1"/>
          </p:cNvSpPr>
          <p:nvPr/>
        </p:nvSpPr>
        <p:spPr bwMode="auto">
          <a:xfrm flipV="1">
            <a:off x="5511800" y="4713287"/>
            <a:ext cx="0" cy="1065213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3" name="Line 33"/>
          <p:cNvSpPr>
            <a:spLocks noChangeShapeType="1"/>
          </p:cNvSpPr>
          <p:nvPr/>
        </p:nvSpPr>
        <p:spPr bwMode="auto">
          <a:xfrm flipV="1">
            <a:off x="3481388" y="3568700"/>
            <a:ext cx="15875" cy="2211387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4" name="Rectangle 34"/>
          <p:cNvSpPr>
            <a:spLocks noChangeArrowheads="1"/>
          </p:cNvSpPr>
          <p:nvPr/>
        </p:nvSpPr>
        <p:spPr bwMode="auto">
          <a:xfrm>
            <a:off x="2228850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4</a:t>
            </a:r>
          </a:p>
        </p:txBody>
      </p:sp>
      <p:sp>
        <p:nvSpPr>
          <p:cNvPr id="727075" name="Line 35"/>
          <p:cNvSpPr>
            <a:spLocks noChangeShapeType="1"/>
          </p:cNvSpPr>
          <p:nvPr/>
        </p:nvSpPr>
        <p:spPr bwMode="auto">
          <a:xfrm flipV="1">
            <a:off x="7596188" y="3567112"/>
            <a:ext cx="0" cy="22113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6" name="Rectangle 36"/>
          <p:cNvSpPr>
            <a:spLocks noChangeArrowheads="1"/>
          </p:cNvSpPr>
          <p:nvPr/>
        </p:nvSpPr>
        <p:spPr bwMode="auto">
          <a:xfrm>
            <a:off x="4773667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9</a:t>
            </a:r>
          </a:p>
        </p:txBody>
      </p:sp>
      <p:sp>
        <p:nvSpPr>
          <p:cNvPr id="727077" name="Rectangle 37"/>
          <p:cNvSpPr>
            <a:spLocks noChangeArrowheads="1"/>
          </p:cNvSpPr>
          <p:nvPr/>
        </p:nvSpPr>
        <p:spPr bwMode="auto">
          <a:xfrm>
            <a:off x="5284842" y="3219450"/>
            <a:ext cx="500063" cy="2682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defRPr/>
            </a:pPr>
            <a:r>
              <a:rPr lang="en-US" sz="1600" dirty="0">
                <a:solidFill>
                  <a:schemeClr val="bg2"/>
                </a:solidFill>
                <a:latin typeface="Arial" pitchFamily="34" charset="0"/>
              </a:rPr>
              <a:t>10</a:t>
            </a:r>
          </a:p>
        </p:txBody>
      </p:sp>
      <p:sp>
        <p:nvSpPr>
          <p:cNvPr id="727078" name="Line 38"/>
          <p:cNvSpPr>
            <a:spLocks noChangeShapeType="1"/>
          </p:cNvSpPr>
          <p:nvPr/>
        </p:nvSpPr>
        <p:spPr bwMode="auto">
          <a:xfrm>
            <a:off x="8848725" y="3500437"/>
            <a:ext cx="14288" cy="776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79" name="Line 39"/>
          <p:cNvSpPr>
            <a:spLocks noChangeShapeType="1"/>
          </p:cNvSpPr>
          <p:nvPr/>
        </p:nvSpPr>
        <p:spPr bwMode="auto">
          <a:xfrm>
            <a:off x="695325" y="3500437"/>
            <a:ext cx="14288" cy="776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8" name="Text Box 25"/>
          <p:cNvSpPr txBox="1">
            <a:spLocks noChangeArrowheads="1"/>
          </p:cNvSpPr>
          <p:nvPr/>
        </p:nvSpPr>
        <p:spPr bwMode="auto">
          <a:xfrm>
            <a:off x="134007" y="5787507"/>
            <a:ext cx="433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000" b="0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USE </a:t>
            </a: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CreditSS1;</a:t>
            </a:r>
            <a:endParaRPr lang="en-US" sz="2000" b="0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en-US" sz="2000" b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…</a:t>
            </a:r>
            <a:r>
              <a:rPr lang="en-US" sz="2000" b="0" i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0" i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pages </a:t>
            </a:r>
            <a:r>
              <a:rPr lang="en-US" sz="2000" b="0" i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4,6,9,10,14</a:t>
            </a:r>
            <a:r>
              <a:rPr lang="en-US" sz="2000" b="0" i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b="0" i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0.00017 0.164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2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 L 0.00017 0.165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27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7270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7270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7270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116 L 0.00069 0.1652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27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116 L 0.00035 0.1657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27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1" grpId="0" animBg="1"/>
      <p:bldP spid="727062" grpId="0"/>
      <p:bldP spid="727063" grpId="0"/>
      <p:bldP spid="727063" grpId="1"/>
      <p:bldP spid="727065" grpId="0"/>
      <p:bldP spid="727067" grpId="0" animBg="1"/>
      <p:bldP spid="727068" grpId="0" animBg="1"/>
      <p:bldP spid="727069" grpId="0" animBg="1"/>
      <p:bldP spid="727070" grpId="0" animBg="1"/>
      <p:bldP spid="727071" grpId="0" animBg="1"/>
      <p:bldP spid="727072" grpId="0" animBg="1"/>
      <p:bldP spid="727073" grpId="0" animBg="1"/>
      <p:bldP spid="727074" grpId="0" animBg="1"/>
      <p:bldP spid="727075" grpId="0" animBg="1"/>
      <p:bldP spid="727076" grpId="0" animBg="1"/>
      <p:bldP spid="727077" grpId="0" animBg="1"/>
      <p:bldP spid="727078" grpId="0" animBg="1"/>
      <p:bldP spid="727079" grpId="0" animBg="1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/>
              <a:t>Creating a Database Snapshot </a:t>
            </a:r>
            <a:r>
              <a:rPr lang="en-US" sz="2800" dirty="0" smtClean="0"/>
              <a:t>(1)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Creating a database snapshot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CREATE DATABASE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AdventureWorksDWSS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]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ON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	(NAME =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N’AdventureWorksDW_Data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’,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	FILENAME =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N'C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:\AWDW.mdf_SS') </a:t>
            </a:r>
          </a:p>
          <a:p>
            <a:pPr lvl="1">
              <a:buFontTx/>
              <a:buNone/>
            </a:pP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	AS SNAPSHOT OF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AdventureWorksDW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];</a:t>
            </a:r>
            <a:endParaRPr lang="en-U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sz="2000" dirty="0" smtClean="0"/>
              <a:t>Sparse files are initially allocated as 64KB and then grow as needed</a:t>
            </a:r>
          </a:p>
          <a:p>
            <a:r>
              <a:rPr lang="en-US" sz="2400" dirty="0" smtClean="0"/>
              <a:t>Dropping a database snapshot</a:t>
            </a:r>
          </a:p>
          <a:p>
            <a:pPr lvl="1">
              <a:buNone/>
            </a:pPr>
            <a:r>
              <a:rPr lang="en-US" sz="200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DROP DATABASE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AdventureWorksDWSS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];</a:t>
            </a:r>
            <a:endParaRPr lang="en-US" sz="2000" dirty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2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Database Snapshot </a:t>
            </a:r>
            <a:r>
              <a:rPr lang="en-US" sz="2800" dirty="0" smtClean="0"/>
              <a:t>(2)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693253" name="Rectangle 5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database snapshot is a transactionally-consistent </a:t>
            </a:r>
            <a:r>
              <a:rPr lang="en-US" sz="2400" dirty="0" smtClean="0"/>
              <a:t>view of </a:t>
            </a:r>
            <a:r>
              <a:rPr lang="en-US" sz="2400" dirty="0" smtClean="0"/>
              <a:t>the source database, at the time the database snapshot was created</a:t>
            </a:r>
            <a:endParaRPr lang="en-US" sz="2000" dirty="0" smtClean="0"/>
          </a:p>
          <a:p>
            <a:r>
              <a:rPr lang="en-US" sz="2400" dirty="0" smtClean="0"/>
              <a:t>Sequence of operations:</a:t>
            </a:r>
          </a:p>
          <a:p>
            <a:pPr lvl="1"/>
            <a:r>
              <a:rPr lang="en-US" sz="2000" dirty="0" smtClean="0"/>
              <a:t>Checkpoint is performed in source database</a:t>
            </a:r>
          </a:p>
          <a:p>
            <a:pPr lvl="1"/>
            <a:r>
              <a:rPr lang="en-US" sz="2000" dirty="0" smtClean="0"/>
              <a:t>Sync-point </a:t>
            </a:r>
            <a:r>
              <a:rPr lang="en-US" sz="2000" dirty="0" err="1" smtClean="0"/>
              <a:t>LSN</a:t>
            </a:r>
            <a:r>
              <a:rPr lang="en-US" sz="2000" dirty="0" smtClean="0"/>
              <a:t> chosen in source database</a:t>
            </a:r>
          </a:p>
          <a:p>
            <a:pPr lvl="1"/>
            <a:r>
              <a:rPr lang="en-US" sz="2000" dirty="0" smtClean="0"/>
              <a:t>Crash recovery is run INTO the snapshot database FROM the source database</a:t>
            </a:r>
          </a:p>
          <a:p>
            <a:r>
              <a:rPr lang="en-US" sz="2400" dirty="0" smtClean="0"/>
              <a:t>So although we consider the database snapshot to be empty when it’s created, it may have some pages in from the crash recovery that was run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6" name="Rectangle 6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</a:t>
            </a:r>
            <a:r>
              <a:rPr lang="en-US" dirty="0" smtClean="0"/>
              <a:t>Filegroups</a:t>
            </a:r>
            <a:endParaRPr lang="en-US" dirty="0"/>
          </a:p>
        </p:txBody>
      </p:sp>
      <p:sp>
        <p:nvSpPr>
          <p:cNvPr id="706567" name="Rectangle 7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When a source database has one or more offline filegroups, </a:t>
            </a:r>
            <a:r>
              <a:rPr lang="en-US" sz="2400" dirty="0" smtClean="0"/>
              <a:t>database snapshot </a:t>
            </a:r>
            <a:r>
              <a:rPr lang="en-US" sz="2400" dirty="0"/>
              <a:t>creation succeeds with the </a:t>
            </a:r>
            <a:r>
              <a:rPr lang="en-US" sz="2400" dirty="0" smtClean="0"/>
              <a:t>filegroups </a:t>
            </a:r>
            <a:r>
              <a:rPr lang="en-US" sz="2400" dirty="0"/>
              <a:t>offline</a:t>
            </a:r>
          </a:p>
          <a:p>
            <a:r>
              <a:rPr lang="en-US" sz="2400" dirty="0"/>
              <a:t>Sparse files are not created for the offline </a:t>
            </a:r>
            <a:r>
              <a:rPr lang="en-US" sz="2400" dirty="0" err="1" smtClean="0"/>
              <a:t>filegroups</a:t>
            </a:r>
            <a:endParaRPr lang="en-US" sz="2400" dirty="0"/>
          </a:p>
          <a:p>
            <a:r>
              <a:rPr lang="en-US" sz="2400" dirty="0" smtClean="0"/>
              <a:t>Database snapshot </a:t>
            </a:r>
            <a:r>
              <a:rPr lang="en-US" sz="2400" dirty="0"/>
              <a:t>queries on the </a:t>
            </a:r>
            <a:r>
              <a:rPr lang="en-US" sz="2400" dirty="0" smtClean="0"/>
              <a:t>offline filegroups will </a:t>
            </a:r>
            <a:r>
              <a:rPr lang="en-US" sz="2400" dirty="0"/>
              <a:t>fail with I/O </a:t>
            </a:r>
            <a:r>
              <a:rPr lang="en-US" sz="2400" dirty="0" smtClean="0"/>
              <a:t>errors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FILESTREAM</a:t>
            </a:r>
            <a:r>
              <a:rPr lang="en-US" sz="2400" dirty="0" smtClean="0"/>
              <a:t> data is not accessible through a database snapshot, but does not prevent the snapshot being created</a:t>
            </a:r>
          </a:p>
          <a:p>
            <a:pPr lvl="1"/>
            <a:r>
              <a:rPr lang="en-US" sz="2000" dirty="0" smtClean="0"/>
              <a:t>But does prevent revert from snapshot (see later slide)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Database Snapshots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Disk Space Requirements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72499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Extremely space efficient</a:t>
            </a:r>
          </a:p>
          <a:p>
            <a:r>
              <a:rPr lang="en-US" sz="2400" dirty="0" smtClean="0"/>
              <a:t>Uses a </a:t>
            </a:r>
            <a:r>
              <a:rPr lang="en-US" sz="2400" dirty="0" smtClean="0"/>
              <a:t>‘copy-on-write</a:t>
            </a:r>
            <a:r>
              <a:rPr lang="en-US" sz="2400" dirty="0" smtClean="0"/>
              <a:t>’</a:t>
            </a:r>
            <a:r>
              <a:rPr lang="en-US" sz="2400" dirty="0" smtClean="0"/>
              <a:t> </a:t>
            </a:r>
            <a:r>
              <a:rPr lang="en-US" sz="2400" dirty="0" smtClean="0"/>
              <a:t>mechanism and NTFS sparse files</a:t>
            </a:r>
          </a:p>
          <a:p>
            <a:pPr lvl="1"/>
            <a:r>
              <a:rPr lang="en-US" sz="2000" dirty="0" smtClean="0"/>
              <a:t>Really a </a:t>
            </a:r>
            <a:r>
              <a:rPr lang="en-US" sz="2000" dirty="0" smtClean="0"/>
              <a:t>‘copy-just-before-write</a:t>
            </a:r>
            <a:r>
              <a:rPr lang="en-US" sz="2000" dirty="0" smtClean="0"/>
              <a:t>’</a:t>
            </a:r>
            <a:r>
              <a:rPr lang="en-US" sz="2000" dirty="0" smtClean="0"/>
              <a:t> </a:t>
            </a:r>
            <a:r>
              <a:rPr lang="en-US" sz="2000" dirty="0" smtClean="0"/>
              <a:t>mechanism</a:t>
            </a:r>
          </a:p>
          <a:p>
            <a:pPr lvl="1"/>
            <a:r>
              <a:rPr lang="en-US" sz="2000" dirty="0" smtClean="0"/>
              <a:t>Managed by the buffer pool</a:t>
            </a:r>
          </a:p>
          <a:p>
            <a:r>
              <a:rPr lang="en-US" sz="2400" dirty="0" smtClean="0"/>
              <a:t>Pages are pushed into the database snapshot synchronously just before they are changed in the source database</a:t>
            </a:r>
          </a:p>
          <a:p>
            <a:pPr lvl="1"/>
            <a:r>
              <a:rPr lang="en-US" sz="2000" dirty="0" smtClean="0"/>
              <a:t>A page will only be pushed once</a:t>
            </a:r>
          </a:p>
          <a:p>
            <a:pPr lvl="1"/>
            <a:r>
              <a:rPr lang="en-US" sz="2000" dirty="0" smtClean="0"/>
              <a:t>Once a page is in the database snapshot, it will not be removed (e.g. if a transaction in the source database rolls back, any pages pushed in the snapshot will stay there)</a:t>
            </a:r>
          </a:p>
          <a:p>
            <a:pPr lvl="1"/>
            <a:r>
              <a:rPr lang="en-US" sz="2000" dirty="0" smtClean="0"/>
              <a:t>Too many concurrent snapshots can cause performance problems</a:t>
            </a:r>
          </a:p>
          <a:p>
            <a:r>
              <a:rPr lang="en-US" sz="2400" dirty="0" smtClean="0"/>
              <a:t>Does not create a complete copy of the data</a:t>
            </a:r>
          </a:p>
          <a:p>
            <a:pPr lvl="1"/>
            <a:r>
              <a:rPr lang="en-US" sz="2000" dirty="0" smtClean="0"/>
              <a:t>Requires extra disk storage only for pages changed in the source database since the database snapshot was created</a:t>
            </a:r>
          </a:p>
          <a:p>
            <a:pPr lvl="1"/>
            <a:r>
              <a:rPr lang="en-US" sz="2000" dirty="0" smtClean="0"/>
              <a:t>Unchanged pages in the source database are ‘shared’ with the database </a:t>
            </a:r>
            <a:r>
              <a:rPr lang="en-US" sz="2000" dirty="0" smtClean="0"/>
              <a:t>snapshot</a:t>
            </a: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ustom Design 1">
    <a:dk1>
      <a:srgbClr val="000000"/>
    </a:dk1>
    <a:lt1>
      <a:srgbClr val="FFFFFF"/>
    </a:lt1>
    <a:dk2>
      <a:srgbClr val="00478E"/>
    </a:dk2>
    <a:lt2>
      <a:srgbClr val="FFCC29"/>
    </a:lt2>
    <a:accent1>
      <a:srgbClr val="FCEB98"/>
    </a:accent1>
    <a:accent2>
      <a:srgbClr val="EC773C"/>
    </a:accent2>
    <a:accent3>
      <a:srgbClr val="AAB1C6"/>
    </a:accent3>
    <a:accent4>
      <a:srgbClr val="DADADA"/>
    </a:accent4>
    <a:accent5>
      <a:srgbClr val="FDF3CA"/>
    </a:accent5>
    <a:accent6>
      <a:srgbClr val="D66B35"/>
    </a:accent6>
    <a:hlink>
      <a:srgbClr val="FFFFCC"/>
    </a:hlink>
    <a:folHlink>
      <a:srgbClr val="FFCC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6675</TotalTime>
  <Words>1229</Words>
  <Application>Microsoft Office PowerPoint</Application>
  <PresentationFormat>On-screen Show (4:3)</PresentationFormat>
  <Paragraphs>199</Paragraphs>
  <Slides>19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1_Custom Design</vt:lpstr>
      <vt:lpstr>Bitmap Image</vt:lpstr>
      <vt:lpstr>Module 5 Database Snapshots </vt:lpstr>
      <vt:lpstr>Overview</vt:lpstr>
      <vt:lpstr>Database Snapshots Survey</vt:lpstr>
      <vt:lpstr>Uses of Database Snapshots</vt:lpstr>
      <vt:lpstr>How it Works</vt:lpstr>
      <vt:lpstr>Creating a Database Snapshot (1) </vt:lpstr>
      <vt:lpstr>Creating a Database Snapshot (2)</vt:lpstr>
      <vt:lpstr>Considerations for Filegroups</vt:lpstr>
      <vt:lpstr>Database Snapshots Disk Space Requirements</vt:lpstr>
      <vt:lpstr>Updating a Database Snapshot</vt:lpstr>
      <vt:lpstr>How Much Space Used?</vt:lpstr>
      <vt:lpstr>Database Snapshots Memory Requirements</vt:lpstr>
      <vt:lpstr>Reading the Database Snapshot</vt:lpstr>
      <vt:lpstr>Database Snapshot Limitations (1)</vt:lpstr>
      <vt:lpstr>Database Snapshot Limitations (2)</vt:lpstr>
      <vt:lpstr>Reverting From a Snapshot</vt:lpstr>
      <vt:lpstr>Database snapshots</vt:lpstr>
      <vt:lpstr>Resources</vt:lpstr>
      <vt:lpstr>Review</vt:lpstr>
    </vt:vector>
  </TitlesOfParts>
  <Company>SYSolutions,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Database Structures</dc:subject>
  <dc:creator>Kimberly L. Tripp &amp; Paul S. Randal</dc:creator>
  <dc:description>Courses written by and instructed by authorized SQLskills trainers 
http://www.SQLskills.com
Template design: SQLskills.com</dc:description>
  <cp:lastModifiedBy>paul</cp:lastModifiedBy>
  <cp:revision>1168</cp:revision>
  <cp:lastPrinted>2012-03-10T19:03:57Z</cp:lastPrinted>
  <dcterms:created xsi:type="dcterms:W3CDTF">2004-05-26T19:38:49Z</dcterms:created>
  <dcterms:modified xsi:type="dcterms:W3CDTF">2012-08-15T01:12:21Z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