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56"/>
  </p:notesMasterIdLst>
  <p:handoutMasterIdLst>
    <p:handoutMasterId r:id="rId57"/>
  </p:handoutMasterIdLst>
  <p:sldIdLst>
    <p:sldId id="256" r:id="rId2"/>
    <p:sldId id="341" r:id="rId3"/>
    <p:sldId id="513" r:id="rId4"/>
    <p:sldId id="445" r:id="rId5"/>
    <p:sldId id="485" r:id="rId6"/>
    <p:sldId id="486" r:id="rId7"/>
    <p:sldId id="501" r:id="rId8"/>
    <p:sldId id="502" r:id="rId9"/>
    <p:sldId id="503" r:id="rId10"/>
    <p:sldId id="504" r:id="rId11"/>
    <p:sldId id="505" r:id="rId12"/>
    <p:sldId id="506" r:id="rId13"/>
    <p:sldId id="512" r:id="rId14"/>
    <p:sldId id="507" r:id="rId15"/>
    <p:sldId id="516" r:id="rId16"/>
    <p:sldId id="514" r:id="rId17"/>
    <p:sldId id="515" r:id="rId18"/>
    <p:sldId id="534" r:id="rId19"/>
    <p:sldId id="520" r:id="rId20"/>
    <p:sldId id="493" r:id="rId21"/>
    <p:sldId id="535" r:id="rId22"/>
    <p:sldId id="536" r:id="rId23"/>
    <p:sldId id="539" r:id="rId24"/>
    <p:sldId id="487" r:id="rId25"/>
    <p:sldId id="529" r:id="rId26"/>
    <p:sldId id="540" r:id="rId27"/>
    <p:sldId id="553" r:id="rId28"/>
    <p:sldId id="528" r:id="rId29"/>
    <p:sldId id="525" r:id="rId30"/>
    <p:sldId id="527" r:id="rId31"/>
    <p:sldId id="526" r:id="rId32"/>
    <p:sldId id="523" r:id="rId33"/>
    <p:sldId id="524" r:id="rId34"/>
    <p:sldId id="541" r:id="rId35"/>
    <p:sldId id="542" r:id="rId36"/>
    <p:sldId id="547" r:id="rId37"/>
    <p:sldId id="521" r:id="rId38"/>
    <p:sldId id="531" r:id="rId39"/>
    <p:sldId id="533" r:id="rId40"/>
    <p:sldId id="543" r:id="rId41"/>
    <p:sldId id="519" r:id="rId42"/>
    <p:sldId id="532" r:id="rId43"/>
    <p:sldId id="496" r:id="rId44"/>
    <p:sldId id="497" r:id="rId45"/>
    <p:sldId id="498" r:id="rId46"/>
    <p:sldId id="544" r:id="rId47"/>
    <p:sldId id="545" r:id="rId48"/>
    <p:sldId id="546" r:id="rId49"/>
    <p:sldId id="442" r:id="rId50"/>
    <p:sldId id="548" r:id="rId51"/>
    <p:sldId id="549" r:id="rId52"/>
    <p:sldId id="550" r:id="rId53"/>
    <p:sldId id="551" r:id="rId54"/>
    <p:sldId id="552" r:id="rId55"/>
  </p:sldIdLst>
  <p:sldSz cx="9144000" cy="6858000" type="screen4x3"/>
  <p:notesSz cx="7315200" cy="9601200"/>
  <p:custDataLst>
    <p:tags r:id="rId58"/>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initials="p" lastIdx="17" clrIdx="0"/>
  <p:cmAuthor id="1" name="Jonathan Kehayias" initials="JMK"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99"/>
    <a:srgbClr val="00682F"/>
    <a:srgbClr val="808080"/>
    <a:srgbClr val="C0C0C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82" autoAdjust="0"/>
    <p:restoredTop sz="89897" autoAdjust="0"/>
  </p:normalViewPr>
  <p:slideViewPr>
    <p:cSldViewPr snapToGrid="0">
      <p:cViewPr varScale="1">
        <p:scale>
          <a:sx n="128" d="100"/>
          <a:sy n="128" d="100"/>
        </p:scale>
        <p:origin x="-1140" y="-96"/>
      </p:cViewPr>
      <p:guideLst>
        <p:guide orient="horz" pos="2160"/>
        <p:guide pos="2872"/>
      </p:guideLst>
    </p:cSldViewPr>
  </p:slideViewPr>
  <p:outlineViewPr>
    <p:cViewPr>
      <p:scale>
        <a:sx n="33" d="100"/>
        <a:sy n="33" d="100"/>
      </p:scale>
      <p:origin x="0" y="32484"/>
    </p:cViewPr>
    <p:sldLst>
      <p:sld r:id="rId1"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4020" y="-76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s>
</file>

<file path=ppt/_rels/viewProps.xml.rels><?xml version="1.0" encoding="UTF-8" standalone="yes"?>
<Relationships xmlns="http://schemas.openxmlformats.org/package/2006/relationships"><Relationship Id="rId1" Type="http://schemas.openxmlformats.org/officeDocument/2006/relationships/slide" Target="slides/slide14.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cstate="print"/>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4" name="Rectangle 24"/>
          <p:cNvSpPr>
            <a:spLocks noGrp="1" noChangeArrowheads="1"/>
          </p:cNvSpPr>
          <p:nvPr>
            <p:ph type="sldNum" sz="quarter" idx="3"/>
          </p:nvPr>
        </p:nvSpPr>
        <p:spPr bwMode="auto">
          <a:xfrm>
            <a:off x="0" y="9120188"/>
            <a:ext cx="7315199"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err="1" smtClean="0">
                <a:latin typeface="Calibri" pitchFamily="34" charset="0"/>
              </a:rPr>
              <a:t>SQLskills</a:t>
            </a:r>
            <a:r>
              <a:rPr lang="en-US" dirty="0" smtClean="0">
                <a:latin typeface="Calibri" pitchFamily="34" charset="0"/>
              </a:rPr>
              <a:t> Immersion Event</a:t>
            </a:r>
            <a:br>
              <a:rPr lang="en-US" dirty="0" smtClean="0">
                <a:latin typeface="Calibri" pitchFamily="34" charset="0"/>
              </a:rPr>
            </a:br>
            <a:r>
              <a:rPr lang="en-US" b="0" dirty="0" smtClean="0">
                <a:latin typeface="Calibri" pitchFamily="34" charset="0"/>
              </a:rPr>
              <a:t>Page </a:t>
            </a:r>
            <a:fld id="{726231B1-EC7A-4FC1-96E9-E3A5007216C4}" type="slidenum">
              <a:rPr lang="en-US" b="0" smtClean="0">
                <a:latin typeface="Calibri" pitchFamily="34" charset="0"/>
              </a:rPr>
              <a:pPr>
                <a:defRPr/>
              </a:pPr>
              <a:t>‹#›</a:t>
            </a:fld>
            <a:endParaRPr lang="en-US" b="0" dirty="0">
              <a:latin typeface="Calibri" pitchFamily="34" charset="0"/>
            </a:endParaRPr>
          </a:p>
        </p:txBody>
      </p:sp>
    </p:spTree>
    <p:extLst>
      <p:ext uri="{BB962C8B-B14F-4D97-AF65-F5344CB8AC3E}">
        <p14:creationId xmlns="" xmlns:p14="http://schemas.microsoft.com/office/powerpoint/2010/main" val="20189906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dirty="0" smtClean="0"/>
              <a:t>© SQLskills.com. All rights reserved.</a:t>
            </a:r>
            <a:endParaRPr lang="en-US" dirty="0"/>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 xmlns:p14="http://schemas.microsoft.com/office/powerpoint/2010/main" val="4285367730"/>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r>
              <a:rPr lang="en-US" dirty="0" smtClean="0"/>
              <a:t>© Kimberly L. Tripp</a:t>
            </a:r>
            <a:br>
              <a:rPr lang="en-US" dirty="0" smtClean="0"/>
            </a:br>
            <a:r>
              <a:rPr lang="en-US" dirty="0" smtClean="0"/>
              <a:t>SYSolutions, Inc. All rights reserved.</a:t>
            </a:r>
          </a:p>
        </p:txBody>
      </p:sp>
      <p:sp>
        <p:nvSpPr>
          <p:cNvPr id="21507" name="Rectangle 13"/>
          <p:cNvSpPr>
            <a:spLocks noGrp="1" noChangeArrowheads="1"/>
          </p:cNvSpPr>
          <p:nvPr>
            <p:ph type="sldNum" sz="quarter" idx="5"/>
          </p:nvPr>
        </p:nvSpPr>
        <p:spPr>
          <a:noFill/>
        </p:spPr>
        <p:txBody>
          <a:bodyPr/>
          <a:lstStyle/>
          <a:p>
            <a:fld id="{8CAA9B48-0A40-4E5A-B8B2-4B643D97A46C}" type="slidenum">
              <a:rPr lang="en-US" smtClean="0"/>
              <a:pPr/>
              <a:t>1</a:t>
            </a:fld>
            <a:endParaRPr lang="en-US" dirty="0" smtClean="0"/>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36ED8AA3-B3F0-4696-A1C8-F114207655A3}" type="slidenum">
              <a:rPr lang="en-US"/>
              <a:pPr/>
              <a:t>14</a:t>
            </a:fld>
            <a:endParaRPr lang="en-US"/>
          </a:p>
        </p:txBody>
      </p:sp>
      <p:sp>
        <p:nvSpPr>
          <p:cNvPr id="74754" name="Rectangle 2"/>
          <p:cNvSpPr>
            <a:spLocks noGrp="1" noRot="1" noChangeAspect="1" noChangeArrowheads="1" noTextEdit="1"/>
          </p:cNvSpPr>
          <p:nvPr>
            <p:ph type="sldImg"/>
          </p:nvPr>
        </p:nvSpPr>
        <p:spPr>
          <a:xfrm>
            <a:off x="1257300" y="722313"/>
            <a:ext cx="4800600" cy="3600450"/>
          </a:xfr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4" cstate="print"/>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1540806"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SQLskills</a:t>
            </a:r>
            <a:r>
              <a:rPr lang="en-US" sz="1000" b="0" baseline="0" dirty="0" smtClean="0">
                <a:solidFill>
                  <a:srgbClr val="969696"/>
                </a:solidFill>
                <a:latin typeface="Calibri" pitchFamily="34" charset="0"/>
              </a:rPr>
              <a:t> Immersion Event</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5"/>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5"/>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5"/>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5"/>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5"/>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477328"/>
          </a:xfrm>
        </p:spPr>
        <p:txBody>
          <a:bodyPr anchor="t"/>
          <a:lstStyle/>
          <a:p>
            <a:pPr eaLnBrk="1" hangingPunct="1">
              <a:defRPr/>
            </a:pPr>
            <a:r>
              <a:rPr lang="en-US" sz="4000" smtClean="0">
                <a:solidFill>
                  <a:schemeClr val="accent1"/>
                </a:solidFill>
              </a:rPr>
              <a:t>Module 11</a:t>
            </a:r>
            <a:r>
              <a:rPr lang="en-US" sz="6000" dirty="0" smtClean="0"/>
              <a:t/>
            </a:r>
            <a:br>
              <a:rPr lang="en-US" sz="6000" dirty="0" smtClean="0"/>
            </a:br>
            <a:r>
              <a:rPr lang="en-US" sz="6000" dirty="0" smtClean="0"/>
              <a:t>Virtualization</a:t>
            </a:r>
            <a:endParaRPr lang="en-US" sz="3200" dirty="0" smtClean="0">
              <a:solidFill>
                <a:srgbClr val="FCEB98"/>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Determining VM Candidates</a:t>
            </a:r>
            <a:br>
              <a:rPr lang="en-US" dirty="0" smtClean="0"/>
            </a:br>
            <a:r>
              <a:rPr lang="en-US" sz="2800" dirty="0" smtClean="0">
                <a:solidFill>
                  <a:schemeClr val="accent1"/>
                </a:solidFill>
              </a:rPr>
              <a:t>Other Considerations</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High availability</a:t>
            </a:r>
          </a:p>
          <a:p>
            <a:pPr lvl="1"/>
            <a:r>
              <a:rPr lang="en-US" sz="2000" dirty="0" smtClean="0"/>
              <a:t>SQL HA options like failover clustering and database mirroring require redundant hardware that is not being utilized unless a failure occurs</a:t>
            </a:r>
          </a:p>
          <a:p>
            <a:pPr lvl="1"/>
            <a:r>
              <a:rPr lang="en-US" sz="2000" dirty="0" smtClean="0"/>
              <a:t>Virtualization provides HA while utilizing the hardware for running other servers at the same time</a:t>
            </a:r>
          </a:p>
          <a:p>
            <a:pPr lvl="2"/>
            <a:r>
              <a:rPr lang="en-US" sz="1800" dirty="0" smtClean="0"/>
              <a:t>Note: This is not the same as the HA provided by SQL Server HA solutions which we will cover later in this module as well as in other </a:t>
            </a:r>
            <a:r>
              <a:rPr lang="en-US" sz="1800" dirty="0" smtClean="0"/>
              <a:t>modules we’ve covered already </a:t>
            </a:r>
            <a:r>
              <a:rPr lang="en-US" sz="1800" dirty="0" smtClean="0"/>
              <a:t>this week</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9966840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Virtualization Usages</a:t>
            </a:r>
            <a:endParaRPr lang="en-US" dirty="0"/>
          </a:p>
        </p:txBody>
      </p:sp>
      <p:sp>
        <p:nvSpPr>
          <p:cNvPr id="4" name="Text Box 2"/>
          <p:cNvSpPr txBox="1">
            <a:spLocks noChangeArrowheads="1"/>
          </p:cNvSpPr>
          <p:nvPr/>
        </p:nvSpPr>
        <p:spPr bwMode="auto">
          <a:xfrm>
            <a:off x="433882" y="1247667"/>
            <a:ext cx="4165279" cy="4247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en-US" sz="2400" b="1" dirty="0">
                <a:solidFill>
                  <a:schemeClr val="tx1"/>
                </a:solidFill>
                <a:latin typeface="Calibri" pitchFamily="34" charset="0"/>
                <a:cs typeface="Calibri" pitchFamily="34" charset="0"/>
              </a:rPr>
              <a:t>Workload Isolation</a:t>
            </a:r>
          </a:p>
        </p:txBody>
      </p:sp>
      <p:sp>
        <p:nvSpPr>
          <p:cNvPr id="5" name="Rectangle 7"/>
          <p:cNvSpPr>
            <a:spLocks noChangeArrowheads="1"/>
          </p:cNvSpPr>
          <p:nvPr/>
        </p:nvSpPr>
        <p:spPr bwMode="auto">
          <a:xfrm>
            <a:off x="433882" y="1187342"/>
            <a:ext cx="4218095" cy="2511085"/>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libri" pitchFamily="34" charset="0"/>
              <a:cs typeface="Calibri" pitchFamily="34" charset="0"/>
            </a:endParaRPr>
          </a:p>
        </p:txBody>
      </p:sp>
      <p:sp>
        <p:nvSpPr>
          <p:cNvPr id="6" name="Rectangle 13"/>
          <p:cNvSpPr>
            <a:spLocks noChangeArrowheads="1"/>
          </p:cNvSpPr>
          <p:nvPr/>
        </p:nvSpPr>
        <p:spPr bwMode="auto">
          <a:xfrm>
            <a:off x="564058" y="1814405"/>
            <a:ext cx="1554455" cy="1042987"/>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7" name="Rectangle 14"/>
          <p:cNvSpPr>
            <a:spLocks noChangeArrowheads="1"/>
          </p:cNvSpPr>
          <p:nvPr/>
        </p:nvSpPr>
        <p:spPr bwMode="auto">
          <a:xfrm>
            <a:off x="564058" y="2895336"/>
            <a:ext cx="1554454" cy="242887"/>
          </a:xfrm>
          <a:prstGeom prst="rect">
            <a:avLst/>
          </a:prstGeom>
          <a:gradFill>
            <a:gsLst>
              <a:gs pos="0">
                <a:schemeClr val="accent4">
                  <a:lumMod val="50000"/>
                </a:schemeClr>
              </a:gs>
              <a:gs pos="50000">
                <a:schemeClr val="accent4">
                  <a:lumMod val="75000"/>
                </a:schemeClr>
              </a:gs>
              <a:gs pos="100000">
                <a:schemeClr val="accent4">
                  <a:lumMod val="90000"/>
                </a:schemeClr>
              </a:gs>
            </a:gsLst>
            <a:lin ang="16200000" scaled="0"/>
          </a:gradFill>
          <a:ln w="12700" algn="ctr">
            <a:solidFill>
              <a:schemeClr val="tx1"/>
            </a:solidFill>
            <a:miter lim="800000"/>
            <a:headEnd/>
            <a:tailEnd/>
          </a:ln>
          <a:effectLst/>
        </p:spPr>
        <p:txBody>
          <a:bodyPr wrap="none"/>
          <a:lstStyle/>
          <a:p>
            <a:pPr algn="ctr">
              <a:lnSpc>
                <a:spcPct val="85000"/>
              </a:lnSpc>
            </a:pPr>
            <a:r>
              <a:rPr lang="en-US" sz="1600" b="1">
                <a:solidFill>
                  <a:schemeClr val="bg2"/>
                </a:solidFill>
                <a:latin typeface="Calibri" pitchFamily="34" charset="0"/>
                <a:cs typeface="Calibri" pitchFamily="34" charset="0"/>
              </a:rPr>
              <a:t>HW</a:t>
            </a:r>
          </a:p>
        </p:txBody>
      </p:sp>
      <p:sp>
        <p:nvSpPr>
          <p:cNvPr id="8" name="Text Box 15"/>
          <p:cNvSpPr txBox="1">
            <a:spLocks noChangeArrowheads="1"/>
          </p:cNvSpPr>
          <p:nvPr/>
        </p:nvSpPr>
        <p:spPr bwMode="auto">
          <a:xfrm>
            <a:off x="1455442" y="1864106"/>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a:solidFill>
                  <a:srgbClr val="000000"/>
                </a:solidFill>
                <a:latin typeface="Calibri" pitchFamily="34" charset="0"/>
                <a:cs typeface="Calibri" pitchFamily="34" charset="0"/>
              </a:rPr>
              <a:t>App</a:t>
            </a:r>
            <a:r>
              <a:rPr lang="en-US" sz="1400" baseline="-25000" dirty="0">
                <a:solidFill>
                  <a:srgbClr val="000000"/>
                </a:solidFill>
                <a:latin typeface="Calibri" pitchFamily="34" charset="0"/>
                <a:cs typeface="Calibri" pitchFamily="34" charset="0"/>
              </a:rPr>
              <a:t>2</a:t>
            </a:r>
          </a:p>
        </p:txBody>
      </p:sp>
      <p:sp>
        <p:nvSpPr>
          <p:cNvPr id="9" name="Text Box 16"/>
          <p:cNvSpPr txBox="1">
            <a:spLocks noChangeArrowheads="1"/>
          </p:cNvSpPr>
          <p:nvPr/>
        </p:nvSpPr>
        <p:spPr bwMode="auto">
          <a:xfrm>
            <a:off x="680183" y="1869016"/>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a:solidFill>
                  <a:srgbClr val="000000"/>
                </a:solidFill>
                <a:latin typeface="Calibri" pitchFamily="34" charset="0"/>
                <a:cs typeface="Calibri" pitchFamily="34" charset="0"/>
              </a:rPr>
              <a:t>App</a:t>
            </a:r>
            <a:r>
              <a:rPr lang="en-US" sz="1400" baseline="-25000" dirty="0">
                <a:solidFill>
                  <a:srgbClr val="000000"/>
                </a:solidFill>
                <a:latin typeface="Calibri" pitchFamily="34" charset="0"/>
                <a:cs typeface="Calibri" pitchFamily="34" charset="0"/>
              </a:rPr>
              <a:t>1</a:t>
            </a:r>
          </a:p>
        </p:txBody>
      </p:sp>
      <p:sp>
        <p:nvSpPr>
          <p:cNvPr id="10" name="Text Box 17"/>
          <p:cNvSpPr txBox="1">
            <a:spLocks noChangeArrowheads="1"/>
          </p:cNvSpPr>
          <p:nvPr/>
        </p:nvSpPr>
        <p:spPr bwMode="auto">
          <a:xfrm>
            <a:off x="680183" y="2473217"/>
            <a:ext cx="1322204"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a:solidFill>
                  <a:srgbClr val="000000"/>
                </a:solidFill>
                <a:latin typeface="Calibri" pitchFamily="34" charset="0"/>
                <a:cs typeface="Calibri" pitchFamily="34" charset="0"/>
              </a:rPr>
              <a:t>OS</a:t>
            </a:r>
          </a:p>
        </p:txBody>
      </p:sp>
      <p:grpSp>
        <p:nvGrpSpPr>
          <p:cNvPr id="66" name="Group 65"/>
          <p:cNvGrpSpPr/>
          <p:nvPr/>
        </p:nvGrpSpPr>
        <p:grpSpPr>
          <a:xfrm>
            <a:off x="2785186" y="1805672"/>
            <a:ext cx="1659197" cy="1600995"/>
            <a:chOff x="2631285" y="2022944"/>
            <a:chExt cx="1659197" cy="1600995"/>
          </a:xfrm>
        </p:grpSpPr>
        <p:sp>
          <p:nvSpPr>
            <p:cNvPr id="11" name="Rectangle 64"/>
            <p:cNvSpPr>
              <a:spLocks noChangeArrowheads="1"/>
            </p:cNvSpPr>
            <p:nvPr/>
          </p:nvSpPr>
          <p:spPr bwMode="auto">
            <a:xfrm>
              <a:off x="2631285" y="2022944"/>
              <a:ext cx="785813"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12" name="Rectangle 65"/>
            <p:cNvSpPr>
              <a:spLocks noChangeArrowheads="1"/>
            </p:cNvSpPr>
            <p:nvPr/>
          </p:nvSpPr>
          <p:spPr bwMode="auto">
            <a:xfrm>
              <a:off x="2631286" y="3095302"/>
              <a:ext cx="1659196" cy="242887"/>
            </a:xfrm>
            <a:prstGeom prst="rect">
              <a:avLst/>
            </a:prstGeom>
            <a:gradFill rotWithShape="1">
              <a:gsLst>
                <a:gs pos="0">
                  <a:schemeClr val="accent2">
                    <a:lumMod val="75000"/>
                  </a:schemeClr>
                </a:gs>
                <a:gs pos="50000">
                  <a:schemeClr val="accent2">
                    <a:lumMod val="60000"/>
                    <a:lumOff val="40000"/>
                  </a:schemeClr>
                </a:gs>
                <a:gs pos="100000">
                  <a:schemeClr val="accent2">
                    <a:lumMod val="20000"/>
                    <a:lumOff val="80000"/>
                  </a:schemeClr>
                </a:gs>
              </a:gsLst>
              <a:lin ang="16200000" scaled="0"/>
            </a:gradFill>
            <a:ln w="12700" algn="ctr">
              <a:solidFill>
                <a:schemeClr val="tx1"/>
              </a:solidFill>
              <a:miter lim="800000"/>
              <a:headEnd/>
              <a:tailEnd/>
            </a:ln>
            <a:effectLst/>
          </p:spPr>
          <p:txBody>
            <a:bodyPr wrap="none" anchor="ctr"/>
            <a:lstStyle/>
            <a:p>
              <a:pPr algn="ctr"/>
              <a:r>
                <a:rPr lang="en-US" sz="1600" b="1" dirty="0">
                  <a:solidFill>
                    <a:schemeClr val="bg2"/>
                  </a:solidFill>
                  <a:latin typeface="Calibri" pitchFamily="34" charset="0"/>
                  <a:cs typeface="Calibri" pitchFamily="34" charset="0"/>
                </a:rPr>
                <a:t>VMM</a:t>
              </a:r>
            </a:p>
          </p:txBody>
        </p:sp>
        <p:sp>
          <p:nvSpPr>
            <p:cNvPr id="13" name="Rectangle 66"/>
            <p:cNvSpPr>
              <a:spLocks noChangeArrowheads="1"/>
            </p:cNvSpPr>
            <p:nvPr/>
          </p:nvSpPr>
          <p:spPr bwMode="auto">
            <a:xfrm>
              <a:off x="2631285" y="3381052"/>
              <a:ext cx="1659197" cy="242887"/>
            </a:xfrm>
            <a:prstGeom prst="rect">
              <a:avLst/>
            </a:prstGeom>
            <a:gradFill>
              <a:gsLst>
                <a:gs pos="0">
                  <a:schemeClr val="accent4">
                    <a:lumMod val="50000"/>
                  </a:schemeClr>
                </a:gs>
                <a:gs pos="50000">
                  <a:schemeClr val="accent4">
                    <a:lumMod val="75000"/>
                  </a:schemeClr>
                </a:gs>
                <a:gs pos="100000">
                  <a:schemeClr val="accent4">
                    <a:lumMod val="90000"/>
                  </a:schemeClr>
                </a:gs>
              </a:gsLst>
              <a:lin ang="16200000" scaled="0"/>
            </a:gradFill>
            <a:ln w="12700" algn="ctr">
              <a:solidFill>
                <a:schemeClr val="tx1"/>
              </a:solidFill>
              <a:miter lim="800000"/>
              <a:headEnd/>
              <a:tailEnd/>
            </a:ln>
            <a:effectLst/>
          </p:spPr>
          <p:txBody>
            <a:bodyPr wrap="none"/>
            <a:lstStyle/>
            <a:p>
              <a:pPr algn="ctr">
                <a:lnSpc>
                  <a:spcPct val="85000"/>
                </a:lnSpc>
              </a:pPr>
              <a:r>
                <a:rPr lang="en-US" sz="1600" b="1">
                  <a:solidFill>
                    <a:schemeClr val="bg2"/>
                  </a:solidFill>
                  <a:latin typeface="Calibri" pitchFamily="34" charset="0"/>
                  <a:cs typeface="Calibri" pitchFamily="34" charset="0"/>
                </a:rPr>
                <a:t>HW</a:t>
              </a:r>
            </a:p>
          </p:txBody>
        </p:sp>
        <p:sp>
          <p:nvSpPr>
            <p:cNvPr id="41" name="Text Box 70"/>
            <p:cNvSpPr txBox="1">
              <a:spLocks noChangeArrowheads="1"/>
            </p:cNvSpPr>
            <p:nvPr/>
          </p:nvSpPr>
          <p:spPr bwMode="auto">
            <a:xfrm>
              <a:off x="2750719" y="2068982"/>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smtClean="0">
                  <a:solidFill>
                    <a:srgbClr val="000000"/>
                  </a:solidFill>
                  <a:latin typeface="Calibri" pitchFamily="34" charset="0"/>
                  <a:cs typeface="Calibri" pitchFamily="34" charset="0"/>
                </a:rPr>
                <a:t>App</a:t>
              </a:r>
              <a:r>
                <a:rPr lang="en-US" sz="1400" baseline="-25000" dirty="0" smtClean="0">
                  <a:solidFill>
                    <a:srgbClr val="000000"/>
                  </a:solidFill>
                  <a:latin typeface="Calibri" pitchFamily="34" charset="0"/>
                  <a:cs typeface="Calibri" pitchFamily="34" charset="0"/>
                </a:rPr>
                <a:t>1</a:t>
              </a:r>
              <a:endParaRPr lang="en-US" sz="1400" baseline="-25000" dirty="0">
                <a:solidFill>
                  <a:srgbClr val="000000"/>
                </a:solidFill>
                <a:latin typeface="Calibri" pitchFamily="34" charset="0"/>
                <a:cs typeface="Calibri" pitchFamily="34" charset="0"/>
              </a:endParaRPr>
            </a:p>
          </p:txBody>
        </p:sp>
        <p:sp>
          <p:nvSpPr>
            <p:cNvPr id="42" name="Text Box 72"/>
            <p:cNvSpPr txBox="1">
              <a:spLocks noChangeArrowheads="1"/>
            </p:cNvSpPr>
            <p:nvPr/>
          </p:nvSpPr>
          <p:spPr bwMode="auto">
            <a:xfrm>
              <a:off x="2750719" y="2697632"/>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sp>
          <p:nvSpPr>
            <p:cNvPr id="14" name="Rectangle 67"/>
            <p:cNvSpPr>
              <a:spLocks noChangeArrowheads="1"/>
            </p:cNvSpPr>
            <p:nvPr/>
          </p:nvSpPr>
          <p:spPr bwMode="auto">
            <a:xfrm>
              <a:off x="3504669" y="2022945"/>
              <a:ext cx="785813" cy="1042987"/>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16" name="Text Box 70"/>
            <p:cNvSpPr txBox="1">
              <a:spLocks noChangeArrowheads="1"/>
            </p:cNvSpPr>
            <p:nvPr/>
          </p:nvSpPr>
          <p:spPr bwMode="auto">
            <a:xfrm>
              <a:off x="3624102" y="2068982"/>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a:solidFill>
                    <a:srgbClr val="000000"/>
                  </a:solidFill>
                  <a:latin typeface="Calibri" pitchFamily="34" charset="0"/>
                  <a:cs typeface="Calibri" pitchFamily="34" charset="0"/>
                </a:rPr>
                <a:t>App</a:t>
              </a:r>
              <a:r>
                <a:rPr lang="en-US" sz="1400" baseline="-25000">
                  <a:solidFill>
                    <a:srgbClr val="000000"/>
                  </a:solidFill>
                  <a:latin typeface="Calibri" pitchFamily="34" charset="0"/>
                  <a:cs typeface="Calibri" pitchFamily="34" charset="0"/>
                </a:rPr>
                <a:t>2</a:t>
              </a:r>
            </a:p>
          </p:txBody>
        </p:sp>
        <p:sp>
          <p:nvSpPr>
            <p:cNvPr id="18" name="Text Box 72"/>
            <p:cNvSpPr txBox="1">
              <a:spLocks noChangeArrowheads="1"/>
            </p:cNvSpPr>
            <p:nvPr/>
          </p:nvSpPr>
          <p:spPr bwMode="auto">
            <a:xfrm>
              <a:off x="3624102" y="2697632"/>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grpSp>
      <p:sp>
        <p:nvSpPr>
          <p:cNvPr id="44" name="Rectangle 7"/>
          <p:cNvSpPr>
            <a:spLocks noChangeArrowheads="1"/>
          </p:cNvSpPr>
          <p:nvPr/>
        </p:nvSpPr>
        <p:spPr bwMode="auto">
          <a:xfrm>
            <a:off x="4651978" y="1187341"/>
            <a:ext cx="4165278" cy="2511085"/>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libri" pitchFamily="34" charset="0"/>
              <a:cs typeface="Calibri" pitchFamily="34" charset="0"/>
            </a:endParaRPr>
          </a:p>
        </p:txBody>
      </p:sp>
      <p:sp>
        <p:nvSpPr>
          <p:cNvPr id="45" name="Rectangle 7"/>
          <p:cNvSpPr>
            <a:spLocks noChangeArrowheads="1"/>
          </p:cNvSpPr>
          <p:nvPr/>
        </p:nvSpPr>
        <p:spPr bwMode="auto">
          <a:xfrm>
            <a:off x="433882" y="3698427"/>
            <a:ext cx="8383373" cy="2552921"/>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libri" pitchFamily="34" charset="0"/>
              <a:cs typeface="Calibri" pitchFamily="34" charset="0"/>
            </a:endParaRPr>
          </a:p>
        </p:txBody>
      </p:sp>
      <p:sp>
        <p:nvSpPr>
          <p:cNvPr id="47" name="Text Box 4"/>
          <p:cNvSpPr txBox="1">
            <a:spLocks noChangeArrowheads="1"/>
          </p:cNvSpPr>
          <p:nvPr/>
        </p:nvSpPr>
        <p:spPr bwMode="auto">
          <a:xfrm>
            <a:off x="4651978" y="1187341"/>
            <a:ext cx="4165278" cy="4247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en-US" sz="2400" b="1" dirty="0" smtClean="0">
                <a:solidFill>
                  <a:schemeClr val="tx1"/>
                </a:solidFill>
                <a:latin typeface="Calibri" pitchFamily="34" charset="0"/>
                <a:cs typeface="Calibri" pitchFamily="34" charset="0"/>
              </a:rPr>
              <a:t>Consolidation</a:t>
            </a:r>
            <a:endParaRPr lang="en-US" sz="2400" b="1" dirty="0">
              <a:solidFill>
                <a:schemeClr val="tx1"/>
              </a:solidFill>
              <a:latin typeface="Calibri" pitchFamily="34" charset="0"/>
              <a:cs typeface="Calibri" pitchFamily="34" charset="0"/>
            </a:endParaRPr>
          </a:p>
        </p:txBody>
      </p:sp>
      <p:sp>
        <p:nvSpPr>
          <p:cNvPr id="60" name="AutoShape 32"/>
          <p:cNvSpPr>
            <a:spLocks noChangeArrowheads="1"/>
          </p:cNvSpPr>
          <p:nvPr/>
        </p:nvSpPr>
        <p:spPr bwMode="auto">
          <a:xfrm>
            <a:off x="6524607" y="2394876"/>
            <a:ext cx="457200" cy="457200"/>
          </a:xfrm>
          <a:prstGeom prst="rightArrow">
            <a:avLst>
              <a:gd name="adj1" fmla="val 50000"/>
              <a:gd name="adj2" fmla="val 25000"/>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endParaRPr lang="en-US">
              <a:latin typeface="Calibri" pitchFamily="34" charset="0"/>
              <a:cs typeface="Calibri" pitchFamily="34" charset="0"/>
            </a:endParaRPr>
          </a:p>
        </p:txBody>
      </p:sp>
      <p:sp>
        <p:nvSpPr>
          <p:cNvPr id="65" name="AutoShape 32"/>
          <p:cNvSpPr>
            <a:spLocks noChangeArrowheads="1"/>
          </p:cNvSpPr>
          <p:nvPr/>
        </p:nvSpPr>
        <p:spPr bwMode="auto">
          <a:xfrm>
            <a:off x="2242656" y="2394876"/>
            <a:ext cx="457200" cy="457200"/>
          </a:xfrm>
          <a:prstGeom prst="rightArrow">
            <a:avLst>
              <a:gd name="adj1" fmla="val 50000"/>
              <a:gd name="adj2" fmla="val 25000"/>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endParaRPr lang="en-US">
              <a:latin typeface="Calibri" pitchFamily="34" charset="0"/>
              <a:cs typeface="Calibri" pitchFamily="34" charset="0"/>
            </a:endParaRPr>
          </a:p>
        </p:txBody>
      </p:sp>
      <p:grpSp>
        <p:nvGrpSpPr>
          <p:cNvPr id="76" name="Group 75"/>
          <p:cNvGrpSpPr/>
          <p:nvPr/>
        </p:nvGrpSpPr>
        <p:grpSpPr>
          <a:xfrm>
            <a:off x="7027733" y="1822978"/>
            <a:ext cx="1659197" cy="1600995"/>
            <a:chOff x="6873832" y="2040250"/>
            <a:chExt cx="1659197" cy="1600995"/>
          </a:xfrm>
        </p:grpSpPr>
        <p:sp>
          <p:nvSpPr>
            <p:cNvPr id="68" name="Rectangle 64"/>
            <p:cNvSpPr>
              <a:spLocks noChangeArrowheads="1"/>
            </p:cNvSpPr>
            <p:nvPr/>
          </p:nvSpPr>
          <p:spPr bwMode="auto">
            <a:xfrm>
              <a:off x="6873832" y="2040250"/>
              <a:ext cx="785813"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69" name="Rectangle 65"/>
            <p:cNvSpPr>
              <a:spLocks noChangeArrowheads="1"/>
            </p:cNvSpPr>
            <p:nvPr/>
          </p:nvSpPr>
          <p:spPr bwMode="auto">
            <a:xfrm>
              <a:off x="6873833" y="3112608"/>
              <a:ext cx="1659196" cy="242887"/>
            </a:xfrm>
            <a:prstGeom prst="rect">
              <a:avLst/>
            </a:prstGeom>
            <a:gradFill rotWithShape="1">
              <a:gsLst>
                <a:gs pos="0">
                  <a:schemeClr val="accent2">
                    <a:lumMod val="75000"/>
                  </a:schemeClr>
                </a:gs>
                <a:gs pos="50000">
                  <a:schemeClr val="accent2">
                    <a:lumMod val="60000"/>
                    <a:lumOff val="40000"/>
                  </a:schemeClr>
                </a:gs>
                <a:gs pos="100000">
                  <a:schemeClr val="accent2">
                    <a:lumMod val="20000"/>
                    <a:lumOff val="80000"/>
                  </a:schemeClr>
                </a:gs>
              </a:gsLst>
              <a:lin ang="16200000" scaled="0"/>
            </a:gradFill>
            <a:ln w="12700" algn="ctr">
              <a:solidFill>
                <a:schemeClr val="tx1"/>
              </a:solidFill>
              <a:miter lim="800000"/>
              <a:headEnd/>
              <a:tailEnd/>
            </a:ln>
            <a:effectLst/>
          </p:spPr>
          <p:txBody>
            <a:bodyPr wrap="none" anchor="ctr"/>
            <a:lstStyle/>
            <a:p>
              <a:pPr algn="ctr"/>
              <a:r>
                <a:rPr lang="en-US" sz="1600" b="1">
                  <a:solidFill>
                    <a:schemeClr val="bg2"/>
                  </a:solidFill>
                  <a:latin typeface="Calibri" pitchFamily="34" charset="0"/>
                  <a:cs typeface="Calibri" pitchFamily="34" charset="0"/>
                </a:rPr>
                <a:t>VMM</a:t>
              </a:r>
            </a:p>
          </p:txBody>
        </p:sp>
        <p:sp>
          <p:nvSpPr>
            <p:cNvPr id="70" name="Rectangle 66"/>
            <p:cNvSpPr>
              <a:spLocks noChangeArrowheads="1"/>
            </p:cNvSpPr>
            <p:nvPr/>
          </p:nvSpPr>
          <p:spPr bwMode="auto">
            <a:xfrm>
              <a:off x="6873832" y="3398358"/>
              <a:ext cx="1659197" cy="242887"/>
            </a:xfrm>
            <a:prstGeom prst="rect">
              <a:avLst/>
            </a:prstGeom>
            <a:gradFill>
              <a:gsLst>
                <a:gs pos="0">
                  <a:schemeClr val="accent4">
                    <a:lumMod val="50000"/>
                  </a:schemeClr>
                </a:gs>
                <a:gs pos="50000">
                  <a:schemeClr val="accent4">
                    <a:lumMod val="75000"/>
                  </a:schemeClr>
                </a:gs>
                <a:gs pos="100000">
                  <a:schemeClr val="accent4">
                    <a:lumMod val="90000"/>
                  </a:schemeClr>
                </a:gs>
              </a:gsLst>
              <a:lin ang="16200000" scaled="0"/>
            </a:gradFill>
            <a:ln w="12700" algn="ctr">
              <a:solidFill>
                <a:schemeClr val="tx1"/>
              </a:solidFill>
              <a:miter lim="800000"/>
              <a:headEnd/>
              <a:tailEnd/>
            </a:ln>
            <a:effectLst/>
          </p:spPr>
          <p:txBody>
            <a:bodyPr wrap="none"/>
            <a:lstStyle/>
            <a:p>
              <a:pPr algn="ctr">
                <a:lnSpc>
                  <a:spcPct val="85000"/>
                </a:lnSpc>
              </a:pPr>
              <a:r>
                <a:rPr lang="en-US" sz="1600" b="1">
                  <a:solidFill>
                    <a:schemeClr val="bg2"/>
                  </a:solidFill>
                  <a:latin typeface="Calibri" pitchFamily="34" charset="0"/>
                  <a:cs typeface="Calibri" pitchFamily="34" charset="0"/>
                </a:rPr>
                <a:t>HW</a:t>
              </a:r>
            </a:p>
          </p:txBody>
        </p:sp>
        <p:sp>
          <p:nvSpPr>
            <p:cNvPr id="71" name="Text Box 70"/>
            <p:cNvSpPr txBox="1">
              <a:spLocks noChangeArrowheads="1"/>
            </p:cNvSpPr>
            <p:nvPr/>
          </p:nvSpPr>
          <p:spPr bwMode="auto">
            <a:xfrm>
              <a:off x="6993266" y="2086288"/>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smtClean="0">
                  <a:solidFill>
                    <a:srgbClr val="000000"/>
                  </a:solidFill>
                  <a:latin typeface="Calibri" pitchFamily="34" charset="0"/>
                  <a:cs typeface="Calibri" pitchFamily="34" charset="0"/>
                </a:rPr>
                <a:t>App</a:t>
              </a:r>
              <a:r>
                <a:rPr lang="en-US" sz="1400" baseline="-25000" dirty="0" smtClean="0">
                  <a:solidFill>
                    <a:srgbClr val="000000"/>
                  </a:solidFill>
                  <a:latin typeface="Calibri" pitchFamily="34" charset="0"/>
                  <a:cs typeface="Calibri" pitchFamily="34" charset="0"/>
                </a:rPr>
                <a:t>1</a:t>
              </a:r>
              <a:endParaRPr lang="en-US" sz="1400" baseline="-25000" dirty="0">
                <a:solidFill>
                  <a:srgbClr val="000000"/>
                </a:solidFill>
                <a:latin typeface="Calibri" pitchFamily="34" charset="0"/>
                <a:cs typeface="Calibri" pitchFamily="34" charset="0"/>
              </a:endParaRPr>
            </a:p>
          </p:txBody>
        </p:sp>
        <p:sp>
          <p:nvSpPr>
            <p:cNvPr id="72" name="Text Box 72"/>
            <p:cNvSpPr txBox="1">
              <a:spLocks noChangeArrowheads="1"/>
            </p:cNvSpPr>
            <p:nvPr/>
          </p:nvSpPr>
          <p:spPr bwMode="auto">
            <a:xfrm>
              <a:off x="6993266" y="2714938"/>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sp>
          <p:nvSpPr>
            <p:cNvPr id="73" name="Rectangle 67"/>
            <p:cNvSpPr>
              <a:spLocks noChangeArrowheads="1"/>
            </p:cNvSpPr>
            <p:nvPr/>
          </p:nvSpPr>
          <p:spPr bwMode="auto">
            <a:xfrm>
              <a:off x="7747216" y="2040251"/>
              <a:ext cx="785813" cy="1042987"/>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74" name="Text Box 70"/>
            <p:cNvSpPr txBox="1">
              <a:spLocks noChangeArrowheads="1"/>
            </p:cNvSpPr>
            <p:nvPr/>
          </p:nvSpPr>
          <p:spPr bwMode="auto">
            <a:xfrm>
              <a:off x="7866649" y="2086288"/>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a:solidFill>
                    <a:srgbClr val="000000"/>
                  </a:solidFill>
                  <a:latin typeface="Calibri" pitchFamily="34" charset="0"/>
                  <a:cs typeface="Calibri" pitchFamily="34" charset="0"/>
                </a:rPr>
                <a:t>App</a:t>
              </a:r>
              <a:r>
                <a:rPr lang="en-US" sz="1400" baseline="-25000" dirty="0">
                  <a:solidFill>
                    <a:srgbClr val="000000"/>
                  </a:solidFill>
                  <a:latin typeface="Calibri" pitchFamily="34" charset="0"/>
                  <a:cs typeface="Calibri" pitchFamily="34" charset="0"/>
                </a:rPr>
                <a:t>2</a:t>
              </a:r>
            </a:p>
          </p:txBody>
        </p:sp>
        <p:sp>
          <p:nvSpPr>
            <p:cNvPr id="75" name="Text Box 72"/>
            <p:cNvSpPr txBox="1">
              <a:spLocks noChangeArrowheads="1"/>
            </p:cNvSpPr>
            <p:nvPr/>
          </p:nvSpPr>
          <p:spPr bwMode="auto">
            <a:xfrm>
              <a:off x="7866649" y="2714938"/>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grpSp>
      <p:grpSp>
        <p:nvGrpSpPr>
          <p:cNvPr id="93" name="Group 92"/>
          <p:cNvGrpSpPr/>
          <p:nvPr/>
        </p:nvGrpSpPr>
        <p:grpSpPr>
          <a:xfrm>
            <a:off x="4795407" y="1814077"/>
            <a:ext cx="1659197" cy="1367009"/>
            <a:chOff x="4695825" y="1588444"/>
            <a:chExt cx="1659197" cy="1367009"/>
          </a:xfrm>
        </p:grpSpPr>
        <p:sp>
          <p:nvSpPr>
            <p:cNvPr id="49" name="Rectangle 20"/>
            <p:cNvSpPr>
              <a:spLocks noChangeArrowheads="1"/>
            </p:cNvSpPr>
            <p:nvPr/>
          </p:nvSpPr>
          <p:spPr bwMode="auto">
            <a:xfrm>
              <a:off x="4695825" y="2658591"/>
              <a:ext cx="785813" cy="296862"/>
            </a:xfrm>
            <a:prstGeom prst="rect">
              <a:avLst/>
            </a:prstGeom>
            <a:gradFill>
              <a:gsLst>
                <a:gs pos="0">
                  <a:schemeClr val="accent4">
                    <a:lumMod val="50000"/>
                  </a:schemeClr>
                </a:gs>
                <a:gs pos="50000">
                  <a:schemeClr val="accent4">
                    <a:lumMod val="75000"/>
                  </a:schemeClr>
                </a:gs>
                <a:gs pos="100000">
                  <a:schemeClr val="accent4">
                    <a:lumMod val="90000"/>
                  </a:schemeClr>
                </a:gs>
              </a:gsLst>
              <a:lin ang="16200000" scaled="0"/>
            </a:gradFill>
            <a:ln w="12700" algn="ctr">
              <a:solidFill>
                <a:schemeClr val="tx1"/>
              </a:solidFill>
              <a:miter lim="800000"/>
              <a:headEnd/>
              <a:tailEnd/>
            </a:ln>
            <a:effectLst/>
          </p:spPr>
          <p:txBody>
            <a:bodyPr wrap="none"/>
            <a:lstStyle/>
            <a:p>
              <a:pPr algn="ctr">
                <a:lnSpc>
                  <a:spcPct val="85000"/>
                </a:lnSpc>
              </a:pPr>
              <a:r>
                <a:rPr lang="en-US" sz="1600" b="1">
                  <a:solidFill>
                    <a:schemeClr val="bg2"/>
                  </a:solidFill>
                  <a:latin typeface="Calibri" pitchFamily="34" charset="0"/>
                  <a:cs typeface="Calibri" pitchFamily="34" charset="0"/>
                </a:rPr>
                <a:t>HW</a:t>
              </a:r>
              <a:r>
                <a:rPr lang="en-US" sz="1600" b="1" baseline="-25000">
                  <a:solidFill>
                    <a:schemeClr val="bg2"/>
                  </a:solidFill>
                  <a:latin typeface="Calibri" pitchFamily="34" charset="0"/>
                  <a:cs typeface="Calibri" pitchFamily="34" charset="0"/>
                </a:rPr>
                <a:t>1</a:t>
              </a:r>
            </a:p>
          </p:txBody>
        </p:sp>
        <p:sp>
          <p:nvSpPr>
            <p:cNvPr id="51" name="Rectangle 22"/>
            <p:cNvSpPr>
              <a:spLocks noChangeArrowheads="1"/>
            </p:cNvSpPr>
            <p:nvPr/>
          </p:nvSpPr>
          <p:spPr bwMode="auto">
            <a:xfrm>
              <a:off x="5569209" y="2658591"/>
              <a:ext cx="785813" cy="296862"/>
            </a:xfrm>
            <a:prstGeom prst="rect">
              <a:avLst/>
            </a:prstGeom>
            <a:gradFill>
              <a:gsLst>
                <a:gs pos="0">
                  <a:schemeClr val="accent4">
                    <a:lumMod val="50000"/>
                  </a:schemeClr>
                </a:gs>
                <a:gs pos="50000">
                  <a:schemeClr val="accent4">
                    <a:lumMod val="75000"/>
                  </a:schemeClr>
                </a:gs>
                <a:gs pos="100000">
                  <a:schemeClr val="accent4">
                    <a:lumMod val="90000"/>
                  </a:schemeClr>
                </a:gs>
              </a:gsLst>
              <a:lin ang="16200000" scaled="0"/>
            </a:gradFill>
            <a:ln w="12700" algn="ctr">
              <a:solidFill>
                <a:schemeClr val="tx1"/>
              </a:solidFill>
              <a:miter lim="800000"/>
              <a:headEnd/>
              <a:tailEnd/>
            </a:ln>
            <a:effectLst/>
          </p:spPr>
          <p:txBody>
            <a:bodyPr wrap="none"/>
            <a:lstStyle/>
            <a:p>
              <a:pPr algn="ctr">
                <a:lnSpc>
                  <a:spcPct val="85000"/>
                </a:lnSpc>
              </a:pPr>
              <a:r>
                <a:rPr lang="en-US" sz="1600" b="1" dirty="0">
                  <a:solidFill>
                    <a:schemeClr val="bg2"/>
                  </a:solidFill>
                  <a:latin typeface="Calibri" pitchFamily="34" charset="0"/>
                  <a:cs typeface="Calibri" pitchFamily="34" charset="0"/>
                </a:rPr>
                <a:t>HW</a:t>
              </a:r>
              <a:r>
                <a:rPr lang="en-US" sz="1600" b="1" baseline="-25000" dirty="0">
                  <a:solidFill>
                    <a:schemeClr val="bg2"/>
                  </a:solidFill>
                  <a:latin typeface="Calibri" pitchFamily="34" charset="0"/>
                  <a:cs typeface="Calibri" pitchFamily="34" charset="0"/>
                </a:rPr>
                <a:t>2</a:t>
              </a:r>
            </a:p>
          </p:txBody>
        </p:sp>
        <p:grpSp>
          <p:nvGrpSpPr>
            <p:cNvPr id="92" name="Group 91"/>
            <p:cNvGrpSpPr/>
            <p:nvPr/>
          </p:nvGrpSpPr>
          <p:grpSpPr>
            <a:xfrm>
              <a:off x="4695825" y="1588444"/>
              <a:ext cx="1659197" cy="1042988"/>
              <a:chOff x="7026232" y="2192650"/>
              <a:chExt cx="1659197" cy="1042988"/>
            </a:xfrm>
          </p:grpSpPr>
          <p:sp>
            <p:nvSpPr>
              <p:cNvPr id="86" name="Rectangle 64"/>
              <p:cNvSpPr>
                <a:spLocks noChangeArrowheads="1"/>
              </p:cNvSpPr>
              <p:nvPr/>
            </p:nvSpPr>
            <p:spPr bwMode="auto">
              <a:xfrm>
                <a:off x="7026232" y="2192650"/>
                <a:ext cx="785813"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87" name="Text Box 70"/>
              <p:cNvSpPr txBox="1">
                <a:spLocks noChangeArrowheads="1"/>
              </p:cNvSpPr>
              <p:nvPr/>
            </p:nvSpPr>
            <p:spPr bwMode="auto">
              <a:xfrm>
                <a:off x="7145666" y="2238688"/>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smtClean="0">
                    <a:solidFill>
                      <a:srgbClr val="000000"/>
                    </a:solidFill>
                    <a:latin typeface="Calibri" pitchFamily="34" charset="0"/>
                    <a:cs typeface="Calibri" pitchFamily="34" charset="0"/>
                  </a:rPr>
                  <a:t>App</a:t>
                </a:r>
                <a:r>
                  <a:rPr lang="en-US" sz="1400" baseline="-25000" dirty="0" smtClean="0">
                    <a:solidFill>
                      <a:srgbClr val="000000"/>
                    </a:solidFill>
                    <a:latin typeface="Calibri" pitchFamily="34" charset="0"/>
                    <a:cs typeface="Calibri" pitchFamily="34" charset="0"/>
                  </a:rPr>
                  <a:t>1</a:t>
                </a:r>
                <a:endParaRPr lang="en-US" sz="1400" baseline="-25000" dirty="0">
                  <a:solidFill>
                    <a:srgbClr val="000000"/>
                  </a:solidFill>
                  <a:latin typeface="Calibri" pitchFamily="34" charset="0"/>
                  <a:cs typeface="Calibri" pitchFamily="34" charset="0"/>
                </a:endParaRPr>
              </a:p>
            </p:txBody>
          </p:sp>
          <p:sp>
            <p:nvSpPr>
              <p:cNvPr id="88" name="Text Box 72"/>
              <p:cNvSpPr txBox="1">
                <a:spLocks noChangeArrowheads="1"/>
              </p:cNvSpPr>
              <p:nvPr/>
            </p:nvSpPr>
            <p:spPr bwMode="auto">
              <a:xfrm>
                <a:off x="7145666" y="2867338"/>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sp>
            <p:nvSpPr>
              <p:cNvPr id="89" name="Rectangle 67"/>
              <p:cNvSpPr>
                <a:spLocks noChangeArrowheads="1"/>
              </p:cNvSpPr>
              <p:nvPr/>
            </p:nvSpPr>
            <p:spPr bwMode="auto">
              <a:xfrm>
                <a:off x="7899616" y="2192651"/>
                <a:ext cx="785813" cy="1042987"/>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90" name="Text Box 70"/>
              <p:cNvSpPr txBox="1">
                <a:spLocks noChangeArrowheads="1"/>
              </p:cNvSpPr>
              <p:nvPr/>
            </p:nvSpPr>
            <p:spPr bwMode="auto">
              <a:xfrm>
                <a:off x="8019049" y="2238688"/>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a:solidFill>
                      <a:srgbClr val="000000"/>
                    </a:solidFill>
                    <a:latin typeface="Calibri" pitchFamily="34" charset="0"/>
                    <a:cs typeface="Calibri" pitchFamily="34" charset="0"/>
                  </a:rPr>
                  <a:t>App</a:t>
                </a:r>
                <a:r>
                  <a:rPr lang="en-US" sz="1400" baseline="-25000">
                    <a:solidFill>
                      <a:srgbClr val="000000"/>
                    </a:solidFill>
                    <a:latin typeface="Calibri" pitchFamily="34" charset="0"/>
                    <a:cs typeface="Calibri" pitchFamily="34" charset="0"/>
                  </a:rPr>
                  <a:t>2</a:t>
                </a:r>
              </a:p>
            </p:txBody>
          </p:sp>
          <p:sp>
            <p:nvSpPr>
              <p:cNvPr id="91" name="Text Box 72"/>
              <p:cNvSpPr txBox="1">
                <a:spLocks noChangeArrowheads="1"/>
              </p:cNvSpPr>
              <p:nvPr/>
            </p:nvSpPr>
            <p:spPr bwMode="auto">
              <a:xfrm>
                <a:off x="8019049" y="2867338"/>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grpSp>
      </p:grpSp>
      <p:sp>
        <p:nvSpPr>
          <p:cNvPr id="95" name="Rectangle 64"/>
          <p:cNvSpPr>
            <a:spLocks noChangeArrowheads="1"/>
          </p:cNvSpPr>
          <p:nvPr/>
        </p:nvSpPr>
        <p:spPr bwMode="auto">
          <a:xfrm>
            <a:off x="610978" y="4249625"/>
            <a:ext cx="663070"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96" name="Rectangle 65"/>
          <p:cNvSpPr>
            <a:spLocks noChangeArrowheads="1"/>
          </p:cNvSpPr>
          <p:nvPr/>
        </p:nvSpPr>
        <p:spPr bwMode="auto">
          <a:xfrm>
            <a:off x="609323" y="5321983"/>
            <a:ext cx="2106317" cy="242887"/>
          </a:xfrm>
          <a:prstGeom prst="rect">
            <a:avLst/>
          </a:prstGeom>
          <a:gradFill rotWithShape="1">
            <a:gsLst>
              <a:gs pos="0">
                <a:schemeClr val="accent2">
                  <a:lumMod val="75000"/>
                </a:schemeClr>
              </a:gs>
              <a:gs pos="50000">
                <a:schemeClr val="accent2">
                  <a:lumMod val="60000"/>
                  <a:lumOff val="40000"/>
                </a:schemeClr>
              </a:gs>
              <a:gs pos="100000">
                <a:schemeClr val="accent2">
                  <a:lumMod val="20000"/>
                  <a:lumOff val="80000"/>
                </a:schemeClr>
              </a:gs>
            </a:gsLst>
            <a:lin ang="16200000" scaled="0"/>
          </a:gradFill>
          <a:ln w="12700" algn="ctr">
            <a:solidFill>
              <a:schemeClr val="tx1"/>
            </a:solidFill>
            <a:miter lim="800000"/>
            <a:headEnd/>
            <a:tailEnd/>
          </a:ln>
          <a:effectLst/>
        </p:spPr>
        <p:txBody>
          <a:bodyPr wrap="none" anchor="ctr"/>
          <a:lstStyle/>
          <a:p>
            <a:pPr algn="ctr"/>
            <a:r>
              <a:rPr lang="en-US" sz="1600" b="1">
                <a:solidFill>
                  <a:schemeClr val="bg2"/>
                </a:solidFill>
                <a:latin typeface="Calibri" pitchFamily="34" charset="0"/>
                <a:cs typeface="Calibri" pitchFamily="34" charset="0"/>
              </a:rPr>
              <a:t>VMM</a:t>
            </a:r>
          </a:p>
        </p:txBody>
      </p:sp>
      <p:sp>
        <p:nvSpPr>
          <p:cNvPr id="97" name="Rectangle 66"/>
          <p:cNvSpPr>
            <a:spLocks noChangeArrowheads="1"/>
          </p:cNvSpPr>
          <p:nvPr/>
        </p:nvSpPr>
        <p:spPr bwMode="auto">
          <a:xfrm>
            <a:off x="609323" y="5607733"/>
            <a:ext cx="2106317" cy="242887"/>
          </a:xfrm>
          <a:prstGeom prst="rect">
            <a:avLst/>
          </a:prstGeom>
          <a:gradFill>
            <a:gsLst>
              <a:gs pos="0">
                <a:schemeClr val="accent4">
                  <a:lumMod val="50000"/>
                </a:schemeClr>
              </a:gs>
              <a:gs pos="50000">
                <a:schemeClr val="accent4">
                  <a:lumMod val="75000"/>
                </a:schemeClr>
              </a:gs>
              <a:gs pos="100000">
                <a:schemeClr val="accent4">
                  <a:lumMod val="90000"/>
                </a:schemeClr>
              </a:gs>
            </a:gsLst>
            <a:lin ang="16200000" scaled="0"/>
          </a:gradFill>
          <a:ln w="12700" algn="ctr">
            <a:solidFill>
              <a:schemeClr val="tx1"/>
            </a:solidFill>
            <a:miter lim="800000"/>
            <a:headEnd/>
            <a:tailEnd/>
          </a:ln>
          <a:effectLst/>
        </p:spPr>
        <p:txBody>
          <a:bodyPr wrap="none"/>
          <a:lstStyle/>
          <a:p>
            <a:pPr algn="ctr">
              <a:lnSpc>
                <a:spcPct val="85000"/>
              </a:lnSpc>
            </a:pPr>
            <a:r>
              <a:rPr lang="en-US" sz="1600" b="1">
                <a:solidFill>
                  <a:schemeClr val="bg2"/>
                </a:solidFill>
                <a:latin typeface="Calibri" pitchFamily="34" charset="0"/>
                <a:cs typeface="Calibri" pitchFamily="34" charset="0"/>
              </a:rPr>
              <a:t>HW</a:t>
            </a:r>
          </a:p>
        </p:txBody>
      </p:sp>
      <p:sp>
        <p:nvSpPr>
          <p:cNvPr id="98" name="Text Box 70"/>
          <p:cNvSpPr txBox="1">
            <a:spLocks noChangeArrowheads="1"/>
          </p:cNvSpPr>
          <p:nvPr/>
        </p:nvSpPr>
        <p:spPr bwMode="auto">
          <a:xfrm>
            <a:off x="669041" y="4295663"/>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smtClean="0">
                <a:solidFill>
                  <a:srgbClr val="000000"/>
                </a:solidFill>
                <a:latin typeface="Calibri" pitchFamily="34" charset="0"/>
                <a:cs typeface="Calibri" pitchFamily="34" charset="0"/>
              </a:rPr>
              <a:t>App</a:t>
            </a:r>
            <a:r>
              <a:rPr lang="en-US" sz="1400" baseline="-25000" dirty="0" smtClean="0">
                <a:solidFill>
                  <a:srgbClr val="000000"/>
                </a:solidFill>
                <a:latin typeface="Calibri" pitchFamily="34" charset="0"/>
                <a:cs typeface="Calibri" pitchFamily="34" charset="0"/>
              </a:rPr>
              <a:t>1</a:t>
            </a:r>
            <a:endParaRPr lang="en-US" sz="1400" baseline="-25000" dirty="0">
              <a:solidFill>
                <a:srgbClr val="000000"/>
              </a:solidFill>
              <a:latin typeface="Calibri" pitchFamily="34" charset="0"/>
              <a:cs typeface="Calibri" pitchFamily="34" charset="0"/>
            </a:endParaRPr>
          </a:p>
        </p:txBody>
      </p:sp>
      <p:sp>
        <p:nvSpPr>
          <p:cNvPr id="99" name="Text Box 72"/>
          <p:cNvSpPr txBox="1">
            <a:spLocks noChangeArrowheads="1"/>
          </p:cNvSpPr>
          <p:nvPr/>
        </p:nvSpPr>
        <p:spPr bwMode="auto">
          <a:xfrm>
            <a:off x="669041" y="4924313"/>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sp>
        <p:nvSpPr>
          <p:cNvPr id="111" name="Rectangle 65"/>
          <p:cNvSpPr>
            <a:spLocks noChangeArrowheads="1"/>
          </p:cNvSpPr>
          <p:nvPr/>
        </p:nvSpPr>
        <p:spPr bwMode="auto">
          <a:xfrm>
            <a:off x="2830453" y="5321983"/>
            <a:ext cx="1401135" cy="242887"/>
          </a:xfrm>
          <a:prstGeom prst="rect">
            <a:avLst/>
          </a:prstGeom>
          <a:gradFill rotWithShape="1">
            <a:gsLst>
              <a:gs pos="0">
                <a:schemeClr val="accent2">
                  <a:lumMod val="75000"/>
                </a:schemeClr>
              </a:gs>
              <a:gs pos="50000">
                <a:schemeClr val="accent2">
                  <a:lumMod val="60000"/>
                  <a:lumOff val="40000"/>
                </a:schemeClr>
              </a:gs>
              <a:gs pos="100000">
                <a:schemeClr val="accent2">
                  <a:lumMod val="20000"/>
                  <a:lumOff val="80000"/>
                </a:schemeClr>
              </a:gs>
            </a:gsLst>
            <a:lin ang="16200000" scaled="0"/>
          </a:gradFill>
          <a:ln w="12700" algn="ctr">
            <a:solidFill>
              <a:schemeClr val="tx1"/>
            </a:solidFill>
            <a:miter lim="800000"/>
            <a:headEnd/>
            <a:tailEnd/>
          </a:ln>
          <a:effectLst/>
        </p:spPr>
        <p:txBody>
          <a:bodyPr wrap="none" anchor="ctr"/>
          <a:lstStyle/>
          <a:p>
            <a:pPr algn="ctr"/>
            <a:r>
              <a:rPr lang="en-US" sz="1600" b="1">
                <a:solidFill>
                  <a:schemeClr val="bg2"/>
                </a:solidFill>
                <a:latin typeface="Calibri" pitchFamily="34" charset="0"/>
                <a:cs typeface="Calibri" pitchFamily="34" charset="0"/>
              </a:rPr>
              <a:t>VMM</a:t>
            </a:r>
          </a:p>
        </p:txBody>
      </p:sp>
      <p:sp>
        <p:nvSpPr>
          <p:cNvPr id="112" name="Rectangle 66"/>
          <p:cNvSpPr>
            <a:spLocks noChangeArrowheads="1"/>
          </p:cNvSpPr>
          <p:nvPr/>
        </p:nvSpPr>
        <p:spPr bwMode="auto">
          <a:xfrm>
            <a:off x="2830453" y="5607733"/>
            <a:ext cx="1401136" cy="242887"/>
          </a:xfrm>
          <a:prstGeom prst="rect">
            <a:avLst/>
          </a:prstGeom>
          <a:gradFill>
            <a:gsLst>
              <a:gs pos="0">
                <a:schemeClr val="accent4">
                  <a:lumMod val="50000"/>
                </a:schemeClr>
              </a:gs>
              <a:gs pos="50000">
                <a:schemeClr val="accent4">
                  <a:lumMod val="75000"/>
                </a:schemeClr>
              </a:gs>
              <a:gs pos="100000">
                <a:schemeClr val="accent4">
                  <a:lumMod val="90000"/>
                </a:schemeClr>
              </a:gs>
            </a:gsLst>
            <a:lin ang="16200000" scaled="0"/>
          </a:gradFill>
          <a:ln w="12700" algn="ctr">
            <a:solidFill>
              <a:schemeClr val="tx1"/>
            </a:solidFill>
            <a:miter lim="800000"/>
            <a:headEnd/>
            <a:tailEnd/>
          </a:ln>
          <a:effectLst/>
        </p:spPr>
        <p:txBody>
          <a:bodyPr wrap="none"/>
          <a:lstStyle/>
          <a:p>
            <a:pPr algn="ctr">
              <a:lnSpc>
                <a:spcPct val="85000"/>
              </a:lnSpc>
            </a:pPr>
            <a:r>
              <a:rPr lang="en-US" sz="1600" b="1">
                <a:solidFill>
                  <a:schemeClr val="bg2"/>
                </a:solidFill>
                <a:latin typeface="Calibri" pitchFamily="34" charset="0"/>
                <a:cs typeface="Calibri" pitchFamily="34" charset="0"/>
              </a:rPr>
              <a:t>HW</a:t>
            </a:r>
          </a:p>
        </p:txBody>
      </p:sp>
      <p:sp>
        <p:nvSpPr>
          <p:cNvPr id="118" name="Rectangle 64"/>
          <p:cNvSpPr>
            <a:spLocks noChangeArrowheads="1"/>
          </p:cNvSpPr>
          <p:nvPr/>
        </p:nvSpPr>
        <p:spPr bwMode="auto">
          <a:xfrm>
            <a:off x="1335005" y="4249625"/>
            <a:ext cx="663070"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119" name="Text Box 70"/>
          <p:cNvSpPr txBox="1">
            <a:spLocks noChangeArrowheads="1"/>
          </p:cNvSpPr>
          <p:nvPr/>
        </p:nvSpPr>
        <p:spPr bwMode="auto">
          <a:xfrm>
            <a:off x="1393068" y="4295663"/>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smtClean="0">
                <a:solidFill>
                  <a:srgbClr val="000000"/>
                </a:solidFill>
                <a:latin typeface="Calibri" pitchFamily="34" charset="0"/>
                <a:cs typeface="Calibri" pitchFamily="34" charset="0"/>
              </a:rPr>
              <a:t>App</a:t>
            </a:r>
            <a:r>
              <a:rPr lang="en-US" sz="1400" baseline="-25000" dirty="0" smtClean="0">
                <a:solidFill>
                  <a:srgbClr val="000000"/>
                </a:solidFill>
                <a:latin typeface="Calibri" pitchFamily="34" charset="0"/>
                <a:cs typeface="Calibri" pitchFamily="34" charset="0"/>
              </a:rPr>
              <a:t>2</a:t>
            </a:r>
            <a:endParaRPr lang="en-US" sz="1400" baseline="-25000" dirty="0">
              <a:solidFill>
                <a:srgbClr val="000000"/>
              </a:solidFill>
              <a:latin typeface="Calibri" pitchFamily="34" charset="0"/>
              <a:cs typeface="Calibri" pitchFamily="34" charset="0"/>
            </a:endParaRPr>
          </a:p>
        </p:txBody>
      </p:sp>
      <p:sp>
        <p:nvSpPr>
          <p:cNvPr id="120" name="Text Box 72"/>
          <p:cNvSpPr txBox="1">
            <a:spLocks noChangeArrowheads="1"/>
          </p:cNvSpPr>
          <p:nvPr/>
        </p:nvSpPr>
        <p:spPr bwMode="auto">
          <a:xfrm>
            <a:off x="1393068" y="4924313"/>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sp>
        <p:nvSpPr>
          <p:cNvPr id="121" name="Rectangle 64"/>
          <p:cNvSpPr>
            <a:spLocks noChangeArrowheads="1"/>
          </p:cNvSpPr>
          <p:nvPr/>
        </p:nvSpPr>
        <p:spPr bwMode="auto">
          <a:xfrm>
            <a:off x="2052570" y="4249625"/>
            <a:ext cx="663070"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122" name="Text Box 70"/>
          <p:cNvSpPr txBox="1">
            <a:spLocks noChangeArrowheads="1"/>
          </p:cNvSpPr>
          <p:nvPr/>
        </p:nvSpPr>
        <p:spPr bwMode="auto">
          <a:xfrm>
            <a:off x="2110633" y="4295663"/>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smtClean="0">
                <a:solidFill>
                  <a:srgbClr val="000000"/>
                </a:solidFill>
                <a:latin typeface="Calibri" pitchFamily="34" charset="0"/>
                <a:cs typeface="Calibri" pitchFamily="34" charset="0"/>
              </a:rPr>
              <a:t>App</a:t>
            </a:r>
            <a:r>
              <a:rPr lang="en-US" sz="1400" baseline="-25000" dirty="0" smtClean="0">
                <a:solidFill>
                  <a:srgbClr val="000000"/>
                </a:solidFill>
                <a:latin typeface="Calibri" pitchFamily="34" charset="0"/>
                <a:cs typeface="Calibri" pitchFamily="34" charset="0"/>
              </a:rPr>
              <a:t>3</a:t>
            </a:r>
            <a:endParaRPr lang="en-US" sz="1400" baseline="-25000" dirty="0">
              <a:solidFill>
                <a:srgbClr val="000000"/>
              </a:solidFill>
              <a:latin typeface="Calibri" pitchFamily="34" charset="0"/>
              <a:cs typeface="Calibri" pitchFamily="34" charset="0"/>
            </a:endParaRPr>
          </a:p>
        </p:txBody>
      </p:sp>
      <p:sp>
        <p:nvSpPr>
          <p:cNvPr id="123" name="Text Box 72"/>
          <p:cNvSpPr txBox="1">
            <a:spLocks noChangeArrowheads="1"/>
          </p:cNvSpPr>
          <p:nvPr/>
        </p:nvSpPr>
        <p:spPr bwMode="auto">
          <a:xfrm>
            <a:off x="2110633" y="4924313"/>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sp>
        <p:nvSpPr>
          <p:cNvPr id="124" name="Rectangle 64"/>
          <p:cNvSpPr>
            <a:spLocks noChangeArrowheads="1"/>
          </p:cNvSpPr>
          <p:nvPr/>
        </p:nvSpPr>
        <p:spPr bwMode="auto">
          <a:xfrm>
            <a:off x="2830451" y="4249625"/>
            <a:ext cx="663070"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125" name="Text Box 70"/>
          <p:cNvSpPr txBox="1">
            <a:spLocks noChangeArrowheads="1"/>
          </p:cNvSpPr>
          <p:nvPr/>
        </p:nvSpPr>
        <p:spPr bwMode="auto">
          <a:xfrm>
            <a:off x="2888514" y="4295663"/>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smtClean="0">
                <a:solidFill>
                  <a:srgbClr val="000000"/>
                </a:solidFill>
                <a:latin typeface="Calibri" pitchFamily="34" charset="0"/>
                <a:cs typeface="Calibri" pitchFamily="34" charset="0"/>
              </a:rPr>
              <a:t>App</a:t>
            </a:r>
            <a:r>
              <a:rPr lang="en-US" sz="1400" baseline="-25000" dirty="0">
                <a:solidFill>
                  <a:srgbClr val="000000"/>
                </a:solidFill>
                <a:latin typeface="Calibri" pitchFamily="34" charset="0"/>
                <a:cs typeface="Calibri" pitchFamily="34" charset="0"/>
              </a:rPr>
              <a:t>4</a:t>
            </a:r>
          </a:p>
        </p:txBody>
      </p:sp>
      <p:sp>
        <p:nvSpPr>
          <p:cNvPr id="126" name="Text Box 72"/>
          <p:cNvSpPr txBox="1">
            <a:spLocks noChangeArrowheads="1"/>
          </p:cNvSpPr>
          <p:nvPr/>
        </p:nvSpPr>
        <p:spPr bwMode="auto">
          <a:xfrm>
            <a:off x="2888514" y="4924313"/>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sp>
        <p:nvSpPr>
          <p:cNvPr id="130" name="Rectangle 65"/>
          <p:cNvSpPr>
            <a:spLocks noChangeArrowheads="1"/>
          </p:cNvSpPr>
          <p:nvPr/>
        </p:nvSpPr>
        <p:spPr bwMode="auto">
          <a:xfrm>
            <a:off x="5369693" y="5321983"/>
            <a:ext cx="1401135" cy="242887"/>
          </a:xfrm>
          <a:prstGeom prst="rect">
            <a:avLst/>
          </a:prstGeom>
          <a:gradFill rotWithShape="1">
            <a:gsLst>
              <a:gs pos="0">
                <a:schemeClr val="accent2">
                  <a:lumMod val="75000"/>
                </a:schemeClr>
              </a:gs>
              <a:gs pos="50000">
                <a:schemeClr val="accent2">
                  <a:lumMod val="60000"/>
                  <a:lumOff val="40000"/>
                </a:schemeClr>
              </a:gs>
              <a:gs pos="100000">
                <a:schemeClr val="accent2">
                  <a:lumMod val="20000"/>
                  <a:lumOff val="80000"/>
                </a:schemeClr>
              </a:gs>
            </a:gsLst>
            <a:lin ang="16200000" scaled="0"/>
          </a:gradFill>
          <a:ln w="12700" algn="ctr">
            <a:solidFill>
              <a:schemeClr val="tx1"/>
            </a:solidFill>
            <a:miter lim="800000"/>
            <a:headEnd/>
            <a:tailEnd/>
          </a:ln>
          <a:effectLst/>
        </p:spPr>
        <p:txBody>
          <a:bodyPr wrap="none" anchor="ctr"/>
          <a:lstStyle/>
          <a:p>
            <a:pPr algn="ctr"/>
            <a:r>
              <a:rPr lang="en-US" sz="1600" b="1">
                <a:solidFill>
                  <a:schemeClr val="bg2"/>
                </a:solidFill>
                <a:latin typeface="Calibri" pitchFamily="34" charset="0"/>
                <a:cs typeface="Calibri" pitchFamily="34" charset="0"/>
              </a:rPr>
              <a:t>VMM</a:t>
            </a:r>
          </a:p>
        </p:txBody>
      </p:sp>
      <p:sp>
        <p:nvSpPr>
          <p:cNvPr id="131" name="Rectangle 66"/>
          <p:cNvSpPr>
            <a:spLocks noChangeArrowheads="1"/>
          </p:cNvSpPr>
          <p:nvPr/>
        </p:nvSpPr>
        <p:spPr bwMode="auto">
          <a:xfrm>
            <a:off x="5369693" y="5607733"/>
            <a:ext cx="1401136" cy="242887"/>
          </a:xfrm>
          <a:prstGeom prst="rect">
            <a:avLst/>
          </a:prstGeom>
          <a:gradFill>
            <a:gsLst>
              <a:gs pos="0">
                <a:schemeClr val="accent4">
                  <a:lumMod val="50000"/>
                </a:schemeClr>
              </a:gs>
              <a:gs pos="50000">
                <a:schemeClr val="accent4">
                  <a:lumMod val="75000"/>
                </a:schemeClr>
              </a:gs>
              <a:gs pos="100000">
                <a:schemeClr val="accent4">
                  <a:lumMod val="90000"/>
                </a:schemeClr>
              </a:gs>
            </a:gsLst>
            <a:lin ang="16200000" scaled="0"/>
          </a:gradFill>
          <a:ln w="12700" algn="ctr">
            <a:solidFill>
              <a:schemeClr val="tx1"/>
            </a:solidFill>
            <a:miter lim="800000"/>
            <a:headEnd/>
            <a:tailEnd/>
          </a:ln>
          <a:effectLst/>
        </p:spPr>
        <p:txBody>
          <a:bodyPr wrap="none"/>
          <a:lstStyle/>
          <a:p>
            <a:pPr algn="ctr">
              <a:lnSpc>
                <a:spcPct val="85000"/>
              </a:lnSpc>
            </a:pPr>
            <a:r>
              <a:rPr lang="en-US" sz="1600" b="1">
                <a:solidFill>
                  <a:schemeClr val="bg2"/>
                </a:solidFill>
                <a:latin typeface="Calibri" pitchFamily="34" charset="0"/>
                <a:cs typeface="Calibri" pitchFamily="34" charset="0"/>
              </a:rPr>
              <a:t>HW</a:t>
            </a:r>
          </a:p>
        </p:txBody>
      </p:sp>
      <p:sp>
        <p:nvSpPr>
          <p:cNvPr id="132" name="Rectangle 64"/>
          <p:cNvSpPr>
            <a:spLocks noChangeArrowheads="1"/>
          </p:cNvSpPr>
          <p:nvPr/>
        </p:nvSpPr>
        <p:spPr bwMode="auto">
          <a:xfrm>
            <a:off x="5369691" y="4249625"/>
            <a:ext cx="663070"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133" name="Text Box 70"/>
          <p:cNvSpPr txBox="1">
            <a:spLocks noChangeArrowheads="1"/>
          </p:cNvSpPr>
          <p:nvPr/>
        </p:nvSpPr>
        <p:spPr bwMode="auto">
          <a:xfrm>
            <a:off x="5427754" y="4295663"/>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smtClean="0">
                <a:solidFill>
                  <a:srgbClr val="000000"/>
                </a:solidFill>
                <a:latin typeface="Calibri" pitchFamily="34" charset="0"/>
                <a:cs typeface="Calibri" pitchFamily="34" charset="0"/>
              </a:rPr>
              <a:t>App</a:t>
            </a:r>
            <a:r>
              <a:rPr lang="en-US" sz="1400" baseline="-25000" dirty="0" smtClean="0">
                <a:solidFill>
                  <a:srgbClr val="000000"/>
                </a:solidFill>
                <a:latin typeface="Calibri" pitchFamily="34" charset="0"/>
                <a:cs typeface="Calibri" pitchFamily="34" charset="0"/>
              </a:rPr>
              <a:t>1</a:t>
            </a:r>
            <a:endParaRPr lang="en-US" sz="1400" baseline="-25000" dirty="0">
              <a:solidFill>
                <a:srgbClr val="000000"/>
              </a:solidFill>
              <a:latin typeface="Calibri" pitchFamily="34" charset="0"/>
              <a:cs typeface="Calibri" pitchFamily="34" charset="0"/>
            </a:endParaRPr>
          </a:p>
        </p:txBody>
      </p:sp>
      <p:sp>
        <p:nvSpPr>
          <p:cNvPr id="134" name="Text Box 72"/>
          <p:cNvSpPr txBox="1">
            <a:spLocks noChangeArrowheads="1"/>
          </p:cNvSpPr>
          <p:nvPr/>
        </p:nvSpPr>
        <p:spPr bwMode="auto">
          <a:xfrm>
            <a:off x="5427754" y="4924313"/>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sp>
        <p:nvSpPr>
          <p:cNvPr id="135" name="Rectangle 64"/>
          <p:cNvSpPr>
            <a:spLocks noChangeArrowheads="1"/>
          </p:cNvSpPr>
          <p:nvPr/>
        </p:nvSpPr>
        <p:spPr bwMode="auto">
          <a:xfrm>
            <a:off x="6107758" y="4249625"/>
            <a:ext cx="663070"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136" name="Text Box 70"/>
          <p:cNvSpPr txBox="1">
            <a:spLocks noChangeArrowheads="1"/>
          </p:cNvSpPr>
          <p:nvPr/>
        </p:nvSpPr>
        <p:spPr bwMode="auto">
          <a:xfrm>
            <a:off x="6165821" y="4295663"/>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smtClean="0">
                <a:solidFill>
                  <a:srgbClr val="000000"/>
                </a:solidFill>
                <a:latin typeface="Calibri" pitchFamily="34" charset="0"/>
                <a:cs typeface="Calibri" pitchFamily="34" charset="0"/>
              </a:rPr>
              <a:t>App</a:t>
            </a:r>
            <a:r>
              <a:rPr lang="en-US" sz="1400" baseline="-25000" dirty="0">
                <a:solidFill>
                  <a:srgbClr val="000000"/>
                </a:solidFill>
                <a:latin typeface="Calibri" pitchFamily="34" charset="0"/>
                <a:cs typeface="Calibri" pitchFamily="34" charset="0"/>
              </a:rPr>
              <a:t>3</a:t>
            </a:r>
          </a:p>
        </p:txBody>
      </p:sp>
      <p:sp>
        <p:nvSpPr>
          <p:cNvPr id="137" name="Text Box 72"/>
          <p:cNvSpPr txBox="1">
            <a:spLocks noChangeArrowheads="1"/>
          </p:cNvSpPr>
          <p:nvPr/>
        </p:nvSpPr>
        <p:spPr bwMode="auto">
          <a:xfrm>
            <a:off x="6165821" y="4924313"/>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sp>
        <p:nvSpPr>
          <p:cNvPr id="138" name="Rectangle 65"/>
          <p:cNvSpPr>
            <a:spLocks noChangeArrowheads="1"/>
          </p:cNvSpPr>
          <p:nvPr/>
        </p:nvSpPr>
        <p:spPr bwMode="auto">
          <a:xfrm>
            <a:off x="6938152" y="5321983"/>
            <a:ext cx="1401135" cy="242887"/>
          </a:xfrm>
          <a:prstGeom prst="rect">
            <a:avLst/>
          </a:prstGeom>
          <a:gradFill rotWithShape="1">
            <a:gsLst>
              <a:gs pos="0">
                <a:schemeClr val="accent2">
                  <a:lumMod val="75000"/>
                </a:schemeClr>
              </a:gs>
              <a:gs pos="50000">
                <a:schemeClr val="accent2">
                  <a:lumMod val="60000"/>
                  <a:lumOff val="40000"/>
                </a:schemeClr>
              </a:gs>
              <a:gs pos="100000">
                <a:schemeClr val="accent2">
                  <a:lumMod val="20000"/>
                  <a:lumOff val="80000"/>
                </a:schemeClr>
              </a:gs>
            </a:gsLst>
            <a:lin ang="16200000" scaled="0"/>
          </a:gradFill>
          <a:ln w="12700" algn="ctr">
            <a:solidFill>
              <a:schemeClr val="tx1"/>
            </a:solidFill>
            <a:miter lim="800000"/>
            <a:headEnd/>
            <a:tailEnd/>
          </a:ln>
          <a:effectLst/>
        </p:spPr>
        <p:txBody>
          <a:bodyPr wrap="none" anchor="ctr"/>
          <a:lstStyle/>
          <a:p>
            <a:pPr algn="ctr"/>
            <a:r>
              <a:rPr lang="en-US" sz="1600" b="1">
                <a:solidFill>
                  <a:schemeClr val="bg2"/>
                </a:solidFill>
                <a:latin typeface="Calibri" pitchFamily="34" charset="0"/>
                <a:cs typeface="Calibri" pitchFamily="34" charset="0"/>
              </a:rPr>
              <a:t>VMM</a:t>
            </a:r>
          </a:p>
        </p:txBody>
      </p:sp>
      <p:sp>
        <p:nvSpPr>
          <p:cNvPr id="139" name="Rectangle 66"/>
          <p:cNvSpPr>
            <a:spLocks noChangeArrowheads="1"/>
          </p:cNvSpPr>
          <p:nvPr/>
        </p:nvSpPr>
        <p:spPr bwMode="auto">
          <a:xfrm>
            <a:off x="6938152" y="5607733"/>
            <a:ext cx="1401136" cy="242887"/>
          </a:xfrm>
          <a:prstGeom prst="rect">
            <a:avLst/>
          </a:prstGeom>
          <a:gradFill>
            <a:gsLst>
              <a:gs pos="0">
                <a:schemeClr val="accent4">
                  <a:lumMod val="50000"/>
                </a:schemeClr>
              </a:gs>
              <a:gs pos="50000">
                <a:schemeClr val="accent4">
                  <a:lumMod val="75000"/>
                </a:schemeClr>
              </a:gs>
              <a:gs pos="100000">
                <a:schemeClr val="accent4">
                  <a:lumMod val="90000"/>
                </a:schemeClr>
              </a:gs>
            </a:gsLst>
            <a:lin ang="16200000" scaled="0"/>
          </a:gradFill>
          <a:ln w="12700" algn="ctr">
            <a:solidFill>
              <a:schemeClr val="tx1"/>
            </a:solidFill>
            <a:miter lim="800000"/>
            <a:headEnd/>
            <a:tailEnd/>
          </a:ln>
          <a:effectLst/>
        </p:spPr>
        <p:txBody>
          <a:bodyPr wrap="none"/>
          <a:lstStyle/>
          <a:p>
            <a:pPr algn="ctr">
              <a:lnSpc>
                <a:spcPct val="85000"/>
              </a:lnSpc>
            </a:pPr>
            <a:r>
              <a:rPr lang="en-US" sz="1600" b="1">
                <a:solidFill>
                  <a:schemeClr val="bg2"/>
                </a:solidFill>
                <a:latin typeface="Calibri" pitchFamily="34" charset="0"/>
                <a:cs typeface="Calibri" pitchFamily="34" charset="0"/>
              </a:rPr>
              <a:t>HW</a:t>
            </a:r>
          </a:p>
        </p:txBody>
      </p:sp>
      <p:sp>
        <p:nvSpPr>
          <p:cNvPr id="140" name="Rectangle 64"/>
          <p:cNvSpPr>
            <a:spLocks noChangeArrowheads="1"/>
          </p:cNvSpPr>
          <p:nvPr/>
        </p:nvSpPr>
        <p:spPr bwMode="auto">
          <a:xfrm>
            <a:off x="6938150" y="4249625"/>
            <a:ext cx="663070"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141" name="Text Box 70"/>
          <p:cNvSpPr txBox="1">
            <a:spLocks noChangeArrowheads="1"/>
          </p:cNvSpPr>
          <p:nvPr/>
        </p:nvSpPr>
        <p:spPr bwMode="auto">
          <a:xfrm>
            <a:off x="6996213" y="4295663"/>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smtClean="0">
                <a:solidFill>
                  <a:srgbClr val="000000"/>
                </a:solidFill>
                <a:latin typeface="Calibri" pitchFamily="34" charset="0"/>
                <a:cs typeface="Calibri" pitchFamily="34" charset="0"/>
              </a:rPr>
              <a:t>App</a:t>
            </a:r>
            <a:r>
              <a:rPr lang="en-US" sz="1400" baseline="-25000" dirty="0" smtClean="0">
                <a:solidFill>
                  <a:srgbClr val="000000"/>
                </a:solidFill>
                <a:latin typeface="Calibri" pitchFamily="34" charset="0"/>
                <a:cs typeface="Calibri" pitchFamily="34" charset="0"/>
              </a:rPr>
              <a:t>2</a:t>
            </a:r>
            <a:endParaRPr lang="en-US" sz="1400" baseline="-25000" dirty="0">
              <a:solidFill>
                <a:srgbClr val="000000"/>
              </a:solidFill>
              <a:latin typeface="Calibri" pitchFamily="34" charset="0"/>
              <a:cs typeface="Calibri" pitchFamily="34" charset="0"/>
            </a:endParaRPr>
          </a:p>
        </p:txBody>
      </p:sp>
      <p:sp>
        <p:nvSpPr>
          <p:cNvPr id="142" name="Text Box 72"/>
          <p:cNvSpPr txBox="1">
            <a:spLocks noChangeArrowheads="1"/>
          </p:cNvSpPr>
          <p:nvPr/>
        </p:nvSpPr>
        <p:spPr bwMode="auto">
          <a:xfrm>
            <a:off x="6996213" y="4924313"/>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sp>
        <p:nvSpPr>
          <p:cNvPr id="143" name="Rectangle 64"/>
          <p:cNvSpPr>
            <a:spLocks noChangeArrowheads="1"/>
          </p:cNvSpPr>
          <p:nvPr/>
        </p:nvSpPr>
        <p:spPr bwMode="auto">
          <a:xfrm>
            <a:off x="7676217" y="4249625"/>
            <a:ext cx="663070"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a:solidFill>
                <a:schemeClr val="bg2"/>
              </a:solidFill>
              <a:latin typeface="Calibri" pitchFamily="34" charset="0"/>
              <a:cs typeface="Calibri" pitchFamily="34" charset="0"/>
            </a:endParaRPr>
          </a:p>
        </p:txBody>
      </p:sp>
      <p:sp>
        <p:nvSpPr>
          <p:cNvPr id="144" name="Text Box 70"/>
          <p:cNvSpPr txBox="1">
            <a:spLocks noChangeArrowheads="1"/>
          </p:cNvSpPr>
          <p:nvPr/>
        </p:nvSpPr>
        <p:spPr bwMode="auto">
          <a:xfrm>
            <a:off x="7734280" y="4295663"/>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smtClean="0">
                <a:solidFill>
                  <a:srgbClr val="000000"/>
                </a:solidFill>
                <a:latin typeface="Calibri" pitchFamily="34" charset="0"/>
                <a:cs typeface="Calibri" pitchFamily="34" charset="0"/>
              </a:rPr>
              <a:t>App</a:t>
            </a:r>
            <a:r>
              <a:rPr lang="en-US" sz="1400" baseline="-25000" dirty="0" smtClean="0">
                <a:solidFill>
                  <a:srgbClr val="000000"/>
                </a:solidFill>
                <a:latin typeface="Calibri" pitchFamily="34" charset="0"/>
                <a:cs typeface="Calibri" pitchFamily="34" charset="0"/>
              </a:rPr>
              <a:t>4</a:t>
            </a:r>
            <a:endParaRPr lang="en-US" sz="1400" baseline="-25000" dirty="0">
              <a:solidFill>
                <a:srgbClr val="000000"/>
              </a:solidFill>
              <a:latin typeface="Calibri" pitchFamily="34" charset="0"/>
              <a:cs typeface="Calibri" pitchFamily="34" charset="0"/>
            </a:endParaRPr>
          </a:p>
        </p:txBody>
      </p:sp>
      <p:sp>
        <p:nvSpPr>
          <p:cNvPr id="145" name="Text Box 72"/>
          <p:cNvSpPr txBox="1">
            <a:spLocks noChangeArrowheads="1"/>
          </p:cNvSpPr>
          <p:nvPr/>
        </p:nvSpPr>
        <p:spPr bwMode="auto">
          <a:xfrm>
            <a:off x="7734280" y="4924313"/>
            <a:ext cx="546945" cy="286232"/>
          </a:xfrm>
          <a:prstGeom prst="rect">
            <a:avLst/>
          </a:prstGeom>
          <a:solidFill>
            <a:srgbClr val="92D050"/>
          </a:solidFill>
          <a:ln w="9525" algn="ctr">
            <a:solidFill>
              <a:schemeClr val="tx1"/>
            </a:solidFill>
            <a:miter lim="800000"/>
            <a:headEnd/>
            <a:tailEnd/>
          </a:ln>
          <a:effectLst/>
        </p:spPr>
        <p:txBody>
          <a:bodyPr wrap="square">
            <a:spAutoFit/>
          </a:bodyPr>
          <a:lstStyle/>
          <a:p>
            <a:pPr algn="ctr"/>
            <a:r>
              <a:rPr lang="en-US" sz="1400" dirty="0">
                <a:solidFill>
                  <a:srgbClr val="000000"/>
                </a:solidFill>
                <a:latin typeface="Calibri" pitchFamily="34" charset="0"/>
                <a:cs typeface="Calibri" pitchFamily="34" charset="0"/>
              </a:rPr>
              <a:t>OS</a:t>
            </a:r>
          </a:p>
        </p:txBody>
      </p:sp>
      <p:sp>
        <p:nvSpPr>
          <p:cNvPr id="146" name="AutoShape 32"/>
          <p:cNvSpPr>
            <a:spLocks noChangeArrowheads="1"/>
          </p:cNvSpPr>
          <p:nvPr/>
        </p:nvSpPr>
        <p:spPr bwMode="auto">
          <a:xfrm>
            <a:off x="4612072" y="4821523"/>
            <a:ext cx="457200" cy="457200"/>
          </a:xfrm>
          <a:prstGeom prst="rightArrow">
            <a:avLst>
              <a:gd name="adj1" fmla="val 50000"/>
              <a:gd name="adj2" fmla="val 25000"/>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endParaRPr lang="en-US">
              <a:latin typeface="Calibri" pitchFamily="34" charset="0"/>
              <a:cs typeface="Calibri" pitchFamily="34" charset="0"/>
            </a:endParaRPr>
          </a:p>
        </p:txBody>
      </p:sp>
      <p:sp>
        <p:nvSpPr>
          <p:cNvPr id="147" name="Text Box 4"/>
          <p:cNvSpPr txBox="1">
            <a:spLocks noChangeArrowheads="1"/>
          </p:cNvSpPr>
          <p:nvPr/>
        </p:nvSpPr>
        <p:spPr bwMode="auto">
          <a:xfrm>
            <a:off x="433883" y="3740263"/>
            <a:ext cx="8383373" cy="4247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en-US" sz="2400" b="1" dirty="0" smtClean="0">
                <a:solidFill>
                  <a:schemeClr val="tx1"/>
                </a:solidFill>
                <a:latin typeface="Calibri" pitchFamily="34" charset="0"/>
                <a:cs typeface="Calibri" pitchFamily="34" charset="0"/>
              </a:rPr>
              <a:t>Load Balancing</a:t>
            </a:r>
            <a:endParaRPr lang="en-US" sz="2400" b="1" dirty="0">
              <a:solidFill>
                <a:schemeClr val="tx1"/>
              </a:solidFill>
              <a:latin typeface="Calibri" pitchFamily="34" charset="0"/>
              <a:cs typeface="Calibri" pitchFamily="34" charset="0"/>
            </a:endParaRPr>
          </a:p>
        </p:txBody>
      </p:sp>
      <p:sp>
        <p:nvSpPr>
          <p:cNvPr id="77"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73840225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The Simple Truth</a:t>
            </a:r>
            <a:br>
              <a:rPr lang="en-US" dirty="0" smtClean="0"/>
            </a:br>
            <a:r>
              <a:rPr lang="en-US" sz="2800" dirty="0" smtClean="0">
                <a:solidFill>
                  <a:schemeClr val="accent1"/>
                </a:solidFill>
              </a:rPr>
              <a:t>Virtualization is Cheaper</a:t>
            </a:r>
            <a:endParaRPr lang="en-US" sz="4800" dirty="0">
              <a:solidFill>
                <a:schemeClr val="accent1"/>
              </a:solidFill>
            </a:endParaRPr>
          </a:p>
        </p:txBody>
      </p:sp>
      <p:sp>
        <p:nvSpPr>
          <p:cNvPr id="3" name="Content Placeholder 2"/>
          <p:cNvSpPr>
            <a:spLocks noGrp="1"/>
          </p:cNvSpPr>
          <p:nvPr>
            <p:ph idx="1"/>
          </p:nvPr>
        </p:nvSpPr>
        <p:spPr/>
        <p:txBody>
          <a:bodyPr/>
          <a:lstStyle/>
          <a:p>
            <a:r>
              <a:rPr lang="en-US" sz="2400" dirty="0" smtClean="0"/>
              <a:t>Despite what your IT administrators or managers believe, virtualization does not make things faster</a:t>
            </a:r>
          </a:p>
          <a:p>
            <a:pPr lvl="1"/>
            <a:r>
              <a:rPr lang="en-US" sz="2000" dirty="0" smtClean="0"/>
              <a:t>Performance benefits are often stressed by IT admins and managers because of the newer hardware they use for the virtual infrastructure</a:t>
            </a:r>
          </a:p>
          <a:p>
            <a:pPr lvl="1"/>
            <a:r>
              <a:rPr lang="en-US" sz="2000" dirty="0" smtClean="0"/>
              <a:t>Given the same hardware capabilities, a physical implementation will always be faster because there is no hypervisor overhead</a:t>
            </a:r>
            <a:endParaRPr lang="en-US" sz="2000" dirty="0"/>
          </a:p>
          <a:p>
            <a:r>
              <a:rPr lang="en-US" sz="2400" dirty="0"/>
              <a:t>Virtualization makes things </a:t>
            </a:r>
            <a:r>
              <a:rPr lang="en-US" sz="2400" dirty="0" smtClean="0"/>
              <a:t>cheaper but good performance under virtualization is not going to be cheap</a:t>
            </a:r>
          </a:p>
          <a:p>
            <a:pPr lvl="1"/>
            <a:r>
              <a:rPr lang="en-US" sz="2000" dirty="0" smtClean="0"/>
              <a:t>Cheaper can mean:</a:t>
            </a:r>
          </a:p>
          <a:p>
            <a:pPr lvl="2"/>
            <a:r>
              <a:rPr lang="en-US" sz="1800" dirty="0" smtClean="0"/>
              <a:t>Less </a:t>
            </a:r>
            <a:r>
              <a:rPr lang="en-US" sz="1800" dirty="0"/>
              <a:t>hardware</a:t>
            </a:r>
          </a:p>
          <a:p>
            <a:pPr lvl="2"/>
            <a:r>
              <a:rPr lang="en-US" sz="1800" dirty="0"/>
              <a:t>Less administration</a:t>
            </a:r>
          </a:p>
          <a:p>
            <a:pPr lvl="2"/>
            <a:r>
              <a:rPr lang="en-US" sz="1800" dirty="0"/>
              <a:t>Less </a:t>
            </a:r>
            <a:r>
              <a:rPr lang="en-US" sz="1800" dirty="0" smtClean="0"/>
              <a:t>licensing</a:t>
            </a:r>
          </a:p>
          <a:p>
            <a:pPr lvl="1"/>
            <a:r>
              <a:rPr lang="en-US" sz="2000" dirty="0" smtClean="0"/>
              <a:t>Cheaper can also mean performance problems if the right hardware is not used for the load being generated</a:t>
            </a:r>
          </a:p>
          <a:p>
            <a:pPr lvl="2"/>
            <a:r>
              <a:rPr lang="en-US" sz="1600" dirty="0" smtClean="0"/>
              <a:t>1Gb/sec </a:t>
            </a:r>
            <a:r>
              <a:rPr lang="en-US" sz="1600" dirty="0" err="1" smtClean="0"/>
              <a:t>iSCSI</a:t>
            </a:r>
            <a:r>
              <a:rPr lang="en-US" sz="1600" dirty="0" smtClean="0"/>
              <a:t> and virtualization works great for applications but not SQL</a:t>
            </a:r>
          </a:p>
          <a:p>
            <a:pPr lvl="2"/>
            <a:r>
              <a:rPr lang="en-US" sz="1600" dirty="0" smtClean="0"/>
              <a:t>Memory overcommit and ballooning works great for applications but not SQL</a:t>
            </a:r>
            <a:endParaRPr lang="en-US" sz="1600" dirty="0"/>
          </a:p>
          <a:p>
            <a:pPr marL="0" indent="0">
              <a:buNone/>
            </a:pP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83932357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Overview</a:t>
            </a:r>
            <a:endParaRPr lang="en-US" dirty="0"/>
          </a:p>
        </p:txBody>
      </p:sp>
      <p:sp>
        <p:nvSpPr>
          <p:cNvPr id="558083" name="Rectangle 3"/>
          <p:cNvSpPr>
            <a:spLocks noGrp="1" noChangeArrowheads="1"/>
          </p:cNvSpPr>
          <p:nvPr>
            <p:ph idx="1"/>
          </p:nvPr>
        </p:nvSpPr>
        <p:spPr/>
        <p:txBody>
          <a:bodyPr/>
          <a:lstStyle/>
          <a:p>
            <a:r>
              <a:rPr lang="en-US" sz="2800" dirty="0" smtClean="0">
                <a:solidFill>
                  <a:schemeClr val="tx1">
                    <a:lumMod val="50000"/>
                  </a:schemeClr>
                </a:solidFill>
              </a:rPr>
              <a:t>Why virtualization is popular</a:t>
            </a:r>
          </a:p>
          <a:p>
            <a:r>
              <a:rPr lang="en-US" sz="2800" dirty="0" smtClean="0"/>
              <a:t>How virtualization works</a:t>
            </a:r>
          </a:p>
          <a:p>
            <a:pPr lvl="1"/>
            <a:r>
              <a:rPr lang="en-US" sz="2400" dirty="0" smtClean="0"/>
              <a:t>Virtual machine monitor/hypervisor</a:t>
            </a:r>
          </a:p>
          <a:p>
            <a:pPr lvl="1"/>
            <a:r>
              <a:rPr lang="en-US" sz="2400" dirty="0" smtClean="0"/>
              <a:t>CPU co-scheduling</a:t>
            </a:r>
          </a:p>
          <a:p>
            <a:pPr lvl="1"/>
            <a:r>
              <a:rPr lang="en-US" sz="2400" dirty="0" smtClean="0"/>
              <a:t>Memory management</a:t>
            </a:r>
          </a:p>
          <a:p>
            <a:pPr lvl="1"/>
            <a:r>
              <a:rPr lang="en-US" sz="2400" dirty="0" smtClean="0"/>
              <a:t>NUMA implications</a:t>
            </a:r>
          </a:p>
          <a:p>
            <a:r>
              <a:rPr lang="en-US" sz="2800" dirty="0" smtClean="0">
                <a:solidFill>
                  <a:schemeClr val="tx1">
                    <a:lumMod val="50000"/>
                  </a:schemeClr>
                </a:solidFill>
              </a:rPr>
              <a:t>Considerations for SQL Server </a:t>
            </a:r>
          </a:p>
          <a:p>
            <a:r>
              <a:rPr lang="en-US" sz="2800" dirty="0" smtClean="0">
                <a:solidFill>
                  <a:schemeClr val="tx1">
                    <a:lumMod val="50000"/>
                  </a:schemeClr>
                </a:solidFill>
              </a:rPr>
              <a:t>HA/DR options</a:t>
            </a:r>
          </a:p>
          <a:p>
            <a:r>
              <a:rPr lang="en-US" sz="2800" dirty="0">
                <a:solidFill>
                  <a:schemeClr val="tx1">
                    <a:lumMod val="50000"/>
                  </a:schemeClr>
                </a:solidFill>
              </a:rPr>
              <a:t>Monitoring </a:t>
            </a:r>
          </a:p>
          <a:p>
            <a:pPr marL="0" indent="0">
              <a:buNone/>
            </a:pPr>
            <a:endParaRPr lang="en-US" sz="2800" dirty="0">
              <a:effectLst/>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4195477603"/>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dirty="0">
                <a:cs typeface="Calibri" pitchFamily="34" charset="0"/>
              </a:rPr>
              <a:t>Virtual Machine </a:t>
            </a:r>
            <a:r>
              <a:rPr lang="en-US" dirty="0" smtClean="0">
                <a:cs typeface="Calibri" pitchFamily="34" charset="0"/>
              </a:rPr>
              <a:t>Monitor </a:t>
            </a:r>
            <a:r>
              <a:rPr lang="en-US" dirty="0">
                <a:cs typeface="Calibri" pitchFamily="34" charset="0"/>
              </a:rPr>
              <a:t>(</a:t>
            </a:r>
            <a:r>
              <a:rPr lang="en-US" dirty="0" smtClean="0">
                <a:cs typeface="Calibri" pitchFamily="34" charset="0"/>
              </a:rPr>
              <a:t>VMM)</a:t>
            </a:r>
            <a:endParaRPr lang="en-US" dirty="0">
              <a:cs typeface="Calibri" pitchFamily="34" charset="0"/>
            </a:endParaRPr>
          </a:p>
        </p:txBody>
      </p:sp>
      <p:sp>
        <p:nvSpPr>
          <p:cNvPr id="73731" name="Rectangle 3"/>
          <p:cNvSpPr>
            <a:spLocks noGrp="1" noChangeArrowheads="1"/>
          </p:cNvSpPr>
          <p:nvPr>
            <p:ph type="body" idx="1"/>
          </p:nvPr>
        </p:nvSpPr>
        <p:spPr>
          <a:xfrm>
            <a:off x="431800" y="4572000"/>
            <a:ext cx="8407400" cy="1154113"/>
          </a:xfrm>
        </p:spPr>
        <p:txBody>
          <a:bodyPr/>
          <a:lstStyle/>
          <a:p>
            <a:r>
              <a:rPr lang="en-US" sz="2400" dirty="0">
                <a:cs typeface="Calibri" pitchFamily="34" charset="0"/>
              </a:rPr>
              <a:t>VMM is a layer of system software </a:t>
            </a:r>
          </a:p>
          <a:p>
            <a:pPr lvl="1"/>
            <a:r>
              <a:rPr lang="en-US" sz="2000" dirty="0">
                <a:cs typeface="Calibri" pitchFamily="34" charset="0"/>
              </a:rPr>
              <a:t>Enables multiple VMs to share platform hardware</a:t>
            </a:r>
          </a:p>
          <a:p>
            <a:pPr lvl="1"/>
            <a:r>
              <a:rPr lang="en-US" sz="2000" dirty="0">
                <a:cs typeface="Calibri" pitchFamily="34" charset="0"/>
              </a:rPr>
              <a:t>Allows </a:t>
            </a:r>
            <a:r>
              <a:rPr lang="en-US" sz="2000" dirty="0" smtClean="0">
                <a:cs typeface="Calibri" pitchFamily="34" charset="0"/>
              </a:rPr>
              <a:t>apps </a:t>
            </a:r>
            <a:r>
              <a:rPr lang="en-US" sz="2000" dirty="0">
                <a:cs typeface="Calibri" pitchFamily="34" charset="0"/>
              </a:rPr>
              <a:t>to run without modifications</a:t>
            </a:r>
          </a:p>
        </p:txBody>
      </p:sp>
      <p:sp>
        <p:nvSpPr>
          <p:cNvPr id="73732" name="Text Box 4"/>
          <p:cNvSpPr txBox="1">
            <a:spLocks noChangeArrowheads="1"/>
          </p:cNvSpPr>
          <p:nvPr/>
        </p:nvSpPr>
        <p:spPr bwMode="auto">
          <a:xfrm>
            <a:off x="5189173" y="1831033"/>
            <a:ext cx="574196" cy="646331"/>
          </a:xfrm>
          <a:prstGeom prst="rect">
            <a:avLst/>
          </a:prstGeom>
          <a:noFill/>
          <a:ln>
            <a:noFill/>
          </a:ln>
          <a:effectLst/>
          <a:extLst>
            <a:ext uri="{909E8E84-426E-40DD-AFC4-6F175D3DCCD1}">
              <a14:hiddenFill xmlns="" xmlns:a14="http://schemas.microsoft.com/office/drawing/2010/main">
                <a:solidFill>
                  <a:schemeClr val="hlink"/>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r>
              <a:rPr lang="en-US" b="0" dirty="0">
                <a:solidFill>
                  <a:schemeClr val="tx1"/>
                </a:solidFill>
                <a:latin typeface="Calibri" pitchFamily="34" charset="0"/>
                <a:cs typeface="Calibri" pitchFamily="34" charset="0"/>
              </a:rPr>
              <a:t>...</a:t>
            </a:r>
          </a:p>
        </p:txBody>
      </p:sp>
      <p:sp>
        <p:nvSpPr>
          <p:cNvPr id="73733" name="Rectangle 5"/>
          <p:cNvSpPr>
            <a:spLocks noChangeArrowheads="1"/>
          </p:cNvSpPr>
          <p:nvPr/>
        </p:nvSpPr>
        <p:spPr bwMode="auto">
          <a:xfrm>
            <a:off x="2260600" y="2584450"/>
            <a:ext cx="4955012" cy="692150"/>
          </a:xfrm>
          <a:prstGeom prst="rect">
            <a:avLst/>
          </a:prstGeom>
          <a:gradFill rotWithShape="1">
            <a:gsLst>
              <a:gs pos="0">
                <a:schemeClr val="accent2">
                  <a:lumMod val="75000"/>
                </a:schemeClr>
              </a:gs>
              <a:gs pos="50000">
                <a:schemeClr val="accent2">
                  <a:lumMod val="60000"/>
                  <a:lumOff val="40000"/>
                </a:schemeClr>
              </a:gs>
              <a:gs pos="100000">
                <a:schemeClr val="accent2">
                  <a:lumMod val="20000"/>
                  <a:lumOff val="80000"/>
                </a:schemeClr>
              </a:gs>
            </a:gsLst>
            <a:lin ang="16200000" scaled="0"/>
          </a:gradFill>
          <a:ln w="12700">
            <a:solidFill>
              <a:schemeClr val="tx1"/>
            </a:solidFill>
            <a:miter lim="800000"/>
            <a:headEnd/>
            <a:tailEnd/>
          </a:ln>
          <a:effectLst/>
        </p:spPr>
        <p:txBody>
          <a:bodyPr wrap="none" anchor="ctr"/>
          <a:lstStyle/>
          <a:p>
            <a:pPr algn="ctr"/>
            <a:r>
              <a:rPr lang="en-US" sz="1600" b="1" dirty="0">
                <a:solidFill>
                  <a:schemeClr val="bg2"/>
                </a:solidFill>
                <a:latin typeface="Calibri" pitchFamily="34" charset="0"/>
                <a:cs typeface="Calibri" pitchFamily="34" charset="0"/>
              </a:rPr>
              <a:t>Virtual Machine Monitor (VMM)</a:t>
            </a:r>
          </a:p>
        </p:txBody>
      </p:sp>
      <p:sp>
        <p:nvSpPr>
          <p:cNvPr id="73735" name="Rectangle 7"/>
          <p:cNvSpPr>
            <a:spLocks noChangeArrowheads="1"/>
          </p:cNvSpPr>
          <p:nvPr/>
        </p:nvSpPr>
        <p:spPr bwMode="auto">
          <a:xfrm>
            <a:off x="2260600" y="1371600"/>
            <a:ext cx="1311275" cy="1084263"/>
          </a:xfrm>
          <a:prstGeom prst="rect">
            <a:avLst/>
          </a:prstGeom>
          <a:solidFill>
            <a:schemeClr val="tx1">
              <a:alpha val="70000"/>
            </a:schemeClr>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r>
              <a:rPr lang="en-US" sz="1600" b="1">
                <a:solidFill>
                  <a:schemeClr val="bg2"/>
                </a:solidFill>
                <a:latin typeface="Calibri" pitchFamily="34" charset="0"/>
                <a:cs typeface="Calibri" pitchFamily="34" charset="0"/>
              </a:rPr>
              <a:t>VM</a:t>
            </a:r>
            <a:r>
              <a:rPr lang="en-US" sz="1600" b="1" baseline="-25000">
                <a:solidFill>
                  <a:schemeClr val="bg2"/>
                </a:solidFill>
                <a:latin typeface="Calibri" pitchFamily="34" charset="0"/>
                <a:cs typeface="Calibri" pitchFamily="34" charset="0"/>
              </a:rPr>
              <a:t>0</a:t>
            </a:r>
          </a:p>
        </p:txBody>
      </p:sp>
      <p:sp>
        <p:nvSpPr>
          <p:cNvPr id="73736" name="Rectangle 8"/>
          <p:cNvSpPr>
            <a:spLocks noChangeArrowheads="1"/>
          </p:cNvSpPr>
          <p:nvPr/>
        </p:nvSpPr>
        <p:spPr bwMode="auto">
          <a:xfrm>
            <a:off x="3759200" y="1371600"/>
            <a:ext cx="1311275" cy="1084263"/>
          </a:xfrm>
          <a:prstGeom prst="rect">
            <a:avLst/>
          </a:prstGeom>
          <a:solidFill>
            <a:schemeClr val="tx1">
              <a:alpha val="70000"/>
            </a:schemeClr>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r>
              <a:rPr lang="en-US" sz="1600" b="1">
                <a:solidFill>
                  <a:schemeClr val="bg2"/>
                </a:solidFill>
                <a:latin typeface="Calibri" pitchFamily="34" charset="0"/>
                <a:cs typeface="Calibri" pitchFamily="34" charset="0"/>
              </a:rPr>
              <a:t>VM</a:t>
            </a:r>
            <a:r>
              <a:rPr lang="en-US" sz="1600" b="1" baseline="-25000">
                <a:solidFill>
                  <a:schemeClr val="bg2"/>
                </a:solidFill>
                <a:latin typeface="Calibri" pitchFamily="34" charset="0"/>
                <a:cs typeface="Calibri" pitchFamily="34" charset="0"/>
              </a:rPr>
              <a:t>1</a:t>
            </a:r>
          </a:p>
        </p:txBody>
      </p:sp>
      <p:sp>
        <p:nvSpPr>
          <p:cNvPr id="73737" name="Rectangle 9"/>
          <p:cNvSpPr>
            <a:spLocks noChangeArrowheads="1"/>
          </p:cNvSpPr>
          <p:nvPr/>
        </p:nvSpPr>
        <p:spPr bwMode="auto">
          <a:xfrm>
            <a:off x="2260600" y="3381375"/>
            <a:ext cx="4955012" cy="809625"/>
          </a:xfrm>
          <a:prstGeom prst="rect">
            <a:avLst/>
          </a:prstGeom>
          <a:gradFill rotWithShape="1">
            <a:gsLst>
              <a:gs pos="0">
                <a:schemeClr val="accent4">
                  <a:lumMod val="50000"/>
                </a:schemeClr>
              </a:gs>
              <a:gs pos="50000">
                <a:schemeClr val="accent4">
                  <a:lumMod val="75000"/>
                </a:schemeClr>
              </a:gs>
              <a:gs pos="100000">
                <a:schemeClr val="accent4">
                  <a:lumMod val="90000"/>
                </a:schemeClr>
              </a:gs>
            </a:gsLst>
            <a:lin ang="16200000" scaled="0"/>
          </a:gradFill>
          <a:ln w="12700">
            <a:solidFill>
              <a:schemeClr val="tx1"/>
            </a:solidFill>
            <a:miter lim="800000"/>
            <a:headEnd/>
            <a:tailEnd/>
          </a:ln>
          <a:effectLst/>
        </p:spPr>
        <p:txBody>
          <a:bodyPr wrap="none"/>
          <a:lstStyle/>
          <a:p>
            <a:pPr algn="ctr"/>
            <a:r>
              <a:rPr lang="en-US" sz="1600" b="1" dirty="0">
                <a:solidFill>
                  <a:schemeClr val="bg2"/>
                </a:solidFill>
                <a:latin typeface="Calibri" pitchFamily="34" charset="0"/>
                <a:cs typeface="Calibri" pitchFamily="34" charset="0"/>
              </a:rPr>
              <a:t>Platform  HW</a:t>
            </a:r>
          </a:p>
        </p:txBody>
      </p:sp>
      <p:sp>
        <p:nvSpPr>
          <p:cNvPr id="73738" name="Rectangle 10"/>
          <p:cNvSpPr>
            <a:spLocks noChangeArrowheads="1"/>
          </p:cNvSpPr>
          <p:nvPr/>
        </p:nvSpPr>
        <p:spPr bwMode="auto">
          <a:xfrm>
            <a:off x="5634530" y="3782513"/>
            <a:ext cx="1079500" cy="268288"/>
          </a:xfrm>
          <a:prstGeom prst="rect">
            <a:avLst/>
          </a:prstGeom>
          <a:solidFill>
            <a:schemeClr val="tx1">
              <a:alpha val="39999"/>
            </a:schemeClr>
          </a:solidFill>
          <a:ln w="12700" algn="ctr">
            <a:solidFill>
              <a:schemeClr val="tx1"/>
            </a:solidFill>
            <a:miter lim="800000"/>
            <a:headEnd type="none" w="sm" len="sm"/>
            <a:tailEnd type="none" w="med" len="lg"/>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nchor="ctr" anchorCtr="1">
            <a:normAutofit/>
          </a:bodyPr>
          <a:lstStyle/>
          <a:p>
            <a:pPr eaLnBrk="0" hangingPunct="0"/>
            <a:r>
              <a:rPr lang="en-US" sz="1400" dirty="0">
                <a:solidFill>
                  <a:schemeClr val="bg2"/>
                </a:solidFill>
                <a:latin typeface="Calibri" pitchFamily="34" charset="0"/>
                <a:cs typeface="Calibri" pitchFamily="34" charset="0"/>
              </a:rPr>
              <a:t>I/O Devices</a:t>
            </a:r>
          </a:p>
        </p:txBody>
      </p:sp>
      <p:sp>
        <p:nvSpPr>
          <p:cNvPr id="73739" name="Rectangle 11"/>
          <p:cNvSpPr>
            <a:spLocks noChangeArrowheads="1"/>
          </p:cNvSpPr>
          <p:nvPr/>
        </p:nvSpPr>
        <p:spPr bwMode="auto">
          <a:xfrm>
            <a:off x="4163662" y="3784350"/>
            <a:ext cx="1136650" cy="268288"/>
          </a:xfrm>
          <a:prstGeom prst="rect">
            <a:avLst/>
          </a:prstGeom>
          <a:solidFill>
            <a:schemeClr val="tx1">
              <a:alpha val="39999"/>
            </a:schemeClr>
          </a:solidFill>
          <a:ln w="12700" algn="ctr">
            <a:solidFill>
              <a:schemeClr val="tx1"/>
            </a:solidFill>
            <a:miter lim="800000"/>
            <a:headEnd type="none" w="sm" len="sm"/>
            <a:tailEnd type="none" w="med" len="lg"/>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nchor="ctr" anchorCtr="1">
            <a:normAutofit/>
          </a:bodyPr>
          <a:lstStyle/>
          <a:p>
            <a:pPr eaLnBrk="0" hangingPunct="0"/>
            <a:r>
              <a:rPr lang="en-US" sz="1400" dirty="0" smtClean="0">
                <a:solidFill>
                  <a:schemeClr val="bg2"/>
                </a:solidFill>
                <a:latin typeface="Calibri" pitchFamily="34" charset="0"/>
                <a:cs typeface="Calibri" pitchFamily="34" charset="0"/>
              </a:rPr>
              <a:t>Processors</a:t>
            </a:r>
            <a:endParaRPr lang="en-US" sz="1400" dirty="0">
              <a:solidFill>
                <a:schemeClr val="bg2"/>
              </a:solidFill>
              <a:latin typeface="Calibri" pitchFamily="34" charset="0"/>
              <a:cs typeface="Calibri" pitchFamily="34" charset="0"/>
            </a:endParaRPr>
          </a:p>
        </p:txBody>
      </p:sp>
      <p:sp>
        <p:nvSpPr>
          <p:cNvPr id="73740" name="Rectangle 12"/>
          <p:cNvSpPr>
            <a:spLocks noChangeArrowheads="1"/>
          </p:cNvSpPr>
          <p:nvPr/>
        </p:nvSpPr>
        <p:spPr bwMode="auto">
          <a:xfrm>
            <a:off x="2708670" y="3782513"/>
            <a:ext cx="1120775" cy="268288"/>
          </a:xfrm>
          <a:prstGeom prst="rect">
            <a:avLst/>
          </a:prstGeom>
          <a:solidFill>
            <a:schemeClr val="tx1">
              <a:alpha val="39999"/>
            </a:schemeClr>
          </a:solidFill>
          <a:ln w="12700" algn="ctr">
            <a:solidFill>
              <a:schemeClr val="tx1"/>
            </a:solidFill>
            <a:miter lim="800000"/>
            <a:headEnd type="none" w="sm" len="sm"/>
            <a:tailEnd type="none" w="med" len="lg"/>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nchor="ctr" anchorCtr="1">
            <a:normAutofit/>
          </a:bodyPr>
          <a:lstStyle/>
          <a:p>
            <a:pPr eaLnBrk="0" hangingPunct="0"/>
            <a:r>
              <a:rPr lang="en-US" sz="1400">
                <a:solidFill>
                  <a:schemeClr val="bg2"/>
                </a:solidFill>
                <a:latin typeface="Calibri" pitchFamily="34" charset="0"/>
                <a:cs typeface="Calibri" pitchFamily="34" charset="0"/>
              </a:rPr>
              <a:t>Memory</a:t>
            </a:r>
          </a:p>
        </p:txBody>
      </p:sp>
      <p:sp>
        <p:nvSpPr>
          <p:cNvPr id="73741" name="Text Box 13"/>
          <p:cNvSpPr txBox="1">
            <a:spLocks noChangeArrowheads="1"/>
          </p:cNvSpPr>
          <p:nvPr/>
        </p:nvSpPr>
        <p:spPr bwMode="auto">
          <a:xfrm>
            <a:off x="533400" y="1979613"/>
            <a:ext cx="1106393" cy="8402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r>
              <a:rPr lang="en-US" sz="1800" b="1" dirty="0">
                <a:solidFill>
                  <a:schemeClr val="tx1"/>
                </a:solidFill>
                <a:latin typeface="Calibri" pitchFamily="34" charset="0"/>
                <a:cs typeface="Calibri" pitchFamily="34" charset="0"/>
              </a:rPr>
              <a:t>Virtual</a:t>
            </a:r>
          </a:p>
          <a:p>
            <a:r>
              <a:rPr lang="en-US" sz="1800" b="1" dirty="0">
                <a:solidFill>
                  <a:schemeClr val="tx1"/>
                </a:solidFill>
                <a:latin typeface="Calibri" pitchFamily="34" charset="0"/>
                <a:cs typeface="Calibri" pitchFamily="34" charset="0"/>
              </a:rPr>
              <a:t>Machines</a:t>
            </a:r>
          </a:p>
          <a:p>
            <a:r>
              <a:rPr lang="en-US" sz="1800" b="1" dirty="0">
                <a:solidFill>
                  <a:schemeClr val="tx1"/>
                </a:solidFill>
                <a:latin typeface="Calibri" pitchFamily="34" charset="0"/>
                <a:cs typeface="Calibri" pitchFamily="34" charset="0"/>
              </a:rPr>
              <a:t>(VMs)</a:t>
            </a:r>
          </a:p>
        </p:txBody>
      </p:sp>
      <p:sp>
        <p:nvSpPr>
          <p:cNvPr id="73742" name="Line 14"/>
          <p:cNvSpPr>
            <a:spLocks noChangeShapeType="1"/>
          </p:cNvSpPr>
          <p:nvPr/>
        </p:nvSpPr>
        <p:spPr bwMode="auto">
          <a:xfrm flipV="1">
            <a:off x="1574800" y="1981200"/>
            <a:ext cx="609600" cy="2286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sp>
        <p:nvSpPr>
          <p:cNvPr id="73744" name="Text Box 16"/>
          <p:cNvSpPr txBox="1">
            <a:spLocks noChangeArrowheads="1"/>
          </p:cNvSpPr>
          <p:nvPr/>
        </p:nvSpPr>
        <p:spPr bwMode="auto">
          <a:xfrm>
            <a:off x="2927350" y="1435100"/>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a:solidFill>
                  <a:srgbClr val="000000"/>
                </a:solidFill>
                <a:latin typeface="Calibri" pitchFamily="34" charset="0"/>
                <a:cs typeface="Calibri" pitchFamily="34" charset="0"/>
              </a:rPr>
              <a:t>App</a:t>
            </a:r>
            <a:r>
              <a:rPr lang="en-US" sz="1400" baseline="-25000">
                <a:solidFill>
                  <a:srgbClr val="000000"/>
                </a:solidFill>
                <a:latin typeface="Calibri" pitchFamily="34" charset="0"/>
                <a:cs typeface="Calibri" pitchFamily="34" charset="0"/>
              </a:rPr>
              <a:t>0</a:t>
            </a:r>
          </a:p>
        </p:txBody>
      </p:sp>
      <p:sp>
        <p:nvSpPr>
          <p:cNvPr id="73745" name="Text Box 17"/>
          <p:cNvSpPr txBox="1">
            <a:spLocks noChangeArrowheads="1"/>
          </p:cNvSpPr>
          <p:nvPr/>
        </p:nvSpPr>
        <p:spPr bwMode="auto">
          <a:xfrm>
            <a:off x="2371725" y="2054225"/>
            <a:ext cx="1057275" cy="314325"/>
          </a:xfrm>
          <a:prstGeom prst="rect">
            <a:avLst/>
          </a:prstGeom>
          <a:solidFill>
            <a:srgbClr val="92D050"/>
          </a:solidFill>
          <a:ln w="9525">
            <a:solidFill>
              <a:schemeClr val="tx1"/>
            </a:solidFill>
            <a:miter lim="800000"/>
            <a:headEnd/>
            <a:tailEnd/>
          </a:ln>
          <a:effectLst/>
        </p:spPr>
        <p:txBody>
          <a:bodyPr lIns="0" tIns="0" rIns="0" bIns="0" anchor="ctr" anchorCtr="1">
            <a:normAutofit/>
          </a:bodyPr>
          <a:lstStyle/>
          <a:p>
            <a:pPr algn="l"/>
            <a:r>
              <a:rPr lang="en-US" sz="1400" dirty="0">
                <a:solidFill>
                  <a:srgbClr val="000000"/>
                </a:solidFill>
                <a:latin typeface="Calibri" pitchFamily="34" charset="0"/>
                <a:cs typeface="Calibri" pitchFamily="34" charset="0"/>
              </a:rPr>
              <a:t>Guest OS</a:t>
            </a:r>
            <a:r>
              <a:rPr lang="en-US" sz="1400" baseline="-25000" dirty="0">
                <a:solidFill>
                  <a:srgbClr val="000000"/>
                </a:solidFill>
                <a:latin typeface="Calibri" pitchFamily="34" charset="0"/>
                <a:cs typeface="Calibri" pitchFamily="34" charset="0"/>
              </a:rPr>
              <a:t>0</a:t>
            </a:r>
          </a:p>
        </p:txBody>
      </p:sp>
      <p:sp>
        <p:nvSpPr>
          <p:cNvPr id="73746" name="Text Box 18"/>
          <p:cNvSpPr txBox="1">
            <a:spLocks noChangeArrowheads="1"/>
          </p:cNvSpPr>
          <p:nvPr/>
        </p:nvSpPr>
        <p:spPr bwMode="auto">
          <a:xfrm>
            <a:off x="4413250" y="1435100"/>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a:solidFill>
                  <a:srgbClr val="000000"/>
                </a:solidFill>
                <a:latin typeface="Calibri" pitchFamily="34" charset="0"/>
                <a:cs typeface="Calibri" pitchFamily="34" charset="0"/>
              </a:rPr>
              <a:t>App</a:t>
            </a:r>
            <a:r>
              <a:rPr lang="en-US" sz="1400" baseline="-25000" dirty="0">
                <a:solidFill>
                  <a:srgbClr val="000000"/>
                </a:solidFill>
                <a:latin typeface="Calibri" pitchFamily="34" charset="0"/>
                <a:cs typeface="Calibri" pitchFamily="34" charset="0"/>
              </a:rPr>
              <a:t>1</a:t>
            </a:r>
          </a:p>
        </p:txBody>
      </p:sp>
      <p:sp>
        <p:nvSpPr>
          <p:cNvPr id="73747" name="Text Box 19"/>
          <p:cNvSpPr txBox="1">
            <a:spLocks noChangeArrowheads="1"/>
          </p:cNvSpPr>
          <p:nvPr/>
        </p:nvSpPr>
        <p:spPr bwMode="auto">
          <a:xfrm>
            <a:off x="3876675" y="2063750"/>
            <a:ext cx="1057275" cy="314325"/>
          </a:xfrm>
          <a:prstGeom prst="rect">
            <a:avLst/>
          </a:prstGeom>
          <a:solidFill>
            <a:srgbClr val="92D050"/>
          </a:solidFill>
          <a:ln w="9525">
            <a:solidFill>
              <a:schemeClr val="tx1"/>
            </a:solidFill>
            <a:miter lim="800000"/>
            <a:headEnd/>
            <a:tailEnd/>
          </a:ln>
          <a:effectLst/>
        </p:spPr>
        <p:txBody>
          <a:bodyPr lIns="0" tIns="0" rIns="0" bIns="0" anchor="ctr" anchorCtr="1">
            <a:normAutofit/>
          </a:bodyPr>
          <a:lstStyle/>
          <a:p>
            <a:pPr algn="l"/>
            <a:r>
              <a:rPr lang="en-US" sz="1400">
                <a:solidFill>
                  <a:srgbClr val="000000"/>
                </a:solidFill>
                <a:latin typeface="Calibri" pitchFamily="34" charset="0"/>
                <a:cs typeface="Calibri" pitchFamily="34" charset="0"/>
              </a:rPr>
              <a:t>Guest OS</a:t>
            </a:r>
            <a:r>
              <a:rPr lang="en-US" sz="1400" baseline="-25000">
                <a:solidFill>
                  <a:srgbClr val="000000"/>
                </a:solidFill>
                <a:latin typeface="Calibri" pitchFamily="34" charset="0"/>
                <a:cs typeface="Calibri" pitchFamily="34" charset="0"/>
              </a:rPr>
              <a:t>1</a:t>
            </a:r>
          </a:p>
        </p:txBody>
      </p:sp>
      <p:grpSp>
        <p:nvGrpSpPr>
          <p:cNvPr id="2" name="Group 1"/>
          <p:cNvGrpSpPr/>
          <p:nvPr/>
        </p:nvGrpSpPr>
        <p:grpSpPr>
          <a:xfrm>
            <a:off x="5904337" y="1371600"/>
            <a:ext cx="1311275" cy="1084263"/>
            <a:chOff x="5445125" y="1371600"/>
            <a:chExt cx="1311275" cy="1084263"/>
          </a:xfrm>
        </p:grpSpPr>
        <p:sp>
          <p:nvSpPr>
            <p:cNvPr id="73734" name="Rectangle 6"/>
            <p:cNvSpPr>
              <a:spLocks noChangeArrowheads="1"/>
            </p:cNvSpPr>
            <p:nvPr/>
          </p:nvSpPr>
          <p:spPr bwMode="auto">
            <a:xfrm>
              <a:off x="5445125" y="1371600"/>
              <a:ext cx="1311275" cy="1084263"/>
            </a:xfrm>
            <a:prstGeom prst="rect">
              <a:avLst/>
            </a:prstGeom>
            <a:solidFill>
              <a:schemeClr val="tx1">
                <a:alpha val="70000"/>
              </a:schemeClr>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r>
                <a:rPr lang="en-US" sz="1600" b="1">
                  <a:solidFill>
                    <a:schemeClr val="bg2"/>
                  </a:solidFill>
                  <a:latin typeface="Calibri" pitchFamily="34" charset="0"/>
                  <a:cs typeface="Calibri" pitchFamily="34" charset="0"/>
                </a:rPr>
                <a:t>VM</a:t>
              </a:r>
              <a:r>
                <a:rPr lang="en-US" sz="1600" b="1" baseline="-25000">
                  <a:solidFill>
                    <a:schemeClr val="bg2"/>
                  </a:solidFill>
                  <a:latin typeface="Calibri" pitchFamily="34" charset="0"/>
                  <a:cs typeface="Calibri" pitchFamily="34" charset="0"/>
                </a:rPr>
                <a:t>n</a:t>
              </a:r>
            </a:p>
          </p:txBody>
        </p:sp>
        <p:sp>
          <p:nvSpPr>
            <p:cNvPr id="73743" name="Text Box 15"/>
            <p:cNvSpPr txBox="1">
              <a:spLocks noChangeArrowheads="1"/>
            </p:cNvSpPr>
            <p:nvPr/>
          </p:nvSpPr>
          <p:spPr bwMode="auto">
            <a:xfrm>
              <a:off x="6070600" y="1435100"/>
              <a:ext cx="550151" cy="286232"/>
            </a:xfrm>
            <a:prstGeom prst="rect">
              <a:avLst/>
            </a:prstGeom>
            <a:solidFill>
              <a:schemeClr val="bg1">
                <a:lumMod val="40000"/>
                <a:lumOff val="60000"/>
              </a:schemeClr>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sz="1400" dirty="0" err="1">
                  <a:solidFill>
                    <a:srgbClr val="000000"/>
                  </a:solidFill>
                  <a:latin typeface="Calibri" pitchFamily="34" charset="0"/>
                  <a:cs typeface="Calibri" pitchFamily="34" charset="0"/>
                </a:rPr>
                <a:t>App</a:t>
              </a:r>
              <a:r>
                <a:rPr lang="en-US" sz="1400" baseline="-25000" dirty="0" err="1">
                  <a:solidFill>
                    <a:srgbClr val="000000"/>
                  </a:solidFill>
                  <a:latin typeface="Calibri" pitchFamily="34" charset="0"/>
                  <a:cs typeface="Calibri" pitchFamily="34" charset="0"/>
                </a:rPr>
                <a:t>n</a:t>
              </a:r>
              <a:endParaRPr lang="en-US" sz="1400" baseline="-25000" dirty="0">
                <a:solidFill>
                  <a:srgbClr val="000000"/>
                </a:solidFill>
                <a:latin typeface="Calibri" pitchFamily="34" charset="0"/>
                <a:cs typeface="Calibri" pitchFamily="34" charset="0"/>
              </a:endParaRPr>
            </a:p>
          </p:txBody>
        </p:sp>
        <p:sp>
          <p:nvSpPr>
            <p:cNvPr id="73748" name="Text Box 20"/>
            <p:cNvSpPr txBox="1">
              <a:spLocks noChangeArrowheads="1"/>
            </p:cNvSpPr>
            <p:nvPr/>
          </p:nvSpPr>
          <p:spPr bwMode="auto">
            <a:xfrm>
              <a:off x="5581650" y="2063750"/>
              <a:ext cx="1057275" cy="314325"/>
            </a:xfrm>
            <a:prstGeom prst="rect">
              <a:avLst/>
            </a:prstGeom>
            <a:solidFill>
              <a:srgbClr val="92D050"/>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ctr" anchorCtr="1">
              <a:normAutofit/>
            </a:bodyPr>
            <a:lstStyle/>
            <a:p>
              <a:pPr algn="l"/>
              <a:r>
                <a:rPr lang="en-US" sz="1400" dirty="0">
                  <a:solidFill>
                    <a:srgbClr val="000000"/>
                  </a:solidFill>
                  <a:latin typeface="Calibri" pitchFamily="34" charset="0"/>
                  <a:cs typeface="Calibri" pitchFamily="34" charset="0"/>
                </a:rPr>
                <a:t>Guest </a:t>
              </a:r>
              <a:r>
                <a:rPr lang="en-US" sz="1400" dirty="0" err="1">
                  <a:solidFill>
                    <a:srgbClr val="000000"/>
                  </a:solidFill>
                  <a:latin typeface="Calibri" pitchFamily="34" charset="0"/>
                  <a:cs typeface="Calibri" pitchFamily="34" charset="0"/>
                </a:rPr>
                <a:t>OS</a:t>
              </a:r>
              <a:r>
                <a:rPr lang="en-US" sz="1400" baseline="-25000" dirty="0" err="1">
                  <a:solidFill>
                    <a:srgbClr val="000000"/>
                  </a:solidFill>
                  <a:latin typeface="Calibri" pitchFamily="34" charset="0"/>
                  <a:cs typeface="Calibri" pitchFamily="34" charset="0"/>
                </a:rPr>
                <a:t>n</a:t>
              </a:r>
              <a:endParaRPr lang="en-US" sz="1400" baseline="-25000" dirty="0">
                <a:solidFill>
                  <a:srgbClr val="000000"/>
                </a:solidFill>
                <a:latin typeface="Calibri" pitchFamily="34" charset="0"/>
                <a:cs typeface="Calibri" pitchFamily="34" charset="0"/>
              </a:endParaRPr>
            </a:p>
          </p:txBody>
        </p:sp>
      </p:grpSp>
      <p:sp>
        <p:nvSpPr>
          <p:cNvPr id="22"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29169262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CPU Virtualization</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a:p>
            <a:r>
              <a:rPr lang="en-US" sz="2000" dirty="0" smtClean="0"/>
              <a:t>To virtualize a CPU the VMM must control:</a:t>
            </a:r>
          </a:p>
          <a:p>
            <a:pPr lvl="1"/>
            <a:r>
              <a:rPr lang="en-US" sz="1800" dirty="0" smtClean="0"/>
              <a:t>Access to privileged state</a:t>
            </a:r>
          </a:p>
          <a:p>
            <a:pPr lvl="1"/>
            <a:r>
              <a:rPr lang="en-US" sz="1800" dirty="0" smtClean="0"/>
              <a:t>Exceptions (page faults, etc.)</a:t>
            </a:r>
          </a:p>
          <a:p>
            <a:pPr lvl="1"/>
            <a:r>
              <a:rPr lang="en-US" sz="1800" dirty="0" smtClean="0"/>
              <a:t>Interrupts and interrupt masking</a:t>
            </a:r>
          </a:p>
          <a:p>
            <a:pPr lvl="1"/>
            <a:r>
              <a:rPr lang="en-US" sz="1800" dirty="0" smtClean="0"/>
              <a:t>Address translation (through page tables)</a:t>
            </a:r>
          </a:p>
          <a:p>
            <a:pPr lvl="1"/>
            <a:r>
              <a:rPr lang="en-US" sz="1800" dirty="0" smtClean="0"/>
              <a:t>CPU access to I/O (through I/O ports or MMIO)</a:t>
            </a:r>
          </a:p>
          <a:p>
            <a:r>
              <a:rPr lang="en-US" sz="2000" dirty="0" smtClean="0"/>
              <a:t>This is accomplished through a process known as </a:t>
            </a:r>
            <a:r>
              <a:rPr lang="en-US" sz="2000" dirty="0" smtClean="0"/>
              <a:t>‘Ring De-privileging’ </a:t>
            </a:r>
            <a:r>
              <a:rPr lang="en-US" sz="2000" dirty="0" smtClean="0"/>
              <a:t>by the VMM</a:t>
            </a:r>
            <a:endParaRPr lang="en-US" sz="2000" dirty="0"/>
          </a:p>
        </p:txBody>
      </p:sp>
      <p:sp>
        <p:nvSpPr>
          <p:cNvPr id="5" name="Rectangle 5"/>
          <p:cNvSpPr>
            <a:spLocks noChangeArrowheads="1"/>
          </p:cNvSpPr>
          <p:nvPr/>
        </p:nvSpPr>
        <p:spPr bwMode="auto">
          <a:xfrm>
            <a:off x="3046111" y="2268095"/>
            <a:ext cx="2809875" cy="557102"/>
          </a:xfrm>
          <a:prstGeom prst="rect">
            <a:avLst/>
          </a:prstGeom>
          <a:gradFill rotWithShape="1">
            <a:gsLst>
              <a:gs pos="0">
                <a:schemeClr val="accent2">
                  <a:lumMod val="75000"/>
                </a:schemeClr>
              </a:gs>
              <a:gs pos="50000">
                <a:schemeClr val="accent2">
                  <a:lumMod val="60000"/>
                  <a:lumOff val="40000"/>
                </a:schemeClr>
              </a:gs>
              <a:gs pos="100000">
                <a:schemeClr val="accent2">
                  <a:lumMod val="20000"/>
                  <a:lumOff val="80000"/>
                </a:schemeClr>
              </a:gs>
            </a:gsLst>
            <a:lin ang="16200000" scaled="0"/>
          </a:gradFill>
          <a:ln w="12700">
            <a:solidFill>
              <a:schemeClr val="tx1"/>
            </a:solidFill>
            <a:miter lim="800000"/>
            <a:headEnd/>
            <a:tailEnd/>
          </a:ln>
          <a:effectLst/>
        </p:spPr>
        <p:txBody>
          <a:bodyPr wrap="none" anchor="ctr"/>
          <a:lstStyle/>
          <a:p>
            <a:pPr algn="ctr"/>
            <a:r>
              <a:rPr lang="en-US" sz="1600" b="1" dirty="0">
                <a:solidFill>
                  <a:schemeClr val="bg2"/>
                </a:solidFill>
                <a:latin typeface="Calibri" pitchFamily="34" charset="0"/>
                <a:cs typeface="Calibri" pitchFamily="34" charset="0"/>
              </a:rPr>
              <a:t>Virtual Machine </a:t>
            </a:r>
            <a:r>
              <a:rPr lang="en-US" sz="1600" b="1" dirty="0" smtClean="0">
                <a:solidFill>
                  <a:schemeClr val="bg2"/>
                </a:solidFill>
                <a:latin typeface="Calibri" pitchFamily="34" charset="0"/>
                <a:cs typeface="Calibri" pitchFamily="34" charset="0"/>
              </a:rPr>
              <a:t>Monitor</a:t>
            </a:r>
          </a:p>
          <a:p>
            <a:pPr algn="ctr"/>
            <a:r>
              <a:rPr lang="en-US" sz="1600" b="1" dirty="0" smtClean="0">
                <a:solidFill>
                  <a:schemeClr val="bg2"/>
                </a:solidFill>
                <a:latin typeface="Calibri" pitchFamily="34" charset="0"/>
                <a:cs typeface="Calibri" pitchFamily="34" charset="0"/>
              </a:rPr>
              <a:t>(VMM</a:t>
            </a:r>
            <a:r>
              <a:rPr lang="en-US" sz="1600" b="1" dirty="0">
                <a:solidFill>
                  <a:schemeClr val="bg2"/>
                </a:solidFill>
                <a:latin typeface="Calibri" pitchFamily="34" charset="0"/>
                <a:cs typeface="Calibri" pitchFamily="34" charset="0"/>
              </a:rPr>
              <a:t>)</a:t>
            </a:r>
          </a:p>
        </p:txBody>
      </p:sp>
      <p:sp>
        <p:nvSpPr>
          <p:cNvPr id="6" name="Rectangle 7"/>
          <p:cNvSpPr>
            <a:spLocks noChangeArrowheads="1"/>
          </p:cNvSpPr>
          <p:nvPr/>
        </p:nvSpPr>
        <p:spPr bwMode="auto">
          <a:xfrm>
            <a:off x="3046111" y="1055245"/>
            <a:ext cx="1311275" cy="1084263"/>
          </a:xfrm>
          <a:prstGeom prst="rect">
            <a:avLst/>
          </a:prstGeom>
          <a:solidFill>
            <a:schemeClr val="tx1">
              <a:alpha val="70000"/>
            </a:schemeClr>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r>
              <a:rPr lang="en-US" sz="1600" b="1">
                <a:solidFill>
                  <a:schemeClr val="bg2"/>
                </a:solidFill>
                <a:latin typeface="Calibri" pitchFamily="34" charset="0"/>
                <a:cs typeface="Calibri" pitchFamily="34" charset="0"/>
              </a:rPr>
              <a:t>VM</a:t>
            </a:r>
            <a:r>
              <a:rPr lang="en-US" sz="1600" b="1" baseline="-25000">
                <a:solidFill>
                  <a:schemeClr val="bg2"/>
                </a:solidFill>
                <a:latin typeface="Calibri" pitchFamily="34" charset="0"/>
                <a:cs typeface="Calibri" pitchFamily="34" charset="0"/>
              </a:rPr>
              <a:t>0</a:t>
            </a:r>
          </a:p>
        </p:txBody>
      </p:sp>
      <p:sp>
        <p:nvSpPr>
          <p:cNvPr id="7" name="Rectangle 8"/>
          <p:cNvSpPr>
            <a:spLocks noChangeArrowheads="1"/>
          </p:cNvSpPr>
          <p:nvPr/>
        </p:nvSpPr>
        <p:spPr bwMode="auto">
          <a:xfrm>
            <a:off x="4544711" y="1055245"/>
            <a:ext cx="1311275" cy="1084263"/>
          </a:xfrm>
          <a:prstGeom prst="rect">
            <a:avLst/>
          </a:prstGeom>
          <a:solidFill>
            <a:schemeClr val="tx1">
              <a:alpha val="70000"/>
            </a:schemeClr>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r>
              <a:rPr lang="en-US" sz="1600" b="1">
                <a:solidFill>
                  <a:schemeClr val="bg2"/>
                </a:solidFill>
                <a:latin typeface="Calibri" pitchFamily="34" charset="0"/>
                <a:cs typeface="Calibri" pitchFamily="34" charset="0"/>
              </a:rPr>
              <a:t>VM</a:t>
            </a:r>
            <a:r>
              <a:rPr lang="en-US" sz="1600" b="1" baseline="-25000">
                <a:solidFill>
                  <a:schemeClr val="bg2"/>
                </a:solidFill>
                <a:latin typeface="Calibri" pitchFamily="34" charset="0"/>
                <a:cs typeface="Calibri" pitchFamily="34" charset="0"/>
              </a:rPr>
              <a:t>1</a:t>
            </a:r>
          </a:p>
        </p:txBody>
      </p:sp>
      <p:sp>
        <p:nvSpPr>
          <p:cNvPr id="8" name="Text Box 16"/>
          <p:cNvSpPr txBox="1">
            <a:spLocks noChangeArrowheads="1"/>
          </p:cNvSpPr>
          <p:nvPr/>
        </p:nvSpPr>
        <p:spPr bwMode="auto">
          <a:xfrm>
            <a:off x="3712861" y="1118745"/>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a:solidFill>
                  <a:srgbClr val="000000"/>
                </a:solidFill>
                <a:latin typeface="Calibri" pitchFamily="34" charset="0"/>
                <a:cs typeface="Calibri" pitchFamily="34" charset="0"/>
              </a:rPr>
              <a:t>App</a:t>
            </a:r>
            <a:r>
              <a:rPr lang="en-US" sz="1400" baseline="-25000">
                <a:solidFill>
                  <a:srgbClr val="000000"/>
                </a:solidFill>
                <a:latin typeface="Calibri" pitchFamily="34" charset="0"/>
                <a:cs typeface="Calibri" pitchFamily="34" charset="0"/>
              </a:rPr>
              <a:t>0</a:t>
            </a:r>
          </a:p>
        </p:txBody>
      </p:sp>
      <p:sp>
        <p:nvSpPr>
          <p:cNvPr id="9" name="Text Box 17"/>
          <p:cNvSpPr txBox="1">
            <a:spLocks noChangeArrowheads="1"/>
          </p:cNvSpPr>
          <p:nvPr/>
        </p:nvSpPr>
        <p:spPr bwMode="auto">
          <a:xfrm>
            <a:off x="3157236" y="1737870"/>
            <a:ext cx="1057275" cy="314325"/>
          </a:xfrm>
          <a:prstGeom prst="rect">
            <a:avLst/>
          </a:prstGeom>
          <a:solidFill>
            <a:srgbClr val="92D050"/>
          </a:solidFill>
          <a:ln w="9525">
            <a:solidFill>
              <a:schemeClr val="tx1"/>
            </a:solidFill>
            <a:miter lim="800000"/>
            <a:headEnd/>
            <a:tailEnd/>
          </a:ln>
          <a:effectLst/>
        </p:spPr>
        <p:txBody>
          <a:bodyPr lIns="0" tIns="0" rIns="0" bIns="0" anchor="ctr" anchorCtr="1">
            <a:normAutofit/>
          </a:bodyPr>
          <a:lstStyle/>
          <a:p>
            <a:pPr algn="l"/>
            <a:r>
              <a:rPr lang="en-US" sz="1400" dirty="0">
                <a:solidFill>
                  <a:srgbClr val="000000"/>
                </a:solidFill>
                <a:latin typeface="Calibri" pitchFamily="34" charset="0"/>
                <a:cs typeface="Calibri" pitchFamily="34" charset="0"/>
              </a:rPr>
              <a:t>Guest OS</a:t>
            </a:r>
            <a:r>
              <a:rPr lang="en-US" sz="1400" baseline="-25000" dirty="0">
                <a:solidFill>
                  <a:srgbClr val="000000"/>
                </a:solidFill>
                <a:latin typeface="Calibri" pitchFamily="34" charset="0"/>
                <a:cs typeface="Calibri" pitchFamily="34" charset="0"/>
              </a:rPr>
              <a:t>0</a:t>
            </a:r>
          </a:p>
        </p:txBody>
      </p:sp>
      <p:sp>
        <p:nvSpPr>
          <p:cNvPr id="10" name="Text Box 18"/>
          <p:cNvSpPr txBox="1">
            <a:spLocks noChangeArrowheads="1"/>
          </p:cNvSpPr>
          <p:nvPr/>
        </p:nvSpPr>
        <p:spPr bwMode="auto">
          <a:xfrm>
            <a:off x="5198761" y="1118745"/>
            <a:ext cx="546945" cy="286232"/>
          </a:xfrm>
          <a:prstGeom prst="rect">
            <a:avLst/>
          </a:prstGeom>
          <a:solidFill>
            <a:schemeClr val="bg1">
              <a:lumMod val="40000"/>
              <a:lumOff val="60000"/>
            </a:schemeClr>
          </a:solidFill>
          <a:ln w="9525">
            <a:solidFill>
              <a:schemeClr val="tx1"/>
            </a:solidFill>
            <a:miter lim="800000"/>
            <a:headEnd/>
            <a:tailEnd/>
          </a:ln>
          <a:effectLst/>
        </p:spPr>
        <p:txBody>
          <a:bodyPr wrap="none">
            <a:spAutoFit/>
          </a:bodyPr>
          <a:lstStyle/>
          <a:p>
            <a:pPr algn="l"/>
            <a:r>
              <a:rPr lang="en-US" sz="1400" dirty="0">
                <a:solidFill>
                  <a:srgbClr val="000000"/>
                </a:solidFill>
                <a:latin typeface="Calibri" pitchFamily="34" charset="0"/>
                <a:cs typeface="Calibri" pitchFamily="34" charset="0"/>
              </a:rPr>
              <a:t>App</a:t>
            </a:r>
            <a:r>
              <a:rPr lang="en-US" sz="1400" baseline="-25000" dirty="0">
                <a:solidFill>
                  <a:srgbClr val="000000"/>
                </a:solidFill>
                <a:latin typeface="Calibri" pitchFamily="34" charset="0"/>
                <a:cs typeface="Calibri" pitchFamily="34" charset="0"/>
              </a:rPr>
              <a:t>1</a:t>
            </a:r>
          </a:p>
        </p:txBody>
      </p:sp>
      <p:sp>
        <p:nvSpPr>
          <p:cNvPr id="11" name="Text Box 19"/>
          <p:cNvSpPr txBox="1">
            <a:spLocks noChangeArrowheads="1"/>
          </p:cNvSpPr>
          <p:nvPr/>
        </p:nvSpPr>
        <p:spPr bwMode="auto">
          <a:xfrm>
            <a:off x="4662186" y="1747395"/>
            <a:ext cx="1057275" cy="314325"/>
          </a:xfrm>
          <a:prstGeom prst="rect">
            <a:avLst/>
          </a:prstGeom>
          <a:solidFill>
            <a:srgbClr val="92D050"/>
          </a:solidFill>
          <a:ln w="9525">
            <a:solidFill>
              <a:schemeClr val="tx1"/>
            </a:solidFill>
            <a:miter lim="800000"/>
            <a:headEnd/>
            <a:tailEnd/>
          </a:ln>
          <a:effectLst/>
        </p:spPr>
        <p:txBody>
          <a:bodyPr lIns="0" tIns="0" rIns="0" bIns="0" anchor="ctr" anchorCtr="1">
            <a:normAutofit/>
          </a:bodyPr>
          <a:lstStyle/>
          <a:p>
            <a:pPr algn="l"/>
            <a:r>
              <a:rPr lang="en-US" sz="1400">
                <a:solidFill>
                  <a:srgbClr val="000000"/>
                </a:solidFill>
                <a:latin typeface="Calibri" pitchFamily="34" charset="0"/>
                <a:cs typeface="Calibri" pitchFamily="34" charset="0"/>
              </a:rPr>
              <a:t>Guest OS</a:t>
            </a:r>
            <a:r>
              <a:rPr lang="en-US" sz="1400" baseline="-25000">
                <a:solidFill>
                  <a:srgbClr val="000000"/>
                </a:solidFill>
                <a:latin typeface="Calibri" pitchFamily="34" charset="0"/>
                <a:cs typeface="Calibri" pitchFamily="34" charset="0"/>
              </a:rPr>
              <a:t>1</a:t>
            </a:r>
          </a:p>
        </p:txBody>
      </p:sp>
      <p:sp>
        <p:nvSpPr>
          <p:cNvPr id="16" name="Rectangle 7"/>
          <p:cNvSpPr>
            <a:spLocks noChangeArrowheads="1"/>
          </p:cNvSpPr>
          <p:nvPr/>
        </p:nvSpPr>
        <p:spPr bwMode="auto">
          <a:xfrm>
            <a:off x="4085288" y="2958059"/>
            <a:ext cx="731520" cy="731520"/>
          </a:xfrm>
          <a:prstGeom prst="rect">
            <a:avLst/>
          </a:prstGeom>
          <a:solidFill>
            <a:schemeClr val="bg1">
              <a:lumMod val="60000"/>
              <a:lumOff val="40000"/>
              <a:alpha val="70000"/>
            </a:schemeClr>
          </a:solidFill>
          <a:ln w="12700">
            <a:solidFill>
              <a:schemeClr val="tx1"/>
            </a:solidFill>
            <a:miter lim="800000"/>
            <a:headEnd/>
            <a:tailEnd/>
          </a:ln>
          <a:effectLst/>
          <a:extLst/>
        </p:spPr>
        <p:txBody>
          <a:bodyPr wrap="none" lIns="0" tIns="0" rIns="0" bIns="0" anchor="ctr" anchorCtr="1"/>
          <a:lstStyle/>
          <a:p>
            <a:pPr algn="ctr"/>
            <a:r>
              <a:rPr lang="en-US" sz="1600" b="1" dirty="0" smtClean="0">
                <a:solidFill>
                  <a:schemeClr val="bg2"/>
                </a:solidFill>
                <a:latin typeface="Calibri" pitchFamily="34" charset="0"/>
                <a:cs typeface="Calibri" pitchFamily="34" charset="0"/>
              </a:rPr>
              <a:t>Physical</a:t>
            </a:r>
            <a:br>
              <a:rPr lang="en-US" sz="1600" b="1" dirty="0" smtClean="0">
                <a:solidFill>
                  <a:schemeClr val="bg2"/>
                </a:solidFill>
                <a:latin typeface="Calibri" pitchFamily="34" charset="0"/>
                <a:cs typeface="Calibri" pitchFamily="34" charset="0"/>
              </a:rPr>
            </a:br>
            <a:r>
              <a:rPr lang="en-US" sz="1600" b="1" dirty="0" smtClean="0">
                <a:solidFill>
                  <a:schemeClr val="bg2"/>
                </a:solidFill>
                <a:latin typeface="Calibri" pitchFamily="34" charset="0"/>
                <a:cs typeface="Calibri" pitchFamily="34" charset="0"/>
              </a:rPr>
              <a:t>CPU</a:t>
            </a:r>
            <a:endParaRPr lang="en-US" sz="1600" b="1" baseline="-25000" dirty="0">
              <a:solidFill>
                <a:schemeClr val="bg2"/>
              </a:solidFill>
              <a:latin typeface="Calibri" pitchFamily="34" charset="0"/>
              <a:cs typeface="Calibri" pitchFamily="34" charset="0"/>
            </a:endParaRPr>
          </a:p>
        </p:txBody>
      </p:sp>
      <p:sp>
        <p:nvSpPr>
          <p:cNvPr id="17" name="Up-Down Arrow 16"/>
          <p:cNvSpPr/>
          <p:nvPr/>
        </p:nvSpPr>
        <p:spPr bwMode="auto">
          <a:xfrm rot="-1500000">
            <a:off x="3886200" y="1828800"/>
            <a:ext cx="274320" cy="1371600"/>
          </a:xfrm>
          <a:prstGeom prst="upDownArrow">
            <a:avLst/>
          </a:prstGeom>
          <a:solidFill>
            <a:srgbClr val="FF0000">
              <a:alpha val="61000"/>
            </a:srgbClr>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Calibri" pitchFamily="34" charset="0"/>
              <a:cs typeface="Calibri" pitchFamily="34" charset="0"/>
            </a:endParaRPr>
          </a:p>
        </p:txBody>
      </p:sp>
      <p:sp>
        <p:nvSpPr>
          <p:cNvPr id="18" name="Up-Down Arrow 17"/>
          <p:cNvSpPr/>
          <p:nvPr/>
        </p:nvSpPr>
        <p:spPr bwMode="auto">
          <a:xfrm rot="1440000">
            <a:off x="4754880" y="1828800"/>
            <a:ext cx="274320" cy="1371600"/>
          </a:xfrm>
          <a:prstGeom prst="upDownArrow">
            <a:avLst/>
          </a:prstGeom>
          <a:solidFill>
            <a:srgbClr val="FF0000">
              <a:alpha val="61000"/>
            </a:srgbClr>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Calibri" pitchFamily="34" charset="0"/>
              <a:cs typeface="Calibri" pitchFamily="34" charset="0"/>
            </a:endParaRPr>
          </a:p>
        </p:txBody>
      </p:sp>
      <p:sp>
        <p:nvSpPr>
          <p:cNvPr id="1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38728262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CPU Co-Scheduling</a:t>
            </a:r>
            <a:endParaRPr lang="en-US" dirty="0"/>
          </a:p>
        </p:txBody>
      </p:sp>
      <p:sp>
        <p:nvSpPr>
          <p:cNvPr id="3" name="Content Placeholder 2"/>
          <p:cNvSpPr>
            <a:spLocks noGrp="1"/>
          </p:cNvSpPr>
          <p:nvPr>
            <p:ph idx="1"/>
          </p:nvPr>
        </p:nvSpPr>
        <p:spPr/>
        <p:txBody>
          <a:bodyPr/>
          <a:lstStyle/>
          <a:p>
            <a:r>
              <a:rPr lang="en-US" sz="2400" dirty="0" err="1" smtClean="0"/>
              <a:t>SMP</a:t>
            </a:r>
            <a:r>
              <a:rPr lang="en-US" sz="2400" dirty="0" smtClean="0"/>
              <a:t> virtual machines provide the illusion of a dedicated multi-processor system</a:t>
            </a:r>
          </a:p>
          <a:p>
            <a:pPr lvl="1"/>
            <a:r>
              <a:rPr lang="en-US" sz="2000" dirty="0" smtClean="0"/>
              <a:t>To accomplish this the </a:t>
            </a:r>
            <a:r>
              <a:rPr lang="en-US" sz="2000" dirty="0" err="1" smtClean="0"/>
              <a:t>vCPUs</a:t>
            </a:r>
            <a:r>
              <a:rPr lang="en-US" sz="2000" dirty="0" smtClean="0"/>
              <a:t> must be co-scheduled together to avoid guest OS problems (BSOD in Windows) and ensure guest OS performance of items like spin locks</a:t>
            </a:r>
          </a:p>
          <a:p>
            <a:pPr lvl="1"/>
            <a:r>
              <a:rPr lang="en-US" sz="2000" dirty="0" smtClean="0"/>
              <a:t>Requires tracking per-</a:t>
            </a:r>
            <a:r>
              <a:rPr lang="en-US" sz="2000" dirty="0" err="1" smtClean="0"/>
              <a:t>vCPU</a:t>
            </a:r>
            <a:r>
              <a:rPr lang="en-US" sz="2000" dirty="0" smtClean="0"/>
              <a:t> virtual time skews and skew accumulation to force co-scheduling to eliminate skew</a:t>
            </a:r>
          </a:p>
          <a:p>
            <a:r>
              <a:rPr lang="en-US" sz="2400" dirty="0" smtClean="0"/>
              <a:t>Co-scheduling requires the same number of physical CPUs be available for preemption as the number of virtual CPUs assigned to the VM for the VM to be scheduled for execution</a:t>
            </a:r>
          </a:p>
          <a:p>
            <a:pPr lvl="1"/>
            <a:r>
              <a:rPr lang="en-US" sz="2000" dirty="0" smtClean="0"/>
              <a:t>May be particularly problematic for parallel workloads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21804374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CPU Co-Scheduling Problems</a:t>
            </a:r>
            <a:endParaRPr lang="en-US" dirty="0"/>
          </a:p>
        </p:txBody>
      </p:sp>
      <p:sp>
        <p:nvSpPr>
          <p:cNvPr id="3" name="Content Placeholder 2"/>
          <p:cNvSpPr>
            <a:spLocks noGrp="1"/>
          </p:cNvSpPr>
          <p:nvPr>
            <p:ph idx="1"/>
          </p:nvPr>
        </p:nvSpPr>
        <p:spPr/>
        <p:txBody>
          <a:bodyPr/>
          <a:lstStyle/>
          <a:p>
            <a:r>
              <a:rPr lang="en-US" sz="2400" dirty="0" smtClean="0"/>
              <a:t>Multi-core systems have shared L2 and L3 caches on die between processor cores</a:t>
            </a:r>
          </a:p>
          <a:p>
            <a:pPr lvl="1"/>
            <a:r>
              <a:rPr lang="en-US" sz="2000" dirty="0" smtClean="0"/>
              <a:t>Load balancing and co-scheduling across physical sockets results in CPU cache misses and access latency for cache warm up depending on if it requires additional memory access or not</a:t>
            </a:r>
          </a:p>
          <a:p>
            <a:pPr lvl="1"/>
            <a:r>
              <a:rPr lang="en-US" sz="2000" dirty="0" smtClean="0"/>
              <a:t>Hypervisors attempt to mitigate against the cold CPU cache scenario by throttling migrations and waiting for the original physical CPUs to become available</a:t>
            </a:r>
          </a:p>
          <a:p>
            <a:r>
              <a:rPr lang="en-US" sz="2400" dirty="0" smtClean="0"/>
              <a:t>VMware is specifically NUMA aware and will schedule within the assigned NUMA node if the VM meets the requirements for NUMA optimizations</a:t>
            </a:r>
          </a:p>
          <a:p>
            <a:pPr lvl="1"/>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34278628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 Virtualization</a:t>
            </a:r>
            <a:endParaRPr lang="en-US" dirty="0"/>
          </a:p>
        </p:txBody>
      </p:sp>
      <p:sp>
        <p:nvSpPr>
          <p:cNvPr id="3" name="Content Placeholder 2"/>
          <p:cNvSpPr>
            <a:spLocks noGrp="1"/>
          </p:cNvSpPr>
          <p:nvPr>
            <p:ph idx="1"/>
          </p:nvPr>
        </p:nvSpPr>
        <p:spPr/>
        <p:txBody>
          <a:bodyPr/>
          <a:lstStyle/>
          <a:p>
            <a:r>
              <a:rPr lang="en-US" sz="2400" dirty="0" smtClean="0"/>
              <a:t>The Memory Management Unit (MMU) must be virtualized to support the guest OS</a:t>
            </a:r>
          </a:p>
          <a:p>
            <a:r>
              <a:rPr lang="en-US" sz="2400" dirty="0" smtClean="0"/>
              <a:t>Guest OS continues to control the mapping of virtual memory to the guest physical memory addresses but guest does not have access to host machine memory</a:t>
            </a:r>
          </a:p>
          <a:p>
            <a:pPr lvl="1"/>
            <a:r>
              <a:rPr lang="en-US" sz="2000" dirty="0" smtClean="0"/>
              <a:t>The VMM uses the Translation Look-aside Buffer (TLB) to map virtual memory directly to machine memory to avoid multi-level translation for every access</a:t>
            </a:r>
          </a:p>
          <a:p>
            <a:pPr lvl="1"/>
            <a:r>
              <a:rPr lang="en-US" sz="2000" dirty="0" smtClean="0"/>
              <a:t>VMM updates shadow page tables to enable direct lookups</a:t>
            </a:r>
            <a:endParaRPr lang="en-US" sz="2000" dirty="0"/>
          </a:p>
        </p:txBody>
      </p:sp>
      <p:grpSp>
        <p:nvGrpSpPr>
          <p:cNvPr id="158" name="Group 157"/>
          <p:cNvGrpSpPr/>
          <p:nvPr/>
        </p:nvGrpSpPr>
        <p:grpSpPr>
          <a:xfrm>
            <a:off x="1930042" y="4753554"/>
            <a:ext cx="4553264" cy="1738332"/>
            <a:chOff x="1417764" y="2380985"/>
            <a:chExt cx="4553264" cy="1738332"/>
          </a:xfrm>
        </p:grpSpPr>
        <p:sp>
          <p:nvSpPr>
            <p:cNvPr id="5" name="Rectangle 64"/>
            <p:cNvSpPr>
              <a:spLocks noChangeArrowheads="1"/>
            </p:cNvSpPr>
            <p:nvPr/>
          </p:nvSpPr>
          <p:spPr bwMode="auto">
            <a:xfrm>
              <a:off x="1417765" y="2380985"/>
              <a:ext cx="2175065"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dirty="0">
                <a:solidFill>
                  <a:schemeClr val="bg2"/>
                </a:solidFill>
                <a:latin typeface="Calibri" pitchFamily="34" charset="0"/>
                <a:cs typeface="Calibri" pitchFamily="34" charset="0"/>
              </a:endParaRPr>
            </a:p>
          </p:txBody>
        </p:sp>
        <p:sp>
          <p:nvSpPr>
            <p:cNvPr id="7" name="Rectangle 66"/>
            <p:cNvSpPr>
              <a:spLocks noChangeArrowheads="1"/>
            </p:cNvSpPr>
            <p:nvPr/>
          </p:nvSpPr>
          <p:spPr bwMode="auto">
            <a:xfrm>
              <a:off x="1417764" y="3508126"/>
              <a:ext cx="4553263" cy="611191"/>
            </a:xfrm>
            <a:prstGeom prst="rect">
              <a:avLst/>
            </a:prstGeom>
            <a:gradFill>
              <a:gsLst>
                <a:gs pos="0">
                  <a:schemeClr val="accent4">
                    <a:lumMod val="50000"/>
                  </a:schemeClr>
                </a:gs>
                <a:gs pos="50000">
                  <a:schemeClr val="accent4">
                    <a:lumMod val="75000"/>
                  </a:schemeClr>
                </a:gs>
                <a:gs pos="100000">
                  <a:schemeClr val="accent4">
                    <a:lumMod val="90000"/>
                  </a:schemeClr>
                </a:gs>
              </a:gsLst>
              <a:lin ang="16200000" scaled="0"/>
            </a:gradFill>
            <a:ln w="12700" algn="ctr">
              <a:solidFill>
                <a:schemeClr val="tx1"/>
              </a:solidFill>
              <a:miter lim="800000"/>
              <a:headEnd/>
              <a:tailEnd/>
            </a:ln>
            <a:effectLst/>
          </p:spPr>
          <p:txBody>
            <a:bodyPr wrap="none"/>
            <a:lstStyle/>
            <a:p>
              <a:pPr algn="ctr">
                <a:lnSpc>
                  <a:spcPct val="85000"/>
                </a:lnSpc>
              </a:pPr>
              <a:r>
                <a:rPr lang="en-US" sz="1600" b="1" dirty="0">
                  <a:solidFill>
                    <a:schemeClr val="bg2"/>
                  </a:solidFill>
                  <a:latin typeface="Calibri" pitchFamily="34" charset="0"/>
                  <a:cs typeface="Calibri" pitchFamily="34" charset="0"/>
                </a:rPr>
                <a:t>HW</a:t>
              </a:r>
            </a:p>
          </p:txBody>
        </p:sp>
        <p:sp>
          <p:nvSpPr>
            <p:cNvPr id="8" name="Text Box 70"/>
            <p:cNvSpPr txBox="1">
              <a:spLocks noChangeArrowheads="1"/>
            </p:cNvSpPr>
            <p:nvPr/>
          </p:nvSpPr>
          <p:spPr bwMode="auto">
            <a:xfrm>
              <a:off x="1524842" y="2593735"/>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13" name="Text Box 70"/>
            <p:cNvSpPr txBox="1">
              <a:spLocks noChangeArrowheads="1"/>
            </p:cNvSpPr>
            <p:nvPr/>
          </p:nvSpPr>
          <p:spPr bwMode="auto">
            <a:xfrm>
              <a:off x="1680940" y="2593734"/>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14" name="Text Box 70"/>
            <p:cNvSpPr txBox="1">
              <a:spLocks noChangeArrowheads="1"/>
            </p:cNvSpPr>
            <p:nvPr/>
          </p:nvSpPr>
          <p:spPr bwMode="auto">
            <a:xfrm>
              <a:off x="1836763" y="2593736"/>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15" name="Text Box 70"/>
            <p:cNvSpPr txBox="1">
              <a:spLocks noChangeArrowheads="1"/>
            </p:cNvSpPr>
            <p:nvPr/>
          </p:nvSpPr>
          <p:spPr bwMode="auto">
            <a:xfrm>
              <a:off x="1992861" y="2593735"/>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16" name="Text Box 70"/>
            <p:cNvSpPr txBox="1">
              <a:spLocks noChangeArrowheads="1"/>
            </p:cNvSpPr>
            <p:nvPr/>
          </p:nvSpPr>
          <p:spPr bwMode="auto">
            <a:xfrm>
              <a:off x="2151054" y="2593734"/>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17" name="Text Box 70"/>
            <p:cNvSpPr txBox="1">
              <a:spLocks noChangeArrowheads="1"/>
            </p:cNvSpPr>
            <p:nvPr/>
          </p:nvSpPr>
          <p:spPr bwMode="auto">
            <a:xfrm>
              <a:off x="2307152" y="2593733"/>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18" name="Text Box 70"/>
            <p:cNvSpPr txBox="1">
              <a:spLocks noChangeArrowheads="1"/>
            </p:cNvSpPr>
            <p:nvPr/>
          </p:nvSpPr>
          <p:spPr bwMode="auto">
            <a:xfrm>
              <a:off x="2577510" y="2593734"/>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19" name="Text Box 70"/>
            <p:cNvSpPr txBox="1">
              <a:spLocks noChangeArrowheads="1"/>
            </p:cNvSpPr>
            <p:nvPr/>
          </p:nvSpPr>
          <p:spPr bwMode="auto">
            <a:xfrm>
              <a:off x="2733608" y="2593733"/>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20" name="Text Box 70"/>
            <p:cNvSpPr txBox="1">
              <a:spLocks noChangeArrowheads="1"/>
            </p:cNvSpPr>
            <p:nvPr/>
          </p:nvSpPr>
          <p:spPr bwMode="auto">
            <a:xfrm>
              <a:off x="2889431" y="2593735"/>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21" name="Text Box 70"/>
            <p:cNvSpPr txBox="1">
              <a:spLocks noChangeArrowheads="1"/>
            </p:cNvSpPr>
            <p:nvPr/>
          </p:nvSpPr>
          <p:spPr bwMode="auto">
            <a:xfrm>
              <a:off x="3040449" y="2593734"/>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22" name="Text Box 70"/>
            <p:cNvSpPr txBox="1">
              <a:spLocks noChangeArrowheads="1"/>
            </p:cNvSpPr>
            <p:nvPr/>
          </p:nvSpPr>
          <p:spPr bwMode="auto">
            <a:xfrm>
              <a:off x="3197014" y="2593733"/>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23" name="Text Box 70"/>
            <p:cNvSpPr txBox="1">
              <a:spLocks noChangeArrowheads="1"/>
            </p:cNvSpPr>
            <p:nvPr/>
          </p:nvSpPr>
          <p:spPr bwMode="auto">
            <a:xfrm>
              <a:off x="3353112" y="2593732"/>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24" name="TextBox 23"/>
            <p:cNvSpPr txBox="1"/>
            <p:nvPr/>
          </p:nvSpPr>
          <p:spPr>
            <a:xfrm>
              <a:off x="1524842" y="2405371"/>
              <a:ext cx="937987" cy="193521"/>
            </a:xfrm>
            <a:prstGeom prst="rect">
              <a:avLst/>
            </a:prstGeom>
            <a:noFill/>
          </p:spPr>
          <p:txBody>
            <a:bodyPr wrap="square" lIns="0" tIns="0" rIns="0" bIns="0" rtlCol="0" anchor="ctr" anchorCtr="1">
              <a:noAutofit/>
            </a:bodyPr>
            <a:lstStyle/>
            <a:p>
              <a:r>
                <a:rPr lang="en-US" sz="1400" dirty="0" smtClean="0">
                  <a:solidFill>
                    <a:schemeClr val="bg2"/>
                  </a:solidFill>
                  <a:latin typeface="Calibri" pitchFamily="34" charset="0"/>
                  <a:cs typeface="Calibri" pitchFamily="34" charset="0"/>
                </a:rPr>
                <a:t>Process 1</a:t>
              </a:r>
              <a:endParaRPr lang="en-US" sz="1400" dirty="0">
                <a:solidFill>
                  <a:schemeClr val="bg2"/>
                </a:solidFill>
                <a:latin typeface="Calibri" pitchFamily="34" charset="0"/>
                <a:cs typeface="Calibri" pitchFamily="34" charset="0"/>
              </a:endParaRPr>
            </a:p>
          </p:txBody>
        </p:sp>
        <p:sp>
          <p:nvSpPr>
            <p:cNvPr id="25" name="TextBox 24"/>
            <p:cNvSpPr txBox="1"/>
            <p:nvPr/>
          </p:nvSpPr>
          <p:spPr>
            <a:xfrm>
              <a:off x="2577510" y="2404582"/>
              <a:ext cx="931279" cy="193521"/>
            </a:xfrm>
            <a:prstGeom prst="rect">
              <a:avLst/>
            </a:prstGeom>
            <a:noFill/>
          </p:spPr>
          <p:txBody>
            <a:bodyPr wrap="square" lIns="0" tIns="0" rIns="0" bIns="0" rtlCol="0" anchor="ctr" anchorCtr="1">
              <a:noAutofit/>
            </a:bodyPr>
            <a:lstStyle/>
            <a:p>
              <a:r>
                <a:rPr lang="en-US" sz="1400" dirty="0" smtClean="0">
                  <a:solidFill>
                    <a:schemeClr val="bg2"/>
                  </a:solidFill>
                  <a:latin typeface="Calibri" pitchFamily="34" charset="0"/>
                  <a:cs typeface="Calibri" pitchFamily="34" charset="0"/>
                </a:rPr>
                <a:t>Process 2</a:t>
              </a:r>
              <a:endParaRPr lang="en-US" sz="1400" dirty="0">
                <a:solidFill>
                  <a:schemeClr val="bg2"/>
                </a:solidFill>
                <a:latin typeface="Calibri" pitchFamily="34" charset="0"/>
                <a:cs typeface="Calibri" pitchFamily="34" charset="0"/>
              </a:endParaRPr>
            </a:p>
          </p:txBody>
        </p:sp>
        <p:sp>
          <p:nvSpPr>
            <p:cNvPr id="26" name="Text Box 70"/>
            <p:cNvSpPr txBox="1">
              <a:spLocks noChangeArrowheads="1"/>
            </p:cNvSpPr>
            <p:nvPr/>
          </p:nvSpPr>
          <p:spPr bwMode="auto">
            <a:xfrm>
              <a:off x="2131568" y="3058823"/>
              <a:ext cx="155677" cy="253915"/>
            </a:xfrm>
            <a:prstGeom prst="rect">
              <a:avLst/>
            </a:prstGeom>
            <a:solidFill>
              <a:schemeClr val="tx1">
                <a:lumMod val="5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27" name="Text Box 70"/>
            <p:cNvSpPr txBox="1">
              <a:spLocks noChangeArrowheads="1"/>
            </p:cNvSpPr>
            <p:nvPr/>
          </p:nvSpPr>
          <p:spPr bwMode="auto">
            <a:xfrm>
              <a:off x="2287666" y="3058822"/>
              <a:ext cx="155677" cy="253915"/>
            </a:xfrm>
            <a:prstGeom prst="rect">
              <a:avLst/>
            </a:prstGeom>
            <a:solidFill>
              <a:schemeClr val="tx1">
                <a:lumMod val="5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28" name="Text Box 70"/>
            <p:cNvSpPr txBox="1">
              <a:spLocks noChangeArrowheads="1"/>
            </p:cNvSpPr>
            <p:nvPr/>
          </p:nvSpPr>
          <p:spPr bwMode="auto">
            <a:xfrm>
              <a:off x="2443489" y="3058824"/>
              <a:ext cx="155677" cy="253915"/>
            </a:xfrm>
            <a:prstGeom prst="rect">
              <a:avLst/>
            </a:prstGeom>
            <a:solidFill>
              <a:schemeClr val="tx1">
                <a:lumMod val="5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29" name="Text Box 70"/>
            <p:cNvSpPr txBox="1">
              <a:spLocks noChangeArrowheads="1"/>
            </p:cNvSpPr>
            <p:nvPr/>
          </p:nvSpPr>
          <p:spPr bwMode="auto">
            <a:xfrm>
              <a:off x="2599587" y="3058823"/>
              <a:ext cx="155677" cy="253915"/>
            </a:xfrm>
            <a:prstGeom prst="rect">
              <a:avLst/>
            </a:prstGeom>
            <a:solidFill>
              <a:schemeClr val="tx1">
                <a:lumMod val="5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30" name="Text Box 70"/>
            <p:cNvSpPr txBox="1">
              <a:spLocks noChangeArrowheads="1"/>
            </p:cNvSpPr>
            <p:nvPr/>
          </p:nvSpPr>
          <p:spPr bwMode="auto">
            <a:xfrm>
              <a:off x="2752700" y="3058822"/>
              <a:ext cx="155677" cy="253915"/>
            </a:xfrm>
            <a:prstGeom prst="rect">
              <a:avLst/>
            </a:prstGeom>
            <a:solidFill>
              <a:schemeClr val="tx1">
                <a:lumMod val="5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41" name="Rectangle 64"/>
            <p:cNvSpPr>
              <a:spLocks noChangeArrowheads="1"/>
            </p:cNvSpPr>
            <p:nvPr/>
          </p:nvSpPr>
          <p:spPr bwMode="auto">
            <a:xfrm>
              <a:off x="3795963" y="2380985"/>
              <a:ext cx="2175065" cy="1042988"/>
            </a:xfrm>
            <a:prstGeom prst="rect">
              <a:avLst/>
            </a:prstGeom>
            <a:solidFill>
              <a:schemeClr val="tx1">
                <a:alpha val="70000"/>
              </a:schemeClr>
            </a:solidFill>
            <a:ln w="12700"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lgn="l"/>
              <a:endParaRPr lang="en-US" sz="1600" b="1" dirty="0">
                <a:solidFill>
                  <a:schemeClr val="bg2"/>
                </a:solidFill>
                <a:latin typeface="Calibri" pitchFamily="34" charset="0"/>
                <a:cs typeface="Calibri" pitchFamily="34" charset="0"/>
              </a:endParaRPr>
            </a:p>
          </p:txBody>
        </p:sp>
        <p:sp>
          <p:nvSpPr>
            <p:cNvPr id="42" name="Text Box 70"/>
            <p:cNvSpPr txBox="1">
              <a:spLocks noChangeArrowheads="1"/>
            </p:cNvSpPr>
            <p:nvPr/>
          </p:nvSpPr>
          <p:spPr bwMode="auto">
            <a:xfrm>
              <a:off x="3903040" y="2593735"/>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43" name="Text Box 70"/>
            <p:cNvSpPr txBox="1">
              <a:spLocks noChangeArrowheads="1"/>
            </p:cNvSpPr>
            <p:nvPr/>
          </p:nvSpPr>
          <p:spPr bwMode="auto">
            <a:xfrm>
              <a:off x="4059138" y="2593734"/>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44" name="Text Box 70"/>
            <p:cNvSpPr txBox="1">
              <a:spLocks noChangeArrowheads="1"/>
            </p:cNvSpPr>
            <p:nvPr/>
          </p:nvSpPr>
          <p:spPr bwMode="auto">
            <a:xfrm>
              <a:off x="4214961" y="2593736"/>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45" name="Text Box 70"/>
            <p:cNvSpPr txBox="1">
              <a:spLocks noChangeArrowheads="1"/>
            </p:cNvSpPr>
            <p:nvPr/>
          </p:nvSpPr>
          <p:spPr bwMode="auto">
            <a:xfrm>
              <a:off x="4371059" y="2593735"/>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46" name="Text Box 70"/>
            <p:cNvSpPr txBox="1">
              <a:spLocks noChangeArrowheads="1"/>
            </p:cNvSpPr>
            <p:nvPr/>
          </p:nvSpPr>
          <p:spPr bwMode="auto">
            <a:xfrm>
              <a:off x="4529252" y="2593734"/>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47" name="Text Box 70"/>
            <p:cNvSpPr txBox="1">
              <a:spLocks noChangeArrowheads="1"/>
            </p:cNvSpPr>
            <p:nvPr/>
          </p:nvSpPr>
          <p:spPr bwMode="auto">
            <a:xfrm>
              <a:off x="4685350" y="2593733"/>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48" name="Text Box 70"/>
            <p:cNvSpPr txBox="1">
              <a:spLocks noChangeArrowheads="1"/>
            </p:cNvSpPr>
            <p:nvPr/>
          </p:nvSpPr>
          <p:spPr bwMode="auto">
            <a:xfrm>
              <a:off x="4955708" y="2593734"/>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49" name="Text Box 70"/>
            <p:cNvSpPr txBox="1">
              <a:spLocks noChangeArrowheads="1"/>
            </p:cNvSpPr>
            <p:nvPr/>
          </p:nvSpPr>
          <p:spPr bwMode="auto">
            <a:xfrm>
              <a:off x="5111806" y="2593733"/>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50" name="Text Box 70"/>
            <p:cNvSpPr txBox="1">
              <a:spLocks noChangeArrowheads="1"/>
            </p:cNvSpPr>
            <p:nvPr/>
          </p:nvSpPr>
          <p:spPr bwMode="auto">
            <a:xfrm>
              <a:off x="5267629" y="2593735"/>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51" name="Text Box 70"/>
            <p:cNvSpPr txBox="1">
              <a:spLocks noChangeArrowheads="1"/>
            </p:cNvSpPr>
            <p:nvPr/>
          </p:nvSpPr>
          <p:spPr bwMode="auto">
            <a:xfrm>
              <a:off x="5418647" y="2593734"/>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52" name="Text Box 70"/>
            <p:cNvSpPr txBox="1">
              <a:spLocks noChangeArrowheads="1"/>
            </p:cNvSpPr>
            <p:nvPr/>
          </p:nvSpPr>
          <p:spPr bwMode="auto">
            <a:xfrm>
              <a:off x="5575212" y="2593733"/>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53" name="Text Box 70"/>
            <p:cNvSpPr txBox="1">
              <a:spLocks noChangeArrowheads="1"/>
            </p:cNvSpPr>
            <p:nvPr/>
          </p:nvSpPr>
          <p:spPr bwMode="auto">
            <a:xfrm>
              <a:off x="5731310" y="2593732"/>
              <a:ext cx="155677" cy="253915"/>
            </a:xfrm>
            <a:prstGeom prst="rect">
              <a:avLst/>
            </a:prstGeom>
            <a:solidFill>
              <a:schemeClr val="bg1">
                <a:lumMod val="40000"/>
                <a:lumOff val="6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54" name="TextBox 53"/>
            <p:cNvSpPr txBox="1"/>
            <p:nvPr/>
          </p:nvSpPr>
          <p:spPr>
            <a:xfrm>
              <a:off x="3903040" y="2405371"/>
              <a:ext cx="937987" cy="193521"/>
            </a:xfrm>
            <a:prstGeom prst="rect">
              <a:avLst/>
            </a:prstGeom>
            <a:noFill/>
          </p:spPr>
          <p:txBody>
            <a:bodyPr wrap="square" lIns="0" tIns="0" rIns="0" bIns="0" rtlCol="0" anchor="ctr" anchorCtr="1">
              <a:noAutofit/>
            </a:bodyPr>
            <a:lstStyle/>
            <a:p>
              <a:r>
                <a:rPr lang="en-US" sz="1400" dirty="0" smtClean="0">
                  <a:solidFill>
                    <a:schemeClr val="bg2"/>
                  </a:solidFill>
                  <a:latin typeface="Calibri" pitchFamily="34" charset="0"/>
                  <a:cs typeface="Calibri" pitchFamily="34" charset="0"/>
                </a:rPr>
                <a:t>Process 1</a:t>
              </a:r>
              <a:endParaRPr lang="en-US" sz="1400" dirty="0">
                <a:solidFill>
                  <a:schemeClr val="bg2"/>
                </a:solidFill>
                <a:latin typeface="Calibri" pitchFamily="34" charset="0"/>
                <a:cs typeface="Calibri" pitchFamily="34" charset="0"/>
              </a:endParaRPr>
            </a:p>
          </p:txBody>
        </p:sp>
        <p:sp>
          <p:nvSpPr>
            <p:cNvPr id="55" name="TextBox 54"/>
            <p:cNvSpPr txBox="1"/>
            <p:nvPr/>
          </p:nvSpPr>
          <p:spPr>
            <a:xfrm>
              <a:off x="4955708" y="2404582"/>
              <a:ext cx="931279" cy="193521"/>
            </a:xfrm>
            <a:prstGeom prst="rect">
              <a:avLst/>
            </a:prstGeom>
            <a:noFill/>
          </p:spPr>
          <p:txBody>
            <a:bodyPr wrap="square" lIns="0" tIns="0" rIns="0" bIns="0" rtlCol="0" anchor="ctr" anchorCtr="1">
              <a:noAutofit/>
            </a:bodyPr>
            <a:lstStyle/>
            <a:p>
              <a:r>
                <a:rPr lang="en-US" sz="1400" dirty="0" smtClean="0">
                  <a:solidFill>
                    <a:schemeClr val="bg2"/>
                  </a:solidFill>
                  <a:latin typeface="Calibri" pitchFamily="34" charset="0"/>
                  <a:cs typeface="Calibri" pitchFamily="34" charset="0"/>
                </a:rPr>
                <a:t>Process 2</a:t>
              </a:r>
              <a:endParaRPr lang="en-US" sz="1400" dirty="0">
                <a:solidFill>
                  <a:schemeClr val="bg2"/>
                </a:solidFill>
                <a:latin typeface="Calibri" pitchFamily="34" charset="0"/>
                <a:cs typeface="Calibri" pitchFamily="34" charset="0"/>
              </a:endParaRPr>
            </a:p>
          </p:txBody>
        </p:sp>
        <p:sp>
          <p:nvSpPr>
            <p:cNvPr id="56" name="Text Box 70"/>
            <p:cNvSpPr txBox="1">
              <a:spLocks noChangeArrowheads="1"/>
            </p:cNvSpPr>
            <p:nvPr/>
          </p:nvSpPr>
          <p:spPr bwMode="auto">
            <a:xfrm>
              <a:off x="4509766" y="3058823"/>
              <a:ext cx="155677" cy="253915"/>
            </a:xfrm>
            <a:prstGeom prst="rect">
              <a:avLst/>
            </a:prstGeom>
            <a:solidFill>
              <a:schemeClr val="tx1">
                <a:lumMod val="5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57" name="Text Box 70"/>
            <p:cNvSpPr txBox="1">
              <a:spLocks noChangeArrowheads="1"/>
            </p:cNvSpPr>
            <p:nvPr/>
          </p:nvSpPr>
          <p:spPr bwMode="auto">
            <a:xfrm>
              <a:off x="4665864" y="3058822"/>
              <a:ext cx="155677" cy="253915"/>
            </a:xfrm>
            <a:prstGeom prst="rect">
              <a:avLst/>
            </a:prstGeom>
            <a:solidFill>
              <a:schemeClr val="tx1">
                <a:lumMod val="5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58" name="Text Box 70"/>
            <p:cNvSpPr txBox="1">
              <a:spLocks noChangeArrowheads="1"/>
            </p:cNvSpPr>
            <p:nvPr/>
          </p:nvSpPr>
          <p:spPr bwMode="auto">
            <a:xfrm>
              <a:off x="4821687" y="3058824"/>
              <a:ext cx="155677" cy="253915"/>
            </a:xfrm>
            <a:prstGeom prst="rect">
              <a:avLst/>
            </a:prstGeom>
            <a:solidFill>
              <a:schemeClr val="tx1">
                <a:lumMod val="5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59" name="Text Box 70"/>
            <p:cNvSpPr txBox="1">
              <a:spLocks noChangeArrowheads="1"/>
            </p:cNvSpPr>
            <p:nvPr/>
          </p:nvSpPr>
          <p:spPr bwMode="auto">
            <a:xfrm>
              <a:off x="4977785" y="3058823"/>
              <a:ext cx="155677" cy="253915"/>
            </a:xfrm>
            <a:prstGeom prst="rect">
              <a:avLst/>
            </a:prstGeom>
            <a:solidFill>
              <a:schemeClr val="tx1">
                <a:lumMod val="5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60" name="Text Box 70"/>
            <p:cNvSpPr txBox="1">
              <a:spLocks noChangeArrowheads="1"/>
            </p:cNvSpPr>
            <p:nvPr/>
          </p:nvSpPr>
          <p:spPr bwMode="auto">
            <a:xfrm>
              <a:off x="5130898" y="3058822"/>
              <a:ext cx="155677" cy="253915"/>
            </a:xfrm>
            <a:prstGeom prst="rect">
              <a:avLst/>
            </a:prstGeom>
            <a:solidFill>
              <a:schemeClr val="tx1">
                <a:lumMod val="50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grpSp>
          <p:nvGrpSpPr>
            <p:cNvPr id="71" name="Group 70"/>
            <p:cNvGrpSpPr/>
            <p:nvPr/>
          </p:nvGrpSpPr>
          <p:grpSpPr>
            <a:xfrm>
              <a:off x="2154175" y="3770583"/>
              <a:ext cx="3088883" cy="253919"/>
              <a:chOff x="2237995" y="3846783"/>
              <a:chExt cx="3088883" cy="253919"/>
            </a:xfrm>
          </p:grpSpPr>
          <p:sp>
            <p:nvSpPr>
              <p:cNvPr id="31" name="Text Box 70"/>
              <p:cNvSpPr txBox="1">
                <a:spLocks noChangeArrowheads="1"/>
              </p:cNvSpPr>
              <p:nvPr/>
            </p:nvSpPr>
            <p:spPr bwMode="auto">
              <a:xfrm>
                <a:off x="2237995" y="3846784"/>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32" name="Text Box 70"/>
              <p:cNvSpPr txBox="1">
                <a:spLocks noChangeArrowheads="1"/>
              </p:cNvSpPr>
              <p:nvPr/>
            </p:nvSpPr>
            <p:spPr bwMode="auto">
              <a:xfrm>
                <a:off x="2394093" y="3846783"/>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33" name="Text Box 70"/>
              <p:cNvSpPr txBox="1">
                <a:spLocks noChangeArrowheads="1"/>
              </p:cNvSpPr>
              <p:nvPr/>
            </p:nvSpPr>
            <p:spPr bwMode="auto">
              <a:xfrm>
                <a:off x="2549916" y="3846785"/>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34" name="Text Box 70"/>
              <p:cNvSpPr txBox="1">
                <a:spLocks noChangeArrowheads="1"/>
              </p:cNvSpPr>
              <p:nvPr/>
            </p:nvSpPr>
            <p:spPr bwMode="auto">
              <a:xfrm>
                <a:off x="2706014" y="3846784"/>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35" name="Text Box 70"/>
              <p:cNvSpPr txBox="1">
                <a:spLocks noChangeArrowheads="1"/>
              </p:cNvSpPr>
              <p:nvPr/>
            </p:nvSpPr>
            <p:spPr bwMode="auto">
              <a:xfrm>
                <a:off x="2856587" y="3846783"/>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36" name="Text Box 70"/>
              <p:cNvSpPr txBox="1">
                <a:spLocks noChangeArrowheads="1"/>
              </p:cNvSpPr>
              <p:nvPr/>
            </p:nvSpPr>
            <p:spPr bwMode="auto">
              <a:xfrm>
                <a:off x="3006454" y="3846784"/>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37" name="Text Box 70"/>
              <p:cNvSpPr txBox="1">
                <a:spLocks noChangeArrowheads="1"/>
              </p:cNvSpPr>
              <p:nvPr/>
            </p:nvSpPr>
            <p:spPr bwMode="auto">
              <a:xfrm>
                <a:off x="3162552" y="3846783"/>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38" name="Text Box 70"/>
              <p:cNvSpPr txBox="1">
                <a:spLocks noChangeArrowheads="1"/>
              </p:cNvSpPr>
              <p:nvPr/>
            </p:nvSpPr>
            <p:spPr bwMode="auto">
              <a:xfrm>
                <a:off x="3318375" y="3846785"/>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39" name="Text Box 70"/>
              <p:cNvSpPr txBox="1">
                <a:spLocks noChangeArrowheads="1"/>
              </p:cNvSpPr>
              <p:nvPr/>
            </p:nvSpPr>
            <p:spPr bwMode="auto">
              <a:xfrm>
                <a:off x="3474473" y="3846784"/>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40" name="Text Box 70"/>
              <p:cNvSpPr txBox="1">
                <a:spLocks noChangeArrowheads="1"/>
              </p:cNvSpPr>
              <p:nvPr/>
            </p:nvSpPr>
            <p:spPr bwMode="auto">
              <a:xfrm>
                <a:off x="3625046" y="3846783"/>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61" name="Text Box 70"/>
              <p:cNvSpPr txBox="1">
                <a:spLocks noChangeArrowheads="1"/>
              </p:cNvSpPr>
              <p:nvPr/>
            </p:nvSpPr>
            <p:spPr bwMode="auto">
              <a:xfrm>
                <a:off x="3776530" y="3846786"/>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62" name="Text Box 70"/>
              <p:cNvSpPr txBox="1">
                <a:spLocks noChangeArrowheads="1"/>
              </p:cNvSpPr>
              <p:nvPr/>
            </p:nvSpPr>
            <p:spPr bwMode="auto">
              <a:xfrm>
                <a:off x="3932628" y="3846785"/>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63" name="Text Box 70"/>
              <p:cNvSpPr txBox="1">
                <a:spLocks noChangeArrowheads="1"/>
              </p:cNvSpPr>
              <p:nvPr/>
            </p:nvSpPr>
            <p:spPr bwMode="auto">
              <a:xfrm>
                <a:off x="4088451" y="3846787"/>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64" name="Text Box 70"/>
              <p:cNvSpPr txBox="1">
                <a:spLocks noChangeArrowheads="1"/>
              </p:cNvSpPr>
              <p:nvPr/>
            </p:nvSpPr>
            <p:spPr bwMode="auto">
              <a:xfrm>
                <a:off x="4244549" y="3846786"/>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65" name="Text Box 70"/>
              <p:cNvSpPr txBox="1">
                <a:spLocks noChangeArrowheads="1"/>
              </p:cNvSpPr>
              <p:nvPr/>
            </p:nvSpPr>
            <p:spPr bwMode="auto">
              <a:xfrm>
                <a:off x="4395122" y="3846785"/>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66" name="Text Box 70"/>
              <p:cNvSpPr txBox="1">
                <a:spLocks noChangeArrowheads="1"/>
              </p:cNvSpPr>
              <p:nvPr/>
            </p:nvSpPr>
            <p:spPr bwMode="auto">
              <a:xfrm>
                <a:off x="4544989" y="3846786"/>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67" name="Text Box 70"/>
              <p:cNvSpPr txBox="1">
                <a:spLocks noChangeArrowheads="1"/>
              </p:cNvSpPr>
              <p:nvPr/>
            </p:nvSpPr>
            <p:spPr bwMode="auto">
              <a:xfrm>
                <a:off x="4701087" y="3846785"/>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68" name="Text Box 70"/>
              <p:cNvSpPr txBox="1">
                <a:spLocks noChangeArrowheads="1"/>
              </p:cNvSpPr>
              <p:nvPr/>
            </p:nvSpPr>
            <p:spPr bwMode="auto">
              <a:xfrm>
                <a:off x="4856910" y="3846787"/>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69" name="Text Box 70"/>
              <p:cNvSpPr txBox="1">
                <a:spLocks noChangeArrowheads="1"/>
              </p:cNvSpPr>
              <p:nvPr/>
            </p:nvSpPr>
            <p:spPr bwMode="auto">
              <a:xfrm>
                <a:off x="5013008" y="3846786"/>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70" name="Text Box 70"/>
              <p:cNvSpPr txBox="1">
                <a:spLocks noChangeArrowheads="1"/>
              </p:cNvSpPr>
              <p:nvPr/>
            </p:nvSpPr>
            <p:spPr bwMode="auto">
              <a:xfrm>
                <a:off x="5171201" y="3846785"/>
                <a:ext cx="155677" cy="253915"/>
              </a:xfrm>
              <a:prstGeom prst="rect">
                <a:avLst/>
              </a:prstGeom>
              <a:solidFill>
                <a:schemeClr val="accent6">
                  <a:lumMod val="7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grpSp>
        <p:cxnSp>
          <p:nvCxnSpPr>
            <p:cNvPr id="77" name="Straight Arrow Connector 76"/>
            <p:cNvCxnSpPr>
              <a:stCxn id="57" idx="2"/>
              <a:endCxn id="65" idx="0"/>
            </p:cNvCxnSpPr>
            <p:nvPr/>
          </p:nvCxnSpPr>
          <p:spPr bwMode="auto">
            <a:xfrm flipH="1">
              <a:off x="4389141" y="3312737"/>
              <a:ext cx="354562" cy="457848"/>
            </a:xfrm>
            <a:prstGeom prst="straightConnector1">
              <a:avLst/>
            </a:prstGeom>
            <a:noFill/>
            <a:ln w="9525" cap="flat" cmpd="sng" algn="ctr">
              <a:solidFill>
                <a:schemeClr val="bg2"/>
              </a:solidFill>
              <a:prstDash val="solid"/>
              <a:round/>
              <a:headEnd type="none" w="med" len="med"/>
              <a:tailEnd type="triangle"/>
            </a:ln>
            <a:effectLst/>
          </p:spPr>
        </p:cxnSp>
        <p:cxnSp>
          <p:nvCxnSpPr>
            <p:cNvPr id="79" name="Straight Arrow Connector 78"/>
            <p:cNvCxnSpPr>
              <a:stCxn id="19" idx="2"/>
              <a:endCxn id="30" idx="0"/>
            </p:cNvCxnSpPr>
            <p:nvPr/>
          </p:nvCxnSpPr>
          <p:spPr bwMode="auto">
            <a:xfrm>
              <a:off x="2811447" y="2847648"/>
              <a:ext cx="19092" cy="211174"/>
            </a:xfrm>
            <a:prstGeom prst="straightConnector1">
              <a:avLst/>
            </a:prstGeom>
            <a:noFill/>
            <a:ln w="9525" cap="flat" cmpd="sng" algn="ctr">
              <a:solidFill>
                <a:schemeClr val="bg2"/>
              </a:solidFill>
              <a:prstDash val="solid"/>
              <a:round/>
              <a:headEnd type="none" w="med" len="med"/>
              <a:tailEnd type="triangle"/>
            </a:ln>
            <a:effectLst/>
          </p:spPr>
        </p:cxnSp>
        <p:cxnSp>
          <p:nvCxnSpPr>
            <p:cNvPr id="80" name="Straight Arrow Connector 79"/>
            <p:cNvCxnSpPr>
              <a:stCxn id="22" idx="2"/>
              <a:endCxn id="37" idx="0"/>
            </p:cNvCxnSpPr>
            <p:nvPr/>
          </p:nvCxnSpPr>
          <p:spPr bwMode="auto">
            <a:xfrm flipH="1">
              <a:off x="3156571" y="2847648"/>
              <a:ext cx="118282" cy="922935"/>
            </a:xfrm>
            <a:prstGeom prst="straightConnector1">
              <a:avLst/>
            </a:prstGeom>
            <a:noFill/>
            <a:ln w="9525" cap="flat" cmpd="sng" algn="ctr">
              <a:solidFill>
                <a:srgbClr val="FF0000"/>
              </a:solidFill>
              <a:prstDash val="solid"/>
              <a:round/>
              <a:headEnd type="none" w="med" len="med"/>
              <a:tailEnd type="triangle"/>
            </a:ln>
            <a:effectLst/>
          </p:spPr>
        </p:cxnSp>
        <p:cxnSp>
          <p:nvCxnSpPr>
            <p:cNvPr id="85" name="Straight Arrow Connector 84"/>
            <p:cNvCxnSpPr>
              <a:stCxn id="8" idx="2"/>
              <a:endCxn id="29" idx="0"/>
            </p:cNvCxnSpPr>
            <p:nvPr/>
          </p:nvCxnSpPr>
          <p:spPr bwMode="auto">
            <a:xfrm>
              <a:off x="1602681" y="2847650"/>
              <a:ext cx="1074745" cy="211173"/>
            </a:xfrm>
            <a:prstGeom prst="straightConnector1">
              <a:avLst/>
            </a:prstGeom>
            <a:noFill/>
            <a:ln w="9525" cap="flat" cmpd="sng" algn="ctr">
              <a:solidFill>
                <a:schemeClr val="bg2"/>
              </a:solidFill>
              <a:prstDash val="solid"/>
              <a:round/>
              <a:headEnd type="none" w="med" len="med"/>
              <a:tailEnd type="triangle"/>
            </a:ln>
            <a:effectLst/>
          </p:spPr>
        </p:cxnSp>
        <p:cxnSp>
          <p:nvCxnSpPr>
            <p:cNvPr id="86" name="Straight Arrow Connector 85"/>
            <p:cNvCxnSpPr>
              <a:stCxn id="15" idx="2"/>
              <a:endCxn id="27" idx="0"/>
            </p:cNvCxnSpPr>
            <p:nvPr/>
          </p:nvCxnSpPr>
          <p:spPr bwMode="auto">
            <a:xfrm>
              <a:off x="2070700" y="2847650"/>
              <a:ext cx="294805" cy="211172"/>
            </a:xfrm>
            <a:prstGeom prst="straightConnector1">
              <a:avLst/>
            </a:prstGeom>
            <a:noFill/>
            <a:ln w="9525" cap="flat" cmpd="sng" algn="ctr">
              <a:solidFill>
                <a:schemeClr val="bg2"/>
              </a:solidFill>
              <a:prstDash val="solid"/>
              <a:round/>
              <a:headEnd type="none" w="med" len="med"/>
              <a:tailEnd type="triangle"/>
            </a:ln>
            <a:effectLst/>
          </p:spPr>
        </p:cxnSp>
        <p:cxnSp>
          <p:nvCxnSpPr>
            <p:cNvPr id="87" name="Straight Arrow Connector 86"/>
            <p:cNvCxnSpPr>
              <a:stCxn id="14" idx="2"/>
              <a:endCxn id="32" idx="0"/>
            </p:cNvCxnSpPr>
            <p:nvPr/>
          </p:nvCxnSpPr>
          <p:spPr bwMode="auto">
            <a:xfrm>
              <a:off x="1914602" y="2847651"/>
              <a:ext cx="473510" cy="922932"/>
            </a:xfrm>
            <a:prstGeom prst="straightConnector1">
              <a:avLst/>
            </a:prstGeom>
            <a:noFill/>
            <a:ln w="9525" cap="flat" cmpd="sng" algn="ctr">
              <a:solidFill>
                <a:srgbClr val="FF0000"/>
              </a:solidFill>
              <a:prstDash val="solid"/>
              <a:round/>
              <a:headEnd type="none" w="med" len="med"/>
              <a:tailEnd type="triangle"/>
            </a:ln>
            <a:effectLst/>
          </p:spPr>
        </p:cxnSp>
        <p:cxnSp>
          <p:nvCxnSpPr>
            <p:cNvPr id="88" name="Straight Arrow Connector 87"/>
            <p:cNvCxnSpPr>
              <a:stCxn id="20" idx="2"/>
              <a:endCxn id="28" idx="0"/>
            </p:cNvCxnSpPr>
            <p:nvPr/>
          </p:nvCxnSpPr>
          <p:spPr bwMode="auto">
            <a:xfrm flipH="1">
              <a:off x="2521328" y="2847650"/>
              <a:ext cx="445942" cy="211174"/>
            </a:xfrm>
            <a:prstGeom prst="straightConnector1">
              <a:avLst/>
            </a:prstGeom>
            <a:noFill/>
            <a:ln w="9525" cap="flat" cmpd="sng" algn="ctr">
              <a:solidFill>
                <a:schemeClr val="bg2"/>
              </a:solidFill>
              <a:prstDash val="solid"/>
              <a:round/>
              <a:headEnd type="none" w="med" len="med"/>
              <a:tailEnd type="triangle"/>
            </a:ln>
            <a:effectLst/>
          </p:spPr>
        </p:cxnSp>
        <p:cxnSp>
          <p:nvCxnSpPr>
            <p:cNvPr id="89" name="Straight Arrow Connector 88"/>
            <p:cNvCxnSpPr>
              <a:stCxn id="26" idx="2"/>
              <a:endCxn id="31" idx="0"/>
            </p:cNvCxnSpPr>
            <p:nvPr/>
          </p:nvCxnSpPr>
          <p:spPr bwMode="auto">
            <a:xfrm>
              <a:off x="2209407" y="3312738"/>
              <a:ext cx="22607" cy="457846"/>
            </a:xfrm>
            <a:prstGeom prst="straightConnector1">
              <a:avLst/>
            </a:prstGeom>
            <a:noFill/>
            <a:ln w="9525" cap="flat" cmpd="sng" algn="ctr">
              <a:solidFill>
                <a:schemeClr val="bg2"/>
              </a:solidFill>
              <a:prstDash val="solid"/>
              <a:round/>
              <a:headEnd type="none" w="med" len="med"/>
              <a:tailEnd type="triangle"/>
            </a:ln>
            <a:effectLst/>
          </p:spPr>
        </p:cxnSp>
        <p:cxnSp>
          <p:nvCxnSpPr>
            <p:cNvPr id="90" name="Straight Arrow Connector 89"/>
            <p:cNvCxnSpPr>
              <a:stCxn id="27" idx="2"/>
              <a:endCxn id="40" idx="0"/>
            </p:cNvCxnSpPr>
            <p:nvPr/>
          </p:nvCxnSpPr>
          <p:spPr bwMode="auto">
            <a:xfrm>
              <a:off x="2365505" y="3312737"/>
              <a:ext cx="1253560" cy="457846"/>
            </a:xfrm>
            <a:prstGeom prst="straightConnector1">
              <a:avLst/>
            </a:prstGeom>
            <a:noFill/>
            <a:ln w="9525" cap="flat" cmpd="sng" algn="ctr">
              <a:solidFill>
                <a:schemeClr val="bg2"/>
              </a:solidFill>
              <a:prstDash val="solid"/>
              <a:round/>
              <a:headEnd type="none" w="med" len="med"/>
              <a:tailEnd type="triangle"/>
            </a:ln>
            <a:effectLst/>
          </p:spPr>
        </p:cxnSp>
        <p:cxnSp>
          <p:nvCxnSpPr>
            <p:cNvPr id="105" name="Straight Arrow Connector 104"/>
            <p:cNvCxnSpPr>
              <a:stCxn id="28" idx="2"/>
              <a:endCxn id="35" idx="0"/>
            </p:cNvCxnSpPr>
            <p:nvPr/>
          </p:nvCxnSpPr>
          <p:spPr bwMode="auto">
            <a:xfrm>
              <a:off x="2521328" y="3312739"/>
              <a:ext cx="329278" cy="457844"/>
            </a:xfrm>
            <a:prstGeom prst="straightConnector1">
              <a:avLst/>
            </a:prstGeom>
            <a:noFill/>
            <a:ln w="9525" cap="flat" cmpd="sng" algn="ctr">
              <a:solidFill>
                <a:schemeClr val="bg2"/>
              </a:solidFill>
              <a:prstDash val="solid"/>
              <a:round/>
              <a:headEnd type="none" w="med" len="med"/>
              <a:tailEnd type="triangle"/>
            </a:ln>
            <a:effectLst/>
          </p:spPr>
        </p:cxnSp>
        <p:cxnSp>
          <p:nvCxnSpPr>
            <p:cNvPr id="106" name="Straight Arrow Connector 105"/>
            <p:cNvCxnSpPr>
              <a:stCxn id="29" idx="2"/>
              <a:endCxn id="33" idx="0"/>
            </p:cNvCxnSpPr>
            <p:nvPr/>
          </p:nvCxnSpPr>
          <p:spPr bwMode="auto">
            <a:xfrm flipH="1">
              <a:off x="2543935" y="3312738"/>
              <a:ext cx="133491" cy="457847"/>
            </a:xfrm>
            <a:prstGeom prst="straightConnector1">
              <a:avLst/>
            </a:prstGeom>
            <a:noFill/>
            <a:ln w="9525" cap="flat" cmpd="sng" algn="ctr">
              <a:solidFill>
                <a:schemeClr val="bg2"/>
              </a:solidFill>
              <a:prstDash val="solid"/>
              <a:round/>
              <a:headEnd type="none" w="med" len="med"/>
              <a:tailEnd type="triangle"/>
            </a:ln>
            <a:effectLst/>
          </p:spPr>
        </p:cxnSp>
        <p:cxnSp>
          <p:nvCxnSpPr>
            <p:cNvPr id="107" name="Straight Arrow Connector 106"/>
            <p:cNvCxnSpPr>
              <a:stCxn id="30" idx="2"/>
              <a:endCxn id="36" idx="0"/>
            </p:cNvCxnSpPr>
            <p:nvPr/>
          </p:nvCxnSpPr>
          <p:spPr bwMode="auto">
            <a:xfrm>
              <a:off x="2830539" y="3312737"/>
              <a:ext cx="169934" cy="457847"/>
            </a:xfrm>
            <a:prstGeom prst="straightConnector1">
              <a:avLst/>
            </a:prstGeom>
            <a:noFill/>
            <a:ln w="9525" cap="flat" cmpd="sng" algn="ctr">
              <a:solidFill>
                <a:schemeClr val="bg2"/>
              </a:solidFill>
              <a:prstDash val="solid"/>
              <a:round/>
              <a:headEnd type="none" w="med" len="med"/>
              <a:tailEnd type="triangle"/>
            </a:ln>
            <a:effectLst/>
          </p:spPr>
        </p:cxnSp>
        <p:cxnSp>
          <p:nvCxnSpPr>
            <p:cNvPr id="108" name="Straight Arrow Connector 107"/>
            <p:cNvCxnSpPr>
              <a:stCxn id="56" idx="2"/>
              <a:endCxn id="34" idx="0"/>
            </p:cNvCxnSpPr>
            <p:nvPr/>
          </p:nvCxnSpPr>
          <p:spPr bwMode="auto">
            <a:xfrm flipH="1">
              <a:off x="2700033" y="3312738"/>
              <a:ext cx="1887572" cy="457846"/>
            </a:xfrm>
            <a:prstGeom prst="straightConnector1">
              <a:avLst/>
            </a:prstGeom>
            <a:noFill/>
            <a:ln w="9525" cap="flat" cmpd="sng" algn="ctr">
              <a:solidFill>
                <a:schemeClr val="bg2"/>
              </a:solidFill>
              <a:prstDash val="solid"/>
              <a:round/>
              <a:headEnd type="none" w="med" len="med"/>
              <a:tailEnd type="triangle"/>
            </a:ln>
            <a:effectLst/>
          </p:spPr>
        </p:cxnSp>
        <p:cxnSp>
          <p:nvCxnSpPr>
            <p:cNvPr id="117" name="Straight Arrow Connector 116"/>
            <p:cNvCxnSpPr>
              <a:stCxn id="58" idx="2"/>
              <a:endCxn id="62" idx="0"/>
            </p:cNvCxnSpPr>
            <p:nvPr/>
          </p:nvCxnSpPr>
          <p:spPr bwMode="auto">
            <a:xfrm flipH="1">
              <a:off x="3926647" y="3312739"/>
              <a:ext cx="972879" cy="457846"/>
            </a:xfrm>
            <a:prstGeom prst="straightConnector1">
              <a:avLst/>
            </a:prstGeom>
            <a:noFill/>
            <a:ln w="9525" cap="flat" cmpd="sng" algn="ctr">
              <a:solidFill>
                <a:schemeClr val="bg2"/>
              </a:solidFill>
              <a:prstDash val="solid"/>
              <a:round/>
              <a:headEnd type="none" w="med" len="med"/>
              <a:tailEnd type="triangle"/>
            </a:ln>
            <a:effectLst/>
          </p:spPr>
        </p:cxnSp>
        <p:cxnSp>
          <p:nvCxnSpPr>
            <p:cNvPr id="122" name="Straight Arrow Connector 121"/>
            <p:cNvCxnSpPr>
              <a:stCxn id="59" idx="2"/>
              <a:endCxn id="67" idx="0"/>
            </p:cNvCxnSpPr>
            <p:nvPr/>
          </p:nvCxnSpPr>
          <p:spPr bwMode="auto">
            <a:xfrm flipH="1">
              <a:off x="4695106" y="3312738"/>
              <a:ext cx="360518" cy="457847"/>
            </a:xfrm>
            <a:prstGeom prst="straightConnector1">
              <a:avLst/>
            </a:prstGeom>
            <a:noFill/>
            <a:ln w="9525" cap="flat" cmpd="sng" algn="ctr">
              <a:solidFill>
                <a:schemeClr val="bg2"/>
              </a:solidFill>
              <a:prstDash val="solid"/>
              <a:round/>
              <a:headEnd type="none" w="med" len="med"/>
              <a:tailEnd type="triangle"/>
            </a:ln>
            <a:effectLst/>
          </p:spPr>
        </p:cxnSp>
        <p:cxnSp>
          <p:nvCxnSpPr>
            <p:cNvPr id="123" name="Straight Arrow Connector 122"/>
            <p:cNvCxnSpPr>
              <a:stCxn id="60" idx="2"/>
              <a:endCxn id="70" idx="0"/>
            </p:cNvCxnSpPr>
            <p:nvPr/>
          </p:nvCxnSpPr>
          <p:spPr bwMode="auto">
            <a:xfrm flipH="1">
              <a:off x="5165220" y="3312737"/>
              <a:ext cx="43517" cy="457848"/>
            </a:xfrm>
            <a:prstGeom prst="straightConnector1">
              <a:avLst/>
            </a:prstGeom>
            <a:noFill/>
            <a:ln w="9525" cap="flat" cmpd="sng" algn="ctr">
              <a:solidFill>
                <a:schemeClr val="bg2"/>
              </a:solidFill>
              <a:prstDash val="solid"/>
              <a:round/>
              <a:headEnd type="none" w="med" len="med"/>
              <a:tailEnd type="triangle"/>
            </a:ln>
            <a:effectLst/>
          </p:spPr>
        </p:cxnSp>
        <p:cxnSp>
          <p:nvCxnSpPr>
            <p:cNvPr id="128" name="Straight Arrow Connector 127"/>
            <p:cNvCxnSpPr>
              <a:stCxn id="42" idx="2"/>
              <a:endCxn id="58" idx="0"/>
            </p:cNvCxnSpPr>
            <p:nvPr/>
          </p:nvCxnSpPr>
          <p:spPr bwMode="auto">
            <a:xfrm>
              <a:off x="3980879" y="2847650"/>
              <a:ext cx="918647" cy="211174"/>
            </a:xfrm>
            <a:prstGeom prst="straightConnector1">
              <a:avLst/>
            </a:prstGeom>
            <a:noFill/>
            <a:ln w="9525" cap="flat" cmpd="sng" algn="ctr">
              <a:solidFill>
                <a:schemeClr val="bg2"/>
              </a:solidFill>
              <a:prstDash val="solid"/>
              <a:round/>
              <a:headEnd type="none" w="med" len="med"/>
              <a:tailEnd type="triangle"/>
            </a:ln>
            <a:effectLst/>
          </p:spPr>
        </p:cxnSp>
        <p:cxnSp>
          <p:nvCxnSpPr>
            <p:cNvPr id="129" name="Straight Arrow Connector 128"/>
            <p:cNvCxnSpPr>
              <a:stCxn id="44" idx="2"/>
              <a:endCxn id="61" idx="0"/>
            </p:cNvCxnSpPr>
            <p:nvPr/>
          </p:nvCxnSpPr>
          <p:spPr bwMode="auto">
            <a:xfrm flipH="1">
              <a:off x="3770549" y="2847651"/>
              <a:ext cx="522251" cy="922935"/>
            </a:xfrm>
            <a:prstGeom prst="straightConnector1">
              <a:avLst/>
            </a:prstGeom>
            <a:noFill/>
            <a:ln w="9525" cap="flat" cmpd="sng" algn="ctr">
              <a:solidFill>
                <a:srgbClr val="FF0000"/>
              </a:solidFill>
              <a:prstDash val="solid"/>
              <a:round/>
              <a:headEnd type="none" w="med" len="med"/>
              <a:tailEnd type="triangle"/>
            </a:ln>
            <a:effectLst/>
          </p:spPr>
        </p:cxnSp>
        <p:cxnSp>
          <p:nvCxnSpPr>
            <p:cNvPr id="130" name="Straight Arrow Connector 129"/>
            <p:cNvCxnSpPr>
              <a:stCxn id="45" idx="2"/>
              <a:endCxn id="56" idx="0"/>
            </p:cNvCxnSpPr>
            <p:nvPr/>
          </p:nvCxnSpPr>
          <p:spPr bwMode="auto">
            <a:xfrm>
              <a:off x="4448898" y="2847650"/>
              <a:ext cx="138707" cy="211173"/>
            </a:xfrm>
            <a:prstGeom prst="straightConnector1">
              <a:avLst/>
            </a:prstGeom>
            <a:noFill/>
            <a:ln w="9525" cap="flat" cmpd="sng" algn="ctr">
              <a:solidFill>
                <a:schemeClr val="bg2"/>
              </a:solidFill>
              <a:prstDash val="solid"/>
              <a:round/>
              <a:headEnd type="none" w="med" len="med"/>
              <a:tailEnd type="triangle"/>
            </a:ln>
            <a:effectLst/>
          </p:spPr>
        </p:cxnSp>
        <p:cxnSp>
          <p:nvCxnSpPr>
            <p:cNvPr id="131" name="Straight Arrow Connector 130"/>
            <p:cNvCxnSpPr>
              <a:stCxn id="49" idx="2"/>
              <a:endCxn id="57" idx="0"/>
            </p:cNvCxnSpPr>
            <p:nvPr/>
          </p:nvCxnSpPr>
          <p:spPr bwMode="auto">
            <a:xfrm flipH="1">
              <a:off x="4743703" y="2847648"/>
              <a:ext cx="445942" cy="211174"/>
            </a:xfrm>
            <a:prstGeom prst="straightConnector1">
              <a:avLst/>
            </a:prstGeom>
            <a:noFill/>
            <a:ln w="9525" cap="flat" cmpd="sng" algn="ctr">
              <a:solidFill>
                <a:schemeClr val="bg2"/>
              </a:solidFill>
              <a:prstDash val="solid"/>
              <a:round/>
              <a:headEnd type="none" w="med" len="med"/>
              <a:tailEnd type="triangle"/>
            </a:ln>
            <a:effectLst/>
          </p:spPr>
        </p:cxnSp>
        <p:cxnSp>
          <p:nvCxnSpPr>
            <p:cNvPr id="132" name="Straight Arrow Connector 131"/>
            <p:cNvCxnSpPr>
              <a:stCxn id="51" idx="2"/>
              <a:endCxn id="60" idx="0"/>
            </p:cNvCxnSpPr>
            <p:nvPr/>
          </p:nvCxnSpPr>
          <p:spPr bwMode="auto">
            <a:xfrm flipH="1">
              <a:off x="5208737" y="2847649"/>
              <a:ext cx="287749" cy="211173"/>
            </a:xfrm>
            <a:prstGeom prst="straightConnector1">
              <a:avLst/>
            </a:prstGeom>
            <a:noFill/>
            <a:ln w="9525" cap="flat" cmpd="sng" algn="ctr">
              <a:solidFill>
                <a:schemeClr val="bg2"/>
              </a:solidFill>
              <a:prstDash val="solid"/>
              <a:round/>
              <a:headEnd type="none" w="med" len="med"/>
              <a:tailEnd type="triangle"/>
            </a:ln>
            <a:effectLst/>
          </p:spPr>
        </p:cxnSp>
        <p:cxnSp>
          <p:nvCxnSpPr>
            <p:cNvPr id="148" name="Straight Arrow Connector 147"/>
            <p:cNvCxnSpPr>
              <a:stCxn id="53" idx="2"/>
              <a:endCxn id="69" idx="0"/>
            </p:cNvCxnSpPr>
            <p:nvPr/>
          </p:nvCxnSpPr>
          <p:spPr bwMode="auto">
            <a:xfrm flipH="1">
              <a:off x="5007027" y="2847647"/>
              <a:ext cx="802122" cy="922939"/>
            </a:xfrm>
            <a:prstGeom prst="straightConnector1">
              <a:avLst/>
            </a:prstGeom>
            <a:noFill/>
            <a:ln w="9525" cap="flat" cmpd="sng" algn="ctr">
              <a:solidFill>
                <a:srgbClr val="FF0000"/>
              </a:solidFill>
              <a:prstDash val="solid"/>
              <a:round/>
              <a:headEnd type="none" w="med" len="med"/>
              <a:tailEnd type="triangle"/>
            </a:ln>
            <a:effectLst/>
          </p:spPr>
        </p:cxnSp>
      </p:grpSp>
      <p:grpSp>
        <p:nvGrpSpPr>
          <p:cNvPr id="157" name="Group 156"/>
          <p:cNvGrpSpPr/>
          <p:nvPr/>
        </p:nvGrpSpPr>
        <p:grpSpPr>
          <a:xfrm>
            <a:off x="6628358" y="4931458"/>
            <a:ext cx="731520" cy="1390940"/>
            <a:chOff x="6169420" y="2523461"/>
            <a:chExt cx="731520" cy="1390940"/>
          </a:xfrm>
        </p:grpSpPr>
        <p:sp>
          <p:nvSpPr>
            <p:cNvPr id="152" name="Text Box 70"/>
            <p:cNvSpPr txBox="1">
              <a:spLocks noChangeArrowheads="1"/>
            </p:cNvSpPr>
            <p:nvPr/>
          </p:nvSpPr>
          <p:spPr bwMode="auto">
            <a:xfrm>
              <a:off x="6169420" y="3548641"/>
              <a:ext cx="731520" cy="365760"/>
            </a:xfrm>
            <a:prstGeom prst="rect">
              <a:avLst/>
            </a:prstGeom>
            <a:solidFill>
              <a:schemeClr val="accent6">
                <a:lumMod val="75000"/>
              </a:schemeClr>
            </a:solidFill>
            <a:ln w="9525">
              <a:solidFill>
                <a:schemeClr val="tx1"/>
              </a:solidFill>
              <a:miter lim="800000"/>
              <a:headEnd/>
              <a:tailEnd/>
            </a:ln>
            <a:effectLst/>
          </p:spPr>
          <p:txBody>
            <a:bodyPr wrap="square" lIns="0" tIns="0" rIns="0" bIns="0" anchor="t" anchorCtr="1">
              <a:noAutofit/>
            </a:bodyPr>
            <a:lstStyle/>
            <a:p>
              <a:pPr algn="ctr"/>
              <a:r>
                <a:rPr lang="en-US" sz="1400" baseline="-25000" dirty="0" smtClean="0">
                  <a:solidFill>
                    <a:srgbClr val="000000"/>
                  </a:solidFill>
                  <a:latin typeface="Calibri" pitchFamily="34" charset="0"/>
                  <a:cs typeface="Calibri" pitchFamily="34" charset="0"/>
                </a:rPr>
                <a:t>Machine Memory</a:t>
              </a:r>
              <a:endParaRPr lang="en-US" sz="1400" baseline="-25000" dirty="0">
                <a:solidFill>
                  <a:srgbClr val="000000"/>
                </a:solidFill>
                <a:latin typeface="Calibri" pitchFamily="34" charset="0"/>
                <a:cs typeface="Calibri" pitchFamily="34" charset="0"/>
              </a:endParaRPr>
            </a:p>
          </p:txBody>
        </p:sp>
        <p:sp>
          <p:nvSpPr>
            <p:cNvPr id="154" name="Text Box 70"/>
            <p:cNvSpPr txBox="1">
              <a:spLocks noChangeArrowheads="1"/>
            </p:cNvSpPr>
            <p:nvPr/>
          </p:nvSpPr>
          <p:spPr bwMode="auto">
            <a:xfrm>
              <a:off x="6169420" y="3036051"/>
              <a:ext cx="731520" cy="365760"/>
            </a:xfrm>
            <a:prstGeom prst="rect">
              <a:avLst/>
            </a:prstGeom>
            <a:solidFill>
              <a:schemeClr val="tx1">
                <a:lumMod val="50000"/>
              </a:schemeClr>
            </a:solidFill>
            <a:ln w="9525">
              <a:solidFill>
                <a:schemeClr val="tx1"/>
              </a:solidFill>
              <a:miter lim="800000"/>
              <a:headEnd/>
              <a:tailEnd/>
            </a:ln>
            <a:effectLst/>
          </p:spPr>
          <p:txBody>
            <a:bodyPr wrap="square" lIns="0" tIns="0" rIns="0" bIns="0" anchor="t" anchorCtr="1">
              <a:noAutofit/>
            </a:bodyPr>
            <a:lstStyle/>
            <a:p>
              <a:pPr algn="ctr"/>
              <a:r>
                <a:rPr lang="en-US" sz="1400" baseline="-25000" dirty="0" smtClean="0">
                  <a:solidFill>
                    <a:srgbClr val="000000"/>
                  </a:solidFill>
                  <a:latin typeface="Calibri" pitchFamily="34" charset="0"/>
                  <a:cs typeface="Calibri" pitchFamily="34" charset="0"/>
                </a:rPr>
                <a:t>VM Physical</a:t>
              </a:r>
              <a:r>
                <a:rPr lang="en-US" sz="1400" dirty="0" smtClean="0">
                  <a:solidFill>
                    <a:srgbClr val="000000"/>
                  </a:solidFill>
                  <a:latin typeface="Calibri" pitchFamily="34" charset="0"/>
                  <a:cs typeface="Calibri" pitchFamily="34" charset="0"/>
                </a:rPr>
                <a:t> </a:t>
              </a:r>
              <a:r>
                <a:rPr lang="en-US" sz="1400" baseline="-25000" dirty="0" smtClean="0">
                  <a:solidFill>
                    <a:srgbClr val="000000"/>
                  </a:solidFill>
                  <a:latin typeface="Calibri" pitchFamily="34" charset="0"/>
                  <a:cs typeface="Calibri" pitchFamily="34" charset="0"/>
                </a:rPr>
                <a:t>Memory</a:t>
              </a:r>
              <a:endParaRPr lang="en-US" sz="1400" baseline="-25000" dirty="0">
                <a:solidFill>
                  <a:srgbClr val="000000"/>
                </a:solidFill>
                <a:latin typeface="Calibri" pitchFamily="34" charset="0"/>
                <a:cs typeface="Calibri" pitchFamily="34" charset="0"/>
              </a:endParaRPr>
            </a:p>
          </p:txBody>
        </p:sp>
        <p:sp>
          <p:nvSpPr>
            <p:cNvPr id="156" name="Text Box 70"/>
            <p:cNvSpPr txBox="1">
              <a:spLocks noChangeArrowheads="1"/>
            </p:cNvSpPr>
            <p:nvPr/>
          </p:nvSpPr>
          <p:spPr bwMode="auto">
            <a:xfrm>
              <a:off x="6169420" y="2523461"/>
              <a:ext cx="731520" cy="365760"/>
            </a:xfrm>
            <a:prstGeom prst="rect">
              <a:avLst/>
            </a:prstGeom>
            <a:solidFill>
              <a:schemeClr val="bg1">
                <a:lumMod val="40000"/>
                <a:lumOff val="60000"/>
              </a:schemeClr>
            </a:solidFill>
            <a:ln w="9525">
              <a:solidFill>
                <a:schemeClr val="tx1"/>
              </a:solidFill>
              <a:miter lim="800000"/>
              <a:headEnd/>
              <a:tailEnd/>
            </a:ln>
            <a:effectLst/>
          </p:spPr>
          <p:txBody>
            <a:bodyPr wrap="square" lIns="0" tIns="0" rIns="0" bIns="0" anchor="t" anchorCtr="1">
              <a:noAutofit/>
            </a:bodyPr>
            <a:lstStyle/>
            <a:p>
              <a:pPr algn="ctr"/>
              <a:r>
                <a:rPr lang="en-US" sz="1400" baseline="-25000" dirty="0" smtClean="0">
                  <a:solidFill>
                    <a:srgbClr val="000000"/>
                  </a:solidFill>
                  <a:latin typeface="Calibri" pitchFamily="34" charset="0"/>
                  <a:cs typeface="Calibri" pitchFamily="34" charset="0"/>
                </a:rPr>
                <a:t>Virtual Memory</a:t>
              </a:r>
              <a:endParaRPr lang="en-US" sz="1400" baseline="-25000" dirty="0">
                <a:solidFill>
                  <a:srgbClr val="000000"/>
                </a:solidFill>
                <a:latin typeface="Calibri" pitchFamily="34" charset="0"/>
                <a:cs typeface="Calibri" pitchFamily="34" charset="0"/>
              </a:endParaRPr>
            </a:p>
          </p:txBody>
        </p:sp>
      </p:grpSp>
      <p:sp>
        <p:nvSpPr>
          <p:cNvPr id="93"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877977291"/>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Overview</a:t>
            </a:r>
            <a:endParaRPr lang="en-US" dirty="0"/>
          </a:p>
        </p:txBody>
      </p:sp>
      <p:sp>
        <p:nvSpPr>
          <p:cNvPr id="558083" name="Rectangle 3"/>
          <p:cNvSpPr>
            <a:spLocks noGrp="1" noChangeArrowheads="1"/>
          </p:cNvSpPr>
          <p:nvPr>
            <p:ph idx="1"/>
          </p:nvPr>
        </p:nvSpPr>
        <p:spPr/>
        <p:txBody>
          <a:bodyPr/>
          <a:lstStyle/>
          <a:p>
            <a:r>
              <a:rPr lang="en-US" sz="2800" dirty="0" smtClean="0">
                <a:solidFill>
                  <a:schemeClr val="tx1">
                    <a:lumMod val="50000"/>
                  </a:schemeClr>
                </a:solidFill>
              </a:rPr>
              <a:t>Why virtualization is popular</a:t>
            </a:r>
          </a:p>
          <a:p>
            <a:r>
              <a:rPr lang="en-US" sz="2800" dirty="0" smtClean="0">
                <a:solidFill>
                  <a:schemeClr val="tx1">
                    <a:lumMod val="50000"/>
                  </a:schemeClr>
                </a:solidFill>
              </a:rPr>
              <a:t>How virtualization works</a:t>
            </a:r>
          </a:p>
          <a:p>
            <a:r>
              <a:rPr lang="en-US" sz="2800" dirty="0" smtClean="0"/>
              <a:t>Considerations for SQL Server</a:t>
            </a:r>
            <a:endParaRPr lang="en-US" sz="2800" dirty="0">
              <a:solidFill>
                <a:schemeClr val="tx1">
                  <a:lumMod val="50000"/>
                </a:schemeClr>
              </a:solidFill>
            </a:endParaRPr>
          </a:p>
          <a:p>
            <a:pPr lvl="1"/>
            <a:r>
              <a:rPr lang="en-US" sz="2400" dirty="0" smtClean="0"/>
              <a:t>Memory configuration</a:t>
            </a:r>
          </a:p>
          <a:p>
            <a:pPr lvl="1"/>
            <a:r>
              <a:rPr lang="en-US" sz="2400" dirty="0" smtClean="0"/>
              <a:t>CPU allocation</a:t>
            </a:r>
          </a:p>
          <a:p>
            <a:pPr lvl="1"/>
            <a:r>
              <a:rPr lang="en-US" sz="2400" dirty="0" smtClean="0"/>
              <a:t>Storage</a:t>
            </a:r>
          </a:p>
          <a:p>
            <a:r>
              <a:rPr lang="en-US" sz="2800" dirty="0" smtClean="0">
                <a:solidFill>
                  <a:schemeClr val="tx1">
                    <a:lumMod val="50000"/>
                  </a:schemeClr>
                </a:solidFill>
              </a:rPr>
              <a:t>HA/DR options</a:t>
            </a:r>
          </a:p>
          <a:p>
            <a:r>
              <a:rPr lang="en-US" sz="2800" dirty="0">
                <a:solidFill>
                  <a:schemeClr val="tx1">
                    <a:lumMod val="50000"/>
                  </a:schemeClr>
                </a:solidFill>
              </a:rPr>
              <a:t>Monitoring </a:t>
            </a:r>
          </a:p>
          <a:p>
            <a:pPr marL="0" indent="0">
              <a:buNone/>
            </a:pPr>
            <a:endParaRPr lang="en-US" sz="2800" dirty="0">
              <a:effectLst/>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828045805"/>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Overview</a:t>
            </a:r>
            <a:endParaRPr lang="en-US" dirty="0"/>
          </a:p>
        </p:txBody>
      </p:sp>
      <p:sp>
        <p:nvSpPr>
          <p:cNvPr id="558083" name="Rectangle 3"/>
          <p:cNvSpPr>
            <a:spLocks noGrp="1" noChangeArrowheads="1"/>
          </p:cNvSpPr>
          <p:nvPr>
            <p:ph idx="1"/>
          </p:nvPr>
        </p:nvSpPr>
        <p:spPr/>
        <p:txBody>
          <a:bodyPr/>
          <a:lstStyle/>
          <a:p>
            <a:r>
              <a:rPr lang="en-US" sz="2800" dirty="0" smtClean="0"/>
              <a:t>Why virtualization is popular</a:t>
            </a:r>
          </a:p>
          <a:p>
            <a:r>
              <a:rPr lang="en-US" sz="2800" dirty="0" smtClean="0"/>
              <a:t>How virtualization works</a:t>
            </a:r>
          </a:p>
          <a:p>
            <a:r>
              <a:rPr lang="en-US" sz="2800" dirty="0" smtClean="0"/>
              <a:t>Considerations for SQL Server </a:t>
            </a:r>
          </a:p>
          <a:p>
            <a:r>
              <a:rPr lang="en-US" sz="2800" dirty="0" smtClean="0"/>
              <a:t>HA/DR options</a:t>
            </a:r>
          </a:p>
          <a:p>
            <a:r>
              <a:rPr lang="en-US" sz="2800" dirty="0" smtClean="0"/>
              <a:t>Monitoring</a:t>
            </a:r>
          </a:p>
          <a:p>
            <a:r>
              <a:rPr lang="en-US" sz="2800" dirty="0" smtClean="0"/>
              <a:t>Appendix: </a:t>
            </a:r>
            <a:r>
              <a:rPr lang="en-US" sz="2800" dirty="0" smtClean="0"/>
              <a:t>x86 </a:t>
            </a:r>
            <a:r>
              <a:rPr lang="en-US" sz="2800" dirty="0" smtClean="0"/>
              <a:t>virtualization types</a:t>
            </a:r>
            <a:endParaRPr lang="en-US" sz="2800" dirty="0"/>
          </a:p>
          <a:p>
            <a:pPr marL="0" indent="0">
              <a:buNone/>
            </a:pPr>
            <a:endParaRPr lang="en-US" sz="2800" dirty="0">
              <a:effectLst/>
            </a:endParaRPr>
          </a:p>
        </p:txBody>
      </p:sp>
      <p:sp>
        <p:nvSpPr>
          <p:cNvPr id="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490424748"/>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Memory Configuration</a:t>
            </a:r>
            <a:br>
              <a:rPr lang="en-US" dirty="0" smtClean="0"/>
            </a:br>
            <a:r>
              <a:rPr lang="en-US" sz="2800" dirty="0" smtClean="0">
                <a:solidFill>
                  <a:schemeClr val="accent1"/>
                </a:solidFill>
              </a:rPr>
              <a:t>Understanding SQL Server Memory Requirements</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One of the focuses of virtualization is to reduce the amount of unused memory that exists inside of the datacenter</a:t>
            </a:r>
          </a:p>
          <a:p>
            <a:r>
              <a:rPr lang="en-US" sz="2400" dirty="0" smtClean="0"/>
              <a:t>For SQL Server most people don’t know or understand how to determine what the actual memory usage or memory requirements for SQL Server is:</a:t>
            </a:r>
          </a:p>
          <a:p>
            <a:pPr lvl="1"/>
            <a:r>
              <a:rPr lang="en-US" sz="2000" dirty="0" smtClean="0"/>
              <a:t>SQL Server:Memory Manager\Total Server Memory</a:t>
            </a:r>
          </a:p>
          <a:p>
            <a:pPr lvl="1"/>
            <a:r>
              <a:rPr lang="en-US" sz="2000" dirty="0" smtClean="0"/>
              <a:t>SQL Server:Memory Manager\Target Server Memory</a:t>
            </a:r>
          </a:p>
          <a:p>
            <a:pPr lvl="1"/>
            <a:r>
              <a:rPr lang="en-US" sz="2000" dirty="0" smtClean="0"/>
              <a:t>Total Server Memory is the amount of memory consumed by the buffer pool in kilobytes</a:t>
            </a:r>
          </a:p>
          <a:p>
            <a:pPr lvl="1"/>
            <a:r>
              <a:rPr lang="en-US" sz="2000" dirty="0" smtClean="0"/>
              <a:t>Target Server Memory is the amount of dynamic memory the server can actually consume under its workload</a:t>
            </a:r>
          </a:p>
          <a:p>
            <a:pPr lvl="1"/>
            <a:r>
              <a:rPr lang="en-US" sz="2000" dirty="0" smtClean="0"/>
              <a:t>If Target Server Memory exceeds the Total Server Memory, the SQL Server can use more memory if it is allocated to it</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78650650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Memory Configuration</a:t>
            </a:r>
            <a:br>
              <a:rPr lang="en-US" dirty="0" smtClean="0"/>
            </a:br>
            <a:r>
              <a:rPr lang="en-US" sz="2800" dirty="0" smtClean="0">
                <a:solidFill>
                  <a:schemeClr val="accent1"/>
                </a:solidFill>
              </a:rPr>
              <a:t>Implications of VMware Memory Overcommit</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VMware allows you to power on virtual machines on a single host with more virtual RAM allocated to them than actually exists as physical memory on the host</a:t>
            </a:r>
          </a:p>
          <a:p>
            <a:pPr lvl="1"/>
            <a:r>
              <a:rPr lang="en-US" sz="2000" dirty="0" smtClean="0"/>
              <a:t>One of the reasons behind this is that many application servers have RAM allocations to them that go unused but need to be available for scenarios where demand requires additional memory temporarily</a:t>
            </a:r>
          </a:p>
          <a:p>
            <a:pPr lvl="1"/>
            <a:r>
              <a:rPr lang="en-US" sz="2000" dirty="0" smtClean="0"/>
              <a:t>Another reason for this is advance features like memory de-duplication which will be covered later in this module</a:t>
            </a:r>
          </a:p>
          <a:p>
            <a:r>
              <a:rPr lang="en-US" sz="2400" dirty="0" smtClean="0"/>
              <a:t>When actual memory demand physically exceeds the available machine memory on the host VMware responds by ballooning each of the guest VMs to reclaim memory for allocation to other VMs by the hypervisor</a:t>
            </a:r>
          </a:p>
          <a:p>
            <a:r>
              <a:rPr lang="en-US" sz="2400" dirty="0" smtClean="0"/>
              <a:t>If ballooning fails to reclaim sufficient memory fast enough, the hypervisor resorts to disk paging of memory allocations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25865915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Memory Configuration</a:t>
            </a:r>
            <a:br>
              <a:rPr lang="en-US" dirty="0" smtClean="0"/>
            </a:br>
            <a:r>
              <a:rPr lang="en-US" sz="2800" dirty="0" smtClean="0">
                <a:solidFill>
                  <a:schemeClr val="accent1"/>
                </a:solidFill>
              </a:rPr>
              <a:t>VMware Balloon Driver</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a:t>Balloon driver in </a:t>
            </a:r>
            <a:r>
              <a:rPr lang="en-US" sz="2400" dirty="0" smtClean="0"/>
              <a:t>VMware, installed by the VMware tools, </a:t>
            </a:r>
            <a:r>
              <a:rPr lang="en-US" sz="2400" dirty="0"/>
              <a:t>fakes memory pressure in the guests to prevent actual memory pressure on the host</a:t>
            </a:r>
          </a:p>
          <a:p>
            <a:r>
              <a:rPr lang="en-US" sz="2400" dirty="0" smtClean="0"/>
              <a:t>The </a:t>
            </a:r>
            <a:r>
              <a:rPr lang="en-US" sz="2400" dirty="0"/>
              <a:t>default SQL Server </a:t>
            </a:r>
            <a:r>
              <a:rPr lang="en-US" sz="2400" dirty="0" smtClean="0"/>
              <a:t>‘min </a:t>
            </a:r>
            <a:r>
              <a:rPr lang="en-US" sz="2400" dirty="0"/>
              <a:t>server </a:t>
            </a:r>
            <a:r>
              <a:rPr lang="en-US" sz="2400" dirty="0" smtClean="0"/>
              <a:t>memory’ </a:t>
            </a:r>
            <a:r>
              <a:rPr lang="en-US" sz="2400" dirty="0"/>
              <a:t>setting is 0 which allows it to trim memory usage when the OS flag for memory pressure gets </a:t>
            </a:r>
            <a:r>
              <a:rPr lang="en-US" sz="2400" dirty="0" smtClean="0"/>
              <a:t>set however, SQL Server caches data pages in memory using the buffer pool and trimming of the memory usage will result in higher disk I/O to compensate</a:t>
            </a:r>
            <a:endParaRPr lang="en-US" sz="2400" dirty="0"/>
          </a:p>
          <a:p>
            <a:r>
              <a:rPr lang="en-US" sz="2400" dirty="0" smtClean="0"/>
              <a:t>In certain scenarios where the SQL Server process fails to respond fast enough to the memory pressure caused by ballooning of the VM, OS </a:t>
            </a:r>
            <a:r>
              <a:rPr lang="en-US" sz="2400" dirty="0"/>
              <a:t>level paging of the SQL Server process to the page </a:t>
            </a:r>
            <a:r>
              <a:rPr lang="en-US" sz="2400" dirty="0" smtClean="0"/>
              <a:t>file can occur resulting in severely degraded performance and instability</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4199618059"/>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Memory Configuration</a:t>
            </a:r>
            <a:br>
              <a:rPr lang="en-US" dirty="0" smtClean="0"/>
            </a:br>
            <a:r>
              <a:rPr lang="en-US" sz="2800" dirty="0" smtClean="0">
                <a:solidFill>
                  <a:schemeClr val="accent1"/>
                </a:solidFill>
              </a:rPr>
              <a:t>VMware Recommended Best Practices</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Don’t overcommit memory if memory intensive applications are being virtualized</a:t>
            </a:r>
          </a:p>
          <a:p>
            <a:r>
              <a:rPr lang="en-US" sz="2400" dirty="0" smtClean="0"/>
              <a:t>Configure </a:t>
            </a:r>
            <a:r>
              <a:rPr lang="en-US" sz="2400" dirty="0"/>
              <a:t>a memory reservation for SQL Server </a:t>
            </a:r>
            <a:r>
              <a:rPr lang="en-US" sz="2400" dirty="0" smtClean="0"/>
              <a:t>VMs if memory overcommit is being used</a:t>
            </a:r>
            <a:endParaRPr lang="en-US" sz="2400" dirty="0"/>
          </a:p>
          <a:p>
            <a:pPr lvl="1"/>
            <a:r>
              <a:rPr lang="en-US" sz="2000" dirty="0" smtClean="0"/>
              <a:t>Use Lock Pages in Memory to prevent hard OS paging of the SQL Server process</a:t>
            </a:r>
          </a:p>
          <a:p>
            <a:pPr lvl="1"/>
            <a:r>
              <a:rPr lang="en-US" sz="2000" dirty="0" smtClean="0"/>
              <a:t>Set min </a:t>
            </a:r>
            <a:r>
              <a:rPr lang="en-US" sz="2000" dirty="0"/>
              <a:t>and max server memory configuration options </a:t>
            </a:r>
            <a:r>
              <a:rPr lang="en-US" sz="2000" dirty="0" smtClean="0"/>
              <a:t>appropriately to control the size of the </a:t>
            </a:r>
            <a:r>
              <a:rPr lang="en-US" sz="2000" dirty="0"/>
              <a:t>buffer pool that SQL Server manages</a:t>
            </a:r>
          </a:p>
          <a:p>
            <a:pPr lvl="1"/>
            <a:r>
              <a:rPr lang="en-US" sz="2000" dirty="0" smtClean="0"/>
              <a:t>Keep in mind that the VMware </a:t>
            </a:r>
            <a:r>
              <a:rPr lang="en-US" sz="2000" dirty="0"/>
              <a:t>reservation is for the entire server overall, not just SQL Server </a:t>
            </a:r>
            <a:r>
              <a:rPr lang="en-US" sz="2000" dirty="0" smtClean="0"/>
              <a:t>buffer pool</a:t>
            </a:r>
            <a:endParaRPr lang="en-US" sz="2000" dirty="0"/>
          </a:p>
          <a:p>
            <a:pPr lvl="2"/>
            <a:r>
              <a:rPr lang="en-US" sz="1600" dirty="0"/>
              <a:t>Anything above the reservation is not guaranteed, usually with memory over commit it is not going to be </a:t>
            </a:r>
            <a:r>
              <a:rPr lang="en-US" sz="1600" dirty="0" smtClean="0"/>
              <a:t>there</a:t>
            </a:r>
          </a:p>
          <a:p>
            <a:r>
              <a:rPr lang="en-US" sz="2400" dirty="0" smtClean="0"/>
              <a:t>Use Large Pages, enabled by trace flag –T834 to limit TLB misses</a:t>
            </a:r>
          </a:p>
          <a:p>
            <a:pPr lvl="1"/>
            <a:r>
              <a:rPr lang="en-US" sz="2000" dirty="0" smtClean="0"/>
              <a:t>Consequence is that buffer pool must be allocated contiguously</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89961231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VMware Memory De-Duplication</a:t>
            </a:r>
            <a:endParaRPr lang="en-US" dirty="0"/>
          </a:p>
        </p:txBody>
      </p:sp>
      <p:sp>
        <p:nvSpPr>
          <p:cNvPr id="3" name="Content Placeholder 2"/>
          <p:cNvSpPr>
            <a:spLocks noGrp="1"/>
          </p:cNvSpPr>
          <p:nvPr>
            <p:ph idx="1"/>
          </p:nvPr>
        </p:nvSpPr>
        <p:spPr/>
        <p:txBody>
          <a:bodyPr/>
          <a:lstStyle/>
          <a:p>
            <a:r>
              <a:rPr lang="en-US" sz="2400" dirty="0" smtClean="0"/>
              <a:t>Hypervisor attempts to de-duplicate and compress memory used by virtual machines to allow further scalability</a:t>
            </a:r>
          </a:p>
          <a:p>
            <a:pPr lvl="1"/>
            <a:r>
              <a:rPr lang="en-US" sz="2000" dirty="0" smtClean="0"/>
              <a:t>If you run 10 Windows Server 2008 servers, there are 10 copies of basic DLLs in memory</a:t>
            </a:r>
          </a:p>
          <a:p>
            <a:pPr lvl="1"/>
            <a:r>
              <a:rPr lang="en-US" sz="2000" dirty="0" smtClean="0"/>
              <a:t>Memory usage in the server will reduce over time when the server is running</a:t>
            </a:r>
          </a:p>
          <a:p>
            <a:pPr lvl="1"/>
            <a:r>
              <a:rPr lang="en-US" sz="2000" dirty="0" smtClean="0"/>
              <a:t>Allows over-commit without actually over-committing resources</a:t>
            </a:r>
          </a:p>
          <a:p>
            <a:r>
              <a:rPr lang="en-US" sz="2400" dirty="0" smtClean="0"/>
              <a:t>Performance degradation can occur during monthly patch windows due to the added hypervisor CPU overhead to identify duplicate memory pages across the VMs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77626982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Hyper-V Dynamic Memory</a:t>
            </a:r>
            <a:endParaRPr lang="en-US" dirty="0"/>
          </a:p>
        </p:txBody>
      </p:sp>
      <p:sp>
        <p:nvSpPr>
          <p:cNvPr id="3" name="Content Placeholder 2"/>
          <p:cNvSpPr>
            <a:spLocks noGrp="1"/>
          </p:cNvSpPr>
          <p:nvPr>
            <p:ph idx="1"/>
          </p:nvPr>
        </p:nvSpPr>
        <p:spPr>
          <a:xfrm>
            <a:off x="227014" y="1384300"/>
            <a:ext cx="6523192" cy="5040312"/>
          </a:xfrm>
        </p:spPr>
        <p:txBody>
          <a:bodyPr/>
          <a:lstStyle/>
          <a:p>
            <a:r>
              <a:rPr lang="en-US" sz="2400" dirty="0" smtClean="0"/>
              <a:t>Requires Windows Server 2008 R2 SP1</a:t>
            </a:r>
          </a:p>
          <a:p>
            <a:r>
              <a:rPr lang="en-US" sz="2400" dirty="0" smtClean="0"/>
              <a:t>Removes the requirement to appropriately size </a:t>
            </a:r>
            <a:r>
              <a:rPr lang="en-US" sz="2400" dirty="0" err="1" smtClean="0"/>
              <a:t>VM</a:t>
            </a:r>
            <a:r>
              <a:rPr lang="en-US" sz="2400" dirty="0" smtClean="0"/>
              <a:t> memory requirements</a:t>
            </a:r>
          </a:p>
          <a:p>
            <a:pPr lvl="1"/>
            <a:r>
              <a:rPr lang="en-US" sz="2000" dirty="0" smtClean="0"/>
              <a:t>Useful for </a:t>
            </a:r>
            <a:r>
              <a:rPr lang="en-US" sz="2000" dirty="0" err="1" smtClean="0"/>
              <a:t>VMs</a:t>
            </a:r>
            <a:r>
              <a:rPr lang="en-US" sz="2000" dirty="0" smtClean="0"/>
              <a:t> where necessary memory requirement is unknown and ability to dynamically grow/shrink </a:t>
            </a:r>
            <a:r>
              <a:rPr lang="en-US" sz="2000" dirty="0" err="1" smtClean="0"/>
              <a:t>VM</a:t>
            </a:r>
            <a:r>
              <a:rPr lang="en-US" sz="2000" dirty="0" smtClean="0"/>
              <a:t> memory allocation is beneficial</a:t>
            </a:r>
          </a:p>
          <a:p>
            <a:r>
              <a:rPr lang="en-US" sz="2400" dirty="0" smtClean="0"/>
              <a:t>SQL Server</a:t>
            </a:r>
          </a:p>
          <a:p>
            <a:pPr lvl="1"/>
            <a:r>
              <a:rPr lang="en-US" sz="2000" dirty="0" smtClean="0"/>
              <a:t>Hot-Add memory support in Enterprise Edition allows SQL to make use of extra physical memory added after SQL Server starts</a:t>
            </a:r>
          </a:p>
          <a:p>
            <a:pPr lvl="2"/>
            <a:r>
              <a:rPr lang="en-US" sz="1800" dirty="0" smtClean="0"/>
              <a:t>Requires Enterprise Edition+ of SQL Sever 2005+</a:t>
            </a:r>
          </a:p>
          <a:p>
            <a:pPr lvl="1"/>
            <a:r>
              <a:rPr lang="en-US" sz="2000" dirty="0" smtClean="0"/>
              <a:t>Startup RAM = 1-2GB + Min Server Memory</a:t>
            </a:r>
          </a:p>
          <a:p>
            <a:pPr lvl="1"/>
            <a:r>
              <a:rPr lang="en-US" sz="2000" dirty="0" smtClean="0"/>
              <a:t>Maximum RAM &gt; Max Server Memory</a:t>
            </a:r>
          </a:p>
          <a:p>
            <a:pPr lvl="1"/>
            <a:r>
              <a:rPr lang="en-US" sz="2000" dirty="0" smtClean="0"/>
              <a:t>Memory Buffer &gt;= 5%</a:t>
            </a:r>
          </a:p>
          <a:p>
            <a:pPr lvl="1"/>
            <a:r>
              <a:rPr lang="en-US" sz="2000" dirty="0" smtClean="0"/>
              <a:t>Lock Pages in Memory recommended</a:t>
            </a:r>
          </a:p>
          <a:p>
            <a:pPr lvl="1"/>
            <a:r>
              <a:rPr lang="en-US" sz="2000" dirty="0" smtClean="0"/>
              <a:t>Dynamic Memory not for Standard Edition</a:t>
            </a:r>
            <a:endParaRPr lang="en-US" sz="2000" dirty="0"/>
          </a:p>
        </p:txBody>
      </p:sp>
      <p:grpSp>
        <p:nvGrpSpPr>
          <p:cNvPr id="28" name="Group 27"/>
          <p:cNvGrpSpPr/>
          <p:nvPr/>
        </p:nvGrpSpPr>
        <p:grpSpPr>
          <a:xfrm>
            <a:off x="6808285" y="2236207"/>
            <a:ext cx="2186411" cy="2746821"/>
            <a:chOff x="6627225" y="2272419"/>
            <a:chExt cx="2186411" cy="2746821"/>
          </a:xfrm>
        </p:grpSpPr>
        <p:sp>
          <p:nvSpPr>
            <p:cNvPr id="4" name="Text Box 70"/>
            <p:cNvSpPr txBox="1">
              <a:spLocks noChangeArrowheads="1"/>
            </p:cNvSpPr>
            <p:nvPr/>
          </p:nvSpPr>
          <p:spPr bwMode="auto">
            <a:xfrm>
              <a:off x="6627225" y="2272419"/>
              <a:ext cx="1188720" cy="548640"/>
            </a:xfrm>
            <a:prstGeom prst="rect">
              <a:avLst/>
            </a:prstGeom>
            <a:solidFill>
              <a:schemeClr val="tx1">
                <a:lumMod val="85000"/>
              </a:schemeClr>
            </a:solidFill>
            <a:ln w="9525">
              <a:solidFill>
                <a:schemeClr val="tx1"/>
              </a:solidFill>
              <a:miter lim="800000"/>
              <a:headEnd/>
              <a:tailEnd/>
            </a:ln>
            <a:effectLst/>
          </p:spPr>
          <p:txBody>
            <a:bodyPr wrap="square">
              <a:noAutofit/>
            </a:bodyPr>
            <a:lstStyle/>
            <a:p>
              <a:pPr algn="l"/>
              <a:endParaRPr lang="en-US" sz="1400" baseline="-25000" dirty="0">
                <a:solidFill>
                  <a:srgbClr val="000000"/>
                </a:solidFill>
                <a:latin typeface="Calibri" pitchFamily="34" charset="0"/>
                <a:cs typeface="Calibri" pitchFamily="34" charset="0"/>
              </a:endParaRPr>
            </a:p>
          </p:txBody>
        </p:sp>
        <p:sp>
          <p:nvSpPr>
            <p:cNvPr id="5" name="Text Box 70"/>
            <p:cNvSpPr txBox="1">
              <a:spLocks noChangeArrowheads="1"/>
            </p:cNvSpPr>
            <p:nvPr/>
          </p:nvSpPr>
          <p:spPr bwMode="auto">
            <a:xfrm>
              <a:off x="6627225" y="2821059"/>
              <a:ext cx="1188720" cy="552261"/>
            </a:xfrm>
            <a:prstGeom prst="rect">
              <a:avLst/>
            </a:prstGeom>
            <a:solidFill>
              <a:schemeClr val="tx1">
                <a:lumMod val="75000"/>
              </a:schemeClr>
            </a:solidFill>
            <a:ln w="9525">
              <a:solidFill>
                <a:schemeClr val="tx1"/>
              </a:solidFill>
              <a:miter lim="800000"/>
              <a:headEnd/>
              <a:tailEnd/>
            </a:ln>
            <a:effectLst/>
          </p:spPr>
          <p:txBody>
            <a:bodyPr wrap="square" anchor="ctr" anchorCtr="1">
              <a:noAutofit/>
            </a:bodyPr>
            <a:lstStyle/>
            <a:p>
              <a:pPr algn="ctr"/>
              <a:r>
                <a:rPr lang="en-US" sz="1400" baseline="-25000" dirty="0" smtClean="0">
                  <a:solidFill>
                    <a:srgbClr val="000000"/>
                  </a:solidFill>
                  <a:latin typeface="Calibri" pitchFamily="34" charset="0"/>
                  <a:cs typeface="Calibri" pitchFamily="34" charset="0"/>
                </a:rPr>
                <a:t>Memory Buffer =</a:t>
              </a:r>
            </a:p>
            <a:p>
              <a:pPr algn="ctr"/>
              <a:r>
                <a:rPr lang="en-US" sz="1400" baseline="-25000" dirty="0" smtClean="0">
                  <a:solidFill>
                    <a:srgbClr val="000000"/>
                  </a:solidFill>
                  <a:latin typeface="Calibri" pitchFamily="34" charset="0"/>
                  <a:cs typeface="Calibri" pitchFamily="34" charset="0"/>
                </a:rPr>
                <a:t>Demand * Buffer %</a:t>
              </a:r>
              <a:endParaRPr lang="en-US" sz="1400" baseline="-25000" dirty="0">
                <a:solidFill>
                  <a:srgbClr val="000000"/>
                </a:solidFill>
                <a:latin typeface="Calibri" pitchFamily="34" charset="0"/>
                <a:cs typeface="Calibri" pitchFamily="34" charset="0"/>
              </a:endParaRPr>
            </a:p>
          </p:txBody>
        </p:sp>
        <p:sp>
          <p:nvSpPr>
            <p:cNvPr id="6" name="Text Box 70"/>
            <p:cNvSpPr txBox="1">
              <a:spLocks noChangeArrowheads="1"/>
            </p:cNvSpPr>
            <p:nvPr/>
          </p:nvSpPr>
          <p:spPr bwMode="auto">
            <a:xfrm>
              <a:off x="6627227" y="3373320"/>
              <a:ext cx="1188720" cy="548640"/>
            </a:xfrm>
            <a:prstGeom prst="rect">
              <a:avLst/>
            </a:prstGeom>
            <a:solidFill>
              <a:schemeClr val="tx1">
                <a:lumMod val="65000"/>
              </a:schemeClr>
            </a:solidFill>
            <a:ln w="9525">
              <a:solidFill>
                <a:schemeClr val="tx1"/>
              </a:solidFill>
              <a:miter lim="800000"/>
              <a:headEnd/>
              <a:tailEnd/>
            </a:ln>
            <a:effectLst/>
          </p:spPr>
          <p:txBody>
            <a:bodyPr wrap="square" anchor="ctr" anchorCtr="1">
              <a:noAutofit/>
            </a:bodyPr>
            <a:lstStyle/>
            <a:p>
              <a:pPr algn="ctr"/>
              <a:r>
                <a:rPr lang="en-US" sz="1400" baseline="-25000" dirty="0" smtClean="0">
                  <a:solidFill>
                    <a:srgbClr val="000000"/>
                  </a:solidFill>
                  <a:latin typeface="Calibri" pitchFamily="34" charset="0"/>
                  <a:cs typeface="Calibri" pitchFamily="34" charset="0"/>
                </a:rPr>
                <a:t>Additional Memory as </a:t>
              </a:r>
              <a:r>
                <a:rPr lang="en-US" sz="1400" baseline="-25000" dirty="0">
                  <a:solidFill>
                    <a:srgbClr val="000000"/>
                  </a:solidFill>
                  <a:latin typeface="Calibri" pitchFamily="34" charset="0"/>
                  <a:cs typeface="Calibri" pitchFamily="34" charset="0"/>
                </a:rPr>
                <a:t>R</a:t>
              </a:r>
              <a:r>
                <a:rPr lang="en-US" sz="1400" baseline="-25000" dirty="0" smtClean="0">
                  <a:solidFill>
                    <a:srgbClr val="000000"/>
                  </a:solidFill>
                  <a:latin typeface="Calibri" pitchFamily="34" charset="0"/>
                  <a:cs typeface="Calibri" pitchFamily="34" charset="0"/>
                </a:rPr>
                <a:t>equired by Memory Demand</a:t>
              </a:r>
              <a:endParaRPr lang="en-US" sz="1400" baseline="-25000" dirty="0">
                <a:solidFill>
                  <a:srgbClr val="000000"/>
                </a:solidFill>
                <a:latin typeface="Calibri" pitchFamily="34" charset="0"/>
                <a:cs typeface="Calibri" pitchFamily="34" charset="0"/>
              </a:endParaRPr>
            </a:p>
          </p:txBody>
        </p:sp>
        <p:sp>
          <p:nvSpPr>
            <p:cNvPr id="7" name="Text Box 70"/>
            <p:cNvSpPr txBox="1">
              <a:spLocks noChangeArrowheads="1"/>
            </p:cNvSpPr>
            <p:nvPr/>
          </p:nvSpPr>
          <p:spPr bwMode="auto">
            <a:xfrm>
              <a:off x="6627226" y="3921960"/>
              <a:ext cx="1188720" cy="1097280"/>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r>
                <a:rPr lang="en-US" sz="1400" baseline="-25000" dirty="0" smtClean="0">
                  <a:solidFill>
                    <a:srgbClr val="000000"/>
                  </a:solidFill>
                  <a:latin typeface="Calibri" pitchFamily="34" charset="0"/>
                  <a:cs typeface="Calibri" pitchFamily="34" charset="0"/>
                </a:rPr>
                <a:t>Startup Memory</a:t>
              </a:r>
              <a:endParaRPr lang="en-US" sz="1400" baseline="-25000" dirty="0">
                <a:solidFill>
                  <a:srgbClr val="000000"/>
                </a:solidFill>
                <a:latin typeface="Calibri" pitchFamily="34" charset="0"/>
                <a:cs typeface="Calibri" pitchFamily="34" charset="0"/>
              </a:endParaRPr>
            </a:p>
          </p:txBody>
        </p:sp>
        <p:cxnSp>
          <p:nvCxnSpPr>
            <p:cNvPr id="21" name="Straight Arrow Connector 20"/>
            <p:cNvCxnSpPr>
              <a:stCxn id="4" idx="0"/>
            </p:cNvCxnSpPr>
            <p:nvPr/>
          </p:nvCxnSpPr>
          <p:spPr bwMode="auto">
            <a:xfrm>
              <a:off x="7221585" y="2272419"/>
              <a:ext cx="1062336" cy="0"/>
            </a:xfrm>
            <a:prstGeom prst="straightConnector1">
              <a:avLst/>
            </a:prstGeom>
            <a:noFill/>
            <a:ln w="9525" cap="flat" cmpd="sng" algn="ctr">
              <a:solidFill>
                <a:schemeClr val="tx1"/>
              </a:solidFill>
              <a:prstDash val="solid"/>
              <a:round/>
              <a:headEnd type="none" w="med" len="med"/>
              <a:tailEnd type="triangle"/>
            </a:ln>
            <a:effectLst/>
          </p:spPr>
        </p:cxnSp>
        <p:cxnSp>
          <p:nvCxnSpPr>
            <p:cNvPr id="22" name="Elbow Connector 21"/>
            <p:cNvCxnSpPr/>
            <p:nvPr/>
          </p:nvCxnSpPr>
          <p:spPr bwMode="auto">
            <a:xfrm>
              <a:off x="7762605" y="3373320"/>
              <a:ext cx="9144" cy="1645920"/>
            </a:xfrm>
            <a:prstGeom prst="bentConnector3">
              <a:avLst>
                <a:gd name="adj1" fmla="val 2798024"/>
              </a:avLst>
            </a:prstGeom>
            <a:noFill/>
            <a:ln w="9525" cap="flat" cmpd="sng" algn="ctr">
              <a:solidFill>
                <a:schemeClr val="tx1"/>
              </a:solidFill>
              <a:prstDash val="solid"/>
              <a:round/>
              <a:headEnd type="none" w="med" len="med"/>
              <a:tailEnd type="none" w="med" len="med"/>
            </a:ln>
            <a:effectLst/>
          </p:spPr>
        </p:cxnSp>
        <p:sp>
          <p:nvSpPr>
            <p:cNvPr id="26" name="TextBox 25"/>
            <p:cNvSpPr txBox="1"/>
            <p:nvPr/>
          </p:nvSpPr>
          <p:spPr>
            <a:xfrm>
              <a:off x="8082116" y="2334373"/>
              <a:ext cx="731520" cy="332399"/>
            </a:xfrm>
            <a:prstGeom prst="rect">
              <a:avLst/>
            </a:prstGeom>
            <a:noFill/>
          </p:spPr>
          <p:txBody>
            <a:bodyPr wrap="square" lIns="0" tIns="0" rIns="0" bIns="0" rtlCol="0">
              <a:spAutoFit/>
            </a:bodyPr>
            <a:lstStyle/>
            <a:p>
              <a:pPr algn="ctr"/>
              <a:r>
                <a:rPr lang="en-US" sz="1200" dirty="0" smtClean="0">
                  <a:solidFill>
                    <a:schemeClr val="tx1"/>
                  </a:solidFill>
                  <a:latin typeface="Calibri" pitchFamily="34" charset="0"/>
                  <a:cs typeface="Calibri" pitchFamily="34" charset="0"/>
                </a:rPr>
                <a:t>Maximum Memory</a:t>
              </a:r>
              <a:endParaRPr lang="en-US" sz="1200" dirty="0">
                <a:solidFill>
                  <a:schemeClr val="tx1"/>
                </a:solidFill>
                <a:latin typeface="Calibri" pitchFamily="34" charset="0"/>
                <a:cs typeface="Calibri" pitchFamily="34" charset="0"/>
              </a:endParaRPr>
            </a:p>
          </p:txBody>
        </p:sp>
        <p:sp>
          <p:nvSpPr>
            <p:cNvPr id="27" name="TextBox 26"/>
            <p:cNvSpPr txBox="1"/>
            <p:nvPr/>
          </p:nvSpPr>
          <p:spPr>
            <a:xfrm>
              <a:off x="8082116" y="3983914"/>
              <a:ext cx="731520" cy="332399"/>
            </a:xfrm>
            <a:prstGeom prst="rect">
              <a:avLst/>
            </a:prstGeom>
            <a:noFill/>
          </p:spPr>
          <p:txBody>
            <a:bodyPr wrap="square" lIns="0" tIns="0" rIns="0" bIns="0" rtlCol="0">
              <a:spAutoFit/>
            </a:bodyPr>
            <a:lstStyle/>
            <a:p>
              <a:pPr algn="ctr"/>
              <a:r>
                <a:rPr lang="en-US" sz="1200" dirty="0" smtClean="0">
                  <a:solidFill>
                    <a:schemeClr val="tx1"/>
                  </a:solidFill>
                  <a:latin typeface="Calibri" pitchFamily="34" charset="0"/>
                  <a:cs typeface="Calibri" pitchFamily="34" charset="0"/>
                </a:rPr>
                <a:t>Memory Demand</a:t>
              </a:r>
              <a:endParaRPr lang="en-US" sz="1200" dirty="0">
                <a:solidFill>
                  <a:schemeClr val="tx1"/>
                </a:solidFill>
                <a:latin typeface="Calibri" pitchFamily="34" charset="0"/>
                <a:cs typeface="Calibri" pitchFamily="34" charset="0"/>
              </a:endParaRPr>
            </a:p>
          </p:txBody>
        </p:sp>
      </p:grpSp>
      <p:sp>
        <p:nvSpPr>
          <p:cNvPr id="13"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698585813"/>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4608312" y="4742363"/>
            <a:ext cx="1097280" cy="767734"/>
            <a:chOff x="1819827" y="5533478"/>
            <a:chExt cx="1097280" cy="767734"/>
          </a:xfrm>
        </p:grpSpPr>
        <p:sp>
          <p:nvSpPr>
            <p:cNvPr id="22" name="Text Box 70"/>
            <p:cNvSpPr txBox="1">
              <a:spLocks noChangeArrowheads="1"/>
            </p:cNvSpPr>
            <p:nvPr/>
          </p:nvSpPr>
          <p:spPr bwMode="auto">
            <a:xfrm>
              <a:off x="1819827" y="5533478"/>
              <a:ext cx="1097280" cy="767734"/>
            </a:xfrm>
            <a:prstGeom prst="rect">
              <a:avLst/>
            </a:prstGeom>
            <a:solidFill>
              <a:schemeClr val="bg1">
                <a:lumMod val="40000"/>
                <a:lumOff val="60000"/>
              </a:schemeClr>
            </a:solidFill>
            <a:ln w="9525">
              <a:solidFill>
                <a:schemeClr val="tx1"/>
              </a:solidFill>
              <a:miter lim="800000"/>
              <a:headEnd/>
              <a:tailEnd/>
            </a:ln>
            <a:effectLst/>
          </p:spPr>
          <p:txBody>
            <a:bodyPr wrap="square" anchor="ctr" anchorCtr="1">
              <a:noAutofit/>
            </a:bodyPr>
            <a:lstStyle/>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r>
                <a:rPr lang="en-US" sz="1400" baseline="-25000" dirty="0" smtClean="0">
                  <a:solidFill>
                    <a:srgbClr val="000000"/>
                  </a:solidFill>
                  <a:latin typeface="Calibri" pitchFamily="34" charset="0"/>
                  <a:cs typeface="Calibri" pitchFamily="34" charset="0"/>
                </a:rPr>
                <a:t>App Server</a:t>
              </a:r>
              <a:endParaRPr lang="en-US" sz="1400" baseline="-25000" dirty="0">
                <a:solidFill>
                  <a:srgbClr val="000000"/>
                </a:solidFill>
                <a:latin typeface="Calibri" pitchFamily="34" charset="0"/>
                <a:cs typeface="Calibri" pitchFamily="34" charset="0"/>
              </a:endParaRPr>
            </a:p>
          </p:txBody>
        </p:sp>
        <p:grpSp>
          <p:nvGrpSpPr>
            <p:cNvPr id="23" name="Group 22"/>
            <p:cNvGrpSpPr/>
            <p:nvPr/>
          </p:nvGrpSpPr>
          <p:grpSpPr>
            <a:xfrm>
              <a:off x="1870529" y="5616321"/>
              <a:ext cx="995877" cy="457200"/>
              <a:chOff x="1884108" y="5624918"/>
              <a:chExt cx="995877" cy="457200"/>
            </a:xfrm>
          </p:grpSpPr>
          <p:sp>
            <p:nvSpPr>
              <p:cNvPr id="24" name="Text Box 70"/>
              <p:cNvSpPr txBox="1">
                <a:spLocks noChangeArrowheads="1"/>
              </p:cNvSpPr>
              <p:nvPr/>
            </p:nvSpPr>
            <p:spPr bwMode="auto">
              <a:xfrm>
                <a:off x="1884108" y="5624918"/>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sp>
            <p:nvSpPr>
              <p:cNvPr id="25" name="Text Box 70"/>
              <p:cNvSpPr txBox="1">
                <a:spLocks noChangeArrowheads="1"/>
              </p:cNvSpPr>
              <p:nvPr/>
            </p:nvSpPr>
            <p:spPr bwMode="auto">
              <a:xfrm>
                <a:off x="2422785" y="5624918"/>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grpSp>
      </p:grpSp>
      <p:sp>
        <p:nvSpPr>
          <p:cNvPr id="20" name="Text Box 70"/>
          <p:cNvSpPr txBox="1">
            <a:spLocks noChangeArrowheads="1"/>
          </p:cNvSpPr>
          <p:nvPr/>
        </p:nvSpPr>
        <p:spPr bwMode="auto">
          <a:xfrm>
            <a:off x="3304452" y="5544512"/>
            <a:ext cx="2534970" cy="1021220"/>
          </a:xfrm>
          <a:prstGeom prst="rect">
            <a:avLst/>
          </a:prstGeom>
          <a:solidFill>
            <a:schemeClr val="tx1">
              <a:lumMod val="95000"/>
            </a:schemeClr>
          </a:solidFill>
          <a:ln w="9525">
            <a:solidFill>
              <a:schemeClr val="tx1"/>
            </a:solidFill>
            <a:miter lim="800000"/>
            <a:headEnd/>
            <a:tailEnd/>
          </a:ln>
          <a:effectLst/>
        </p:spPr>
        <p:txBody>
          <a:bodyPr wrap="square" anchor="ctr" anchorCtr="1">
            <a:noAutofit/>
          </a:bodyPr>
          <a:lstStyle/>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r>
              <a:rPr lang="en-US" sz="1400" baseline="-25000" dirty="0" smtClean="0">
                <a:solidFill>
                  <a:srgbClr val="000000"/>
                </a:solidFill>
                <a:latin typeface="Calibri" pitchFamily="34" charset="0"/>
                <a:cs typeface="Calibri" pitchFamily="34" charset="0"/>
              </a:rPr>
              <a:t>VM Host</a:t>
            </a:r>
            <a:endParaRPr lang="en-US" sz="1400" baseline="-25000" dirty="0">
              <a:solidFill>
                <a:srgbClr val="000000"/>
              </a:solidFill>
              <a:latin typeface="Calibri" pitchFamily="34" charset="0"/>
              <a:cs typeface="Calibri" pitchFamily="34" charset="0"/>
            </a:endParaRPr>
          </a:p>
        </p:txBody>
      </p:sp>
      <p:grpSp>
        <p:nvGrpSpPr>
          <p:cNvPr id="9" name="Group 8"/>
          <p:cNvGrpSpPr/>
          <p:nvPr/>
        </p:nvGrpSpPr>
        <p:grpSpPr>
          <a:xfrm>
            <a:off x="3409333" y="5616936"/>
            <a:ext cx="1097280" cy="767734"/>
            <a:chOff x="1819827" y="5533478"/>
            <a:chExt cx="1097280" cy="767734"/>
          </a:xfrm>
        </p:grpSpPr>
        <p:sp>
          <p:nvSpPr>
            <p:cNvPr id="4" name="Text Box 70"/>
            <p:cNvSpPr txBox="1">
              <a:spLocks noChangeArrowheads="1"/>
            </p:cNvSpPr>
            <p:nvPr/>
          </p:nvSpPr>
          <p:spPr bwMode="auto">
            <a:xfrm>
              <a:off x="1819827" y="5533478"/>
              <a:ext cx="1097280" cy="767734"/>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r>
                <a:rPr lang="en-US" sz="1400" baseline="-25000" dirty="0" smtClean="0">
                  <a:solidFill>
                    <a:srgbClr val="000000"/>
                  </a:solidFill>
                  <a:latin typeface="Calibri" pitchFamily="34" charset="0"/>
                  <a:cs typeface="Calibri" pitchFamily="34" charset="0"/>
                </a:rPr>
                <a:t>Physical Socket 0</a:t>
              </a:r>
              <a:endParaRPr lang="en-US" sz="1400" baseline="-25000" dirty="0">
                <a:solidFill>
                  <a:srgbClr val="000000"/>
                </a:solidFill>
                <a:latin typeface="Calibri" pitchFamily="34" charset="0"/>
                <a:cs typeface="Calibri" pitchFamily="34" charset="0"/>
              </a:endParaRPr>
            </a:p>
          </p:txBody>
        </p:sp>
        <p:grpSp>
          <p:nvGrpSpPr>
            <p:cNvPr id="8" name="Group 7"/>
            <p:cNvGrpSpPr/>
            <p:nvPr/>
          </p:nvGrpSpPr>
          <p:grpSpPr>
            <a:xfrm>
              <a:off x="1870529" y="5616321"/>
              <a:ext cx="995877" cy="457200"/>
              <a:chOff x="1884108" y="5624918"/>
              <a:chExt cx="995877" cy="457200"/>
            </a:xfrm>
          </p:grpSpPr>
          <p:sp>
            <p:nvSpPr>
              <p:cNvPr id="5" name="Text Box 70"/>
              <p:cNvSpPr txBox="1">
                <a:spLocks noChangeArrowheads="1"/>
              </p:cNvSpPr>
              <p:nvPr/>
            </p:nvSpPr>
            <p:spPr bwMode="auto">
              <a:xfrm>
                <a:off x="1884108" y="5624918"/>
                <a:ext cx="457200" cy="457200"/>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r>
                  <a:rPr lang="en-US" sz="1400" baseline="-25000" dirty="0" smtClean="0">
                    <a:solidFill>
                      <a:srgbClr val="000000"/>
                    </a:solidFill>
                    <a:latin typeface="Calibri" pitchFamily="34" charset="0"/>
                    <a:cs typeface="Calibri" pitchFamily="34" charset="0"/>
                  </a:rPr>
                  <a:t>CPU0</a:t>
                </a:r>
                <a:endParaRPr lang="en-US" sz="1400" baseline="-25000" dirty="0">
                  <a:solidFill>
                    <a:srgbClr val="000000"/>
                  </a:solidFill>
                  <a:latin typeface="Calibri" pitchFamily="34" charset="0"/>
                  <a:cs typeface="Calibri" pitchFamily="34" charset="0"/>
                </a:endParaRPr>
              </a:p>
            </p:txBody>
          </p:sp>
          <p:sp>
            <p:nvSpPr>
              <p:cNvPr id="6" name="Text Box 70"/>
              <p:cNvSpPr txBox="1">
                <a:spLocks noChangeArrowheads="1"/>
              </p:cNvSpPr>
              <p:nvPr/>
            </p:nvSpPr>
            <p:spPr bwMode="auto">
              <a:xfrm>
                <a:off x="2422785" y="5624918"/>
                <a:ext cx="457200" cy="457200"/>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r>
                  <a:rPr lang="en-US" sz="1400" baseline="-25000" dirty="0" smtClean="0">
                    <a:solidFill>
                      <a:srgbClr val="000000"/>
                    </a:solidFill>
                    <a:latin typeface="Calibri" pitchFamily="34" charset="0"/>
                    <a:cs typeface="Calibri" pitchFamily="34" charset="0"/>
                  </a:rPr>
                  <a:t>CPU1</a:t>
                </a:r>
                <a:endParaRPr lang="en-US" sz="1400" baseline="-25000" dirty="0">
                  <a:solidFill>
                    <a:srgbClr val="000000"/>
                  </a:solidFill>
                  <a:latin typeface="Calibri" pitchFamily="34" charset="0"/>
                  <a:cs typeface="Calibri" pitchFamily="34" charset="0"/>
                </a:endParaRPr>
              </a:p>
            </p:txBody>
          </p:sp>
        </p:grpSp>
      </p:grpSp>
      <p:grpSp>
        <p:nvGrpSpPr>
          <p:cNvPr id="10" name="Group 9"/>
          <p:cNvGrpSpPr/>
          <p:nvPr/>
        </p:nvGrpSpPr>
        <p:grpSpPr>
          <a:xfrm>
            <a:off x="4608312" y="5616936"/>
            <a:ext cx="1097280" cy="767734"/>
            <a:chOff x="1819827" y="5533478"/>
            <a:chExt cx="1097280" cy="767734"/>
          </a:xfrm>
        </p:grpSpPr>
        <p:sp>
          <p:nvSpPr>
            <p:cNvPr id="11" name="Text Box 70"/>
            <p:cNvSpPr txBox="1">
              <a:spLocks noChangeArrowheads="1"/>
            </p:cNvSpPr>
            <p:nvPr/>
          </p:nvSpPr>
          <p:spPr bwMode="auto">
            <a:xfrm>
              <a:off x="1819827" y="5533478"/>
              <a:ext cx="1097280" cy="767734"/>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r>
                <a:rPr lang="en-US" sz="1400" baseline="-25000" dirty="0" smtClean="0">
                  <a:solidFill>
                    <a:srgbClr val="000000"/>
                  </a:solidFill>
                  <a:latin typeface="Calibri" pitchFamily="34" charset="0"/>
                  <a:cs typeface="Calibri" pitchFamily="34" charset="0"/>
                </a:rPr>
                <a:t>Physical Socket 1</a:t>
              </a:r>
              <a:endParaRPr lang="en-US" sz="1400" baseline="-25000" dirty="0">
                <a:solidFill>
                  <a:srgbClr val="000000"/>
                </a:solidFill>
                <a:latin typeface="Calibri" pitchFamily="34" charset="0"/>
                <a:cs typeface="Calibri" pitchFamily="34" charset="0"/>
              </a:endParaRPr>
            </a:p>
          </p:txBody>
        </p:sp>
        <p:grpSp>
          <p:nvGrpSpPr>
            <p:cNvPr id="12" name="Group 11"/>
            <p:cNvGrpSpPr/>
            <p:nvPr/>
          </p:nvGrpSpPr>
          <p:grpSpPr>
            <a:xfrm>
              <a:off x="1870529" y="5616321"/>
              <a:ext cx="995877" cy="457200"/>
              <a:chOff x="1884108" y="5624918"/>
              <a:chExt cx="995877" cy="457200"/>
            </a:xfrm>
          </p:grpSpPr>
          <p:sp>
            <p:nvSpPr>
              <p:cNvPr id="13" name="Text Box 70"/>
              <p:cNvSpPr txBox="1">
                <a:spLocks noChangeArrowheads="1"/>
              </p:cNvSpPr>
              <p:nvPr/>
            </p:nvSpPr>
            <p:spPr bwMode="auto">
              <a:xfrm>
                <a:off x="1884108" y="5624918"/>
                <a:ext cx="457200" cy="457200"/>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r>
                  <a:rPr lang="en-US" sz="1400" baseline="-25000" dirty="0" smtClean="0">
                    <a:solidFill>
                      <a:srgbClr val="000000"/>
                    </a:solidFill>
                    <a:latin typeface="Calibri" pitchFamily="34" charset="0"/>
                    <a:cs typeface="Calibri" pitchFamily="34" charset="0"/>
                  </a:rPr>
                  <a:t>CPU2</a:t>
                </a:r>
                <a:endParaRPr lang="en-US" sz="1400" baseline="-25000" dirty="0">
                  <a:solidFill>
                    <a:srgbClr val="000000"/>
                  </a:solidFill>
                  <a:latin typeface="Calibri" pitchFamily="34" charset="0"/>
                  <a:cs typeface="Calibri" pitchFamily="34" charset="0"/>
                </a:endParaRPr>
              </a:p>
            </p:txBody>
          </p:sp>
          <p:sp>
            <p:nvSpPr>
              <p:cNvPr id="14" name="Text Box 70"/>
              <p:cNvSpPr txBox="1">
                <a:spLocks noChangeArrowheads="1"/>
              </p:cNvSpPr>
              <p:nvPr/>
            </p:nvSpPr>
            <p:spPr bwMode="auto">
              <a:xfrm>
                <a:off x="2422785" y="5624918"/>
                <a:ext cx="457200" cy="457200"/>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r>
                  <a:rPr lang="en-US" sz="1400" baseline="-25000" dirty="0" smtClean="0">
                    <a:solidFill>
                      <a:srgbClr val="000000"/>
                    </a:solidFill>
                    <a:latin typeface="Calibri" pitchFamily="34" charset="0"/>
                    <a:cs typeface="Calibri" pitchFamily="34" charset="0"/>
                  </a:rPr>
                  <a:t>CPU3</a:t>
                </a:r>
                <a:endParaRPr lang="en-US" sz="1400" baseline="-25000" dirty="0">
                  <a:solidFill>
                    <a:srgbClr val="000000"/>
                  </a:solidFill>
                  <a:latin typeface="Calibri" pitchFamily="34" charset="0"/>
                  <a:cs typeface="Calibri" pitchFamily="34" charset="0"/>
                </a:endParaRPr>
              </a:p>
            </p:txBody>
          </p:sp>
        </p:grpSp>
      </p:grpSp>
      <p:grpSp>
        <p:nvGrpSpPr>
          <p:cNvPr id="15" name="Group 14"/>
          <p:cNvGrpSpPr/>
          <p:nvPr/>
        </p:nvGrpSpPr>
        <p:grpSpPr>
          <a:xfrm>
            <a:off x="3409333" y="4742363"/>
            <a:ext cx="1097280" cy="767734"/>
            <a:chOff x="1819827" y="5533478"/>
            <a:chExt cx="1097280" cy="767734"/>
          </a:xfrm>
        </p:grpSpPr>
        <p:sp>
          <p:nvSpPr>
            <p:cNvPr id="16" name="Text Box 70"/>
            <p:cNvSpPr txBox="1">
              <a:spLocks noChangeArrowheads="1"/>
            </p:cNvSpPr>
            <p:nvPr/>
          </p:nvSpPr>
          <p:spPr bwMode="auto">
            <a:xfrm>
              <a:off x="1819827" y="5533478"/>
              <a:ext cx="1097280" cy="767734"/>
            </a:xfrm>
            <a:prstGeom prst="rect">
              <a:avLst/>
            </a:prstGeom>
            <a:solidFill>
              <a:schemeClr val="bg1">
                <a:lumMod val="40000"/>
                <a:lumOff val="60000"/>
              </a:schemeClr>
            </a:solidFill>
            <a:ln w="9525">
              <a:solidFill>
                <a:schemeClr val="tx1"/>
              </a:solidFill>
              <a:miter lim="800000"/>
              <a:headEnd/>
              <a:tailEnd/>
            </a:ln>
            <a:effectLst/>
          </p:spPr>
          <p:txBody>
            <a:bodyPr wrap="square" anchor="ctr" anchorCtr="1">
              <a:noAutofit/>
            </a:bodyPr>
            <a:lstStyle/>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r>
                <a:rPr lang="en-US" sz="1400" baseline="-25000" dirty="0" smtClean="0">
                  <a:solidFill>
                    <a:srgbClr val="000000"/>
                  </a:solidFill>
                  <a:latin typeface="Calibri" pitchFamily="34" charset="0"/>
                  <a:cs typeface="Calibri" pitchFamily="34" charset="0"/>
                </a:rPr>
                <a:t>SQL Server</a:t>
              </a:r>
              <a:endParaRPr lang="en-US" sz="1400" baseline="-25000" dirty="0">
                <a:solidFill>
                  <a:srgbClr val="000000"/>
                </a:solidFill>
                <a:latin typeface="Calibri" pitchFamily="34" charset="0"/>
                <a:cs typeface="Calibri" pitchFamily="34" charset="0"/>
              </a:endParaRPr>
            </a:p>
          </p:txBody>
        </p:sp>
        <p:grpSp>
          <p:nvGrpSpPr>
            <p:cNvPr id="17" name="Group 16"/>
            <p:cNvGrpSpPr/>
            <p:nvPr/>
          </p:nvGrpSpPr>
          <p:grpSpPr>
            <a:xfrm>
              <a:off x="1870529" y="5616321"/>
              <a:ext cx="995877" cy="457200"/>
              <a:chOff x="1884108" y="5624918"/>
              <a:chExt cx="995877" cy="457200"/>
            </a:xfrm>
          </p:grpSpPr>
          <p:sp>
            <p:nvSpPr>
              <p:cNvPr id="18" name="Text Box 70"/>
              <p:cNvSpPr txBox="1">
                <a:spLocks noChangeArrowheads="1"/>
              </p:cNvSpPr>
              <p:nvPr/>
            </p:nvSpPr>
            <p:spPr bwMode="auto">
              <a:xfrm>
                <a:off x="1884108" y="5624918"/>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sp>
            <p:nvSpPr>
              <p:cNvPr id="19" name="Text Box 70"/>
              <p:cNvSpPr txBox="1">
                <a:spLocks noChangeArrowheads="1"/>
              </p:cNvSpPr>
              <p:nvPr/>
            </p:nvSpPr>
            <p:spPr bwMode="auto">
              <a:xfrm>
                <a:off x="2422785" y="5624918"/>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grpSp>
      </p:grpSp>
      <p:cxnSp>
        <p:nvCxnSpPr>
          <p:cNvPr id="36" name="Straight Arrow Connector 35"/>
          <p:cNvCxnSpPr>
            <a:endCxn id="5" idx="0"/>
          </p:cNvCxnSpPr>
          <p:nvPr/>
        </p:nvCxnSpPr>
        <p:spPr bwMode="auto">
          <a:xfrm flipH="1">
            <a:off x="3688635" y="5282405"/>
            <a:ext cx="1196877" cy="417374"/>
          </a:xfrm>
          <a:prstGeom prst="straightConnector1">
            <a:avLst/>
          </a:prstGeom>
          <a:noFill/>
          <a:ln w="50800" cap="flat" cmpd="sng" algn="ctr">
            <a:solidFill>
              <a:srgbClr val="00682F"/>
            </a:solidFill>
            <a:prstDash val="solid"/>
            <a:round/>
            <a:headEnd type="none" w="med" len="med"/>
            <a:tailEnd type="triangle"/>
          </a:ln>
          <a:effectLst/>
        </p:spPr>
      </p:cxnSp>
      <p:cxnSp>
        <p:nvCxnSpPr>
          <p:cNvPr id="37" name="Straight Arrow Connector 36"/>
          <p:cNvCxnSpPr>
            <a:endCxn id="6" idx="0"/>
          </p:cNvCxnSpPr>
          <p:nvPr/>
        </p:nvCxnSpPr>
        <p:spPr bwMode="auto">
          <a:xfrm flipH="1">
            <a:off x="4227312" y="5282405"/>
            <a:ext cx="1190253" cy="417374"/>
          </a:xfrm>
          <a:prstGeom prst="straightConnector1">
            <a:avLst/>
          </a:prstGeom>
          <a:noFill/>
          <a:ln w="50800" cap="flat" cmpd="sng" algn="ctr">
            <a:solidFill>
              <a:srgbClr val="00682F"/>
            </a:solidFill>
            <a:prstDash val="solid"/>
            <a:round/>
            <a:headEnd type="none" w="med" len="med"/>
            <a:tailEnd type="triangle"/>
          </a:ln>
          <a:effectLst/>
        </p:spPr>
      </p:cxnSp>
      <p:sp>
        <p:nvSpPr>
          <p:cNvPr id="2" name="Title 1"/>
          <p:cNvSpPr>
            <a:spLocks noGrp="1"/>
          </p:cNvSpPr>
          <p:nvPr>
            <p:ph type="title"/>
          </p:nvPr>
        </p:nvSpPr>
        <p:spPr/>
        <p:txBody>
          <a:bodyPr/>
          <a:lstStyle/>
          <a:p>
            <a:r>
              <a:rPr lang="en-US" smtClean="0"/>
              <a:t>SQL VM CPU Allocations</a:t>
            </a:r>
            <a:endParaRPr lang="en-US" dirty="0"/>
          </a:p>
        </p:txBody>
      </p:sp>
      <p:sp>
        <p:nvSpPr>
          <p:cNvPr id="3" name="Content Placeholder 2"/>
          <p:cNvSpPr>
            <a:spLocks noGrp="1"/>
          </p:cNvSpPr>
          <p:nvPr>
            <p:ph idx="1"/>
          </p:nvPr>
        </p:nvSpPr>
        <p:spPr/>
        <p:txBody>
          <a:bodyPr/>
          <a:lstStyle/>
          <a:p>
            <a:r>
              <a:rPr lang="en-US" sz="2400" dirty="0" smtClean="0"/>
              <a:t>Shared CPUs can result in co-scheduling problems at the physical processor cache level</a:t>
            </a:r>
          </a:p>
          <a:p>
            <a:pPr lvl="1"/>
            <a:r>
              <a:rPr lang="en-US" sz="2000" dirty="0" smtClean="0"/>
              <a:t>SQL running on CPU 0 and 1</a:t>
            </a:r>
          </a:p>
          <a:p>
            <a:pPr lvl="1"/>
            <a:r>
              <a:rPr lang="en-US" sz="2000" dirty="0" smtClean="0"/>
              <a:t>SQL goes idle</a:t>
            </a:r>
          </a:p>
          <a:p>
            <a:pPr lvl="1"/>
            <a:r>
              <a:rPr lang="en-US" sz="2000" dirty="0" smtClean="0"/>
              <a:t>App server runs on Core 0 and 1</a:t>
            </a:r>
          </a:p>
          <a:p>
            <a:pPr lvl="1"/>
            <a:r>
              <a:rPr lang="en-US" sz="2000" dirty="0" smtClean="0"/>
              <a:t>SQL needs to run at same time</a:t>
            </a:r>
          </a:p>
          <a:p>
            <a:pPr lvl="2"/>
            <a:r>
              <a:rPr lang="en-US" sz="1800" dirty="0" smtClean="0"/>
              <a:t>Scheduled on Core 2 and 3 = cache misses</a:t>
            </a:r>
          </a:p>
          <a:p>
            <a:pPr lvl="2"/>
            <a:r>
              <a:rPr lang="en-US" sz="1800" dirty="0" smtClean="0"/>
              <a:t>Scheduled on Core 0 and 1 = waits for time slices on CPU to execute</a:t>
            </a:r>
          </a:p>
          <a:p>
            <a:pPr lvl="2"/>
            <a:r>
              <a:rPr lang="en-US" sz="1800" dirty="0" smtClean="0"/>
              <a:t>Could result in cross NUMA problems if </a:t>
            </a:r>
            <a:r>
              <a:rPr lang="en-US" sz="1800" dirty="0" err="1" smtClean="0"/>
              <a:t>VMs</a:t>
            </a:r>
            <a:r>
              <a:rPr lang="en-US" sz="1800" dirty="0" smtClean="0"/>
              <a:t> span NUMA configurations</a:t>
            </a:r>
          </a:p>
          <a:p>
            <a:endParaRPr lang="en-US" sz="2400" dirty="0"/>
          </a:p>
        </p:txBody>
      </p:sp>
      <p:cxnSp>
        <p:nvCxnSpPr>
          <p:cNvPr id="27" name="Straight Arrow Connector 26"/>
          <p:cNvCxnSpPr>
            <a:endCxn id="5" idx="0"/>
          </p:cNvCxnSpPr>
          <p:nvPr/>
        </p:nvCxnSpPr>
        <p:spPr bwMode="auto">
          <a:xfrm>
            <a:off x="3688635" y="5282406"/>
            <a:ext cx="0" cy="417373"/>
          </a:xfrm>
          <a:prstGeom prst="straightConnector1">
            <a:avLst/>
          </a:prstGeom>
          <a:noFill/>
          <a:ln w="50800" cap="flat" cmpd="sng" algn="ctr">
            <a:solidFill>
              <a:srgbClr val="00682F"/>
            </a:solidFill>
            <a:prstDash val="solid"/>
            <a:round/>
            <a:headEnd type="none" w="med" len="med"/>
            <a:tailEnd type="triangle"/>
          </a:ln>
          <a:effectLst/>
        </p:spPr>
      </p:cxnSp>
      <p:cxnSp>
        <p:nvCxnSpPr>
          <p:cNvPr id="33" name="Straight Arrow Connector 32"/>
          <p:cNvCxnSpPr>
            <a:endCxn id="6" idx="0"/>
          </p:cNvCxnSpPr>
          <p:nvPr/>
        </p:nvCxnSpPr>
        <p:spPr bwMode="auto">
          <a:xfrm>
            <a:off x="4220687" y="5282406"/>
            <a:ext cx="6625" cy="417373"/>
          </a:xfrm>
          <a:prstGeom prst="straightConnector1">
            <a:avLst/>
          </a:prstGeom>
          <a:noFill/>
          <a:ln w="50800" cap="flat" cmpd="sng" algn="ctr">
            <a:solidFill>
              <a:srgbClr val="00682F"/>
            </a:solidFill>
            <a:prstDash val="solid"/>
            <a:round/>
            <a:headEnd type="none" w="med" len="med"/>
            <a:tailEnd type="triangle"/>
          </a:ln>
          <a:effectLst/>
        </p:spPr>
      </p:cxnSp>
      <p:cxnSp>
        <p:nvCxnSpPr>
          <p:cNvPr id="49" name="Straight Arrow Connector 48"/>
          <p:cNvCxnSpPr>
            <a:endCxn id="13" idx="0"/>
          </p:cNvCxnSpPr>
          <p:nvPr/>
        </p:nvCxnSpPr>
        <p:spPr bwMode="auto">
          <a:xfrm>
            <a:off x="3688635" y="5282406"/>
            <a:ext cx="1198979" cy="417373"/>
          </a:xfrm>
          <a:prstGeom prst="straightConnector1">
            <a:avLst/>
          </a:prstGeom>
          <a:noFill/>
          <a:ln w="50800" cap="flat" cmpd="sng" algn="ctr">
            <a:solidFill>
              <a:srgbClr val="FF0000"/>
            </a:solidFill>
            <a:prstDash val="solid"/>
            <a:round/>
            <a:headEnd type="none" w="med" len="med"/>
            <a:tailEnd type="triangle"/>
          </a:ln>
          <a:effectLst/>
        </p:spPr>
      </p:cxnSp>
      <p:cxnSp>
        <p:nvCxnSpPr>
          <p:cNvPr id="50" name="Straight Arrow Connector 49"/>
          <p:cNvCxnSpPr>
            <a:endCxn id="14" idx="0"/>
          </p:cNvCxnSpPr>
          <p:nvPr/>
        </p:nvCxnSpPr>
        <p:spPr bwMode="auto">
          <a:xfrm>
            <a:off x="4220687" y="5282406"/>
            <a:ext cx="1205604" cy="417373"/>
          </a:xfrm>
          <a:prstGeom prst="straightConnector1">
            <a:avLst/>
          </a:prstGeom>
          <a:noFill/>
          <a:ln w="50800" cap="flat" cmpd="sng" algn="ctr">
            <a:solidFill>
              <a:srgbClr val="FF0000"/>
            </a:solidFill>
            <a:prstDash val="solid"/>
            <a:round/>
            <a:headEnd type="none" w="med" len="med"/>
            <a:tailEnd type="triangle"/>
          </a:ln>
          <a:effectLst/>
        </p:spPr>
      </p:cxnSp>
      <p:cxnSp>
        <p:nvCxnSpPr>
          <p:cNvPr id="55" name="Straight Arrow Connector 54"/>
          <p:cNvCxnSpPr>
            <a:endCxn id="5" idx="0"/>
          </p:cNvCxnSpPr>
          <p:nvPr/>
        </p:nvCxnSpPr>
        <p:spPr bwMode="auto">
          <a:xfrm>
            <a:off x="3688635" y="5282406"/>
            <a:ext cx="0" cy="417373"/>
          </a:xfrm>
          <a:prstGeom prst="straightConnector1">
            <a:avLst/>
          </a:prstGeom>
          <a:noFill/>
          <a:ln w="50800" cap="flat" cmpd="sng" algn="ctr">
            <a:solidFill>
              <a:srgbClr val="00682F"/>
            </a:solidFill>
            <a:prstDash val="solid"/>
            <a:round/>
            <a:headEnd type="none" w="med" len="med"/>
            <a:tailEnd type="triangle"/>
          </a:ln>
          <a:effectLst/>
        </p:spPr>
      </p:cxnSp>
      <p:cxnSp>
        <p:nvCxnSpPr>
          <p:cNvPr id="56" name="Straight Arrow Connector 55"/>
          <p:cNvCxnSpPr>
            <a:endCxn id="6" idx="0"/>
          </p:cNvCxnSpPr>
          <p:nvPr/>
        </p:nvCxnSpPr>
        <p:spPr bwMode="auto">
          <a:xfrm>
            <a:off x="4220687" y="5282406"/>
            <a:ext cx="6625" cy="417373"/>
          </a:xfrm>
          <a:prstGeom prst="straightConnector1">
            <a:avLst/>
          </a:prstGeom>
          <a:noFill/>
          <a:ln w="50800" cap="flat" cmpd="sng" algn="ctr">
            <a:solidFill>
              <a:srgbClr val="00682F"/>
            </a:solidFill>
            <a:prstDash val="solid"/>
            <a:round/>
            <a:headEnd type="none" w="med" len="med"/>
            <a:tailEnd type="triangle"/>
          </a:ln>
          <a:effectLst/>
        </p:spPr>
      </p:cxnSp>
      <p:cxnSp>
        <p:nvCxnSpPr>
          <p:cNvPr id="62" name="Straight Arrow Connector 61"/>
          <p:cNvCxnSpPr>
            <a:stCxn id="24" idx="2"/>
            <a:endCxn id="5" idx="0"/>
          </p:cNvCxnSpPr>
          <p:nvPr/>
        </p:nvCxnSpPr>
        <p:spPr bwMode="auto">
          <a:xfrm flipH="1">
            <a:off x="3688635" y="5282406"/>
            <a:ext cx="1198979" cy="417373"/>
          </a:xfrm>
          <a:prstGeom prst="straightConnector1">
            <a:avLst/>
          </a:prstGeom>
          <a:noFill/>
          <a:ln w="50800" cap="flat" cmpd="sng" algn="ctr">
            <a:solidFill>
              <a:srgbClr val="FF0000"/>
            </a:solidFill>
            <a:prstDash val="solid"/>
            <a:round/>
            <a:headEnd type="none" w="med" len="med"/>
            <a:tailEnd type="triangle"/>
          </a:ln>
          <a:effectLst/>
        </p:spPr>
      </p:cxnSp>
      <p:cxnSp>
        <p:nvCxnSpPr>
          <p:cNvPr id="63" name="Straight Arrow Connector 62"/>
          <p:cNvCxnSpPr>
            <a:stCxn id="25" idx="2"/>
            <a:endCxn id="6" idx="0"/>
          </p:cNvCxnSpPr>
          <p:nvPr/>
        </p:nvCxnSpPr>
        <p:spPr bwMode="auto">
          <a:xfrm flipH="1">
            <a:off x="4227312" y="5282406"/>
            <a:ext cx="1198979" cy="417373"/>
          </a:xfrm>
          <a:prstGeom prst="straightConnector1">
            <a:avLst/>
          </a:prstGeom>
          <a:noFill/>
          <a:ln w="50800" cap="flat" cmpd="sng" algn="ctr">
            <a:solidFill>
              <a:srgbClr val="FF0000"/>
            </a:solidFill>
            <a:prstDash val="solid"/>
            <a:round/>
            <a:headEnd type="none" w="med" len="med"/>
            <a:tailEnd type="triangle"/>
          </a:ln>
          <a:effectLst/>
        </p:spPr>
      </p:cxnSp>
      <p:sp>
        <p:nvSpPr>
          <p:cNvPr id="35"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3118383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27"/>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3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6"/>
                                        </p:tgtEl>
                                        <p:attrNameLst>
                                          <p:attrName>style.visibility</p:attrName>
                                        </p:attrNameLst>
                                      </p:cBhvr>
                                      <p:to>
                                        <p:strVal val="visible"/>
                                      </p:to>
                                    </p:set>
                                  </p:childTnLst>
                                </p:cTn>
                              </p:par>
                              <p:par>
                                <p:cTn id="45" presetID="1" presetClass="exit" presetSubtype="0" fill="hold" nodeType="withEffect">
                                  <p:stCondLst>
                                    <p:cond delay="0"/>
                                  </p:stCondLst>
                                  <p:childTnLst>
                                    <p:set>
                                      <p:cBhvr>
                                        <p:cTn id="46" dur="1" fill="hold">
                                          <p:stCondLst>
                                            <p:cond delay="0"/>
                                          </p:stCondLst>
                                        </p:cTn>
                                        <p:tgtEl>
                                          <p:spTgt spid="49"/>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50"/>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55"/>
                                        </p:tgtEl>
                                        <p:attrNameLst>
                                          <p:attrName>style.visibility</p:attrName>
                                        </p:attrNameLst>
                                      </p:cBhvr>
                                      <p:to>
                                        <p:strVal val="visible"/>
                                      </p:to>
                                    </p:set>
                                  </p:childTnLst>
                                </p:cTn>
                              </p:par>
                              <p:par>
                                <p:cTn id="51" presetID="1" presetClass="exit" presetSubtype="0" fill="hold" nodeType="withEffect">
                                  <p:stCondLst>
                                    <p:cond delay="0"/>
                                  </p:stCondLst>
                                  <p:childTnLst>
                                    <p:set>
                                      <p:cBhvr>
                                        <p:cTn id="52" dur="1" fill="hold">
                                          <p:stCondLst>
                                            <p:cond delay="0"/>
                                          </p:stCondLst>
                                        </p:cTn>
                                        <p:tgtEl>
                                          <p:spTgt spid="36"/>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37"/>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6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3"/>
                                        </p:tgtEl>
                                        <p:attrNameLst>
                                          <p:attrName>style.visibility</p:attrName>
                                        </p:attrNameLst>
                                      </p:cBhvr>
                                      <p:to>
                                        <p:strVal val="visible"/>
                                      </p:to>
                                    </p:set>
                                  </p:childTnLst>
                                </p:cTn>
                              </p:par>
                              <p:par>
                                <p:cTn id="59" presetID="1" presetClass="exit" presetSubtype="0" fill="hold" nodeType="withEffect">
                                  <p:stCondLst>
                                    <p:cond delay="0"/>
                                  </p:stCondLst>
                                  <p:childTnLst>
                                    <p:set>
                                      <p:cBhvr>
                                        <p:cTn id="60" dur="1" fill="hold">
                                          <p:stCondLst>
                                            <p:cond delay="0"/>
                                          </p:stCondLst>
                                        </p:cTn>
                                        <p:tgtEl>
                                          <p:spTgt spid="62"/>
                                        </p:tgtEl>
                                        <p:attrNameLst>
                                          <p:attrName>style.visibility</p:attrName>
                                        </p:attrNameLst>
                                      </p:cBhvr>
                                      <p:to>
                                        <p:strVal val="hidden"/>
                                      </p:to>
                                    </p:set>
                                  </p:childTnLst>
                                </p:cTn>
                              </p:par>
                              <p:par>
                                <p:cTn id="61" presetID="1" presetClass="exit" presetSubtype="0" fill="hold" nodeType="withEffect">
                                  <p:stCondLst>
                                    <p:cond delay="0"/>
                                  </p:stCondLst>
                                  <p:childTnLst>
                                    <p:set>
                                      <p:cBhvr>
                                        <p:cTn id="62" dur="1" fill="hold">
                                          <p:stCondLst>
                                            <p:cond delay="0"/>
                                          </p:stCondLst>
                                        </p:cTn>
                                        <p:tgtEl>
                                          <p:spTgt spid="63"/>
                                        </p:tgtEl>
                                        <p:attrNameLst>
                                          <p:attrName>style.visibility</p:attrName>
                                        </p:attrNameLst>
                                      </p:cBhvr>
                                      <p:to>
                                        <p:strVal val="hidden"/>
                                      </p:to>
                                    </p:set>
                                  </p:childTnLst>
                                </p:cTn>
                              </p:par>
                              <p:par>
                                <p:cTn id="63" presetID="1" presetClass="entr" presetSubtype="0" fill="hold" nodeType="withEffect">
                                  <p:stCondLst>
                                    <p:cond delay="0"/>
                                  </p:stCondLst>
                                  <p:childTnLst>
                                    <p:set>
                                      <p:cBhvr>
                                        <p:cTn id="64" dur="1" fill="hold">
                                          <p:stCondLst>
                                            <p:cond delay="0"/>
                                          </p:stCondLst>
                                        </p:cTn>
                                        <p:tgtEl>
                                          <p:spTgt spid="62"/>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63"/>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36"/>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37"/>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70"/>
          <p:cNvSpPr txBox="1">
            <a:spLocks noChangeArrowheads="1"/>
          </p:cNvSpPr>
          <p:nvPr/>
        </p:nvSpPr>
        <p:spPr bwMode="auto">
          <a:xfrm>
            <a:off x="3304452" y="5544512"/>
            <a:ext cx="2534970" cy="1021220"/>
          </a:xfrm>
          <a:prstGeom prst="rect">
            <a:avLst/>
          </a:prstGeom>
          <a:solidFill>
            <a:schemeClr val="tx1">
              <a:lumMod val="95000"/>
            </a:schemeClr>
          </a:solidFill>
          <a:ln w="9525">
            <a:solidFill>
              <a:schemeClr val="tx1"/>
            </a:solidFill>
            <a:miter lim="800000"/>
            <a:headEnd/>
            <a:tailEnd/>
          </a:ln>
          <a:effectLst/>
        </p:spPr>
        <p:txBody>
          <a:bodyPr wrap="square" anchor="ctr" anchorCtr="1">
            <a:noAutofit/>
          </a:bodyPr>
          <a:lstStyle/>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r>
              <a:rPr lang="en-US" sz="1400" baseline="-25000" dirty="0" smtClean="0">
                <a:solidFill>
                  <a:srgbClr val="000000"/>
                </a:solidFill>
                <a:latin typeface="Calibri" pitchFamily="34" charset="0"/>
                <a:cs typeface="Calibri" pitchFamily="34" charset="0"/>
              </a:rPr>
              <a:t>VM Host</a:t>
            </a:r>
            <a:endParaRPr lang="en-US" sz="1400" baseline="-25000" dirty="0">
              <a:solidFill>
                <a:srgbClr val="000000"/>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smtClean="0"/>
              <a:t>VM CPU Ready Time</a:t>
            </a:r>
            <a:endParaRPr lang="en-US" dirty="0"/>
          </a:p>
        </p:txBody>
      </p:sp>
      <p:sp>
        <p:nvSpPr>
          <p:cNvPr id="3" name="Content Placeholder 2"/>
          <p:cNvSpPr>
            <a:spLocks noGrp="1"/>
          </p:cNvSpPr>
          <p:nvPr>
            <p:ph idx="1"/>
          </p:nvPr>
        </p:nvSpPr>
        <p:spPr/>
        <p:txBody>
          <a:bodyPr/>
          <a:lstStyle/>
          <a:p>
            <a:r>
              <a:rPr lang="en-US" sz="2400" dirty="0" smtClean="0"/>
              <a:t>Large </a:t>
            </a:r>
            <a:r>
              <a:rPr lang="en-US" sz="2400" dirty="0" err="1" smtClean="0"/>
              <a:t>VMs</a:t>
            </a:r>
            <a:r>
              <a:rPr lang="en-US" sz="2400" dirty="0" smtClean="0"/>
              <a:t> with small </a:t>
            </a:r>
            <a:r>
              <a:rPr lang="en-US" sz="2400" dirty="0" err="1" smtClean="0"/>
              <a:t>VMs</a:t>
            </a:r>
            <a:r>
              <a:rPr lang="en-US" sz="2400" dirty="0" smtClean="0"/>
              <a:t> can result in CPU Ready time accumulations</a:t>
            </a:r>
          </a:p>
          <a:p>
            <a:pPr lvl="1"/>
            <a:r>
              <a:rPr lang="en-US" sz="2000" dirty="0" smtClean="0"/>
              <a:t>App Server 1 running on CPU0 and 1</a:t>
            </a:r>
          </a:p>
          <a:p>
            <a:pPr lvl="1"/>
            <a:r>
              <a:rPr lang="en-US" sz="2000" dirty="0" smtClean="0"/>
              <a:t>SQL Server needs co-scheduling for all four </a:t>
            </a:r>
            <a:r>
              <a:rPr lang="en-US" sz="2000" dirty="0" err="1" smtClean="0"/>
              <a:t>vCPUs</a:t>
            </a:r>
            <a:r>
              <a:rPr lang="en-US" sz="2000" dirty="0" smtClean="0"/>
              <a:t> and waits in a Ready  state</a:t>
            </a:r>
          </a:p>
          <a:p>
            <a:pPr lvl="1"/>
            <a:r>
              <a:rPr lang="en-US" sz="2000" dirty="0" smtClean="0"/>
              <a:t>App Server 2 can schedule on CPU2 and 3</a:t>
            </a:r>
          </a:p>
          <a:p>
            <a:pPr lvl="1"/>
            <a:r>
              <a:rPr lang="en-US" sz="2000" dirty="0" smtClean="0"/>
              <a:t>SQL Server will preempt all four </a:t>
            </a:r>
            <a:r>
              <a:rPr lang="en-US" sz="2000" dirty="0" err="1" smtClean="0"/>
              <a:t>pCPUs</a:t>
            </a:r>
            <a:r>
              <a:rPr lang="en-US" sz="2000" dirty="0" smtClean="0"/>
              <a:t> pushing other </a:t>
            </a:r>
            <a:r>
              <a:rPr lang="en-US" sz="2000" dirty="0" err="1" smtClean="0"/>
              <a:t>VMs</a:t>
            </a:r>
            <a:r>
              <a:rPr lang="en-US" sz="2000" dirty="0" smtClean="0"/>
              <a:t> to Ready state</a:t>
            </a:r>
          </a:p>
          <a:p>
            <a:endParaRPr lang="en-US" sz="2400" dirty="0"/>
          </a:p>
        </p:txBody>
      </p:sp>
      <p:grpSp>
        <p:nvGrpSpPr>
          <p:cNvPr id="21" name="Group 20"/>
          <p:cNvGrpSpPr/>
          <p:nvPr/>
        </p:nvGrpSpPr>
        <p:grpSpPr>
          <a:xfrm>
            <a:off x="4608312" y="4742363"/>
            <a:ext cx="1097280" cy="767734"/>
            <a:chOff x="1819827" y="5533478"/>
            <a:chExt cx="1097280" cy="767734"/>
          </a:xfrm>
        </p:grpSpPr>
        <p:sp>
          <p:nvSpPr>
            <p:cNvPr id="22" name="Text Box 70"/>
            <p:cNvSpPr txBox="1">
              <a:spLocks noChangeArrowheads="1"/>
            </p:cNvSpPr>
            <p:nvPr/>
          </p:nvSpPr>
          <p:spPr bwMode="auto">
            <a:xfrm>
              <a:off x="1819827" y="5533478"/>
              <a:ext cx="1097280" cy="767734"/>
            </a:xfrm>
            <a:prstGeom prst="rect">
              <a:avLst/>
            </a:prstGeom>
            <a:solidFill>
              <a:schemeClr val="bg1">
                <a:lumMod val="40000"/>
                <a:lumOff val="60000"/>
              </a:schemeClr>
            </a:solidFill>
            <a:ln w="9525">
              <a:solidFill>
                <a:schemeClr val="tx1"/>
              </a:solidFill>
              <a:miter lim="800000"/>
              <a:headEnd/>
              <a:tailEnd/>
            </a:ln>
            <a:effectLst/>
          </p:spPr>
          <p:txBody>
            <a:bodyPr wrap="square" anchor="ctr" anchorCtr="1">
              <a:noAutofit/>
            </a:bodyPr>
            <a:lstStyle/>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r>
                <a:rPr lang="en-US" sz="1400" baseline="-25000" dirty="0" smtClean="0">
                  <a:solidFill>
                    <a:srgbClr val="000000"/>
                  </a:solidFill>
                  <a:latin typeface="Calibri" pitchFamily="34" charset="0"/>
                  <a:cs typeface="Calibri" pitchFamily="34" charset="0"/>
                </a:rPr>
                <a:t>App Server 2</a:t>
              </a:r>
              <a:endParaRPr lang="en-US" sz="1400" baseline="-25000" dirty="0">
                <a:solidFill>
                  <a:srgbClr val="000000"/>
                </a:solidFill>
                <a:latin typeface="Calibri" pitchFamily="34" charset="0"/>
                <a:cs typeface="Calibri" pitchFamily="34" charset="0"/>
              </a:endParaRPr>
            </a:p>
          </p:txBody>
        </p:sp>
        <p:grpSp>
          <p:nvGrpSpPr>
            <p:cNvPr id="23" name="Group 22"/>
            <p:cNvGrpSpPr/>
            <p:nvPr/>
          </p:nvGrpSpPr>
          <p:grpSpPr>
            <a:xfrm>
              <a:off x="1870529" y="5616321"/>
              <a:ext cx="995877" cy="457200"/>
              <a:chOff x="1884108" y="5624918"/>
              <a:chExt cx="995877" cy="457200"/>
            </a:xfrm>
          </p:grpSpPr>
          <p:sp>
            <p:nvSpPr>
              <p:cNvPr id="24" name="Text Box 70"/>
              <p:cNvSpPr txBox="1">
                <a:spLocks noChangeArrowheads="1"/>
              </p:cNvSpPr>
              <p:nvPr/>
            </p:nvSpPr>
            <p:spPr bwMode="auto">
              <a:xfrm>
                <a:off x="1884108" y="5624918"/>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sp>
            <p:nvSpPr>
              <p:cNvPr id="25" name="Text Box 70"/>
              <p:cNvSpPr txBox="1">
                <a:spLocks noChangeArrowheads="1"/>
              </p:cNvSpPr>
              <p:nvPr/>
            </p:nvSpPr>
            <p:spPr bwMode="auto">
              <a:xfrm>
                <a:off x="2422785" y="5624918"/>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grpSp>
      </p:grpSp>
      <p:grpSp>
        <p:nvGrpSpPr>
          <p:cNvPr id="9" name="Group 8"/>
          <p:cNvGrpSpPr/>
          <p:nvPr/>
        </p:nvGrpSpPr>
        <p:grpSpPr>
          <a:xfrm>
            <a:off x="3409332" y="5616936"/>
            <a:ext cx="1097280" cy="767734"/>
            <a:chOff x="1819827" y="5533478"/>
            <a:chExt cx="1097280" cy="767734"/>
          </a:xfrm>
        </p:grpSpPr>
        <p:sp>
          <p:nvSpPr>
            <p:cNvPr id="4" name="Text Box 70"/>
            <p:cNvSpPr txBox="1">
              <a:spLocks noChangeArrowheads="1"/>
            </p:cNvSpPr>
            <p:nvPr/>
          </p:nvSpPr>
          <p:spPr bwMode="auto">
            <a:xfrm>
              <a:off x="1819827" y="5533478"/>
              <a:ext cx="1097280" cy="767734"/>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r>
                <a:rPr lang="en-US" sz="1400" baseline="-25000" dirty="0" smtClean="0">
                  <a:solidFill>
                    <a:srgbClr val="000000"/>
                  </a:solidFill>
                  <a:latin typeface="Calibri" pitchFamily="34" charset="0"/>
                  <a:cs typeface="Calibri" pitchFamily="34" charset="0"/>
                </a:rPr>
                <a:t>Physical Socket 0</a:t>
              </a:r>
              <a:endParaRPr lang="en-US" sz="1400" baseline="-25000" dirty="0">
                <a:solidFill>
                  <a:srgbClr val="000000"/>
                </a:solidFill>
                <a:latin typeface="Calibri" pitchFamily="34" charset="0"/>
                <a:cs typeface="Calibri" pitchFamily="34" charset="0"/>
              </a:endParaRPr>
            </a:p>
          </p:txBody>
        </p:sp>
        <p:grpSp>
          <p:nvGrpSpPr>
            <p:cNvPr id="8" name="Group 7"/>
            <p:cNvGrpSpPr/>
            <p:nvPr/>
          </p:nvGrpSpPr>
          <p:grpSpPr>
            <a:xfrm>
              <a:off x="1870529" y="5616321"/>
              <a:ext cx="995877" cy="457200"/>
              <a:chOff x="1884108" y="5624918"/>
              <a:chExt cx="995877" cy="457200"/>
            </a:xfrm>
          </p:grpSpPr>
          <p:sp>
            <p:nvSpPr>
              <p:cNvPr id="5" name="Text Box 70"/>
              <p:cNvSpPr txBox="1">
                <a:spLocks noChangeArrowheads="1"/>
              </p:cNvSpPr>
              <p:nvPr/>
            </p:nvSpPr>
            <p:spPr bwMode="auto">
              <a:xfrm>
                <a:off x="1884108" y="5624918"/>
                <a:ext cx="457200" cy="457200"/>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r>
                  <a:rPr lang="en-US" sz="1400" baseline="-25000" dirty="0" smtClean="0">
                    <a:solidFill>
                      <a:srgbClr val="000000"/>
                    </a:solidFill>
                    <a:latin typeface="Calibri" pitchFamily="34" charset="0"/>
                    <a:cs typeface="Calibri" pitchFamily="34" charset="0"/>
                  </a:rPr>
                  <a:t>CPU0</a:t>
                </a:r>
                <a:endParaRPr lang="en-US" sz="1400" baseline="-25000" dirty="0">
                  <a:solidFill>
                    <a:srgbClr val="000000"/>
                  </a:solidFill>
                  <a:latin typeface="Calibri" pitchFamily="34" charset="0"/>
                  <a:cs typeface="Calibri" pitchFamily="34" charset="0"/>
                </a:endParaRPr>
              </a:p>
            </p:txBody>
          </p:sp>
          <p:sp>
            <p:nvSpPr>
              <p:cNvPr id="6" name="Text Box 70"/>
              <p:cNvSpPr txBox="1">
                <a:spLocks noChangeArrowheads="1"/>
              </p:cNvSpPr>
              <p:nvPr/>
            </p:nvSpPr>
            <p:spPr bwMode="auto">
              <a:xfrm>
                <a:off x="2422785" y="5624918"/>
                <a:ext cx="457200" cy="457200"/>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r>
                  <a:rPr lang="en-US" sz="1400" baseline="-25000" dirty="0" smtClean="0">
                    <a:solidFill>
                      <a:srgbClr val="000000"/>
                    </a:solidFill>
                    <a:latin typeface="Calibri" pitchFamily="34" charset="0"/>
                    <a:cs typeface="Calibri" pitchFamily="34" charset="0"/>
                  </a:rPr>
                  <a:t>CPU1</a:t>
                </a:r>
                <a:endParaRPr lang="en-US" sz="1400" baseline="-25000" dirty="0">
                  <a:solidFill>
                    <a:srgbClr val="000000"/>
                  </a:solidFill>
                  <a:latin typeface="Calibri" pitchFamily="34" charset="0"/>
                  <a:cs typeface="Calibri" pitchFamily="34" charset="0"/>
                </a:endParaRPr>
              </a:p>
            </p:txBody>
          </p:sp>
        </p:grpSp>
      </p:grpSp>
      <p:grpSp>
        <p:nvGrpSpPr>
          <p:cNvPr id="10" name="Group 9"/>
          <p:cNvGrpSpPr/>
          <p:nvPr/>
        </p:nvGrpSpPr>
        <p:grpSpPr>
          <a:xfrm>
            <a:off x="4608312" y="5616936"/>
            <a:ext cx="1097280" cy="767734"/>
            <a:chOff x="1819827" y="5533478"/>
            <a:chExt cx="1097280" cy="767734"/>
          </a:xfrm>
        </p:grpSpPr>
        <p:sp>
          <p:nvSpPr>
            <p:cNvPr id="11" name="Text Box 70"/>
            <p:cNvSpPr txBox="1">
              <a:spLocks noChangeArrowheads="1"/>
            </p:cNvSpPr>
            <p:nvPr/>
          </p:nvSpPr>
          <p:spPr bwMode="auto">
            <a:xfrm>
              <a:off x="1819827" y="5533478"/>
              <a:ext cx="1097280" cy="767734"/>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r>
                <a:rPr lang="en-US" sz="1400" baseline="-25000" dirty="0" smtClean="0">
                  <a:solidFill>
                    <a:srgbClr val="000000"/>
                  </a:solidFill>
                  <a:latin typeface="Calibri" pitchFamily="34" charset="0"/>
                  <a:cs typeface="Calibri" pitchFamily="34" charset="0"/>
                </a:rPr>
                <a:t>Physical Socket 1</a:t>
              </a:r>
              <a:endParaRPr lang="en-US" sz="1400" baseline="-25000" dirty="0">
                <a:solidFill>
                  <a:srgbClr val="000000"/>
                </a:solidFill>
                <a:latin typeface="Calibri" pitchFamily="34" charset="0"/>
                <a:cs typeface="Calibri" pitchFamily="34" charset="0"/>
              </a:endParaRPr>
            </a:p>
          </p:txBody>
        </p:sp>
        <p:grpSp>
          <p:nvGrpSpPr>
            <p:cNvPr id="12" name="Group 11"/>
            <p:cNvGrpSpPr/>
            <p:nvPr/>
          </p:nvGrpSpPr>
          <p:grpSpPr>
            <a:xfrm>
              <a:off x="1870529" y="5616321"/>
              <a:ext cx="995877" cy="457200"/>
              <a:chOff x="1884108" y="5624918"/>
              <a:chExt cx="995877" cy="457200"/>
            </a:xfrm>
          </p:grpSpPr>
          <p:sp>
            <p:nvSpPr>
              <p:cNvPr id="13" name="Text Box 70"/>
              <p:cNvSpPr txBox="1">
                <a:spLocks noChangeArrowheads="1"/>
              </p:cNvSpPr>
              <p:nvPr/>
            </p:nvSpPr>
            <p:spPr bwMode="auto">
              <a:xfrm>
                <a:off x="1884108" y="5624918"/>
                <a:ext cx="457200" cy="457200"/>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r>
                  <a:rPr lang="en-US" sz="1400" baseline="-25000" dirty="0" smtClean="0">
                    <a:solidFill>
                      <a:srgbClr val="000000"/>
                    </a:solidFill>
                    <a:latin typeface="Calibri" pitchFamily="34" charset="0"/>
                    <a:cs typeface="Calibri" pitchFamily="34" charset="0"/>
                  </a:rPr>
                  <a:t>CPU2</a:t>
                </a:r>
                <a:endParaRPr lang="en-US" sz="1400" baseline="-25000" dirty="0">
                  <a:solidFill>
                    <a:srgbClr val="000000"/>
                  </a:solidFill>
                  <a:latin typeface="Calibri" pitchFamily="34" charset="0"/>
                  <a:cs typeface="Calibri" pitchFamily="34" charset="0"/>
                </a:endParaRPr>
              </a:p>
            </p:txBody>
          </p:sp>
          <p:sp>
            <p:nvSpPr>
              <p:cNvPr id="14" name="Text Box 70"/>
              <p:cNvSpPr txBox="1">
                <a:spLocks noChangeArrowheads="1"/>
              </p:cNvSpPr>
              <p:nvPr/>
            </p:nvSpPr>
            <p:spPr bwMode="auto">
              <a:xfrm>
                <a:off x="2422785" y="5624918"/>
                <a:ext cx="457200" cy="457200"/>
              </a:xfrm>
              <a:prstGeom prst="rect">
                <a:avLst/>
              </a:prstGeom>
              <a:solidFill>
                <a:schemeClr val="tx1">
                  <a:lumMod val="50000"/>
                </a:schemeClr>
              </a:solidFill>
              <a:ln w="9525">
                <a:solidFill>
                  <a:schemeClr val="tx1"/>
                </a:solidFill>
                <a:miter lim="800000"/>
                <a:headEnd/>
                <a:tailEnd/>
              </a:ln>
              <a:effectLst/>
            </p:spPr>
            <p:txBody>
              <a:bodyPr wrap="square" anchor="ctr" anchorCtr="1">
                <a:noAutofit/>
              </a:bodyPr>
              <a:lstStyle/>
              <a:p>
                <a:pPr algn="ctr"/>
                <a:r>
                  <a:rPr lang="en-US" sz="1400" baseline="-25000" dirty="0" smtClean="0">
                    <a:solidFill>
                      <a:srgbClr val="000000"/>
                    </a:solidFill>
                    <a:latin typeface="Calibri" pitchFamily="34" charset="0"/>
                    <a:cs typeface="Calibri" pitchFamily="34" charset="0"/>
                  </a:rPr>
                  <a:t>CPU3</a:t>
                </a:r>
                <a:endParaRPr lang="en-US" sz="1400" baseline="-25000" dirty="0">
                  <a:solidFill>
                    <a:srgbClr val="000000"/>
                  </a:solidFill>
                  <a:latin typeface="Calibri" pitchFamily="34" charset="0"/>
                  <a:cs typeface="Calibri" pitchFamily="34" charset="0"/>
                </a:endParaRPr>
              </a:p>
            </p:txBody>
          </p:sp>
        </p:grpSp>
      </p:grpSp>
      <p:grpSp>
        <p:nvGrpSpPr>
          <p:cNvPr id="15" name="Group 14"/>
          <p:cNvGrpSpPr/>
          <p:nvPr/>
        </p:nvGrpSpPr>
        <p:grpSpPr>
          <a:xfrm>
            <a:off x="3409333" y="4742363"/>
            <a:ext cx="1097280" cy="767734"/>
            <a:chOff x="1819827" y="5533478"/>
            <a:chExt cx="1097280" cy="767734"/>
          </a:xfrm>
        </p:grpSpPr>
        <p:sp>
          <p:nvSpPr>
            <p:cNvPr id="16" name="Text Box 70"/>
            <p:cNvSpPr txBox="1">
              <a:spLocks noChangeArrowheads="1"/>
            </p:cNvSpPr>
            <p:nvPr/>
          </p:nvSpPr>
          <p:spPr bwMode="auto">
            <a:xfrm>
              <a:off x="1819827" y="5533478"/>
              <a:ext cx="1097280" cy="767734"/>
            </a:xfrm>
            <a:prstGeom prst="rect">
              <a:avLst/>
            </a:prstGeom>
            <a:solidFill>
              <a:schemeClr val="bg1">
                <a:lumMod val="40000"/>
                <a:lumOff val="60000"/>
              </a:schemeClr>
            </a:solidFill>
            <a:ln w="9525">
              <a:solidFill>
                <a:schemeClr val="tx1"/>
              </a:solidFill>
              <a:miter lim="800000"/>
              <a:headEnd/>
              <a:tailEnd/>
            </a:ln>
            <a:effectLst/>
          </p:spPr>
          <p:txBody>
            <a:bodyPr wrap="square" anchor="ctr" anchorCtr="1">
              <a:noAutofit/>
            </a:bodyPr>
            <a:lstStyle/>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r>
                <a:rPr lang="en-US" sz="1400" baseline="-25000" dirty="0" smtClean="0">
                  <a:solidFill>
                    <a:srgbClr val="000000"/>
                  </a:solidFill>
                  <a:latin typeface="Calibri" pitchFamily="34" charset="0"/>
                  <a:cs typeface="Calibri" pitchFamily="34" charset="0"/>
                </a:rPr>
                <a:t>App Server 1</a:t>
              </a:r>
              <a:endParaRPr lang="en-US" sz="1400" baseline="-25000" dirty="0">
                <a:solidFill>
                  <a:srgbClr val="000000"/>
                </a:solidFill>
                <a:latin typeface="Calibri" pitchFamily="34" charset="0"/>
                <a:cs typeface="Calibri" pitchFamily="34" charset="0"/>
              </a:endParaRPr>
            </a:p>
          </p:txBody>
        </p:sp>
        <p:grpSp>
          <p:nvGrpSpPr>
            <p:cNvPr id="17" name="Group 16"/>
            <p:cNvGrpSpPr/>
            <p:nvPr/>
          </p:nvGrpSpPr>
          <p:grpSpPr>
            <a:xfrm>
              <a:off x="1870529" y="5616321"/>
              <a:ext cx="995877" cy="457200"/>
              <a:chOff x="1884108" y="5624918"/>
              <a:chExt cx="995877" cy="457200"/>
            </a:xfrm>
          </p:grpSpPr>
          <p:sp>
            <p:nvSpPr>
              <p:cNvPr id="18" name="Text Box 70"/>
              <p:cNvSpPr txBox="1">
                <a:spLocks noChangeArrowheads="1"/>
              </p:cNvSpPr>
              <p:nvPr/>
            </p:nvSpPr>
            <p:spPr bwMode="auto">
              <a:xfrm>
                <a:off x="1884108" y="5624918"/>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sp>
            <p:nvSpPr>
              <p:cNvPr id="19" name="Text Box 70"/>
              <p:cNvSpPr txBox="1">
                <a:spLocks noChangeArrowheads="1"/>
              </p:cNvSpPr>
              <p:nvPr/>
            </p:nvSpPr>
            <p:spPr bwMode="auto">
              <a:xfrm>
                <a:off x="2422785" y="5624918"/>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grpSp>
      </p:grpSp>
      <p:cxnSp>
        <p:nvCxnSpPr>
          <p:cNvPr id="36" name="Straight Arrow Connector 35"/>
          <p:cNvCxnSpPr>
            <a:endCxn id="13" idx="0"/>
          </p:cNvCxnSpPr>
          <p:nvPr/>
        </p:nvCxnSpPr>
        <p:spPr bwMode="auto">
          <a:xfrm>
            <a:off x="4885513" y="5282405"/>
            <a:ext cx="2101" cy="417374"/>
          </a:xfrm>
          <a:prstGeom prst="straightConnector1">
            <a:avLst/>
          </a:prstGeom>
          <a:noFill/>
          <a:ln w="50800" cap="flat" cmpd="sng" algn="ctr">
            <a:solidFill>
              <a:srgbClr val="00682F"/>
            </a:solidFill>
            <a:prstDash val="solid"/>
            <a:round/>
            <a:headEnd type="none" w="med" len="med"/>
            <a:tailEnd type="triangle"/>
          </a:ln>
          <a:effectLst/>
        </p:spPr>
      </p:cxnSp>
      <p:cxnSp>
        <p:nvCxnSpPr>
          <p:cNvPr id="37" name="Straight Arrow Connector 36"/>
          <p:cNvCxnSpPr>
            <a:endCxn id="14" idx="0"/>
          </p:cNvCxnSpPr>
          <p:nvPr/>
        </p:nvCxnSpPr>
        <p:spPr bwMode="auto">
          <a:xfrm>
            <a:off x="5417566" y="5282405"/>
            <a:ext cx="8725" cy="417374"/>
          </a:xfrm>
          <a:prstGeom prst="straightConnector1">
            <a:avLst/>
          </a:prstGeom>
          <a:noFill/>
          <a:ln w="50800" cap="flat" cmpd="sng" algn="ctr">
            <a:solidFill>
              <a:srgbClr val="00682F"/>
            </a:solidFill>
            <a:prstDash val="solid"/>
            <a:round/>
            <a:headEnd type="none" w="med" len="med"/>
            <a:tailEnd type="triangle"/>
          </a:ln>
          <a:effectLst/>
        </p:spPr>
      </p:cxnSp>
      <p:cxnSp>
        <p:nvCxnSpPr>
          <p:cNvPr id="49" name="Straight Arrow Connector 48"/>
          <p:cNvCxnSpPr>
            <a:endCxn id="13" idx="0"/>
          </p:cNvCxnSpPr>
          <p:nvPr/>
        </p:nvCxnSpPr>
        <p:spPr bwMode="auto">
          <a:xfrm>
            <a:off x="4885512" y="4428966"/>
            <a:ext cx="2102" cy="1270813"/>
          </a:xfrm>
          <a:prstGeom prst="straightConnector1">
            <a:avLst/>
          </a:prstGeom>
          <a:noFill/>
          <a:ln w="25400" cap="flat" cmpd="sng" algn="ctr">
            <a:solidFill>
              <a:srgbClr val="FF0000"/>
            </a:solidFill>
            <a:prstDash val="solid"/>
            <a:round/>
            <a:headEnd type="none" w="med" len="med"/>
            <a:tailEnd type="triangle"/>
          </a:ln>
          <a:effectLst/>
        </p:spPr>
      </p:cxnSp>
      <p:cxnSp>
        <p:nvCxnSpPr>
          <p:cNvPr id="50" name="Straight Arrow Connector 49"/>
          <p:cNvCxnSpPr>
            <a:stCxn id="44" idx="2"/>
            <a:endCxn id="14" idx="0"/>
          </p:cNvCxnSpPr>
          <p:nvPr/>
        </p:nvCxnSpPr>
        <p:spPr bwMode="auto">
          <a:xfrm>
            <a:off x="5416883" y="4428966"/>
            <a:ext cx="9408" cy="1270813"/>
          </a:xfrm>
          <a:prstGeom prst="straightConnector1">
            <a:avLst/>
          </a:prstGeom>
          <a:noFill/>
          <a:ln w="25400" cap="flat" cmpd="sng" algn="ctr">
            <a:solidFill>
              <a:srgbClr val="FF0000"/>
            </a:solidFill>
            <a:prstDash val="solid"/>
            <a:round/>
            <a:headEnd type="none" w="med" len="med"/>
            <a:tailEnd type="triangle"/>
          </a:ln>
          <a:effectLst/>
        </p:spPr>
      </p:cxnSp>
      <p:cxnSp>
        <p:nvCxnSpPr>
          <p:cNvPr id="55" name="Straight Arrow Connector 54"/>
          <p:cNvCxnSpPr/>
          <p:nvPr/>
        </p:nvCxnSpPr>
        <p:spPr bwMode="auto">
          <a:xfrm>
            <a:off x="3688635" y="5282405"/>
            <a:ext cx="0" cy="417373"/>
          </a:xfrm>
          <a:prstGeom prst="straightConnector1">
            <a:avLst/>
          </a:prstGeom>
          <a:noFill/>
          <a:ln w="50800" cap="flat" cmpd="sng" algn="ctr">
            <a:solidFill>
              <a:srgbClr val="00682F"/>
            </a:solidFill>
            <a:prstDash val="solid"/>
            <a:round/>
            <a:headEnd type="none" w="med" len="med"/>
            <a:tailEnd type="triangle"/>
          </a:ln>
          <a:effectLst/>
        </p:spPr>
      </p:cxnSp>
      <p:cxnSp>
        <p:nvCxnSpPr>
          <p:cNvPr id="56" name="Straight Arrow Connector 55"/>
          <p:cNvCxnSpPr/>
          <p:nvPr/>
        </p:nvCxnSpPr>
        <p:spPr bwMode="auto">
          <a:xfrm>
            <a:off x="4227312" y="5282406"/>
            <a:ext cx="6625" cy="417373"/>
          </a:xfrm>
          <a:prstGeom prst="straightConnector1">
            <a:avLst/>
          </a:prstGeom>
          <a:noFill/>
          <a:ln w="50800" cap="flat" cmpd="sng" algn="ctr">
            <a:solidFill>
              <a:srgbClr val="00682F"/>
            </a:solidFill>
            <a:prstDash val="solid"/>
            <a:round/>
            <a:headEnd type="none" w="med" len="med"/>
            <a:tailEnd type="triangle"/>
          </a:ln>
          <a:effectLst/>
        </p:spPr>
      </p:cxnSp>
      <p:cxnSp>
        <p:nvCxnSpPr>
          <p:cNvPr id="62" name="Straight Arrow Connector 61"/>
          <p:cNvCxnSpPr>
            <a:stCxn id="41" idx="2"/>
            <a:endCxn id="5" idx="0"/>
          </p:cNvCxnSpPr>
          <p:nvPr/>
        </p:nvCxnSpPr>
        <p:spPr bwMode="auto">
          <a:xfrm flipH="1">
            <a:off x="3688634" y="4428966"/>
            <a:ext cx="1" cy="1270813"/>
          </a:xfrm>
          <a:prstGeom prst="straightConnector1">
            <a:avLst/>
          </a:prstGeom>
          <a:noFill/>
          <a:ln w="25400" cap="flat" cmpd="sng" algn="ctr">
            <a:solidFill>
              <a:srgbClr val="FF0000"/>
            </a:solidFill>
            <a:prstDash val="solid"/>
            <a:round/>
            <a:headEnd type="none" w="med" len="med"/>
            <a:tailEnd type="triangle"/>
          </a:ln>
          <a:effectLst/>
        </p:spPr>
      </p:cxnSp>
      <p:cxnSp>
        <p:nvCxnSpPr>
          <p:cNvPr id="63" name="Straight Arrow Connector 62"/>
          <p:cNvCxnSpPr/>
          <p:nvPr/>
        </p:nvCxnSpPr>
        <p:spPr bwMode="auto">
          <a:xfrm>
            <a:off x="4233937" y="4428966"/>
            <a:ext cx="0" cy="1270813"/>
          </a:xfrm>
          <a:prstGeom prst="straightConnector1">
            <a:avLst/>
          </a:prstGeom>
          <a:noFill/>
          <a:ln w="25400" cap="flat" cmpd="sng" algn="ctr">
            <a:solidFill>
              <a:srgbClr val="FF0000"/>
            </a:solidFill>
            <a:prstDash val="solid"/>
            <a:round/>
            <a:headEnd type="none" w="med" len="med"/>
            <a:tailEnd type="triangle"/>
          </a:ln>
          <a:effectLst/>
        </p:spPr>
      </p:cxnSp>
      <p:sp>
        <p:nvSpPr>
          <p:cNvPr id="35"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
        <p:nvSpPr>
          <p:cNvPr id="39" name="Text Box 70"/>
          <p:cNvSpPr txBox="1">
            <a:spLocks noChangeArrowheads="1"/>
          </p:cNvSpPr>
          <p:nvPr/>
        </p:nvSpPr>
        <p:spPr bwMode="auto">
          <a:xfrm>
            <a:off x="3409332" y="3888923"/>
            <a:ext cx="2296259" cy="767734"/>
          </a:xfrm>
          <a:prstGeom prst="rect">
            <a:avLst/>
          </a:prstGeom>
          <a:solidFill>
            <a:schemeClr val="bg1">
              <a:lumMod val="40000"/>
              <a:lumOff val="60000"/>
            </a:schemeClr>
          </a:solidFill>
          <a:ln w="9525">
            <a:solidFill>
              <a:schemeClr val="tx1"/>
            </a:solidFill>
            <a:miter lim="800000"/>
            <a:headEnd/>
            <a:tailEnd/>
          </a:ln>
          <a:effectLst/>
        </p:spPr>
        <p:txBody>
          <a:bodyPr wrap="square" anchor="ctr" anchorCtr="1">
            <a:noAutofit/>
          </a:bodyPr>
          <a:lstStyle/>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endParaRPr lang="en-US" sz="1400" baseline="-25000" dirty="0" smtClean="0">
              <a:solidFill>
                <a:srgbClr val="000000"/>
              </a:solidFill>
              <a:latin typeface="Calibri" pitchFamily="34" charset="0"/>
              <a:cs typeface="Calibri" pitchFamily="34" charset="0"/>
            </a:endParaRPr>
          </a:p>
          <a:p>
            <a:pPr algn="ctr"/>
            <a:endParaRPr lang="en-US" sz="1400" baseline="-25000" dirty="0">
              <a:solidFill>
                <a:srgbClr val="000000"/>
              </a:solidFill>
              <a:latin typeface="Calibri" pitchFamily="34" charset="0"/>
              <a:cs typeface="Calibri" pitchFamily="34" charset="0"/>
            </a:endParaRPr>
          </a:p>
          <a:p>
            <a:pPr algn="ctr"/>
            <a:r>
              <a:rPr lang="en-US" sz="1400" baseline="-25000" dirty="0" smtClean="0">
                <a:solidFill>
                  <a:srgbClr val="000000"/>
                </a:solidFill>
                <a:latin typeface="Calibri" pitchFamily="34" charset="0"/>
                <a:cs typeface="Calibri" pitchFamily="34" charset="0"/>
              </a:rPr>
              <a:t>SQL Server</a:t>
            </a:r>
            <a:endParaRPr lang="en-US" sz="1400" baseline="-25000" dirty="0">
              <a:solidFill>
                <a:srgbClr val="000000"/>
              </a:solidFill>
              <a:latin typeface="Calibri" pitchFamily="34" charset="0"/>
              <a:cs typeface="Calibri" pitchFamily="34" charset="0"/>
            </a:endParaRPr>
          </a:p>
        </p:txBody>
      </p:sp>
      <p:grpSp>
        <p:nvGrpSpPr>
          <p:cNvPr id="40" name="Group 39"/>
          <p:cNvGrpSpPr/>
          <p:nvPr/>
        </p:nvGrpSpPr>
        <p:grpSpPr>
          <a:xfrm>
            <a:off x="3460035" y="3971766"/>
            <a:ext cx="995877" cy="457200"/>
            <a:chOff x="1884108" y="5624918"/>
            <a:chExt cx="995877" cy="457200"/>
          </a:xfrm>
        </p:grpSpPr>
        <p:sp>
          <p:nvSpPr>
            <p:cNvPr id="41" name="Text Box 70"/>
            <p:cNvSpPr txBox="1">
              <a:spLocks noChangeArrowheads="1"/>
            </p:cNvSpPr>
            <p:nvPr/>
          </p:nvSpPr>
          <p:spPr bwMode="auto">
            <a:xfrm>
              <a:off x="1884108" y="5624918"/>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sp>
          <p:nvSpPr>
            <p:cNvPr id="42" name="Text Box 70"/>
            <p:cNvSpPr txBox="1">
              <a:spLocks noChangeArrowheads="1"/>
            </p:cNvSpPr>
            <p:nvPr/>
          </p:nvSpPr>
          <p:spPr bwMode="auto">
            <a:xfrm>
              <a:off x="2422785" y="5624918"/>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grpSp>
      <p:sp>
        <p:nvSpPr>
          <p:cNvPr id="43" name="Text Box 70"/>
          <p:cNvSpPr txBox="1">
            <a:spLocks noChangeArrowheads="1"/>
          </p:cNvSpPr>
          <p:nvPr/>
        </p:nvSpPr>
        <p:spPr bwMode="auto">
          <a:xfrm>
            <a:off x="4649606" y="3971766"/>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sp>
        <p:nvSpPr>
          <p:cNvPr id="44" name="Text Box 70"/>
          <p:cNvSpPr txBox="1">
            <a:spLocks noChangeArrowheads="1"/>
          </p:cNvSpPr>
          <p:nvPr/>
        </p:nvSpPr>
        <p:spPr bwMode="auto">
          <a:xfrm>
            <a:off x="5188283" y="3971766"/>
            <a:ext cx="457200" cy="457200"/>
          </a:xfrm>
          <a:prstGeom prst="rect">
            <a:avLst/>
          </a:prstGeom>
          <a:solidFill>
            <a:schemeClr val="bg1">
              <a:lumMod val="20000"/>
              <a:lumOff val="80000"/>
            </a:schemeClr>
          </a:solidFill>
          <a:ln w="9525">
            <a:solidFill>
              <a:schemeClr val="tx1"/>
            </a:solidFill>
            <a:miter lim="800000"/>
            <a:headEnd/>
            <a:tailEnd/>
          </a:ln>
          <a:effectLst/>
        </p:spPr>
        <p:txBody>
          <a:bodyPr wrap="square" anchor="ctr" anchorCtr="1">
            <a:noAutofit/>
          </a:bodyPr>
          <a:lstStyle/>
          <a:p>
            <a:pPr algn="ctr"/>
            <a:r>
              <a:rPr lang="en-US" sz="1400" baseline="-25000" dirty="0" err="1" smtClean="0">
                <a:solidFill>
                  <a:srgbClr val="000000"/>
                </a:solidFill>
                <a:latin typeface="Calibri" pitchFamily="34" charset="0"/>
                <a:cs typeface="Calibri" pitchFamily="34" charset="0"/>
              </a:rPr>
              <a:t>vCPU</a:t>
            </a:r>
            <a:endParaRPr lang="en-US" sz="1400" baseline="-25000" dirty="0">
              <a:solidFill>
                <a:srgbClr val="000000"/>
              </a:solidFill>
              <a:latin typeface="Calibri" pitchFamily="34" charset="0"/>
              <a:cs typeface="Calibri" pitchFamily="34" charset="0"/>
            </a:endParaRPr>
          </a:p>
        </p:txBody>
      </p:sp>
    </p:spTree>
    <p:extLst>
      <p:ext uri="{BB962C8B-B14F-4D97-AF65-F5344CB8AC3E}">
        <p14:creationId xmlns="" xmlns:p14="http://schemas.microsoft.com/office/powerpoint/2010/main" val="12980906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par>
                                <p:cTn id="23" presetID="1" presetClass="emph" presetSubtype="2" fill="hold" nodeType="withEffect">
                                  <p:stCondLst>
                                    <p:cond delay="0"/>
                                  </p:stCondLst>
                                  <p:childTnLst>
                                    <p:animClr clrSpc="rgb" dir="cw">
                                      <p:cBhvr>
                                        <p:cTn id="24" dur="2000" fill="hold"/>
                                        <p:tgtEl>
                                          <p:spTgt spid="39"/>
                                        </p:tgtEl>
                                        <p:attrNameLst>
                                          <p:attrName>fillcolor</p:attrName>
                                        </p:attrNameLst>
                                      </p:cBhvr>
                                      <p:to>
                                        <a:srgbClr val="DE0000"/>
                                      </p:to>
                                    </p:animClr>
                                    <p:set>
                                      <p:cBhvr>
                                        <p:cTn id="25" dur="2000" fill="hold"/>
                                        <p:tgtEl>
                                          <p:spTgt spid="39"/>
                                        </p:tgtEl>
                                        <p:attrNameLst>
                                          <p:attrName>fill.type</p:attrName>
                                        </p:attrNameLst>
                                      </p:cBhvr>
                                      <p:to>
                                        <p:strVal val="solid"/>
                                      </p:to>
                                    </p:set>
                                    <p:set>
                                      <p:cBhvr>
                                        <p:cTn id="26" dur="2000" fill="hold"/>
                                        <p:tgtEl>
                                          <p:spTgt spid="39"/>
                                        </p:tgtEl>
                                        <p:attrNameLst>
                                          <p:attrName>fill.on</p:attrName>
                                        </p:attrNameLst>
                                      </p:cBhvr>
                                      <p:to>
                                        <p:strVal val="tru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par>
                                <p:cTn id="35" presetID="1" presetClass="exit" presetSubtype="0" fill="hold" nodeType="withEffect">
                                  <p:stCondLst>
                                    <p:cond delay="0"/>
                                  </p:stCondLst>
                                  <p:childTnLst>
                                    <p:set>
                                      <p:cBhvr>
                                        <p:cTn id="36" dur="1" fill="hold">
                                          <p:stCondLst>
                                            <p:cond delay="0"/>
                                          </p:stCondLst>
                                        </p:cTn>
                                        <p:tgtEl>
                                          <p:spTgt spid="62"/>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63"/>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49"/>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5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55"/>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5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mph" presetSubtype="2" fill="hold" nodeType="clickEffect">
                                  <p:stCondLst>
                                    <p:cond delay="0"/>
                                  </p:stCondLst>
                                  <p:childTnLst>
                                    <p:animClr clrSpc="rgb" dir="cw">
                                      <p:cBhvr>
                                        <p:cTn id="52" dur="2000" fill="hold"/>
                                        <p:tgtEl>
                                          <p:spTgt spid="55"/>
                                        </p:tgtEl>
                                        <p:attrNameLst>
                                          <p:attrName>fillcolor</p:attrName>
                                        </p:attrNameLst>
                                      </p:cBhvr>
                                      <p:to>
                                        <a:srgbClr val="DE0000"/>
                                      </p:to>
                                    </p:animClr>
                                    <p:set>
                                      <p:cBhvr>
                                        <p:cTn id="53" dur="2000" fill="hold"/>
                                        <p:tgtEl>
                                          <p:spTgt spid="55"/>
                                        </p:tgtEl>
                                        <p:attrNameLst>
                                          <p:attrName>fill.type</p:attrName>
                                        </p:attrNameLst>
                                      </p:cBhvr>
                                      <p:to>
                                        <p:strVal val="solid"/>
                                      </p:to>
                                    </p:set>
                                    <p:set>
                                      <p:cBhvr>
                                        <p:cTn id="54" dur="2000" fill="hold"/>
                                        <p:tgtEl>
                                          <p:spTgt spid="55"/>
                                        </p:tgtEl>
                                        <p:attrNameLst>
                                          <p:attrName>fill.on</p:attrName>
                                        </p:attrNameLst>
                                      </p:cBhvr>
                                      <p:to>
                                        <p:strVal val="true"/>
                                      </p:to>
                                    </p:set>
                                  </p:childTnLst>
                                </p:cTn>
                              </p:par>
                              <p:par>
                                <p:cTn id="55" presetID="1" presetClass="emph" presetSubtype="2" fill="hold" nodeType="withEffect">
                                  <p:stCondLst>
                                    <p:cond delay="0"/>
                                  </p:stCondLst>
                                  <p:childTnLst>
                                    <p:animClr clrSpc="rgb" dir="cw">
                                      <p:cBhvr>
                                        <p:cTn id="56" dur="2000" fill="hold"/>
                                        <p:tgtEl>
                                          <p:spTgt spid="56"/>
                                        </p:tgtEl>
                                        <p:attrNameLst>
                                          <p:attrName>fillcolor</p:attrName>
                                        </p:attrNameLst>
                                      </p:cBhvr>
                                      <p:to>
                                        <a:srgbClr val="DE0000"/>
                                      </p:to>
                                    </p:animClr>
                                    <p:set>
                                      <p:cBhvr>
                                        <p:cTn id="57" dur="2000" fill="hold"/>
                                        <p:tgtEl>
                                          <p:spTgt spid="56"/>
                                        </p:tgtEl>
                                        <p:attrNameLst>
                                          <p:attrName>fill.type</p:attrName>
                                        </p:attrNameLst>
                                      </p:cBhvr>
                                      <p:to>
                                        <p:strVal val="solid"/>
                                      </p:to>
                                    </p:set>
                                    <p:set>
                                      <p:cBhvr>
                                        <p:cTn id="58" dur="2000" fill="hold"/>
                                        <p:tgtEl>
                                          <p:spTgt spid="56"/>
                                        </p:tgtEl>
                                        <p:attrNameLst>
                                          <p:attrName>fill.on</p:attrName>
                                        </p:attrNameLst>
                                      </p:cBhvr>
                                      <p:to>
                                        <p:strVal val="true"/>
                                      </p:to>
                                    </p:set>
                                  </p:childTnLst>
                                </p:cTn>
                              </p:par>
                              <p:par>
                                <p:cTn id="59" presetID="1" presetClass="emph" presetSubtype="2" fill="hold" nodeType="withEffect">
                                  <p:stCondLst>
                                    <p:cond delay="0"/>
                                  </p:stCondLst>
                                  <p:childTnLst>
                                    <p:animClr clrSpc="rgb" dir="cw">
                                      <p:cBhvr>
                                        <p:cTn id="60" dur="2000" fill="hold"/>
                                        <p:tgtEl>
                                          <p:spTgt spid="37"/>
                                        </p:tgtEl>
                                        <p:attrNameLst>
                                          <p:attrName>fillcolor</p:attrName>
                                        </p:attrNameLst>
                                      </p:cBhvr>
                                      <p:to>
                                        <a:srgbClr val="DE0000"/>
                                      </p:to>
                                    </p:animClr>
                                    <p:set>
                                      <p:cBhvr>
                                        <p:cTn id="61" dur="2000" fill="hold"/>
                                        <p:tgtEl>
                                          <p:spTgt spid="37"/>
                                        </p:tgtEl>
                                        <p:attrNameLst>
                                          <p:attrName>fill.type</p:attrName>
                                        </p:attrNameLst>
                                      </p:cBhvr>
                                      <p:to>
                                        <p:strVal val="solid"/>
                                      </p:to>
                                    </p:set>
                                    <p:set>
                                      <p:cBhvr>
                                        <p:cTn id="62" dur="2000" fill="hold"/>
                                        <p:tgtEl>
                                          <p:spTgt spid="37"/>
                                        </p:tgtEl>
                                        <p:attrNameLst>
                                          <p:attrName>fill.on</p:attrName>
                                        </p:attrNameLst>
                                      </p:cBhvr>
                                      <p:to>
                                        <p:strVal val="true"/>
                                      </p:to>
                                    </p:set>
                                  </p:childTnLst>
                                </p:cTn>
                              </p:par>
                              <p:par>
                                <p:cTn id="63" presetID="1" presetClass="emph" presetSubtype="2" fill="hold" nodeType="withEffect">
                                  <p:stCondLst>
                                    <p:cond delay="0"/>
                                  </p:stCondLst>
                                  <p:childTnLst>
                                    <p:animClr clrSpc="rgb" dir="cw">
                                      <p:cBhvr>
                                        <p:cTn id="64" dur="2000" fill="hold"/>
                                        <p:tgtEl>
                                          <p:spTgt spid="36"/>
                                        </p:tgtEl>
                                        <p:attrNameLst>
                                          <p:attrName>fillcolor</p:attrName>
                                        </p:attrNameLst>
                                      </p:cBhvr>
                                      <p:to>
                                        <a:srgbClr val="DE0000"/>
                                      </p:to>
                                    </p:animClr>
                                    <p:set>
                                      <p:cBhvr>
                                        <p:cTn id="65" dur="2000" fill="hold"/>
                                        <p:tgtEl>
                                          <p:spTgt spid="36"/>
                                        </p:tgtEl>
                                        <p:attrNameLst>
                                          <p:attrName>fill.type</p:attrName>
                                        </p:attrNameLst>
                                      </p:cBhvr>
                                      <p:to>
                                        <p:strVal val="solid"/>
                                      </p:to>
                                    </p:set>
                                    <p:set>
                                      <p:cBhvr>
                                        <p:cTn id="66" dur="2000" fill="hold"/>
                                        <p:tgtEl>
                                          <p:spTgt spid="36"/>
                                        </p:tgtEl>
                                        <p:attrNameLst>
                                          <p:attrName>fill.on</p:attrName>
                                        </p:attrNameLst>
                                      </p:cBhvr>
                                      <p:to>
                                        <p:strVal val="tru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37"/>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36"/>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3">
                                            <p:txEl>
                                              <p:pRg st="4" end="4"/>
                                            </p:txEl>
                                          </p:spTgt>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62"/>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63"/>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49"/>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50"/>
                                        </p:tgtEl>
                                        <p:attrNameLst>
                                          <p:attrName>style.visibility</p:attrName>
                                        </p:attrNameLst>
                                      </p:cBhvr>
                                      <p:to>
                                        <p:strVal val="visible"/>
                                      </p:to>
                                    </p:set>
                                  </p:childTnLst>
                                </p:cTn>
                              </p:par>
                              <p:par>
                                <p:cTn id="85" presetID="7" presetClass="emph" presetSubtype="2" fill="hold" nodeType="withEffect">
                                  <p:stCondLst>
                                    <p:cond delay="0"/>
                                  </p:stCondLst>
                                  <p:childTnLst>
                                    <p:animClr clrSpc="rgb" dir="cw">
                                      <p:cBhvr>
                                        <p:cTn id="86" dur="2000" fill="hold"/>
                                        <p:tgtEl>
                                          <p:spTgt spid="62"/>
                                        </p:tgtEl>
                                        <p:attrNameLst>
                                          <p:attrName>stroke.color</p:attrName>
                                        </p:attrNameLst>
                                      </p:cBhvr>
                                      <p:to>
                                        <a:srgbClr val="00B050"/>
                                      </p:to>
                                    </p:animClr>
                                    <p:set>
                                      <p:cBhvr>
                                        <p:cTn id="87" dur="2000" fill="hold"/>
                                        <p:tgtEl>
                                          <p:spTgt spid="62"/>
                                        </p:tgtEl>
                                        <p:attrNameLst>
                                          <p:attrName>stroke.on</p:attrName>
                                        </p:attrNameLst>
                                      </p:cBhvr>
                                      <p:to>
                                        <p:strVal val="true"/>
                                      </p:to>
                                    </p:set>
                                  </p:childTnLst>
                                </p:cTn>
                              </p:par>
                              <p:par>
                                <p:cTn id="88" presetID="7" presetClass="emph" presetSubtype="2" fill="hold" nodeType="withEffect">
                                  <p:stCondLst>
                                    <p:cond delay="0"/>
                                  </p:stCondLst>
                                  <p:childTnLst>
                                    <p:animClr clrSpc="rgb" dir="cw">
                                      <p:cBhvr>
                                        <p:cTn id="89" dur="2000" fill="hold"/>
                                        <p:tgtEl>
                                          <p:spTgt spid="63"/>
                                        </p:tgtEl>
                                        <p:attrNameLst>
                                          <p:attrName>stroke.color</p:attrName>
                                        </p:attrNameLst>
                                      </p:cBhvr>
                                      <p:to>
                                        <a:srgbClr val="00B050"/>
                                      </p:to>
                                    </p:animClr>
                                    <p:set>
                                      <p:cBhvr>
                                        <p:cTn id="90" dur="2000" fill="hold"/>
                                        <p:tgtEl>
                                          <p:spTgt spid="63"/>
                                        </p:tgtEl>
                                        <p:attrNameLst>
                                          <p:attrName>stroke.on</p:attrName>
                                        </p:attrNameLst>
                                      </p:cBhvr>
                                      <p:to>
                                        <p:strVal val="true"/>
                                      </p:to>
                                    </p:set>
                                  </p:childTnLst>
                                </p:cTn>
                              </p:par>
                              <p:par>
                                <p:cTn id="91" presetID="7" presetClass="emph" presetSubtype="2" fill="hold" nodeType="withEffect">
                                  <p:stCondLst>
                                    <p:cond delay="0"/>
                                  </p:stCondLst>
                                  <p:childTnLst>
                                    <p:animClr clrSpc="rgb" dir="cw">
                                      <p:cBhvr>
                                        <p:cTn id="92" dur="2000" fill="hold"/>
                                        <p:tgtEl>
                                          <p:spTgt spid="49"/>
                                        </p:tgtEl>
                                        <p:attrNameLst>
                                          <p:attrName>stroke.color</p:attrName>
                                        </p:attrNameLst>
                                      </p:cBhvr>
                                      <p:to>
                                        <a:srgbClr val="00B050"/>
                                      </p:to>
                                    </p:animClr>
                                    <p:set>
                                      <p:cBhvr>
                                        <p:cTn id="93" dur="2000" fill="hold"/>
                                        <p:tgtEl>
                                          <p:spTgt spid="49"/>
                                        </p:tgtEl>
                                        <p:attrNameLst>
                                          <p:attrName>stroke.on</p:attrName>
                                        </p:attrNameLst>
                                      </p:cBhvr>
                                      <p:to>
                                        <p:strVal val="true"/>
                                      </p:to>
                                    </p:set>
                                  </p:childTnLst>
                                </p:cTn>
                              </p:par>
                              <p:par>
                                <p:cTn id="94" presetID="7" presetClass="emph" presetSubtype="2" fill="hold" nodeType="withEffect">
                                  <p:stCondLst>
                                    <p:cond delay="0"/>
                                  </p:stCondLst>
                                  <p:childTnLst>
                                    <p:animClr clrSpc="rgb" dir="cw">
                                      <p:cBhvr>
                                        <p:cTn id="95" dur="2000" fill="hold"/>
                                        <p:tgtEl>
                                          <p:spTgt spid="50"/>
                                        </p:tgtEl>
                                        <p:attrNameLst>
                                          <p:attrName>stroke.color</p:attrName>
                                        </p:attrNameLst>
                                      </p:cBhvr>
                                      <p:to>
                                        <a:srgbClr val="00B050"/>
                                      </p:to>
                                    </p:animClr>
                                    <p:set>
                                      <p:cBhvr>
                                        <p:cTn id="96" dur="2000" fill="hold"/>
                                        <p:tgtEl>
                                          <p:spTgt spid="50"/>
                                        </p:tgtEl>
                                        <p:attrNameLst>
                                          <p:attrName>stroke.on</p:attrName>
                                        </p:attrNameLst>
                                      </p:cBhvr>
                                      <p:to>
                                        <p:strVal val="true"/>
                                      </p:to>
                                    </p:set>
                                  </p:childTnLst>
                                </p:cTn>
                              </p:par>
                              <p:par>
                                <p:cTn id="97" presetID="1" presetClass="emph" presetSubtype="2" fill="hold" nodeType="withEffect">
                                  <p:stCondLst>
                                    <p:cond delay="0"/>
                                  </p:stCondLst>
                                  <p:childTnLst>
                                    <p:animClr clrSpc="rgb" dir="cw">
                                      <p:cBhvr>
                                        <p:cTn id="98" dur="2000" fill="hold"/>
                                        <p:tgtEl>
                                          <p:spTgt spid="39"/>
                                        </p:tgtEl>
                                        <p:attrNameLst>
                                          <p:attrName>fillcolor</p:attrName>
                                        </p:attrNameLst>
                                      </p:cBhvr>
                                      <p:to>
                                        <a:srgbClr val="6BB5FF"/>
                                      </p:to>
                                    </p:animClr>
                                    <p:set>
                                      <p:cBhvr>
                                        <p:cTn id="99" dur="2000" fill="hold"/>
                                        <p:tgtEl>
                                          <p:spTgt spid="39"/>
                                        </p:tgtEl>
                                        <p:attrNameLst>
                                          <p:attrName>fill.type</p:attrName>
                                        </p:attrNameLst>
                                      </p:cBhvr>
                                      <p:to>
                                        <p:strVal val="solid"/>
                                      </p:to>
                                    </p:set>
                                    <p:set>
                                      <p:cBhvr>
                                        <p:cTn id="100" dur="2000" fill="hold"/>
                                        <p:tgtEl>
                                          <p:spTgt spid="3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SQL VM CPU Allocation </a:t>
            </a:r>
            <a:br>
              <a:rPr lang="en-US" dirty="0" smtClean="0"/>
            </a:br>
            <a:r>
              <a:rPr lang="en-US" sz="2800" dirty="0" smtClean="0">
                <a:solidFill>
                  <a:schemeClr val="accent1"/>
                </a:solidFill>
              </a:rPr>
              <a:t>Considerations</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How many virtual cores do we actually need?</a:t>
            </a:r>
          </a:p>
          <a:p>
            <a:pPr lvl="1"/>
            <a:r>
              <a:rPr lang="en-US" sz="2000" dirty="0" smtClean="0"/>
              <a:t>Consider co-scheduling issues under the hypervisor?</a:t>
            </a:r>
          </a:p>
          <a:p>
            <a:r>
              <a:rPr lang="en-US" sz="2400" dirty="0" smtClean="0"/>
              <a:t>How many idle cores are available on the host VM?</a:t>
            </a:r>
          </a:p>
          <a:p>
            <a:pPr lvl="1"/>
            <a:r>
              <a:rPr lang="en-US" sz="2000" dirty="0" smtClean="0"/>
              <a:t>Co-scheduling on idle cores will be at full speed until another VM begins to execute and begins to take slices on the CPUs making those SQL threads slower to execute</a:t>
            </a:r>
          </a:p>
          <a:p>
            <a:r>
              <a:rPr lang="en-US" sz="2400" dirty="0" smtClean="0"/>
              <a:t>How fast is each physical CPU core?</a:t>
            </a:r>
          </a:p>
          <a:p>
            <a:r>
              <a:rPr lang="en-US" sz="2400" dirty="0" smtClean="0"/>
              <a:t>Is hyper-threading being used on the physical server?</a:t>
            </a:r>
          </a:p>
          <a:p>
            <a:r>
              <a:rPr lang="en-US" sz="2400" dirty="0" smtClean="0"/>
              <a:t>How much of each physical core does the VM get % wise for execution?</a:t>
            </a:r>
          </a:p>
          <a:p>
            <a:r>
              <a:rPr lang="en-US" sz="2400" dirty="0" smtClean="0"/>
              <a:t>Did the last execution run on the same physical cores?</a:t>
            </a:r>
          </a:p>
          <a:p>
            <a:pPr marL="0" indent="0">
              <a:buNone/>
            </a:pP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629929822"/>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Guaranteeing VM CPU Resources</a:t>
            </a:r>
            <a:br>
              <a:rPr lang="en-US" dirty="0" smtClean="0"/>
            </a:br>
            <a:r>
              <a:rPr lang="en-US" sz="2800" dirty="0" smtClean="0">
                <a:solidFill>
                  <a:schemeClr val="accent1"/>
                </a:solidFill>
              </a:rPr>
              <a:t>Hyper-V CPU Reserve</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Percentage </a:t>
            </a:r>
            <a:r>
              <a:rPr lang="en-US" sz="2400" dirty="0"/>
              <a:t>of the total possible CPU usage of a virtual </a:t>
            </a:r>
            <a:r>
              <a:rPr lang="en-US" sz="2400" dirty="0" smtClean="0"/>
              <a:t>machine</a:t>
            </a:r>
          </a:p>
          <a:p>
            <a:pPr lvl="1"/>
            <a:r>
              <a:rPr lang="en-US" sz="2000" dirty="0" smtClean="0"/>
              <a:t>Will block a virtual machine from starting if the reserve can not be honored by the hypervisor under peak load; total of all reserves on running VMs is 100%</a:t>
            </a:r>
          </a:p>
          <a:p>
            <a:pPr lvl="1"/>
            <a:r>
              <a:rPr lang="en-US" sz="2000" dirty="0" smtClean="0"/>
              <a:t>Only enforced when CPU resource contention occurs</a:t>
            </a:r>
          </a:p>
          <a:p>
            <a:pPr lvl="1"/>
            <a:r>
              <a:rPr lang="en-US" sz="2000" dirty="0" smtClean="0"/>
              <a:t>Default value is 0% or disabled; if all reserve is taken by active VMs a 0% reserve can still be powered on</a:t>
            </a:r>
          </a:p>
          <a:p>
            <a:r>
              <a:rPr lang="en-US" sz="2400" dirty="0" smtClean="0"/>
              <a:t>May be used to enforce SLAs and guarantee a minimum amount of CPU usage</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45693369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Overview</a:t>
            </a:r>
            <a:endParaRPr lang="en-US" dirty="0"/>
          </a:p>
        </p:txBody>
      </p:sp>
      <p:sp>
        <p:nvSpPr>
          <p:cNvPr id="558083" name="Rectangle 3"/>
          <p:cNvSpPr>
            <a:spLocks noGrp="1" noChangeArrowheads="1"/>
          </p:cNvSpPr>
          <p:nvPr>
            <p:ph idx="1"/>
          </p:nvPr>
        </p:nvSpPr>
        <p:spPr/>
        <p:txBody>
          <a:bodyPr/>
          <a:lstStyle/>
          <a:p>
            <a:r>
              <a:rPr lang="en-US" sz="2800" dirty="0"/>
              <a:t>Why </a:t>
            </a:r>
            <a:r>
              <a:rPr lang="en-US" sz="2800" dirty="0" smtClean="0"/>
              <a:t>virtualization </a:t>
            </a:r>
            <a:r>
              <a:rPr lang="en-US" sz="2800" dirty="0"/>
              <a:t>is </a:t>
            </a:r>
            <a:r>
              <a:rPr lang="en-US" sz="2800" dirty="0" smtClean="0"/>
              <a:t>popular</a:t>
            </a:r>
            <a:endParaRPr lang="en-US" sz="2800" dirty="0"/>
          </a:p>
          <a:p>
            <a:pPr lvl="1"/>
            <a:r>
              <a:rPr lang="en-US" sz="2400" dirty="0"/>
              <a:t>Reasons for </a:t>
            </a:r>
            <a:r>
              <a:rPr lang="en-US" sz="2400" dirty="0" smtClean="0"/>
              <a:t>virtualizing</a:t>
            </a:r>
            <a:endParaRPr lang="en-US" sz="2400" dirty="0"/>
          </a:p>
          <a:p>
            <a:pPr lvl="1"/>
            <a:r>
              <a:rPr lang="en-US" sz="2400" dirty="0"/>
              <a:t>How IT managers determine VM candidates</a:t>
            </a:r>
          </a:p>
          <a:p>
            <a:r>
              <a:rPr lang="en-US" sz="2800" dirty="0" smtClean="0">
                <a:solidFill>
                  <a:schemeClr val="tx1">
                    <a:lumMod val="50000"/>
                  </a:schemeClr>
                </a:solidFill>
              </a:rPr>
              <a:t>How virtualization </a:t>
            </a:r>
            <a:r>
              <a:rPr lang="en-US" sz="2800" dirty="0">
                <a:solidFill>
                  <a:schemeClr val="tx1">
                    <a:lumMod val="50000"/>
                  </a:schemeClr>
                </a:solidFill>
              </a:rPr>
              <a:t>w</a:t>
            </a:r>
            <a:r>
              <a:rPr lang="en-US" sz="2800" dirty="0" smtClean="0">
                <a:solidFill>
                  <a:schemeClr val="tx1">
                    <a:lumMod val="50000"/>
                  </a:schemeClr>
                </a:solidFill>
              </a:rPr>
              <a:t>orks</a:t>
            </a:r>
          </a:p>
          <a:p>
            <a:r>
              <a:rPr lang="en-US" sz="2800" dirty="0" smtClean="0">
                <a:solidFill>
                  <a:schemeClr val="tx1">
                    <a:lumMod val="50000"/>
                  </a:schemeClr>
                </a:solidFill>
              </a:rPr>
              <a:t>Considerations for SQL Server </a:t>
            </a:r>
          </a:p>
          <a:p>
            <a:r>
              <a:rPr lang="en-US" sz="2800" dirty="0" smtClean="0">
                <a:solidFill>
                  <a:schemeClr val="tx1">
                    <a:lumMod val="50000"/>
                  </a:schemeClr>
                </a:solidFill>
              </a:rPr>
              <a:t>HA/DR options</a:t>
            </a:r>
          </a:p>
          <a:p>
            <a:r>
              <a:rPr lang="en-US" sz="2800" dirty="0">
                <a:solidFill>
                  <a:schemeClr val="tx1">
                    <a:lumMod val="50000"/>
                  </a:schemeClr>
                </a:solidFill>
              </a:rPr>
              <a:t>Monitoring </a:t>
            </a:r>
          </a:p>
          <a:p>
            <a:pPr marL="0" indent="0">
              <a:buNone/>
            </a:pPr>
            <a:endParaRPr lang="en-US" sz="2800" dirty="0">
              <a:effectLst/>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035384120"/>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Guaranteeing VM CPU Resources</a:t>
            </a:r>
            <a:br>
              <a:rPr lang="en-US" dirty="0" smtClean="0"/>
            </a:br>
            <a:r>
              <a:rPr lang="en-US" sz="2800" dirty="0" smtClean="0">
                <a:solidFill>
                  <a:schemeClr val="accent1"/>
                </a:solidFill>
              </a:rPr>
              <a:t>Hyper-V CPU </a:t>
            </a:r>
            <a:r>
              <a:rPr lang="en-US" sz="2800" dirty="0" smtClean="0">
                <a:solidFill>
                  <a:schemeClr val="accent1"/>
                </a:solidFill>
              </a:rPr>
              <a:t>Reserve: </a:t>
            </a:r>
            <a:r>
              <a:rPr lang="en-US" sz="2800" dirty="0" smtClean="0">
                <a:solidFill>
                  <a:schemeClr val="accent1"/>
                </a:solidFill>
              </a:rPr>
              <a:t>Limitations</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Reduces environmental flexibility</a:t>
            </a:r>
          </a:p>
          <a:p>
            <a:pPr lvl="1"/>
            <a:r>
              <a:rPr lang="en-US" sz="2000" dirty="0" smtClean="0"/>
              <a:t>VMs may fail to start in a failover if sufficient reserves are not available on the failover node</a:t>
            </a:r>
          </a:p>
          <a:p>
            <a:pPr lvl="1"/>
            <a:r>
              <a:rPr lang="en-US" sz="2000" dirty="0" smtClean="0"/>
              <a:t>To start a new VM on a server with reserves maxed out, requires starting the new VM without a reserve or reconfiguring all of the existing VMs to reduce their reserve</a:t>
            </a:r>
          </a:p>
          <a:p>
            <a:r>
              <a:rPr lang="en-US" sz="2400" dirty="0" smtClean="0"/>
              <a:t>Bin-Packing Problem</a:t>
            </a:r>
          </a:p>
          <a:p>
            <a:pPr lvl="1"/>
            <a:r>
              <a:rPr lang="en-US" sz="2000" dirty="0" smtClean="0"/>
              <a:t>4 CPU host</a:t>
            </a:r>
          </a:p>
          <a:p>
            <a:pPr lvl="2"/>
            <a:r>
              <a:rPr lang="en-US" sz="1800" dirty="0" smtClean="0"/>
              <a:t>VM with 4 </a:t>
            </a:r>
            <a:r>
              <a:rPr lang="en-US" sz="1800" dirty="0" err="1" smtClean="0"/>
              <a:t>vCPUs</a:t>
            </a:r>
            <a:r>
              <a:rPr lang="en-US" sz="1800" dirty="0" smtClean="0"/>
              <a:t> and a 50% reserve – 50% of host resources</a:t>
            </a:r>
          </a:p>
          <a:p>
            <a:pPr lvl="2"/>
            <a:r>
              <a:rPr lang="en-US" sz="1800" dirty="0" smtClean="0"/>
              <a:t>VM with 2 </a:t>
            </a:r>
            <a:r>
              <a:rPr lang="en-US" sz="1800" dirty="0" err="1" smtClean="0"/>
              <a:t>vCPUs</a:t>
            </a:r>
            <a:r>
              <a:rPr lang="en-US" sz="1800" dirty="0" smtClean="0"/>
              <a:t> and a 80% reserve – 40% of host resources</a:t>
            </a:r>
          </a:p>
          <a:p>
            <a:pPr lvl="2"/>
            <a:r>
              <a:rPr lang="en-US" sz="1800" dirty="0" smtClean="0"/>
              <a:t>Only one of these can be running at a time</a:t>
            </a:r>
          </a:p>
          <a:p>
            <a:pPr lvl="2"/>
            <a:endParaRPr lang="en-US" sz="18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09957969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Guaranteeing VM CPU Resources</a:t>
            </a:r>
            <a:br>
              <a:rPr lang="en-US" dirty="0" smtClean="0"/>
            </a:br>
            <a:r>
              <a:rPr lang="en-US" sz="2800" dirty="0" smtClean="0">
                <a:solidFill>
                  <a:schemeClr val="accent1"/>
                </a:solidFill>
              </a:rPr>
              <a:t>VMware CPU Reservation</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Minimum service level guarantee in MHz for the VM</a:t>
            </a:r>
          </a:p>
          <a:p>
            <a:pPr lvl="1"/>
            <a:r>
              <a:rPr lang="en-US" sz="2000" dirty="0" smtClean="0"/>
              <a:t>Admission control checks performed at VM startup and when changes to reservations are made to ensure that the VM will be able to get this guarantee</a:t>
            </a:r>
          </a:p>
          <a:p>
            <a:r>
              <a:rPr lang="en-US" sz="2400" dirty="0" smtClean="0"/>
              <a:t>The reservation applies even when the host system is overcommitted and under CPU resource pressure</a:t>
            </a:r>
            <a:endParaRPr lang="en-US" sz="2000" dirty="0"/>
          </a:p>
          <a:p>
            <a:r>
              <a:rPr lang="en-US" sz="2400" dirty="0" smtClean="0"/>
              <a:t>Limits the flexibility of the environment</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96821507"/>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Configuring VM CPU Priority</a:t>
            </a:r>
            <a:br>
              <a:rPr lang="en-US" dirty="0" smtClean="0"/>
            </a:br>
            <a:r>
              <a:rPr lang="en-US" sz="2800" dirty="0" smtClean="0">
                <a:solidFill>
                  <a:schemeClr val="accent1"/>
                </a:solidFill>
              </a:rPr>
              <a:t>Hyper-V CPU Relative Weight</a:t>
            </a:r>
            <a:endParaRPr lang="en-US" sz="4800" dirty="0">
              <a:solidFill>
                <a:schemeClr val="accent1"/>
              </a:solidFill>
            </a:endParaRPr>
          </a:p>
        </p:txBody>
      </p:sp>
      <p:sp>
        <p:nvSpPr>
          <p:cNvPr id="3" name="Content Placeholder 2"/>
          <p:cNvSpPr>
            <a:spLocks noGrp="1"/>
          </p:cNvSpPr>
          <p:nvPr>
            <p:ph idx="1"/>
          </p:nvPr>
        </p:nvSpPr>
        <p:spPr/>
        <p:txBody>
          <a:bodyPr/>
          <a:lstStyle/>
          <a:p>
            <a:r>
              <a:rPr lang="en-US" sz="2400" dirty="0" smtClean="0"/>
              <a:t>Number </a:t>
            </a:r>
            <a:r>
              <a:rPr lang="en-US" sz="2400" dirty="0"/>
              <a:t>between 1 and </a:t>
            </a:r>
            <a:r>
              <a:rPr lang="en-US" sz="2400" dirty="0" smtClean="0"/>
              <a:t>10,000</a:t>
            </a:r>
          </a:p>
          <a:p>
            <a:pPr lvl="1"/>
            <a:r>
              <a:rPr lang="en-US" sz="2000" dirty="0" smtClean="0"/>
              <a:t>Set </a:t>
            </a:r>
            <a:r>
              <a:rPr lang="en-US" sz="2000" dirty="0"/>
              <a:t>to 100 by </a:t>
            </a:r>
            <a:r>
              <a:rPr lang="en-US" sz="2000" dirty="0" smtClean="0"/>
              <a:t>default</a:t>
            </a:r>
          </a:p>
          <a:p>
            <a:pPr lvl="1"/>
            <a:r>
              <a:rPr lang="en-US" sz="2000" dirty="0" smtClean="0"/>
              <a:t>Higher numbers have higher priority</a:t>
            </a:r>
            <a:endParaRPr lang="en-US" sz="2000" dirty="0"/>
          </a:p>
          <a:p>
            <a:r>
              <a:rPr lang="en-US" sz="2400" dirty="0" smtClean="0"/>
              <a:t>Does not guarantee a level of service</a:t>
            </a:r>
          </a:p>
          <a:p>
            <a:pPr lvl="1"/>
            <a:r>
              <a:rPr lang="en-US" sz="2000" dirty="0" smtClean="0"/>
              <a:t>Guarantees </a:t>
            </a:r>
            <a:r>
              <a:rPr lang="en-US" sz="2000" dirty="0"/>
              <a:t>that </a:t>
            </a:r>
            <a:r>
              <a:rPr lang="en-US" sz="2000" dirty="0" smtClean="0"/>
              <a:t>higher VMs will receive more resources under pressure than VMs of lower priority only</a:t>
            </a:r>
          </a:p>
          <a:p>
            <a:r>
              <a:rPr lang="en-US" sz="2400" dirty="0" smtClean="0"/>
              <a:t>You need to establish a common </a:t>
            </a:r>
            <a:r>
              <a:rPr lang="en-US" sz="2400" dirty="0"/>
              <a:t>scale for configuring relative weight </a:t>
            </a:r>
            <a:r>
              <a:rPr lang="en-US" sz="2400" dirty="0" smtClean="0"/>
              <a:t>in the enterprise</a:t>
            </a:r>
          </a:p>
          <a:p>
            <a:pPr lvl="1"/>
            <a:r>
              <a:rPr lang="en-US" sz="2000" dirty="0" smtClean="0"/>
              <a:t>One admin using </a:t>
            </a:r>
            <a:r>
              <a:rPr lang="en-US" sz="2000" dirty="0"/>
              <a:t>weights of 200 for important and 100 for standard </a:t>
            </a:r>
          </a:p>
          <a:p>
            <a:pPr lvl="1"/>
            <a:r>
              <a:rPr lang="en-US" sz="2000" dirty="0" smtClean="0"/>
              <a:t>Another using </a:t>
            </a:r>
            <a:r>
              <a:rPr lang="en-US" sz="2000" dirty="0"/>
              <a:t>weights of </a:t>
            </a:r>
            <a:r>
              <a:rPr lang="en-US" sz="2000" dirty="0" smtClean="0"/>
              <a:t>1,000 </a:t>
            </a:r>
            <a:r>
              <a:rPr lang="en-US" sz="2000" dirty="0"/>
              <a:t>for important and 500 for standard</a:t>
            </a:r>
            <a:br>
              <a:rPr lang="en-US" sz="2000" dirty="0"/>
            </a:b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4216452640"/>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Configuring VM CPU Priority</a:t>
            </a:r>
            <a:br>
              <a:rPr lang="en-US" dirty="0" smtClean="0"/>
            </a:br>
            <a:r>
              <a:rPr lang="en-US" sz="2800" dirty="0" smtClean="0">
                <a:solidFill>
                  <a:schemeClr val="accent1"/>
                </a:solidFill>
              </a:rPr>
              <a:t>VMware CPU Shares</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Shares are a ratio based entitlement to the VM that is directly proportional to the total number of shares that have been issued to all VMs on the host server</a:t>
            </a:r>
          </a:p>
          <a:p>
            <a:r>
              <a:rPr lang="en-US" sz="2400" dirty="0" smtClean="0"/>
              <a:t>The number of shares for an individual VM is an abstract number with no real meaning on its own; only the VM to host total ratio matters for determining CPU resource allocations above the reservation amounts</a:t>
            </a:r>
          </a:p>
          <a:p>
            <a:r>
              <a:rPr lang="en-US" sz="2400" dirty="0" smtClean="0"/>
              <a:t>Shares are only used when VMs are actually competing for the same resources on the host</a:t>
            </a:r>
            <a:r>
              <a:rPr lang="en-US" sz="2000" dirty="0"/>
              <a:t/>
            </a:r>
            <a:br>
              <a:rPr lang="en-US" sz="2000" dirty="0"/>
            </a:b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5193840"/>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01731"/>
          </a:xfrm>
        </p:spPr>
        <p:txBody>
          <a:bodyPr/>
          <a:lstStyle/>
          <a:p>
            <a:r>
              <a:rPr lang="en-US" dirty="0" smtClean="0"/>
              <a:t>VM Storage Planning</a:t>
            </a:r>
            <a:endParaRPr lang="en-US" dirty="0"/>
          </a:p>
        </p:txBody>
      </p:sp>
      <p:sp>
        <p:nvSpPr>
          <p:cNvPr id="3" name="Content Placeholder 2"/>
          <p:cNvSpPr>
            <a:spLocks noGrp="1"/>
          </p:cNvSpPr>
          <p:nvPr>
            <p:ph idx="1"/>
          </p:nvPr>
        </p:nvSpPr>
        <p:spPr/>
        <p:txBody>
          <a:bodyPr/>
          <a:lstStyle/>
          <a:p>
            <a:r>
              <a:rPr lang="en-US" sz="2400" dirty="0" smtClean="0"/>
              <a:t>Virtual SQL Server require the </a:t>
            </a:r>
            <a:r>
              <a:rPr lang="en-US" sz="2400" b="1" u="sng" dirty="0" smtClean="0"/>
              <a:t>same</a:t>
            </a:r>
            <a:r>
              <a:rPr lang="en-US" sz="2400" dirty="0" smtClean="0"/>
              <a:t> I/O considerations as physical SQL Servers</a:t>
            </a:r>
          </a:p>
          <a:p>
            <a:pPr lvl="1"/>
            <a:r>
              <a:rPr lang="en-US" sz="2000" dirty="0" smtClean="0"/>
              <a:t>Pre-deployment I/O testing is even more critical for virtualized SQL Servers than it is for physical servers because of the limitations imposed by the hypervisor for key factors like multi-</a:t>
            </a:r>
            <a:r>
              <a:rPr lang="en-US" sz="2000" dirty="0" err="1" smtClean="0"/>
              <a:t>pathing</a:t>
            </a:r>
            <a:endParaRPr lang="en-US" sz="2000" dirty="0"/>
          </a:p>
          <a:p>
            <a:pPr lvl="2"/>
            <a:r>
              <a:rPr lang="en-US" sz="1800" dirty="0" smtClean="0"/>
              <a:t>Focus should be on storage performance (IOPS), throughput (MB/sec) and latency to ensure that the VM configuration will meet the SQL Server requirements</a:t>
            </a:r>
          </a:p>
          <a:p>
            <a:r>
              <a:rPr lang="en-US" sz="2400" dirty="0" smtClean="0"/>
              <a:t>Be sure to test the correct I/O patterns for device workloads</a:t>
            </a:r>
          </a:p>
          <a:p>
            <a:pPr lvl="1"/>
            <a:r>
              <a:rPr lang="en-US" sz="2000" dirty="0" smtClean="0"/>
              <a:t>Log files 60K sequential I/O</a:t>
            </a:r>
          </a:p>
          <a:p>
            <a:pPr lvl="1"/>
            <a:r>
              <a:rPr lang="en-US" sz="2000" dirty="0" smtClean="0"/>
              <a:t>Data files 64K random I/O</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378171041"/>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01731"/>
          </a:xfrm>
        </p:spPr>
        <p:txBody>
          <a:bodyPr/>
          <a:lstStyle/>
          <a:p>
            <a:r>
              <a:rPr lang="en-US" dirty="0" smtClean="0"/>
              <a:t>VM Storage Planning</a:t>
            </a:r>
            <a:endParaRPr lang="en-US" dirty="0"/>
          </a:p>
        </p:txBody>
      </p:sp>
      <p:sp>
        <p:nvSpPr>
          <p:cNvPr id="3" name="Content Placeholder 2"/>
          <p:cNvSpPr>
            <a:spLocks noGrp="1"/>
          </p:cNvSpPr>
          <p:nvPr>
            <p:ph idx="1"/>
          </p:nvPr>
        </p:nvSpPr>
        <p:spPr/>
        <p:txBody>
          <a:bodyPr/>
          <a:lstStyle/>
          <a:p>
            <a:r>
              <a:rPr lang="en-US" sz="2400" dirty="0" smtClean="0"/>
              <a:t>Physical segregation of LUNs per VMDK should be enforced where necessary to ensure that data files and log files are physically isolated I/O wise and not on shared LUNs by the hypervisor</a:t>
            </a:r>
          </a:p>
          <a:p>
            <a:r>
              <a:rPr lang="en-US" sz="2400" dirty="0" smtClean="0"/>
              <a:t>Raw Disk </a:t>
            </a:r>
            <a:r>
              <a:rPr lang="en-US" sz="2400" dirty="0" smtClean="0"/>
              <a:t>Mappings</a:t>
            </a:r>
          </a:p>
          <a:p>
            <a:pPr lvl="1"/>
            <a:r>
              <a:rPr lang="en-US" sz="2000" dirty="0" err="1" smtClean="0"/>
              <a:t>RDMs</a:t>
            </a:r>
            <a:r>
              <a:rPr lang="en-US" sz="2000" dirty="0" smtClean="0"/>
              <a:t> </a:t>
            </a:r>
            <a:r>
              <a:rPr lang="en-US" sz="2000" dirty="0" smtClean="0"/>
              <a:t>are necessary for clustered configurations under VMs</a:t>
            </a:r>
          </a:p>
          <a:p>
            <a:pPr lvl="1"/>
            <a:r>
              <a:rPr lang="en-US" sz="2000" dirty="0" smtClean="0"/>
              <a:t>May allow an easier migration path from VM to physical if the VM requirements exceed the current limitations of a single virtual machine under the selected hypervisor</a:t>
            </a:r>
          </a:p>
          <a:p>
            <a:pPr lvl="1"/>
            <a:r>
              <a:rPr lang="en-US" sz="2000" dirty="0" smtClean="0"/>
              <a:t>May provide an easy physical to virtual migration if planned correctly and the virtual disk can be mounted to allow the database to be attached</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545220722"/>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VM Storage Planning</a:t>
            </a:r>
            <a:br>
              <a:rPr lang="en-US" dirty="0" smtClean="0"/>
            </a:br>
            <a:r>
              <a:rPr lang="en-US" sz="2800" dirty="0" smtClean="0">
                <a:solidFill>
                  <a:schemeClr val="accent1"/>
                </a:solidFill>
              </a:rPr>
              <a:t>Partition Alignment</a:t>
            </a:r>
            <a:endParaRPr lang="en-US" sz="4000" dirty="0">
              <a:solidFill>
                <a:schemeClr val="accent1"/>
              </a:solidFill>
            </a:endParaRPr>
          </a:p>
        </p:txBody>
      </p:sp>
      <p:sp>
        <p:nvSpPr>
          <p:cNvPr id="3" name="Content Placeholder 2"/>
          <p:cNvSpPr>
            <a:spLocks noGrp="1"/>
          </p:cNvSpPr>
          <p:nvPr>
            <p:ph idx="1"/>
          </p:nvPr>
        </p:nvSpPr>
        <p:spPr/>
        <p:txBody>
          <a:bodyPr/>
          <a:lstStyle/>
          <a:p>
            <a:r>
              <a:rPr lang="en-US" sz="2400" dirty="0" smtClean="0"/>
              <a:t>Partition </a:t>
            </a:r>
            <a:r>
              <a:rPr lang="en-US" sz="2400" dirty="0"/>
              <a:t>a</a:t>
            </a:r>
            <a:r>
              <a:rPr lang="en-US" sz="2400" dirty="0" smtClean="0"/>
              <a:t>lignment still matters!</a:t>
            </a:r>
          </a:p>
          <a:p>
            <a:r>
              <a:rPr lang="en-US" sz="2400" dirty="0" smtClean="0"/>
              <a:t>VMFS volume alignment</a:t>
            </a:r>
          </a:p>
          <a:p>
            <a:r>
              <a:rPr lang="en-US" sz="2400" dirty="0" smtClean="0"/>
              <a:t>CSV volume alignment</a:t>
            </a:r>
          </a:p>
          <a:p>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150845398"/>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Overview</a:t>
            </a:r>
            <a:endParaRPr lang="en-US" dirty="0"/>
          </a:p>
        </p:txBody>
      </p:sp>
      <p:sp>
        <p:nvSpPr>
          <p:cNvPr id="558083" name="Rectangle 3"/>
          <p:cNvSpPr>
            <a:spLocks noGrp="1" noChangeArrowheads="1"/>
          </p:cNvSpPr>
          <p:nvPr>
            <p:ph idx="1"/>
          </p:nvPr>
        </p:nvSpPr>
        <p:spPr/>
        <p:txBody>
          <a:bodyPr/>
          <a:lstStyle/>
          <a:p>
            <a:r>
              <a:rPr lang="en-US" sz="2800" dirty="0" smtClean="0">
                <a:solidFill>
                  <a:schemeClr val="tx1">
                    <a:lumMod val="50000"/>
                  </a:schemeClr>
                </a:solidFill>
              </a:rPr>
              <a:t>Why virtualization is popular</a:t>
            </a:r>
          </a:p>
          <a:p>
            <a:r>
              <a:rPr lang="en-US" sz="2800" dirty="0" smtClean="0">
                <a:solidFill>
                  <a:schemeClr val="tx1">
                    <a:lumMod val="50000"/>
                  </a:schemeClr>
                </a:solidFill>
              </a:rPr>
              <a:t>How virtualization works</a:t>
            </a:r>
          </a:p>
          <a:p>
            <a:r>
              <a:rPr lang="en-US" sz="2800" dirty="0" smtClean="0">
                <a:solidFill>
                  <a:schemeClr val="tx1">
                    <a:lumMod val="50000"/>
                  </a:schemeClr>
                </a:solidFill>
              </a:rPr>
              <a:t>Considerations for SQL Server </a:t>
            </a:r>
          </a:p>
          <a:p>
            <a:r>
              <a:rPr lang="en-US" sz="2800" dirty="0" smtClean="0"/>
              <a:t>HA/DR options</a:t>
            </a:r>
          </a:p>
          <a:p>
            <a:pPr lvl="1"/>
            <a:r>
              <a:rPr lang="en-US" sz="2400" dirty="0" err="1" smtClean="0"/>
              <a:t>VM</a:t>
            </a:r>
            <a:r>
              <a:rPr lang="en-US" sz="2400" dirty="0" smtClean="0"/>
              <a:t> high availability</a:t>
            </a:r>
          </a:p>
          <a:p>
            <a:pPr lvl="1"/>
            <a:r>
              <a:rPr lang="en-US" sz="2400" dirty="0" smtClean="0"/>
              <a:t>SQL high availability</a:t>
            </a:r>
          </a:p>
          <a:p>
            <a:r>
              <a:rPr lang="en-US" sz="2800" dirty="0">
                <a:solidFill>
                  <a:schemeClr val="tx1">
                    <a:lumMod val="50000"/>
                  </a:schemeClr>
                </a:solidFill>
              </a:rPr>
              <a:t>Monitoring </a:t>
            </a:r>
          </a:p>
          <a:p>
            <a:pPr marL="0" indent="0">
              <a:buNone/>
            </a:pPr>
            <a:endParaRPr lang="en-US" sz="2800" dirty="0">
              <a:effectLst/>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529705481"/>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Virtualization High Availability</a:t>
            </a:r>
            <a:endParaRPr lang="en-US" dirty="0"/>
          </a:p>
        </p:txBody>
      </p:sp>
      <p:sp>
        <p:nvSpPr>
          <p:cNvPr id="3" name="Content Placeholder 2"/>
          <p:cNvSpPr>
            <a:spLocks noGrp="1"/>
          </p:cNvSpPr>
          <p:nvPr>
            <p:ph idx="1"/>
          </p:nvPr>
        </p:nvSpPr>
        <p:spPr/>
        <p:txBody>
          <a:bodyPr/>
          <a:lstStyle/>
          <a:p>
            <a:r>
              <a:rPr lang="en-US" sz="2400" dirty="0" smtClean="0"/>
              <a:t>Clustered VM hosts provide high availability against hardware failure of the physical host for any guest running inside of the cluster</a:t>
            </a:r>
          </a:p>
          <a:p>
            <a:r>
              <a:rPr lang="en-US" sz="2400" dirty="0" smtClean="0"/>
              <a:t>Host failure may result in temporary guest failure, but the guests can be restarted on another host in the cluster restoring service immediately</a:t>
            </a:r>
          </a:p>
          <a:p>
            <a:r>
              <a:rPr lang="en-US" sz="2400" dirty="0" err="1" smtClean="0"/>
              <a:t>VMotion</a:t>
            </a:r>
            <a:r>
              <a:rPr lang="en-US" sz="2400" dirty="0" smtClean="0"/>
              <a:t> and Live Migration can be used to migrate guests between hosts to perform host maintenance at any time</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832562583"/>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High Availability (Reality)</a:t>
            </a:r>
            <a:endParaRPr lang="en-US" dirty="0"/>
          </a:p>
        </p:txBody>
      </p:sp>
      <p:sp>
        <p:nvSpPr>
          <p:cNvPr id="3" name="Content Placeholder 2"/>
          <p:cNvSpPr>
            <a:spLocks noGrp="1"/>
          </p:cNvSpPr>
          <p:nvPr>
            <p:ph idx="1"/>
          </p:nvPr>
        </p:nvSpPr>
        <p:spPr/>
        <p:txBody>
          <a:bodyPr/>
          <a:lstStyle/>
          <a:p>
            <a:r>
              <a:rPr lang="en-US" sz="2400" dirty="0" smtClean="0"/>
              <a:t>The high availability provided by virtualization doesn’t begin to compare to the high-availability solutions that are provide by SQL Server</a:t>
            </a:r>
          </a:p>
          <a:p>
            <a:pPr lvl="1"/>
            <a:r>
              <a:rPr lang="en-US" sz="2000" dirty="0" smtClean="0"/>
              <a:t>Downtime is still required for SQL Server service pack and cumulative update application</a:t>
            </a:r>
          </a:p>
          <a:p>
            <a:pPr lvl="2"/>
            <a:r>
              <a:rPr lang="en-US" sz="1800" dirty="0" smtClean="0"/>
              <a:t>SQL Server 2008 rolling update application to failover clustering and database mirroring configurations will keep the instance available while the passive node or mirror is patched prior to failover</a:t>
            </a:r>
          </a:p>
          <a:p>
            <a:pPr lvl="2"/>
            <a:r>
              <a:rPr lang="en-US" sz="1800" dirty="0" smtClean="0"/>
              <a:t>Automatic failover in the event of a host hardware failure is not guaranteed if guest reservations exceed the available reservations on the failover host</a:t>
            </a:r>
          </a:p>
          <a:p>
            <a:r>
              <a:rPr lang="en-US" sz="2400" dirty="0" smtClean="0"/>
              <a:t>There is still a case for SQL Server based high availability if business requirements or SLAs dictate</a:t>
            </a:r>
            <a:endParaRPr lang="en-US" sz="28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13468517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Why Virtualization is Popular</a:t>
            </a:r>
            <a:r>
              <a:rPr lang="en-US" sz="2800" dirty="0" smtClean="0"/>
              <a:t/>
            </a:r>
            <a:br>
              <a:rPr lang="en-US" sz="2800" dirty="0" smtClean="0"/>
            </a:br>
            <a:r>
              <a:rPr lang="en-US" sz="2800" dirty="0" smtClean="0">
                <a:solidFill>
                  <a:schemeClr val="accent1"/>
                </a:solidFill>
              </a:rPr>
              <a:t>Lower TCO for the Business</a:t>
            </a:r>
            <a:endParaRPr lang="en-US" sz="2800" dirty="0">
              <a:solidFill>
                <a:schemeClr val="accent1"/>
              </a:solidFill>
            </a:endParaRPr>
          </a:p>
        </p:txBody>
      </p:sp>
      <p:sp>
        <p:nvSpPr>
          <p:cNvPr id="3" name="Content Placeholder 2"/>
          <p:cNvSpPr>
            <a:spLocks noGrp="1"/>
          </p:cNvSpPr>
          <p:nvPr>
            <p:ph idx="1"/>
          </p:nvPr>
        </p:nvSpPr>
        <p:spPr/>
        <p:txBody>
          <a:bodyPr/>
          <a:lstStyle/>
          <a:p>
            <a:r>
              <a:rPr lang="en-US" sz="2400" dirty="0" smtClean="0"/>
              <a:t>Higher hardware utilization means there are less servers in the data center equating to lower power consumption and cooling costs</a:t>
            </a:r>
          </a:p>
          <a:p>
            <a:r>
              <a:rPr lang="en-US" sz="2400" dirty="0" smtClean="0"/>
              <a:t>Virtual machines abstract hardware away from the operating system making hardware upgrades fast and simple</a:t>
            </a:r>
          </a:p>
          <a:p>
            <a:r>
              <a:rPr lang="en-US" sz="2400" dirty="0" smtClean="0"/>
              <a:t>VM Server templates make new server deployments possible in a few minutes compared to a few days to weeks when new hardware must be acquired, </a:t>
            </a:r>
            <a:r>
              <a:rPr lang="en-US" sz="2400" dirty="0" smtClean="0"/>
              <a:t>configured, </a:t>
            </a:r>
            <a:r>
              <a:rPr lang="en-US" sz="2400" dirty="0" smtClean="0"/>
              <a:t>and installed </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681428784"/>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Machine Failover Clustering</a:t>
            </a:r>
            <a:endParaRPr lang="en-US" dirty="0"/>
          </a:p>
        </p:txBody>
      </p:sp>
      <p:sp>
        <p:nvSpPr>
          <p:cNvPr id="3" name="Content Placeholder 2"/>
          <p:cNvSpPr>
            <a:spLocks noGrp="1"/>
          </p:cNvSpPr>
          <p:nvPr>
            <p:ph idx="1"/>
          </p:nvPr>
        </p:nvSpPr>
        <p:spPr/>
        <p:txBody>
          <a:bodyPr/>
          <a:lstStyle/>
          <a:p>
            <a:r>
              <a:rPr lang="en-US" sz="2400" dirty="0" smtClean="0"/>
              <a:t>Supported on SVVP certified hypervisors following vendor recommended practices for MSCS cluster configurations</a:t>
            </a:r>
          </a:p>
          <a:p>
            <a:r>
              <a:rPr lang="en-US" sz="2400" dirty="0" smtClean="0"/>
              <a:t>Adds an addition layer of complexity into troubleshooting cluster failover problems if they should occur</a:t>
            </a:r>
          </a:p>
          <a:p>
            <a:pPr lvl="1"/>
            <a:r>
              <a:rPr lang="en-US" sz="2000" dirty="0" smtClean="0"/>
              <a:t>May require coordination of Microsoft PSS with VM platform vendor and/or storage vendor to pinpoint the source of cluster failover problems</a:t>
            </a:r>
          </a:p>
          <a:p>
            <a:r>
              <a:rPr lang="en-US" sz="2400" dirty="0" smtClean="0"/>
              <a:t>Over a dozen SQLskills customers in the last six months have engaged for validation or troubleshooting of VM-based cluster configurations</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694810973"/>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Overview</a:t>
            </a:r>
            <a:endParaRPr lang="en-US" dirty="0"/>
          </a:p>
        </p:txBody>
      </p:sp>
      <p:sp>
        <p:nvSpPr>
          <p:cNvPr id="558083" name="Rectangle 3"/>
          <p:cNvSpPr>
            <a:spLocks noGrp="1" noChangeArrowheads="1"/>
          </p:cNvSpPr>
          <p:nvPr>
            <p:ph idx="1"/>
          </p:nvPr>
        </p:nvSpPr>
        <p:spPr/>
        <p:txBody>
          <a:bodyPr/>
          <a:lstStyle/>
          <a:p>
            <a:r>
              <a:rPr lang="en-US" sz="2800" dirty="0" smtClean="0">
                <a:solidFill>
                  <a:schemeClr val="tx1">
                    <a:lumMod val="50000"/>
                  </a:schemeClr>
                </a:solidFill>
              </a:rPr>
              <a:t>Why virtualization is popular</a:t>
            </a:r>
          </a:p>
          <a:p>
            <a:r>
              <a:rPr lang="en-US" sz="2800" dirty="0" smtClean="0">
                <a:solidFill>
                  <a:schemeClr val="tx1">
                    <a:lumMod val="50000"/>
                  </a:schemeClr>
                </a:solidFill>
              </a:rPr>
              <a:t>How virtualization works</a:t>
            </a:r>
          </a:p>
          <a:p>
            <a:r>
              <a:rPr lang="en-US" sz="2800" dirty="0" smtClean="0">
                <a:solidFill>
                  <a:schemeClr val="tx1">
                    <a:lumMod val="50000"/>
                  </a:schemeClr>
                </a:solidFill>
              </a:rPr>
              <a:t>Considerations for SQL Server </a:t>
            </a:r>
          </a:p>
          <a:p>
            <a:r>
              <a:rPr lang="en-US" sz="2800" dirty="0" smtClean="0">
                <a:solidFill>
                  <a:schemeClr val="tx1">
                    <a:lumMod val="50000"/>
                  </a:schemeClr>
                </a:solidFill>
              </a:rPr>
              <a:t>HA/DR options</a:t>
            </a:r>
          </a:p>
          <a:p>
            <a:r>
              <a:rPr lang="en-US" sz="2800" dirty="0"/>
              <a:t>Monitoring </a:t>
            </a:r>
          </a:p>
          <a:p>
            <a:pPr marL="0" indent="0">
              <a:buNone/>
            </a:pPr>
            <a:endParaRPr lang="en-US" sz="2800" dirty="0">
              <a:effectLst/>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002905647"/>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VMware Host Counters (ESXTOP)</a:t>
            </a:r>
            <a:endParaRPr lang="en-US" dirty="0"/>
          </a:p>
        </p:txBody>
      </p:sp>
      <p:sp>
        <p:nvSpPr>
          <p:cNvPr id="3" name="Content Placeholder 2"/>
          <p:cNvSpPr>
            <a:spLocks noGrp="1"/>
          </p:cNvSpPr>
          <p:nvPr>
            <p:ph idx="1"/>
          </p:nvPr>
        </p:nvSpPr>
        <p:spPr/>
        <p:txBody>
          <a:bodyPr/>
          <a:lstStyle/>
          <a:p>
            <a:r>
              <a:rPr lang="en-US" sz="2400" dirty="0" smtClean="0"/>
              <a:t>%RDY time</a:t>
            </a:r>
          </a:p>
          <a:p>
            <a:pPr lvl="1"/>
            <a:r>
              <a:rPr lang="en-US" sz="2000" dirty="0" smtClean="0"/>
              <a:t>If physical CPUs are </a:t>
            </a:r>
            <a:r>
              <a:rPr lang="en-US" sz="2000" dirty="0" smtClean="0"/>
              <a:t>busy: </a:t>
            </a:r>
            <a:r>
              <a:rPr lang="en-US" sz="2000" dirty="0" smtClean="0"/>
              <a:t>over-commitment, contention between VMs</a:t>
            </a:r>
          </a:p>
          <a:p>
            <a:pPr lvl="1"/>
            <a:r>
              <a:rPr lang="en-US" sz="2000" dirty="0" smtClean="0"/>
              <a:t>If physical CPUs are </a:t>
            </a:r>
            <a:r>
              <a:rPr lang="en-US" sz="2000" dirty="0" smtClean="0"/>
              <a:t>idle: </a:t>
            </a:r>
            <a:r>
              <a:rPr lang="en-US" sz="2000" dirty="0" smtClean="0"/>
              <a:t>affinity conflicts or co-scheduling requirement problems</a:t>
            </a:r>
          </a:p>
          <a:p>
            <a:r>
              <a:rPr lang="en-US" sz="2400" dirty="0" smtClean="0"/>
              <a:t>%CSTP</a:t>
            </a:r>
          </a:p>
          <a:p>
            <a:pPr lvl="1"/>
            <a:r>
              <a:rPr lang="en-US" sz="2000" dirty="0" smtClean="0"/>
              <a:t>Co-scheduling overhead: consider reducing the number of </a:t>
            </a:r>
            <a:r>
              <a:rPr lang="en-US" sz="2000" dirty="0" err="1" smtClean="0"/>
              <a:t>vCPUs</a:t>
            </a:r>
            <a:r>
              <a:rPr lang="en-US" sz="2000" dirty="0" smtClean="0"/>
              <a:t> or moving to less busy host</a:t>
            </a:r>
          </a:p>
          <a:p>
            <a:r>
              <a:rPr lang="en-US" sz="2400" dirty="0" smtClean="0"/>
              <a:t>%WAIT or %IDLE</a:t>
            </a:r>
          </a:p>
          <a:p>
            <a:pPr lvl="1"/>
            <a:r>
              <a:rPr lang="en-US" sz="2000" dirty="0" smtClean="0"/>
              <a:t>Workload is not CPU intensive</a:t>
            </a:r>
          </a:p>
          <a:p>
            <a:pPr lvl="1"/>
            <a:r>
              <a:rPr lang="en-US" sz="2000" dirty="0" smtClean="0"/>
              <a:t>Increasing entitlements will not improve performance</a:t>
            </a:r>
          </a:p>
          <a:p>
            <a:r>
              <a:rPr lang="en-US" sz="2400" dirty="0" smtClean="0"/>
              <a:t>%MLMTD</a:t>
            </a:r>
          </a:p>
          <a:p>
            <a:pPr lvl="1"/>
            <a:r>
              <a:rPr lang="en-US" sz="2000" dirty="0" smtClean="0"/>
              <a:t>CPU limit set too low?</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031911550"/>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VMware </a:t>
            </a:r>
            <a:r>
              <a:rPr lang="en-US" dirty="0" err="1" smtClean="0"/>
              <a:t>PerfMon</a:t>
            </a:r>
            <a:r>
              <a:rPr lang="en-US" dirty="0" smtClean="0"/>
              <a:t> Counters</a:t>
            </a:r>
            <a:endParaRPr lang="en-US" dirty="0"/>
          </a:p>
        </p:txBody>
      </p:sp>
      <p:sp>
        <p:nvSpPr>
          <p:cNvPr id="3" name="Content Placeholder 2"/>
          <p:cNvSpPr>
            <a:spLocks noGrp="1"/>
          </p:cNvSpPr>
          <p:nvPr>
            <p:ph idx="1"/>
          </p:nvPr>
        </p:nvSpPr>
        <p:spPr/>
        <p:txBody>
          <a:bodyPr/>
          <a:lstStyle/>
          <a:p>
            <a:r>
              <a:rPr lang="en-US" sz="2400" dirty="0" smtClean="0"/>
              <a:t>VMware ESX 3.5 </a:t>
            </a:r>
            <a:r>
              <a:rPr lang="en-US" sz="2400" dirty="0" smtClean="0"/>
              <a:t>(</a:t>
            </a:r>
            <a:r>
              <a:rPr lang="en-US" sz="2400" dirty="0" smtClean="0"/>
              <a:t>manual download)</a:t>
            </a:r>
            <a:endParaRPr lang="en-US" sz="2400" dirty="0" smtClean="0"/>
          </a:p>
          <a:p>
            <a:r>
              <a:rPr lang="en-US" sz="2400" dirty="0" smtClean="0"/>
              <a:t>VMware </a:t>
            </a:r>
            <a:r>
              <a:rPr lang="en-US" sz="2400" dirty="0" err="1" smtClean="0"/>
              <a:t>vSphere</a:t>
            </a:r>
            <a:r>
              <a:rPr lang="en-US" sz="2400" dirty="0" smtClean="0"/>
              <a:t> 4 the counters are built-in</a:t>
            </a:r>
          </a:p>
          <a:p>
            <a:r>
              <a:rPr lang="en-US" sz="2400" dirty="0" smtClean="0"/>
              <a:t>No additional permissions are required</a:t>
            </a:r>
          </a:p>
          <a:p>
            <a:r>
              <a:rPr lang="en-US" sz="2400" dirty="0" smtClean="0"/>
              <a:t>Most VMware admins don’t know they exist</a:t>
            </a:r>
          </a:p>
          <a:p>
            <a:pPr lvl="1"/>
            <a:r>
              <a:rPr lang="en-US" sz="2000" dirty="0" smtClean="0"/>
              <a:t>VMware admins can’t prevent you from seeing these counters from the guest if the VM tools are installed</a:t>
            </a:r>
          </a:p>
          <a:p>
            <a:pPr lvl="1"/>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967648968"/>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VMware </a:t>
            </a:r>
            <a:r>
              <a:rPr lang="en-US" dirty="0" err="1"/>
              <a:t>PerfMon</a:t>
            </a:r>
            <a:r>
              <a:rPr lang="en-US" dirty="0"/>
              <a:t> Counters</a:t>
            </a:r>
          </a:p>
        </p:txBody>
      </p:sp>
      <p:sp>
        <p:nvSpPr>
          <p:cNvPr id="3" name="Content Placeholder 2"/>
          <p:cNvSpPr>
            <a:spLocks noGrp="1"/>
          </p:cNvSpPr>
          <p:nvPr>
            <p:ph idx="1"/>
          </p:nvPr>
        </p:nvSpPr>
        <p:spPr/>
        <p:txBody>
          <a:bodyPr/>
          <a:lstStyle/>
          <a:p>
            <a:r>
              <a:rPr lang="en-US" sz="2400" dirty="0" smtClean="0"/>
              <a:t>% Processor Time</a:t>
            </a:r>
          </a:p>
          <a:p>
            <a:pPr lvl="1"/>
            <a:r>
              <a:rPr lang="en-US" sz="2000" dirty="0" smtClean="0"/>
              <a:t>This is the host level % usage</a:t>
            </a:r>
          </a:p>
          <a:p>
            <a:r>
              <a:rPr lang="en-US" sz="2400" dirty="0" smtClean="0"/>
              <a:t>Host Processor Speed (MHz)</a:t>
            </a:r>
          </a:p>
          <a:p>
            <a:pPr lvl="1"/>
            <a:r>
              <a:rPr lang="en-US" sz="2000" dirty="0" smtClean="0"/>
              <a:t>DRS or </a:t>
            </a:r>
            <a:r>
              <a:rPr lang="en-US" sz="2000" dirty="0" err="1" smtClean="0"/>
              <a:t>VMotion</a:t>
            </a:r>
            <a:r>
              <a:rPr lang="en-US" sz="2000" dirty="0" smtClean="0"/>
              <a:t> can move the guest from slower host to faster host and vice versa so you need to know when this occurs</a:t>
            </a:r>
            <a:endParaRPr lang="en-US" sz="2000" dirty="0"/>
          </a:p>
          <a:p>
            <a:r>
              <a:rPr lang="en-US" sz="2400" dirty="0" smtClean="0"/>
              <a:t>Limit (MHz)</a:t>
            </a:r>
          </a:p>
          <a:p>
            <a:pPr lvl="1"/>
            <a:r>
              <a:rPr lang="en-US" sz="2000" dirty="0" smtClean="0"/>
              <a:t>VM admin can limit your CPU access to a slower amount of processor speed</a:t>
            </a:r>
          </a:p>
          <a:p>
            <a:r>
              <a:rPr lang="en-US" sz="2400" dirty="0" smtClean="0"/>
              <a:t>Reservation (MHz)</a:t>
            </a:r>
          </a:p>
          <a:p>
            <a:pPr lvl="1"/>
            <a:r>
              <a:rPr lang="en-US" sz="2000" dirty="0" smtClean="0"/>
              <a:t>VM admin can guarantee you a set amount of CPU access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415303046"/>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VMware Memory Counters</a:t>
            </a:r>
            <a:endParaRPr lang="en-US" dirty="0"/>
          </a:p>
        </p:txBody>
      </p:sp>
      <p:sp>
        <p:nvSpPr>
          <p:cNvPr id="3" name="Content Placeholder 2"/>
          <p:cNvSpPr>
            <a:spLocks noGrp="1"/>
          </p:cNvSpPr>
          <p:nvPr>
            <p:ph idx="1"/>
          </p:nvPr>
        </p:nvSpPr>
        <p:spPr/>
        <p:txBody>
          <a:bodyPr/>
          <a:lstStyle/>
          <a:p>
            <a:r>
              <a:rPr lang="en-US" sz="2400" dirty="0" smtClean="0"/>
              <a:t>Memory Limit (MB)</a:t>
            </a:r>
          </a:p>
          <a:p>
            <a:pPr lvl="1"/>
            <a:r>
              <a:rPr lang="en-US" sz="2000" dirty="0" smtClean="0"/>
              <a:t>Maximum amount of memory the VM can use despite the configured memory for the VM</a:t>
            </a:r>
          </a:p>
          <a:p>
            <a:r>
              <a:rPr lang="en-US" sz="2400" dirty="0" smtClean="0"/>
              <a:t>Memory Reservation (MB)</a:t>
            </a:r>
          </a:p>
          <a:p>
            <a:pPr lvl="1"/>
            <a:r>
              <a:rPr lang="en-US" sz="2000" dirty="0" smtClean="0"/>
              <a:t>Guaranteed amount of memory for the VM</a:t>
            </a:r>
          </a:p>
          <a:p>
            <a:r>
              <a:rPr lang="en-US" sz="2400" dirty="0" smtClean="0"/>
              <a:t>Memory Ballooned (MB)</a:t>
            </a:r>
          </a:p>
          <a:p>
            <a:pPr lvl="1"/>
            <a:r>
              <a:rPr lang="en-US" sz="2000" dirty="0" smtClean="0"/>
              <a:t>Should always be 0 for SQL Server</a:t>
            </a:r>
          </a:p>
          <a:p>
            <a:r>
              <a:rPr lang="en-US" sz="2400" dirty="0" smtClean="0"/>
              <a:t>Memory Swapped (MB)</a:t>
            </a:r>
          </a:p>
          <a:p>
            <a:pPr lvl="1"/>
            <a:r>
              <a:rPr lang="en-US" sz="2000" dirty="0" smtClean="0"/>
              <a:t>Should always be 0 for SQL Server</a:t>
            </a:r>
          </a:p>
          <a:p>
            <a:pPr lvl="1"/>
            <a:r>
              <a:rPr lang="en-US" sz="2000" dirty="0"/>
              <a:t>T</a:t>
            </a:r>
            <a:r>
              <a:rPr lang="en-US" sz="2000" dirty="0" smtClean="0"/>
              <a:t>his is disk swapped memory for the VM and should be a flashing red error on the host in </a:t>
            </a:r>
            <a:r>
              <a:rPr lang="en-US" sz="2000" dirty="0" err="1" smtClean="0"/>
              <a:t>vCenter</a:t>
            </a:r>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285629432"/>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Hyper-V Host Counters</a:t>
            </a:r>
            <a:br>
              <a:rPr lang="en-US" dirty="0" smtClean="0"/>
            </a:br>
            <a:r>
              <a:rPr lang="en-US" sz="2800" dirty="0" smtClean="0">
                <a:solidFill>
                  <a:schemeClr val="accent1"/>
                </a:solidFill>
              </a:rPr>
              <a:t>CPU Usage Monitoring</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Under Hyper-V, the host operating system is logically another guest OS in the environment</a:t>
            </a:r>
          </a:p>
          <a:p>
            <a:pPr lvl="1"/>
            <a:r>
              <a:rPr lang="en-US" sz="2000" dirty="0" smtClean="0"/>
              <a:t>Standard performance counters like “\Processor(*)\% Processor Time” only report information about the host OS usage and the totals for the physical hardware</a:t>
            </a:r>
          </a:p>
          <a:p>
            <a:r>
              <a:rPr lang="en-US" sz="2400" dirty="0" smtClean="0"/>
              <a:t>To measure the total </a:t>
            </a:r>
            <a:r>
              <a:rPr lang="en-US" sz="2400" dirty="0"/>
              <a:t>physical processor utilization of the host operating system and all guest operating systems, </a:t>
            </a:r>
            <a:r>
              <a:rPr lang="en-US" sz="2400" dirty="0" smtClean="0"/>
              <a:t>the </a:t>
            </a:r>
            <a:r>
              <a:rPr lang="en-US" sz="2400" dirty="0"/>
              <a:t>“\Hyper-V Hypervisor Logical Processor(_Total)\% Total Run Time” </a:t>
            </a:r>
            <a:r>
              <a:rPr lang="en-US" sz="2400" dirty="0" smtClean="0"/>
              <a:t>counter must be used</a:t>
            </a:r>
          </a:p>
          <a:p>
            <a:r>
              <a:rPr lang="en-US" sz="2400" dirty="0"/>
              <a:t>“\Hyper-V Hypervisor Logical Processor(_Total)\% Total Run Time” </a:t>
            </a:r>
            <a:r>
              <a:rPr lang="en-US" sz="2400" dirty="0" smtClean="0"/>
              <a:t>&lt; 75%</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569502102"/>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Hyper-V Host Counters</a:t>
            </a:r>
            <a:br>
              <a:rPr lang="en-US" dirty="0" smtClean="0"/>
            </a:br>
            <a:r>
              <a:rPr lang="en-US" sz="2800" dirty="0" smtClean="0">
                <a:solidFill>
                  <a:schemeClr val="accent1"/>
                </a:solidFill>
              </a:rPr>
              <a:t>CPU Usage Monitoring</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All of the system interrupts are scheduled on logical processor 0 (LP0) in Hyper-V</a:t>
            </a:r>
          </a:p>
          <a:p>
            <a:r>
              <a:rPr lang="en-US" sz="2400" dirty="0" smtClean="0"/>
              <a:t>LP0 “%Total </a:t>
            </a:r>
            <a:r>
              <a:rPr lang="en-US" sz="2400" dirty="0"/>
              <a:t>Run Time” </a:t>
            </a:r>
            <a:r>
              <a:rPr lang="en-US" sz="2400" dirty="0" smtClean="0"/>
              <a:t>should be monitored to ensure that it is not 100% utilized which can be signs of </a:t>
            </a:r>
            <a:r>
              <a:rPr lang="en-US" sz="2400" dirty="0" smtClean="0"/>
              <a:t>I/O </a:t>
            </a:r>
            <a:r>
              <a:rPr lang="en-US" sz="2400" dirty="0" smtClean="0"/>
              <a:t>bottlenecks</a:t>
            </a:r>
          </a:p>
          <a:p>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892643301"/>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Hyper-V Host Counters</a:t>
            </a:r>
            <a:br>
              <a:rPr lang="en-US" dirty="0" smtClean="0"/>
            </a:br>
            <a:r>
              <a:rPr lang="en-US" sz="2800" dirty="0" smtClean="0">
                <a:solidFill>
                  <a:schemeClr val="accent1"/>
                </a:solidFill>
              </a:rPr>
              <a:t>Memory Usage</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a:t>
            </a:r>
            <a:r>
              <a:rPr lang="en-US" sz="2400" dirty="0"/>
              <a:t>Memory\Available </a:t>
            </a:r>
            <a:r>
              <a:rPr lang="en-US" sz="2400" dirty="0" smtClean="0"/>
              <a:t>Mbytes” &gt; 25%</a:t>
            </a:r>
          </a:p>
          <a:p>
            <a:pPr lvl="1"/>
            <a:r>
              <a:rPr lang="en-US" sz="2000" dirty="0" smtClean="0"/>
              <a:t>Total amount of free memory available on the system for powering on additional VMs or memory growth under Dynamic Memory</a:t>
            </a:r>
          </a:p>
          <a:p>
            <a:r>
              <a:rPr lang="en-US" sz="2400" dirty="0" smtClean="0"/>
              <a:t>“\Memory\Pages/sec” &lt; 500</a:t>
            </a:r>
          </a:p>
          <a:p>
            <a:pPr lvl="1"/>
            <a:r>
              <a:rPr lang="en-US" sz="2000" dirty="0" smtClean="0"/>
              <a:t>Measures </a:t>
            </a:r>
            <a:r>
              <a:rPr lang="en-US" sz="2000" dirty="0"/>
              <a:t>the rate at which pages are read from or written to disk to resolve hard page </a:t>
            </a:r>
            <a:r>
              <a:rPr lang="en-US" sz="2000" dirty="0" smtClean="0"/>
              <a:t>faults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454625142"/>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Review</a:t>
            </a:r>
            <a:endParaRPr lang="en-US" dirty="0"/>
          </a:p>
        </p:txBody>
      </p:sp>
      <p:sp>
        <p:nvSpPr>
          <p:cNvPr id="558083" name="Rectangle 3"/>
          <p:cNvSpPr>
            <a:spLocks noGrp="1" noChangeArrowheads="1"/>
          </p:cNvSpPr>
          <p:nvPr>
            <p:ph idx="1"/>
          </p:nvPr>
        </p:nvSpPr>
        <p:spPr/>
        <p:txBody>
          <a:bodyPr/>
          <a:lstStyle/>
          <a:p>
            <a:r>
              <a:rPr lang="en-US" sz="2800" dirty="0"/>
              <a:t>Why virtualization is popular</a:t>
            </a:r>
          </a:p>
          <a:p>
            <a:r>
              <a:rPr lang="en-US" sz="2800" dirty="0"/>
              <a:t>How virtualization works</a:t>
            </a:r>
          </a:p>
          <a:p>
            <a:r>
              <a:rPr lang="en-US" sz="2800" dirty="0"/>
              <a:t>Considerations for SQL Server </a:t>
            </a:r>
          </a:p>
          <a:p>
            <a:r>
              <a:rPr lang="en-US" sz="2800" dirty="0"/>
              <a:t>HA/DR options</a:t>
            </a:r>
          </a:p>
          <a:p>
            <a:r>
              <a:rPr lang="en-US" sz="2800" dirty="0"/>
              <a:t>Monitoring </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49408676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Why Virtualization is Popular</a:t>
            </a:r>
            <a:r>
              <a:rPr lang="en-US" sz="2800" dirty="0" smtClean="0"/>
              <a:t/>
            </a:r>
            <a:br>
              <a:rPr lang="en-US" sz="2800" dirty="0" smtClean="0"/>
            </a:br>
            <a:r>
              <a:rPr lang="en-US" sz="2800" dirty="0" smtClean="0">
                <a:solidFill>
                  <a:schemeClr val="accent1"/>
                </a:solidFill>
              </a:rPr>
              <a:t>High Availability is Built-In</a:t>
            </a:r>
            <a:endParaRPr lang="en-US" sz="2800" dirty="0">
              <a:solidFill>
                <a:schemeClr val="accent1"/>
              </a:solidFill>
            </a:endParaRPr>
          </a:p>
        </p:txBody>
      </p:sp>
      <p:sp>
        <p:nvSpPr>
          <p:cNvPr id="3" name="Content Placeholder 2"/>
          <p:cNvSpPr>
            <a:spLocks noGrp="1"/>
          </p:cNvSpPr>
          <p:nvPr>
            <p:ph idx="1"/>
          </p:nvPr>
        </p:nvSpPr>
        <p:spPr/>
        <p:txBody>
          <a:bodyPr/>
          <a:lstStyle/>
          <a:p>
            <a:r>
              <a:rPr lang="en-US" sz="2400" dirty="0" smtClean="0"/>
              <a:t>Virtual machines are protected from most hardware failures and can be powered up on another VM host in the event of a hardware crash</a:t>
            </a:r>
          </a:p>
          <a:p>
            <a:pPr lvl="1"/>
            <a:r>
              <a:rPr lang="en-US" sz="2000" dirty="0" smtClean="0"/>
              <a:t>Storage is the exception to this, if the disks hosting the VM totally crash, even in a SAN, the VM image will be lost and will require rebuilding or restoring from backups</a:t>
            </a:r>
            <a:endParaRPr lang="en-US" sz="2400" dirty="0" smtClean="0"/>
          </a:p>
          <a:p>
            <a:r>
              <a:rPr lang="en-US" sz="2400" dirty="0" err="1" smtClean="0"/>
              <a:t>VMotion</a:t>
            </a:r>
            <a:r>
              <a:rPr lang="en-US" sz="2400" dirty="0" smtClean="0"/>
              <a:t> and Live Migration features allow load balancing of virtual </a:t>
            </a:r>
            <a:r>
              <a:rPr lang="en-US" sz="2400" dirty="0"/>
              <a:t>m</a:t>
            </a:r>
            <a:r>
              <a:rPr lang="en-US" sz="2400" dirty="0" smtClean="0"/>
              <a:t>achines in real time to minimize performance impact across the enterprise, but also facilitates planned VM host maintenance during normal business hours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764634461"/>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endParaRPr lang="en-US" dirty="0"/>
          </a:p>
        </p:txBody>
      </p:sp>
      <p:sp>
        <p:nvSpPr>
          <p:cNvPr id="3" name="Content Placeholder 2"/>
          <p:cNvSpPr>
            <a:spLocks noGrp="1"/>
          </p:cNvSpPr>
          <p:nvPr>
            <p:ph idx="1"/>
          </p:nvPr>
        </p:nvSpPr>
        <p:spPr/>
        <p:txBody>
          <a:bodyPr/>
          <a:lstStyle/>
          <a:p>
            <a:r>
              <a:rPr lang="en-US" sz="2800" dirty="0" smtClean="0"/>
              <a:t>x</a:t>
            </a:r>
            <a:r>
              <a:rPr lang="en-US" sz="2800" dirty="0" smtClean="0"/>
              <a:t>86 </a:t>
            </a:r>
            <a:r>
              <a:rPr lang="en-US" sz="2800" dirty="0" smtClean="0"/>
              <a:t>virtualization</a:t>
            </a:r>
          </a:p>
          <a:p>
            <a:pPr lvl="1"/>
            <a:r>
              <a:rPr lang="en-US" sz="2400" dirty="0" smtClean="0"/>
              <a:t>Levels of privilege</a:t>
            </a:r>
          </a:p>
          <a:p>
            <a:pPr lvl="1"/>
            <a:r>
              <a:rPr lang="en-US" sz="2400" dirty="0" smtClean="0"/>
              <a:t>Full virtualization using Binary Translation</a:t>
            </a:r>
          </a:p>
          <a:p>
            <a:pPr lvl="1"/>
            <a:r>
              <a:rPr lang="en-US" sz="2400" dirty="0" smtClean="0"/>
              <a:t>Para-virtualization: OS-assisted </a:t>
            </a:r>
            <a:r>
              <a:rPr lang="en-US" sz="2400" dirty="0" smtClean="0"/>
              <a:t>virtualization</a:t>
            </a:r>
          </a:p>
          <a:p>
            <a:pPr lvl="1"/>
            <a:r>
              <a:rPr lang="en-US" sz="2400" dirty="0" smtClean="0"/>
              <a:t>Hardware-assisted virtualization</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4185066382"/>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X86 Architecture Levels of Privilege</a:t>
            </a:r>
            <a:endParaRPr lang="en-US" dirty="0"/>
          </a:p>
        </p:txBody>
      </p:sp>
      <p:sp>
        <p:nvSpPr>
          <p:cNvPr id="3" name="Content Placeholder 2"/>
          <p:cNvSpPr>
            <a:spLocks noGrp="1"/>
          </p:cNvSpPr>
          <p:nvPr>
            <p:ph idx="1"/>
          </p:nvPr>
        </p:nvSpPr>
        <p:spPr>
          <a:xfrm>
            <a:off x="227015" y="1384300"/>
            <a:ext cx="4725232" cy="5040312"/>
          </a:xfrm>
        </p:spPr>
        <p:txBody>
          <a:bodyPr/>
          <a:lstStyle/>
          <a:p>
            <a:r>
              <a:rPr lang="en-US" sz="2400" dirty="0" smtClean="0"/>
              <a:t>The x86 architecture offers 4 levels of privilege to operating systems and applications to manage access to the hardware</a:t>
            </a:r>
          </a:p>
          <a:p>
            <a:r>
              <a:rPr lang="en-US" sz="2400" dirty="0" smtClean="0"/>
              <a:t>User applications typically run in Ring 3</a:t>
            </a:r>
          </a:p>
          <a:p>
            <a:r>
              <a:rPr lang="en-US" sz="2400" dirty="0" smtClean="0"/>
              <a:t>Since the operating </a:t>
            </a:r>
            <a:r>
              <a:rPr lang="en-US" sz="2400" dirty="0"/>
              <a:t>s</a:t>
            </a:r>
            <a:r>
              <a:rPr lang="en-US" sz="2400" dirty="0" smtClean="0"/>
              <a:t>ystem needs direct access to memory and hardware it executes at Ring 0</a:t>
            </a:r>
          </a:p>
          <a:p>
            <a:r>
              <a:rPr lang="en-US" sz="2400" dirty="0" smtClean="0"/>
              <a:t>Virtualization places a virtual layer under the operating </a:t>
            </a:r>
            <a:r>
              <a:rPr lang="en-US" sz="2400" dirty="0"/>
              <a:t>s</a:t>
            </a:r>
            <a:r>
              <a:rPr lang="en-US" sz="2400" dirty="0" smtClean="0"/>
              <a:t>ystem to manage the hardware</a:t>
            </a:r>
            <a:endParaRPr lang="en-US" sz="2400" dirty="0"/>
          </a:p>
        </p:txBody>
      </p:sp>
      <p:sp>
        <p:nvSpPr>
          <p:cNvPr id="4" name="Rounded Rectangle 3"/>
          <p:cNvSpPr/>
          <p:nvPr/>
        </p:nvSpPr>
        <p:spPr bwMode="auto">
          <a:xfrm>
            <a:off x="6310319" y="2127534"/>
            <a:ext cx="1195058" cy="416460"/>
          </a:xfrm>
          <a:prstGeom prst="roundRect">
            <a:avLst/>
          </a:prstGeom>
          <a:solidFill>
            <a:schemeClr val="accent2"/>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cs typeface="Calibri" pitchFamily="34" charset="0"/>
              </a:rPr>
              <a:t>User Apps</a:t>
            </a:r>
          </a:p>
        </p:txBody>
      </p:sp>
      <p:sp>
        <p:nvSpPr>
          <p:cNvPr id="5" name="Rounded Rectangle 4"/>
          <p:cNvSpPr/>
          <p:nvPr/>
        </p:nvSpPr>
        <p:spPr bwMode="auto">
          <a:xfrm>
            <a:off x="6310319" y="2704315"/>
            <a:ext cx="1195058" cy="416460"/>
          </a:xfrm>
          <a:prstGeom prst="roundRect">
            <a:avLst/>
          </a:prstGeom>
          <a:solidFill>
            <a:schemeClr val="tx1">
              <a:lumMod val="6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6" name="Rounded Rectangle 5"/>
          <p:cNvSpPr/>
          <p:nvPr/>
        </p:nvSpPr>
        <p:spPr bwMode="auto">
          <a:xfrm>
            <a:off x="6310319" y="3281096"/>
            <a:ext cx="1195058" cy="416460"/>
          </a:xfrm>
          <a:prstGeom prst="roundRect">
            <a:avLst/>
          </a:prstGeom>
          <a:solidFill>
            <a:schemeClr val="tx1">
              <a:lumMod val="6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7" name="Rounded Rectangle 6"/>
          <p:cNvSpPr/>
          <p:nvPr/>
        </p:nvSpPr>
        <p:spPr bwMode="auto">
          <a:xfrm>
            <a:off x="6310319" y="3857877"/>
            <a:ext cx="1195058" cy="416460"/>
          </a:xfrm>
          <a:prstGeom prst="roundRect">
            <a:avLst/>
          </a:prstGeom>
          <a:solidFill>
            <a:srgbClr val="15719F"/>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cs typeface="Calibri" pitchFamily="34" charset="0"/>
              </a:rPr>
              <a:t>OS</a:t>
            </a:r>
          </a:p>
        </p:txBody>
      </p:sp>
      <p:sp>
        <p:nvSpPr>
          <p:cNvPr id="9" name="Rounded Rectangle 8"/>
          <p:cNvSpPr/>
          <p:nvPr/>
        </p:nvSpPr>
        <p:spPr bwMode="auto">
          <a:xfrm>
            <a:off x="5258609" y="4434657"/>
            <a:ext cx="2246768" cy="671467"/>
          </a:xfrm>
          <a:prstGeom prst="roundRect">
            <a:avLst/>
          </a:prstGeom>
          <a:solidFill>
            <a:schemeClr val="bg2">
              <a:lumMod val="75000"/>
              <a:lumOff val="2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cs typeface="Calibri" pitchFamily="34" charset="0"/>
              </a:rPr>
              <a:t>Host Computer Syste</a:t>
            </a:r>
            <a:r>
              <a:rPr lang="en-US" sz="1800" b="0" dirty="0" smtClean="0">
                <a:solidFill>
                  <a:schemeClr val="tx1"/>
                </a:solidFill>
                <a:latin typeface="Calibri" pitchFamily="34" charset="0"/>
                <a:cs typeface="Calibri" pitchFamily="34" charset="0"/>
              </a:rPr>
              <a:t>m Hardware</a:t>
            </a: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p:txBody>
      </p:sp>
      <p:cxnSp>
        <p:nvCxnSpPr>
          <p:cNvPr id="11" name="Straight Connector 10"/>
          <p:cNvCxnSpPr/>
          <p:nvPr/>
        </p:nvCxnSpPr>
        <p:spPr bwMode="auto">
          <a:xfrm flipH="1">
            <a:off x="5258609" y="2625476"/>
            <a:ext cx="2436890"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cxnSp>
        <p:nvCxnSpPr>
          <p:cNvPr id="14" name="Straight Connector 13"/>
          <p:cNvCxnSpPr/>
          <p:nvPr/>
        </p:nvCxnSpPr>
        <p:spPr bwMode="auto">
          <a:xfrm flipH="1">
            <a:off x="5258609" y="3203387"/>
            <a:ext cx="2436890"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cxnSp>
        <p:nvCxnSpPr>
          <p:cNvPr id="15" name="Straight Connector 14"/>
          <p:cNvCxnSpPr/>
          <p:nvPr/>
        </p:nvCxnSpPr>
        <p:spPr bwMode="auto">
          <a:xfrm flipH="1">
            <a:off x="5258609" y="3772250"/>
            <a:ext cx="2436890"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sp>
        <p:nvSpPr>
          <p:cNvPr id="16" name="TextBox 15"/>
          <p:cNvSpPr txBox="1"/>
          <p:nvPr/>
        </p:nvSpPr>
        <p:spPr>
          <a:xfrm>
            <a:off x="5323490" y="2151098"/>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3</a:t>
            </a:r>
            <a:endParaRPr lang="en-US" sz="2000" dirty="0">
              <a:solidFill>
                <a:schemeClr val="accent4">
                  <a:lumMod val="90000"/>
                </a:schemeClr>
              </a:solidFill>
              <a:latin typeface="Calibri" pitchFamily="34" charset="0"/>
              <a:cs typeface="Calibri" pitchFamily="34" charset="0"/>
            </a:endParaRPr>
          </a:p>
        </p:txBody>
      </p:sp>
      <p:sp>
        <p:nvSpPr>
          <p:cNvPr id="17" name="TextBox 16"/>
          <p:cNvSpPr txBox="1"/>
          <p:nvPr/>
        </p:nvSpPr>
        <p:spPr>
          <a:xfrm>
            <a:off x="5323490" y="2727879"/>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2</a:t>
            </a:r>
            <a:endParaRPr lang="en-US" sz="2000" dirty="0">
              <a:solidFill>
                <a:schemeClr val="accent4">
                  <a:lumMod val="90000"/>
                </a:schemeClr>
              </a:solidFill>
              <a:latin typeface="Calibri" pitchFamily="34" charset="0"/>
              <a:cs typeface="Calibri" pitchFamily="34" charset="0"/>
            </a:endParaRPr>
          </a:p>
        </p:txBody>
      </p:sp>
      <p:sp>
        <p:nvSpPr>
          <p:cNvPr id="18" name="TextBox 17"/>
          <p:cNvSpPr txBox="1"/>
          <p:nvPr/>
        </p:nvSpPr>
        <p:spPr>
          <a:xfrm>
            <a:off x="5323490" y="3304660"/>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1</a:t>
            </a:r>
            <a:endParaRPr lang="en-US" sz="2000" dirty="0">
              <a:solidFill>
                <a:schemeClr val="accent4">
                  <a:lumMod val="90000"/>
                </a:schemeClr>
              </a:solidFill>
              <a:latin typeface="Calibri" pitchFamily="34" charset="0"/>
              <a:cs typeface="Calibri" pitchFamily="34" charset="0"/>
            </a:endParaRPr>
          </a:p>
        </p:txBody>
      </p:sp>
      <p:sp>
        <p:nvSpPr>
          <p:cNvPr id="20" name="TextBox 19"/>
          <p:cNvSpPr txBox="1"/>
          <p:nvPr/>
        </p:nvSpPr>
        <p:spPr>
          <a:xfrm>
            <a:off x="5323490" y="3881441"/>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0</a:t>
            </a:r>
            <a:endParaRPr lang="en-US" sz="2000" dirty="0">
              <a:solidFill>
                <a:schemeClr val="accent4">
                  <a:lumMod val="90000"/>
                </a:schemeClr>
              </a:solidFill>
              <a:latin typeface="Calibri" pitchFamily="34" charset="0"/>
              <a:cs typeface="Calibri" pitchFamily="34" charset="0"/>
            </a:endParaRPr>
          </a:p>
        </p:txBody>
      </p:sp>
      <p:cxnSp>
        <p:nvCxnSpPr>
          <p:cNvPr id="22" name="Curved Connector 21"/>
          <p:cNvCxnSpPr>
            <a:stCxn id="7" idx="3"/>
            <a:endCxn id="9" idx="3"/>
          </p:cNvCxnSpPr>
          <p:nvPr/>
        </p:nvCxnSpPr>
        <p:spPr bwMode="auto">
          <a:xfrm>
            <a:off x="7505377" y="4066107"/>
            <a:ext cx="12700" cy="704284"/>
          </a:xfrm>
          <a:prstGeom prst="curvedConnector3">
            <a:avLst>
              <a:gd name="adj1" fmla="val 1871283"/>
            </a:avLst>
          </a:prstGeom>
          <a:noFill/>
          <a:ln w="31750" cap="flat" cmpd="sng" algn="ctr">
            <a:solidFill>
              <a:schemeClr val="tx1">
                <a:lumMod val="50000"/>
              </a:schemeClr>
            </a:solidFill>
            <a:prstDash val="solid"/>
            <a:round/>
            <a:headEnd type="none" w="med" len="med"/>
            <a:tailEnd type="triangle" w="lg" len="med"/>
          </a:ln>
          <a:effectLst/>
        </p:spPr>
      </p:cxnSp>
      <p:cxnSp>
        <p:nvCxnSpPr>
          <p:cNvPr id="27" name="Curved Connector 26"/>
          <p:cNvCxnSpPr>
            <a:stCxn id="4" idx="3"/>
          </p:cNvCxnSpPr>
          <p:nvPr/>
        </p:nvCxnSpPr>
        <p:spPr bwMode="auto">
          <a:xfrm>
            <a:off x="7505377" y="2335764"/>
            <a:ext cx="6350" cy="2434627"/>
          </a:xfrm>
          <a:prstGeom prst="curvedConnector2">
            <a:avLst/>
          </a:prstGeom>
          <a:noFill/>
          <a:ln w="9525" cap="flat" cmpd="sng" algn="ctr">
            <a:noFill/>
            <a:prstDash val="solid"/>
            <a:round/>
            <a:headEnd type="none" w="med" len="med"/>
            <a:tailEnd type="none" w="med" len="med"/>
          </a:ln>
          <a:effectLst/>
        </p:spPr>
      </p:cxnSp>
      <p:cxnSp>
        <p:nvCxnSpPr>
          <p:cNvPr id="29" name="Curved Connector 28"/>
          <p:cNvCxnSpPr>
            <a:stCxn id="4" idx="3"/>
            <a:endCxn id="9" idx="3"/>
          </p:cNvCxnSpPr>
          <p:nvPr/>
        </p:nvCxnSpPr>
        <p:spPr bwMode="auto">
          <a:xfrm>
            <a:off x="7505377" y="2335764"/>
            <a:ext cx="12700" cy="2434627"/>
          </a:xfrm>
          <a:prstGeom prst="curvedConnector3">
            <a:avLst>
              <a:gd name="adj1" fmla="val 3439606"/>
            </a:avLst>
          </a:prstGeom>
          <a:noFill/>
          <a:ln w="31750" cap="flat" cmpd="sng" algn="ctr">
            <a:solidFill>
              <a:schemeClr val="tx1">
                <a:lumMod val="50000"/>
              </a:schemeClr>
            </a:solidFill>
            <a:prstDash val="solid"/>
            <a:round/>
            <a:headEnd type="none" w="med" len="med"/>
            <a:tailEnd type="none" w="med" len="med"/>
          </a:ln>
          <a:effectLst/>
        </p:spPr>
      </p:cxnSp>
      <p:sp>
        <p:nvSpPr>
          <p:cNvPr id="33" name="TextBox 32"/>
          <p:cNvSpPr txBox="1"/>
          <p:nvPr/>
        </p:nvSpPr>
        <p:spPr>
          <a:xfrm>
            <a:off x="7865954" y="2848982"/>
            <a:ext cx="1223728" cy="1425355"/>
          </a:xfrm>
          <a:prstGeom prst="rect">
            <a:avLst/>
          </a:prstGeom>
          <a:noFill/>
        </p:spPr>
        <p:txBody>
          <a:bodyPr wrap="square" rtlCol="0" anchor="ctr" anchorCtr="1">
            <a:noAutofit/>
          </a:bodyPr>
          <a:lstStyle/>
          <a:p>
            <a:r>
              <a:rPr lang="en-US" sz="2000" dirty="0" smtClean="0">
                <a:solidFill>
                  <a:schemeClr val="accent4">
                    <a:lumMod val="90000"/>
                  </a:schemeClr>
                </a:solidFill>
                <a:latin typeface="Calibri" pitchFamily="34" charset="0"/>
                <a:cs typeface="Calibri" pitchFamily="34" charset="0"/>
              </a:rPr>
              <a:t>Direct Execution of User and OS Requests</a:t>
            </a:r>
            <a:endParaRPr lang="en-US" sz="2000" dirty="0">
              <a:solidFill>
                <a:schemeClr val="accent4">
                  <a:lumMod val="90000"/>
                </a:schemeClr>
              </a:solidFill>
              <a:latin typeface="Calibri" pitchFamily="34" charset="0"/>
              <a:cs typeface="Calibri" pitchFamily="34" charset="0"/>
            </a:endParaRPr>
          </a:p>
        </p:txBody>
      </p:sp>
      <p:sp>
        <p:nvSpPr>
          <p:cNvPr id="21"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766927581"/>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X86 Virtualization</a:t>
            </a:r>
            <a:r>
              <a:rPr lang="en-US" sz="2400" dirty="0" smtClean="0">
                <a:solidFill>
                  <a:srgbClr val="FFFF00"/>
                </a:solidFill>
              </a:rPr>
              <a:t/>
            </a:r>
            <a:br>
              <a:rPr lang="en-US" sz="2400" dirty="0" smtClean="0">
                <a:solidFill>
                  <a:srgbClr val="FFFF00"/>
                </a:solidFill>
              </a:rPr>
            </a:br>
            <a:r>
              <a:rPr lang="en-US" sz="2800" dirty="0" smtClean="0">
                <a:solidFill>
                  <a:schemeClr val="accent1"/>
                </a:solidFill>
              </a:rPr>
              <a:t>Full Virtualization using Binary Translation</a:t>
            </a:r>
            <a:endParaRPr lang="en-US" sz="2400" dirty="0">
              <a:solidFill>
                <a:schemeClr val="accent1"/>
              </a:solidFill>
            </a:endParaRPr>
          </a:p>
        </p:txBody>
      </p:sp>
      <p:sp>
        <p:nvSpPr>
          <p:cNvPr id="3" name="Content Placeholder 2"/>
          <p:cNvSpPr>
            <a:spLocks noGrp="1"/>
          </p:cNvSpPr>
          <p:nvPr>
            <p:ph idx="1"/>
          </p:nvPr>
        </p:nvSpPr>
        <p:spPr>
          <a:xfrm>
            <a:off x="227014" y="1384300"/>
            <a:ext cx="4951568" cy="5040312"/>
          </a:xfrm>
        </p:spPr>
        <p:txBody>
          <a:bodyPr/>
          <a:lstStyle/>
          <a:p>
            <a:r>
              <a:rPr lang="en-US" sz="2000" dirty="0" smtClean="0"/>
              <a:t>Virtual Machine Monitor (VMM) provides each VM with physical system services</a:t>
            </a:r>
          </a:p>
          <a:p>
            <a:pPr lvl="1"/>
            <a:r>
              <a:rPr lang="en-US" sz="1800" dirty="0"/>
              <a:t>V</a:t>
            </a:r>
            <a:r>
              <a:rPr lang="en-US" sz="1800" dirty="0" smtClean="0"/>
              <a:t>irtual BIOS, CPUs, memory management, and devices</a:t>
            </a:r>
          </a:p>
          <a:p>
            <a:r>
              <a:rPr lang="en-US" sz="2000" dirty="0" smtClean="0"/>
              <a:t>User Level code continues to be directly executed on the physical processor for high performance</a:t>
            </a:r>
          </a:p>
          <a:p>
            <a:r>
              <a:rPr lang="en-US" sz="2000" dirty="0" smtClean="0"/>
              <a:t>VMM translates kernel code to replace non-</a:t>
            </a:r>
            <a:r>
              <a:rPr lang="en-US" sz="2000" dirty="0" err="1" smtClean="0"/>
              <a:t>virtualizable</a:t>
            </a:r>
            <a:r>
              <a:rPr lang="en-US" sz="2000" dirty="0" smtClean="0"/>
              <a:t> instructions with new instructions providing the same effects </a:t>
            </a:r>
          </a:p>
          <a:p>
            <a:r>
              <a:rPr lang="en-US" sz="2000" dirty="0" smtClean="0"/>
              <a:t>Guest OS is not aware it is virtualized</a:t>
            </a:r>
          </a:p>
          <a:p>
            <a:pPr marL="0" indent="0">
              <a:buNone/>
            </a:pPr>
            <a:endParaRPr lang="en-US" sz="2000" dirty="0" smtClean="0"/>
          </a:p>
          <a:p>
            <a:pPr marL="0" indent="0">
              <a:buNone/>
            </a:pPr>
            <a:endParaRPr lang="en-US" sz="2000" dirty="0"/>
          </a:p>
          <a:p>
            <a:r>
              <a:rPr lang="en-US" sz="2000" dirty="0" smtClean="0"/>
              <a:t>VMware Server and Microsoft Virtual Server</a:t>
            </a:r>
          </a:p>
        </p:txBody>
      </p:sp>
      <p:sp>
        <p:nvSpPr>
          <p:cNvPr id="4" name="Rounded Rectangle 3"/>
          <p:cNvSpPr/>
          <p:nvPr/>
        </p:nvSpPr>
        <p:spPr bwMode="auto">
          <a:xfrm>
            <a:off x="6310319" y="2127534"/>
            <a:ext cx="1195058" cy="416460"/>
          </a:xfrm>
          <a:prstGeom prst="roundRect">
            <a:avLst/>
          </a:prstGeom>
          <a:solidFill>
            <a:schemeClr val="accent2"/>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cs typeface="Calibri" pitchFamily="34" charset="0"/>
              </a:rPr>
              <a:t>User Apps</a:t>
            </a:r>
          </a:p>
        </p:txBody>
      </p:sp>
      <p:sp>
        <p:nvSpPr>
          <p:cNvPr id="5" name="Rounded Rectangle 4"/>
          <p:cNvSpPr/>
          <p:nvPr/>
        </p:nvSpPr>
        <p:spPr bwMode="auto">
          <a:xfrm>
            <a:off x="6310319" y="2704315"/>
            <a:ext cx="1195058" cy="416460"/>
          </a:xfrm>
          <a:prstGeom prst="roundRect">
            <a:avLst/>
          </a:prstGeom>
          <a:solidFill>
            <a:schemeClr val="tx1">
              <a:lumMod val="6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7" name="Rounded Rectangle 6"/>
          <p:cNvSpPr/>
          <p:nvPr/>
        </p:nvSpPr>
        <p:spPr bwMode="auto">
          <a:xfrm>
            <a:off x="6310319" y="3857877"/>
            <a:ext cx="1195058" cy="416460"/>
          </a:xfrm>
          <a:prstGeom prst="roundRect">
            <a:avLst/>
          </a:prstGeom>
          <a:solidFill>
            <a:srgbClr val="15719F"/>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cs typeface="Calibri" pitchFamily="34" charset="0"/>
              </a:rPr>
              <a:t>VMM</a:t>
            </a:r>
          </a:p>
        </p:txBody>
      </p:sp>
      <p:sp>
        <p:nvSpPr>
          <p:cNvPr id="9" name="Rounded Rectangle 8"/>
          <p:cNvSpPr/>
          <p:nvPr/>
        </p:nvSpPr>
        <p:spPr bwMode="auto">
          <a:xfrm>
            <a:off x="5258609" y="4434657"/>
            <a:ext cx="2246768" cy="671467"/>
          </a:xfrm>
          <a:prstGeom prst="roundRect">
            <a:avLst/>
          </a:prstGeom>
          <a:solidFill>
            <a:schemeClr val="bg2">
              <a:lumMod val="75000"/>
              <a:lumOff val="2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cs typeface="Calibri" pitchFamily="34" charset="0"/>
              </a:rPr>
              <a:t>Host Computer Syste</a:t>
            </a:r>
            <a:r>
              <a:rPr lang="en-US" sz="1800" b="0" dirty="0" smtClean="0">
                <a:solidFill>
                  <a:schemeClr val="tx1"/>
                </a:solidFill>
                <a:latin typeface="Calibri" pitchFamily="34" charset="0"/>
                <a:cs typeface="Calibri" pitchFamily="34" charset="0"/>
              </a:rPr>
              <a:t>m Hardware</a:t>
            </a: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p:txBody>
      </p:sp>
      <p:cxnSp>
        <p:nvCxnSpPr>
          <p:cNvPr id="11" name="Straight Connector 10"/>
          <p:cNvCxnSpPr/>
          <p:nvPr/>
        </p:nvCxnSpPr>
        <p:spPr bwMode="auto">
          <a:xfrm flipH="1">
            <a:off x="5258609" y="2625476"/>
            <a:ext cx="2436890"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cxnSp>
        <p:nvCxnSpPr>
          <p:cNvPr id="14" name="Straight Connector 13"/>
          <p:cNvCxnSpPr/>
          <p:nvPr/>
        </p:nvCxnSpPr>
        <p:spPr bwMode="auto">
          <a:xfrm flipH="1">
            <a:off x="5258609" y="3203387"/>
            <a:ext cx="2436890"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cxnSp>
        <p:nvCxnSpPr>
          <p:cNvPr id="15" name="Straight Connector 14"/>
          <p:cNvCxnSpPr/>
          <p:nvPr/>
        </p:nvCxnSpPr>
        <p:spPr bwMode="auto">
          <a:xfrm flipH="1">
            <a:off x="5258609" y="3772250"/>
            <a:ext cx="2436890"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sp>
        <p:nvSpPr>
          <p:cNvPr id="16" name="TextBox 15"/>
          <p:cNvSpPr txBox="1"/>
          <p:nvPr/>
        </p:nvSpPr>
        <p:spPr>
          <a:xfrm>
            <a:off x="5323490" y="2151098"/>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3</a:t>
            </a:r>
            <a:endParaRPr lang="en-US" sz="2000" dirty="0">
              <a:solidFill>
                <a:schemeClr val="accent4">
                  <a:lumMod val="90000"/>
                </a:schemeClr>
              </a:solidFill>
              <a:latin typeface="Calibri" pitchFamily="34" charset="0"/>
              <a:cs typeface="Calibri" pitchFamily="34" charset="0"/>
            </a:endParaRPr>
          </a:p>
        </p:txBody>
      </p:sp>
      <p:sp>
        <p:nvSpPr>
          <p:cNvPr id="17" name="TextBox 16"/>
          <p:cNvSpPr txBox="1"/>
          <p:nvPr/>
        </p:nvSpPr>
        <p:spPr>
          <a:xfrm>
            <a:off x="5323490" y="2727879"/>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2</a:t>
            </a:r>
            <a:endParaRPr lang="en-US" sz="2000" dirty="0">
              <a:solidFill>
                <a:schemeClr val="accent4">
                  <a:lumMod val="90000"/>
                </a:schemeClr>
              </a:solidFill>
              <a:latin typeface="Calibri" pitchFamily="34" charset="0"/>
              <a:cs typeface="Calibri" pitchFamily="34" charset="0"/>
            </a:endParaRPr>
          </a:p>
        </p:txBody>
      </p:sp>
      <p:sp>
        <p:nvSpPr>
          <p:cNvPr id="18" name="TextBox 17"/>
          <p:cNvSpPr txBox="1"/>
          <p:nvPr/>
        </p:nvSpPr>
        <p:spPr>
          <a:xfrm>
            <a:off x="5323490" y="3304660"/>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1</a:t>
            </a:r>
            <a:endParaRPr lang="en-US" sz="2000" dirty="0">
              <a:solidFill>
                <a:schemeClr val="accent4">
                  <a:lumMod val="90000"/>
                </a:schemeClr>
              </a:solidFill>
              <a:latin typeface="Calibri" pitchFamily="34" charset="0"/>
              <a:cs typeface="Calibri" pitchFamily="34" charset="0"/>
            </a:endParaRPr>
          </a:p>
        </p:txBody>
      </p:sp>
      <p:sp>
        <p:nvSpPr>
          <p:cNvPr id="20" name="TextBox 19"/>
          <p:cNvSpPr txBox="1"/>
          <p:nvPr/>
        </p:nvSpPr>
        <p:spPr>
          <a:xfrm>
            <a:off x="5323490" y="3881441"/>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0</a:t>
            </a:r>
            <a:endParaRPr lang="en-US" sz="2000" dirty="0">
              <a:solidFill>
                <a:schemeClr val="accent4">
                  <a:lumMod val="90000"/>
                </a:schemeClr>
              </a:solidFill>
              <a:latin typeface="Calibri" pitchFamily="34" charset="0"/>
              <a:cs typeface="Calibri" pitchFamily="34" charset="0"/>
            </a:endParaRPr>
          </a:p>
        </p:txBody>
      </p:sp>
      <p:cxnSp>
        <p:nvCxnSpPr>
          <p:cNvPr id="27" name="Curved Connector 26"/>
          <p:cNvCxnSpPr>
            <a:stCxn id="4" idx="3"/>
          </p:cNvCxnSpPr>
          <p:nvPr/>
        </p:nvCxnSpPr>
        <p:spPr bwMode="auto">
          <a:xfrm>
            <a:off x="7505377" y="2335764"/>
            <a:ext cx="6350" cy="2434627"/>
          </a:xfrm>
          <a:prstGeom prst="curvedConnector2">
            <a:avLst/>
          </a:prstGeom>
          <a:noFill/>
          <a:ln w="9525" cap="flat" cmpd="sng" algn="ctr">
            <a:noFill/>
            <a:prstDash val="solid"/>
            <a:round/>
            <a:headEnd type="none" w="med" len="med"/>
            <a:tailEnd type="none" w="med" len="med"/>
          </a:ln>
          <a:effectLst/>
        </p:spPr>
      </p:cxnSp>
      <p:cxnSp>
        <p:nvCxnSpPr>
          <p:cNvPr id="29" name="Curved Connector 28"/>
          <p:cNvCxnSpPr>
            <a:stCxn id="4" idx="3"/>
            <a:endCxn id="9" idx="3"/>
          </p:cNvCxnSpPr>
          <p:nvPr/>
        </p:nvCxnSpPr>
        <p:spPr bwMode="auto">
          <a:xfrm>
            <a:off x="7505377" y="2335764"/>
            <a:ext cx="12700" cy="2434627"/>
          </a:xfrm>
          <a:prstGeom prst="curvedConnector3">
            <a:avLst>
              <a:gd name="adj1" fmla="val 3439606"/>
            </a:avLst>
          </a:prstGeom>
          <a:noFill/>
          <a:ln w="31750" cap="flat" cmpd="sng" algn="ctr">
            <a:solidFill>
              <a:schemeClr val="tx1">
                <a:lumMod val="50000"/>
              </a:schemeClr>
            </a:solidFill>
            <a:prstDash val="solid"/>
            <a:round/>
            <a:headEnd type="none" w="med" len="med"/>
            <a:tailEnd type="none" w="med" len="med"/>
          </a:ln>
          <a:effectLst/>
        </p:spPr>
      </p:cxnSp>
      <p:sp>
        <p:nvSpPr>
          <p:cNvPr id="33" name="TextBox 32"/>
          <p:cNvSpPr txBox="1"/>
          <p:nvPr/>
        </p:nvSpPr>
        <p:spPr>
          <a:xfrm>
            <a:off x="7902166" y="2070424"/>
            <a:ext cx="1223728" cy="1425355"/>
          </a:xfrm>
          <a:prstGeom prst="rect">
            <a:avLst/>
          </a:prstGeom>
          <a:noFill/>
        </p:spPr>
        <p:txBody>
          <a:bodyPr wrap="square" rtlCol="0" anchor="ctr" anchorCtr="0">
            <a:noAutofit/>
          </a:bodyPr>
          <a:lstStyle/>
          <a:p>
            <a:r>
              <a:rPr lang="en-US" sz="1800" dirty="0" smtClean="0">
                <a:solidFill>
                  <a:schemeClr val="accent4">
                    <a:lumMod val="90000"/>
                  </a:schemeClr>
                </a:solidFill>
                <a:latin typeface="Calibri" pitchFamily="34" charset="0"/>
                <a:cs typeface="Calibri" pitchFamily="34" charset="0"/>
              </a:rPr>
              <a:t>Direct Execution of User Requests</a:t>
            </a:r>
            <a:endParaRPr lang="en-US" sz="1800" dirty="0">
              <a:solidFill>
                <a:schemeClr val="accent4">
                  <a:lumMod val="90000"/>
                </a:schemeClr>
              </a:solidFill>
              <a:latin typeface="Calibri" pitchFamily="34" charset="0"/>
              <a:cs typeface="Calibri" pitchFamily="34" charset="0"/>
            </a:endParaRPr>
          </a:p>
        </p:txBody>
      </p:sp>
      <p:sp>
        <p:nvSpPr>
          <p:cNvPr id="21" name="Rounded Rectangle 20"/>
          <p:cNvSpPr/>
          <p:nvPr/>
        </p:nvSpPr>
        <p:spPr bwMode="auto">
          <a:xfrm>
            <a:off x="6310319" y="3281096"/>
            <a:ext cx="1195058" cy="416460"/>
          </a:xfrm>
          <a:prstGeom prst="roundRect">
            <a:avLst/>
          </a:prstGeom>
          <a:solidFill>
            <a:srgbClr val="15719F"/>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cs typeface="Calibri" pitchFamily="34" charset="0"/>
              </a:rPr>
              <a:t>Guest OS</a:t>
            </a:r>
          </a:p>
        </p:txBody>
      </p:sp>
      <p:cxnSp>
        <p:nvCxnSpPr>
          <p:cNvPr id="22" name="Curved Connector 21"/>
          <p:cNvCxnSpPr>
            <a:stCxn id="7" idx="3"/>
            <a:endCxn id="9" idx="3"/>
          </p:cNvCxnSpPr>
          <p:nvPr/>
        </p:nvCxnSpPr>
        <p:spPr bwMode="auto">
          <a:xfrm>
            <a:off x="7505377" y="4066107"/>
            <a:ext cx="12700" cy="704284"/>
          </a:xfrm>
          <a:prstGeom prst="curvedConnector3">
            <a:avLst>
              <a:gd name="adj1" fmla="val 1871283"/>
            </a:avLst>
          </a:prstGeom>
          <a:noFill/>
          <a:ln w="31750" cap="flat" cmpd="sng" algn="ctr">
            <a:solidFill>
              <a:schemeClr val="bg1">
                <a:lumMod val="20000"/>
                <a:lumOff val="80000"/>
              </a:schemeClr>
            </a:solidFill>
            <a:prstDash val="solid"/>
            <a:round/>
            <a:headEnd type="none" w="med" len="med"/>
            <a:tailEnd type="triangle" w="lg" len="med"/>
          </a:ln>
          <a:effectLst/>
        </p:spPr>
      </p:cxnSp>
      <p:cxnSp>
        <p:nvCxnSpPr>
          <p:cNvPr id="24" name="Curved Connector 23"/>
          <p:cNvCxnSpPr>
            <a:stCxn id="21" idx="3"/>
            <a:endCxn id="7" idx="3"/>
          </p:cNvCxnSpPr>
          <p:nvPr/>
        </p:nvCxnSpPr>
        <p:spPr bwMode="auto">
          <a:xfrm>
            <a:off x="7505377" y="3489326"/>
            <a:ext cx="12700" cy="576781"/>
          </a:xfrm>
          <a:prstGeom prst="curvedConnector3">
            <a:avLst>
              <a:gd name="adj1" fmla="val 1158417"/>
            </a:avLst>
          </a:prstGeom>
          <a:noFill/>
          <a:ln w="31750" cap="flat" cmpd="sng" algn="ctr">
            <a:solidFill>
              <a:schemeClr val="bg1">
                <a:lumMod val="20000"/>
                <a:lumOff val="80000"/>
              </a:schemeClr>
            </a:solidFill>
            <a:prstDash val="solid"/>
            <a:round/>
            <a:headEnd type="none" w="med" len="med"/>
            <a:tailEnd type="triangle" w="lg" len="med"/>
          </a:ln>
          <a:effectLst/>
        </p:spPr>
      </p:cxnSp>
      <p:sp>
        <p:nvSpPr>
          <p:cNvPr id="28" name="TextBox 27"/>
          <p:cNvSpPr txBox="1"/>
          <p:nvPr/>
        </p:nvSpPr>
        <p:spPr>
          <a:xfrm>
            <a:off x="7902166" y="3743049"/>
            <a:ext cx="1241834" cy="1425355"/>
          </a:xfrm>
          <a:prstGeom prst="rect">
            <a:avLst/>
          </a:prstGeom>
          <a:noFill/>
        </p:spPr>
        <p:txBody>
          <a:bodyPr wrap="square" rtlCol="0" anchor="ctr" anchorCtr="0">
            <a:noAutofit/>
          </a:bodyPr>
          <a:lstStyle/>
          <a:p>
            <a:r>
              <a:rPr lang="en-US" sz="1800" dirty="0" smtClean="0">
                <a:solidFill>
                  <a:schemeClr val="bg1">
                    <a:lumMod val="20000"/>
                    <a:lumOff val="80000"/>
                  </a:schemeClr>
                </a:solidFill>
                <a:latin typeface="Calibri" pitchFamily="34" charset="0"/>
                <a:cs typeface="Calibri" pitchFamily="34" charset="0"/>
              </a:rPr>
              <a:t>Binary Translation of OS Requests</a:t>
            </a:r>
            <a:endParaRPr lang="en-US" sz="1800" dirty="0">
              <a:solidFill>
                <a:schemeClr val="bg1">
                  <a:lumMod val="20000"/>
                  <a:lumOff val="80000"/>
                </a:schemeClr>
              </a:solidFill>
              <a:latin typeface="Calibri" pitchFamily="34" charset="0"/>
              <a:cs typeface="Calibri" pitchFamily="34" charset="0"/>
            </a:endParaRPr>
          </a:p>
        </p:txBody>
      </p:sp>
      <p:sp>
        <p:nvSpPr>
          <p:cNvPr id="23"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012251870"/>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X86 Virtualization</a:t>
            </a:r>
            <a:r>
              <a:rPr lang="en-US" sz="2400" dirty="0" smtClean="0">
                <a:solidFill>
                  <a:srgbClr val="FFFF00"/>
                </a:solidFill>
              </a:rPr>
              <a:t/>
            </a:r>
            <a:br>
              <a:rPr lang="en-US" sz="2400" dirty="0" smtClean="0">
                <a:solidFill>
                  <a:srgbClr val="FFFF00"/>
                </a:solidFill>
              </a:rPr>
            </a:br>
            <a:r>
              <a:rPr lang="en-US" sz="2800" dirty="0" smtClean="0">
                <a:solidFill>
                  <a:schemeClr val="accent1"/>
                </a:solidFill>
              </a:rPr>
              <a:t>Para-virtualization: </a:t>
            </a:r>
            <a:r>
              <a:rPr lang="en-US" sz="2800" dirty="0" smtClean="0">
                <a:solidFill>
                  <a:schemeClr val="accent1"/>
                </a:solidFill>
              </a:rPr>
              <a:t>OS-Assisted Virtualization</a:t>
            </a:r>
            <a:endParaRPr lang="en-US" sz="2400" dirty="0">
              <a:solidFill>
                <a:schemeClr val="accent1"/>
              </a:solidFill>
            </a:endParaRPr>
          </a:p>
        </p:txBody>
      </p:sp>
      <p:sp>
        <p:nvSpPr>
          <p:cNvPr id="3" name="Content Placeholder 2"/>
          <p:cNvSpPr>
            <a:spLocks noGrp="1"/>
          </p:cNvSpPr>
          <p:nvPr>
            <p:ph idx="1"/>
          </p:nvPr>
        </p:nvSpPr>
        <p:spPr>
          <a:xfrm>
            <a:off x="227014" y="1384300"/>
            <a:ext cx="4290665" cy="5040312"/>
          </a:xfrm>
        </p:spPr>
        <p:txBody>
          <a:bodyPr/>
          <a:lstStyle/>
          <a:p>
            <a:r>
              <a:rPr lang="en-US" sz="2000" dirty="0" smtClean="0"/>
              <a:t>Guest OS and hypervisor communicate to improve performance </a:t>
            </a:r>
          </a:p>
          <a:p>
            <a:r>
              <a:rPr lang="en-US" sz="2000" dirty="0" smtClean="0"/>
              <a:t>OS kernel is modified to replace non-</a:t>
            </a:r>
            <a:r>
              <a:rPr lang="en-US" sz="2000" dirty="0" err="1" smtClean="0"/>
              <a:t>virtualizable</a:t>
            </a:r>
            <a:r>
              <a:rPr lang="en-US" sz="2000" dirty="0" smtClean="0"/>
              <a:t> instructions with hyper-calls directly to the hypervisor virtualization layer</a:t>
            </a:r>
          </a:p>
          <a:p>
            <a:r>
              <a:rPr lang="en-US" sz="2000" dirty="0" smtClean="0"/>
              <a:t>Hypervisor provides interfaces for kernel operations such as memory management, time keeping, and interrupt handling</a:t>
            </a:r>
          </a:p>
          <a:p>
            <a:r>
              <a:rPr lang="en-US" sz="2000" dirty="0" smtClean="0"/>
              <a:t>Can not support unmodified OS (Windows 2000/XP)</a:t>
            </a:r>
          </a:p>
          <a:p>
            <a:r>
              <a:rPr lang="en-US" sz="2000" dirty="0" smtClean="0"/>
              <a:t>VM tools and device drivers provide </a:t>
            </a:r>
            <a:r>
              <a:rPr lang="en-US" sz="2000" dirty="0" err="1" smtClean="0"/>
              <a:t>para</a:t>
            </a:r>
            <a:r>
              <a:rPr lang="en-US" sz="2000" dirty="0" smtClean="0"/>
              <a:t>-virtualization</a:t>
            </a:r>
          </a:p>
        </p:txBody>
      </p:sp>
      <p:sp>
        <p:nvSpPr>
          <p:cNvPr id="4" name="Rounded Rectangle 3"/>
          <p:cNvSpPr/>
          <p:nvPr/>
        </p:nvSpPr>
        <p:spPr bwMode="auto">
          <a:xfrm>
            <a:off x="5658503" y="1656778"/>
            <a:ext cx="1195058" cy="416460"/>
          </a:xfrm>
          <a:prstGeom prst="roundRect">
            <a:avLst/>
          </a:prstGeom>
          <a:solidFill>
            <a:schemeClr val="accent2"/>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cs typeface="Calibri" pitchFamily="34" charset="0"/>
              </a:rPr>
              <a:t>User Apps</a:t>
            </a:r>
          </a:p>
        </p:txBody>
      </p:sp>
      <p:sp>
        <p:nvSpPr>
          <p:cNvPr id="5" name="Rounded Rectangle 4"/>
          <p:cNvSpPr/>
          <p:nvPr/>
        </p:nvSpPr>
        <p:spPr bwMode="auto">
          <a:xfrm>
            <a:off x="5658503" y="2233559"/>
            <a:ext cx="1195058" cy="416460"/>
          </a:xfrm>
          <a:prstGeom prst="roundRect">
            <a:avLst/>
          </a:prstGeom>
          <a:solidFill>
            <a:schemeClr val="tx1">
              <a:lumMod val="6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9" name="Rounded Rectangle 8"/>
          <p:cNvSpPr/>
          <p:nvPr/>
        </p:nvSpPr>
        <p:spPr bwMode="auto">
          <a:xfrm>
            <a:off x="4606793" y="4543293"/>
            <a:ext cx="2246768" cy="671467"/>
          </a:xfrm>
          <a:prstGeom prst="roundRect">
            <a:avLst/>
          </a:prstGeom>
          <a:solidFill>
            <a:schemeClr val="bg2">
              <a:lumMod val="75000"/>
              <a:lumOff val="2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cs typeface="Calibri" pitchFamily="34" charset="0"/>
              </a:rPr>
              <a:t>Host Computer Syste</a:t>
            </a:r>
            <a:r>
              <a:rPr lang="en-US" sz="1800" b="0" dirty="0" smtClean="0">
                <a:solidFill>
                  <a:schemeClr val="tx1"/>
                </a:solidFill>
                <a:latin typeface="Calibri" pitchFamily="34" charset="0"/>
                <a:cs typeface="Calibri" pitchFamily="34" charset="0"/>
              </a:rPr>
              <a:t>m Hardware</a:t>
            </a: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p:txBody>
      </p:sp>
      <p:cxnSp>
        <p:nvCxnSpPr>
          <p:cNvPr id="11" name="Straight Connector 10"/>
          <p:cNvCxnSpPr/>
          <p:nvPr/>
        </p:nvCxnSpPr>
        <p:spPr bwMode="auto">
          <a:xfrm flipH="1">
            <a:off x="4606793" y="2154720"/>
            <a:ext cx="2436890"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cxnSp>
        <p:nvCxnSpPr>
          <p:cNvPr id="14" name="Straight Connector 13"/>
          <p:cNvCxnSpPr/>
          <p:nvPr/>
        </p:nvCxnSpPr>
        <p:spPr bwMode="auto">
          <a:xfrm flipH="1">
            <a:off x="4606793" y="2732631"/>
            <a:ext cx="2436890"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cxnSp>
        <p:nvCxnSpPr>
          <p:cNvPr id="15" name="Straight Connector 14"/>
          <p:cNvCxnSpPr/>
          <p:nvPr/>
        </p:nvCxnSpPr>
        <p:spPr bwMode="auto">
          <a:xfrm flipH="1">
            <a:off x="4606793" y="3301494"/>
            <a:ext cx="2436890"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sp>
        <p:nvSpPr>
          <p:cNvPr id="16" name="TextBox 15"/>
          <p:cNvSpPr txBox="1"/>
          <p:nvPr/>
        </p:nvSpPr>
        <p:spPr>
          <a:xfrm>
            <a:off x="4671674" y="1680342"/>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3</a:t>
            </a:r>
            <a:endParaRPr lang="en-US" sz="2000" dirty="0">
              <a:solidFill>
                <a:schemeClr val="accent4">
                  <a:lumMod val="90000"/>
                </a:schemeClr>
              </a:solidFill>
              <a:latin typeface="Calibri" pitchFamily="34" charset="0"/>
              <a:cs typeface="Calibri" pitchFamily="34" charset="0"/>
            </a:endParaRPr>
          </a:p>
        </p:txBody>
      </p:sp>
      <p:sp>
        <p:nvSpPr>
          <p:cNvPr id="17" name="TextBox 16"/>
          <p:cNvSpPr txBox="1"/>
          <p:nvPr/>
        </p:nvSpPr>
        <p:spPr>
          <a:xfrm>
            <a:off x="4671674" y="2257123"/>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2</a:t>
            </a:r>
            <a:endParaRPr lang="en-US" sz="2000" dirty="0">
              <a:solidFill>
                <a:schemeClr val="accent4">
                  <a:lumMod val="90000"/>
                </a:schemeClr>
              </a:solidFill>
              <a:latin typeface="Calibri" pitchFamily="34" charset="0"/>
              <a:cs typeface="Calibri" pitchFamily="34" charset="0"/>
            </a:endParaRPr>
          </a:p>
        </p:txBody>
      </p:sp>
      <p:sp>
        <p:nvSpPr>
          <p:cNvPr id="18" name="TextBox 17"/>
          <p:cNvSpPr txBox="1"/>
          <p:nvPr/>
        </p:nvSpPr>
        <p:spPr>
          <a:xfrm>
            <a:off x="4671674" y="2833904"/>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1</a:t>
            </a:r>
            <a:endParaRPr lang="en-US" sz="2000" dirty="0">
              <a:solidFill>
                <a:schemeClr val="accent4">
                  <a:lumMod val="90000"/>
                </a:schemeClr>
              </a:solidFill>
              <a:latin typeface="Calibri" pitchFamily="34" charset="0"/>
              <a:cs typeface="Calibri" pitchFamily="34" charset="0"/>
            </a:endParaRPr>
          </a:p>
        </p:txBody>
      </p:sp>
      <p:sp>
        <p:nvSpPr>
          <p:cNvPr id="20" name="TextBox 19"/>
          <p:cNvSpPr txBox="1"/>
          <p:nvPr/>
        </p:nvSpPr>
        <p:spPr>
          <a:xfrm>
            <a:off x="4671674" y="3410685"/>
            <a:ext cx="838691" cy="369332"/>
          </a:xfrm>
          <a:prstGeom prst="rect">
            <a:avLst/>
          </a:prstGeom>
          <a:noFill/>
        </p:spPr>
        <p:txBody>
          <a:bodyPr wrap="none" rtlCol="0">
            <a:spAutoFit/>
          </a:bodyPr>
          <a:lstStyle/>
          <a:p>
            <a:r>
              <a:rPr lang="en-US" sz="2000" dirty="0" smtClean="0">
                <a:solidFill>
                  <a:schemeClr val="accent4">
                    <a:lumMod val="90000"/>
                  </a:schemeClr>
                </a:solidFill>
                <a:latin typeface="Calibri" pitchFamily="34" charset="0"/>
                <a:cs typeface="Calibri" pitchFamily="34" charset="0"/>
              </a:rPr>
              <a:t>Ring 0</a:t>
            </a:r>
            <a:endParaRPr lang="en-US" sz="2000" dirty="0">
              <a:solidFill>
                <a:schemeClr val="accent4">
                  <a:lumMod val="90000"/>
                </a:schemeClr>
              </a:solidFill>
              <a:latin typeface="Calibri" pitchFamily="34" charset="0"/>
              <a:cs typeface="Calibri" pitchFamily="34" charset="0"/>
            </a:endParaRPr>
          </a:p>
        </p:txBody>
      </p:sp>
      <p:cxnSp>
        <p:nvCxnSpPr>
          <p:cNvPr id="27" name="Curved Connector 26"/>
          <p:cNvCxnSpPr>
            <a:stCxn id="4" idx="3"/>
          </p:cNvCxnSpPr>
          <p:nvPr/>
        </p:nvCxnSpPr>
        <p:spPr bwMode="auto">
          <a:xfrm>
            <a:off x="6853561" y="1865008"/>
            <a:ext cx="6350" cy="2434627"/>
          </a:xfrm>
          <a:prstGeom prst="curvedConnector2">
            <a:avLst/>
          </a:prstGeom>
          <a:noFill/>
          <a:ln w="9525" cap="flat" cmpd="sng" algn="ctr">
            <a:noFill/>
            <a:prstDash val="solid"/>
            <a:round/>
            <a:headEnd type="none" w="med" len="med"/>
            <a:tailEnd type="none" w="med" len="med"/>
          </a:ln>
          <a:effectLst/>
        </p:spPr>
      </p:cxnSp>
      <p:cxnSp>
        <p:nvCxnSpPr>
          <p:cNvPr id="29" name="Curved Connector 28"/>
          <p:cNvCxnSpPr>
            <a:stCxn id="4" idx="3"/>
            <a:endCxn id="9" idx="3"/>
          </p:cNvCxnSpPr>
          <p:nvPr/>
        </p:nvCxnSpPr>
        <p:spPr bwMode="auto">
          <a:xfrm>
            <a:off x="6853561" y="1865008"/>
            <a:ext cx="12700" cy="3014019"/>
          </a:xfrm>
          <a:prstGeom prst="curvedConnector3">
            <a:avLst>
              <a:gd name="adj1" fmla="val 3582181"/>
            </a:avLst>
          </a:prstGeom>
          <a:noFill/>
          <a:ln w="31750" cap="flat" cmpd="sng" algn="ctr">
            <a:solidFill>
              <a:schemeClr val="tx1">
                <a:lumMod val="50000"/>
              </a:schemeClr>
            </a:solidFill>
            <a:prstDash val="solid"/>
            <a:round/>
            <a:headEnd type="none" w="med" len="med"/>
            <a:tailEnd type="none" w="med" len="med"/>
          </a:ln>
          <a:effectLst/>
        </p:spPr>
      </p:cxnSp>
      <p:sp>
        <p:nvSpPr>
          <p:cNvPr id="33" name="TextBox 32"/>
          <p:cNvSpPr txBox="1"/>
          <p:nvPr/>
        </p:nvSpPr>
        <p:spPr>
          <a:xfrm>
            <a:off x="7250350" y="1599668"/>
            <a:ext cx="1223728" cy="1425355"/>
          </a:xfrm>
          <a:prstGeom prst="rect">
            <a:avLst/>
          </a:prstGeom>
          <a:noFill/>
        </p:spPr>
        <p:txBody>
          <a:bodyPr wrap="square" rtlCol="0" anchor="ctr" anchorCtr="0">
            <a:noAutofit/>
          </a:bodyPr>
          <a:lstStyle/>
          <a:p>
            <a:r>
              <a:rPr lang="en-US" sz="1800" dirty="0" smtClean="0">
                <a:solidFill>
                  <a:schemeClr val="accent4">
                    <a:lumMod val="90000"/>
                  </a:schemeClr>
                </a:solidFill>
                <a:latin typeface="Calibri" pitchFamily="34" charset="0"/>
                <a:cs typeface="Calibri" pitchFamily="34" charset="0"/>
              </a:rPr>
              <a:t>Direct Execution of User Requests</a:t>
            </a:r>
            <a:endParaRPr lang="en-US" sz="1800" dirty="0">
              <a:solidFill>
                <a:schemeClr val="accent4">
                  <a:lumMod val="90000"/>
                </a:schemeClr>
              </a:solidFill>
              <a:latin typeface="Calibri" pitchFamily="34" charset="0"/>
              <a:cs typeface="Calibri" pitchFamily="34" charset="0"/>
            </a:endParaRPr>
          </a:p>
        </p:txBody>
      </p:sp>
      <p:sp>
        <p:nvSpPr>
          <p:cNvPr id="21" name="Rounded Rectangle 20"/>
          <p:cNvSpPr/>
          <p:nvPr/>
        </p:nvSpPr>
        <p:spPr bwMode="auto">
          <a:xfrm>
            <a:off x="5658503" y="3388037"/>
            <a:ext cx="1195058" cy="416460"/>
          </a:xfrm>
          <a:prstGeom prst="roundRect">
            <a:avLst/>
          </a:prstGeom>
          <a:solidFill>
            <a:srgbClr val="15719F"/>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Calibri" pitchFamily="34" charset="0"/>
                <a:cs typeface="Calibri" pitchFamily="34" charset="0"/>
              </a:rPr>
              <a:t>Paravirtualized</a:t>
            </a:r>
            <a:endParaRPr lang="en-US" sz="1200" b="0" dirty="0">
              <a:solidFill>
                <a:schemeClr val="tx1"/>
              </a:solidFill>
              <a:latin typeface="Calibri" pitchFamily="34" charset="0"/>
              <a:cs typeface="Calibri" pitchFamily="34" charset="0"/>
            </a:endParaRPr>
          </a:p>
          <a:p>
            <a:pPr marL="0" marR="0" indent="0" algn="l" defTabSz="914400" rtl="0" eaLnBrk="1" fontAlgn="base" latinLnBrk="0" hangingPunct="1">
              <a:lnSpc>
                <a:spcPct val="9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cs typeface="Calibri" pitchFamily="34" charset="0"/>
              </a:rPr>
              <a:t>Guest OS</a:t>
            </a:r>
          </a:p>
        </p:txBody>
      </p:sp>
      <p:cxnSp>
        <p:nvCxnSpPr>
          <p:cNvPr id="22" name="Curved Connector 21"/>
          <p:cNvCxnSpPr>
            <a:stCxn id="23" idx="3"/>
            <a:endCxn id="9" idx="3"/>
          </p:cNvCxnSpPr>
          <p:nvPr/>
        </p:nvCxnSpPr>
        <p:spPr bwMode="auto">
          <a:xfrm>
            <a:off x="6853561" y="4193200"/>
            <a:ext cx="12700" cy="685827"/>
          </a:xfrm>
          <a:prstGeom prst="curvedConnector3">
            <a:avLst>
              <a:gd name="adj1" fmla="val 1800000"/>
            </a:avLst>
          </a:prstGeom>
          <a:noFill/>
          <a:ln w="31750" cap="flat" cmpd="sng" algn="ctr">
            <a:solidFill>
              <a:schemeClr val="bg1">
                <a:lumMod val="20000"/>
                <a:lumOff val="80000"/>
              </a:schemeClr>
            </a:solidFill>
            <a:prstDash val="solid"/>
            <a:round/>
            <a:headEnd type="none" w="med" len="med"/>
            <a:tailEnd type="triangle" w="lg" len="med"/>
          </a:ln>
          <a:effectLst/>
        </p:spPr>
      </p:cxnSp>
      <p:cxnSp>
        <p:nvCxnSpPr>
          <p:cNvPr id="24" name="Curved Connector 23"/>
          <p:cNvCxnSpPr>
            <a:stCxn id="21" idx="3"/>
            <a:endCxn id="23" idx="3"/>
          </p:cNvCxnSpPr>
          <p:nvPr/>
        </p:nvCxnSpPr>
        <p:spPr bwMode="auto">
          <a:xfrm>
            <a:off x="6853561" y="3596267"/>
            <a:ext cx="12700" cy="596933"/>
          </a:xfrm>
          <a:prstGeom prst="curvedConnector3">
            <a:avLst>
              <a:gd name="adj1" fmla="val 1800000"/>
            </a:avLst>
          </a:prstGeom>
          <a:noFill/>
          <a:ln w="31750" cap="flat" cmpd="sng" algn="ctr">
            <a:solidFill>
              <a:schemeClr val="bg1">
                <a:lumMod val="20000"/>
                <a:lumOff val="80000"/>
              </a:schemeClr>
            </a:solidFill>
            <a:prstDash val="solid"/>
            <a:round/>
            <a:headEnd type="none" w="med" len="med"/>
            <a:tailEnd type="triangle" w="lg" len="med"/>
          </a:ln>
          <a:effectLst/>
        </p:spPr>
      </p:cxnSp>
      <p:sp>
        <p:nvSpPr>
          <p:cNvPr id="28" name="TextBox 27"/>
          <p:cNvSpPr txBox="1"/>
          <p:nvPr/>
        </p:nvSpPr>
        <p:spPr>
          <a:xfrm>
            <a:off x="7250348" y="3272293"/>
            <a:ext cx="1984219" cy="1425355"/>
          </a:xfrm>
          <a:prstGeom prst="rect">
            <a:avLst/>
          </a:prstGeom>
          <a:noFill/>
        </p:spPr>
        <p:txBody>
          <a:bodyPr wrap="square" rtlCol="0" anchor="ctr" anchorCtr="0">
            <a:noAutofit/>
          </a:bodyPr>
          <a:lstStyle/>
          <a:p>
            <a:r>
              <a:rPr lang="en-US" sz="1800" dirty="0" smtClean="0">
                <a:solidFill>
                  <a:schemeClr val="bg1">
                    <a:lumMod val="20000"/>
                    <a:lumOff val="80000"/>
                  </a:schemeClr>
                </a:solidFill>
                <a:latin typeface="Calibri" pitchFamily="34" charset="0"/>
                <a:cs typeface="Calibri" pitchFamily="34" charset="0"/>
              </a:rPr>
              <a:t>‘</a:t>
            </a:r>
            <a:r>
              <a:rPr lang="en-US" sz="1800" dirty="0" err="1" smtClean="0">
                <a:solidFill>
                  <a:schemeClr val="bg1">
                    <a:lumMod val="20000"/>
                    <a:lumOff val="80000"/>
                  </a:schemeClr>
                </a:solidFill>
                <a:latin typeface="Calibri" pitchFamily="34" charset="0"/>
                <a:cs typeface="Calibri" pitchFamily="34" charset="0"/>
              </a:rPr>
              <a:t>Hypercalls</a:t>
            </a:r>
            <a:r>
              <a:rPr lang="en-US" sz="1800" dirty="0" smtClean="0">
                <a:solidFill>
                  <a:schemeClr val="bg1">
                    <a:lumMod val="20000"/>
                    <a:lumOff val="80000"/>
                  </a:schemeClr>
                </a:solidFill>
                <a:latin typeface="Calibri" pitchFamily="34" charset="0"/>
                <a:cs typeface="Calibri" pitchFamily="34" charset="0"/>
              </a:rPr>
              <a:t>’ to the Virtualization Layer replace </a:t>
            </a:r>
          </a:p>
          <a:p>
            <a:r>
              <a:rPr lang="en-US" sz="1800" dirty="0" smtClean="0">
                <a:solidFill>
                  <a:schemeClr val="bg1">
                    <a:lumMod val="20000"/>
                    <a:lumOff val="80000"/>
                  </a:schemeClr>
                </a:solidFill>
                <a:latin typeface="Calibri" pitchFamily="34" charset="0"/>
                <a:cs typeface="Calibri" pitchFamily="34" charset="0"/>
              </a:rPr>
              <a:t>non-</a:t>
            </a:r>
            <a:r>
              <a:rPr lang="en-US" sz="1800" dirty="0" err="1" smtClean="0">
                <a:solidFill>
                  <a:schemeClr val="bg1">
                    <a:lumMod val="20000"/>
                    <a:lumOff val="80000"/>
                  </a:schemeClr>
                </a:solidFill>
                <a:latin typeface="Calibri" pitchFamily="34" charset="0"/>
                <a:cs typeface="Calibri" pitchFamily="34" charset="0"/>
              </a:rPr>
              <a:t>virtualizable</a:t>
            </a:r>
            <a:r>
              <a:rPr lang="en-US" sz="1800" dirty="0" smtClean="0">
                <a:solidFill>
                  <a:schemeClr val="bg1">
                    <a:lumMod val="20000"/>
                    <a:lumOff val="80000"/>
                  </a:schemeClr>
                </a:solidFill>
                <a:latin typeface="Calibri" pitchFamily="34" charset="0"/>
                <a:cs typeface="Calibri" pitchFamily="34" charset="0"/>
              </a:rPr>
              <a:t> OS Instructions</a:t>
            </a:r>
            <a:endParaRPr lang="en-US" sz="1800" dirty="0">
              <a:solidFill>
                <a:schemeClr val="bg1">
                  <a:lumMod val="20000"/>
                  <a:lumOff val="80000"/>
                </a:schemeClr>
              </a:solidFill>
              <a:latin typeface="Calibri" pitchFamily="34" charset="0"/>
              <a:cs typeface="Calibri" pitchFamily="34" charset="0"/>
            </a:endParaRPr>
          </a:p>
        </p:txBody>
      </p:sp>
      <p:sp>
        <p:nvSpPr>
          <p:cNvPr id="23" name="Rounded Rectangle 22"/>
          <p:cNvSpPr/>
          <p:nvPr/>
        </p:nvSpPr>
        <p:spPr bwMode="auto">
          <a:xfrm>
            <a:off x="4606793" y="3984970"/>
            <a:ext cx="2246768" cy="416460"/>
          </a:xfrm>
          <a:prstGeom prst="roundRect">
            <a:avLst/>
          </a:prstGeom>
          <a:solidFill>
            <a:srgbClr val="15719F"/>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r>
              <a:rPr lang="en-US" sz="1800" b="0" dirty="0" smtClean="0">
                <a:solidFill>
                  <a:schemeClr val="tx1"/>
                </a:solidFill>
                <a:latin typeface="Calibri" pitchFamily="34" charset="0"/>
                <a:cs typeface="Calibri" pitchFamily="34" charset="0"/>
              </a:rPr>
              <a:t>Virtualization Layer</a:t>
            </a: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p:txBody>
      </p:sp>
      <p:cxnSp>
        <p:nvCxnSpPr>
          <p:cNvPr id="25" name="Straight Connector 24"/>
          <p:cNvCxnSpPr/>
          <p:nvPr/>
        </p:nvCxnSpPr>
        <p:spPr bwMode="auto">
          <a:xfrm flipH="1">
            <a:off x="4606793" y="3897514"/>
            <a:ext cx="2436890"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cxnSp>
        <p:nvCxnSpPr>
          <p:cNvPr id="26" name="Straight Connector 25"/>
          <p:cNvCxnSpPr/>
          <p:nvPr/>
        </p:nvCxnSpPr>
        <p:spPr bwMode="auto">
          <a:xfrm flipH="1">
            <a:off x="4606793" y="4469301"/>
            <a:ext cx="2436890"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sp>
        <p:nvSpPr>
          <p:cNvPr id="30" name="Rounded Rectangle 29"/>
          <p:cNvSpPr/>
          <p:nvPr/>
        </p:nvSpPr>
        <p:spPr bwMode="auto">
          <a:xfrm>
            <a:off x="5658503" y="2810340"/>
            <a:ext cx="1195058" cy="416460"/>
          </a:xfrm>
          <a:prstGeom prst="roundRect">
            <a:avLst/>
          </a:prstGeom>
          <a:solidFill>
            <a:schemeClr val="tx1">
              <a:lumMod val="6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31"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426842636"/>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X86 Virtualization</a:t>
            </a:r>
            <a:r>
              <a:rPr lang="en-US" sz="2400" dirty="0" smtClean="0">
                <a:solidFill>
                  <a:srgbClr val="FFFF00"/>
                </a:solidFill>
              </a:rPr>
              <a:t/>
            </a:r>
            <a:br>
              <a:rPr lang="en-US" sz="2400" dirty="0" smtClean="0">
                <a:solidFill>
                  <a:srgbClr val="FFFF00"/>
                </a:solidFill>
              </a:rPr>
            </a:br>
            <a:r>
              <a:rPr lang="en-US" sz="2800" dirty="0" smtClean="0">
                <a:solidFill>
                  <a:schemeClr val="accent1"/>
                </a:solidFill>
              </a:rPr>
              <a:t>Hardware-Assisted Virtualization</a:t>
            </a:r>
            <a:endParaRPr lang="en-US" sz="2400" dirty="0">
              <a:solidFill>
                <a:schemeClr val="accent1"/>
              </a:solidFill>
            </a:endParaRPr>
          </a:p>
        </p:txBody>
      </p:sp>
      <p:sp>
        <p:nvSpPr>
          <p:cNvPr id="3" name="Content Placeholder 2"/>
          <p:cNvSpPr>
            <a:spLocks noGrp="1"/>
          </p:cNvSpPr>
          <p:nvPr>
            <p:ph idx="1"/>
          </p:nvPr>
        </p:nvSpPr>
        <p:spPr>
          <a:xfrm>
            <a:off x="227014" y="1384300"/>
            <a:ext cx="4290665" cy="5040312"/>
          </a:xfrm>
        </p:spPr>
        <p:txBody>
          <a:bodyPr/>
          <a:lstStyle/>
          <a:p>
            <a:r>
              <a:rPr lang="en-US" sz="2000" dirty="0" smtClean="0"/>
              <a:t>Hardware allows the VMM to run in a new root mode below Ring 0</a:t>
            </a:r>
          </a:p>
          <a:p>
            <a:r>
              <a:rPr lang="en-US" sz="2000" dirty="0" smtClean="0"/>
              <a:t>Intel Virtual Machine Control Structures (VT-x) and AMD Virtual Machine Control Blocks (AMD-V)</a:t>
            </a:r>
          </a:p>
          <a:p>
            <a:r>
              <a:rPr lang="en-US" sz="2000" dirty="0" smtClean="0"/>
              <a:t>Privileged and sensitive calls automatically trap to the hypervisor, eliminating the need for binary translation or </a:t>
            </a:r>
            <a:r>
              <a:rPr lang="en-US" sz="2000" dirty="0" err="1" smtClean="0"/>
              <a:t>para</a:t>
            </a:r>
            <a:r>
              <a:rPr lang="en-US" sz="2000" dirty="0" smtClean="0"/>
              <a:t>-virtualization</a:t>
            </a:r>
          </a:p>
          <a:p>
            <a:r>
              <a:rPr lang="en-US" sz="2000" dirty="0" smtClean="0"/>
              <a:t>Required for 64 bit guest support</a:t>
            </a:r>
          </a:p>
          <a:p>
            <a:r>
              <a:rPr lang="en-US" sz="2000" dirty="0" smtClean="0"/>
              <a:t>VM tools and device drivers still installed on the guests but not to provide </a:t>
            </a:r>
            <a:r>
              <a:rPr lang="en-US" sz="2000" dirty="0" err="1" smtClean="0"/>
              <a:t>para</a:t>
            </a:r>
            <a:r>
              <a:rPr lang="en-US" sz="2000" dirty="0" smtClean="0"/>
              <a:t>-virtualization</a:t>
            </a:r>
          </a:p>
        </p:txBody>
      </p:sp>
      <p:sp>
        <p:nvSpPr>
          <p:cNvPr id="4" name="Rounded Rectangle 3"/>
          <p:cNvSpPr/>
          <p:nvPr/>
        </p:nvSpPr>
        <p:spPr bwMode="auto">
          <a:xfrm>
            <a:off x="6238283" y="2060224"/>
            <a:ext cx="1005840" cy="320040"/>
          </a:xfrm>
          <a:prstGeom prst="roundRect">
            <a:avLst/>
          </a:prstGeom>
          <a:solidFill>
            <a:schemeClr val="accent2"/>
          </a:solidFill>
          <a:ln w="12700" cap="flat" cmpd="sng" algn="ctr">
            <a:solidFill>
              <a:schemeClr val="bg2">
                <a:lumMod val="85000"/>
                <a:lumOff val="15000"/>
              </a:schemeClr>
            </a:solidFill>
            <a:prstDash val="solid"/>
            <a:round/>
            <a:headEnd type="none" w="med" len="med"/>
            <a:tailEnd type="none" w="med" len="med"/>
          </a:ln>
          <a:effectLst/>
        </p:spPr>
        <p:txBody>
          <a:bodyPr vert="horz" wrap="square" lIns="0" tIns="0" rIns="0" bIns="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cs typeface="Calibri" pitchFamily="34" charset="0"/>
              </a:rPr>
              <a:t>User Apps</a:t>
            </a:r>
          </a:p>
        </p:txBody>
      </p:sp>
      <p:sp>
        <p:nvSpPr>
          <p:cNvPr id="5" name="Rounded Rectangle 4"/>
          <p:cNvSpPr/>
          <p:nvPr/>
        </p:nvSpPr>
        <p:spPr bwMode="auto">
          <a:xfrm>
            <a:off x="6238283" y="2571880"/>
            <a:ext cx="1005840" cy="320040"/>
          </a:xfrm>
          <a:prstGeom prst="roundRect">
            <a:avLst/>
          </a:prstGeom>
          <a:solidFill>
            <a:schemeClr val="tx1">
              <a:lumMod val="6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0" tIns="0" rIns="0" bIns="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9" name="Rounded Rectangle 8"/>
          <p:cNvSpPr/>
          <p:nvPr/>
        </p:nvSpPr>
        <p:spPr bwMode="auto">
          <a:xfrm>
            <a:off x="5171773" y="4798336"/>
            <a:ext cx="2072350" cy="521255"/>
          </a:xfrm>
          <a:prstGeom prst="roundRect">
            <a:avLst/>
          </a:prstGeom>
          <a:solidFill>
            <a:schemeClr val="bg2">
              <a:lumMod val="75000"/>
              <a:lumOff val="2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0" tIns="0" rIns="0" bIns="0" numCol="1" rtlCol="0" anchor="ctr" anchorCtr="1" compatLnSpc="1">
            <a:prstTxWarp prst="textNoShape">
              <a:avLst/>
            </a:prstTxWarp>
            <a:noAutofit/>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cs typeface="Calibri" pitchFamily="34" charset="0"/>
              </a:rPr>
              <a:t>Host Computer Syste</a:t>
            </a:r>
            <a:r>
              <a:rPr lang="en-US" sz="1600" b="0" dirty="0" smtClean="0">
                <a:solidFill>
                  <a:schemeClr val="tx1"/>
                </a:solidFill>
                <a:latin typeface="Calibri" pitchFamily="34" charset="0"/>
                <a:cs typeface="Calibri" pitchFamily="34" charset="0"/>
              </a:rPr>
              <a:t>m Hardware</a:t>
            </a:r>
            <a:endParaRPr kumimoji="0" lang="en-US" sz="1600" b="0" i="0" u="none" strike="noStrike" cap="none" normalizeH="0" baseline="0" dirty="0" smtClean="0">
              <a:ln>
                <a:noFill/>
              </a:ln>
              <a:solidFill>
                <a:schemeClr val="tx1"/>
              </a:solidFill>
              <a:effectLst/>
              <a:latin typeface="Calibri" pitchFamily="34" charset="0"/>
              <a:cs typeface="Calibri" pitchFamily="34" charset="0"/>
            </a:endParaRPr>
          </a:p>
        </p:txBody>
      </p:sp>
      <p:cxnSp>
        <p:nvCxnSpPr>
          <p:cNvPr id="11" name="Straight Connector 10"/>
          <p:cNvCxnSpPr/>
          <p:nvPr/>
        </p:nvCxnSpPr>
        <p:spPr bwMode="auto">
          <a:xfrm flipH="1">
            <a:off x="5439609" y="2497216"/>
            <a:ext cx="1804514" cy="1"/>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cxnSp>
        <p:nvCxnSpPr>
          <p:cNvPr id="14" name="Straight Connector 13"/>
          <p:cNvCxnSpPr/>
          <p:nvPr/>
        </p:nvCxnSpPr>
        <p:spPr bwMode="auto">
          <a:xfrm flipH="1">
            <a:off x="4390915" y="1964399"/>
            <a:ext cx="2853208"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sp>
        <p:nvSpPr>
          <p:cNvPr id="16" name="TextBox 15"/>
          <p:cNvSpPr txBox="1"/>
          <p:nvPr/>
        </p:nvSpPr>
        <p:spPr>
          <a:xfrm>
            <a:off x="5382208" y="2070676"/>
            <a:ext cx="778324" cy="299136"/>
          </a:xfrm>
          <a:prstGeom prst="rect">
            <a:avLst/>
          </a:prstGeom>
          <a:noFill/>
        </p:spPr>
        <p:txBody>
          <a:bodyPr wrap="none" lIns="0" tIns="0" rIns="0" bIns="0" rtlCol="0" anchor="ctr" anchorCtr="1">
            <a:noAutofit/>
          </a:bodyPr>
          <a:lstStyle/>
          <a:p>
            <a:r>
              <a:rPr lang="en-US" sz="1800" dirty="0" smtClean="0">
                <a:solidFill>
                  <a:schemeClr val="accent4">
                    <a:lumMod val="90000"/>
                  </a:schemeClr>
                </a:solidFill>
                <a:latin typeface="Calibri" pitchFamily="34" charset="0"/>
                <a:cs typeface="Calibri" pitchFamily="34" charset="0"/>
              </a:rPr>
              <a:t>Ring 3</a:t>
            </a:r>
            <a:endParaRPr lang="en-US" sz="1800" dirty="0">
              <a:solidFill>
                <a:schemeClr val="accent4">
                  <a:lumMod val="90000"/>
                </a:schemeClr>
              </a:solidFill>
              <a:latin typeface="Calibri" pitchFamily="34" charset="0"/>
              <a:cs typeface="Calibri" pitchFamily="34" charset="0"/>
            </a:endParaRPr>
          </a:p>
        </p:txBody>
      </p:sp>
      <p:sp>
        <p:nvSpPr>
          <p:cNvPr id="17" name="TextBox 16"/>
          <p:cNvSpPr txBox="1"/>
          <p:nvPr/>
        </p:nvSpPr>
        <p:spPr>
          <a:xfrm>
            <a:off x="5382208" y="2582331"/>
            <a:ext cx="778324" cy="299137"/>
          </a:xfrm>
          <a:prstGeom prst="rect">
            <a:avLst/>
          </a:prstGeom>
          <a:noFill/>
        </p:spPr>
        <p:txBody>
          <a:bodyPr wrap="none" lIns="0" tIns="0" rIns="0" bIns="0" rtlCol="0" anchor="ctr" anchorCtr="1">
            <a:noAutofit/>
          </a:bodyPr>
          <a:lstStyle/>
          <a:p>
            <a:r>
              <a:rPr lang="en-US" sz="1800" dirty="0" smtClean="0">
                <a:solidFill>
                  <a:schemeClr val="accent4">
                    <a:lumMod val="90000"/>
                  </a:schemeClr>
                </a:solidFill>
                <a:latin typeface="Calibri" pitchFamily="34" charset="0"/>
                <a:cs typeface="Calibri" pitchFamily="34" charset="0"/>
              </a:rPr>
              <a:t>Ring 2</a:t>
            </a:r>
            <a:endParaRPr lang="en-US" sz="1800" dirty="0">
              <a:solidFill>
                <a:schemeClr val="accent4">
                  <a:lumMod val="90000"/>
                </a:schemeClr>
              </a:solidFill>
              <a:latin typeface="Calibri" pitchFamily="34" charset="0"/>
              <a:cs typeface="Calibri" pitchFamily="34" charset="0"/>
            </a:endParaRPr>
          </a:p>
        </p:txBody>
      </p:sp>
      <p:sp>
        <p:nvSpPr>
          <p:cNvPr id="18" name="TextBox 17"/>
          <p:cNvSpPr txBox="1"/>
          <p:nvPr/>
        </p:nvSpPr>
        <p:spPr>
          <a:xfrm>
            <a:off x="5382208" y="3094486"/>
            <a:ext cx="778324" cy="299137"/>
          </a:xfrm>
          <a:prstGeom prst="rect">
            <a:avLst/>
          </a:prstGeom>
          <a:noFill/>
        </p:spPr>
        <p:txBody>
          <a:bodyPr wrap="none" lIns="0" tIns="0" rIns="0" bIns="0" rtlCol="0" anchor="ctr" anchorCtr="1">
            <a:noAutofit/>
          </a:bodyPr>
          <a:lstStyle/>
          <a:p>
            <a:r>
              <a:rPr lang="en-US" sz="1800" dirty="0" smtClean="0">
                <a:solidFill>
                  <a:schemeClr val="accent4">
                    <a:lumMod val="90000"/>
                  </a:schemeClr>
                </a:solidFill>
                <a:latin typeface="Calibri" pitchFamily="34" charset="0"/>
                <a:cs typeface="Calibri" pitchFamily="34" charset="0"/>
              </a:rPr>
              <a:t>Ring 1</a:t>
            </a:r>
            <a:endParaRPr lang="en-US" sz="1800" dirty="0">
              <a:solidFill>
                <a:schemeClr val="accent4">
                  <a:lumMod val="90000"/>
                </a:schemeClr>
              </a:solidFill>
              <a:latin typeface="Calibri" pitchFamily="34" charset="0"/>
              <a:cs typeface="Calibri" pitchFamily="34" charset="0"/>
            </a:endParaRPr>
          </a:p>
        </p:txBody>
      </p:sp>
      <p:sp>
        <p:nvSpPr>
          <p:cNvPr id="20" name="TextBox 19"/>
          <p:cNvSpPr txBox="1"/>
          <p:nvPr/>
        </p:nvSpPr>
        <p:spPr>
          <a:xfrm>
            <a:off x="5382208" y="3606049"/>
            <a:ext cx="778324" cy="299949"/>
          </a:xfrm>
          <a:prstGeom prst="rect">
            <a:avLst/>
          </a:prstGeom>
          <a:noFill/>
        </p:spPr>
        <p:txBody>
          <a:bodyPr wrap="none" lIns="0" tIns="0" rIns="0" bIns="0" rtlCol="0" anchor="ctr" anchorCtr="1">
            <a:noAutofit/>
          </a:bodyPr>
          <a:lstStyle/>
          <a:p>
            <a:r>
              <a:rPr lang="en-US" sz="1800" dirty="0" smtClean="0">
                <a:solidFill>
                  <a:schemeClr val="accent4">
                    <a:lumMod val="90000"/>
                  </a:schemeClr>
                </a:solidFill>
                <a:latin typeface="Calibri" pitchFamily="34" charset="0"/>
                <a:cs typeface="Calibri" pitchFamily="34" charset="0"/>
              </a:rPr>
              <a:t>Ring 0</a:t>
            </a:r>
            <a:endParaRPr lang="en-US" sz="1800" dirty="0">
              <a:solidFill>
                <a:schemeClr val="accent4">
                  <a:lumMod val="90000"/>
                </a:schemeClr>
              </a:solidFill>
              <a:latin typeface="Calibri" pitchFamily="34" charset="0"/>
              <a:cs typeface="Calibri" pitchFamily="34" charset="0"/>
            </a:endParaRPr>
          </a:p>
        </p:txBody>
      </p:sp>
      <p:cxnSp>
        <p:nvCxnSpPr>
          <p:cNvPr id="27" name="Curved Connector 26"/>
          <p:cNvCxnSpPr>
            <a:stCxn id="4" idx="3"/>
          </p:cNvCxnSpPr>
          <p:nvPr/>
        </p:nvCxnSpPr>
        <p:spPr bwMode="auto">
          <a:xfrm>
            <a:off x="7244123" y="2220244"/>
            <a:ext cx="96393" cy="2184428"/>
          </a:xfrm>
          <a:prstGeom prst="curvedConnector2">
            <a:avLst/>
          </a:prstGeom>
          <a:noFill/>
          <a:ln w="9525" cap="flat" cmpd="sng" algn="ctr">
            <a:noFill/>
            <a:prstDash val="solid"/>
            <a:round/>
            <a:headEnd type="none" w="med" len="med"/>
            <a:tailEnd type="none" w="med" len="med"/>
          </a:ln>
          <a:effectLst/>
        </p:spPr>
      </p:cxnSp>
      <p:cxnSp>
        <p:nvCxnSpPr>
          <p:cNvPr id="29" name="Curved Connector 28"/>
          <p:cNvCxnSpPr>
            <a:stCxn id="4" idx="3"/>
          </p:cNvCxnSpPr>
          <p:nvPr/>
        </p:nvCxnSpPr>
        <p:spPr bwMode="auto">
          <a:xfrm>
            <a:off x="7244123" y="2220244"/>
            <a:ext cx="12700" cy="2838720"/>
          </a:xfrm>
          <a:prstGeom prst="curvedConnector4">
            <a:avLst>
              <a:gd name="adj1" fmla="val 2120787"/>
              <a:gd name="adj2" fmla="val 98745"/>
            </a:avLst>
          </a:prstGeom>
          <a:noFill/>
          <a:ln w="31750" cap="flat" cmpd="sng" algn="ctr">
            <a:solidFill>
              <a:schemeClr val="tx1">
                <a:lumMod val="50000"/>
              </a:schemeClr>
            </a:solidFill>
            <a:prstDash val="solid"/>
            <a:round/>
            <a:headEnd type="none" w="med" len="med"/>
            <a:tailEnd type="none" w="med" len="med"/>
          </a:ln>
          <a:effectLst/>
        </p:spPr>
      </p:cxnSp>
      <p:sp>
        <p:nvSpPr>
          <p:cNvPr id="33" name="TextBox 32"/>
          <p:cNvSpPr txBox="1"/>
          <p:nvPr/>
        </p:nvSpPr>
        <p:spPr>
          <a:xfrm>
            <a:off x="7594863" y="1979638"/>
            <a:ext cx="1244839" cy="1264416"/>
          </a:xfrm>
          <a:prstGeom prst="rect">
            <a:avLst/>
          </a:prstGeom>
          <a:noFill/>
        </p:spPr>
        <p:txBody>
          <a:bodyPr wrap="square" lIns="0" tIns="0" rIns="0" bIns="0" rtlCol="0" anchor="ctr" anchorCtr="0">
            <a:noAutofit/>
          </a:bodyPr>
          <a:lstStyle/>
          <a:p>
            <a:r>
              <a:rPr lang="en-US" sz="1600" dirty="0" smtClean="0">
                <a:solidFill>
                  <a:schemeClr val="accent4">
                    <a:lumMod val="90000"/>
                  </a:schemeClr>
                </a:solidFill>
                <a:latin typeface="Calibri" pitchFamily="34" charset="0"/>
                <a:cs typeface="Calibri" pitchFamily="34" charset="0"/>
              </a:rPr>
              <a:t>Direct Execution of User Requests</a:t>
            </a:r>
            <a:endParaRPr lang="en-US" sz="1600" dirty="0">
              <a:solidFill>
                <a:schemeClr val="accent4">
                  <a:lumMod val="90000"/>
                </a:schemeClr>
              </a:solidFill>
              <a:latin typeface="Calibri" pitchFamily="34" charset="0"/>
              <a:cs typeface="Calibri" pitchFamily="34" charset="0"/>
            </a:endParaRPr>
          </a:p>
        </p:txBody>
      </p:sp>
      <p:sp>
        <p:nvSpPr>
          <p:cNvPr id="21" name="Rounded Rectangle 20"/>
          <p:cNvSpPr/>
          <p:nvPr/>
        </p:nvSpPr>
        <p:spPr bwMode="auto">
          <a:xfrm>
            <a:off x="6238283" y="3596004"/>
            <a:ext cx="1005840" cy="320040"/>
          </a:xfrm>
          <a:prstGeom prst="roundRect">
            <a:avLst/>
          </a:prstGeom>
          <a:solidFill>
            <a:srgbClr val="15719F"/>
          </a:solidFill>
          <a:ln w="12700" cap="flat" cmpd="sng" algn="ctr">
            <a:solidFill>
              <a:schemeClr val="bg2">
                <a:lumMod val="85000"/>
                <a:lumOff val="15000"/>
              </a:schemeClr>
            </a:solidFill>
            <a:prstDash val="solid"/>
            <a:round/>
            <a:headEnd type="none" w="med" len="med"/>
            <a:tailEnd type="none" w="med" len="med"/>
          </a:ln>
          <a:effectLst/>
        </p:spPr>
        <p:txBody>
          <a:bodyPr vert="horz" wrap="square" lIns="0" tIns="0" rIns="0" bIns="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cs typeface="Calibri" pitchFamily="34" charset="0"/>
              </a:rPr>
              <a:t>Guest OS</a:t>
            </a:r>
          </a:p>
        </p:txBody>
      </p:sp>
      <p:cxnSp>
        <p:nvCxnSpPr>
          <p:cNvPr id="22" name="Curved Connector 21"/>
          <p:cNvCxnSpPr/>
          <p:nvPr/>
        </p:nvCxnSpPr>
        <p:spPr bwMode="auto">
          <a:xfrm>
            <a:off x="7231423" y="4357980"/>
            <a:ext cx="12700" cy="700984"/>
          </a:xfrm>
          <a:prstGeom prst="curvedConnector3">
            <a:avLst>
              <a:gd name="adj1" fmla="val 1900000"/>
            </a:avLst>
          </a:prstGeom>
          <a:noFill/>
          <a:ln w="31750" cap="flat" cmpd="sng" algn="ctr">
            <a:solidFill>
              <a:schemeClr val="bg1">
                <a:lumMod val="20000"/>
                <a:lumOff val="80000"/>
              </a:schemeClr>
            </a:solidFill>
            <a:prstDash val="solid"/>
            <a:round/>
            <a:headEnd type="none" w="med" len="med"/>
            <a:tailEnd type="triangle" w="lg" len="med"/>
          </a:ln>
          <a:effectLst/>
        </p:spPr>
      </p:cxnSp>
      <p:cxnSp>
        <p:nvCxnSpPr>
          <p:cNvPr id="24" name="Curved Connector 23"/>
          <p:cNvCxnSpPr/>
          <p:nvPr/>
        </p:nvCxnSpPr>
        <p:spPr bwMode="auto">
          <a:xfrm flipH="1">
            <a:off x="7231423" y="3756024"/>
            <a:ext cx="12700" cy="601956"/>
          </a:xfrm>
          <a:prstGeom prst="curvedConnector3">
            <a:avLst>
              <a:gd name="adj1" fmla="val -1800000"/>
            </a:avLst>
          </a:prstGeom>
          <a:noFill/>
          <a:ln w="31750" cap="flat" cmpd="sng" algn="ctr">
            <a:solidFill>
              <a:schemeClr val="bg1">
                <a:lumMod val="20000"/>
                <a:lumOff val="80000"/>
              </a:schemeClr>
            </a:solidFill>
            <a:prstDash val="solid"/>
            <a:round/>
            <a:headEnd type="none" w="med" len="med"/>
            <a:tailEnd type="triangle" w="lg" len="med"/>
          </a:ln>
          <a:effectLst/>
        </p:spPr>
      </p:cxnSp>
      <p:sp>
        <p:nvSpPr>
          <p:cNvPr id="28" name="TextBox 27"/>
          <p:cNvSpPr txBox="1"/>
          <p:nvPr/>
        </p:nvSpPr>
        <p:spPr>
          <a:xfrm>
            <a:off x="7576757" y="4028812"/>
            <a:ext cx="1494801" cy="1264416"/>
          </a:xfrm>
          <a:prstGeom prst="rect">
            <a:avLst/>
          </a:prstGeom>
          <a:noFill/>
        </p:spPr>
        <p:txBody>
          <a:bodyPr wrap="square" lIns="0" tIns="0" rIns="0" bIns="0" rtlCol="0" anchor="ctr" anchorCtr="0">
            <a:noAutofit/>
          </a:bodyPr>
          <a:lstStyle/>
          <a:p>
            <a:r>
              <a:rPr lang="en-US" sz="1600" dirty="0" smtClean="0">
                <a:solidFill>
                  <a:schemeClr val="bg1">
                    <a:lumMod val="20000"/>
                    <a:lumOff val="80000"/>
                  </a:schemeClr>
                </a:solidFill>
                <a:latin typeface="Calibri" pitchFamily="34" charset="0"/>
                <a:cs typeface="Calibri" pitchFamily="34" charset="0"/>
              </a:rPr>
              <a:t>OS Requests </a:t>
            </a:r>
          </a:p>
          <a:p>
            <a:r>
              <a:rPr lang="en-US" sz="1600" dirty="0" smtClean="0">
                <a:solidFill>
                  <a:schemeClr val="bg1">
                    <a:lumMod val="20000"/>
                    <a:lumOff val="80000"/>
                  </a:schemeClr>
                </a:solidFill>
                <a:latin typeface="Calibri" pitchFamily="34" charset="0"/>
                <a:cs typeface="Calibri" pitchFamily="34" charset="0"/>
              </a:rPr>
              <a:t>trap to VMM without Binary Translation or Para-virtualization</a:t>
            </a:r>
            <a:endParaRPr lang="en-US" sz="1600" dirty="0">
              <a:solidFill>
                <a:schemeClr val="bg1">
                  <a:lumMod val="20000"/>
                  <a:lumOff val="80000"/>
                </a:schemeClr>
              </a:solidFill>
              <a:latin typeface="Calibri" pitchFamily="34" charset="0"/>
              <a:cs typeface="Calibri" pitchFamily="34" charset="0"/>
            </a:endParaRPr>
          </a:p>
        </p:txBody>
      </p:sp>
      <p:sp>
        <p:nvSpPr>
          <p:cNvPr id="23" name="Rounded Rectangle 22"/>
          <p:cNvSpPr/>
          <p:nvPr/>
        </p:nvSpPr>
        <p:spPr bwMode="auto">
          <a:xfrm>
            <a:off x="6238283" y="4197960"/>
            <a:ext cx="1005840" cy="320040"/>
          </a:xfrm>
          <a:prstGeom prst="roundRect">
            <a:avLst/>
          </a:prstGeom>
          <a:solidFill>
            <a:srgbClr val="15719F"/>
          </a:solidFill>
          <a:ln w="12700" cap="flat" cmpd="sng" algn="ctr">
            <a:solidFill>
              <a:schemeClr val="bg2">
                <a:lumMod val="85000"/>
                <a:lumOff val="15000"/>
              </a:schemeClr>
            </a:solidFill>
            <a:prstDash val="solid"/>
            <a:round/>
            <a:headEnd type="none" w="med" len="med"/>
            <a:tailEnd type="none" w="med" len="med"/>
          </a:ln>
          <a:effectLst/>
        </p:spPr>
        <p:txBody>
          <a:bodyPr vert="horz" wrap="square" lIns="0" tIns="0" rIns="0" bIns="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r>
              <a:rPr lang="en-US" sz="1600" b="0" dirty="0" smtClean="0">
                <a:solidFill>
                  <a:schemeClr val="tx1"/>
                </a:solidFill>
                <a:latin typeface="Calibri" pitchFamily="34" charset="0"/>
                <a:cs typeface="Calibri" pitchFamily="34" charset="0"/>
              </a:rPr>
              <a:t>VMM</a:t>
            </a:r>
            <a:endParaRPr kumimoji="0" lang="en-US" sz="16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30" name="Rounded Rectangle 29"/>
          <p:cNvSpPr/>
          <p:nvPr/>
        </p:nvSpPr>
        <p:spPr bwMode="auto">
          <a:xfrm>
            <a:off x="6238283" y="3083536"/>
            <a:ext cx="1005840" cy="320040"/>
          </a:xfrm>
          <a:prstGeom prst="roundRect">
            <a:avLst/>
          </a:prstGeom>
          <a:solidFill>
            <a:schemeClr val="tx1">
              <a:lumMod val="65000"/>
            </a:schemeClr>
          </a:solidFill>
          <a:ln w="12700" cap="flat" cmpd="sng" algn="ctr">
            <a:solidFill>
              <a:schemeClr val="bg2">
                <a:lumMod val="85000"/>
                <a:lumOff val="15000"/>
              </a:schemeClr>
            </a:solidFill>
            <a:prstDash val="solid"/>
            <a:round/>
            <a:headEnd type="none" w="med" len="med"/>
            <a:tailEnd type="none" w="med" len="med"/>
          </a:ln>
          <a:effectLst/>
        </p:spPr>
        <p:txBody>
          <a:bodyPr vert="horz" wrap="square" lIns="0" tIns="0" rIns="0" bIns="0" numCol="1" rtlCol="0" anchor="ctr" anchorCtr="1"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31" name="TextBox 30"/>
          <p:cNvSpPr txBox="1"/>
          <p:nvPr/>
        </p:nvSpPr>
        <p:spPr>
          <a:xfrm>
            <a:off x="4390915" y="2382392"/>
            <a:ext cx="1081828" cy="1264414"/>
          </a:xfrm>
          <a:prstGeom prst="rect">
            <a:avLst/>
          </a:prstGeom>
          <a:noFill/>
        </p:spPr>
        <p:txBody>
          <a:bodyPr wrap="square" rtlCol="0" anchor="ctr" anchorCtr="0">
            <a:normAutofit/>
          </a:bodyPr>
          <a:lstStyle/>
          <a:p>
            <a:r>
              <a:rPr lang="en-US" sz="1600" dirty="0" smtClean="0">
                <a:solidFill>
                  <a:schemeClr val="bg1">
                    <a:lumMod val="20000"/>
                    <a:lumOff val="80000"/>
                  </a:schemeClr>
                </a:solidFill>
                <a:latin typeface="Calibri" pitchFamily="34" charset="0"/>
                <a:cs typeface="Calibri" pitchFamily="34" charset="0"/>
              </a:rPr>
              <a:t>Non-root Mode Privilege Levels</a:t>
            </a:r>
          </a:p>
        </p:txBody>
      </p:sp>
      <p:sp>
        <p:nvSpPr>
          <p:cNvPr id="32" name="TextBox 31"/>
          <p:cNvSpPr txBox="1"/>
          <p:nvPr/>
        </p:nvSpPr>
        <p:spPr>
          <a:xfrm>
            <a:off x="4378215" y="3750470"/>
            <a:ext cx="1360284" cy="1264414"/>
          </a:xfrm>
          <a:prstGeom prst="rect">
            <a:avLst/>
          </a:prstGeom>
          <a:noFill/>
        </p:spPr>
        <p:txBody>
          <a:bodyPr wrap="square" rtlCol="0" anchor="ctr" anchorCtr="0">
            <a:normAutofit/>
          </a:bodyPr>
          <a:lstStyle/>
          <a:p>
            <a:r>
              <a:rPr lang="en-US" sz="1400" dirty="0" smtClean="0">
                <a:solidFill>
                  <a:schemeClr val="bg1">
                    <a:lumMod val="20000"/>
                    <a:lumOff val="80000"/>
                  </a:schemeClr>
                </a:solidFill>
                <a:latin typeface="Calibri" pitchFamily="34" charset="0"/>
                <a:cs typeface="Calibri" pitchFamily="34" charset="0"/>
              </a:rPr>
              <a:t>Root Mode Privilege Levels</a:t>
            </a:r>
          </a:p>
        </p:txBody>
      </p:sp>
      <p:cxnSp>
        <p:nvCxnSpPr>
          <p:cNvPr id="42" name="Straight Connector 41"/>
          <p:cNvCxnSpPr/>
          <p:nvPr/>
        </p:nvCxnSpPr>
        <p:spPr bwMode="auto">
          <a:xfrm flipH="1">
            <a:off x="5439609" y="3002496"/>
            <a:ext cx="1804514" cy="1"/>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cxnSp>
        <p:nvCxnSpPr>
          <p:cNvPr id="43" name="Straight Connector 42"/>
          <p:cNvCxnSpPr/>
          <p:nvPr/>
        </p:nvCxnSpPr>
        <p:spPr bwMode="auto">
          <a:xfrm flipH="1">
            <a:off x="5439609" y="3509696"/>
            <a:ext cx="1804514" cy="1"/>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cxnSp>
        <p:nvCxnSpPr>
          <p:cNvPr id="45" name="Straight Connector 44"/>
          <p:cNvCxnSpPr/>
          <p:nvPr/>
        </p:nvCxnSpPr>
        <p:spPr bwMode="auto">
          <a:xfrm flipH="1">
            <a:off x="4390915" y="4047955"/>
            <a:ext cx="2853208"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cxnSp>
        <p:nvCxnSpPr>
          <p:cNvPr id="46" name="Straight Connector 45"/>
          <p:cNvCxnSpPr/>
          <p:nvPr/>
        </p:nvCxnSpPr>
        <p:spPr bwMode="auto">
          <a:xfrm flipH="1">
            <a:off x="4390915" y="4672414"/>
            <a:ext cx="2853208" cy="0"/>
          </a:xfrm>
          <a:prstGeom prst="line">
            <a:avLst/>
          </a:prstGeom>
          <a:noFill/>
          <a:ln w="15875" cap="flat" cmpd="sng" algn="ctr">
            <a:solidFill>
              <a:schemeClr val="bg1">
                <a:lumMod val="20000"/>
                <a:lumOff val="80000"/>
              </a:schemeClr>
            </a:solidFill>
            <a:prstDash val="solid"/>
            <a:round/>
            <a:headEnd type="none" w="med" len="med"/>
            <a:tailEnd type="none" w="med" len="med"/>
          </a:ln>
          <a:effectLst/>
        </p:spPr>
      </p:cxnSp>
      <p:sp>
        <p:nvSpPr>
          <p:cNvPr id="3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25031438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4400" dirty="0" smtClean="0"/>
              <a:t>Why Virtualization is Popular</a:t>
            </a:r>
            <a:r>
              <a:rPr lang="en-US" sz="2800" dirty="0" smtClean="0"/>
              <a:t/>
            </a:r>
            <a:br>
              <a:rPr lang="en-US" sz="2800" dirty="0" smtClean="0"/>
            </a:br>
            <a:r>
              <a:rPr lang="en-US" sz="2800" dirty="0" smtClean="0">
                <a:solidFill>
                  <a:schemeClr val="accent1"/>
                </a:solidFill>
              </a:rPr>
              <a:t>Repositions IT as a Utility instead of a Cost Center</a:t>
            </a:r>
            <a:endParaRPr lang="en-US" sz="2800" dirty="0">
              <a:solidFill>
                <a:schemeClr val="accent1"/>
              </a:solidFill>
            </a:endParaRPr>
          </a:p>
        </p:txBody>
      </p:sp>
      <p:sp>
        <p:nvSpPr>
          <p:cNvPr id="3" name="Content Placeholder 2"/>
          <p:cNvSpPr>
            <a:spLocks noGrp="1"/>
          </p:cNvSpPr>
          <p:nvPr>
            <p:ph idx="1"/>
          </p:nvPr>
        </p:nvSpPr>
        <p:spPr/>
        <p:txBody>
          <a:bodyPr/>
          <a:lstStyle/>
          <a:p>
            <a:r>
              <a:rPr lang="en-US" sz="2400" dirty="0" smtClean="0"/>
              <a:t>For </a:t>
            </a:r>
            <a:r>
              <a:rPr lang="en-US" sz="2400" dirty="0" smtClean="0"/>
              <a:t>many businesses</a:t>
            </a:r>
            <a:r>
              <a:rPr lang="en-US" sz="2400" dirty="0" smtClean="0"/>
              <a:t>, IT is a tolerated cost center that is necessary for the business to operate</a:t>
            </a:r>
          </a:p>
          <a:p>
            <a:pPr lvl="1"/>
            <a:r>
              <a:rPr lang="en-US" sz="2000" dirty="0" smtClean="0"/>
              <a:t>Department budgets rarely account for or plan for application upgrades and hardware replacement, forcing IT staff to deal with antiquated hardware and software installations  well beyond the end of support agreements</a:t>
            </a:r>
            <a:endParaRPr lang="en-US" sz="2000" dirty="0"/>
          </a:p>
          <a:p>
            <a:r>
              <a:rPr lang="en-US" sz="2400" dirty="0" smtClean="0"/>
              <a:t>Virtualization changes IT into a </a:t>
            </a:r>
            <a:r>
              <a:rPr lang="en-US" sz="2400" dirty="0" smtClean="0"/>
              <a:t>shared-cost utility </a:t>
            </a:r>
            <a:r>
              <a:rPr lang="en-US" sz="2400" dirty="0" smtClean="0"/>
              <a:t>by:</a:t>
            </a:r>
          </a:p>
          <a:p>
            <a:pPr lvl="1"/>
            <a:r>
              <a:rPr lang="en-US" sz="2000" dirty="0" smtClean="0"/>
              <a:t>Removing hardware costs from project implementation planning and </a:t>
            </a:r>
            <a:r>
              <a:rPr lang="en-US" sz="2000" dirty="0" smtClean="0"/>
              <a:t>costs</a:t>
            </a:r>
          </a:p>
          <a:p>
            <a:pPr lvl="2"/>
            <a:r>
              <a:rPr lang="en-US" sz="1600" dirty="0" smtClean="0"/>
              <a:t>R</a:t>
            </a:r>
            <a:r>
              <a:rPr lang="en-US" sz="1600" dirty="0" smtClean="0"/>
              <a:t>equires </a:t>
            </a:r>
            <a:r>
              <a:rPr lang="en-US" sz="1600" dirty="0" smtClean="0"/>
              <a:t>a </a:t>
            </a:r>
            <a:r>
              <a:rPr lang="en-US" sz="1600" dirty="0" smtClean="0"/>
              <a:t>charge-back </a:t>
            </a:r>
            <a:r>
              <a:rPr lang="en-US" sz="1600" dirty="0" smtClean="0"/>
              <a:t>system for utilization to departments similar to household </a:t>
            </a:r>
            <a:r>
              <a:rPr lang="en-US" sz="1600" dirty="0" smtClean="0"/>
              <a:t>power-utility </a:t>
            </a:r>
            <a:r>
              <a:rPr lang="en-US" sz="1600" dirty="0" smtClean="0"/>
              <a:t>usage</a:t>
            </a:r>
          </a:p>
          <a:p>
            <a:pPr lvl="1"/>
            <a:r>
              <a:rPr lang="en-US" sz="2000" dirty="0" smtClean="0"/>
              <a:t>Results in better utilization of hardware, centralized </a:t>
            </a:r>
            <a:r>
              <a:rPr lang="en-US" sz="2000" dirty="0" smtClean="0"/>
              <a:t>storage, </a:t>
            </a:r>
            <a:r>
              <a:rPr lang="en-US" sz="2000" dirty="0" smtClean="0"/>
              <a:t>and manageable scalability across the enterprise </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80369816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Determining VM Candidates</a:t>
            </a:r>
            <a:br>
              <a:rPr lang="en-US" dirty="0" smtClean="0"/>
            </a:br>
            <a:r>
              <a:rPr lang="en-US" sz="2800" dirty="0" smtClean="0">
                <a:solidFill>
                  <a:schemeClr val="accent1"/>
                </a:solidFill>
              </a:rPr>
              <a:t>What Your IT Admin/Manager Considers</a:t>
            </a:r>
            <a:endParaRPr lang="en-US" sz="4800" dirty="0">
              <a:solidFill>
                <a:schemeClr val="accent1"/>
              </a:solidFill>
            </a:endParaRPr>
          </a:p>
        </p:txBody>
      </p:sp>
      <p:sp>
        <p:nvSpPr>
          <p:cNvPr id="3" name="Content Placeholder 2"/>
          <p:cNvSpPr>
            <a:spLocks noGrp="1"/>
          </p:cNvSpPr>
          <p:nvPr>
            <p:ph idx="1"/>
          </p:nvPr>
        </p:nvSpPr>
        <p:spPr/>
        <p:txBody>
          <a:bodyPr/>
          <a:lstStyle/>
          <a:p>
            <a:r>
              <a:rPr lang="en-US" sz="2400" dirty="0" smtClean="0"/>
              <a:t>CPU</a:t>
            </a:r>
          </a:p>
          <a:p>
            <a:pPr lvl="1"/>
            <a:r>
              <a:rPr lang="en-US" sz="2000" dirty="0" smtClean="0"/>
              <a:t>Number of processors installed</a:t>
            </a:r>
          </a:p>
          <a:p>
            <a:pPr lvl="1"/>
            <a:r>
              <a:rPr lang="en-US" sz="2000" dirty="0" smtClean="0"/>
              <a:t>Percent </a:t>
            </a:r>
            <a:r>
              <a:rPr lang="en-US" sz="2000" dirty="0" smtClean="0"/>
              <a:t>utilization </a:t>
            </a:r>
            <a:r>
              <a:rPr lang="en-US" sz="2000" dirty="0" smtClean="0"/>
              <a:t>(min, </a:t>
            </a:r>
            <a:r>
              <a:rPr lang="en-US" sz="2000" dirty="0"/>
              <a:t>m</a:t>
            </a:r>
            <a:r>
              <a:rPr lang="en-US" sz="2000" dirty="0" smtClean="0"/>
              <a:t>ax and avg.)</a:t>
            </a:r>
          </a:p>
          <a:p>
            <a:r>
              <a:rPr lang="en-US" sz="2400" dirty="0" smtClean="0"/>
              <a:t>RAM</a:t>
            </a:r>
          </a:p>
          <a:p>
            <a:pPr lvl="1"/>
            <a:r>
              <a:rPr lang="en-US" sz="2000" dirty="0" smtClean="0"/>
              <a:t>Total installed</a:t>
            </a:r>
          </a:p>
          <a:p>
            <a:pPr lvl="1"/>
            <a:r>
              <a:rPr lang="en-US" sz="2000" dirty="0" smtClean="0"/>
              <a:t>Amount of available or unused memory in Windows</a:t>
            </a:r>
          </a:p>
          <a:p>
            <a:pPr lvl="1"/>
            <a:r>
              <a:rPr lang="en-US" sz="2000" dirty="0" smtClean="0"/>
              <a:t>Page file usage</a:t>
            </a:r>
          </a:p>
          <a:p>
            <a:r>
              <a:rPr lang="en-US" sz="2400" dirty="0" smtClean="0"/>
              <a:t>Disk</a:t>
            </a:r>
          </a:p>
          <a:p>
            <a:pPr lvl="1"/>
            <a:r>
              <a:rPr lang="en-US" sz="2000" dirty="0" smtClean="0"/>
              <a:t>Number and size of drives installed</a:t>
            </a:r>
          </a:p>
          <a:p>
            <a:pPr lvl="1"/>
            <a:r>
              <a:rPr lang="en-US" sz="2000" dirty="0" smtClean="0"/>
              <a:t>Available free space per drive</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58708963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Determining VM Candidates</a:t>
            </a:r>
            <a:br>
              <a:rPr lang="en-US" dirty="0" smtClean="0"/>
            </a:br>
            <a:r>
              <a:rPr lang="en-US" sz="2800" dirty="0" smtClean="0">
                <a:solidFill>
                  <a:schemeClr val="accent1"/>
                </a:solidFill>
              </a:rPr>
              <a:t>Why Your IT Admin wants to Virtualize your SQL Server</a:t>
            </a:r>
            <a:endParaRPr lang="en-US" sz="4800" dirty="0">
              <a:solidFill>
                <a:schemeClr val="accent1"/>
              </a:solidFill>
            </a:endParaRPr>
          </a:p>
        </p:txBody>
      </p:sp>
      <p:sp>
        <p:nvSpPr>
          <p:cNvPr id="3" name="Content Placeholder 2"/>
          <p:cNvSpPr>
            <a:spLocks noGrp="1"/>
          </p:cNvSpPr>
          <p:nvPr>
            <p:ph idx="1"/>
          </p:nvPr>
        </p:nvSpPr>
        <p:spPr/>
        <p:txBody>
          <a:bodyPr/>
          <a:lstStyle/>
          <a:p>
            <a:r>
              <a:rPr lang="en-US" sz="2400" dirty="0" smtClean="0"/>
              <a:t>CPU</a:t>
            </a:r>
          </a:p>
          <a:p>
            <a:pPr lvl="1"/>
            <a:r>
              <a:rPr lang="en-US" sz="2000" dirty="0" smtClean="0"/>
              <a:t>Generally have dual or quad sockets with multi-core processors installed (would make a great VM host)</a:t>
            </a:r>
          </a:p>
          <a:p>
            <a:pPr lvl="1"/>
            <a:r>
              <a:rPr lang="en-US" sz="2000" dirty="0" smtClean="0"/>
              <a:t>Average 15-25% CPU usage with 5-10% during off hours</a:t>
            </a:r>
          </a:p>
          <a:p>
            <a:pPr lvl="2"/>
            <a:r>
              <a:rPr lang="en-US" sz="1800" dirty="0" smtClean="0"/>
              <a:t>SQL doesn’t really need all the CPUs it has and could be virtualized</a:t>
            </a:r>
          </a:p>
          <a:p>
            <a:r>
              <a:rPr lang="en-US" sz="2400" dirty="0" smtClean="0"/>
              <a:t>RAM</a:t>
            </a:r>
          </a:p>
          <a:p>
            <a:pPr lvl="1"/>
            <a:r>
              <a:rPr lang="en-US" sz="2000" dirty="0" smtClean="0"/>
              <a:t>Generally have &gt; 4GB RAM, not uncommon for 16-32GB+</a:t>
            </a:r>
          </a:p>
          <a:p>
            <a:pPr lvl="1"/>
            <a:r>
              <a:rPr lang="en-US" sz="2000" dirty="0" smtClean="0"/>
              <a:t>Memory usage is generally high</a:t>
            </a:r>
          </a:p>
          <a:p>
            <a:pPr lvl="2"/>
            <a:r>
              <a:rPr lang="en-US" sz="1800" dirty="0" smtClean="0"/>
              <a:t>Must be a problem with SQL Server</a:t>
            </a:r>
          </a:p>
          <a:p>
            <a:pPr lvl="2"/>
            <a:r>
              <a:rPr lang="en-US" sz="1800" dirty="0" smtClean="0"/>
              <a:t>If we double the RAM, SQL can still have what it needs and we can use the extra to run other VMs on this as a host</a:t>
            </a:r>
          </a:p>
          <a:p>
            <a:r>
              <a:rPr lang="en-US" sz="2400" dirty="0" smtClean="0"/>
              <a:t>Disk</a:t>
            </a:r>
          </a:p>
          <a:p>
            <a:pPr lvl="1"/>
            <a:r>
              <a:rPr lang="en-US" sz="2000" dirty="0" smtClean="0"/>
              <a:t>Excessive free space on the SAN/DAS for projected database growth can be reclaimed for VMs </a:t>
            </a:r>
          </a:p>
          <a:p>
            <a:pPr lvl="2"/>
            <a:r>
              <a:rPr lang="en-US" sz="1800" dirty="0" smtClean="0"/>
              <a:t>Thin-provisioning </a:t>
            </a:r>
            <a:r>
              <a:rPr lang="en-US" sz="1800" dirty="0" smtClean="0"/>
              <a:t>storage and/or VMDK will allow growth as needed over time</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708089418"/>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Determining VM Candidates</a:t>
            </a:r>
            <a:br>
              <a:rPr lang="en-US" dirty="0" smtClean="0"/>
            </a:br>
            <a:r>
              <a:rPr lang="en-US" sz="2800" dirty="0" smtClean="0">
                <a:solidFill>
                  <a:schemeClr val="accent1"/>
                </a:solidFill>
              </a:rPr>
              <a:t>What Your IT Admin Really Needs to Know</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CPU</a:t>
            </a:r>
          </a:p>
          <a:p>
            <a:pPr lvl="1"/>
            <a:r>
              <a:rPr lang="en-US" sz="2000" dirty="0" smtClean="0"/>
              <a:t>SQL Server is designed to make use of additional CPUs for parallelism and reducing the CPU count can impact performance</a:t>
            </a:r>
          </a:p>
          <a:p>
            <a:pPr lvl="1"/>
            <a:r>
              <a:rPr lang="en-US" sz="2000" dirty="0" smtClean="0"/>
              <a:t>Percent utilization should be low on database servers that have been appropriately tuned</a:t>
            </a:r>
          </a:p>
          <a:p>
            <a:r>
              <a:rPr lang="en-US" sz="2400" dirty="0" smtClean="0"/>
              <a:t>RAM</a:t>
            </a:r>
          </a:p>
          <a:p>
            <a:pPr lvl="1"/>
            <a:r>
              <a:rPr lang="en-US" sz="2000" dirty="0" smtClean="0"/>
              <a:t>SQL Server uses memory to cache data as an optimization to minimize the amount of </a:t>
            </a:r>
            <a:r>
              <a:rPr lang="en-US" sz="2000" dirty="0" smtClean="0"/>
              <a:t>disk </a:t>
            </a:r>
            <a:r>
              <a:rPr lang="en-US" sz="2000" dirty="0" smtClean="0"/>
              <a:t>I/O that has to be done by the database engine; we can always use more memory if they will give it to us</a:t>
            </a:r>
          </a:p>
          <a:p>
            <a:r>
              <a:rPr lang="en-US" sz="2400" dirty="0" smtClean="0"/>
              <a:t>Disk</a:t>
            </a:r>
          </a:p>
          <a:p>
            <a:pPr lvl="1"/>
            <a:r>
              <a:rPr lang="en-US" sz="2000" dirty="0" smtClean="0"/>
              <a:t>Capacity and free space are not as important as performance (IOPS), throughput (MB/sec), and latency</a:t>
            </a:r>
          </a:p>
          <a:p>
            <a:pPr lvl="1"/>
            <a:r>
              <a:rPr lang="en-US" sz="2000" dirty="0" smtClean="0"/>
              <a:t>Sharing storage with other applications, or between data and log files can severely degrade performance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106614157"/>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8/2008 8:42:43 AM&quot;&gt;&lt;Slide id=&quot;378&quot; dur=&quot;13.90625&quot; bld=&quot;INVLD|1|0|1.1|1.6|.2|1.5|0|1.3&quot;/&gt;&lt;/Timings&gt;&lt;Timings time=&quot;6/28/2008 8:40:20 AM&quot;&gt;&lt;Slide id=&quot;376&quot; dur=&quot;1.328125&quot; bld=&quot;INVLD&quot;/&gt;&lt;Slide id=&quot;377&quot; dur=&quot;1.015625&quot;/&gt;&lt;/Timings&gt;&lt;Timings time=&quot;6/28/2008 8:39:05 AM&quot;&gt;&lt;Slide id=&quot;373&quot; dur=&quot;.578125&quot; bld=&quot;INVLD&quot;/&gt;&lt;Slide id=&quot;374&quot; dur=&quot;.984375&quot;/&gt;&lt;/Timings&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lumMod val="75000"/>
            <a:lumOff val="25000"/>
          </a:schemeClr>
        </a:solidFill>
        <a:ln w="12700" cap="flat" cmpd="sng" algn="ctr">
          <a:solidFill>
            <a:schemeClr val="bg2">
              <a:lumMod val="85000"/>
              <a:lumOff val="15000"/>
            </a:schemeClr>
          </a:solidFill>
          <a:prstDash val="solid"/>
          <a:round/>
          <a:headEnd type="none" w="med" len="med"/>
          <a:tailEnd type="none" w="med" len="med"/>
        </a:ln>
        <a:effectLst/>
      </a:spPr>
      <a:bodyPr vert="horz" wrap="square" lIns="91440" tIns="45720" rIns="91440" bIns="45720" numCol="1" rtlCol="0" anchor="t" anchorCtr="1" compatLnSpc="1">
        <a:prstTxWarp prst="textNoShape">
          <a:avLst/>
        </a:prstTxWarp>
        <a:noAutofit/>
      </a:bodyPr>
      <a:lstStyle>
        <a:defPPr marL="0" marR="0" indent="0" algn="l" defTabSz="914400" rtl="0" eaLnBrk="1" fontAlgn="base" latinLnBrk="0" hangingPunct="1">
          <a:lnSpc>
            <a:spcPct val="90000"/>
          </a:lnSpc>
          <a:spcBef>
            <a:spcPct val="0"/>
          </a:spcBef>
          <a:spcAft>
            <a:spcPct val="0"/>
          </a:spcAft>
          <a:buClrTx/>
          <a:buSzTx/>
          <a:buFontTx/>
          <a:buNone/>
          <a:tabLst/>
          <a:defRPr kumimoji="0" sz="2000" b="1" i="0" u="none" strike="noStrike" cap="none" normalizeH="0" baseline="0" dirty="0" smtClean="0">
            <a:ln>
              <a:noFill/>
            </a:ln>
            <a:solidFill>
              <a:schemeClr val="tx1"/>
            </a:solidFill>
            <a:effectLst/>
            <a:latin typeface="Calibri" pitchFamily="34" charset="0"/>
            <a:cs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48385</TotalTime>
  <Words>4132</Words>
  <Application>Microsoft Office PowerPoint</Application>
  <PresentationFormat>On-screen Show (4:3)</PresentationFormat>
  <Paragraphs>637</Paragraphs>
  <Slides>54</Slides>
  <Notes>2</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1_Custom Design</vt:lpstr>
      <vt:lpstr>Module 11 Virtualization</vt:lpstr>
      <vt:lpstr>Overview</vt:lpstr>
      <vt:lpstr>Overview</vt:lpstr>
      <vt:lpstr>Why Virtualization is Popular Lower TCO for the Business</vt:lpstr>
      <vt:lpstr>Why Virtualization is Popular High Availability is Built-In</vt:lpstr>
      <vt:lpstr>Why Virtualization is Popular Repositions IT as a Utility instead of a Cost Center</vt:lpstr>
      <vt:lpstr>Determining VM Candidates What Your IT Admin/Manager Considers</vt:lpstr>
      <vt:lpstr>Determining VM Candidates Why Your IT Admin wants to Virtualize your SQL Server</vt:lpstr>
      <vt:lpstr>Determining VM Candidates What Your IT Admin Really Needs to Know</vt:lpstr>
      <vt:lpstr>Determining VM Candidates Other Considerations</vt:lpstr>
      <vt:lpstr>Virtualization Usages</vt:lpstr>
      <vt:lpstr>The Simple Truth Virtualization is Cheaper</vt:lpstr>
      <vt:lpstr>Overview</vt:lpstr>
      <vt:lpstr>Virtual Machine Monitor (VMM)</vt:lpstr>
      <vt:lpstr>CPU Virtualization</vt:lpstr>
      <vt:lpstr>CPU Co-Scheduling</vt:lpstr>
      <vt:lpstr>CPU Co-Scheduling Problems</vt:lpstr>
      <vt:lpstr>Memory Virtualization</vt:lpstr>
      <vt:lpstr>Overview</vt:lpstr>
      <vt:lpstr>Memory Configuration Understanding SQL Server Memory Requirements</vt:lpstr>
      <vt:lpstr>Memory Configuration Implications of VMware Memory Overcommit</vt:lpstr>
      <vt:lpstr>Memory Configuration VMware Balloon Driver</vt:lpstr>
      <vt:lpstr>Memory Configuration VMware Recommended Best Practices</vt:lpstr>
      <vt:lpstr>VMware Memory De-Duplication</vt:lpstr>
      <vt:lpstr>Hyper-V Dynamic Memory</vt:lpstr>
      <vt:lpstr>SQL VM CPU Allocations</vt:lpstr>
      <vt:lpstr>VM CPU Ready Time</vt:lpstr>
      <vt:lpstr>SQL VM CPU Allocation  Considerations</vt:lpstr>
      <vt:lpstr>Guaranteeing VM CPU Resources Hyper-V CPU Reserve</vt:lpstr>
      <vt:lpstr>Guaranteeing VM CPU Resources Hyper-V CPU Reserve: Limitations</vt:lpstr>
      <vt:lpstr>Guaranteeing VM CPU Resources VMware CPU Reservation</vt:lpstr>
      <vt:lpstr>Configuring VM CPU Priority Hyper-V CPU Relative Weight</vt:lpstr>
      <vt:lpstr>Configuring VM CPU Priority VMware CPU Shares</vt:lpstr>
      <vt:lpstr>VM Storage Planning</vt:lpstr>
      <vt:lpstr>VM Storage Planning</vt:lpstr>
      <vt:lpstr>VM Storage Planning Partition Alignment</vt:lpstr>
      <vt:lpstr>Overview</vt:lpstr>
      <vt:lpstr>Basic Virtualization High Availability</vt:lpstr>
      <vt:lpstr>Virtual High Availability (Reality)</vt:lpstr>
      <vt:lpstr>Virtual Machine Failover Clustering</vt:lpstr>
      <vt:lpstr>Overview</vt:lpstr>
      <vt:lpstr>VMware Host Counters (ESXTOP)</vt:lpstr>
      <vt:lpstr>VMware PerfMon Counters</vt:lpstr>
      <vt:lpstr>New VMware PerfMon Counters</vt:lpstr>
      <vt:lpstr>VMware Memory Counters</vt:lpstr>
      <vt:lpstr>Hyper-V Host Counters CPU Usage Monitoring</vt:lpstr>
      <vt:lpstr>Hyper-V Host Counters CPU Usage Monitoring</vt:lpstr>
      <vt:lpstr>Hyper-V Host Counters Memory Usage</vt:lpstr>
      <vt:lpstr>Review</vt:lpstr>
      <vt:lpstr>Appendix</vt:lpstr>
      <vt:lpstr>X86 Architecture Levels of Privilege</vt:lpstr>
      <vt:lpstr>X86 Virtualization Full Virtualization using Binary Translation</vt:lpstr>
      <vt:lpstr>X86 Virtualization Para-virtualization: OS-Assisted Virtualization</vt:lpstr>
      <vt:lpstr>X86 Virtualization Hardware-Assisted Virtualization</vt:lpstr>
    </vt:vector>
  </TitlesOfParts>
  <Company>SYSolutions,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Maintenance</dc:title>
  <dc:subject>Logging, Recovery, and Log File Maintenance</dc:subject>
  <dc:creator>Kimberly L. Tripp &amp; Paul S. Randal</dc:creator>
  <dc:description>Courses written by and instructed by authorized SQLskills trainers 
http://www.SQLskills.com
Template design: SQLskills.com</dc:description>
  <cp:lastModifiedBy>paul</cp:lastModifiedBy>
  <cp:revision>1075</cp:revision>
  <cp:lastPrinted>2012-03-10T19:01:47Z</cp:lastPrinted>
  <dcterms:created xsi:type="dcterms:W3CDTF">2004-05-26T19:38:49Z</dcterms:created>
  <dcterms:modified xsi:type="dcterms:W3CDTF">2012-08-15T17:22:03Z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