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9"/>
  </p:notesMasterIdLst>
  <p:handoutMasterIdLst>
    <p:handoutMasterId r:id="rId20"/>
  </p:handoutMasterIdLst>
  <p:sldIdLst>
    <p:sldId id="362" r:id="rId2"/>
    <p:sldId id="387" r:id="rId3"/>
    <p:sldId id="397" r:id="rId4"/>
    <p:sldId id="398" r:id="rId5"/>
    <p:sldId id="391" r:id="rId6"/>
    <p:sldId id="392" r:id="rId7"/>
    <p:sldId id="373" r:id="rId8"/>
    <p:sldId id="377" r:id="rId9"/>
    <p:sldId id="393" r:id="rId10"/>
    <p:sldId id="375" r:id="rId11"/>
    <p:sldId id="396" r:id="rId12"/>
    <p:sldId id="378" r:id="rId13"/>
    <p:sldId id="379" r:id="rId14"/>
    <p:sldId id="394" r:id="rId15"/>
    <p:sldId id="380" r:id="rId16"/>
    <p:sldId id="382" r:id="rId17"/>
    <p:sldId id="395" r:id="rId18"/>
  </p:sldIdLst>
  <p:sldSz cx="9144000" cy="6858000" type="screen4x3"/>
  <p:notesSz cx="7315200" cy="9601200"/>
  <p:custDataLst>
    <p:tags r:id="rId21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2" autoAdjust="0"/>
  </p:normalViewPr>
  <p:slideViewPr>
    <p:cSldViewPr snapToGrid="0">
      <p:cViewPr>
        <p:scale>
          <a:sx n="110" d="100"/>
          <a:sy n="110" d="100"/>
        </p:scale>
        <p:origin x="-1560" y="-384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32" y="-76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08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08095"/>
            <a:ext cx="7477125" cy="480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7" tIns="49244" rIns="98487" bIns="49244" numCol="1" anchor="b" anchorCtr="0" compatLnSpc="1">
            <a:prstTxWarp prst="textNoShape">
              <a:avLst/>
            </a:prstTxWarp>
            <a:spAutoFit/>
          </a:bodyPr>
          <a:lstStyle>
            <a:lvl1pPr algn="ctr" defTabSz="984226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err="1">
                <a:latin typeface="Calibri" pitchFamily="34" charset="0"/>
              </a:rPr>
              <a:t>SQLskills</a:t>
            </a:r>
            <a:r>
              <a:rPr lang="en-US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b="0" dirty="0">
                <a:latin typeface="Calibri" pitchFamily="34" charset="0"/>
              </a:rPr>
              <a:t>Page </a:t>
            </a:r>
            <a:fld id="{726231B1-EC7A-4FC1-96E9-E3A5007216C4}" type="slidenum">
              <a:rPr lang="en-US" b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726" y="193676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2007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0" tIns="48326" rIns="96650" bIns="48326" numCol="1" anchor="t" anchorCtr="0" compatLnSpc="1">
            <a:prstTxWarp prst="textNoShape">
              <a:avLst/>
            </a:prstTxWarp>
          </a:bodyPr>
          <a:lstStyle>
            <a:lvl1pPr defTabSz="966764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6" y="1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0" tIns="48326" rIns="96650" bIns="48326" numCol="1" anchor="t" anchorCtr="0" compatLnSpc="1">
            <a:prstTxWarp prst="textNoShape">
              <a:avLst/>
            </a:prstTxWarp>
          </a:bodyPr>
          <a:lstStyle>
            <a:lvl1pPr algn="r" defTabSz="966764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9" y="4560889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0" tIns="48326" rIns="96650" bIns="483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1"/>
            <a:ext cx="60531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0" tIns="48326" rIns="96650" bIns="48326" numCol="1" anchor="b" anchorCtr="0" compatLnSpc="1">
            <a:prstTxWarp prst="textNoShape">
              <a:avLst/>
            </a:prstTxWarp>
          </a:bodyPr>
          <a:lstStyle>
            <a:lvl1pPr defTabSz="966764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1" y="9118601"/>
            <a:ext cx="1166813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0" tIns="48326" rIns="96650" bIns="48326" numCol="1" anchor="b" anchorCtr="0" compatLnSpc="1">
            <a:prstTxWarp prst="textNoShape">
              <a:avLst/>
            </a:prstTxWarp>
          </a:bodyPr>
          <a:lstStyle>
            <a:lvl1pPr algn="r" defTabSz="966764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20340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2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9119474"/>
            <a:ext cx="6421120" cy="480060"/>
          </a:xfrm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© Kimberly L. Tripp</a:t>
            </a:r>
            <a:br>
              <a:rPr lang="en-US">
                <a:solidFill>
                  <a:prstClr val="black"/>
                </a:solidFill>
              </a:rPr>
            </a:br>
            <a:r>
              <a:rPr lang="en-US">
                <a:solidFill>
                  <a:prstClr val="black"/>
                </a:solidFill>
              </a:rPr>
              <a:t>SYSolutions, Inc. All rights reserved.</a:t>
            </a:r>
          </a:p>
        </p:txBody>
      </p:sp>
      <p:sp>
        <p:nvSpPr>
          <p:cNvPr id="13619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42E92E-5A77-4E62-AD83-C2461AE5FF8E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61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Microsoft ASP.NET Connections</a:t>
            </a:r>
          </a:p>
        </p:txBody>
      </p:sp>
      <p:sp>
        <p:nvSpPr>
          <p:cNvPr id="177155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Updates will be available at http://www.devconnections.com/updates/LasVegas _06/ASP_Connections</a:t>
            </a:r>
          </a:p>
        </p:txBody>
      </p:sp>
      <p:sp>
        <p:nvSpPr>
          <p:cNvPr id="17715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72249D-CB0B-475E-839C-504D4FC357CF}" type="slidenum">
              <a:rPr lang="en-US" smtClean="0">
                <a:latin typeface="Arial" pitchFamily="34" charset="0"/>
              </a:rPr>
              <a:pPr/>
              <a:t>4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Microsoft ASP.NET Connections</a:t>
            </a:r>
          </a:p>
        </p:txBody>
      </p:sp>
      <p:sp>
        <p:nvSpPr>
          <p:cNvPr id="177155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Updates will be available at http://www.devconnections.com/updates/LasVegas _06/ASP_Connections</a:t>
            </a:r>
          </a:p>
        </p:txBody>
      </p:sp>
      <p:sp>
        <p:nvSpPr>
          <p:cNvPr id="17715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72249D-CB0B-475E-839C-504D4FC357CF}" type="slidenum">
              <a:rPr lang="en-US" smtClean="0">
                <a:latin typeface="Arial" pitchFamily="34" charset="0"/>
              </a:rPr>
              <a:pPr/>
              <a:t>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Microsoft ASP.NET Connections</a:t>
            </a:r>
          </a:p>
        </p:txBody>
      </p:sp>
      <p:sp>
        <p:nvSpPr>
          <p:cNvPr id="177155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Updates will be available at http://www.devconnections.com/updates/LasVegas _06/ASP_Connections</a:t>
            </a:r>
          </a:p>
        </p:txBody>
      </p:sp>
      <p:sp>
        <p:nvSpPr>
          <p:cNvPr id="17715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72249D-CB0B-475E-839C-504D4FC357CF}" type="slidenum">
              <a:rPr lang="en-US" smtClean="0">
                <a:latin typeface="Arial" pitchFamily="34" charset="0"/>
              </a:rPr>
              <a:pPr/>
              <a:t>6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Performance/availability – what about locking?</a:t>
            </a:r>
          </a:p>
          <a:p>
            <a:r>
              <a:rPr lang="en-US" dirty="0" smtClean="0"/>
              <a:t>Mixed workload alternatives</a:t>
            </a:r>
          </a:p>
          <a:p>
            <a:pPr>
              <a:defRPr/>
            </a:pPr>
            <a:r>
              <a:rPr lang="en-US" dirty="0" smtClean="0"/>
              <a:t>Understanding isolation levels</a:t>
            </a:r>
          </a:p>
          <a:p>
            <a:pPr>
              <a:defRPr/>
            </a:pPr>
            <a:r>
              <a:rPr lang="en-US" dirty="0" smtClean="0"/>
              <a:t>Controlling isolation levels</a:t>
            </a:r>
          </a:p>
          <a:p>
            <a:pPr>
              <a:defRPr/>
            </a:pPr>
            <a:r>
              <a:rPr lang="en-US" dirty="0" smtClean="0"/>
              <a:t>Allowing read committed using statement-level snapshot (RCSI)</a:t>
            </a:r>
          </a:p>
          <a:p>
            <a:pPr>
              <a:defRPr/>
            </a:pPr>
            <a:r>
              <a:rPr lang="en-US" dirty="0" smtClean="0"/>
              <a:t>Allowing snapshot isolation</a:t>
            </a:r>
          </a:p>
          <a:p>
            <a:pPr>
              <a:defRPr/>
            </a:pPr>
            <a:r>
              <a:rPr lang="en-US" dirty="0" smtClean="0"/>
              <a:t>Upgrade impact</a:t>
            </a:r>
          </a:p>
          <a:p>
            <a:pPr>
              <a:defRPr/>
            </a:pPr>
            <a:r>
              <a:rPr lang="en-US" dirty="0" smtClean="0"/>
              <a:t>Monitoring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C57C7-C0D4-4D3C-91F3-90D56B05E25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726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mailto:Kimberly@SQLskills.com" TargetMode="External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hyperlink" Target="http://www.sqlskills.com/blogs/Kimberly" TargetMode="External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://www.sqlskills.com/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www.sqlskills.com/sqlserverstorageengine" TargetMode="External"/><Relationship Id="rId10" Type="http://schemas.openxmlformats.org/officeDocument/2006/relationships/image" Target="../media/image10.jpeg"/><Relationship Id="rId4" Type="http://schemas.openxmlformats.org/officeDocument/2006/relationships/hyperlink" Target="mailto:paul@microsoft.com" TargetMode="External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http://www.sqlskills.com/" TargetMode="External"/><Relationship Id="rId7" Type="http://schemas.openxmlformats.org/officeDocument/2006/relationships/hyperlink" Target="http://sqlservertroubleshooting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www.sqlskills.com/blogs/Jonathan" TargetMode="External"/><Relationship Id="rId10" Type="http://schemas.openxmlformats.org/officeDocument/2006/relationships/image" Target="../media/image15.png"/><Relationship Id="rId4" Type="http://schemas.openxmlformats.org/officeDocument/2006/relationships/hyperlink" Target="mailto:paul@microsoft.com" TargetMode="External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hyperlink" Target="http://www.sqlskills.com/" TargetMode="External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hyperlink" Target="http://www.sqlskills.com/blogs/Jonathan" TargetMode="External"/><Relationship Id="rId4" Type="http://schemas.openxmlformats.org/officeDocument/2006/relationships/hyperlink" Target="mailto:Joe@SQLskills.com" TargetMode="External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0" y="404935"/>
            <a:ext cx="9144000" cy="5078313"/>
          </a:xfrm>
        </p:spPr>
        <p:txBody>
          <a:bodyPr/>
          <a:lstStyle/>
          <a:p>
            <a:pPr algn="ctr"/>
            <a:r>
              <a:rPr lang="en-US" sz="4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SQLskills</a:t>
            </a:r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Immersion Event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IE3: High Availability/Disaster Recovery</a:t>
            </a: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Microsoft PFE Immersion</a:t>
            </a:r>
            <a:br>
              <a:rPr lang="en-US" sz="3200" dirty="0"/>
            </a:br>
            <a:r>
              <a:rPr lang="en-US" sz="3200" dirty="0" smtClean="0"/>
              <a:t>Issaquah, WA</a:t>
            </a:r>
            <a:br>
              <a:rPr lang="en-US" sz="3200" dirty="0" smtClean="0"/>
            </a:br>
            <a:r>
              <a:rPr lang="en-US" sz="2800" dirty="0" smtClean="0"/>
              <a:t>September 17-21, </a:t>
            </a:r>
            <a:r>
              <a:rPr lang="en-US" sz="2800" dirty="0"/>
              <a:t>2012</a:t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Course version: </a:t>
            </a:r>
            <a:r>
              <a:rPr lang="en-US" sz="3200" dirty="0" smtClean="0"/>
              <a:t>September 2012</a:t>
            </a:r>
            <a:endParaRPr lang="en-US" sz="5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M4: Restore Internals and Strategy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Phases of restore</a:t>
            </a:r>
          </a:p>
          <a:p>
            <a:r>
              <a:rPr lang="en-US" dirty="0" smtClean="0"/>
              <a:t>Recovery completion states</a:t>
            </a:r>
          </a:p>
          <a:p>
            <a:r>
              <a:rPr lang="en-US" dirty="0" smtClean="0"/>
              <a:t>Point-in-time recovery</a:t>
            </a:r>
          </a:p>
          <a:p>
            <a:r>
              <a:rPr lang="en-US" dirty="0" smtClean="0"/>
              <a:t>Restore types</a:t>
            </a:r>
          </a:p>
          <a:p>
            <a:r>
              <a:rPr lang="en-US" dirty="0" smtClean="0"/>
              <a:t>Restoring sequence and locations</a:t>
            </a:r>
          </a:p>
          <a:p>
            <a:endParaRPr lang="en-US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39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M5: Database Snapshots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Database snapshot usage</a:t>
            </a:r>
          </a:p>
          <a:p>
            <a:r>
              <a:rPr lang="en-US" dirty="0" smtClean="0"/>
              <a:t>Database snapshot internals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0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M6: Failover Clustering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Clustering concepts</a:t>
            </a:r>
          </a:p>
          <a:p>
            <a:r>
              <a:rPr lang="en-US" dirty="0" smtClean="0"/>
              <a:t>Planning for failover clustering</a:t>
            </a:r>
          </a:p>
          <a:p>
            <a:r>
              <a:rPr lang="en-US" dirty="0" smtClean="0"/>
              <a:t>How failover works </a:t>
            </a:r>
          </a:p>
          <a:p>
            <a:r>
              <a:rPr lang="en-US" dirty="0" smtClean="0"/>
              <a:t>Installation and patching SQL Server</a:t>
            </a:r>
          </a:p>
          <a:p>
            <a:r>
              <a:rPr lang="en-US" dirty="0" smtClean="0"/>
              <a:t>Troubleshooting cluster Issues</a:t>
            </a:r>
          </a:p>
          <a:p>
            <a:endParaRPr lang="en-US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92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2" name="Rectangle 6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M7: Database Mirroring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5769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384300"/>
            <a:ext cx="8455025" cy="5040313"/>
          </a:xfrm>
        </p:spPr>
        <p:txBody>
          <a:bodyPr/>
          <a:lstStyle/>
          <a:p>
            <a:r>
              <a:rPr lang="en-US" dirty="0" smtClean="0"/>
              <a:t>Mirroring configuration</a:t>
            </a:r>
          </a:p>
          <a:p>
            <a:r>
              <a:rPr lang="en-US" dirty="0" smtClean="0"/>
              <a:t>Failure types and speed</a:t>
            </a:r>
          </a:p>
          <a:p>
            <a:r>
              <a:rPr lang="en-US" dirty="0" smtClean="0"/>
              <a:t>Failure scenarios</a:t>
            </a:r>
          </a:p>
          <a:p>
            <a:r>
              <a:rPr lang="en-US" dirty="0" smtClean="0"/>
              <a:t>Client redirection</a:t>
            </a:r>
          </a:p>
          <a:p>
            <a:r>
              <a:rPr lang="en-US" dirty="0" smtClean="0"/>
              <a:t>2008 enhancements</a:t>
            </a:r>
          </a:p>
          <a:p>
            <a:r>
              <a:rPr lang="en-US" dirty="0" smtClean="0"/>
              <a:t>Monitoring</a:t>
            </a:r>
          </a:p>
          <a:p>
            <a:endParaRPr lang="en-US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51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M8: Availability Groups</a:t>
            </a:r>
          </a:p>
        </p:txBody>
      </p:sp>
      <p:sp>
        <p:nvSpPr>
          <p:cNvPr id="3317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Availability Group overview</a:t>
            </a:r>
          </a:p>
          <a:p>
            <a:r>
              <a:rPr lang="en-US" dirty="0" smtClean="0"/>
              <a:t>Readable </a:t>
            </a:r>
            <a:r>
              <a:rPr lang="en-US" dirty="0" err="1" smtClean="0"/>
              <a:t>secondaries</a:t>
            </a:r>
            <a:endParaRPr lang="en-US" dirty="0" smtClean="0"/>
          </a:p>
          <a:p>
            <a:r>
              <a:rPr lang="en-US" dirty="0" smtClean="0"/>
              <a:t>Application connection support</a:t>
            </a:r>
          </a:p>
          <a:p>
            <a:r>
              <a:rPr lang="en-US" dirty="0" smtClean="0"/>
              <a:t>Partial database containment</a:t>
            </a:r>
          </a:p>
          <a:p>
            <a:r>
              <a:rPr lang="en-US" dirty="0" smtClean="0"/>
              <a:t>Migrating from Database Mirroring</a:t>
            </a:r>
          </a:p>
          <a:p>
            <a:r>
              <a:rPr lang="en-US" dirty="0" smtClean="0"/>
              <a:t>Quorum model and node votes</a:t>
            </a:r>
          </a:p>
          <a:p>
            <a:r>
              <a:rPr lang="en-US" dirty="0" smtClean="0"/>
              <a:t>Asymmetric storage considerations</a:t>
            </a:r>
          </a:p>
          <a:p>
            <a:r>
              <a:rPr lang="en-US" dirty="0" smtClean="0"/>
              <a:t>Demos!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M9: Replication</a:t>
            </a:r>
          </a:p>
        </p:txBody>
      </p:sp>
      <p:sp>
        <p:nvSpPr>
          <p:cNvPr id="271363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Replication types and scenarios </a:t>
            </a:r>
          </a:p>
          <a:p>
            <a:r>
              <a:rPr lang="en-US" dirty="0" smtClean="0"/>
              <a:t>Transactional replication </a:t>
            </a:r>
          </a:p>
          <a:p>
            <a:r>
              <a:rPr lang="en-US" dirty="0" smtClean="0"/>
              <a:t>Performance considerations </a:t>
            </a:r>
          </a:p>
          <a:p>
            <a:r>
              <a:rPr lang="en-US" dirty="0" smtClean="0"/>
              <a:t>Combining transactional replication with other technologies </a:t>
            </a:r>
          </a:p>
          <a:p>
            <a:r>
              <a:rPr lang="en-US" dirty="0" smtClean="0"/>
              <a:t>Monitoring </a:t>
            </a:r>
          </a:p>
          <a:p>
            <a:r>
              <a:rPr lang="en-US" dirty="0" smtClean="0"/>
              <a:t>Troubleshooting </a:t>
            </a:r>
          </a:p>
          <a:p>
            <a:r>
              <a:rPr lang="en-US" dirty="0" smtClean="0"/>
              <a:t>Peer-to-peer replication</a:t>
            </a:r>
            <a:endParaRPr lang="en-US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200329"/>
          </a:xfrm>
        </p:spPr>
        <p:txBody>
          <a:bodyPr/>
          <a:lstStyle/>
          <a:p>
            <a:r>
              <a:rPr lang="en-US" sz="4000" dirty="0" smtClean="0"/>
              <a:t>M10: Corruption Detection and Recovery</a:t>
            </a:r>
            <a:endParaRPr lang="en-US" sz="4000" dirty="0"/>
          </a:p>
        </p:txBody>
      </p:sp>
      <p:sp>
        <p:nvSpPr>
          <p:cNvPr id="312322" name="Rectangle 2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I/O errors and what they mean</a:t>
            </a:r>
          </a:p>
          <a:p>
            <a:r>
              <a:rPr lang="en-US" dirty="0" smtClean="0"/>
              <a:t>Page protection options</a:t>
            </a:r>
          </a:p>
          <a:p>
            <a:r>
              <a:rPr lang="en-US" dirty="0" err="1" smtClean="0"/>
              <a:t>DBCC</a:t>
            </a:r>
            <a:r>
              <a:rPr lang="en-US" dirty="0" smtClean="0"/>
              <a:t> </a:t>
            </a:r>
            <a:r>
              <a:rPr lang="en-US" dirty="0" err="1" smtClean="0"/>
              <a:t>CHECKDB</a:t>
            </a:r>
            <a:endParaRPr lang="en-US" dirty="0" smtClean="0"/>
          </a:p>
          <a:p>
            <a:pPr lvl="1"/>
            <a:r>
              <a:rPr lang="en-US" dirty="0" smtClean="0"/>
              <a:t>What it does</a:t>
            </a:r>
          </a:p>
          <a:p>
            <a:pPr lvl="1"/>
            <a:r>
              <a:rPr lang="en-US" dirty="0" smtClean="0"/>
              <a:t>Best practices and FAQ</a:t>
            </a:r>
          </a:p>
          <a:p>
            <a:pPr lvl="1"/>
            <a:r>
              <a:rPr lang="en-US" dirty="0" smtClean="0"/>
              <a:t>Interpreting </a:t>
            </a:r>
            <a:r>
              <a:rPr lang="en-US" dirty="0" err="1" smtClean="0"/>
              <a:t>CHECKDB</a:t>
            </a:r>
            <a:r>
              <a:rPr lang="en-US" dirty="0" smtClean="0"/>
              <a:t> output</a:t>
            </a:r>
          </a:p>
          <a:p>
            <a:pPr lvl="1"/>
            <a:r>
              <a:rPr lang="en-US" dirty="0" smtClean="0"/>
              <a:t>How repair works</a:t>
            </a:r>
          </a:p>
          <a:p>
            <a:r>
              <a:rPr lang="en-US" dirty="0" smtClean="0"/>
              <a:t>Recovering from corruption</a:t>
            </a:r>
          </a:p>
          <a:p>
            <a:r>
              <a:rPr lang="en-US" dirty="0" smtClean="0"/>
              <a:t>Horror-stories from the wild</a:t>
            </a:r>
          </a:p>
          <a:p>
            <a:endParaRPr lang="en-US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23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M11: Virtualization</a:t>
            </a:r>
          </a:p>
        </p:txBody>
      </p:sp>
      <p:sp>
        <p:nvSpPr>
          <p:cNvPr id="33689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virtualization is popular</a:t>
            </a:r>
          </a:p>
          <a:p>
            <a:r>
              <a:rPr lang="en-US" dirty="0" smtClean="0"/>
              <a:t>How virtualization works</a:t>
            </a:r>
          </a:p>
          <a:p>
            <a:r>
              <a:rPr lang="en-US" dirty="0" smtClean="0"/>
              <a:t>Considerations for SQL Server </a:t>
            </a:r>
          </a:p>
          <a:p>
            <a:r>
              <a:rPr lang="en-US" dirty="0" smtClean="0"/>
              <a:t>HA/DR options</a:t>
            </a:r>
          </a:p>
          <a:p>
            <a:r>
              <a:rPr lang="en-US" dirty="0" smtClean="0"/>
              <a:t>Monitoring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2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 we need multiple?</a:t>
            </a:r>
          </a:p>
          <a:p>
            <a:pPr lvl="1"/>
            <a:r>
              <a:rPr lang="en-US" dirty="0" smtClean="0"/>
              <a:t>Different perspectives</a:t>
            </a:r>
          </a:p>
          <a:p>
            <a:pPr lvl="1"/>
            <a:r>
              <a:rPr lang="en-US" dirty="0" smtClean="0"/>
              <a:t>Different areas of expertise</a:t>
            </a:r>
          </a:p>
          <a:p>
            <a:pPr lvl="1"/>
            <a:r>
              <a:rPr lang="en-US" dirty="0" smtClean="0"/>
              <a:t>Different problem solving skillsets</a:t>
            </a:r>
          </a:p>
          <a:p>
            <a:pPr lvl="1"/>
            <a:r>
              <a:rPr lang="en-US" dirty="0" smtClean="0"/>
              <a:t>No one knows everything…</a:t>
            </a:r>
          </a:p>
          <a:p>
            <a:r>
              <a:rPr lang="en-US" dirty="0" smtClean="0"/>
              <a:t>This class is about knowing:</a:t>
            </a:r>
          </a:p>
          <a:p>
            <a:pPr lvl="1"/>
            <a:r>
              <a:rPr lang="en-US" dirty="0" smtClean="0"/>
              <a:t>How to plan a strategy</a:t>
            </a:r>
          </a:p>
          <a:p>
            <a:pPr lvl="1"/>
            <a:r>
              <a:rPr lang="en-US" dirty="0" smtClean="0"/>
              <a:t>How to choose technologies</a:t>
            </a:r>
          </a:p>
          <a:p>
            <a:pPr lvl="1"/>
            <a:r>
              <a:rPr lang="en-US" dirty="0" smtClean="0"/>
              <a:t>Implementation and how-it-works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5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200329"/>
          </a:xfrm>
        </p:spPr>
        <p:txBody>
          <a:bodyPr/>
          <a:lstStyle/>
          <a:p>
            <a:r>
              <a:rPr lang="en-US" sz="3600" dirty="0" smtClean="0"/>
              <a:t>Author/Instructor: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Kimberly L. Tripp</a:t>
            </a:r>
            <a:endParaRPr lang="en-US" dirty="0"/>
          </a:p>
        </p:txBody>
      </p:sp>
      <p:sp>
        <p:nvSpPr>
          <p:cNvPr id="4099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Consultant/Trainer/Speaker/Author</a:t>
            </a:r>
          </a:p>
          <a:p>
            <a:r>
              <a:rPr lang="en-US" sz="2000" dirty="0" smtClean="0"/>
              <a:t>President/Founder, </a:t>
            </a:r>
            <a:r>
              <a:rPr lang="en-US" sz="2000" b="1" i="1" dirty="0" err="1" smtClean="0"/>
              <a:t>SYS</a:t>
            </a:r>
            <a:r>
              <a:rPr lang="en-US" sz="2000" b="1" dirty="0" err="1" smtClean="0"/>
              <a:t>olutions</a:t>
            </a:r>
            <a:r>
              <a:rPr lang="en-US" sz="2000" b="1" dirty="0" smtClean="0"/>
              <a:t>, Inc. </a:t>
            </a:r>
          </a:p>
          <a:p>
            <a:pPr lvl="1"/>
            <a:r>
              <a:rPr lang="en-US" sz="1600" dirty="0" smtClean="0"/>
              <a:t>e-mail: </a:t>
            </a:r>
            <a:r>
              <a:rPr lang="en-US" sz="1600" dirty="0" smtClean="0">
                <a:hlinkClick r:id="rId3"/>
              </a:rPr>
              <a:t>Kimberly@SQLskills.com</a:t>
            </a:r>
            <a:r>
              <a:rPr lang="en-US" sz="1600" dirty="0" smtClean="0"/>
              <a:t>  </a:t>
            </a:r>
          </a:p>
          <a:p>
            <a:pPr lvl="1"/>
            <a:r>
              <a:rPr lang="en-US" sz="1600" dirty="0" smtClean="0"/>
              <a:t>blog: </a:t>
            </a:r>
            <a:r>
              <a:rPr lang="en-US" sz="1600" dirty="0" smtClean="0">
                <a:hlinkClick r:id="rId4"/>
              </a:rPr>
              <a:t>http://www.SQLskills.com/blogs/Kimberly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dirty="0" smtClean="0"/>
              <a:t>Twitter: @</a:t>
            </a:r>
            <a:r>
              <a:rPr lang="en-US" sz="1600" dirty="0" err="1" smtClean="0"/>
              <a:t>KimberlyLTripp</a:t>
            </a:r>
            <a:r>
              <a:rPr lang="en-US" sz="1600" dirty="0" smtClean="0"/>
              <a:t> </a:t>
            </a:r>
          </a:p>
          <a:p>
            <a:r>
              <a:rPr lang="en-US" sz="1800" dirty="0" smtClean="0"/>
              <a:t>Author/instructor for SQL Server Immersion Events</a:t>
            </a:r>
          </a:p>
          <a:p>
            <a:r>
              <a:rPr lang="en-US" sz="1800" dirty="0" smtClean="0"/>
              <a:t>Instructor for multiple rotations of both the SQL MCM &amp; </a:t>
            </a:r>
            <a:r>
              <a:rPr lang="en-US" sz="1800" dirty="0" err="1" smtClean="0"/>
              <a:t>Sharepoint</a:t>
            </a:r>
            <a:r>
              <a:rPr lang="en-US" sz="1800" dirty="0" smtClean="0"/>
              <a:t> MCM</a:t>
            </a:r>
          </a:p>
          <a:p>
            <a:r>
              <a:rPr lang="en-US" sz="1800" dirty="0" smtClean="0"/>
              <a:t>Author/manager of SQL Server 2005 Launch Content, co-author/manager for SQL Server 2008 Jumpstart Content, author/speaker at </a:t>
            </a:r>
            <a:r>
              <a:rPr lang="en-US" sz="1800" dirty="0" err="1" smtClean="0"/>
              <a:t>TechEd</a:t>
            </a:r>
            <a:r>
              <a:rPr lang="en-US" sz="1800" dirty="0" smtClean="0"/>
              <a:t>, SQL Connections, SQLPASS, </a:t>
            </a:r>
            <a:r>
              <a:rPr lang="en-US" sz="1800" dirty="0" err="1" smtClean="0"/>
              <a:t>ITForum</a:t>
            </a:r>
            <a:r>
              <a:rPr lang="en-US" sz="1800" dirty="0" smtClean="0"/>
              <a:t>, Conference Co-chair for SQL Connections</a:t>
            </a:r>
          </a:p>
          <a:p>
            <a:r>
              <a:rPr lang="en-US" sz="1800" dirty="0" smtClean="0"/>
              <a:t>Author of several SQL Server whitepapers on MSDN/TechNet: </a:t>
            </a:r>
            <a:br>
              <a:rPr lang="en-US" sz="1800" dirty="0" smtClean="0"/>
            </a:br>
            <a:r>
              <a:rPr lang="en-US" sz="1800" dirty="0" smtClean="0"/>
              <a:t>Partitioning, Snapshot Isolation, Manageability, SQLCLR for DBAs</a:t>
            </a:r>
          </a:p>
          <a:p>
            <a:r>
              <a:rPr lang="en-US" sz="1800" dirty="0" smtClean="0"/>
              <a:t>Author/Presenter for more than 25 online webcasts on MSDN </a:t>
            </a:r>
            <a:br>
              <a:rPr lang="en-US" sz="1800" dirty="0" smtClean="0"/>
            </a:br>
            <a:r>
              <a:rPr lang="en-US" sz="1800" dirty="0" smtClean="0"/>
              <a:t>and TechNet (two series and other individual webcasts)</a:t>
            </a:r>
          </a:p>
          <a:p>
            <a:r>
              <a:rPr lang="en-US" sz="1800" dirty="0" smtClean="0"/>
              <a:t>Co-author MSPress Title: SQL Server 2008 Internals, the SQL </a:t>
            </a:r>
            <a:br>
              <a:rPr lang="en-US" sz="1800" dirty="0" smtClean="0"/>
            </a:br>
            <a:r>
              <a:rPr lang="en-US" sz="1800" dirty="0" smtClean="0"/>
              <a:t>Server MVP Project (1 &amp; 2), and SQL Server 2000 High Availability</a:t>
            </a:r>
          </a:p>
          <a:p>
            <a:r>
              <a:rPr lang="en-US" sz="1800" dirty="0" smtClean="0"/>
              <a:t>Presenter/Technical Manager for SQL Server HOL DVDs</a:t>
            </a:r>
          </a:p>
          <a:p>
            <a:r>
              <a:rPr lang="en-US" sz="1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love this stuff… feel free to ask questions! </a:t>
            </a:r>
            <a:endParaRPr lang="en-US" sz="1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 descr="Mv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78959" y="468370"/>
            <a:ext cx="155416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regional_director"/>
          <p:cNvPicPr>
            <a:picLocks noChangeAspect="1" noChangeArrowheads="1"/>
          </p:cNvPicPr>
          <p:nvPr/>
        </p:nvPicPr>
        <p:blipFill>
          <a:blip r:embed="rId6" cstate="print"/>
          <a:srcRect r="62447"/>
          <a:stretch>
            <a:fillRect/>
          </a:stretch>
        </p:blipFill>
        <p:spPr bwMode="auto">
          <a:xfrm>
            <a:off x="7292527" y="1033679"/>
            <a:ext cx="1699073" cy="561975"/>
          </a:xfrm>
          <a:prstGeom prst="round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Picture 7" descr="SQLHA Cov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9066" y="5485338"/>
            <a:ext cx="1062534" cy="1296462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3" name="Picture 8" descr="MVP Book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0624" y="1736017"/>
            <a:ext cx="10414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SQL2008Internals.jpg"/>
          <p:cNvPicPr>
            <a:picLocks noChangeAspect="1"/>
          </p:cNvPicPr>
          <p:nvPr/>
        </p:nvPicPr>
        <p:blipFill>
          <a:blip r:embed="rId9" cstate="print"/>
          <a:srcRect l="9111" r="9467"/>
          <a:stretch>
            <a:fillRect/>
          </a:stretch>
        </p:blipFill>
        <p:spPr>
          <a:xfrm>
            <a:off x="7255236" y="4448910"/>
            <a:ext cx="1155770" cy="1419485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7205" y="1415334"/>
            <a:ext cx="1215489" cy="152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13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Author/Instructor:</a:t>
            </a:r>
            <a:br>
              <a:rPr lang="en-US" sz="3600" dirty="0" smtClean="0"/>
            </a:br>
            <a:r>
              <a:rPr lang="en-US" sz="4000" dirty="0" smtClean="0"/>
              <a:t>	Paul S. Randal</a:t>
            </a:r>
            <a:endParaRPr lang="en-US" sz="36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Consultant/Trainer/Speaker/Author</a:t>
            </a:r>
          </a:p>
          <a:p>
            <a:r>
              <a:rPr lang="en-US" sz="2000" dirty="0" smtClean="0"/>
              <a:t>CEO, </a:t>
            </a:r>
            <a:r>
              <a:rPr lang="en-US" sz="2000" dirty="0" smtClean="0">
                <a:hlinkClick r:id="rId3"/>
              </a:rPr>
              <a:t>SQLskills.com</a:t>
            </a:r>
            <a:endParaRPr lang="en-US" sz="2000" dirty="0" smtClean="0"/>
          </a:p>
          <a:p>
            <a:pPr lvl="1"/>
            <a:r>
              <a:rPr lang="en-US" sz="1800" dirty="0" smtClean="0"/>
              <a:t>Email: </a:t>
            </a:r>
            <a:r>
              <a:rPr lang="en-US" sz="1800" dirty="0" smtClean="0">
                <a:hlinkClick r:id="rId4"/>
              </a:rPr>
              <a:t>Paul@SQLskills.com</a:t>
            </a:r>
            <a:r>
              <a:rPr lang="en-US" sz="1800" dirty="0" smtClean="0"/>
              <a:t>  </a:t>
            </a:r>
          </a:p>
          <a:p>
            <a:pPr lvl="1"/>
            <a:r>
              <a:rPr lang="en-US" sz="1800" dirty="0" smtClean="0"/>
              <a:t>Blog: </a:t>
            </a:r>
            <a:r>
              <a:rPr lang="en-US" sz="1800" dirty="0" smtClean="0">
                <a:hlinkClick r:id="rId5"/>
              </a:rPr>
              <a:t>http://www.SQLskills.com/blogs/Paul</a:t>
            </a:r>
            <a:r>
              <a:rPr lang="en-US" sz="1800" dirty="0" smtClean="0"/>
              <a:t>  </a:t>
            </a:r>
          </a:p>
          <a:p>
            <a:pPr lvl="1"/>
            <a:r>
              <a:rPr lang="en-US" sz="1800" dirty="0" smtClean="0"/>
              <a:t>Twitter: @</a:t>
            </a:r>
            <a:r>
              <a:rPr lang="en-US" sz="1800" dirty="0" err="1" smtClean="0"/>
              <a:t>PaulRandal</a:t>
            </a:r>
            <a:endParaRPr lang="en-US" sz="1800" dirty="0" smtClean="0"/>
          </a:p>
          <a:p>
            <a:r>
              <a:rPr lang="en-US" sz="2000" dirty="0" smtClean="0"/>
              <a:t>Contributing Editor of TechNet Magazine, author of the SQL Q&amp;A column, articles on DBA topics, multiple whitepapers for Microsoft</a:t>
            </a:r>
          </a:p>
          <a:p>
            <a:r>
              <a:rPr lang="en-US" sz="2000" dirty="0" smtClean="0"/>
              <a:t>5 years at DEC responsible for the VMS file-system and check/repair</a:t>
            </a:r>
          </a:p>
          <a:p>
            <a:r>
              <a:rPr lang="en-US" sz="2000" dirty="0" smtClean="0"/>
              <a:t>Almost 9 years as developer/manager in the SQL Storage Engine team through August 2007, ultimately responsible for Core Storage Engine</a:t>
            </a:r>
          </a:p>
          <a:p>
            <a:pPr lvl="1"/>
            <a:r>
              <a:rPr lang="en-US" sz="1800" dirty="0" smtClean="0"/>
              <a:t>Wrote DBCC component, other Storage Engine code, DBCC CHECKDB/repair for SQL 2005</a:t>
            </a:r>
          </a:p>
          <a:p>
            <a:r>
              <a:rPr lang="en-US" sz="2000" dirty="0" smtClean="0"/>
              <a:t>Regular presenter at worldwide conferences on HA/DR, administration, performance, and internals</a:t>
            </a:r>
          </a:p>
          <a:p>
            <a:r>
              <a:rPr lang="en-US" sz="2000" dirty="0" smtClean="0"/>
              <a:t>Course author/instructor for Microsoft Certified Master qualifications</a:t>
            </a:r>
          </a:p>
          <a:p>
            <a:r>
              <a:rPr lang="en-US" sz="2000" dirty="0"/>
              <a:t>Wrote and presented SQL Server 2008 training for Microsoft</a:t>
            </a:r>
          </a:p>
          <a:p>
            <a:r>
              <a:rPr lang="en-US" sz="2000" dirty="0" smtClean="0"/>
              <a:t>Co-Chair of the SQL Connections conference</a:t>
            </a:r>
            <a:endParaRPr lang="en-US" sz="2800" dirty="0" smtClean="0"/>
          </a:p>
        </p:txBody>
      </p:sp>
      <p:pic>
        <p:nvPicPr>
          <p:cNvPr id="5" name="Picture 4" descr="Mv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06207" y="182136"/>
            <a:ext cx="155416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regional_director"/>
          <p:cNvPicPr>
            <a:picLocks noChangeAspect="1" noChangeArrowheads="1"/>
          </p:cNvPicPr>
          <p:nvPr/>
        </p:nvPicPr>
        <p:blipFill>
          <a:blip r:embed="rId7" cstate="print"/>
          <a:srcRect r="62948"/>
          <a:stretch>
            <a:fillRect/>
          </a:stretch>
        </p:blipFill>
        <p:spPr bwMode="auto">
          <a:xfrm>
            <a:off x="4877435" y="774506"/>
            <a:ext cx="1676400" cy="561975"/>
          </a:xfrm>
          <a:prstGeom prst="round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Picture 6" descr="SQL2008Internals.jpg"/>
          <p:cNvPicPr>
            <a:picLocks noChangeAspect="1"/>
          </p:cNvPicPr>
          <p:nvPr/>
        </p:nvPicPr>
        <p:blipFill>
          <a:blip r:embed="rId8" cstate="print"/>
          <a:srcRect l="9111" r="9467"/>
          <a:stretch>
            <a:fillRect/>
          </a:stretch>
        </p:blipFill>
        <p:spPr>
          <a:xfrm>
            <a:off x="7620005" y="471260"/>
            <a:ext cx="1302910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98554" y="1199132"/>
            <a:ext cx="1215489" cy="152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MVP Book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9024" y="1572114"/>
            <a:ext cx="10414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023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sz="3600" dirty="0" smtClean="0"/>
              <a:t>Author/Instructor:</a:t>
            </a:r>
            <a:br>
              <a:rPr lang="en-US" sz="3600" dirty="0" smtClean="0"/>
            </a:br>
            <a:r>
              <a:rPr lang="en-US" sz="4000" dirty="0" smtClean="0"/>
              <a:t>	Jonathan Kehayias</a:t>
            </a:r>
            <a:endParaRPr lang="en-US" sz="36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Consultant/Trainer/Speaker/Author</a:t>
            </a:r>
          </a:p>
          <a:p>
            <a:r>
              <a:rPr lang="en-US" sz="2400" dirty="0" smtClean="0"/>
              <a:t>Principal Consultant, </a:t>
            </a:r>
            <a:r>
              <a:rPr lang="en-US" sz="2400" dirty="0" smtClean="0">
                <a:hlinkClick r:id="rId3"/>
              </a:rPr>
              <a:t>SQLskills.com</a:t>
            </a:r>
            <a:endParaRPr lang="en-US" sz="2400" dirty="0" smtClean="0"/>
          </a:p>
          <a:p>
            <a:pPr lvl="1"/>
            <a:r>
              <a:rPr lang="en-US" sz="2000" dirty="0" smtClean="0"/>
              <a:t>Email: </a:t>
            </a:r>
            <a:r>
              <a:rPr lang="en-US" sz="2000" dirty="0" smtClean="0">
                <a:hlinkClick r:id="rId4"/>
              </a:rPr>
              <a:t>Jonathan@SQLskills.com</a:t>
            </a:r>
            <a:r>
              <a:rPr lang="en-US" sz="2000" dirty="0" smtClean="0"/>
              <a:t>  </a:t>
            </a:r>
          </a:p>
          <a:p>
            <a:pPr lvl="1"/>
            <a:r>
              <a:rPr lang="en-US" sz="2000" dirty="0" smtClean="0"/>
              <a:t>Blog: </a:t>
            </a:r>
            <a:r>
              <a:rPr lang="en-US" sz="2000" dirty="0" smtClean="0">
                <a:hlinkClick r:id="rId5"/>
              </a:rPr>
              <a:t>http://www.SQLskills.com/blogs/Jonathan</a:t>
            </a:r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Twitter: @</a:t>
            </a:r>
            <a:r>
              <a:rPr lang="en-US" sz="2000" dirty="0" err="1" smtClean="0"/>
              <a:t>SQLPoolBoy</a:t>
            </a:r>
            <a:endParaRPr lang="en-US" sz="2000" dirty="0" smtClean="0"/>
          </a:p>
          <a:p>
            <a:r>
              <a:rPr lang="en-US" sz="2400" dirty="0" smtClean="0"/>
              <a:t>Contributing Author: SQL Server 2008 Internals and Troubleshooting</a:t>
            </a:r>
          </a:p>
          <a:p>
            <a:r>
              <a:rPr lang="en-US" sz="2400" dirty="0" smtClean="0"/>
              <a:t>Microsoft Certified Master: SQL Server 2008</a:t>
            </a:r>
          </a:p>
          <a:p>
            <a:r>
              <a:rPr lang="en-US" sz="2400" dirty="0" smtClean="0"/>
              <a:t>SQL Server MVP since October 2008</a:t>
            </a:r>
          </a:p>
          <a:p>
            <a:r>
              <a:rPr lang="en-US" sz="2400" dirty="0" smtClean="0"/>
              <a:t>Author of Using Extended Events whitepaper on MSDN</a:t>
            </a:r>
          </a:p>
          <a:p>
            <a:r>
              <a:rPr lang="en-US" sz="2400" dirty="0" smtClean="0"/>
              <a:t>Developer Extended Events Manager SSMS </a:t>
            </a:r>
            <a:r>
              <a:rPr lang="en-US" sz="2400" dirty="0" err="1" smtClean="0"/>
              <a:t>Addin</a:t>
            </a:r>
            <a:r>
              <a:rPr lang="en-US" sz="2400" dirty="0" smtClean="0"/>
              <a:t> for SQL Server 2008 Open Source project on </a:t>
            </a:r>
            <a:r>
              <a:rPr lang="en-US" sz="2400" dirty="0" err="1" smtClean="0"/>
              <a:t>Codeplex</a:t>
            </a:r>
            <a:endParaRPr lang="en-US" sz="2400" dirty="0" smtClean="0"/>
          </a:p>
          <a:p>
            <a:r>
              <a:rPr lang="en-US" sz="2400" dirty="0" smtClean="0"/>
              <a:t>Member of the Tampa SQL Server User Group and PASS</a:t>
            </a:r>
          </a:p>
        </p:txBody>
      </p:sp>
      <p:pic>
        <p:nvPicPr>
          <p:cNvPr id="6" name="Picture 5" descr="Mv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12545" y="232334"/>
            <a:ext cx="155416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Professional SQL Server 2008 Internals and Troubleshootin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41416" y="2596618"/>
            <a:ext cx="1474839" cy="1828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69448" y="176719"/>
            <a:ext cx="1919686" cy="739880"/>
          </a:xfrm>
          <a:prstGeom prst="round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61" y="1099056"/>
            <a:ext cx="1516568" cy="1873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3575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sz="3600" dirty="0" smtClean="0"/>
              <a:t>Author/Instructor:</a:t>
            </a:r>
            <a:br>
              <a:rPr lang="en-US" sz="3600" dirty="0" smtClean="0"/>
            </a:br>
            <a:r>
              <a:rPr lang="en-US" sz="4000" dirty="0" smtClean="0"/>
              <a:t>	Joseph Sack</a:t>
            </a:r>
            <a:endParaRPr lang="en-US" sz="36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27013" y="1384300"/>
            <a:ext cx="7522753" cy="5040312"/>
          </a:xfrm>
        </p:spPr>
        <p:txBody>
          <a:bodyPr/>
          <a:lstStyle/>
          <a:p>
            <a:r>
              <a:rPr lang="en-US" sz="2000" dirty="0" smtClean="0"/>
              <a:t>Consultant/Author/Trainer/Speaker</a:t>
            </a:r>
          </a:p>
          <a:p>
            <a:r>
              <a:rPr lang="en-US" sz="2000" dirty="0" smtClean="0"/>
              <a:t>Principal Consultant, </a:t>
            </a:r>
            <a:r>
              <a:rPr lang="en-US" sz="2000" dirty="0" smtClean="0">
                <a:hlinkClick r:id="rId3"/>
              </a:rPr>
              <a:t>SQLskills.com</a:t>
            </a:r>
            <a:endParaRPr lang="en-US" sz="2000" dirty="0" smtClean="0"/>
          </a:p>
          <a:p>
            <a:pPr lvl="1"/>
            <a:r>
              <a:rPr lang="en-US" sz="2000" dirty="0" smtClean="0"/>
              <a:t>Email: </a:t>
            </a:r>
            <a:r>
              <a:rPr lang="en-US" sz="2000" dirty="0" smtClean="0">
                <a:hlinkClick r:id="rId4"/>
              </a:rPr>
              <a:t>Joe@SQLskills.com</a:t>
            </a:r>
            <a:r>
              <a:rPr lang="en-US" sz="2000" dirty="0" smtClean="0"/>
              <a:t>  </a:t>
            </a:r>
          </a:p>
          <a:p>
            <a:pPr lvl="1"/>
            <a:r>
              <a:rPr lang="en-US" sz="2000" dirty="0" smtClean="0"/>
              <a:t>Blog: </a:t>
            </a:r>
            <a:r>
              <a:rPr lang="en-US" sz="2000" dirty="0" smtClean="0">
                <a:hlinkClick r:id="rId5"/>
              </a:rPr>
              <a:t>http://</a:t>
            </a:r>
            <a:r>
              <a:rPr lang="en-US" sz="2000" u="sng" dirty="0" smtClean="0">
                <a:hlinkClick r:id="rId5"/>
              </a:rPr>
              <a:t>www.SQLskills.com/blogs/</a:t>
            </a:r>
            <a:r>
              <a:rPr lang="en-US" sz="2000" u="sng" dirty="0" smtClean="0"/>
              <a:t>Joe</a:t>
            </a:r>
            <a:endParaRPr lang="en-US" sz="2000" u="sng" dirty="0"/>
          </a:p>
          <a:p>
            <a:pPr lvl="1"/>
            <a:r>
              <a:rPr lang="en-US" sz="2000" dirty="0" smtClean="0"/>
              <a:t>Twitter: @josephsack</a:t>
            </a:r>
          </a:p>
          <a:p>
            <a:r>
              <a:rPr lang="en-US" sz="2000" dirty="0" smtClean="0"/>
              <a:t>Microsoft Certified Master: SQL Server 2008 &amp; 2005</a:t>
            </a:r>
          </a:p>
          <a:p>
            <a:r>
              <a:rPr lang="en-US" sz="2000" dirty="0" smtClean="0"/>
              <a:t>14 years as a SQL professional, included 5+ years with Microsoft as a support engineer &amp; consultant</a:t>
            </a:r>
          </a:p>
          <a:p>
            <a:r>
              <a:rPr lang="en-US" sz="2000" dirty="0" smtClean="0"/>
              <a:t>SQL MCM program manager from 2009 - 2011</a:t>
            </a:r>
          </a:p>
          <a:p>
            <a:r>
              <a:rPr lang="en-US" sz="2000" dirty="0" smtClean="0"/>
              <a:t>Author of </a:t>
            </a:r>
            <a:r>
              <a:rPr lang="en-US" sz="2000" i="1" dirty="0" smtClean="0"/>
              <a:t>SQL Server 2008 Transact-SQL Recipes </a:t>
            </a:r>
            <a:r>
              <a:rPr lang="en-US" sz="2000" dirty="0" smtClean="0"/>
              <a:t>(</a:t>
            </a:r>
            <a:r>
              <a:rPr lang="en-US" sz="2000" dirty="0" err="1" smtClean="0"/>
              <a:t>APress</a:t>
            </a:r>
            <a:r>
              <a:rPr lang="en-US" sz="2000" dirty="0" smtClean="0"/>
              <a:t>), </a:t>
            </a:r>
            <a:r>
              <a:rPr lang="en-US" sz="2000" i="1" dirty="0" smtClean="0"/>
              <a:t>SQL Server 2005 T-SQL Recipes </a:t>
            </a:r>
            <a:r>
              <a:rPr lang="en-US" sz="2000" dirty="0"/>
              <a:t>(</a:t>
            </a:r>
            <a:r>
              <a:rPr lang="en-US" sz="2000" dirty="0" err="1"/>
              <a:t>APress</a:t>
            </a:r>
            <a:r>
              <a:rPr lang="en-US" sz="2000" dirty="0"/>
              <a:t>) </a:t>
            </a:r>
            <a:r>
              <a:rPr lang="en-US" sz="2000" dirty="0" smtClean="0"/>
              <a:t>and </a:t>
            </a:r>
            <a:r>
              <a:rPr lang="en-US" sz="2000" i="1" dirty="0" smtClean="0"/>
              <a:t>SQL Server 2000 Fast Answers </a:t>
            </a:r>
            <a:r>
              <a:rPr lang="en-US" sz="2000" dirty="0"/>
              <a:t>(</a:t>
            </a:r>
            <a:r>
              <a:rPr lang="en-US" sz="2000" dirty="0" err="1"/>
              <a:t>APress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Co-author of the SQL Server white papers</a:t>
            </a:r>
            <a:r>
              <a:rPr lang="en-US" sz="2000" dirty="0"/>
              <a:t>, including “High Availability and Disaster Recovery for Microsoft’s SAP Data Tier” and “SQL Server 2008 Failover </a:t>
            </a:r>
            <a:r>
              <a:rPr lang="en-US" sz="2000" dirty="0" smtClean="0"/>
              <a:t>Clustering” and technical reviewer for numerous other publications</a:t>
            </a:r>
          </a:p>
          <a:p>
            <a:endParaRPr lang="en-US" sz="2400" i="1" dirty="0" smtClean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04042" y="355271"/>
            <a:ext cx="1919686" cy="739880"/>
          </a:xfrm>
          <a:prstGeom prst="round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http://vyaskn.tripod.com/Images/fast_answer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017" y="4680641"/>
            <a:ext cx="1150568" cy="141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2.imagesbn.com/images/101860000/10186209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017" y="2837185"/>
            <a:ext cx="1174115" cy="15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QL Server 2008 Transact-SQL Recipes: A Problem-Solution Approach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017" y="1095151"/>
            <a:ext cx="1190499" cy="1469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37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M1: Designing a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 vs. DR</a:t>
            </a:r>
          </a:p>
          <a:p>
            <a:r>
              <a:rPr lang="en-US" dirty="0" smtClean="0"/>
              <a:t>Requirements</a:t>
            </a:r>
          </a:p>
          <a:p>
            <a:r>
              <a:rPr lang="en-US" dirty="0" smtClean="0"/>
              <a:t>Limitations</a:t>
            </a:r>
          </a:p>
          <a:p>
            <a:r>
              <a:rPr lang="en-US" dirty="0" smtClean="0"/>
              <a:t>DR planning and testing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8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M2: Consolidation</a:t>
            </a:r>
            <a:endParaRPr lang="en-US" dirty="0"/>
          </a:p>
        </p:txBody>
      </p:sp>
      <p:sp>
        <p:nvSpPr>
          <p:cNvPr id="540675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Consolidation methods</a:t>
            </a:r>
          </a:p>
          <a:p>
            <a:r>
              <a:rPr lang="en-US" dirty="0" smtClean="0"/>
              <a:t>Choosing a consolidation strategy</a:t>
            </a:r>
          </a:p>
          <a:p>
            <a:r>
              <a:rPr lang="en-US" dirty="0" smtClean="0"/>
              <a:t>Hardware and software considerations</a:t>
            </a:r>
          </a:p>
          <a:p>
            <a:r>
              <a:rPr lang="en-US" dirty="0" smtClean="0"/>
              <a:t>Post-consolidation tools 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2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4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M3: </a:t>
            </a:r>
            <a:r>
              <a:rPr lang="en-US" dirty="0"/>
              <a:t>Backup Internals and Strategy</a:t>
            </a:r>
            <a:endParaRPr lang="en-US" dirty="0" smtClean="0"/>
          </a:p>
        </p:txBody>
      </p:sp>
      <p:sp>
        <p:nvSpPr>
          <p:cNvPr id="744451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Planning a backup strategy</a:t>
            </a:r>
          </a:p>
          <a:p>
            <a:r>
              <a:rPr lang="en-US" sz="2800" dirty="0" smtClean="0"/>
              <a:t>Backup types</a:t>
            </a:r>
          </a:p>
          <a:p>
            <a:pPr lvl="1"/>
            <a:r>
              <a:rPr lang="en-US" sz="2400" dirty="0" smtClean="0"/>
              <a:t>Full/differential/log</a:t>
            </a:r>
          </a:p>
          <a:p>
            <a:pPr lvl="1"/>
            <a:r>
              <a:rPr lang="en-US" sz="2400" dirty="0" smtClean="0"/>
              <a:t>VLDB strategy concerns</a:t>
            </a:r>
          </a:p>
          <a:p>
            <a:pPr lvl="2"/>
            <a:r>
              <a:rPr lang="en-US" sz="2000" dirty="0" err="1" smtClean="0"/>
              <a:t>Filegroup</a:t>
            </a:r>
            <a:r>
              <a:rPr lang="en-US" sz="2000" dirty="0" smtClean="0"/>
              <a:t>/file backups</a:t>
            </a:r>
          </a:p>
          <a:p>
            <a:pPr lvl="2"/>
            <a:r>
              <a:rPr lang="en-US" sz="2000" dirty="0" err="1" smtClean="0"/>
              <a:t>Filegroup</a:t>
            </a:r>
            <a:r>
              <a:rPr lang="en-US" sz="2000" dirty="0" smtClean="0"/>
              <a:t>/file differential backups</a:t>
            </a:r>
          </a:p>
          <a:p>
            <a:r>
              <a:rPr lang="en-US" sz="2800" dirty="0" smtClean="0"/>
              <a:t>Special features for backups</a:t>
            </a:r>
          </a:p>
          <a:p>
            <a:pPr lvl="1"/>
            <a:r>
              <a:rPr lang="en-US" sz="2400" dirty="0" smtClean="0"/>
              <a:t>COPY_ONLY</a:t>
            </a:r>
          </a:p>
          <a:p>
            <a:pPr lvl="1"/>
            <a:r>
              <a:rPr lang="en-US" sz="2400" dirty="0" smtClean="0"/>
              <a:t>Parallel striped backup/multi-file backups</a:t>
            </a:r>
          </a:p>
          <a:p>
            <a:pPr lvl="1"/>
            <a:r>
              <a:rPr lang="en-US" sz="2400" dirty="0" smtClean="0"/>
              <a:t>Mirrored backups</a:t>
            </a:r>
          </a:p>
          <a:p>
            <a:pPr lvl="1"/>
            <a:r>
              <a:rPr lang="en-US" sz="2400" dirty="0" smtClean="0"/>
              <a:t>Backup integrity</a:t>
            </a:r>
          </a:p>
          <a:p>
            <a:pPr lvl="1"/>
            <a:r>
              <a:rPr lang="en-US" sz="2400" dirty="0" smtClean="0"/>
              <a:t>Backup compression</a:t>
            </a:r>
          </a:p>
          <a:p>
            <a:r>
              <a:rPr lang="en-US" sz="2800" dirty="0" smtClean="0"/>
              <a:t>Log shipping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33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8563</TotalTime>
  <Words>784</Words>
  <Application>Microsoft Office PowerPoint</Application>
  <PresentationFormat>On-screen Show (4:3)</PresentationFormat>
  <Paragraphs>182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1_Custom Design</vt:lpstr>
      <vt:lpstr>SQLskills Immersion Event IE3: High Availability/Disaster Recovery  Microsoft PFE Immersion Issaquah, WA September 17-21, 2012   Course version: September 2012</vt:lpstr>
      <vt:lpstr>Instructors</vt:lpstr>
      <vt:lpstr>Author/Instructor:  Kimberly L. Tripp</vt:lpstr>
      <vt:lpstr>Author/Instructor:  Paul S. Randal</vt:lpstr>
      <vt:lpstr>Author/Instructor:  Jonathan Kehayias</vt:lpstr>
      <vt:lpstr>Author/Instructor:  Joseph Sack</vt:lpstr>
      <vt:lpstr>M1: Designing a Strategy</vt:lpstr>
      <vt:lpstr>M2: Consolidation</vt:lpstr>
      <vt:lpstr>M3: Backup Internals and Strategy</vt:lpstr>
      <vt:lpstr>M4: Restore Internals and Strategy</vt:lpstr>
      <vt:lpstr>M5: Database Snapshots</vt:lpstr>
      <vt:lpstr>M6: Failover Clustering</vt:lpstr>
      <vt:lpstr>M7: Database Mirroring</vt:lpstr>
      <vt:lpstr>M8: Availability Groups</vt:lpstr>
      <vt:lpstr>M9: Replication</vt:lpstr>
      <vt:lpstr>M10: Corruption Detection and Recovery</vt:lpstr>
      <vt:lpstr>M11: Virtualization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for Performance</dc:title>
  <dc:subject>SQL Server 2005 &amp; 2008</dc:subject>
  <dc:creator>Kimberly L. Tripp</dc:creator>
  <dc:description>Courses written by and instructed by authorized SQLskills trainers 
http://www.SQLskills.com
Template design: SQLskills.com</dc:description>
  <cp:lastModifiedBy>Kimberly</cp:lastModifiedBy>
  <cp:revision>3702</cp:revision>
  <cp:lastPrinted>2012-08-17T01:58:11Z</cp:lastPrinted>
  <dcterms:created xsi:type="dcterms:W3CDTF">2004-05-26T19:38:49Z</dcterms:created>
  <dcterms:modified xsi:type="dcterms:W3CDTF">2012-09-10T23:26:24Z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