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17"/>
  </p:notesMasterIdLst>
  <p:handoutMasterIdLst>
    <p:handoutMasterId r:id="rId18"/>
  </p:handoutMasterIdLst>
  <p:sldIdLst>
    <p:sldId id="595" r:id="rId3"/>
    <p:sldId id="596" r:id="rId4"/>
    <p:sldId id="597" r:id="rId5"/>
    <p:sldId id="598" r:id="rId6"/>
    <p:sldId id="599" r:id="rId7"/>
    <p:sldId id="600" r:id="rId8"/>
    <p:sldId id="601" r:id="rId9"/>
    <p:sldId id="602" r:id="rId10"/>
    <p:sldId id="603" r:id="rId11"/>
    <p:sldId id="604" r:id="rId12"/>
    <p:sldId id="605" r:id="rId13"/>
    <p:sldId id="606" r:id="rId14"/>
    <p:sldId id="607" r:id="rId15"/>
    <p:sldId id="608" r:id="rId16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6286" autoAdjust="0"/>
  </p:normalViewPr>
  <p:slideViewPr>
    <p:cSldViewPr snapToGrid="0">
      <p:cViewPr>
        <p:scale>
          <a:sx n="75" d="100"/>
          <a:sy n="75" d="100"/>
        </p:scale>
        <p:origin x="-1794" y="-18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3096" y="22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803098"/>
            <a:ext cx="7315200" cy="436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sz="1000" dirty="0" err="1" smtClean="0"/>
              <a:t>SQLskills</a:t>
            </a:r>
            <a:r>
              <a:rPr lang="en-US" sz="1000" dirty="0" smtClean="0"/>
              <a:t> Immersion Event</a:t>
            </a:r>
            <a:endParaRPr lang="en-US" sz="1000" dirty="0"/>
          </a:p>
          <a:p>
            <a:r>
              <a:rPr lang="en-US" dirty="0"/>
              <a:t>Page </a:t>
            </a:r>
            <a:fld id="{3EE71A02-C3BF-4CBD-B41A-450E6E94C5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6768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2723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AC607A-3742-4B6D-B821-B2EC9EF4A73C}" type="slidenum">
              <a:rPr lang="en-US"/>
              <a:pPr/>
              <a:t>1</a:t>
            </a:fld>
            <a:endParaRPr lang="en-US"/>
          </a:p>
        </p:txBody>
      </p:sp>
      <p:sp>
        <p:nvSpPr>
          <p:cNvPr id="93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  <p:sp>
        <p:nvSpPr>
          <p:cNvPr id="93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68" rIns="93168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Bob Beauchemin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596BD8-D383-493D-9E20-F11E3A1CB7CE}" type="slidenum">
              <a:rPr lang="en-US"/>
              <a:pPr/>
              <a:t>2</a:t>
            </a:fld>
            <a:endParaRPr lang="en-US"/>
          </a:p>
        </p:txBody>
      </p:sp>
      <p:sp>
        <p:nvSpPr>
          <p:cNvPr id="82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6565" name="Rectangle 5"/>
          <p:cNvSpPr>
            <a:spLocks noChangeAspect="1" noChangeArrowheads="1"/>
          </p:cNvSpPr>
          <p:nvPr userDrawn="1"/>
        </p:nvSpPr>
        <p:spPr bwMode="auto">
          <a:xfrm>
            <a:off x="227013" y="5481638"/>
            <a:ext cx="4056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buSzPct val="95000"/>
            </a:pPr>
            <a:r>
              <a:rPr lang="en-US" sz="3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Bob </a:t>
            </a:r>
            <a:r>
              <a:rPr lang="en-US" sz="3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Beauchemin</a:t>
            </a:r>
            <a:endParaRPr lang="en-US" sz="36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>
              <a:lnSpc>
                <a:spcPct val="100000"/>
              </a:lnSpc>
              <a:buSzPct val="95000"/>
            </a:pPr>
            <a:r>
              <a:rPr lang="en-US" sz="3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SQLskills.com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1712328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000" b="0" dirty="0">
                <a:solidFill>
                  <a:srgbClr val="969696"/>
                </a:solidFill>
                <a:latin typeface="Arial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Arial" charset="0"/>
              </a:rPr>
              <a:t>Bob Beauchemin</a:t>
            </a:r>
            <a:br>
              <a:rPr lang="en-US" sz="1000" b="0" dirty="0">
                <a:solidFill>
                  <a:srgbClr val="969696"/>
                </a:solidFill>
                <a:latin typeface="Arial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Arial" charset="0"/>
              </a:rPr>
              <a:t>SQLskills</a:t>
            </a:r>
            <a:r>
              <a:rPr lang="en-US" sz="1000" b="0" baseline="0" dirty="0" smtClean="0">
                <a:solidFill>
                  <a:srgbClr val="969696"/>
                </a:solidFill>
                <a:latin typeface="Arial" charset="0"/>
              </a:rPr>
              <a:t> Immersion Event</a:t>
            </a:r>
            <a:endParaRPr lang="en-US" sz="1000" b="0" dirty="0">
              <a:solidFill>
                <a:srgbClr val="969696"/>
              </a:solidFill>
              <a:latin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920526"/>
          </a:xfrm>
          <a:noFill/>
          <a:ln/>
        </p:spPr>
        <p:txBody>
          <a:bodyPr anchor="t"/>
          <a:lstStyle/>
          <a:p>
            <a:r>
              <a:rPr lang="en-US" sz="4000" dirty="0">
                <a:solidFill>
                  <a:schemeClr val="accent1"/>
                </a:solidFill>
              </a:rPr>
              <a:t>Module </a:t>
            </a:r>
            <a:r>
              <a:rPr lang="en-US" sz="4000" dirty="0" smtClean="0">
                <a:solidFill>
                  <a:schemeClr val="accent1"/>
                </a:solidFill>
              </a:rPr>
              <a:t>5</a:t>
            </a:r>
            <a:r>
              <a:rPr lang="en-US" dirty="0"/>
              <a:t/>
            </a:r>
            <a:br>
              <a:rPr lang="en-US" dirty="0"/>
            </a:br>
            <a:r>
              <a:rPr lang="en-US" sz="6000" dirty="0" smtClean="0"/>
              <a:t>SQL Injection</a:t>
            </a:r>
            <a:r>
              <a:rPr lang="en-US" sz="5400" dirty="0">
                <a:latin typeface="Eurostile Bold" pitchFamily="34" charset="0"/>
              </a:rPr>
              <a:t/>
            </a:r>
            <a:br>
              <a:rPr lang="en-US" sz="5400" dirty="0">
                <a:latin typeface="Eurostile Bold" pitchFamily="34" charset="0"/>
              </a:rPr>
            </a:br>
            <a:endParaRPr lang="en-US" sz="3200" dirty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Analyzing Error Messages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Blind SQL Injection works by analyzing error messages</a:t>
            </a:r>
          </a:p>
          <a:p>
            <a:pPr lvl="1"/>
            <a:r>
              <a:rPr lang="en-US" dirty="0" smtClean="0"/>
              <a:t>Test for if conditions by injecting a WAITFOR</a:t>
            </a:r>
          </a:p>
          <a:p>
            <a:pPr lvl="1"/>
            <a:r>
              <a:rPr lang="en-US" dirty="0" smtClean="0"/>
              <a:t>Look for grouping errors</a:t>
            </a:r>
          </a:p>
          <a:p>
            <a:pPr lvl="1"/>
            <a:r>
              <a:rPr lang="en-US" dirty="0" smtClean="0"/>
              <a:t>Look for type mismatch</a:t>
            </a:r>
          </a:p>
          <a:p>
            <a:r>
              <a:rPr lang="en-US" dirty="0" smtClean="0"/>
              <a:t>Do not include SQL statements in error messages</a:t>
            </a:r>
          </a:p>
          <a:p>
            <a:r>
              <a:rPr lang="en-US" dirty="0" smtClean="0"/>
              <a:t>Do not provide failure reason for login error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Ownership Chaining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Ownership chaining means dynamic SQL executes as CALLER</a:t>
            </a:r>
          </a:p>
          <a:p>
            <a:pPr lvl="1"/>
            <a:r>
              <a:rPr lang="en-US" dirty="0" smtClean="0"/>
              <a:t>Prohibits use of OWNER credentials to execute dynamic SQL</a:t>
            </a:r>
          </a:p>
          <a:p>
            <a:r>
              <a:rPr lang="en-US" dirty="0" smtClean="0"/>
              <a:t>Never use concatenated dynamic SQL in an EXECUTE as OWNER stored procedure</a:t>
            </a:r>
          </a:p>
          <a:p>
            <a:pPr lvl="1"/>
            <a:r>
              <a:rPr lang="en-US" dirty="0" smtClean="0"/>
              <a:t>Note: SQLCLR queries are dynamic SQL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Microsoft Security Advisory (KB954462) - Rise in SQL Injection Attacks Exploiting Unverified User Data Input</a:t>
            </a:r>
          </a:p>
          <a:p>
            <a:pPr lvl="1"/>
            <a:r>
              <a:rPr lang="en-US" dirty="0" smtClean="0"/>
              <a:t>Microsoft Source Code Analyzer for SQL Injection</a:t>
            </a:r>
          </a:p>
          <a:p>
            <a:pPr lvl="2"/>
            <a:r>
              <a:rPr lang="en-US" dirty="0" smtClean="0"/>
              <a:t>http://support.microsoft.com/kb/954476</a:t>
            </a:r>
          </a:p>
          <a:p>
            <a:pPr lvl="1"/>
            <a:r>
              <a:rPr lang="en-US" dirty="0" err="1" smtClean="0"/>
              <a:t>URLScan</a:t>
            </a:r>
            <a:r>
              <a:rPr lang="en-US" dirty="0" smtClean="0"/>
              <a:t> -</a:t>
            </a:r>
          </a:p>
          <a:p>
            <a:pPr lvl="2"/>
            <a:r>
              <a:rPr lang="en-US" dirty="0" smtClean="0"/>
              <a:t>Restrict Web requests IIS will process</a:t>
            </a:r>
          </a:p>
          <a:p>
            <a:pPr lvl="2"/>
            <a:r>
              <a:rPr lang="en-US" dirty="0" smtClean="0"/>
              <a:t>Monitors URLs for suspicious parameters</a:t>
            </a:r>
          </a:p>
          <a:p>
            <a:pPr lvl="1"/>
            <a:r>
              <a:rPr lang="en-US" dirty="0" smtClean="0"/>
              <a:t>HP </a:t>
            </a:r>
            <a:r>
              <a:rPr lang="en-US" dirty="0" err="1" smtClean="0"/>
              <a:t>Scrawlr</a:t>
            </a:r>
            <a:endParaRPr lang="en-US" dirty="0" smtClean="0"/>
          </a:p>
          <a:p>
            <a:pPr lvl="2"/>
            <a:r>
              <a:rPr lang="en-US" dirty="0" err="1" smtClean="0"/>
              <a:t>Recurse</a:t>
            </a:r>
            <a:r>
              <a:rPr lang="en-US" dirty="0" smtClean="0"/>
              <a:t> through web code, with start URL</a:t>
            </a:r>
          </a:p>
          <a:p>
            <a:pPr lvl="2"/>
            <a:r>
              <a:rPr lang="en-US" dirty="0" smtClean="0"/>
              <a:t>Send HTTP request and Analyze HTTP Responses</a:t>
            </a:r>
          </a:p>
          <a:p>
            <a:r>
              <a:rPr lang="en-US" dirty="0" smtClean="0"/>
              <a:t>More tools</a:t>
            </a:r>
          </a:p>
          <a:p>
            <a:pPr lvl="1"/>
            <a:r>
              <a:rPr lang="en-US" sz="2200" dirty="0" smtClean="0"/>
              <a:t>http://sqlservercode.blogspot.com/2007/05/check-your-sql-for-sql-injection.html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Injection</a:t>
            </a:r>
          </a:p>
          <a:p>
            <a:pPr lvl="1"/>
            <a:r>
              <a:rPr lang="en-US" dirty="0" smtClean="0"/>
              <a:t>Poorly written SQL in applications</a:t>
            </a:r>
          </a:p>
          <a:p>
            <a:pPr lvl="1"/>
            <a:r>
              <a:rPr lang="en-US" dirty="0" smtClean="0"/>
              <a:t>Manifest itself as database problems</a:t>
            </a:r>
          </a:p>
          <a:p>
            <a:r>
              <a:rPr lang="en-US" dirty="0" smtClean="0"/>
              <a:t>Don't write SQL in applications</a:t>
            </a:r>
          </a:p>
          <a:p>
            <a:r>
              <a:rPr lang="en-US" dirty="0" smtClean="0"/>
              <a:t>Don't concatenate user input in stored procedures</a:t>
            </a:r>
          </a:p>
          <a:p>
            <a:r>
              <a:rPr lang="en-US" dirty="0" smtClean="0"/>
              <a:t>Minimize privileges for public web facing applications</a:t>
            </a:r>
          </a:p>
          <a:p>
            <a:r>
              <a:rPr lang="en-US" dirty="0" smtClean="0"/>
              <a:t>Use tools to identify possible attack sites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Server Books Online</a:t>
            </a:r>
          </a:p>
          <a:p>
            <a:pPr lvl="1"/>
            <a:r>
              <a:rPr lang="en-US" sz="2000" dirty="0" smtClean="0"/>
              <a:t>http://msdn.microsoft.com/en-us/library/ms161953.aspx</a:t>
            </a:r>
          </a:p>
          <a:p>
            <a:r>
              <a:rPr lang="en-US" dirty="0" smtClean="0"/>
              <a:t>Writing Secure Code, by Michael Howard and David LeBlanc</a:t>
            </a:r>
          </a:p>
          <a:p>
            <a:r>
              <a:rPr lang="en-US" dirty="0" smtClean="0"/>
              <a:t>SQL Server Security Checklist </a:t>
            </a:r>
          </a:p>
          <a:p>
            <a:pPr lvl="1"/>
            <a:r>
              <a:rPr lang="en-US" dirty="0" smtClean="0"/>
              <a:t>http://www.sqlsecurity.com/checklist.asp </a:t>
            </a:r>
          </a:p>
          <a:p>
            <a:pPr>
              <a:defRPr/>
            </a:pPr>
            <a:r>
              <a:rPr lang="en-US" dirty="0" smtClean="0"/>
              <a:t>SQL Injection Cheat Sheet</a:t>
            </a:r>
          </a:p>
          <a:p>
            <a:pPr lvl="1">
              <a:defRPr/>
            </a:pPr>
            <a:r>
              <a:rPr lang="en-US" sz="2000" dirty="0" smtClean="0"/>
              <a:t>http://ferruh.mavituna.com/makale/sql-injection-cheatsheet/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2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82022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Description and Examples</a:t>
            </a:r>
          </a:p>
          <a:p>
            <a:r>
              <a:rPr lang="en-US" dirty="0" smtClean="0"/>
              <a:t>Parameterization</a:t>
            </a:r>
          </a:p>
          <a:p>
            <a:r>
              <a:rPr lang="en-US" dirty="0" smtClean="0"/>
              <a:t>When You Can't Parameterize</a:t>
            </a:r>
          </a:p>
          <a:p>
            <a:r>
              <a:rPr lang="en-US" dirty="0" smtClean="0"/>
              <a:t>Ownership Chaining and Dynamic SQL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SQL Injection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Exploits database layer of application</a:t>
            </a:r>
          </a:p>
          <a:p>
            <a:pPr lvl="1"/>
            <a:r>
              <a:rPr lang="en-US" smtClean="0"/>
              <a:t>Usually caused by concatenating user input to produce a SQL statement</a:t>
            </a:r>
          </a:p>
          <a:p>
            <a:pPr lvl="1"/>
            <a:r>
              <a:rPr lang="en-US" smtClean="0"/>
              <a:t>Results in execution of user input</a:t>
            </a:r>
          </a:p>
          <a:p>
            <a:r>
              <a:rPr lang="en-US" smtClean="0"/>
              <a:t>Some results of SQL Injection</a:t>
            </a:r>
          </a:p>
          <a:p>
            <a:pPr lvl="1"/>
            <a:r>
              <a:rPr lang="en-US" smtClean="0"/>
              <a:t>Obtain or guess passwords</a:t>
            </a:r>
          </a:p>
          <a:p>
            <a:pPr lvl="1"/>
            <a:r>
              <a:rPr lang="en-US" smtClean="0"/>
              <a:t>Obtain data</a:t>
            </a:r>
          </a:p>
          <a:p>
            <a:pPr lvl="1"/>
            <a:r>
              <a:rPr lang="en-US" smtClean="0"/>
              <a:t>Obtain database metadata</a:t>
            </a:r>
          </a:p>
          <a:p>
            <a:pPr lvl="1"/>
            <a:r>
              <a:rPr lang="en-US" smtClean="0"/>
              <a:t>Drop database objects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String Concatenation Attacks</a:t>
            </a:r>
          </a:p>
          <a:p>
            <a:pPr>
              <a:defRPr/>
            </a:pPr>
            <a:r>
              <a:rPr lang="en-US" dirty="0" smtClean="0"/>
              <a:t>String Truncation Attacks</a:t>
            </a:r>
          </a:p>
          <a:p>
            <a:pPr>
              <a:defRPr/>
            </a:pPr>
            <a:r>
              <a:rPr lang="en-US" dirty="0" smtClean="0"/>
              <a:t>Two common patterns</a:t>
            </a:r>
          </a:p>
          <a:p>
            <a:pPr lvl="1">
              <a:defRPr/>
            </a:pPr>
            <a:r>
              <a:rPr lang="en-US" dirty="0" smtClean="0"/>
              <a:t>Ending a statement with user input</a:t>
            </a:r>
          </a:p>
          <a:p>
            <a:pPr lvl="1">
              <a:buFont typeface="Arial" charset="0"/>
              <a:buNone/>
              <a:defRPr/>
            </a:pPr>
            <a:r>
              <a:rPr lang="en-US" dirty="0" smtClean="0"/>
              <a:t>     </a:t>
            </a:r>
            <a:r>
              <a:rPr lang="en-US" sz="2400" dirty="0" smtClean="0"/>
              <a:t>'SELECT id, name FROM Table1 WHERE id = ' + input</a:t>
            </a:r>
          </a:p>
          <a:p>
            <a:pPr lvl="1">
              <a:buFont typeface="Arial" charset="0"/>
              <a:buNone/>
              <a:defRPr/>
            </a:pPr>
            <a:r>
              <a:rPr lang="en-US" sz="2400" dirty="0" smtClean="0"/>
              <a:t>        with input of:   '1; DROP TABLE Table2'</a:t>
            </a:r>
          </a:p>
          <a:p>
            <a:pPr lvl="1">
              <a:defRPr/>
            </a:pPr>
            <a:r>
              <a:rPr lang="en-US" dirty="0" smtClean="0"/>
              <a:t>Ending a conditional statement with user input</a:t>
            </a:r>
          </a:p>
          <a:p>
            <a:pPr lvl="1">
              <a:buFont typeface="Arial" charset="0"/>
              <a:buNone/>
              <a:defRPr/>
            </a:pPr>
            <a:r>
              <a:rPr lang="en-US" dirty="0" smtClean="0"/>
              <a:t>     </a:t>
            </a:r>
            <a:r>
              <a:rPr lang="en-US" sz="2400" dirty="0" smtClean="0"/>
              <a:t>'SELECT id, name FROM Table1 WHERE id = ' + input</a:t>
            </a:r>
          </a:p>
          <a:p>
            <a:pPr lvl="1">
              <a:buFont typeface="Arial" charset="0"/>
              <a:buNone/>
              <a:defRPr/>
            </a:pPr>
            <a:r>
              <a:rPr lang="en-US" sz="2400" dirty="0" smtClean="0"/>
              <a:t>        with input of:  '1 </a:t>
            </a:r>
            <a:r>
              <a:rPr lang="en-US" sz="2400" dirty="0" smtClean="0"/>
              <a:t>OR </a:t>
            </a:r>
            <a:r>
              <a:rPr lang="en-US" sz="2400" dirty="0" smtClean="0"/>
              <a:t>0=0'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Parameterization</a:t>
            </a:r>
            <a:endParaRPr lang="en-US" dirty="0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Always using parameterized statements is the most effective way to prevent</a:t>
            </a:r>
          </a:p>
          <a:p>
            <a:r>
              <a:rPr lang="en-US" dirty="0" smtClean="0"/>
              <a:t>Useable in</a:t>
            </a:r>
          </a:p>
          <a:p>
            <a:pPr lvl="1"/>
            <a:r>
              <a:rPr lang="en-US" dirty="0" smtClean="0"/>
              <a:t>Stored procedures (best) or</a:t>
            </a:r>
          </a:p>
          <a:p>
            <a:pPr lvl="1"/>
            <a:r>
              <a:rPr lang="en-US" dirty="0" smtClean="0"/>
              <a:t>Parameterized queries or</a:t>
            </a:r>
          </a:p>
          <a:p>
            <a:pPr lvl="1"/>
            <a:r>
              <a:rPr lang="en-US" dirty="0" err="1" smtClean="0"/>
              <a:t>sp_executesql</a:t>
            </a:r>
            <a:r>
              <a:rPr lang="en-US" dirty="0" smtClean="0"/>
              <a:t> (not exec() )</a:t>
            </a:r>
          </a:p>
          <a:p>
            <a:r>
              <a:rPr lang="en-US" dirty="0" smtClean="0"/>
              <a:t>Parameters usable even if multiple SQL statements in a batch </a:t>
            </a:r>
          </a:p>
          <a:p>
            <a:r>
              <a:rPr lang="en-US" dirty="0" smtClean="0"/>
              <a:t>Do not concatenate user input in stored procedures</a:t>
            </a:r>
          </a:p>
          <a:p>
            <a:r>
              <a:rPr lang="en-US" dirty="0" smtClean="0"/>
              <a:t>LINQ and EDM almost always use parameters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You Can't Parameterize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can't parameterize</a:t>
            </a:r>
          </a:p>
          <a:p>
            <a:pPr lvl="1"/>
            <a:r>
              <a:rPr lang="en-US" dirty="0" smtClean="0"/>
              <a:t>DDL</a:t>
            </a:r>
          </a:p>
          <a:p>
            <a:pPr lvl="1"/>
            <a:r>
              <a:rPr lang="en-US" dirty="0" smtClean="0"/>
              <a:t>Table Names</a:t>
            </a:r>
          </a:p>
          <a:p>
            <a:pPr lvl="1"/>
            <a:r>
              <a:rPr lang="en-US" dirty="0" smtClean="0"/>
              <a:t>Column </a:t>
            </a:r>
            <a:r>
              <a:rPr lang="en-US" dirty="0" smtClean="0"/>
              <a:t>Names</a:t>
            </a:r>
          </a:p>
          <a:p>
            <a:pPr lvl="1"/>
            <a:r>
              <a:rPr lang="en-US" dirty="0" smtClean="0"/>
              <a:t>Passwords for opening keys</a:t>
            </a:r>
            <a:endParaRPr lang="en-US" dirty="0" smtClean="0"/>
          </a:p>
          <a:p>
            <a:r>
              <a:rPr lang="en-US" dirty="0" smtClean="0"/>
              <a:t>You can parameterize </a:t>
            </a:r>
          </a:p>
          <a:p>
            <a:pPr lvl="1"/>
            <a:r>
              <a:rPr lang="en-US" dirty="0" smtClean="0"/>
              <a:t>IN clauses - Individual items only</a:t>
            </a:r>
          </a:p>
          <a:p>
            <a:pPr lvl="2"/>
            <a:r>
              <a:rPr lang="en-US" dirty="0" smtClean="0"/>
              <a:t>Causes Code Complexity</a:t>
            </a:r>
          </a:p>
          <a:p>
            <a:r>
              <a:rPr lang="en-US" dirty="0" smtClean="0"/>
              <a:t>You can write catch all queries with every possible column that might be needed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Filtering Characters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Filter Control Characters from User Input</a:t>
            </a:r>
          </a:p>
          <a:p>
            <a:r>
              <a:rPr lang="en-US" smtClean="0"/>
              <a:t>Filtering on Client Side</a:t>
            </a:r>
          </a:p>
          <a:p>
            <a:pPr lvl="1"/>
            <a:r>
              <a:rPr lang="en-US" smtClean="0"/>
              <a:t>Use Regex to verify user input pattern</a:t>
            </a:r>
          </a:p>
          <a:p>
            <a:pPr lvl="1"/>
            <a:r>
              <a:rPr lang="en-US" smtClean="0"/>
              <a:t>Limit number of characters in input fields</a:t>
            </a:r>
          </a:p>
          <a:p>
            <a:pPr lvl="1"/>
            <a:r>
              <a:rPr lang="en-US" smtClean="0"/>
              <a:t>Look for VALID input, not invalid input</a:t>
            </a:r>
          </a:p>
          <a:p>
            <a:endParaRPr lang="en-US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Filtering On Server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Filtering in T-SQL</a:t>
            </a:r>
          </a:p>
          <a:p>
            <a:pPr lvl="1">
              <a:defRPr/>
            </a:pPr>
            <a:r>
              <a:rPr lang="en-US" dirty="0" smtClean="0"/>
              <a:t>Using QUOTENAME and REPLACE is a good start</a:t>
            </a:r>
          </a:p>
          <a:p>
            <a:pPr lvl="1">
              <a:defRPr/>
            </a:pPr>
            <a:r>
              <a:rPr lang="en-US" dirty="0" smtClean="0"/>
              <a:t>Watch for comment characters, semicolons, hex input</a:t>
            </a:r>
          </a:p>
          <a:p>
            <a:pPr>
              <a:defRPr/>
            </a:pPr>
            <a:r>
              <a:rPr lang="en-US" dirty="0" smtClean="0"/>
              <a:t>Reject bad input rather than trying to escape it</a:t>
            </a:r>
          </a:p>
          <a:p>
            <a:pPr>
              <a:defRPr/>
            </a:pPr>
            <a:r>
              <a:rPr lang="en-US" dirty="0" smtClean="0"/>
              <a:t>A comprehensive list of characters has not been determined</a:t>
            </a:r>
          </a:p>
          <a:p>
            <a:pPr lvl="1">
              <a:defRPr/>
            </a:pPr>
            <a:r>
              <a:rPr lang="en-US" dirty="0" smtClean="0"/>
              <a:t>SQL Injection possible with "ordinary" characters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Privileges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an account with minimal privileges in applications</a:t>
            </a:r>
          </a:p>
          <a:p>
            <a:r>
              <a:rPr lang="en-US" dirty="0" smtClean="0"/>
              <a:t>Use SQL EXECUTE </a:t>
            </a:r>
            <a:r>
              <a:rPr lang="en-US" dirty="0" smtClean="0"/>
              <a:t>permission only</a:t>
            </a:r>
            <a:endParaRPr lang="en-US" dirty="0" smtClean="0"/>
          </a:p>
          <a:p>
            <a:pPr lvl="1"/>
            <a:r>
              <a:rPr lang="en-US" dirty="0" smtClean="0"/>
              <a:t>Avoid and/or Audit </a:t>
            </a:r>
            <a:r>
              <a:rPr lang="en-US" dirty="0" smtClean="0"/>
              <a:t>direct table access</a:t>
            </a:r>
          </a:p>
          <a:p>
            <a:r>
              <a:rPr lang="en-US" dirty="0" smtClean="0"/>
              <a:t>System metadata </a:t>
            </a:r>
            <a:r>
              <a:rPr lang="en-US" dirty="0" smtClean="0"/>
              <a:t>secured as of SQL2005</a:t>
            </a:r>
            <a:endParaRPr lang="en-US" dirty="0" smtClean="0"/>
          </a:p>
          <a:p>
            <a:r>
              <a:rPr lang="en-US" dirty="0" smtClean="0"/>
              <a:t>Deny access to system stored procedures</a:t>
            </a:r>
          </a:p>
          <a:p>
            <a:r>
              <a:rPr lang="en-US" dirty="0" smtClean="0"/>
              <a:t>Turn off </a:t>
            </a:r>
            <a:r>
              <a:rPr lang="en-US" dirty="0" err="1" smtClean="0"/>
              <a:t>xp_cmdshell</a:t>
            </a:r>
            <a:r>
              <a:rPr lang="en-US" dirty="0" smtClean="0"/>
              <a:t>, </a:t>
            </a:r>
            <a:r>
              <a:rPr lang="en-US" dirty="0" err="1" smtClean="0"/>
              <a:t>sp_oa_create</a:t>
            </a:r>
            <a:r>
              <a:rPr lang="en-US" dirty="0" smtClean="0"/>
              <a:t>, </a:t>
            </a:r>
            <a:r>
              <a:rPr lang="en-US" dirty="0" err="1" smtClean="0"/>
              <a:t>OpenRowset</a:t>
            </a:r>
            <a:r>
              <a:rPr lang="en-US" dirty="0" smtClean="0"/>
              <a:t>, </a:t>
            </a:r>
            <a:r>
              <a:rPr lang="en-US" dirty="0" err="1" smtClean="0"/>
              <a:t>OpenQuery</a:t>
            </a:r>
            <a:endParaRPr lang="en-US" dirty="0" smtClean="0"/>
          </a:p>
          <a:p>
            <a:pPr lvl="1"/>
            <a:r>
              <a:rPr lang="en-US" dirty="0" smtClean="0"/>
              <a:t>Security Best Practices Policies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5431</TotalTime>
  <Words>578</Words>
  <Application>Microsoft Office PowerPoint</Application>
  <PresentationFormat>Letter Paper (8.5x11 in)</PresentationFormat>
  <Paragraphs>110</Paragraphs>
  <Slides>14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SQLskills Master Template</vt:lpstr>
      <vt:lpstr>SQLskills_BobB_Template</vt:lpstr>
      <vt:lpstr>Module 5 SQL Injection </vt:lpstr>
      <vt:lpstr>Overview</vt:lpstr>
      <vt:lpstr>SQL Injection</vt:lpstr>
      <vt:lpstr>Common Patterns</vt:lpstr>
      <vt:lpstr>Parameterization</vt:lpstr>
      <vt:lpstr>What You Can't Parameterize</vt:lpstr>
      <vt:lpstr>Filtering Characters </vt:lpstr>
      <vt:lpstr>Filtering On Server</vt:lpstr>
      <vt:lpstr>Privileges</vt:lpstr>
      <vt:lpstr>Analyzing Error Messages</vt:lpstr>
      <vt:lpstr>Ownership Chaining</vt:lpstr>
      <vt:lpstr>Tools</vt:lpstr>
      <vt:lpstr>Summary</vt:lpstr>
      <vt:lpstr>References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Setting Up and Maintaining a Secure SQL Server</dc:title>
  <dc:subject>SQL Server 2008</dc:subject>
  <dc:creator>Bob Beauchemin</dc:creator>
  <cp:lastModifiedBy>bobb</cp:lastModifiedBy>
  <cp:revision>242</cp:revision>
  <dcterms:created xsi:type="dcterms:W3CDTF">2004-05-26T19:38:49Z</dcterms:created>
  <dcterms:modified xsi:type="dcterms:W3CDTF">2012-07-26T21:57:02Z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