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54"/>
  </p:notesMasterIdLst>
  <p:handoutMasterIdLst>
    <p:handoutMasterId r:id="rId55"/>
  </p:handoutMasterIdLst>
  <p:sldIdLst>
    <p:sldId id="623" r:id="rId3"/>
    <p:sldId id="661" r:id="rId4"/>
    <p:sldId id="662" r:id="rId5"/>
    <p:sldId id="663" r:id="rId6"/>
    <p:sldId id="664" r:id="rId7"/>
    <p:sldId id="711" r:id="rId8"/>
    <p:sldId id="665" r:id="rId9"/>
    <p:sldId id="666" r:id="rId10"/>
    <p:sldId id="667" r:id="rId11"/>
    <p:sldId id="710" r:id="rId12"/>
    <p:sldId id="669" r:id="rId13"/>
    <p:sldId id="712" r:id="rId14"/>
    <p:sldId id="668" r:id="rId15"/>
    <p:sldId id="671" r:id="rId16"/>
    <p:sldId id="672" r:id="rId17"/>
    <p:sldId id="713" r:id="rId18"/>
    <p:sldId id="715" r:id="rId19"/>
    <p:sldId id="673" r:id="rId20"/>
    <p:sldId id="674" r:id="rId21"/>
    <p:sldId id="675" r:id="rId22"/>
    <p:sldId id="676" r:id="rId23"/>
    <p:sldId id="677" r:id="rId24"/>
    <p:sldId id="678" r:id="rId25"/>
    <p:sldId id="679" r:id="rId26"/>
    <p:sldId id="680" r:id="rId27"/>
    <p:sldId id="714" r:id="rId28"/>
    <p:sldId id="681" r:id="rId29"/>
    <p:sldId id="682" r:id="rId30"/>
    <p:sldId id="683" r:id="rId31"/>
    <p:sldId id="684" r:id="rId32"/>
    <p:sldId id="685" r:id="rId33"/>
    <p:sldId id="686" r:id="rId34"/>
    <p:sldId id="688" r:id="rId35"/>
    <p:sldId id="690" r:id="rId36"/>
    <p:sldId id="692" r:id="rId37"/>
    <p:sldId id="693" r:id="rId38"/>
    <p:sldId id="694" r:id="rId39"/>
    <p:sldId id="695" r:id="rId40"/>
    <p:sldId id="696" r:id="rId41"/>
    <p:sldId id="697" r:id="rId42"/>
    <p:sldId id="698" r:id="rId43"/>
    <p:sldId id="699" r:id="rId44"/>
    <p:sldId id="700" r:id="rId45"/>
    <p:sldId id="701" r:id="rId46"/>
    <p:sldId id="702" r:id="rId47"/>
    <p:sldId id="703" r:id="rId48"/>
    <p:sldId id="704" r:id="rId49"/>
    <p:sldId id="705" r:id="rId50"/>
    <p:sldId id="706" r:id="rId51"/>
    <p:sldId id="707" r:id="rId52"/>
    <p:sldId id="709" r:id="rId53"/>
  </p:sldIdLst>
  <p:sldSz cx="9144000" cy="6858000" type="letter"/>
  <p:notesSz cx="7010400" cy="92964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8" autoAdjust="0"/>
    <p:restoredTop sz="86286" autoAdjust="0"/>
  </p:normalViewPr>
  <p:slideViewPr>
    <p:cSldViewPr snapToGrid="0">
      <p:cViewPr>
        <p:scale>
          <a:sx n="75" d="100"/>
          <a:sy n="75" d="100"/>
        </p:scale>
        <p:origin x="-1794" y="-180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3096" y="22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393950" y="188913"/>
            <a:ext cx="2378075" cy="58102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772320"/>
            <a:ext cx="7315200" cy="466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  <a:spAutoFit/>
          </a:bodyPr>
          <a:lstStyle>
            <a:lvl1pPr algn="ctr" defTabSz="966788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b="1" dirty="0" err="1">
                <a:latin typeface="Calibri" pitchFamily="34" charset="0"/>
              </a:rPr>
              <a:t>SQLskills</a:t>
            </a:r>
            <a:r>
              <a:rPr lang="en-US" b="1" dirty="0">
                <a:latin typeface="Calibri" pitchFamily="34" charset="0"/>
              </a:rPr>
              <a:t> Immersion Event</a:t>
            </a:r>
          </a:p>
          <a:p>
            <a:pPr>
              <a:defRPr/>
            </a:pPr>
            <a:r>
              <a:rPr lang="en-US" dirty="0">
                <a:latin typeface="Calibri" pitchFamily="34" charset="0"/>
              </a:rPr>
              <a:t>Page </a:t>
            </a:r>
            <a:fld id="{726231B1-EC7A-4FC1-96E9-E3A5007216C4}" type="slidenum">
              <a:rPr lang="en-US">
                <a:latin typeface="Calibri" pitchFamily="34" charset="0"/>
              </a:rPr>
              <a:pPr>
                <a:defRPr/>
              </a:pPr>
              <a:t>‹#›</a:t>
            </a:fld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0379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58023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891213" y="8831263"/>
            <a:ext cx="11176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1640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Kimberly L. Tripp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5529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67F632-F668-462F-BF11-B3791B772F7D}" type="slidenum">
              <a:rPr lang="en-US"/>
              <a:pPr/>
              <a:t>1</a:t>
            </a:fld>
            <a:endParaRPr lang="en-US"/>
          </a:p>
        </p:txBody>
      </p:sp>
      <p:sp>
        <p:nvSpPr>
          <p:cNvPr id="553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Kimberly L. Tripp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1B8341-931D-4FAA-B59C-C24300B2BBCD}" type="slidenum">
              <a:rPr lang="en-US"/>
              <a:pPr/>
              <a:t>29</a:t>
            </a:fld>
            <a:endParaRPr lang="en-US"/>
          </a:p>
        </p:txBody>
      </p:sp>
      <p:sp>
        <p:nvSpPr>
          <p:cNvPr id="919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  <p:sp>
        <p:nvSpPr>
          <p:cNvPr id="919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400" b="1" i="1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Run through SQLPSX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SQL Server Connections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2B373A-0A01-43D4-AAA8-170A74DCBCFB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http://www.devconnections.com/updates/LasVegas_Fall10/SQL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14469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SQL Server Connections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2B373A-0A01-43D4-AAA8-170A74DCBCFB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http://www.devconnections.com/updates/LasVegas_Fall10/SQL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3722952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Show Initialize-</a:t>
            </a:r>
            <a:r>
              <a:rPr lang="en-US" dirty="0" err="1" smtClean="0"/>
              <a:t>SQLPSEnvironment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SQL Server Connections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2B373A-0A01-43D4-AAA8-170A74DCBCFB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http://www.devconnections.com/updates/LasVegas_Fall10/SQL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746393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Show WMI explorer</a:t>
            </a:r>
          </a:p>
          <a:p>
            <a:r>
              <a:rPr lang="en-US" dirty="0" err="1" smtClean="0"/>
              <a:t>Tcp</a:t>
            </a:r>
            <a:r>
              <a:rPr lang="en-US" dirty="0" smtClean="0"/>
              <a:t>-on uses SMO</a:t>
            </a:r>
            <a:r>
              <a:rPr lang="en-US" baseline="0" dirty="0" smtClean="0"/>
              <a:t> Managed Computer</a:t>
            </a:r>
          </a:p>
          <a:p>
            <a:r>
              <a:rPr lang="en-US" dirty="0" smtClean="0"/>
              <a:t># Get a reference to the </a:t>
            </a:r>
            <a:r>
              <a:rPr lang="en-US" dirty="0" err="1" smtClean="0"/>
              <a:t>ManagedComputer</a:t>
            </a:r>
            <a:r>
              <a:rPr lang="en-US" dirty="0" smtClean="0"/>
              <a:t> class.</a:t>
            </a:r>
          </a:p>
          <a:p>
            <a:r>
              <a:rPr lang="en-US" dirty="0" smtClean="0"/>
              <a:t>  CD SQLSERVER:\SQL\</a:t>
            </a:r>
            <a:r>
              <a:rPr lang="en-US" dirty="0" err="1" smtClean="0"/>
              <a:t>computername</a:t>
            </a:r>
            <a:endParaRPr lang="en-US" dirty="0" smtClean="0"/>
          </a:p>
          <a:p>
            <a:r>
              <a:rPr lang="en-US" dirty="0" smtClean="0"/>
              <a:t>  $</a:t>
            </a:r>
            <a:r>
              <a:rPr lang="en-US" dirty="0" err="1" smtClean="0"/>
              <a:t>Wmi</a:t>
            </a:r>
            <a:r>
              <a:rPr lang="en-US" dirty="0" smtClean="0"/>
              <a:t> = (get-item .).</a:t>
            </a:r>
            <a:r>
              <a:rPr lang="en-US" dirty="0" err="1" smtClean="0"/>
              <a:t>ManagedComputer</a:t>
            </a:r>
            <a:endParaRPr lang="en-US" smtClean="0"/>
          </a:p>
          <a:p>
            <a:endParaRPr lang="en-US" baseline="0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SQL Server Connections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2B373A-0A01-43D4-AAA8-170A74DCBCFB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http://www.devconnections.com/updates/LasVegas_Fall10/SQL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0313162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Mention </a:t>
            </a:r>
            <a:r>
              <a:rPr lang="en-US" dirty="0" err="1" smtClean="0"/>
              <a:t>SetDefaultInitFields</a:t>
            </a:r>
            <a:r>
              <a:rPr lang="en-US" smtClean="0"/>
              <a:t> on the SMO server object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118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1540806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Calibri" pitchFamily="34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 Immersion Event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2308324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sz="4000" dirty="0" smtClean="0">
                <a:solidFill>
                  <a:schemeClr val="accent1"/>
                </a:solidFill>
              </a:rPr>
              <a:t>Module 8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6000" dirty="0"/>
              <a:t>U</a:t>
            </a:r>
            <a:r>
              <a:rPr lang="en-US" sz="6000" dirty="0" smtClean="0"/>
              <a:t>sing PowerShell With SQL Server</a:t>
            </a:r>
            <a:endParaRPr lang="en-US" sz="3200" dirty="0" smtClean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SQL Server 2012 Improvements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SQLPS is a module</a:t>
            </a:r>
          </a:p>
          <a:p>
            <a:pPr lvl="1"/>
            <a:r>
              <a:rPr lang="en-US" dirty="0" smtClean="0"/>
              <a:t>Import-Module SQLPS</a:t>
            </a:r>
          </a:p>
          <a:p>
            <a:pPr lvl="1"/>
            <a:r>
              <a:rPr lang="en-US" dirty="0" smtClean="0"/>
              <a:t>SQLPS shell is not a </a:t>
            </a:r>
            <a:r>
              <a:rPr lang="en-US" dirty="0" err="1" smtClean="0"/>
              <a:t>minishell</a:t>
            </a:r>
            <a:endParaRPr lang="en-US" dirty="0" smtClean="0"/>
          </a:p>
          <a:p>
            <a:pPr lvl="2"/>
            <a:r>
              <a:rPr lang="en-US" dirty="0" smtClean="0"/>
              <a:t>Less </a:t>
            </a:r>
            <a:r>
              <a:rPr lang="en-US" dirty="0"/>
              <a:t>PowerShell versioning </a:t>
            </a:r>
            <a:r>
              <a:rPr lang="en-US" dirty="0" smtClean="0"/>
              <a:t>issues</a:t>
            </a:r>
          </a:p>
          <a:p>
            <a:r>
              <a:rPr lang="en-US" dirty="0" smtClean="0"/>
              <a:t>SQL Server Provider Expanded</a:t>
            </a:r>
          </a:p>
          <a:p>
            <a:pPr lvl="1"/>
            <a:r>
              <a:rPr lang="en-US" dirty="0" smtClean="0"/>
              <a:t>SSAS</a:t>
            </a:r>
          </a:p>
          <a:p>
            <a:pPr lvl="1"/>
            <a:r>
              <a:rPr lang="en-US" dirty="0" smtClean="0"/>
              <a:t>SSIS</a:t>
            </a:r>
          </a:p>
          <a:p>
            <a:pPr lvl="1"/>
            <a:r>
              <a:rPr lang="en-US" dirty="0" err="1" smtClean="0"/>
              <a:t>XEvents</a:t>
            </a:r>
            <a:endParaRPr lang="en-US" dirty="0" smtClean="0"/>
          </a:p>
          <a:p>
            <a:r>
              <a:rPr lang="en-US" dirty="0" smtClean="0"/>
              <a:t>More </a:t>
            </a:r>
            <a:r>
              <a:rPr lang="en-US" dirty="0" err="1" smtClean="0"/>
              <a:t>cmdlets</a:t>
            </a:r>
            <a:endParaRPr lang="en-US" dirty="0" smtClean="0"/>
          </a:p>
          <a:p>
            <a:pPr lvl="1"/>
            <a:r>
              <a:rPr lang="en-US" dirty="0" smtClean="0"/>
              <a:t>Always-On availability groups</a:t>
            </a:r>
          </a:p>
          <a:p>
            <a:pPr lvl="1"/>
            <a:r>
              <a:rPr lang="en-US" dirty="0" smtClean="0"/>
              <a:t>Backup-Database</a:t>
            </a:r>
            <a:r>
              <a:rPr lang="en-US" smtClean="0"/>
              <a:t>, Restore-Database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0106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SQL Server Cmdlets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Invoke-</a:t>
            </a:r>
            <a:r>
              <a:rPr lang="en-US" dirty="0" err="1" smtClean="0"/>
              <a:t>SQLCmd</a:t>
            </a:r>
            <a:endParaRPr lang="en-US" dirty="0" smtClean="0"/>
          </a:p>
          <a:p>
            <a:r>
              <a:rPr lang="en-US" dirty="0" smtClean="0"/>
              <a:t>Decode-</a:t>
            </a:r>
            <a:r>
              <a:rPr lang="en-US" dirty="0" err="1" smtClean="0"/>
              <a:t>SQLName</a:t>
            </a:r>
            <a:endParaRPr lang="en-US" dirty="0" smtClean="0"/>
          </a:p>
          <a:p>
            <a:r>
              <a:rPr lang="en-US" dirty="0" smtClean="0"/>
              <a:t>Encode-</a:t>
            </a:r>
            <a:r>
              <a:rPr lang="en-US" dirty="0" err="1" smtClean="0"/>
              <a:t>SQLName</a:t>
            </a:r>
            <a:endParaRPr lang="en-US" dirty="0" smtClean="0"/>
          </a:p>
          <a:p>
            <a:r>
              <a:rPr lang="en-US" dirty="0" smtClean="0"/>
              <a:t>Convert-</a:t>
            </a:r>
            <a:r>
              <a:rPr lang="en-US" dirty="0" err="1" smtClean="0"/>
              <a:t>UrnToPath</a:t>
            </a:r>
            <a:endParaRPr lang="en-US" dirty="0" smtClean="0"/>
          </a:p>
          <a:p>
            <a:r>
              <a:rPr lang="en-US" dirty="0" smtClean="0"/>
              <a:t>Invoke-</a:t>
            </a:r>
            <a:r>
              <a:rPr lang="en-US" dirty="0" err="1" smtClean="0"/>
              <a:t>PolicyEvaluation</a:t>
            </a:r>
            <a:endParaRPr lang="en-US" dirty="0" smtClean="0"/>
          </a:p>
          <a:p>
            <a:r>
              <a:rPr lang="en-US" dirty="0" smtClean="0"/>
              <a:t>Additional </a:t>
            </a:r>
            <a:r>
              <a:rPr lang="en-US" dirty="0" err="1" smtClean="0"/>
              <a:t>cmdlets</a:t>
            </a:r>
            <a:r>
              <a:rPr lang="en-US" dirty="0" smtClean="0"/>
              <a:t> for SQL features (e.g. SSAS)</a:t>
            </a:r>
          </a:p>
          <a:p>
            <a:r>
              <a:rPr lang="en-US" dirty="0" smtClean="0"/>
              <a:t>Additional SQL Server 2012 </a:t>
            </a:r>
            <a:r>
              <a:rPr lang="en-US" dirty="0" err="1" smtClean="0"/>
              <a:t>cmdlets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701550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Availability Group </a:t>
            </a:r>
            <a:r>
              <a:rPr lang="en-US" dirty="0" err="1" smtClean="0"/>
              <a:t>Cmdlets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Configuring a server instance for </a:t>
            </a:r>
            <a:r>
              <a:rPr lang="en-US" dirty="0" smtClean="0"/>
              <a:t>availability groups</a:t>
            </a:r>
            <a:endParaRPr lang="en-US" dirty="0"/>
          </a:p>
          <a:p>
            <a:r>
              <a:rPr lang="en-US" dirty="0"/>
              <a:t>Backing up and restoring databases and transaction </a:t>
            </a:r>
            <a:r>
              <a:rPr lang="en-US" dirty="0" smtClean="0"/>
              <a:t>logs</a:t>
            </a:r>
            <a:endParaRPr lang="en-US" dirty="0"/>
          </a:p>
          <a:p>
            <a:r>
              <a:rPr lang="en-US" dirty="0"/>
              <a:t>Creating and managing an availability group </a:t>
            </a:r>
          </a:p>
          <a:p>
            <a:r>
              <a:rPr lang="en-US" dirty="0"/>
              <a:t>Creating and managing an availability group </a:t>
            </a:r>
            <a:r>
              <a:rPr lang="en-US" dirty="0" smtClean="0"/>
              <a:t>listener</a:t>
            </a:r>
            <a:endParaRPr lang="en-US" dirty="0"/>
          </a:p>
          <a:p>
            <a:r>
              <a:rPr lang="en-US" dirty="0"/>
              <a:t>Creating and managing an availability replica </a:t>
            </a:r>
          </a:p>
          <a:p>
            <a:r>
              <a:rPr lang="en-US" dirty="0"/>
              <a:t>Adding and managing an availability database </a:t>
            </a:r>
          </a:p>
          <a:p>
            <a:r>
              <a:rPr lang="en-US" dirty="0"/>
              <a:t>Monitoring availability group health </a:t>
            </a:r>
          </a:p>
        </p:txBody>
      </p:sp>
    </p:spTree>
    <p:extLst>
      <p:ext uri="{BB962C8B-B14F-4D97-AF65-F5344CB8AC3E}">
        <p14:creationId xmlns:p14="http://schemas.microsoft.com/office/powerpoint/2010/main" val="33529012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Integration with SSMS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Object Explorer pane</a:t>
            </a:r>
          </a:p>
          <a:p>
            <a:pPr lvl="1"/>
            <a:r>
              <a:rPr lang="en-US" dirty="0" smtClean="0"/>
              <a:t>Right click on most objects or collections</a:t>
            </a:r>
          </a:p>
          <a:p>
            <a:pPr lvl="1"/>
            <a:r>
              <a:rPr lang="en-US" dirty="0" smtClean="0"/>
              <a:t>Start PowerShell</a:t>
            </a:r>
          </a:p>
          <a:p>
            <a:pPr lvl="2"/>
            <a:r>
              <a:rPr lang="en-US" dirty="0" smtClean="0"/>
              <a:t>SQLPS started at that point in the hierarchy</a:t>
            </a:r>
          </a:p>
          <a:p>
            <a:r>
              <a:rPr lang="en-US" dirty="0" smtClean="0"/>
              <a:t>SQL Agent</a:t>
            </a:r>
          </a:p>
          <a:p>
            <a:pPr lvl="1"/>
            <a:r>
              <a:rPr lang="en-US" dirty="0" smtClean="0"/>
              <a:t>PowerShell subsystem added to Agent</a:t>
            </a:r>
          </a:p>
          <a:p>
            <a:pPr lvl="1"/>
            <a:r>
              <a:rPr lang="en-US" dirty="0" smtClean="0"/>
              <a:t>Job steps can be PowerShell scripts</a:t>
            </a:r>
          </a:p>
          <a:p>
            <a:pPr lvl="1"/>
            <a:r>
              <a:rPr lang="en-US" dirty="0" smtClean="0"/>
              <a:t>Or use Operating System (</a:t>
            </a:r>
            <a:r>
              <a:rPr lang="en-US" dirty="0" err="1" smtClean="0"/>
              <a:t>cmdexe</a:t>
            </a:r>
            <a:r>
              <a:rPr lang="en-US" dirty="0" smtClean="0"/>
              <a:t>) subsystem</a:t>
            </a:r>
          </a:p>
          <a:p>
            <a:pPr lvl="2"/>
            <a:r>
              <a:rPr lang="en-US" dirty="0" smtClean="0"/>
              <a:t>And execute PowerShell.exe [</a:t>
            </a:r>
            <a:r>
              <a:rPr lang="en-US" dirty="0" err="1" smtClean="0"/>
              <a:t>scriptname</a:t>
            </a:r>
            <a:r>
              <a:rPr lang="en-US" dirty="0" smtClean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11576225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Database Administrator Tasks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DBAs use SQL</a:t>
            </a:r>
          </a:p>
          <a:p>
            <a:pPr lvl="1"/>
            <a:r>
              <a:rPr lang="en-US" dirty="0" smtClean="0"/>
              <a:t>DDL statements to define, alter objects</a:t>
            </a:r>
          </a:p>
          <a:p>
            <a:pPr lvl="2"/>
            <a:r>
              <a:rPr lang="en-US" dirty="0" smtClean="0"/>
              <a:t>Also backup, restore, DBCC</a:t>
            </a:r>
          </a:p>
          <a:p>
            <a:pPr lvl="1"/>
            <a:r>
              <a:rPr lang="en-US" dirty="0" smtClean="0"/>
              <a:t>T-SQL is a scripting language</a:t>
            </a:r>
          </a:p>
          <a:p>
            <a:pPr lvl="1"/>
            <a:r>
              <a:rPr lang="en-US" dirty="0" smtClean="0"/>
              <a:t>System procedures for non-object tasks</a:t>
            </a:r>
          </a:p>
          <a:p>
            <a:r>
              <a:rPr lang="en-US" dirty="0" smtClean="0"/>
              <a:t>Scripting with SQLCMD (or OSQL)</a:t>
            </a:r>
          </a:p>
          <a:p>
            <a:pPr lvl="1"/>
            <a:r>
              <a:rPr lang="en-US" dirty="0" smtClean="0"/>
              <a:t>"Shell out" to perform OS tasks</a:t>
            </a:r>
          </a:p>
          <a:p>
            <a:pPr lvl="1"/>
            <a:r>
              <a:rPr lang="en-US" dirty="0" smtClean="0"/>
              <a:t>Or use </a:t>
            </a:r>
            <a:r>
              <a:rPr lang="en-US" dirty="0" err="1" smtClean="0"/>
              <a:t>xp_cmdshell</a:t>
            </a:r>
            <a:r>
              <a:rPr lang="en-US" dirty="0" smtClean="0"/>
              <a:t> within SQL Server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83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DBA Tasks with PowerShell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PowerShell is general purpose</a:t>
            </a:r>
          </a:p>
          <a:p>
            <a:pPr lvl="1"/>
            <a:r>
              <a:rPr lang="en-US" dirty="0" smtClean="0"/>
              <a:t>Used by system admins as well as DBAs</a:t>
            </a:r>
          </a:p>
          <a:p>
            <a:pPr lvl="1"/>
            <a:r>
              <a:rPr lang="en-US" dirty="0" smtClean="0"/>
              <a:t>Can mix DBA, OS, or other command</a:t>
            </a:r>
          </a:p>
          <a:p>
            <a:pPr lvl="1"/>
            <a:r>
              <a:rPr lang="en-US" dirty="0" smtClean="0"/>
              <a:t>Can get SQL </a:t>
            </a:r>
            <a:r>
              <a:rPr lang="en-US" dirty="0" err="1" smtClean="0"/>
              <a:t>perfmon</a:t>
            </a:r>
            <a:r>
              <a:rPr lang="en-US" dirty="0" smtClean="0"/>
              <a:t> counters (get-counter)</a:t>
            </a:r>
          </a:p>
          <a:p>
            <a:r>
              <a:rPr lang="en-US" dirty="0" smtClean="0"/>
              <a:t>Can run T-SQL scripts with </a:t>
            </a:r>
            <a:r>
              <a:rPr lang="en-US" dirty="0" err="1" smtClean="0"/>
              <a:t>Cmdlets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Invoke-SQLCMD and retrieve results</a:t>
            </a:r>
          </a:p>
          <a:p>
            <a:r>
              <a:rPr lang="en-US" dirty="0" smtClean="0"/>
              <a:t>Most PS functionality available through</a:t>
            </a:r>
          </a:p>
          <a:p>
            <a:pPr lvl="1"/>
            <a:r>
              <a:rPr lang="en-US" dirty="0" smtClean="0"/>
              <a:t>DDL or system SPs</a:t>
            </a:r>
          </a:p>
          <a:p>
            <a:r>
              <a:rPr lang="en-US" dirty="0" smtClean="0"/>
              <a:t>Some functions SMO-only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29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PowerShell/SQL Sweet Spot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Multi-machine configuration</a:t>
            </a:r>
          </a:p>
          <a:p>
            <a:pPr lvl="1"/>
            <a:r>
              <a:rPr lang="en-US" dirty="0" smtClean="0"/>
              <a:t>Availability Groups</a:t>
            </a:r>
          </a:p>
          <a:p>
            <a:pPr lvl="1"/>
            <a:r>
              <a:rPr lang="en-US" dirty="0" smtClean="0"/>
              <a:t>Database Mirroring</a:t>
            </a:r>
          </a:p>
          <a:p>
            <a:r>
              <a:rPr lang="en-US" dirty="0" smtClean="0"/>
              <a:t>Asymmetric multi-machine configuration</a:t>
            </a:r>
          </a:p>
          <a:p>
            <a:pPr lvl="1"/>
            <a:r>
              <a:rPr lang="en-US" dirty="0" smtClean="0"/>
              <a:t>Replication</a:t>
            </a:r>
          </a:p>
          <a:p>
            <a:pPr lvl="1"/>
            <a:r>
              <a:rPr lang="en-US" dirty="0" smtClean="0"/>
              <a:t>Service Broker</a:t>
            </a:r>
          </a:p>
          <a:p>
            <a:r>
              <a:rPr lang="en-US" dirty="0" smtClean="0"/>
              <a:t>Multi-machine checks</a:t>
            </a:r>
          </a:p>
          <a:p>
            <a:pPr lvl="1"/>
            <a:r>
              <a:rPr lang="en-US" dirty="0" smtClean="0"/>
              <a:t>Policy-Based Management</a:t>
            </a:r>
          </a:p>
          <a:p>
            <a:pPr lvl="1"/>
            <a:r>
              <a:rPr lang="en-US" dirty="0" smtClean="0"/>
              <a:t>Availability Groups</a:t>
            </a:r>
          </a:p>
          <a:p>
            <a:r>
              <a:rPr lang="en-US" dirty="0" smtClean="0"/>
              <a:t>Mixing OS and SQL Server information</a:t>
            </a:r>
          </a:p>
          <a:p>
            <a:r>
              <a:rPr lang="en-US" dirty="0" smtClean="0"/>
              <a:t>WMI configuration for SQL Server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8380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Mixing PowerShell and SQL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Pipe Invoke-SQLCMD output to</a:t>
            </a:r>
          </a:p>
          <a:p>
            <a:pPr lvl="1"/>
            <a:r>
              <a:rPr lang="en-US" dirty="0" smtClean="0"/>
              <a:t>Out-File</a:t>
            </a:r>
          </a:p>
          <a:p>
            <a:pPr lvl="1"/>
            <a:r>
              <a:rPr lang="en-US" dirty="0" err="1" smtClean="0"/>
              <a:t>ConvertTo</a:t>
            </a:r>
            <a:r>
              <a:rPr lang="en-US" dirty="0" smtClean="0"/>
              <a:t>-HTML, </a:t>
            </a:r>
            <a:r>
              <a:rPr lang="en-US" dirty="0" err="1" smtClean="0"/>
              <a:t>ConvertTo</a:t>
            </a:r>
            <a:r>
              <a:rPr lang="en-US" dirty="0" smtClean="0"/>
              <a:t>-XML, </a:t>
            </a:r>
            <a:r>
              <a:rPr lang="en-US" dirty="0" err="1" smtClean="0"/>
              <a:t>ConvertTo</a:t>
            </a:r>
            <a:r>
              <a:rPr lang="en-US" dirty="0" smtClean="0"/>
              <a:t>-CSV</a:t>
            </a:r>
          </a:p>
          <a:p>
            <a:r>
              <a:rPr lang="en-US" dirty="0" smtClean="0"/>
              <a:t>Save </a:t>
            </a:r>
            <a:r>
              <a:rPr lang="en-US" dirty="0" err="1" smtClean="0"/>
              <a:t>cmdlet</a:t>
            </a:r>
            <a:r>
              <a:rPr lang="en-US" dirty="0" smtClean="0"/>
              <a:t> output to table (3rd party scripts)</a:t>
            </a:r>
          </a:p>
          <a:p>
            <a:pPr lvl="1"/>
            <a:r>
              <a:rPr lang="en-US" dirty="0" smtClean="0"/>
              <a:t>Out-</a:t>
            </a:r>
            <a:r>
              <a:rPr lang="en-US" dirty="0" err="1" smtClean="0"/>
              <a:t>DataTable</a:t>
            </a:r>
            <a:endParaRPr lang="en-US" dirty="0" smtClean="0"/>
          </a:p>
          <a:p>
            <a:pPr lvl="1"/>
            <a:r>
              <a:rPr lang="en-US" dirty="0" smtClean="0"/>
              <a:t>Write-</a:t>
            </a:r>
            <a:r>
              <a:rPr lang="en-US" dirty="0" err="1" smtClean="0"/>
              <a:t>DataTable</a:t>
            </a:r>
            <a:endParaRPr lang="en-US" dirty="0" smtClean="0"/>
          </a:p>
          <a:p>
            <a:r>
              <a:rPr lang="en-US" dirty="0" smtClean="0"/>
              <a:t>Work with SQL Server data (SQLPSX)</a:t>
            </a:r>
          </a:p>
          <a:p>
            <a:pPr lvl="1"/>
            <a:r>
              <a:rPr lang="en-US" dirty="0" smtClean="0"/>
              <a:t>Get-</a:t>
            </a:r>
            <a:r>
              <a:rPr lang="en-US" dirty="0" err="1" smtClean="0"/>
              <a:t>SQLData</a:t>
            </a:r>
            <a:endParaRPr lang="en-US" dirty="0" smtClean="0"/>
          </a:p>
          <a:p>
            <a:pPr lvl="1"/>
            <a:r>
              <a:rPr lang="en-US" dirty="0" smtClean="0"/>
              <a:t>Set-</a:t>
            </a:r>
            <a:r>
              <a:rPr lang="en-US" dirty="0" err="1" smtClean="0"/>
              <a:t>SQLData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0407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Server and WMI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SMO's </a:t>
            </a:r>
            <a:r>
              <a:rPr lang="en-US" dirty="0" err="1" smtClean="0"/>
              <a:t>ManagedComputer</a:t>
            </a:r>
            <a:r>
              <a:rPr lang="en-US" dirty="0" smtClean="0"/>
              <a:t> class</a:t>
            </a:r>
          </a:p>
          <a:p>
            <a:pPr lvl="1"/>
            <a:r>
              <a:rPr lang="en-US" dirty="0"/>
              <a:t>Not exposed in the SQL Server </a:t>
            </a:r>
            <a:r>
              <a:rPr lang="en-US" dirty="0" smtClean="0"/>
              <a:t>provider</a:t>
            </a:r>
          </a:p>
          <a:p>
            <a:r>
              <a:rPr lang="en-US" dirty="0" smtClean="0"/>
              <a:t>WMI </a:t>
            </a:r>
            <a:r>
              <a:rPr lang="en-US" dirty="0"/>
              <a:t>provider for Configuration </a:t>
            </a:r>
            <a:r>
              <a:rPr lang="en-US" dirty="0" smtClean="0"/>
              <a:t>Management</a:t>
            </a:r>
          </a:p>
          <a:p>
            <a:pPr lvl="1"/>
            <a:r>
              <a:rPr lang="en-US" sz="2200" dirty="0" smtClean="0"/>
              <a:t>root\Microsoft\</a:t>
            </a:r>
            <a:r>
              <a:rPr lang="en-US" sz="2200" dirty="0" err="1" smtClean="0"/>
              <a:t>SqlServer</a:t>
            </a:r>
            <a:r>
              <a:rPr lang="en-US" sz="2200" dirty="0" smtClean="0"/>
              <a:t>\ComputerManagement10</a:t>
            </a:r>
            <a:endParaRPr lang="en-US" sz="2200" dirty="0"/>
          </a:p>
          <a:p>
            <a:r>
              <a:rPr lang="en-US" dirty="0"/>
              <a:t>WMI provider for Server Events</a:t>
            </a:r>
          </a:p>
          <a:p>
            <a:pPr lvl="1"/>
            <a:r>
              <a:rPr lang="en-US" sz="2200" dirty="0" smtClean="0"/>
              <a:t>root\Microsoft\</a:t>
            </a:r>
            <a:r>
              <a:rPr lang="en-US" sz="2200" dirty="0" err="1" smtClean="0"/>
              <a:t>SqlServer</a:t>
            </a:r>
            <a:r>
              <a:rPr lang="en-US" sz="2200" dirty="0" smtClean="0"/>
              <a:t>\</a:t>
            </a:r>
            <a:r>
              <a:rPr lang="en-US" sz="2200" dirty="0" err="1" smtClean="0"/>
              <a:t>ServerEvents</a:t>
            </a:r>
            <a:r>
              <a:rPr lang="en-US" sz="2200" dirty="0"/>
              <a:t>\[</a:t>
            </a:r>
            <a:r>
              <a:rPr lang="en-US" sz="2200" dirty="0" err="1"/>
              <a:t>InstanceName</a:t>
            </a:r>
            <a:r>
              <a:rPr lang="en-US" sz="2200" dirty="0" smtClean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18731013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PowerShell and SMO</a:t>
            </a:r>
          </a:p>
        </p:txBody>
      </p:sp>
      <p:sp>
        <p:nvSpPr>
          <p:cNvPr id="614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SMO is a set of libraries for administrative programming</a:t>
            </a:r>
          </a:p>
          <a:p>
            <a:pPr lvl="1"/>
            <a:r>
              <a:rPr lang="en-US" dirty="0" smtClean="0"/>
              <a:t>.NET based</a:t>
            </a:r>
          </a:p>
          <a:p>
            <a:pPr lvl="1"/>
            <a:r>
              <a:rPr lang="en-US" dirty="0"/>
              <a:t>R</a:t>
            </a:r>
            <a:r>
              <a:rPr lang="en-US" dirty="0" smtClean="0"/>
              <a:t>eplaces and expands on DMO</a:t>
            </a:r>
          </a:p>
          <a:p>
            <a:pPr lvl="1"/>
            <a:r>
              <a:rPr lang="en-US" dirty="0" smtClean="0"/>
              <a:t>A way to write custom management tasks</a:t>
            </a:r>
          </a:p>
          <a:p>
            <a:pPr lvl="2"/>
            <a:r>
              <a:rPr lang="en-US" dirty="0" smtClean="0"/>
              <a:t>adjunct to Transact-SQL</a:t>
            </a:r>
          </a:p>
          <a:p>
            <a:pPr lvl="2"/>
            <a:r>
              <a:rPr lang="en-US" dirty="0" smtClean="0"/>
              <a:t>tasks can also be performed using SSMS</a:t>
            </a:r>
          </a:p>
          <a:p>
            <a:pPr lvl="1"/>
            <a:r>
              <a:rPr lang="en-US" dirty="0"/>
              <a:t>SQL Server Management studio is written using SMO</a:t>
            </a:r>
          </a:p>
          <a:p>
            <a:pPr lvl="1"/>
            <a:r>
              <a:rPr lang="en-US" dirty="0" smtClean="0"/>
              <a:t>SQL Server PowerShell provider uses DMO</a:t>
            </a:r>
          </a:p>
          <a:p>
            <a:pPr lvl="2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398051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</a:p>
        </p:txBody>
      </p:sp>
      <p:sp>
        <p:nvSpPr>
          <p:cNvPr id="4099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SQL Server PowerShell Support</a:t>
            </a:r>
          </a:p>
          <a:p>
            <a:pPr lvl="1"/>
            <a:r>
              <a:rPr lang="en-CA" dirty="0" smtClean="0"/>
              <a:t>SQLPS and the PowerShell provider</a:t>
            </a:r>
          </a:p>
          <a:p>
            <a:pPr lvl="1"/>
            <a:r>
              <a:rPr lang="en-CA" dirty="0"/>
              <a:t>SQL Server </a:t>
            </a:r>
            <a:r>
              <a:rPr lang="en-CA" dirty="0" err="1" smtClean="0"/>
              <a:t>Cmdlets</a:t>
            </a:r>
            <a:endParaRPr lang="en-CA" dirty="0" smtClean="0"/>
          </a:p>
          <a:p>
            <a:pPr lvl="1"/>
            <a:r>
              <a:rPr lang="en-CA" dirty="0" smtClean="0"/>
              <a:t>User-Written Extensions</a:t>
            </a:r>
          </a:p>
          <a:p>
            <a:r>
              <a:rPr lang="en-CA" dirty="0" smtClean="0"/>
              <a:t>Mixing PowerShell and SQL</a:t>
            </a:r>
          </a:p>
          <a:p>
            <a:r>
              <a:rPr lang="en-CA" dirty="0" smtClean="0"/>
              <a:t>SMO Programming</a:t>
            </a:r>
          </a:p>
          <a:p>
            <a:pPr lvl="1"/>
            <a:r>
              <a:rPr lang="en-CA" dirty="0" smtClean="0"/>
              <a:t>Basics</a:t>
            </a:r>
          </a:p>
          <a:p>
            <a:pPr lvl="1"/>
            <a:r>
              <a:rPr lang="en-CA" dirty="0" smtClean="0"/>
              <a:t>Case Studies</a:t>
            </a:r>
          </a:p>
        </p:txBody>
      </p:sp>
    </p:spTree>
    <p:extLst>
      <p:ext uri="{BB962C8B-B14F-4D97-AF65-F5344CB8AC3E}">
        <p14:creationId xmlns:p14="http://schemas.microsoft.com/office/powerpoint/2010/main" val="16190648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SMO and </a:t>
            </a:r>
            <a:r>
              <a:rPr lang="en-US" dirty="0" err="1" smtClean="0"/>
              <a:t>PowerShell</a:t>
            </a:r>
            <a:r>
              <a:rPr lang="en-US" dirty="0" smtClean="0"/>
              <a:t> Scripting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SMO can be programmed with .NET languages</a:t>
            </a:r>
          </a:p>
          <a:p>
            <a:r>
              <a:rPr lang="en-US" sz="2800" dirty="0" smtClean="0"/>
              <a:t>Any SMO programming can also be accomplished with PowerShell scripts</a:t>
            </a:r>
          </a:p>
          <a:p>
            <a:pPr lvl="1"/>
            <a:r>
              <a:rPr lang="en-US" sz="2400" dirty="0" smtClean="0"/>
              <a:t>Start </a:t>
            </a:r>
            <a:r>
              <a:rPr lang="en-US" sz="2400" dirty="0" err="1" smtClean="0"/>
              <a:t>PowerShell</a:t>
            </a:r>
            <a:endParaRPr lang="en-US" sz="2400" dirty="0" smtClean="0"/>
          </a:p>
          <a:p>
            <a:pPr lvl="1"/>
            <a:r>
              <a:rPr lang="en-US" sz="2400" dirty="0" smtClean="0"/>
              <a:t>Load the SMO libraries</a:t>
            </a:r>
          </a:p>
          <a:p>
            <a:pPr lvl="1"/>
            <a:r>
              <a:rPr lang="en-US" sz="2400" dirty="0" smtClean="0"/>
              <a:t>Add some typing shortcuts</a:t>
            </a:r>
          </a:p>
          <a:p>
            <a:pPr lvl="1"/>
            <a:r>
              <a:rPr lang="en-US" sz="2400" dirty="0" smtClean="0"/>
              <a:t>Great dev environment for SMO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2976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SMO Conventions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SMO follows a set of coding conventions</a:t>
            </a:r>
          </a:p>
          <a:p>
            <a:pPr lvl="1"/>
            <a:r>
              <a:rPr lang="en-US" dirty="0" smtClean="0"/>
              <a:t>Make an instance of object with constructor</a:t>
            </a:r>
          </a:p>
          <a:p>
            <a:pPr lvl="1"/>
            <a:r>
              <a:rPr lang="en-US" dirty="0" smtClean="0"/>
              <a:t>Set properties</a:t>
            </a:r>
          </a:p>
          <a:p>
            <a:pPr lvl="1"/>
            <a:r>
              <a:rPr lang="en-US" dirty="0" smtClean="0"/>
              <a:t>Persist object with Create method</a:t>
            </a:r>
          </a:p>
          <a:p>
            <a:pPr lvl="1"/>
            <a:r>
              <a:rPr lang="en-US" dirty="0" smtClean="0"/>
              <a:t>Get existing</a:t>
            </a:r>
          </a:p>
          <a:p>
            <a:pPr lvl="2"/>
            <a:r>
              <a:rPr lang="en-US" dirty="0" smtClean="0"/>
              <a:t>From collection</a:t>
            </a:r>
          </a:p>
          <a:p>
            <a:pPr lvl="2"/>
            <a:r>
              <a:rPr lang="en-US" dirty="0" smtClean="0"/>
              <a:t>Using URN access</a:t>
            </a:r>
          </a:p>
          <a:p>
            <a:pPr lvl="1"/>
            <a:r>
              <a:rPr lang="en-US" dirty="0" smtClean="0"/>
              <a:t>Alter - after setting properties</a:t>
            </a:r>
          </a:p>
          <a:p>
            <a:pPr lvl="1"/>
            <a:r>
              <a:rPr lang="en-US" dirty="0" smtClean="0"/>
              <a:t>Refresh - to see changes made by you or others</a:t>
            </a:r>
          </a:p>
          <a:p>
            <a:r>
              <a:rPr lang="en-US" dirty="0" smtClean="0"/>
              <a:t>Can fetch subset of SMO fields by default</a:t>
            </a:r>
          </a:p>
          <a:p>
            <a:pPr lvl="1"/>
            <a:r>
              <a:rPr lang="en-US" dirty="0" err="1" smtClean="0"/>
              <a:t>SetDefaultInitFields</a:t>
            </a:r>
            <a:r>
              <a:rPr lang="en-US" dirty="0" smtClean="0"/>
              <a:t> on object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4788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Where is SMO?</a:t>
            </a:r>
          </a:p>
        </p:txBody>
      </p:sp>
      <p:sp>
        <p:nvSpPr>
          <p:cNvPr id="921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SMO is registered in the GAC when installed</a:t>
            </a:r>
          </a:p>
          <a:p>
            <a:pPr lvl="1" eaLnBrk="1" hangingPunct="1"/>
            <a:r>
              <a:rPr lang="en-US" sz="2000" dirty="0" smtClean="0"/>
              <a:t>Also in subdirectory </a:t>
            </a:r>
            <a:r>
              <a:rPr lang="en-US" sz="2000" dirty="0" err="1" smtClean="0"/>
              <a:t>ot</a:t>
            </a:r>
            <a:r>
              <a:rPr lang="en-US" sz="2000" dirty="0" smtClean="0"/>
              <a:t> ..\Microsoft SQL Server\Tools</a:t>
            </a:r>
          </a:p>
          <a:p>
            <a:pPr eaLnBrk="1" hangingPunct="1"/>
            <a:r>
              <a:rPr lang="en-US" sz="2400" dirty="0" smtClean="0"/>
              <a:t>SMO is spread across multiple assemblies</a:t>
            </a:r>
          </a:p>
          <a:p>
            <a:pPr lvl="1" eaLnBrk="1" hangingPunct="1"/>
            <a:r>
              <a:rPr lang="en-US" sz="2400" dirty="0" smtClean="0"/>
              <a:t>Microsoft.SqlServer.Smo.dll</a:t>
            </a:r>
          </a:p>
          <a:p>
            <a:pPr lvl="1" eaLnBrk="1" hangingPunct="1"/>
            <a:r>
              <a:rPr lang="en-US" sz="2400" dirty="0" smtClean="0"/>
              <a:t>Microsoft.SqlServer.Smo.Extended.dll</a:t>
            </a:r>
          </a:p>
          <a:p>
            <a:pPr lvl="1" eaLnBrk="1" hangingPunct="1"/>
            <a:r>
              <a:rPr lang="en-US" sz="2400" dirty="0" err="1" smtClean="0"/>
              <a:t>Microsoft.SqlServer.SmoEnum.dll</a:t>
            </a:r>
            <a:endParaRPr lang="en-US" sz="2400" dirty="0" smtClean="0"/>
          </a:p>
          <a:p>
            <a:pPr lvl="1" eaLnBrk="1" hangingPunct="1"/>
            <a:r>
              <a:rPr lang="en-US" sz="2400" dirty="0" err="1" smtClean="0"/>
              <a:t>Microsoft.SqlServer.SqlEnum.dll</a:t>
            </a:r>
            <a:endParaRPr lang="en-US" sz="2400" dirty="0" smtClean="0"/>
          </a:p>
          <a:p>
            <a:pPr lvl="1" eaLnBrk="1" hangingPunct="1"/>
            <a:r>
              <a:rPr lang="en-US" sz="2400" dirty="0" err="1" smtClean="0"/>
              <a:t>Microsoft.SqlServer.ServiceBrokerEnum.dll</a:t>
            </a:r>
            <a:endParaRPr lang="en-US" sz="2400" dirty="0" smtClean="0"/>
          </a:p>
          <a:p>
            <a:pPr lvl="1" eaLnBrk="1" hangingPunct="1"/>
            <a:r>
              <a:rPr lang="en-US" sz="2400" dirty="0" err="1" smtClean="0"/>
              <a:t>Microsoft.SqlServer.WmiEnum.dll</a:t>
            </a:r>
            <a:endParaRPr lang="en-US" sz="2400" dirty="0" smtClean="0"/>
          </a:p>
          <a:p>
            <a:pPr lvl="1" eaLnBrk="1" hangingPunct="1"/>
            <a:r>
              <a:rPr lang="en-US" sz="2400" dirty="0" err="1" smtClean="0"/>
              <a:t>Microsoft.SqlServer.ConnectionInfo.dll</a:t>
            </a:r>
            <a:endParaRPr lang="en-US" sz="2400" dirty="0" smtClean="0"/>
          </a:p>
          <a:p>
            <a:pPr lvl="1" eaLnBrk="1" hangingPunct="1"/>
            <a:r>
              <a:rPr lang="en-US" sz="2400" dirty="0" err="1" smtClean="0"/>
              <a:t>Microsoft.SqlServer.SqlWmiManagement.dll</a:t>
            </a:r>
            <a:r>
              <a:rPr lang="en-US" sz="2400" dirty="0" smtClean="0"/>
              <a:t> (2008)</a:t>
            </a:r>
          </a:p>
          <a:p>
            <a:pPr eaLnBrk="1" hangingPunct="1"/>
            <a:r>
              <a:rPr lang="en-US" sz="2400" dirty="0" smtClean="0"/>
              <a:t>SMO uses a hierarchy of namespaces</a:t>
            </a:r>
          </a:p>
          <a:p>
            <a:pPr lvl="1" eaLnBrk="1" hangingPunct="1"/>
            <a:r>
              <a:rPr lang="en-US" sz="2400" dirty="0" err="1" smtClean="0"/>
              <a:t>Microsoft.SqlServer.Management</a:t>
            </a:r>
            <a:r>
              <a:rPr lang="en-US" sz="2400" dirty="0" smtClean="0"/>
              <a:t>.*</a:t>
            </a:r>
          </a:p>
        </p:txBody>
      </p:sp>
    </p:spTree>
    <p:extLst>
      <p:ext uri="{BB962C8B-B14F-4D97-AF65-F5344CB8AC3E}">
        <p14:creationId xmlns:p14="http://schemas.microsoft.com/office/powerpoint/2010/main" val="20880032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SMO Tasks I</a:t>
            </a:r>
          </a:p>
        </p:txBody>
      </p:sp>
      <p:sp>
        <p:nvSpPr>
          <p:cNvPr id="1024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SMO can be used for metadata management</a:t>
            </a:r>
          </a:p>
          <a:p>
            <a:pPr lvl="1" eaLnBrk="1" hangingPunct="1"/>
            <a:r>
              <a:rPr lang="en-US" sz="2400" dirty="0" smtClean="0"/>
              <a:t>enumerate SQL Server metadata</a:t>
            </a:r>
          </a:p>
          <a:p>
            <a:pPr lvl="1" eaLnBrk="1" hangingPunct="1"/>
            <a:r>
              <a:rPr lang="en-US" sz="2400" dirty="0" smtClean="0"/>
              <a:t>define new database objects</a:t>
            </a:r>
          </a:p>
          <a:p>
            <a:pPr lvl="1" eaLnBrk="1" hangingPunct="1"/>
            <a:r>
              <a:rPr lang="en-US" sz="2400" dirty="0" smtClean="0"/>
              <a:t>define security principals</a:t>
            </a:r>
          </a:p>
          <a:p>
            <a:pPr lvl="1" eaLnBrk="1" hangingPunct="1"/>
            <a:r>
              <a:rPr lang="en-US" sz="2400" dirty="0"/>
              <a:t>d</a:t>
            </a:r>
            <a:r>
              <a:rPr lang="en-US" sz="2400" dirty="0" smtClean="0"/>
              <a:t>efine jobs for the scheduler (SQL Agent)</a:t>
            </a:r>
          </a:p>
          <a:p>
            <a:pPr lvl="1" eaLnBrk="1" hangingPunct="1"/>
            <a:r>
              <a:rPr lang="en-US" sz="2400" dirty="0" smtClean="0">
                <a:solidFill>
                  <a:schemeClr val="tx2"/>
                </a:solidFill>
              </a:rPr>
              <a:t>script database objects based on existing metadata</a:t>
            </a:r>
          </a:p>
          <a:p>
            <a:pPr lvl="1" eaLnBrk="1" hangingPunct="1"/>
            <a:r>
              <a:rPr lang="en-US" sz="2400" dirty="0" smtClean="0">
                <a:solidFill>
                  <a:schemeClr val="tx2"/>
                </a:solidFill>
              </a:rPr>
              <a:t>transfer database objects and data</a:t>
            </a:r>
          </a:p>
          <a:p>
            <a:pPr lvl="1" eaLnBrk="1" hangingPunct="1"/>
            <a:r>
              <a:rPr lang="en-US" sz="2400" dirty="0" smtClean="0"/>
              <a:t>configure database mail</a:t>
            </a:r>
          </a:p>
          <a:p>
            <a:pPr lvl="1" eaLnBrk="1" hangingPunct="1"/>
            <a:r>
              <a:rPr lang="en-US" sz="2400" dirty="0"/>
              <a:t>c</a:t>
            </a:r>
            <a:r>
              <a:rPr lang="en-US" sz="2400" dirty="0" smtClean="0"/>
              <a:t>onfigure replication</a:t>
            </a:r>
          </a:p>
          <a:p>
            <a:pPr lvl="1" eaLnBrk="1" hangingPunct="1"/>
            <a:r>
              <a:rPr lang="en-US" sz="2400" dirty="0" smtClean="0"/>
              <a:t>discover and manage system messages</a:t>
            </a:r>
          </a:p>
        </p:txBody>
      </p:sp>
    </p:spTree>
    <p:extLst>
      <p:ext uri="{BB962C8B-B14F-4D97-AF65-F5344CB8AC3E}">
        <p14:creationId xmlns:p14="http://schemas.microsoft.com/office/powerpoint/2010/main" val="7484445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SMO Tasks II</a:t>
            </a:r>
          </a:p>
        </p:txBody>
      </p:sp>
      <p:sp>
        <p:nvSpPr>
          <p:cNvPr id="1126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SMO can be used in operations and monitoring</a:t>
            </a:r>
          </a:p>
          <a:p>
            <a:pPr lvl="1" eaLnBrk="1" hangingPunct="1"/>
            <a:r>
              <a:rPr lang="en-US" sz="2400" dirty="0" smtClean="0"/>
              <a:t>monitor SQL Server</a:t>
            </a:r>
          </a:p>
          <a:p>
            <a:pPr lvl="1" eaLnBrk="1" hangingPunct="1"/>
            <a:r>
              <a:rPr lang="en-US" sz="2400" dirty="0" smtClean="0"/>
              <a:t>process SQL Server events</a:t>
            </a:r>
          </a:p>
          <a:p>
            <a:pPr lvl="1" eaLnBrk="1" hangingPunct="1"/>
            <a:r>
              <a:rPr lang="en-US" sz="2400" dirty="0" smtClean="0"/>
              <a:t>control SQL Server-related services</a:t>
            </a:r>
          </a:p>
          <a:p>
            <a:pPr lvl="1" eaLnBrk="1" hangingPunct="1"/>
            <a:r>
              <a:rPr lang="en-US" sz="2400" dirty="0" smtClean="0"/>
              <a:t>program the job scheduler (SQL Agent)</a:t>
            </a:r>
          </a:p>
          <a:p>
            <a:pPr lvl="1" eaLnBrk="1" hangingPunct="1"/>
            <a:r>
              <a:rPr lang="en-US" sz="2400" dirty="0" smtClean="0"/>
              <a:t>backup and restore</a:t>
            </a:r>
          </a:p>
          <a:p>
            <a:pPr lvl="1" eaLnBrk="1" hangingPunct="1"/>
            <a:r>
              <a:rPr lang="en-US" sz="2400" dirty="0" smtClean="0">
                <a:solidFill>
                  <a:schemeClr val="tx2"/>
                </a:solidFill>
              </a:rPr>
              <a:t>transfer database objects and data</a:t>
            </a:r>
          </a:p>
          <a:p>
            <a:pPr lvl="1" eaLnBrk="1" hangingPunct="1"/>
            <a:r>
              <a:rPr lang="en-US" sz="2400" dirty="0" smtClean="0"/>
              <a:t>manage Service Broker</a:t>
            </a:r>
          </a:p>
          <a:p>
            <a:pPr lvl="1" eaLnBrk="1" hangingPunct="1"/>
            <a:r>
              <a:rPr lang="en-US" sz="2400" dirty="0" smtClean="0"/>
              <a:t>update statistics</a:t>
            </a:r>
          </a:p>
          <a:p>
            <a:pPr lvl="1" eaLnBrk="1" hangingPunct="1"/>
            <a:r>
              <a:rPr lang="en-US" sz="2400" dirty="0" smtClean="0">
                <a:solidFill>
                  <a:schemeClr val="tx2"/>
                </a:solidFill>
              </a:rPr>
              <a:t>program the SQL Server configuration via WMI provider</a:t>
            </a:r>
          </a:p>
          <a:p>
            <a:pPr lvl="1" eaLnBrk="1" hangingPunct="1"/>
            <a:r>
              <a:rPr lang="en-US" sz="2400" dirty="0" smtClean="0"/>
              <a:t>define policies for Policy-Based Management (2008)</a:t>
            </a:r>
          </a:p>
          <a:p>
            <a:pPr lvl="1" eaLnBrk="1" hangingPunct="1"/>
            <a:r>
              <a:rPr lang="en-US" sz="2400" dirty="0" smtClean="0"/>
              <a:t>manage custom collection sets (2008)</a:t>
            </a:r>
          </a:p>
          <a:p>
            <a:pPr lvl="1" eaLnBrk="1" hangingPunct="1"/>
            <a:r>
              <a:rPr lang="en-US" sz="2400" dirty="0">
                <a:solidFill>
                  <a:schemeClr val="tx2"/>
                </a:solidFill>
              </a:rPr>
              <a:t>m</a:t>
            </a:r>
            <a:r>
              <a:rPr lang="en-US" sz="2400" dirty="0" smtClean="0">
                <a:solidFill>
                  <a:schemeClr val="tx2"/>
                </a:solidFill>
              </a:rPr>
              <a:t>anage AMM Utility and DAC (2008 R2)</a:t>
            </a:r>
          </a:p>
          <a:p>
            <a:pPr lvl="1" eaLnBrk="1" hangingPunct="1"/>
            <a:endParaRPr lang="en-US" sz="2400" dirty="0" smtClean="0"/>
          </a:p>
          <a:p>
            <a:pPr lvl="1" eaLnBrk="1" hangingPunct="1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5609605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SMO in SQL Server 2008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Refactoring of some classes</a:t>
            </a:r>
          </a:p>
          <a:p>
            <a:pPr>
              <a:defRPr/>
            </a:pPr>
            <a:r>
              <a:rPr lang="en-US" dirty="0" smtClean="0"/>
              <a:t>Some classes change assembly</a:t>
            </a:r>
          </a:p>
          <a:p>
            <a:pPr>
              <a:defRPr/>
            </a:pPr>
            <a:r>
              <a:rPr lang="en-US" dirty="0" smtClean="0"/>
              <a:t>Classes added for new functionality</a:t>
            </a:r>
          </a:p>
          <a:p>
            <a:pPr>
              <a:defRPr/>
            </a:pPr>
            <a:r>
              <a:rPr lang="en-US" dirty="0" smtClean="0"/>
              <a:t>New set of class libraries for Policy-Based Management </a:t>
            </a:r>
          </a:p>
          <a:p>
            <a:pPr lvl="1">
              <a:defRPr/>
            </a:pPr>
            <a:r>
              <a:rPr lang="en-US" dirty="0" err="1" smtClean="0"/>
              <a:t>Microsoft.SqlServer.Management.Sdk.Sfc.dll</a:t>
            </a:r>
            <a:endParaRPr lang="en-US" dirty="0" smtClean="0"/>
          </a:p>
          <a:p>
            <a:pPr lvl="1">
              <a:defRPr/>
            </a:pPr>
            <a:r>
              <a:rPr lang="en-US" dirty="0" err="1" smtClean="0"/>
              <a:t>Microsoft.SqlServer.Management.Dmf.dll</a:t>
            </a:r>
            <a:endParaRPr lang="en-US" dirty="0" smtClean="0"/>
          </a:p>
          <a:p>
            <a:pPr lvl="1">
              <a:defRPr/>
            </a:pPr>
            <a:r>
              <a:rPr lang="en-US" dirty="0" err="1" smtClean="0"/>
              <a:t>Microsoft.SqlServer.Management.Dmf.Adapters.dll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New library for Data Collection</a:t>
            </a:r>
          </a:p>
          <a:p>
            <a:pPr lvl="1">
              <a:defRPr/>
            </a:pPr>
            <a:r>
              <a:rPr lang="en-US" dirty="0" err="1" smtClean="0"/>
              <a:t>Microsoft.SqlServer.Management.Collector.dll</a:t>
            </a:r>
            <a:endParaRPr lang="en-US" dirty="0" smtClean="0"/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802924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Libraries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compliment SMO...</a:t>
            </a:r>
          </a:p>
          <a:p>
            <a:r>
              <a:rPr lang="en-US" dirty="0" smtClean="0"/>
              <a:t>RMO - replication management objects</a:t>
            </a:r>
          </a:p>
          <a:p>
            <a:r>
              <a:rPr lang="en-US" dirty="0" smtClean="0"/>
              <a:t>AMO - analysis services management objects</a:t>
            </a:r>
          </a:p>
          <a:p>
            <a:r>
              <a:rPr lang="en-US" dirty="0" smtClean="0"/>
              <a:t>DAC - data tier applications</a:t>
            </a:r>
          </a:p>
          <a:p>
            <a:pPr lvl="1"/>
            <a:r>
              <a:rPr lang="en-US" dirty="0" smtClean="0"/>
              <a:t>Part of SMO in SQL Server 2008</a:t>
            </a:r>
          </a:p>
          <a:p>
            <a:pPr lvl="1"/>
            <a:r>
              <a:rPr lang="en-US" dirty="0" smtClean="0"/>
              <a:t>Separate updated library in SQL Server 2012</a:t>
            </a:r>
          </a:p>
          <a:p>
            <a:r>
              <a:rPr lang="en-US" dirty="0" err="1" smtClean="0"/>
              <a:t>StreamInsight</a:t>
            </a:r>
            <a:r>
              <a:rPr lang="en-US" dirty="0" smtClean="0"/>
              <a:t> libraries for monitoring, </a:t>
            </a:r>
            <a:r>
              <a:rPr lang="en-US" dirty="0" err="1" smtClean="0"/>
              <a:t>perf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62130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SMO Classes</a:t>
            </a:r>
          </a:p>
        </p:txBody>
      </p:sp>
      <p:sp>
        <p:nvSpPr>
          <p:cNvPr id="91545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SMO classes can be grouped by functionality</a:t>
            </a:r>
          </a:p>
          <a:p>
            <a:pPr lvl="1"/>
            <a:r>
              <a:rPr lang="en-US" dirty="0"/>
              <a:t>instance classes</a:t>
            </a:r>
          </a:p>
          <a:p>
            <a:pPr lvl="2"/>
            <a:r>
              <a:rPr lang="en-US" dirty="0"/>
              <a:t>database, table, view, etc</a:t>
            </a:r>
          </a:p>
          <a:p>
            <a:pPr lvl="1"/>
            <a:r>
              <a:rPr lang="en-US" dirty="0"/>
              <a:t>enumerators</a:t>
            </a:r>
          </a:p>
          <a:p>
            <a:pPr lvl="2"/>
            <a:r>
              <a:rPr lang="en-US" dirty="0"/>
              <a:t>common structure, </a:t>
            </a:r>
            <a:r>
              <a:rPr lang="en-US" dirty="0" smtClean="0"/>
              <a:t>functionality </a:t>
            </a:r>
            <a:endParaRPr lang="en-US" dirty="0"/>
          </a:p>
          <a:p>
            <a:pPr lvl="1"/>
            <a:r>
              <a:rPr lang="en-US" dirty="0"/>
              <a:t>utility classes</a:t>
            </a:r>
          </a:p>
          <a:p>
            <a:pPr lvl="2"/>
            <a:r>
              <a:rPr lang="en-US" dirty="0"/>
              <a:t>backup/restore, transfer</a:t>
            </a:r>
          </a:p>
          <a:p>
            <a:pPr lvl="1"/>
            <a:r>
              <a:rPr lang="en-US" dirty="0"/>
              <a:t>scripter</a:t>
            </a:r>
          </a:p>
          <a:p>
            <a:pPr lvl="1"/>
            <a:r>
              <a:rPr lang="en-US" dirty="0"/>
              <a:t>WMI wrappers</a:t>
            </a:r>
          </a:p>
        </p:txBody>
      </p:sp>
    </p:spTree>
    <p:extLst>
      <p:ext uri="{BB962C8B-B14F-4D97-AF65-F5344CB8AC3E}">
        <p14:creationId xmlns:p14="http://schemas.microsoft.com/office/powerpoint/2010/main" val="11693297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50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SMO and Metadata</a:t>
            </a:r>
          </a:p>
        </p:txBody>
      </p:sp>
      <p:sp>
        <p:nvSpPr>
          <p:cNvPr id="91750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Server is the top of the class hierarchy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898233" y="1951098"/>
            <a:ext cx="7466013" cy="1477328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# create a new database, using defaults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$server = new-object ($</a:t>
            </a:r>
            <a:r>
              <a:rPr lang="en-US" sz="18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smo</a:t>
            </a:r>
            <a:r>
              <a:rPr lang="en-US" sz="18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+ </a:t>
            </a:r>
            <a:r>
              <a:rPr lang="en-US" sz="18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'server') .</a:t>
            </a:r>
          </a:p>
          <a:p>
            <a:pPr>
              <a:lnSpc>
                <a:spcPct val="100000"/>
              </a:lnSpc>
            </a:pPr>
            <a:endParaRPr lang="en-US" sz="1800" dirty="0">
              <a:solidFill>
                <a:schemeClr val="bg2"/>
              </a:solidFill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100000"/>
              </a:lnSpc>
            </a:pPr>
            <a:r>
              <a:rPr lang="en-US" sz="18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$</a:t>
            </a:r>
            <a:r>
              <a:rPr lang="en-US" sz="18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db</a:t>
            </a:r>
            <a:r>
              <a:rPr lang="en-US" sz="18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 = new-object ($</a:t>
            </a:r>
            <a:r>
              <a:rPr lang="en-US" sz="18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smo</a:t>
            </a:r>
            <a:r>
              <a:rPr lang="en-US" sz="18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 + 'database') $server, $</a:t>
            </a:r>
            <a:r>
              <a:rPr lang="en-US" sz="18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args</a:t>
            </a:r>
            <a:r>
              <a:rPr lang="en-US" sz="18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[0]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$</a:t>
            </a:r>
            <a:r>
              <a:rPr lang="en-US" sz="18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db.create</a:t>
            </a:r>
            <a:r>
              <a:rPr lang="en-US" sz="18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()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898232" y="3685790"/>
            <a:ext cx="7466013" cy="2554545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# change the 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SqlExecutionMode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 on 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ServerConnection</a:t>
            </a:r>
            <a:endParaRPr lang="en-US" sz="1600" dirty="0">
              <a:solidFill>
                <a:schemeClr val="bg2"/>
              </a:solidFill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100000"/>
              </a:lnSpc>
            </a:pPr>
            <a:endParaRPr lang="en-US" sz="1600" dirty="0">
              <a:solidFill>
                <a:schemeClr val="bg2"/>
              </a:solidFill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$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sc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 = new-object ('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Microsoft.SqlServer.Management.Common.ServerConnection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') .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$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sc.SqlExecutionModes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 = [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Microsoft.SqlServer.Management.Common.SqlExecutionModes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]::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ExecuteAndCaptureSql</a:t>
            </a:r>
            <a:endParaRPr lang="en-US" sz="1600" dirty="0">
              <a:solidFill>
                <a:schemeClr val="bg2"/>
              </a:solidFill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100000"/>
              </a:lnSpc>
            </a:pPr>
            <a:endParaRPr lang="en-US" sz="1600" dirty="0">
              <a:solidFill>
                <a:schemeClr val="bg2"/>
              </a:solidFill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$s = new-object ($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smo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 + 'Server') $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sc</a:t>
            </a:r>
            <a:endParaRPr lang="en-US" sz="1600" dirty="0">
              <a:solidFill>
                <a:schemeClr val="bg2"/>
              </a:solidFill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$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s.Databases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["pubs"].Size</a:t>
            </a:r>
          </a:p>
        </p:txBody>
      </p:sp>
    </p:spTree>
    <p:extLst>
      <p:ext uri="{BB962C8B-B14F-4D97-AF65-F5344CB8AC3E}">
        <p14:creationId xmlns:p14="http://schemas.microsoft.com/office/powerpoint/2010/main" val="21775757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530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381000" y="228600"/>
            <a:ext cx="8458200" cy="661988"/>
          </a:xfrm>
        </p:spPr>
        <p:txBody>
          <a:bodyPr/>
          <a:lstStyle/>
          <a:p>
            <a:r>
              <a:rPr lang="en-US" sz="4100"/>
              <a:t>Instance Classes (subset)</a:t>
            </a:r>
          </a:p>
        </p:txBody>
      </p:sp>
      <p:graphicFrame>
        <p:nvGraphicFramePr>
          <p:cNvPr id="918531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914400" y="1066800"/>
          <a:ext cx="7315200" cy="532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3" name="Visio" r:id="rId4" imgW="6257849" imgH="4558284" progId="">
                  <p:embed/>
                </p:oleObj>
              </mc:Choice>
              <mc:Fallback>
                <p:oleObj name="Visio" r:id="rId4" imgW="6257849" imgH="455828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066800"/>
                        <a:ext cx="7315200" cy="532765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76728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PowerShell and SQL Server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Setup </a:t>
            </a:r>
            <a:r>
              <a:rPr lang="en-US" dirty="0"/>
              <a:t>e</a:t>
            </a:r>
            <a:r>
              <a:rPr lang="en-US" dirty="0" smtClean="0"/>
              <a:t>nvironment for SQL Server scripting</a:t>
            </a:r>
          </a:p>
          <a:p>
            <a:pPr lvl="1"/>
            <a:r>
              <a:rPr lang="en-US" dirty="0" smtClean="0"/>
              <a:t>Load libraries</a:t>
            </a:r>
          </a:p>
          <a:p>
            <a:pPr lvl="2"/>
            <a:r>
              <a:rPr lang="en-US" dirty="0"/>
              <a:t>[</a:t>
            </a:r>
            <a:r>
              <a:rPr lang="en-US" dirty="0" err="1"/>
              <a:t>reflection.assembly</a:t>
            </a:r>
            <a:r>
              <a:rPr lang="en-US" dirty="0"/>
              <a:t>]::</a:t>
            </a:r>
            <a:r>
              <a:rPr lang="en-US" dirty="0" err="1" smtClean="0"/>
              <a:t>LoadWithPartialName</a:t>
            </a:r>
            <a:endParaRPr lang="en-US" dirty="0" smtClean="0"/>
          </a:p>
          <a:p>
            <a:pPr lvl="2"/>
            <a:r>
              <a:rPr lang="en-US" dirty="0" smtClean="0"/>
              <a:t>Add-Type in PowerShell V2</a:t>
            </a:r>
          </a:p>
          <a:p>
            <a:pPr lvl="1"/>
            <a:r>
              <a:rPr lang="en-US" dirty="0"/>
              <a:t>Load </a:t>
            </a:r>
            <a:r>
              <a:rPr lang="en-US" dirty="0" err="1" smtClean="0"/>
              <a:t>snapins</a:t>
            </a:r>
            <a:r>
              <a:rPr lang="en-US" dirty="0" smtClean="0"/>
              <a:t>, formatters </a:t>
            </a:r>
            <a:r>
              <a:rPr lang="en-US" dirty="0"/>
              <a:t>(if "vanilla" PowerShell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Set up alias for paths on default machine</a:t>
            </a:r>
          </a:p>
          <a:p>
            <a:pPr lvl="1"/>
            <a:r>
              <a:rPr lang="en-US" dirty="0" smtClean="0"/>
              <a:t>Use get-item to obtain global variables</a:t>
            </a:r>
          </a:p>
          <a:p>
            <a:pPr lvl="2"/>
            <a:r>
              <a:rPr lang="en-US" dirty="0" smtClean="0"/>
              <a:t>Server Instance</a:t>
            </a:r>
          </a:p>
          <a:p>
            <a:pPr lvl="2"/>
            <a:r>
              <a:rPr lang="en-US" dirty="0" err="1" smtClean="0"/>
              <a:t>ManagedComputer</a:t>
            </a:r>
            <a:r>
              <a:rPr lang="en-US" dirty="0" smtClean="0"/>
              <a:t> Instance </a:t>
            </a:r>
          </a:p>
        </p:txBody>
      </p:sp>
    </p:spTree>
    <p:extLst>
      <p:ext uri="{BB962C8B-B14F-4D97-AF65-F5344CB8AC3E}">
        <p14:creationId xmlns:p14="http://schemas.microsoft.com/office/powerpoint/2010/main" val="36104630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57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Utility components</a:t>
            </a:r>
          </a:p>
        </p:txBody>
      </p:sp>
      <p:sp>
        <p:nvSpPr>
          <p:cNvPr id="92057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Backup/restore is one example of a utility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00086" y="1755676"/>
            <a:ext cx="7466013" cy="2308324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lvl="0"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# backup.ps1 - simple backup script</a:t>
            </a:r>
          </a:p>
          <a:p>
            <a:pPr lvl="0"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$file = "C:\backups\" + $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args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[0] + ".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bak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"</a:t>
            </a:r>
          </a:p>
          <a:p>
            <a:pPr lvl="0"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$b = new-object ($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smo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 + 'backup')</a:t>
            </a:r>
          </a:p>
          <a:p>
            <a:pPr lvl="0"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$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b.Database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 = $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args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[0]</a:t>
            </a:r>
          </a:p>
          <a:p>
            <a:pPr lvl="0"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$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b.Devices.AddDevice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($file,   </a:t>
            </a:r>
          </a:p>
          <a:p>
            <a:pPr lvl="0"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  [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Microsoft.SqlServer.Management.Smo.DeviceType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]::File) </a:t>
            </a:r>
          </a:p>
          <a:p>
            <a:pPr lvl="0"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$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b.Action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 =   </a:t>
            </a:r>
          </a:p>
          <a:p>
            <a:pPr lvl="0"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  [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Microsoft.SqlServer.Management.Smo.BackupActionType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]::Database</a:t>
            </a:r>
          </a:p>
          <a:p>
            <a:pPr lvl="0"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$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b.SqlBackup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($server)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00086" y="4127500"/>
            <a:ext cx="7466013" cy="2554545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# restore.ps1 - restore from backup - companion to backup.ps1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$file = "C:\backups\" + $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args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[0] + ".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bak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"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$r = new-object ($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smo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 + 'restore')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$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r.Database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 = $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args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[0]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$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r.Devices.AddDevice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($file,  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 [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Microsoft.SqlServer.Management.Smo.DeviceType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]::File) 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$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r.Action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 =   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 [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Microsoft.SqlServer.Management.Smo.RestoreActionType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]::Database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$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r.ReplaceDatabase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 = $true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$</a:t>
            </a:r>
            <a:r>
              <a:rPr lang="en-US" sz="16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r.SqlRestore</a:t>
            </a:r>
            <a:r>
              <a:rPr lang="en-US" sz="16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($server)</a:t>
            </a:r>
            <a:endParaRPr lang="en-US" sz="1600" b="0" dirty="0">
              <a:solidFill>
                <a:schemeClr val="bg2"/>
              </a:solidFill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736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0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Scripting</a:t>
            </a:r>
          </a:p>
        </p:txBody>
      </p:sp>
      <p:sp>
        <p:nvSpPr>
          <p:cNvPr id="92160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Scripting is </a:t>
            </a:r>
            <a:r>
              <a:rPr lang="en-US" dirty="0" smtClean="0"/>
              <a:t>use a specific </a:t>
            </a:r>
            <a:r>
              <a:rPr lang="en-US" dirty="0"/>
              <a:t>Scripter class</a:t>
            </a:r>
          </a:p>
          <a:p>
            <a:pPr lvl="1"/>
            <a:r>
              <a:rPr lang="en-US" dirty="0"/>
              <a:t>method on each object a la DMO</a:t>
            </a:r>
          </a:p>
          <a:p>
            <a:pPr lvl="1"/>
            <a:r>
              <a:rPr lang="en-US" dirty="0"/>
              <a:t>or use scripter standalone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00086" y="2856011"/>
            <a:ext cx="7466013" cy="2862322"/>
          </a:xfrm>
          <a:prstGeom prst="rect">
            <a:avLst/>
          </a:prstGeom>
          <a:gradFill rotWithShape="1">
            <a:gsLst>
              <a:gs pos="0">
                <a:srgbClr val="FFFFE3"/>
              </a:gs>
              <a:gs pos="100000">
                <a:srgbClr val="FFFFE3">
                  <a:gamma/>
                  <a:shade val="66275"/>
                  <a:invGamma/>
                </a:srgbClr>
              </a:gs>
            </a:gsLst>
            <a:path path="rect">
              <a:fillToRect r="100000" b="10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# this is how you'd script any object 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# when you are at the right position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# similar to 'Script As Create'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(get-item .).Script()</a:t>
            </a:r>
          </a:p>
          <a:p>
            <a:pPr>
              <a:lnSpc>
                <a:spcPct val="100000"/>
              </a:lnSpc>
            </a:pPr>
            <a:endParaRPr lang="en-US" sz="2000" dirty="0">
              <a:solidFill>
                <a:schemeClr val="bg2"/>
              </a:solidFill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100000"/>
              </a:lnSpc>
            </a:pPr>
            <a:r>
              <a:rPr lang="en-US" sz="20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# standalone 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$scripter = new-object ($</a:t>
            </a:r>
            <a:r>
              <a:rPr lang="en-US" sz="20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smo</a:t>
            </a:r>
            <a:r>
              <a:rPr lang="en-US" sz="20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 + 'Scripter') $server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$</a:t>
            </a:r>
            <a:r>
              <a:rPr lang="en-US" sz="20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sqlsmo</a:t>
            </a:r>
            <a:r>
              <a:rPr lang="en-US" sz="20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 = $</a:t>
            </a:r>
            <a:r>
              <a:rPr lang="en-US" sz="20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server.Databases</a:t>
            </a:r>
            <a:r>
              <a:rPr lang="en-US" sz="20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[0].Tables[0]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$</a:t>
            </a:r>
            <a:r>
              <a:rPr lang="en-US" sz="20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scripter.Script</a:t>
            </a:r>
            <a:r>
              <a:rPr lang="en-US" sz="20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($</a:t>
            </a:r>
            <a:r>
              <a:rPr lang="en-US" sz="2000" dirty="0" err="1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sqlsmo</a:t>
            </a:r>
            <a:r>
              <a:rPr lang="en-US" sz="2000" dirty="0">
                <a:solidFill>
                  <a:schemeClr val="bg2"/>
                </a:solidFill>
                <a:latin typeface="Consolas" pitchFamily="49" charset="0"/>
                <a:cs typeface="Consolas" pitchFamily="49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602533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PowerShell SQL </a:t>
            </a:r>
            <a:r>
              <a:rPr lang="en-US" dirty="0" smtClean="0"/>
              <a:t>Server Extensions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SQLPSX is a set of modules to make PowerShell easier to use with databases</a:t>
            </a:r>
          </a:p>
          <a:p>
            <a:pPr lvl="1"/>
            <a:r>
              <a:rPr lang="en-US" dirty="0" err="1" smtClean="0"/>
              <a:t>CodePlex</a:t>
            </a:r>
            <a:r>
              <a:rPr lang="en-US" dirty="0" smtClean="0"/>
              <a:t> project</a:t>
            </a:r>
          </a:p>
          <a:p>
            <a:pPr lvl="1"/>
            <a:r>
              <a:rPr lang="en-US" dirty="0" smtClean="0"/>
              <a:t>Uses standard verb-noun conventions</a:t>
            </a:r>
          </a:p>
          <a:p>
            <a:r>
              <a:rPr lang="en-US" dirty="0" smtClean="0"/>
              <a:t>Includes modules for</a:t>
            </a:r>
          </a:p>
          <a:p>
            <a:pPr lvl="1"/>
            <a:r>
              <a:rPr lang="en-US" dirty="0" smtClean="0"/>
              <a:t>SQL Server objects and maintenance</a:t>
            </a:r>
          </a:p>
          <a:p>
            <a:pPr lvl="1"/>
            <a:r>
              <a:rPr lang="en-US" dirty="0" smtClean="0"/>
              <a:t>Agent, Replication, SSIS</a:t>
            </a:r>
          </a:p>
          <a:p>
            <a:pPr lvl="1"/>
            <a:r>
              <a:rPr lang="en-US" dirty="0" smtClean="0"/>
              <a:t>ADO.NET</a:t>
            </a:r>
          </a:p>
          <a:p>
            <a:pPr lvl="1"/>
            <a:r>
              <a:rPr lang="en-US" dirty="0" smtClean="0"/>
              <a:t>SQL Server parser</a:t>
            </a:r>
          </a:p>
          <a:p>
            <a:pPr lvl="1"/>
            <a:r>
              <a:rPr lang="en-US" dirty="0" smtClean="0"/>
              <a:t>Trace parsing</a:t>
            </a:r>
          </a:p>
          <a:p>
            <a:pPr lvl="1"/>
            <a:r>
              <a:rPr lang="en-US" dirty="0" smtClean="0"/>
              <a:t>Performance Counter collection and processing</a:t>
            </a:r>
          </a:p>
          <a:p>
            <a:r>
              <a:rPr lang="en-US" dirty="0" err="1" smtClean="0"/>
              <a:t>PowerSSAS</a:t>
            </a:r>
            <a:r>
              <a:rPr lang="en-US" dirty="0" smtClean="0"/>
              <a:t> and </a:t>
            </a:r>
            <a:r>
              <a:rPr lang="en-US" dirty="0" err="1" smtClean="0"/>
              <a:t>PowerSSRS</a:t>
            </a:r>
            <a:r>
              <a:rPr lang="en-US" dirty="0" smtClean="0"/>
              <a:t> on </a:t>
            </a:r>
            <a:r>
              <a:rPr lang="en-US" dirty="0" err="1" smtClean="0"/>
              <a:t>CodePlex</a:t>
            </a:r>
            <a:endParaRPr lang="en-US" dirty="0" smtClean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3910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Study: PBM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Policy-Based Management is a SQL Server 2008 feature</a:t>
            </a:r>
          </a:p>
          <a:p>
            <a:pPr lvl="1"/>
            <a:r>
              <a:rPr lang="en-US" dirty="0" smtClean="0"/>
              <a:t>You can define PBM with SSMS GUI</a:t>
            </a:r>
          </a:p>
          <a:p>
            <a:pPr lvl="1"/>
            <a:r>
              <a:rPr lang="en-US" dirty="0" smtClean="0"/>
              <a:t>You can define PBM with system stored procedures</a:t>
            </a:r>
          </a:p>
          <a:p>
            <a:pPr lvl="1"/>
            <a:r>
              <a:rPr lang="en-US" dirty="0" smtClean="0"/>
              <a:t>You can define PBM with SMO</a:t>
            </a:r>
          </a:p>
          <a:p>
            <a:r>
              <a:rPr lang="en-US" dirty="0" smtClean="0"/>
              <a:t>PBM evaluations are done with a </a:t>
            </a:r>
            <a:r>
              <a:rPr lang="en-US" dirty="0" err="1" smtClean="0"/>
              <a:t>cmdlet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4317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PBM Terminology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Facet </a:t>
            </a:r>
          </a:p>
          <a:p>
            <a:pPr lvl="1">
              <a:defRPr/>
            </a:pPr>
            <a:r>
              <a:rPr lang="en-US" dirty="0" smtClean="0"/>
              <a:t>A set of properties that can be managed</a:t>
            </a:r>
          </a:p>
          <a:p>
            <a:pPr>
              <a:defRPr/>
            </a:pPr>
            <a:r>
              <a:rPr lang="en-US" dirty="0" smtClean="0"/>
              <a:t>Target</a:t>
            </a:r>
          </a:p>
          <a:p>
            <a:pPr lvl="1">
              <a:defRPr/>
            </a:pPr>
            <a:r>
              <a:rPr lang="en-US" dirty="0" smtClean="0"/>
              <a:t>An instance or set of database objects to be managed</a:t>
            </a:r>
          </a:p>
          <a:p>
            <a:pPr>
              <a:defRPr/>
            </a:pPr>
            <a:r>
              <a:rPr lang="en-US" dirty="0" smtClean="0"/>
              <a:t>Condition</a:t>
            </a:r>
          </a:p>
          <a:p>
            <a:pPr lvl="1">
              <a:defRPr/>
            </a:pPr>
            <a:r>
              <a:rPr lang="en-US" dirty="0" smtClean="0"/>
              <a:t>An expression that evaluates to true/false</a:t>
            </a:r>
          </a:p>
          <a:p>
            <a:pPr>
              <a:defRPr/>
            </a:pPr>
            <a:r>
              <a:rPr lang="en-US" dirty="0" smtClean="0"/>
              <a:t>Policy</a:t>
            </a:r>
          </a:p>
          <a:p>
            <a:pPr lvl="1">
              <a:defRPr/>
            </a:pPr>
            <a:r>
              <a:rPr lang="en-US" dirty="0" smtClean="0"/>
              <a:t>A set of conditions to be checked or enforced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4888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Invoke-PolicyEvaluation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Specify PolicyStore or XML file(s)</a:t>
            </a:r>
          </a:p>
          <a:p>
            <a:r>
              <a:rPr lang="en-US" smtClean="0"/>
              <a:t>Evaluation Mode</a:t>
            </a:r>
          </a:p>
          <a:p>
            <a:pPr lvl="1"/>
            <a:r>
              <a:rPr lang="en-US" smtClean="0"/>
              <a:t>Check - report compliance</a:t>
            </a:r>
          </a:p>
          <a:p>
            <a:pPr lvl="1"/>
            <a:r>
              <a:rPr lang="en-US" smtClean="0"/>
              <a:t>Configure - change to bring into compliance</a:t>
            </a:r>
          </a:p>
          <a:p>
            <a:pPr lvl="2"/>
            <a:r>
              <a:rPr lang="en-US" smtClean="0"/>
              <a:t>Only a subset of facets and properties support this</a:t>
            </a:r>
          </a:p>
          <a:p>
            <a:r>
              <a:rPr lang="en-US" smtClean="0"/>
              <a:t>Target Server</a:t>
            </a:r>
          </a:p>
          <a:p>
            <a:r>
              <a:rPr lang="en-US" smtClean="0"/>
              <a:t>Output</a:t>
            </a:r>
          </a:p>
        </p:txBody>
      </p:sp>
    </p:spTree>
    <p:extLst>
      <p:ext uri="{BB962C8B-B14F-4D97-AF65-F5344CB8AC3E}">
        <p14:creationId xmlns:p14="http://schemas.microsoft.com/office/powerpoint/2010/main" val="26597151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Creating Policies with PowerShell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SQL Server provider can list</a:t>
            </a:r>
          </a:p>
          <a:p>
            <a:pPr lvl="1"/>
            <a:r>
              <a:rPr lang="en-US" smtClean="0"/>
              <a:t>Policies</a:t>
            </a:r>
          </a:p>
          <a:p>
            <a:pPr lvl="1"/>
            <a:r>
              <a:rPr lang="en-US" smtClean="0"/>
              <a:t>Conditions</a:t>
            </a:r>
          </a:p>
          <a:p>
            <a:pPr lvl="1"/>
            <a:r>
              <a:rPr lang="en-US" smtClean="0"/>
              <a:t>ObjectSets</a:t>
            </a:r>
          </a:p>
          <a:p>
            <a:pPr lvl="1"/>
            <a:r>
              <a:rPr lang="en-US" smtClean="0"/>
              <a:t>PolicyCategories</a:t>
            </a:r>
          </a:p>
          <a:p>
            <a:pPr lvl="1"/>
            <a:r>
              <a:rPr lang="en-US" smtClean="0"/>
              <a:t>PolicyCategorySubscriptions</a:t>
            </a:r>
          </a:p>
        </p:txBody>
      </p:sp>
    </p:spTree>
    <p:extLst>
      <p:ext uri="{BB962C8B-B14F-4D97-AF65-F5344CB8AC3E}">
        <p14:creationId xmlns:p14="http://schemas.microsoft.com/office/powerpoint/2010/main" val="19781452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Policy Store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All PBM classes require a PolicyStore</a:t>
            </a:r>
          </a:p>
          <a:p>
            <a:pPr lvl="1"/>
            <a:r>
              <a:rPr lang="en-US" smtClean="0"/>
              <a:t>Connected to SQL Server instance or...</a:t>
            </a:r>
          </a:p>
          <a:p>
            <a:pPr lvl="1"/>
            <a:r>
              <a:rPr lang="en-US" smtClean="0"/>
              <a:t>PoliceStore object in offline mode</a:t>
            </a:r>
          </a:p>
          <a:p>
            <a:pPr lvl="2"/>
            <a:r>
              <a:rPr lang="en-US" smtClean="0"/>
              <a:t>Useful for creating policy and saving to XML</a:t>
            </a:r>
          </a:p>
          <a:p>
            <a:pPr lvl="2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541355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Simple Policy - Creating a Condition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Create a Condition instance</a:t>
            </a:r>
          </a:p>
          <a:p>
            <a:r>
              <a:rPr lang="en-US" smtClean="0"/>
              <a:t>Specify a Facet</a:t>
            </a:r>
          </a:p>
          <a:p>
            <a:pPr lvl="1"/>
            <a:r>
              <a:rPr lang="en-US" smtClean="0"/>
              <a:t>List in msdb..syspolicy_management_facets</a:t>
            </a:r>
          </a:p>
          <a:p>
            <a:r>
              <a:rPr lang="en-US" smtClean="0"/>
              <a:t>Specify an ExpressionNode</a:t>
            </a:r>
          </a:p>
          <a:p>
            <a:pPr lvl="1"/>
            <a:r>
              <a:rPr lang="en-US" smtClean="0"/>
              <a:t>Six subclasses of ExporessionNode</a:t>
            </a:r>
          </a:p>
          <a:p>
            <a:r>
              <a:rPr lang="en-US" smtClean="0"/>
              <a:t>Call Condition's Create method</a:t>
            </a:r>
          </a:p>
          <a:p>
            <a:pPr lvl="1"/>
            <a:endParaRPr lang="en-US" smtClean="0"/>
          </a:p>
          <a:p>
            <a:pPr lvl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026467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Using Conditions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You can use conditions</a:t>
            </a:r>
          </a:p>
          <a:p>
            <a:pPr lvl="1"/>
            <a:r>
              <a:rPr lang="en-US" smtClean="0"/>
              <a:t>To specify checks done my policies</a:t>
            </a:r>
          </a:p>
          <a:p>
            <a:pPr lvl="1"/>
            <a:r>
              <a:rPr lang="en-US" smtClean="0"/>
              <a:t>To filter policies against target sets</a:t>
            </a:r>
          </a:p>
        </p:txBody>
      </p:sp>
    </p:spTree>
    <p:extLst>
      <p:ext uri="{BB962C8B-B14F-4D97-AF65-F5344CB8AC3E}">
        <p14:creationId xmlns:p14="http://schemas.microsoft.com/office/powerpoint/2010/main" val="1241504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SQL Server PowerShell Support</a:t>
            </a:r>
            <a:endParaRPr lang="en-US" dirty="0" smtClean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SQL Server 2008-above </a:t>
            </a:r>
            <a:r>
              <a:rPr lang="en-US" dirty="0"/>
              <a:t>i</a:t>
            </a:r>
            <a:r>
              <a:rPr lang="en-US" dirty="0" smtClean="0"/>
              <a:t>ncludes</a:t>
            </a:r>
          </a:p>
          <a:p>
            <a:pPr lvl="1"/>
            <a:r>
              <a:rPr lang="en-US" dirty="0" smtClean="0"/>
              <a:t>PowerShell provider - </a:t>
            </a:r>
            <a:r>
              <a:rPr lang="en-US" dirty="0" err="1" smtClean="0"/>
              <a:t>SQLProvider</a:t>
            </a:r>
            <a:endParaRPr lang="en-US" dirty="0" smtClean="0"/>
          </a:p>
          <a:p>
            <a:pPr lvl="2"/>
            <a:r>
              <a:rPr lang="en-US" dirty="0" smtClean="0"/>
              <a:t>A </a:t>
            </a:r>
            <a:r>
              <a:rPr lang="en-US" dirty="0" err="1" smtClean="0"/>
              <a:t>NavigationCmdletProvider</a:t>
            </a:r>
            <a:endParaRPr lang="en-US" dirty="0" smtClean="0"/>
          </a:p>
          <a:p>
            <a:pPr lvl="2"/>
            <a:r>
              <a:rPr lang="en-US" dirty="0" smtClean="0"/>
              <a:t>Includes custom </a:t>
            </a:r>
            <a:r>
              <a:rPr lang="en-US" dirty="0"/>
              <a:t>f</a:t>
            </a:r>
            <a:r>
              <a:rPr lang="en-US" dirty="0" smtClean="0"/>
              <a:t>ormatters</a:t>
            </a:r>
          </a:p>
          <a:p>
            <a:pPr lvl="2"/>
            <a:r>
              <a:rPr lang="en-US" dirty="0" smtClean="0"/>
              <a:t>Uses PowerShell Extended Type System</a:t>
            </a:r>
          </a:p>
          <a:p>
            <a:pPr lvl="1"/>
            <a:r>
              <a:rPr lang="en-US" dirty="0" smtClean="0"/>
              <a:t>Custom Console Shell - SQLPS.exe</a:t>
            </a:r>
          </a:p>
          <a:p>
            <a:pPr lvl="1"/>
            <a:r>
              <a:rPr lang="en-US" dirty="0" smtClean="0"/>
              <a:t>SSMS Integration</a:t>
            </a:r>
          </a:p>
          <a:p>
            <a:pPr lvl="1"/>
            <a:r>
              <a:rPr lang="en-US" dirty="0" smtClean="0"/>
              <a:t>Custom </a:t>
            </a:r>
            <a:r>
              <a:rPr lang="en-US" dirty="0" err="1" smtClean="0"/>
              <a:t>Cmdlets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54938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Creating a Policy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Create a Policy Instance</a:t>
            </a:r>
          </a:p>
          <a:p>
            <a:r>
              <a:rPr lang="en-US" smtClean="0"/>
              <a:t>Specify a Condition</a:t>
            </a:r>
          </a:p>
          <a:p>
            <a:r>
              <a:rPr lang="en-US" smtClean="0"/>
              <a:t>Choose an Evaluation Mode</a:t>
            </a:r>
          </a:p>
          <a:p>
            <a:r>
              <a:rPr lang="en-US" smtClean="0"/>
              <a:t>Enable/Disable the policy</a:t>
            </a:r>
          </a:p>
          <a:p>
            <a:r>
              <a:rPr lang="en-US" smtClean="0"/>
              <a:t>Call Policy's Create method</a:t>
            </a:r>
          </a:p>
        </p:txBody>
      </p:sp>
    </p:spTree>
    <p:extLst>
      <p:ext uri="{BB962C8B-B14F-4D97-AF65-F5344CB8AC3E}">
        <p14:creationId xmlns:p14="http://schemas.microsoft.com/office/powerpoint/2010/main" val="10143175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Complex Policies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Some facets require an ObjectSet</a:t>
            </a:r>
          </a:p>
          <a:p>
            <a:pPr lvl="1"/>
            <a:r>
              <a:rPr lang="en-US" smtClean="0"/>
              <a:t>E.g, naming standard for tables</a:t>
            </a:r>
          </a:p>
          <a:p>
            <a:r>
              <a:rPr lang="en-US" smtClean="0"/>
              <a:t>Create a Condition to enforce names</a:t>
            </a:r>
          </a:p>
          <a:p>
            <a:r>
              <a:rPr lang="en-US" smtClean="0"/>
              <a:t>Create a Condition for a specific database</a:t>
            </a:r>
          </a:p>
          <a:p>
            <a:r>
              <a:rPr lang="en-US" smtClean="0"/>
              <a:t>Create Policy</a:t>
            </a:r>
          </a:p>
          <a:p>
            <a:pPr lvl="1"/>
            <a:r>
              <a:rPr lang="en-US" smtClean="0"/>
              <a:t>Create ObjectSet for Policy</a:t>
            </a:r>
          </a:p>
          <a:p>
            <a:pPr lvl="1"/>
            <a:r>
              <a:rPr lang="en-US" smtClean="0"/>
              <a:t>Enable the relevant TargetSets for ObjectSet</a:t>
            </a:r>
          </a:p>
          <a:p>
            <a:pPr lvl="1"/>
            <a:r>
              <a:rPr lang="en-US" smtClean="0"/>
              <a:t>Call Create on ObjectSet and Policy</a:t>
            </a:r>
          </a:p>
          <a:p>
            <a:pPr lvl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131950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Saving to XML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Policies can be created through the object model with a live PolicyStore</a:t>
            </a:r>
          </a:p>
          <a:p>
            <a:pPr lvl="1"/>
            <a:r>
              <a:rPr lang="en-US" smtClean="0"/>
              <a:t>Create a PolicyStore instance in OfflineMode</a:t>
            </a:r>
          </a:p>
          <a:p>
            <a:pPr lvl="1"/>
            <a:r>
              <a:rPr lang="en-US" smtClean="0"/>
              <a:t>Add Condition(s), ObjectSet(s), Policy</a:t>
            </a:r>
          </a:p>
          <a:p>
            <a:pPr lvl="1"/>
            <a:r>
              <a:rPr lang="en-US" smtClean="0"/>
              <a:t>Create XmlWriter points to file</a:t>
            </a:r>
          </a:p>
          <a:p>
            <a:pPr lvl="1"/>
            <a:r>
              <a:rPr lang="en-US" smtClean="0"/>
              <a:t>Call Serialize on the Policy</a:t>
            </a:r>
          </a:p>
        </p:txBody>
      </p:sp>
    </p:spTree>
    <p:extLst>
      <p:ext uri="{BB962C8B-B14F-4D97-AF65-F5344CB8AC3E}">
        <p14:creationId xmlns:p14="http://schemas.microsoft.com/office/powerpoint/2010/main" val="103712107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Programming Categories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Create Categories for your policies</a:t>
            </a:r>
          </a:p>
          <a:p>
            <a:pPr lvl="1"/>
            <a:r>
              <a:rPr lang="en-US" smtClean="0"/>
              <a:t>Each Policy can only be a one category</a:t>
            </a:r>
          </a:p>
          <a:p>
            <a:pPr lvl="1"/>
            <a:r>
              <a:rPr lang="en-US" smtClean="0"/>
              <a:t>Or use the default category</a:t>
            </a:r>
          </a:p>
          <a:p>
            <a:r>
              <a:rPr lang="en-US" smtClean="0"/>
              <a:t>Category can be enabled/disabled</a:t>
            </a:r>
          </a:p>
          <a:p>
            <a:r>
              <a:rPr lang="en-US" smtClean="0"/>
              <a:t>Category can be mandatory or optional</a:t>
            </a:r>
          </a:p>
          <a:p>
            <a:pPr lvl="1"/>
            <a:r>
              <a:rPr lang="en-US" smtClean="0"/>
              <a:t>Optional uses subscription - per database</a:t>
            </a:r>
          </a:p>
          <a:p>
            <a:r>
              <a:rPr lang="en-US" smtClean="0"/>
              <a:t>CatagorySubscriptions can be created</a:t>
            </a:r>
          </a:p>
          <a:p>
            <a:pPr lvl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7879604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Enterprise Policy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Codeplex</a:t>
            </a:r>
            <a:r>
              <a:rPr lang="en-US" dirty="0" smtClean="0"/>
              <a:t> project to evaluate policies on a list of servers</a:t>
            </a:r>
          </a:p>
          <a:p>
            <a:pPr lvl="1"/>
            <a:r>
              <a:rPr lang="en-US" dirty="0" smtClean="0"/>
              <a:t>Supports SQL Server 2008 and </a:t>
            </a:r>
            <a:r>
              <a:rPr lang="en-US" dirty="0" err="1" smtClean="0"/>
              <a:t>downlevel</a:t>
            </a:r>
            <a:endParaRPr lang="en-US" dirty="0" smtClean="0"/>
          </a:p>
          <a:p>
            <a:pPr lvl="1"/>
            <a:r>
              <a:rPr lang="en-US" dirty="0" smtClean="0"/>
              <a:t>Saves policy evaluations to a table</a:t>
            </a:r>
          </a:p>
          <a:p>
            <a:pPr lvl="1"/>
            <a:r>
              <a:rPr lang="en-US" dirty="0" smtClean="0"/>
              <a:t>Reporting system </a:t>
            </a:r>
          </a:p>
          <a:p>
            <a:r>
              <a:rPr lang="en-US" dirty="0" smtClean="0"/>
              <a:t>Set up</a:t>
            </a:r>
          </a:p>
          <a:p>
            <a:pPr lvl="1"/>
            <a:r>
              <a:rPr lang="en-US" dirty="0" smtClean="0"/>
              <a:t>A Central Management Server</a:t>
            </a:r>
          </a:p>
          <a:p>
            <a:pPr lvl="1"/>
            <a:r>
              <a:rPr lang="en-US" dirty="0" smtClean="0"/>
              <a:t>Categories of Policies</a:t>
            </a:r>
          </a:p>
          <a:p>
            <a:pPr lvl="1"/>
            <a:r>
              <a:rPr lang="en-US" dirty="0" smtClean="0"/>
              <a:t>Customize PowerShell Script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69466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Study: Data Collection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data source for Management Data Warehouse</a:t>
            </a:r>
          </a:p>
          <a:p>
            <a:pPr lvl="1"/>
            <a:r>
              <a:rPr lang="en-US" smtClean="0"/>
              <a:t>DBA sets up collection sets</a:t>
            </a:r>
          </a:p>
          <a:p>
            <a:pPr lvl="2"/>
            <a:r>
              <a:rPr lang="en-US" smtClean="0"/>
              <a:t>System and custom collection sets</a:t>
            </a:r>
          </a:p>
          <a:p>
            <a:pPr lvl="2"/>
            <a:r>
              <a:rPr lang="en-US" smtClean="0"/>
              <a:t>Data can be collected on multiple servers</a:t>
            </a:r>
          </a:p>
          <a:p>
            <a:pPr lvl="1"/>
            <a:r>
              <a:rPr lang="en-US" smtClean="0"/>
              <a:t>Data collection on schedule</a:t>
            </a:r>
          </a:p>
          <a:p>
            <a:pPr lvl="1"/>
            <a:r>
              <a:rPr lang="en-US" smtClean="0"/>
              <a:t>Management Reports run against MDW</a:t>
            </a:r>
          </a:p>
        </p:txBody>
      </p:sp>
    </p:spTree>
    <p:extLst>
      <p:ext uri="{BB962C8B-B14F-4D97-AF65-F5344CB8AC3E}">
        <p14:creationId xmlns:p14="http://schemas.microsoft.com/office/powerpoint/2010/main" val="299855372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Programming CollectionSets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CollectionSets control data collection</a:t>
            </a:r>
          </a:p>
          <a:p>
            <a:pPr lvl="1"/>
            <a:r>
              <a:rPr lang="en-US" smtClean="0"/>
              <a:t>Instanciate a CollectionSet</a:t>
            </a:r>
          </a:p>
          <a:p>
            <a:pPr lvl="1"/>
            <a:r>
              <a:rPr lang="en-US" smtClean="0"/>
              <a:t>Specify</a:t>
            </a:r>
          </a:p>
          <a:p>
            <a:pPr lvl="2"/>
            <a:r>
              <a:rPr lang="en-US" smtClean="0"/>
              <a:t>Collection Mode</a:t>
            </a:r>
          </a:p>
          <a:p>
            <a:pPr lvl="2"/>
            <a:r>
              <a:rPr lang="en-US" smtClean="0"/>
              <a:t>Days Until Expiration</a:t>
            </a:r>
          </a:p>
          <a:p>
            <a:pPr lvl="2"/>
            <a:r>
              <a:rPr lang="en-US" smtClean="0"/>
              <a:t>Schedule Name</a:t>
            </a:r>
          </a:p>
          <a:p>
            <a:pPr lvl="2"/>
            <a:r>
              <a:rPr lang="en-US" smtClean="0"/>
              <a:t>1 or more Collection Items</a:t>
            </a:r>
          </a:p>
          <a:p>
            <a:pPr lvl="1"/>
            <a:r>
              <a:rPr lang="en-US" smtClean="0"/>
              <a:t>Create CollectionSet</a:t>
            </a:r>
          </a:p>
        </p:txBody>
      </p:sp>
    </p:spTree>
    <p:extLst>
      <p:ext uri="{BB962C8B-B14F-4D97-AF65-F5344CB8AC3E}">
        <p14:creationId xmlns:p14="http://schemas.microsoft.com/office/powerpoint/2010/main" val="2214770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CollectionItems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CollectionItems can be</a:t>
            </a:r>
          </a:p>
          <a:p>
            <a:pPr lvl="1"/>
            <a:r>
              <a:rPr lang="en-US" smtClean="0"/>
              <a:t>TSQL Query Collector</a:t>
            </a:r>
          </a:p>
          <a:p>
            <a:pPr lvl="1"/>
            <a:r>
              <a:rPr lang="en-US" smtClean="0"/>
              <a:t>SQL Trace Collector</a:t>
            </a:r>
          </a:p>
          <a:p>
            <a:pPr lvl="1"/>
            <a:r>
              <a:rPr lang="en-US" smtClean="0"/>
              <a:t>Performance Counters</a:t>
            </a:r>
          </a:p>
          <a:p>
            <a:pPr lvl="1"/>
            <a:r>
              <a:rPr lang="en-US" smtClean="0"/>
              <a:t>Query Activity</a:t>
            </a:r>
          </a:p>
          <a:p>
            <a:r>
              <a:rPr lang="en-US" smtClean="0"/>
              <a:t>Parameters defined as an XML document</a:t>
            </a:r>
          </a:p>
          <a:p>
            <a:r>
              <a:rPr lang="en-US" smtClean="0"/>
              <a:t>Define CollectionFrequency</a:t>
            </a:r>
          </a:p>
          <a:p>
            <a:r>
              <a:rPr lang="en-US" smtClean="0"/>
              <a:t>Add to CollectionSet</a:t>
            </a:r>
          </a:p>
        </p:txBody>
      </p:sp>
    </p:spTree>
    <p:extLst>
      <p:ext uri="{BB962C8B-B14F-4D97-AF65-F5344CB8AC3E}">
        <p14:creationId xmlns:p14="http://schemas.microsoft.com/office/powerpoint/2010/main" val="223617865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Registrations: Lists of Servers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PowerShell Provider Registration Store</a:t>
            </a:r>
          </a:p>
          <a:p>
            <a:pPr lvl="1"/>
            <a:r>
              <a:rPr lang="en-US" smtClean="0"/>
              <a:t>Server Groups - "directories"</a:t>
            </a:r>
          </a:p>
          <a:p>
            <a:pPr lvl="1"/>
            <a:r>
              <a:rPr lang="en-US" smtClean="0"/>
              <a:t>Registered Servers - "files"</a:t>
            </a:r>
          </a:p>
          <a:p>
            <a:r>
              <a:rPr lang="en-US" smtClean="0"/>
              <a:t>Some groups already defined</a:t>
            </a:r>
          </a:p>
          <a:p>
            <a:pPr lvl="1"/>
            <a:r>
              <a:rPr lang="en-US" smtClean="0"/>
              <a:t>Central Management Server</a:t>
            </a:r>
          </a:p>
          <a:p>
            <a:r>
              <a:rPr lang="en-US" smtClean="0"/>
              <a:t>Use new-item in PowerShell</a:t>
            </a:r>
          </a:p>
          <a:p>
            <a:pPr lvl="1"/>
            <a:r>
              <a:rPr lang="en-US" smtClean="0"/>
              <a:t>"New-item -itemtype registration" for server</a:t>
            </a:r>
          </a:p>
          <a:p>
            <a:pPr lvl="1"/>
            <a:r>
              <a:rPr lang="en-US" smtClean="0"/>
              <a:t>Must specify connection string</a:t>
            </a:r>
          </a:p>
        </p:txBody>
      </p:sp>
    </p:spTree>
    <p:extLst>
      <p:ext uri="{BB962C8B-B14F-4D97-AF65-F5344CB8AC3E}">
        <p14:creationId xmlns:p14="http://schemas.microsoft.com/office/powerpoint/2010/main" val="350749582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PowerShell is the new Windows Scripting Host of choice</a:t>
            </a:r>
          </a:p>
          <a:p>
            <a:pPr lvl="1"/>
            <a:r>
              <a:rPr lang="en-US" dirty="0" smtClean="0"/>
              <a:t>Built Into SQL Server 2008</a:t>
            </a:r>
          </a:p>
          <a:p>
            <a:r>
              <a:rPr lang="en-US" dirty="0" smtClean="0"/>
              <a:t>You can program and control</a:t>
            </a:r>
          </a:p>
          <a:p>
            <a:pPr lvl="1"/>
            <a:r>
              <a:rPr lang="en-US" dirty="0" smtClean="0"/>
              <a:t>Database Objects</a:t>
            </a:r>
          </a:p>
          <a:p>
            <a:pPr lvl="1"/>
            <a:r>
              <a:rPr lang="en-US" dirty="0" smtClean="0"/>
              <a:t>Policy-Based Management</a:t>
            </a:r>
          </a:p>
          <a:p>
            <a:pPr lvl="1"/>
            <a:r>
              <a:rPr lang="en-US" dirty="0" smtClean="0"/>
              <a:t>Data Collection</a:t>
            </a:r>
          </a:p>
          <a:p>
            <a:pPr lvl="1"/>
            <a:r>
              <a:rPr lang="en-US" dirty="0" smtClean="0"/>
              <a:t>Registration</a:t>
            </a:r>
          </a:p>
          <a:p>
            <a:pPr lvl="1"/>
            <a:r>
              <a:rPr lang="en-US" dirty="0" smtClean="0"/>
              <a:t>Application and Multi-Server Management</a:t>
            </a:r>
          </a:p>
        </p:txBody>
      </p:sp>
    </p:spTree>
    <p:extLst>
      <p:ext uri="{BB962C8B-B14F-4D97-AF65-F5344CB8AC3E}">
        <p14:creationId xmlns:p14="http://schemas.microsoft.com/office/powerpoint/2010/main" val="40557723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Loading The Provider Manually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Provider loaded automatically by SQLPS</a:t>
            </a:r>
          </a:p>
          <a:p>
            <a:pPr lvl="1"/>
            <a:r>
              <a:rPr lang="en-US" dirty="0" smtClean="0"/>
              <a:t>But not by PowerShell.exe</a:t>
            </a:r>
          </a:p>
          <a:p>
            <a:r>
              <a:rPr lang="en-US" dirty="0" smtClean="0"/>
              <a:t>SQL Server functionality can be registered</a:t>
            </a:r>
          </a:p>
          <a:p>
            <a:pPr lvl="1"/>
            <a:r>
              <a:rPr lang="en-US" dirty="0" smtClean="0"/>
              <a:t>Add the provider </a:t>
            </a:r>
            <a:r>
              <a:rPr lang="en-US" dirty="0" err="1" smtClean="0"/>
              <a:t>snapin</a:t>
            </a:r>
            <a:endParaRPr lang="en-US" dirty="0" smtClean="0"/>
          </a:p>
          <a:p>
            <a:pPr lvl="1"/>
            <a:r>
              <a:rPr lang="en-US" dirty="0" smtClean="0"/>
              <a:t>Add the </a:t>
            </a:r>
            <a:r>
              <a:rPr lang="en-US" dirty="0" err="1" smtClean="0"/>
              <a:t>cmdlet</a:t>
            </a:r>
            <a:r>
              <a:rPr lang="en-US" dirty="0" smtClean="0"/>
              <a:t> </a:t>
            </a:r>
            <a:r>
              <a:rPr lang="en-US" dirty="0" err="1" smtClean="0"/>
              <a:t>snapin</a:t>
            </a:r>
            <a:endParaRPr lang="en-US" dirty="0" smtClean="0"/>
          </a:p>
          <a:p>
            <a:r>
              <a:rPr lang="en-US" dirty="0" smtClean="0"/>
              <a:t>Add customizations to the directory</a:t>
            </a:r>
          </a:p>
          <a:p>
            <a:pPr lvl="1"/>
            <a:r>
              <a:rPr lang="en-US" dirty="0" smtClean="0"/>
              <a:t>SQLProvider.Format.ps1xml</a:t>
            </a:r>
          </a:p>
          <a:p>
            <a:pPr lvl="1"/>
            <a:r>
              <a:rPr lang="en-US" dirty="0" smtClean="0"/>
              <a:t>SQLProvider.Types.ps1xml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39358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Microsoft </a:t>
            </a:r>
            <a:r>
              <a:rPr lang="en-US" dirty="0"/>
              <a:t>SQL Server 2008 Administration with Windows PowerShell , </a:t>
            </a:r>
            <a:r>
              <a:rPr lang="en-US" dirty="0" err="1"/>
              <a:t>Ananthakumar</a:t>
            </a:r>
            <a:r>
              <a:rPr lang="en-US" dirty="0"/>
              <a:t> </a:t>
            </a:r>
            <a:r>
              <a:rPr lang="en-US" dirty="0" err="1" smtClean="0"/>
              <a:t>Muthusamy</a:t>
            </a:r>
            <a:r>
              <a:rPr lang="en-US" dirty="0" smtClean="0"/>
              <a:t> and </a:t>
            </a:r>
            <a:r>
              <a:rPr lang="en-US" dirty="0"/>
              <a:t>Yan </a:t>
            </a:r>
            <a:r>
              <a:rPr lang="en-US" dirty="0" smtClean="0"/>
              <a:t>Pan, WROX</a:t>
            </a:r>
          </a:p>
          <a:p>
            <a:pPr>
              <a:defRPr/>
            </a:pPr>
            <a:r>
              <a:rPr lang="en-US" dirty="0" err="1" smtClean="0"/>
              <a:t>PoshCode</a:t>
            </a:r>
            <a:r>
              <a:rPr lang="en-US" dirty="0" smtClean="0"/>
              <a:t> - script repository</a:t>
            </a:r>
          </a:p>
          <a:p>
            <a:pPr lvl="1">
              <a:defRPr/>
            </a:pPr>
            <a:r>
              <a:rPr lang="en-US" dirty="0" smtClean="0"/>
              <a:t>http://poshcode.org</a:t>
            </a:r>
          </a:p>
          <a:p>
            <a:pPr>
              <a:defRPr/>
            </a:pPr>
            <a:r>
              <a:rPr lang="en-US" dirty="0" smtClean="0"/>
              <a:t>SQLPSX - SQL Server Extensions</a:t>
            </a:r>
          </a:p>
          <a:p>
            <a:pPr lvl="1">
              <a:defRPr/>
            </a:pPr>
            <a:r>
              <a:rPr lang="en-US" dirty="0" smtClean="0"/>
              <a:t>http://sqlpsx.codeplex.com</a:t>
            </a:r>
          </a:p>
          <a:p>
            <a:pPr>
              <a:defRPr/>
            </a:pPr>
            <a:r>
              <a:rPr lang="en-US" dirty="0" smtClean="0"/>
              <a:t>PowerShell Community Extensions</a:t>
            </a:r>
          </a:p>
          <a:p>
            <a:pPr lvl="1">
              <a:defRPr/>
            </a:pPr>
            <a:r>
              <a:rPr lang="en-US" dirty="0"/>
              <a:t>http://pscx.codeplex.com/</a:t>
            </a: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 lvl="1">
              <a:defRPr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75738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 smtClean="0"/>
              <a:t>Windows PowerShell Blog</a:t>
            </a:r>
            <a:endParaRPr lang="en-US" dirty="0"/>
          </a:p>
          <a:p>
            <a:pPr lvl="1">
              <a:defRPr/>
            </a:pPr>
            <a:r>
              <a:rPr lang="en-US" dirty="0"/>
              <a:t>http://</a:t>
            </a:r>
            <a:r>
              <a:rPr lang="en-US" dirty="0" smtClean="0"/>
              <a:t>blogs.msdn.com/powershell</a:t>
            </a:r>
          </a:p>
          <a:p>
            <a:pPr>
              <a:defRPr/>
            </a:pPr>
            <a:r>
              <a:rPr lang="da-DK" dirty="0" smtClean="0"/>
              <a:t>Chad </a:t>
            </a:r>
            <a:r>
              <a:rPr lang="da-DK" dirty="0"/>
              <a:t>Miller's Blog </a:t>
            </a:r>
          </a:p>
          <a:p>
            <a:pPr lvl="1">
              <a:defRPr/>
            </a:pPr>
            <a:r>
              <a:rPr lang="da-DK" dirty="0"/>
              <a:t>http://sev17.com</a:t>
            </a:r>
            <a:r>
              <a:rPr lang="da-DK" dirty="0" smtClean="0"/>
              <a:t>/</a:t>
            </a:r>
          </a:p>
          <a:p>
            <a:pPr>
              <a:defRPr/>
            </a:pPr>
            <a:r>
              <a:rPr lang="da-DK" dirty="0" smtClean="0"/>
              <a:t>Laerte Junior's Blog</a:t>
            </a:r>
          </a:p>
          <a:p>
            <a:pPr lvl="1">
              <a:defRPr/>
            </a:pPr>
            <a:r>
              <a:rPr lang="en-US" dirty="0"/>
              <a:t>http://shellyourexperience.wordpress.com/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Alan White's Blog</a:t>
            </a:r>
          </a:p>
          <a:p>
            <a:pPr lvl="1">
              <a:defRPr/>
            </a:pPr>
            <a:r>
              <a:rPr lang="en-US" dirty="0"/>
              <a:t>http://</a:t>
            </a:r>
            <a:r>
              <a:rPr lang="en-US" dirty="0" smtClean="0"/>
              <a:t>sqlblog.com/blogs/allen_white</a:t>
            </a:r>
          </a:p>
          <a:p>
            <a:pPr>
              <a:defRPr/>
            </a:pPr>
            <a:r>
              <a:rPr lang="en-US" dirty="0" smtClean="0"/>
              <a:t>Aaron Nelson's Blog</a:t>
            </a:r>
          </a:p>
          <a:p>
            <a:pPr lvl="1">
              <a:defRPr/>
            </a:pPr>
            <a:r>
              <a:rPr lang="en-US" dirty="0"/>
              <a:t>http://sqlvariant.com/</a:t>
            </a:r>
            <a:endParaRPr lang="en-US" dirty="0" smtClean="0"/>
          </a:p>
          <a:p>
            <a:pPr>
              <a:defRPr/>
            </a:pPr>
            <a:r>
              <a:rPr lang="en-US" dirty="0" err="1" smtClean="0"/>
              <a:t>Sethu's</a:t>
            </a:r>
            <a:r>
              <a:rPr lang="en-US" dirty="0" smtClean="0"/>
              <a:t> Blog</a:t>
            </a:r>
          </a:p>
          <a:p>
            <a:pPr lvl="1">
              <a:defRPr/>
            </a:pPr>
            <a:r>
              <a:rPr lang="en-US" dirty="0" smtClean="0"/>
              <a:t>http://blogs.msdn.com/sethus</a:t>
            </a:r>
          </a:p>
        </p:txBody>
      </p:sp>
    </p:spTree>
    <p:extLst>
      <p:ext uri="{BB962C8B-B14F-4D97-AF65-F5344CB8AC3E}">
        <p14:creationId xmlns:p14="http://schemas.microsoft.com/office/powerpoint/2010/main" val="2198111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PowerShell and Windows Versions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can only have one version of PowerShell installed at a time</a:t>
            </a:r>
          </a:p>
          <a:p>
            <a:r>
              <a:rPr lang="en-US" dirty="0" smtClean="0"/>
              <a:t>PowerShell version 1.0 is always add-in</a:t>
            </a:r>
          </a:p>
          <a:p>
            <a:r>
              <a:rPr lang="en-US" dirty="0" smtClean="0"/>
              <a:t>PowerShell version 2.0 ships with</a:t>
            </a:r>
          </a:p>
          <a:p>
            <a:pPr lvl="1"/>
            <a:r>
              <a:rPr lang="en-US" dirty="0" smtClean="0"/>
              <a:t>Windows Server 2008 R2</a:t>
            </a:r>
          </a:p>
          <a:p>
            <a:pPr lvl="1"/>
            <a:r>
              <a:rPr lang="en-US" dirty="0" smtClean="0"/>
              <a:t>Windows 7</a:t>
            </a:r>
          </a:p>
          <a:p>
            <a:r>
              <a:rPr lang="en-US" dirty="0" smtClean="0"/>
              <a:t>PowerShell version 3.0 ships with</a:t>
            </a:r>
          </a:p>
          <a:p>
            <a:pPr lvl="1"/>
            <a:r>
              <a:rPr lang="en-US" dirty="0" smtClean="0"/>
              <a:t>Windows Server/Client 2012 (Windows 8)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48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Server and PowerShell Versions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SQL Server 2008 shipped with PS 1.0</a:t>
            </a:r>
          </a:p>
          <a:p>
            <a:r>
              <a:rPr lang="en-US" dirty="0" smtClean="0"/>
              <a:t>You can install PS 2.0</a:t>
            </a:r>
          </a:p>
          <a:p>
            <a:pPr lvl="1"/>
            <a:r>
              <a:rPr lang="en-US" dirty="0" smtClean="0"/>
              <a:t>Install SQLPS on "vanilla" PS shell</a:t>
            </a:r>
          </a:p>
          <a:p>
            <a:pPr lvl="1"/>
            <a:r>
              <a:rPr lang="en-US" dirty="0" smtClean="0"/>
              <a:t>Install SQLPS as a module</a:t>
            </a:r>
          </a:p>
          <a:p>
            <a:r>
              <a:rPr lang="en-US" dirty="0" smtClean="0"/>
              <a:t>SQLPS 2008 is built on PS 1.0</a:t>
            </a:r>
          </a:p>
          <a:p>
            <a:pPr lvl="1"/>
            <a:r>
              <a:rPr lang="en-US" dirty="0" smtClean="0"/>
              <a:t>You can rebuild SQLPS for PS 2.0 if desired</a:t>
            </a:r>
          </a:p>
          <a:p>
            <a:pPr lvl="1"/>
            <a:r>
              <a:rPr lang="en-US" dirty="0" smtClean="0"/>
              <a:t>Use make-shell.exe</a:t>
            </a:r>
          </a:p>
          <a:p>
            <a:r>
              <a:rPr lang="en-US" dirty="0" smtClean="0"/>
              <a:t>SQLPS 2012 ships with PS 2.0</a:t>
            </a:r>
          </a:p>
          <a:p>
            <a:pPr lvl="1"/>
            <a:r>
              <a:rPr lang="en-US" dirty="0" smtClean="0"/>
              <a:t>PS 3.0 is native on Windows 2012</a:t>
            </a:r>
          </a:p>
        </p:txBody>
      </p:sp>
    </p:spTree>
    <p:extLst>
      <p:ext uri="{BB962C8B-B14F-4D97-AF65-F5344CB8AC3E}">
        <p14:creationId xmlns:p14="http://schemas.microsoft.com/office/powerpoint/2010/main" val="2689143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Provider Folders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SQLServer</a:t>
            </a:r>
            <a:r>
              <a:rPr lang="en-US" dirty="0" smtClean="0"/>
              <a:t> provider - main folders </a:t>
            </a:r>
          </a:p>
          <a:p>
            <a:pPr lvl="1"/>
            <a:r>
              <a:rPr lang="en-US" dirty="0" smtClean="0"/>
              <a:t>SQL folder </a:t>
            </a:r>
          </a:p>
          <a:p>
            <a:pPr lvl="2"/>
            <a:r>
              <a:rPr lang="en-US" dirty="0" smtClean="0"/>
              <a:t>SQL Server Database and SQL Server Agent</a:t>
            </a:r>
          </a:p>
          <a:p>
            <a:pPr lvl="1"/>
            <a:r>
              <a:rPr lang="en-US" dirty="0" err="1" smtClean="0"/>
              <a:t>SQLPolicy</a:t>
            </a:r>
            <a:r>
              <a:rPr lang="en-US" dirty="0" smtClean="0"/>
              <a:t> folder </a:t>
            </a:r>
          </a:p>
          <a:p>
            <a:pPr lvl="2"/>
            <a:r>
              <a:rPr lang="en-US" dirty="0" smtClean="0"/>
              <a:t>Policy Based Management</a:t>
            </a:r>
          </a:p>
          <a:p>
            <a:pPr lvl="1"/>
            <a:r>
              <a:rPr lang="en-US" dirty="0" err="1" smtClean="0"/>
              <a:t>DataCollection</a:t>
            </a:r>
            <a:r>
              <a:rPr lang="en-US" dirty="0" smtClean="0"/>
              <a:t> folder</a:t>
            </a:r>
          </a:p>
          <a:p>
            <a:pPr lvl="2"/>
            <a:r>
              <a:rPr lang="en-US" dirty="0" smtClean="0"/>
              <a:t>Data Collection</a:t>
            </a:r>
          </a:p>
          <a:p>
            <a:pPr lvl="1"/>
            <a:r>
              <a:rPr lang="en-US" dirty="0" err="1" smtClean="0"/>
              <a:t>SQLRegistration</a:t>
            </a:r>
            <a:r>
              <a:rPr lang="en-US" dirty="0" smtClean="0"/>
              <a:t> folder</a:t>
            </a:r>
          </a:p>
          <a:p>
            <a:pPr lvl="2"/>
            <a:r>
              <a:rPr lang="en-US" dirty="0" smtClean="0"/>
              <a:t>Server Groups and Registered Servers</a:t>
            </a:r>
          </a:p>
          <a:p>
            <a:pPr lvl="1"/>
            <a:r>
              <a:rPr lang="en-US" dirty="0" smtClean="0"/>
              <a:t>Utility and DAC folders (2008 R2)</a:t>
            </a:r>
          </a:p>
          <a:p>
            <a:pPr lvl="1"/>
            <a:r>
              <a:rPr lang="en-US" dirty="0" smtClean="0"/>
              <a:t>Additional folders in SQL Server 2012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288637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Provider Specifics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1166813"/>
            <a:ext cx="4040188" cy="639762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Supported </a:t>
            </a:r>
            <a:r>
              <a:rPr lang="en-US" dirty="0" err="1" smtClean="0">
                <a:solidFill>
                  <a:schemeClr val="tx1"/>
                </a:solidFill>
              </a:rPr>
              <a:t>Cmds</a:t>
            </a:r>
            <a:r>
              <a:rPr lang="en-US" dirty="0" smtClean="0">
                <a:solidFill>
                  <a:schemeClr val="tx1"/>
                </a:solidFill>
              </a:rPr>
              <a:t>/Methods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1806575"/>
            <a:ext cx="4040188" cy="3951288"/>
          </a:xfrm>
        </p:spPr>
        <p:txBody>
          <a:bodyPr/>
          <a:lstStyle/>
          <a:p>
            <a:r>
              <a:rPr lang="en-US" dirty="0" smtClean="0"/>
              <a:t>get/set-location</a:t>
            </a:r>
          </a:p>
          <a:p>
            <a:r>
              <a:rPr lang="en-US" dirty="0" smtClean="0"/>
              <a:t>get-</a:t>
            </a:r>
            <a:r>
              <a:rPr lang="en-US" dirty="0" err="1" smtClean="0"/>
              <a:t>childitem</a:t>
            </a:r>
            <a:endParaRPr lang="en-US" dirty="0" smtClean="0"/>
          </a:p>
          <a:p>
            <a:r>
              <a:rPr lang="en-US" dirty="0" smtClean="0"/>
              <a:t>get-child</a:t>
            </a:r>
          </a:p>
          <a:p>
            <a:r>
              <a:rPr lang="en-US" dirty="0" smtClean="0"/>
              <a:t>rename-item</a:t>
            </a:r>
          </a:p>
          <a:p>
            <a:r>
              <a:rPr lang="en-US" dirty="0" smtClean="0"/>
              <a:t>remove-item</a:t>
            </a:r>
          </a:p>
          <a:p>
            <a:r>
              <a:rPr lang="en-US" dirty="0" err="1" smtClean="0"/>
              <a:t>ItemExists</a:t>
            </a:r>
            <a:endParaRPr lang="en-US" dirty="0" smtClean="0"/>
          </a:p>
          <a:p>
            <a:r>
              <a:rPr lang="en-US" dirty="0" err="1" smtClean="0"/>
              <a:t>GetChildItems</a:t>
            </a:r>
            <a:endParaRPr lang="en-US" dirty="0" smtClean="0"/>
          </a:p>
          <a:p>
            <a:r>
              <a:rPr lang="en-US" dirty="0" err="1" smtClean="0"/>
              <a:t>HasChildItems</a:t>
            </a:r>
            <a:endParaRPr lang="en-US" dirty="0" smtClean="0"/>
          </a:p>
          <a:p>
            <a:r>
              <a:rPr lang="en-US" dirty="0" err="1" smtClean="0"/>
              <a:t>IsValidPath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645025" y="1166813"/>
            <a:ext cx="4041775" cy="639762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Unsupported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45025" y="1806575"/>
            <a:ext cx="4041775" cy="3951288"/>
          </a:xfrm>
        </p:spPr>
        <p:txBody>
          <a:bodyPr/>
          <a:lstStyle/>
          <a:p>
            <a:r>
              <a:rPr lang="en-US" dirty="0" smtClean="0"/>
              <a:t>new-item</a:t>
            </a:r>
          </a:p>
          <a:p>
            <a:r>
              <a:rPr lang="en-US" dirty="0" smtClean="0"/>
              <a:t>set-item</a:t>
            </a:r>
          </a:p>
          <a:p>
            <a:r>
              <a:rPr lang="en-US" dirty="0" smtClean="0"/>
              <a:t>clear-item</a:t>
            </a:r>
          </a:p>
          <a:p>
            <a:r>
              <a:rPr lang="en-US" dirty="0" smtClean="0"/>
              <a:t>copy-item</a:t>
            </a:r>
          </a:p>
          <a:p>
            <a:r>
              <a:rPr lang="en-US" dirty="0" err="1" smtClean="0"/>
              <a:t>InvokeDefaultAction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716957"/>
      </p:ext>
    </p:extLst>
  </p:cSld>
  <p:clrMapOvr>
    <a:masterClrMapping/>
  </p:clrMapOvr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5724</TotalTime>
  <Words>2181</Words>
  <Application>Microsoft Office PowerPoint</Application>
  <PresentationFormat>Letter Paper (8.5x11 in)</PresentationFormat>
  <Paragraphs>503</Paragraphs>
  <Slides>51</Slides>
  <Notes>12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4" baseType="lpstr">
      <vt:lpstr>SQLskills Master Template</vt:lpstr>
      <vt:lpstr>SQLskills_BobB_Template</vt:lpstr>
      <vt:lpstr>Visio</vt:lpstr>
      <vt:lpstr>Module 8 Using PowerShell With SQL Server</vt:lpstr>
      <vt:lpstr>Overview</vt:lpstr>
      <vt:lpstr>PowerShell and SQL Server</vt:lpstr>
      <vt:lpstr>SQL Server PowerShell Support</vt:lpstr>
      <vt:lpstr>Loading The Provider Manually</vt:lpstr>
      <vt:lpstr>PowerShell and Windows Versions</vt:lpstr>
      <vt:lpstr>SQL Server and PowerShell Versions</vt:lpstr>
      <vt:lpstr>Provider Folders</vt:lpstr>
      <vt:lpstr>More Provider Specifics</vt:lpstr>
      <vt:lpstr>SQL Server 2012 Improvements</vt:lpstr>
      <vt:lpstr>SQL Server Cmdlets</vt:lpstr>
      <vt:lpstr>Availability Group Cmdlets</vt:lpstr>
      <vt:lpstr>Integration with SSMS</vt:lpstr>
      <vt:lpstr>Database Administrator Tasks</vt:lpstr>
      <vt:lpstr>DBA Tasks with PowerShell</vt:lpstr>
      <vt:lpstr>PowerShell/SQL Sweet Spot</vt:lpstr>
      <vt:lpstr>Mixing PowerShell and SQL</vt:lpstr>
      <vt:lpstr>SQL Server and WMI</vt:lpstr>
      <vt:lpstr>PowerShell and SMO</vt:lpstr>
      <vt:lpstr>SMO and PowerShell Scripting</vt:lpstr>
      <vt:lpstr>SMO Conventions</vt:lpstr>
      <vt:lpstr>Where is SMO?</vt:lpstr>
      <vt:lpstr>SMO Tasks I</vt:lpstr>
      <vt:lpstr>SMO Tasks II</vt:lpstr>
      <vt:lpstr>SMO in SQL Server 2008</vt:lpstr>
      <vt:lpstr>Additional Libraries</vt:lpstr>
      <vt:lpstr>SMO Classes</vt:lpstr>
      <vt:lpstr>SMO and Metadata</vt:lpstr>
      <vt:lpstr>Instance Classes (subset)</vt:lpstr>
      <vt:lpstr>Utility components</vt:lpstr>
      <vt:lpstr>Scripting</vt:lpstr>
      <vt:lpstr>PowerShell SQL Server Extensions</vt:lpstr>
      <vt:lpstr>Case Study: PBM</vt:lpstr>
      <vt:lpstr>PBM Terminology</vt:lpstr>
      <vt:lpstr>Invoke-PolicyEvaluation</vt:lpstr>
      <vt:lpstr>Creating Policies with PowerShell</vt:lpstr>
      <vt:lpstr>Policy Store</vt:lpstr>
      <vt:lpstr>Simple Policy - Creating a Condition</vt:lpstr>
      <vt:lpstr>Using Conditions</vt:lpstr>
      <vt:lpstr>Creating a Policy</vt:lpstr>
      <vt:lpstr>Complex Policies</vt:lpstr>
      <vt:lpstr>Saving to XML</vt:lpstr>
      <vt:lpstr>Programming Categories</vt:lpstr>
      <vt:lpstr>Enterprise Policy Management</vt:lpstr>
      <vt:lpstr>Case Study: Data Collection</vt:lpstr>
      <vt:lpstr>Programming CollectionSets</vt:lpstr>
      <vt:lpstr>CollectionItems</vt:lpstr>
      <vt:lpstr>Registrations: Lists of Servers</vt:lpstr>
      <vt:lpstr>Summary</vt:lpstr>
      <vt:lpstr>References</vt:lpstr>
      <vt:lpstr>Blogs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T-SQL</dc:title>
  <dc:subject>SQL Server 2008</dc:subject>
  <dc:creator>Bob Beauchemin</dc:creator>
  <cp:lastModifiedBy>bobb</cp:lastModifiedBy>
  <cp:revision>294</cp:revision>
  <dcterms:created xsi:type="dcterms:W3CDTF">2004-05-26T19:38:49Z</dcterms:created>
  <dcterms:modified xsi:type="dcterms:W3CDTF">2012-08-23T21:24:16Z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