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30"/>
  </p:notesMasterIdLst>
  <p:handoutMasterIdLst>
    <p:handoutMasterId r:id="rId31"/>
  </p:handoutMasterIdLst>
  <p:sldIdLst>
    <p:sldId id="595" r:id="rId3"/>
    <p:sldId id="596" r:id="rId4"/>
    <p:sldId id="597" r:id="rId5"/>
    <p:sldId id="598" r:id="rId6"/>
    <p:sldId id="599" r:id="rId7"/>
    <p:sldId id="600" r:id="rId8"/>
    <p:sldId id="601" r:id="rId9"/>
    <p:sldId id="602" r:id="rId10"/>
    <p:sldId id="603" r:id="rId11"/>
    <p:sldId id="604" r:id="rId12"/>
    <p:sldId id="621" r:id="rId13"/>
    <p:sldId id="605" r:id="rId14"/>
    <p:sldId id="606" r:id="rId15"/>
    <p:sldId id="607" r:id="rId16"/>
    <p:sldId id="608" r:id="rId17"/>
    <p:sldId id="609" r:id="rId18"/>
    <p:sldId id="610" r:id="rId19"/>
    <p:sldId id="611" r:id="rId20"/>
    <p:sldId id="612" r:id="rId21"/>
    <p:sldId id="620" r:id="rId22"/>
    <p:sldId id="613" r:id="rId23"/>
    <p:sldId id="614" r:id="rId24"/>
    <p:sldId id="615" r:id="rId25"/>
    <p:sldId id="616" r:id="rId26"/>
    <p:sldId id="617" r:id="rId27"/>
    <p:sldId id="618" r:id="rId28"/>
    <p:sldId id="619" r:id="rId29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096" y="22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803098"/>
            <a:ext cx="7315200" cy="436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 smtClean="0"/>
              <a:t>SQLskills</a:t>
            </a:r>
            <a:r>
              <a:rPr lang="en-US" sz="1000" dirty="0" smtClean="0"/>
              <a:t> Immersion Event</a:t>
            </a:r>
            <a:endParaRPr lang="en-US" sz="1000" dirty="0"/>
          </a:p>
          <a:p>
            <a:r>
              <a:rPr lang="en-US" dirty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676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723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AC607A-3742-4B6D-B821-B2EC9EF4A73C}" type="slidenum">
              <a:rPr lang="en-US"/>
              <a:pPr/>
              <a:t>1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68" rIns="9316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Implicit impersonation - Certificate as an authentication</a:t>
            </a:r>
          </a:p>
          <a:p>
            <a:r>
              <a:rPr lang="en-US" dirty="0" smtClean="0"/>
              <a:t>Principal is mapped – Certificate as a secondary identity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Cross-database authentication: Trusted servers??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Cross-database authentication</a:t>
            </a:r>
            <a:r>
              <a:rPr lang="en-US" sz="1200" kern="120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: Certificates??</a:t>
            </a:r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712328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baseline="0" dirty="0" smtClean="0">
                <a:solidFill>
                  <a:srgbClr val="969696"/>
                </a:solidFill>
                <a:latin typeface="Arial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920526"/>
          </a:xfrm>
          <a:noFill/>
          <a:ln/>
        </p:spPr>
        <p:txBody>
          <a:bodyPr anchor="t"/>
          <a:lstStyle/>
          <a:p>
            <a:r>
              <a:rPr lang="en-US" sz="4000" dirty="0">
                <a:solidFill>
                  <a:schemeClr val="accent1"/>
                </a:solidFill>
              </a:rPr>
              <a:t>Module </a:t>
            </a:r>
            <a:r>
              <a:rPr lang="en-US" sz="4000" dirty="0" smtClean="0">
                <a:solidFill>
                  <a:schemeClr val="accent1"/>
                </a:solidFill>
              </a:rPr>
              <a:t>3</a:t>
            </a:r>
            <a:r>
              <a:rPr lang="en-US" dirty="0"/>
              <a:t/>
            </a:r>
            <a:br>
              <a:rPr lang="en-US" dirty="0"/>
            </a:br>
            <a:r>
              <a:rPr lang="en-US" sz="6000" dirty="0" smtClean="0"/>
              <a:t>Authorization</a:t>
            </a:r>
            <a:r>
              <a:rPr lang="en-US" sz="5400" dirty="0">
                <a:latin typeface="Eurostile Bold" pitchFamily="34" charset="0"/>
              </a:rPr>
              <a:t/>
            </a:r>
            <a:br>
              <a:rPr lang="en-US" sz="5400" dirty="0">
                <a:latin typeface="Eurostile Bold" pitchFamily="34" charset="0"/>
              </a:rPr>
            </a:br>
            <a:endParaRPr lang="en-US" sz="32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Permission Hierarchy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Covering Permissions</a:t>
            </a:r>
          </a:p>
          <a:p>
            <a:pPr lvl="1"/>
            <a:r>
              <a:rPr lang="en-US" dirty="0" smtClean="0"/>
              <a:t>CONTROL on table gives you SELECT on table</a:t>
            </a:r>
          </a:p>
          <a:p>
            <a:pPr lvl="1"/>
            <a:r>
              <a:rPr lang="en-US" dirty="0" smtClean="0"/>
              <a:t>SELECT on schema, gives you SELECT on tables</a:t>
            </a:r>
          </a:p>
          <a:p>
            <a:r>
              <a:rPr lang="en-US" dirty="0" smtClean="0"/>
              <a:t>Permissions at parent scope</a:t>
            </a:r>
          </a:p>
          <a:p>
            <a:pPr lvl="1"/>
            <a:r>
              <a:rPr lang="en-US" dirty="0" smtClean="0"/>
              <a:t>ALTER ANY AUDIT</a:t>
            </a:r>
          </a:p>
          <a:p>
            <a:pPr lvl="1"/>
            <a:r>
              <a:rPr lang="en-US" dirty="0" smtClean="0"/>
              <a:t>ALTER ANY EVENT NOTIFICATION</a:t>
            </a:r>
          </a:p>
          <a:p>
            <a:r>
              <a:rPr lang="en-US" dirty="0" smtClean="0"/>
              <a:t>Full list of permissions in SQL Server BOL</a:t>
            </a:r>
          </a:p>
          <a:p>
            <a:pPr lvl="1"/>
            <a:r>
              <a:rPr lang="en-US" dirty="0" smtClean="0"/>
              <a:t>select * from </a:t>
            </a:r>
            <a:r>
              <a:rPr lang="en-US" dirty="0" err="1" smtClean="0"/>
              <a:t>sys.fn_builtin_permissions</a:t>
            </a:r>
            <a:r>
              <a:rPr lang="en-US" dirty="0" smtClean="0"/>
              <a:t>(null)</a:t>
            </a:r>
          </a:p>
          <a:p>
            <a:pPr lvl="1"/>
            <a:r>
              <a:rPr lang="en-US" dirty="0" smtClean="0"/>
              <a:t>...Or by securable class</a:t>
            </a:r>
          </a:p>
          <a:p>
            <a:r>
              <a:rPr lang="en-US" dirty="0" smtClean="0"/>
              <a:t>Implying permissions</a:t>
            </a:r>
            <a:r>
              <a:rPr lang="en-US" dirty="0"/>
              <a:t> </a:t>
            </a:r>
            <a:r>
              <a:rPr lang="en-US" dirty="0" smtClean="0"/>
              <a:t>script in BOL</a:t>
            </a:r>
          </a:p>
        </p:txBody>
      </p:sp>
    </p:spTree>
    <p:extLst>
      <p:ext uri="{BB962C8B-B14F-4D97-AF65-F5344CB8AC3E}">
        <p14:creationId xmlns:p14="http://schemas.microsoft.com/office/powerpoint/2010/main" val="163068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Logins and Service Accounts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Service account login can be used with</a:t>
            </a:r>
          </a:p>
          <a:p>
            <a:pPr lvl="1"/>
            <a:r>
              <a:rPr lang="en-US" dirty="0" smtClean="0"/>
              <a:t>Service Broker endpoints</a:t>
            </a:r>
          </a:p>
          <a:p>
            <a:pPr lvl="1"/>
            <a:r>
              <a:rPr lang="en-US" dirty="0" smtClean="0"/>
              <a:t>Database Mirroring </a:t>
            </a:r>
            <a:r>
              <a:rPr lang="en-US" dirty="0" smtClean="0"/>
              <a:t>endpoints</a:t>
            </a:r>
          </a:p>
          <a:p>
            <a:pPr lvl="2"/>
            <a:r>
              <a:rPr lang="en-US" dirty="0" smtClean="0"/>
              <a:t>With Database Mirroring or Availability Groups</a:t>
            </a:r>
            <a:endParaRPr lang="en-US" dirty="0" smtClean="0"/>
          </a:p>
          <a:p>
            <a:r>
              <a:rPr lang="en-US" dirty="0" smtClean="0"/>
              <a:t>Make </a:t>
            </a:r>
            <a:r>
              <a:rPr lang="en-US" dirty="0" smtClean="0"/>
              <a:t>sure "far" server's service account</a:t>
            </a:r>
          </a:p>
          <a:p>
            <a:pPr lvl="1"/>
            <a:r>
              <a:rPr lang="en-US" dirty="0" smtClean="0"/>
              <a:t>Has a login in "near" server</a:t>
            </a:r>
          </a:p>
          <a:p>
            <a:pPr lvl="1"/>
            <a:r>
              <a:rPr lang="en-US" dirty="0" smtClean="0"/>
              <a:t>Has connect permission on appropriate endpoint</a:t>
            </a:r>
            <a:endParaRPr lang="en-US" dirty="0"/>
          </a:p>
          <a:p>
            <a:r>
              <a:rPr lang="en-US" dirty="0" smtClean="0"/>
              <a:t>Or use certificate-based equivalent</a:t>
            </a:r>
          </a:p>
        </p:txBody>
      </p:sp>
    </p:spTree>
    <p:extLst>
      <p:ext uri="{BB962C8B-B14F-4D97-AF65-F5344CB8AC3E}">
        <p14:creationId xmlns:p14="http://schemas.microsoft.com/office/powerpoint/2010/main" val="4217182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Database Objects and Permissions</a:t>
            </a:r>
            <a:endParaRPr lang="en-US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Objects and permissions can live at</a:t>
            </a:r>
          </a:p>
          <a:p>
            <a:pPr lvl="1"/>
            <a:r>
              <a:rPr lang="en-US" smtClean="0"/>
              <a:t>Instance level </a:t>
            </a:r>
          </a:p>
          <a:p>
            <a:pPr lvl="2"/>
            <a:r>
              <a:rPr lang="en-US" smtClean="0"/>
              <a:t>e.g ENDPOINTs</a:t>
            </a:r>
          </a:p>
          <a:p>
            <a:pPr lvl="1"/>
            <a:r>
              <a:rPr lang="en-US" smtClean="0"/>
              <a:t>Database level</a:t>
            </a:r>
          </a:p>
          <a:p>
            <a:pPr lvl="2"/>
            <a:r>
              <a:rPr lang="en-US" smtClean="0"/>
              <a:t>e.g ASSEMBLY, SERVICES</a:t>
            </a:r>
          </a:p>
          <a:p>
            <a:pPr lvl="1"/>
            <a:r>
              <a:rPr lang="en-US" smtClean="0"/>
              <a:t>Schema level</a:t>
            </a:r>
          </a:p>
          <a:p>
            <a:pPr lvl="2"/>
            <a:r>
              <a:rPr lang="en-US" smtClean="0"/>
              <a:t>e.g. TABLES, VIEWS, PROCEDURES, QUEUES</a:t>
            </a:r>
          </a:p>
          <a:p>
            <a:pPr lvl="1"/>
            <a:r>
              <a:rPr lang="en-US" smtClean="0"/>
              <a:t>Permission at column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0794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Securables</a:t>
            </a:r>
            <a:endParaRPr lang="en-US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3853327"/>
              </p:ext>
            </p:extLst>
          </p:nvPr>
        </p:nvGraphicFramePr>
        <p:xfrm>
          <a:off x="304798" y="1142999"/>
          <a:ext cx="8394704" cy="1097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98676"/>
                <a:gridCol w="2098676"/>
                <a:gridCol w="2098676"/>
                <a:gridCol w="2098676"/>
              </a:tblGrid>
              <a:tr h="262097"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latin typeface="Calibri" pitchFamily="34" charset="0"/>
                        </a:rPr>
                        <a:t>Server Scope</a:t>
                      </a:r>
                      <a:endParaRPr lang="en-US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2097"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latin typeface="Calibri" pitchFamily="34" charset="0"/>
                        </a:rPr>
                        <a:t>Endpoint</a:t>
                      </a:r>
                      <a:endParaRPr lang="en-US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latin typeface="Calibri" pitchFamily="34" charset="0"/>
                        </a:rPr>
                        <a:t>Login</a:t>
                      </a:r>
                      <a:endParaRPr lang="en-US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latin typeface="Calibri" pitchFamily="34" charset="0"/>
                        </a:rPr>
                        <a:t>Database</a:t>
                      </a:r>
                      <a:endParaRPr lang="en-US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Server Role</a:t>
                      </a:r>
                      <a:endParaRPr lang="en-US" sz="18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2097"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latin typeface="Calibri" pitchFamily="34" charset="0"/>
                        </a:rPr>
                        <a:t>Availability Group</a:t>
                      </a:r>
                      <a:endParaRPr lang="en-US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latin typeface="Calibri" pitchFamily="34" charset="0"/>
                        </a:rPr>
                        <a:t>Event Session</a:t>
                      </a:r>
                      <a:endParaRPr lang="en-US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8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595570"/>
              </p:ext>
            </p:extLst>
          </p:nvPr>
        </p:nvGraphicFramePr>
        <p:xfrm>
          <a:off x="279400" y="2438400"/>
          <a:ext cx="8420100" cy="1849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89200"/>
                <a:gridCol w="1333500"/>
                <a:gridCol w="2235200"/>
                <a:gridCol w="236220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Database Scope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User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Role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Application</a:t>
                      </a:r>
                      <a:r>
                        <a:rPr lang="en-US" baseline="0" dirty="0" smtClean="0">
                          <a:latin typeface="Calibri" pitchFamily="34" charset="0"/>
                        </a:rPr>
                        <a:t> Role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Assembly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Remote Service Binding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Route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Service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Message Type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Asymmetric</a:t>
                      </a:r>
                      <a:r>
                        <a:rPr lang="en-US" baseline="0" dirty="0" smtClean="0">
                          <a:latin typeface="Calibri" pitchFamily="34" charset="0"/>
                        </a:rPr>
                        <a:t> Key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Schema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Certificate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libri" pitchFamily="34" charset="0"/>
                        </a:rPr>
                        <a:t>Fulltext</a:t>
                      </a:r>
                      <a:r>
                        <a:rPr lang="en-US" dirty="0" smtClean="0">
                          <a:latin typeface="Calibri" pitchFamily="34" charset="0"/>
                        </a:rPr>
                        <a:t> Catalog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Symmetric</a:t>
                      </a:r>
                      <a:r>
                        <a:rPr lang="en-US" baseline="0" dirty="0" smtClean="0">
                          <a:latin typeface="Calibri" pitchFamily="34" charset="0"/>
                        </a:rPr>
                        <a:t> Key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Contract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Search Property List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libri" pitchFamily="34" charset="0"/>
                        </a:rPr>
                        <a:t>Fulltext</a:t>
                      </a:r>
                      <a:r>
                        <a:rPr lang="en-US" dirty="0" smtClean="0">
                          <a:latin typeface="Calibr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Calibri" pitchFamily="34" charset="0"/>
                        </a:rPr>
                        <a:t>Stoplist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226757"/>
              </p:ext>
            </p:extLst>
          </p:nvPr>
        </p:nvGraphicFramePr>
        <p:xfrm>
          <a:off x="292100" y="4445000"/>
          <a:ext cx="8407400" cy="1849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76500"/>
                <a:gridCol w="2336800"/>
                <a:gridCol w="1371600"/>
                <a:gridCol w="2222500"/>
              </a:tblGrid>
              <a:tr h="3048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Schema</a:t>
                      </a:r>
                      <a:r>
                        <a:rPr lang="en-US" baseline="0" dirty="0" smtClean="0">
                          <a:latin typeface="Calibri" pitchFamily="34" charset="0"/>
                        </a:rPr>
                        <a:t> Scope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XML Schema</a:t>
                      </a:r>
                      <a:r>
                        <a:rPr lang="en-US" baseline="0" dirty="0" smtClean="0">
                          <a:latin typeface="Calibri" pitchFamily="34" charset="0"/>
                        </a:rPr>
                        <a:t> Collection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Type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Object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Aggregate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Procedure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Constraint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Function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Queue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Synonym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Statistic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View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Table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</a:rPr>
                        <a:t>Sequence</a:t>
                      </a:r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278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Permissions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DATABASE permission </a:t>
            </a:r>
          </a:p>
          <a:p>
            <a:pPr lvl="1"/>
            <a:r>
              <a:rPr lang="en-US" dirty="0" smtClean="0"/>
              <a:t>Needed to restore database</a:t>
            </a:r>
          </a:p>
          <a:p>
            <a:pPr lvl="1"/>
            <a:r>
              <a:rPr lang="en-US" dirty="0" smtClean="0"/>
              <a:t>DBO can restore database</a:t>
            </a:r>
          </a:p>
          <a:p>
            <a:r>
              <a:rPr lang="en-US" dirty="0" smtClean="0"/>
              <a:t>ALTER ANY LOGIN</a:t>
            </a:r>
          </a:p>
          <a:p>
            <a:pPr lvl="1"/>
            <a:r>
              <a:rPr lang="en-US" dirty="0" smtClean="0"/>
              <a:t>Can reset passwords</a:t>
            </a:r>
            <a:endParaRPr lang="en-US" dirty="0"/>
          </a:p>
          <a:p>
            <a:r>
              <a:rPr lang="en-US" dirty="0" smtClean="0"/>
              <a:t>Server roles have a fixed set of permissions</a:t>
            </a:r>
          </a:p>
          <a:p>
            <a:pPr lvl="1"/>
            <a:r>
              <a:rPr lang="en-US" dirty="0" smtClean="0"/>
              <a:t>Permissions fixed for fixed database roles</a:t>
            </a:r>
          </a:p>
          <a:p>
            <a:pPr lvl="1"/>
            <a:r>
              <a:rPr lang="en-US" dirty="0" smtClean="0"/>
              <a:t>Can assign permissions to user db roles</a:t>
            </a:r>
          </a:p>
          <a:p>
            <a:r>
              <a:rPr lang="en-US" dirty="0" smtClean="0"/>
              <a:t>DBCC command and some system procedures still check only role membership</a:t>
            </a:r>
          </a:p>
        </p:txBody>
      </p:sp>
    </p:spTree>
    <p:extLst>
      <p:ext uri="{BB962C8B-B14F-4D97-AF65-F5344CB8AC3E}">
        <p14:creationId xmlns:p14="http://schemas.microsoft.com/office/powerpoint/2010/main" val="189565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Users and Schemas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Schema is a container for database objects</a:t>
            </a:r>
          </a:p>
          <a:p>
            <a:pPr lvl="1"/>
            <a:r>
              <a:rPr lang="en-US" smtClean="0"/>
              <a:t>Objects not usually named after users</a:t>
            </a:r>
          </a:p>
          <a:p>
            <a:pPr lvl="1"/>
            <a:r>
              <a:rPr lang="en-US" smtClean="0"/>
              <a:t>Objects not usually owned by users</a:t>
            </a:r>
          </a:p>
          <a:p>
            <a:r>
              <a:rPr lang="en-US" smtClean="0"/>
              <a:t>A Schema can be owned by</a:t>
            </a:r>
          </a:p>
          <a:p>
            <a:pPr lvl="1"/>
            <a:r>
              <a:rPr lang="en-US" smtClean="0"/>
              <a:t>User</a:t>
            </a:r>
          </a:p>
          <a:p>
            <a:pPr lvl="1"/>
            <a:r>
              <a:rPr lang="en-US" smtClean="0"/>
              <a:t>Database Role</a:t>
            </a:r>
          </a:p>
          <a:p>
            <a:pPr lvl="1"/>
            <a:r>
              <a:rPr lang="en-US" smtClean="0"/>
              <a:t>Application Role</a:t>
            </a:r>
          </a:p>
          <a:p>
            <a:pPr lvl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437733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Mapping Users To Schema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user has a default schema</a:t>
            </a:r>
          </a:p>
          <a:p>
            <a:pPr lvl="1"/>
            <a:r>
              <a:rPr lang="en-US" dirty="0" smtClean="0"/>
              <a:t>If default schema is not specified, its DBO</a:t>
            </a:r>
          </a:p>
          <a:p>
            <a:pPr lvl="2"/>
            <a:r>
              <a:rPr lang="en-US" dirty="0" smtClean="0"/>
              <a:t>Exception: Users defined for Windows Groups</a:t>
            </a:r>
          </a:p>
          <a:p>
            <a:pPr lvl="2"/>
            <a:r>
              <a:rPr lang="en-US" dirty="0" smtClean="0"/>
              <a:t>SQL2012: Default schema for Windows Groups</a:t>
            </a:r>
          </a:p>
          <a:p>
            <a:r>
              <a:rPr lang="en-US" dirty="0" smtClean="0"/>
              <a:t>Schemas used when 1-part name specified</a:t>
            </a:r>
          </a:p>
          <a:p>
            <a:pPr lvl="1"/>
            <a:r>
              <a:rPr lang="en-US" dirty="0" smtClean="0"/>
              <a:t>Object definition </a:t>
            </a:r>
          </a:p>
          <a:p>
            <a:pPr lvl="1"/>
            <a:r>
              <a:rPr lang="en-US" dirty="0" smtClean="0"/>
              <a:t>Object name resolution</a:t>
            </a:r>
          </a:p>
          <a:p>
            <a:pPr lvl="1"/>
            <a:r>
              <a:rPr lang="en-US" dirty="0" smtClean="0"/>
              <a:t>Query plan reuse</a:t>
            </a:r>
          </a:p>
          <a:p>
            <a:r>
              <a:rPr lang="en-US" dirty="0" smtClean="0"/>
              <a:t>Pre-defined roles have their own schemas</a:t>
            </a:r>
          </a:p>
          <a:p>
            <a:r>
              <a:rPr lang="en-US" dirty="0" smtClean="0"/>
              <a:t>Privileges can be granted at schema level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66375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Ownership Chains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SQL Server executes procedures as caller</a:t>
            </a:r>
          </a:p>
          <a:p>
            <a:pPr lvl="1"/>
            <a:r>
              <a:rPr lang="en-US" dirty="0" smtClean="0"/>
              <a:t>Many databases execute as owner</a:t>
            </a:r>
          </a:p>
          <a:p>
            <a:pPr>
              <a:defRPr/>
            </a:pPr>
            <a:r>
              <a:rPr lang="en-US" dirty="0" smtClean="0"/>
              <a:t>Procedural code can execute as caller because</a:t>
            </a:r>
          </a:p>
          <a:p>
            <a:pPr lvl="1">
              <a:defRPr/>
            </a:pPr>
            <a:r>
              <a:rPr lang="en-US" dirty="0" smtClean="0"/>
              <a:t>If procedure and object (e.g. table) owned by same principal, permissions not checked</a:t>
            </a:r>
          </a:p>
          <a:p>
            <a:pPr>
              <a:defRPr/>
            </a:pPr>
            <a:r>
              <a:rPr lang="en-US" dirty="0" smtClean="0"/>
              <a:t>If ownership chain is broken</a:t>
            </a:r>
          </a:p>
          <a:p>
            <a:pPr lvl="1">
              <a:defRPr/>
            </a:pPr>
            <a:r>
              <a:rPr lang="en-US" dirty="0" smtClean="0"/>
              <a:t>Permission is checked against original caller</a:t>
            </a:r>
          </a:p>
          <a:p>
            <a:pPr>
              <a:defRPr/>
            </a:pPr>
            <a:r>
              <a:rPr lang="en-US" dirty="0" smtClean="0"/>
              <a:t>Dynamic SQL always breaks ownership chain</a:t>
            </a:r>
          </a:p>
          <a:p>
            <a:pPr lvl="1">
              <a:defRPr/>
            </a:pPr>
            <a:r>
              <a:rPr lang="en-US" dirty="0" smtClean="0"/>
              <a:t>SQLCLR code is dynamic SQL</a:t>
            </a:r>
          </a:p>
          <a:p>
            <a:pPr>
              <a:defRPr/>
            </a:pPr>
            <a:r>
              <a:rPr lang="en-US" dirty="0" smtClean="0"/>
              <a:t>Ownership chains circumvent DENYs</a:t>
            </a:r>
          </a:p>
        </p:txBody>
      </p:sp>
    </p:spTree>
    <p:extLst>
      <p:ext uri="{BB962C8B-B14F-4D97-AF65-F5344CB8AC3E}">
        <p14:creationId xmlns:p14="http://schemas.microsoft.com/office/powerpoint/2010/main" val="19151697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 Database Ownership Chain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Ownership chains do not cross databases as of SQL Server 2000 SP2</a:t>
            </a:r>
          </a:p>
          <a:p>
            <a:pPr lvl="1"/>
            <a:r>
              <a:rPr lang="en-US" dirty="0" smtClean="0"/>
              <a:t>Data is other databases cannot be secured  from </a:t>
            </a:r>
            <a:r>
              <a:rPr lang="en-US" dirty="0" err="1" smtClean="0"/>
              <a:t>dbo</a:t>
            </a:r>
            <a:r>
              <a:rPr lang="en-US" dirty="0" smtClean="0"/>
              <a:t> if CDOC on</a:t>
            </a:r>
          </a:p>
          <a:p>
            <a:r>
              <a:rPr lang="en-US" dirty="0" smtClean="0"/>
              <a:t>Specifiable on per-database basis</a:t>
            </a:r>
          </a:p>
          <a:p>
            <a:pPr lvl="1"/>
            <a:r>
              <a:rPr lang="en-US" dirty="0" smtClean="0"/>
              <a:t>ALTER DATABASE SET DB_CHAINING ON</a:t>
            </a:r>
          </a:p>
          <a:p>
            <a:pPr lvl="1"/>
            <a:r>
              <a:rPr lang="en-US" dirty="0" smtClean="0"/>
              <a:t>Turning it off does not disable CDOC if on</a:t>
            </a:r>
          </a:p>
        </p:txBody>
      </p:sp>
    </p:spTree>
    <p:extLst>
      <p:ext uri="{BB962C8B-B14F-4D97-AF65-F5344CB8AC3E}">
        <p14:creationId xmlns:p14="http://schemas.microsoft.com/office/powerpoint/2010/main" val="63614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Privileges and Code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Privileges can be assigned to code</a:t>
            </a:r>
          </a:p>
          <a:p>
            <a:pPr lvl="1"/>
            <a:r>
              <a:rPr lang="en-US" dirty="0" smtClean="0"/>
              <a:t>Create a certificate</a:t>
            </a:r>
          </a:p>
          <a:p>
            <a:pPr lvl="2"/>
            <a:r>
              <a:rPr lang="en-US" dirty="0" smtClean="0"/>
              <a:t>CREATE USER … FROM CERTIFICATE</a:t>
            </a:r>
          </a:p>
          <a:p>
            <a:pPr lvl="2"/>
            <a:r>
              <a:rPr lang="en-US" dirty="0" smtClean="0"/>
              <a:t>ASYMMETRIC KEY can be used with assembly</a:t>
            </a:r>
          </a:p>
          <a:p>
            <a:pPr lvl="1"/>
            <a:r>
              <a:rPr lang="en-US" dirty="0" smtClean="0"/>
              <a:t>Sign code with certificate</a:t>
            </a:r>
          </a:p>
          <a:p>
            <a:pPr lvl="2"/>
            <a:r>
              <a:rPr lang="en-US" dirty="0" smtClean="0"/>
              <a:t>ADD SIGNATURE TO [module] FROM [</a:t>
            </a:r>
            <a:r>
              <a:rPr lang="en-US" dirty="0" err="1" smtClean="0"/>
              <a:t>crpyto</a:t>
            </a:r>
            <a:r>
              <a:rPr lang="en-US" dirty="0" smtClean="0"/>
              <a:t>-list]</a:t>
            </a:r>
          </a:p>
          <a:p>
            <a:pPr lvl="1"/>
            <a:r>
              <a:rPr lang="en-US" dirty="0" smtClean="0"/>
              <a:t>Grant privileges to the certificate</a:t>
            </a:r>
          </a:p>
          <a:p>
            <a:pPr lvl="2"/>
            <a:r>
              <a:rPr lang="en-US" dirty="0" smtClean="0"/>
              <a:t>Not useful to revoke permissions </a:t>
            </a:r>
          </a:p>
          <a:p>
            <a:r>
              <a:rPr lang="en-US" dirty="0" smtClean="0"/>
              <a:t>Signed procedures can replace most </a:t>
            </a:r>
            <a:r>
              <a:rPr lang="en-US" dirty="0" err="1" smtClean="0"/>
              <a:t>sysadmin</a:t>
            </a:r>
            <a:r>
              <a:rPr lang="en-US" dirty="0" smtClean="0"/>
              <a:t>-only activities</a:t>
            </a:r>
          </a:p>
        </p:txBody>
      </p:sp>
    </p:spTree>
    <p:extLst>
      <p:ext uri="{BB962C8B-B14F-4D97-AF65-F5344CB8AC3E}">
        <p14:creationId xmlns:p14="http://schemas.microsoft.com/office/powerpoint/2010/main" val="2474246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9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93798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077913"/>
            <a:ext cx="8916987" cy="5524500"/>
          </a:xfrm>
        </p:spPr>
        <p:txBody>
          <a:bodyPr/>
          <a:lstStyle/>
          <a:p>
            <a:r>
              <a:rPr lang="en-US" dirty="0" err="1" smtClean="0"/>
              <a:t>Securables</a:t>
            </a:r>
            <a:r>
              <a:rPr lang="en-US" dirty="0" smtClean="0"/>
              <a:t> and Permissions</a:t>
            </a:r>
          </a:p>
          <a:p>
            <a:r>
              <a:rPr lang="en-US" dirty="0" smtClean="0"/>
              <a:t>Database Security Language</a:t>
            </a:r>
          </a:p>
          <a:p>
            <a:r>
              <a:rPr lang="en-US" dirty="0" smtClean="0"/>
              <a:t>Privilege Hierarchy</a:t>
            </a:r>
          </a:p>
          <a:p>
            <a:r>
              <a:rPr lang="en-US" dirty="0" smtClean="0"/>
              <a:t>Users and Schemas</a:t>
            </a:r>
          </a:p>
          <a:p>
            <a:r>
              <a:rPr lang="en-US" dirty="0" smtClean="0"/>
              <a:t>Ownership Chains</a:t>
            </a:r>
          </a:p>
          <a:p>
            <a:r>
              <a:rPr lang="en-US" dirty="0" smtClean="0"/>
              <a:t>Execution Context and Execute As</a:t>
            </a:r>
          </a:p>
          <a:p>
            <a:r>
              <a:rPr lang="en-US" dirty="0" smtClean="0"/>
              <a:t>Assigning Permissions to Code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49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Signatures and Counter Signatures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Signatures add privileges temporarily</a:t>
            </a:r>
          </a:p>
          <a:p>
            <a:pPr lvl="1"/>
            <a:r>
              <a:rPr lang="en-US" dirty="0" smtClean="0"/>
              <a:t>Privileges lost if module executes another module</a:t>
            </a:r>
          </a:p>
          <a:p>
            <a:r>
              <a:rPr lang="en-US" dirty="0" smtClean="0"/>
              <a:t>Counter Signatures</a:t>
            </a:r>
          </a:p>
          <a:p>
            <a:pPr lvl="1"/>
            <a:r>
              <a:rPr lang="en-US" dirty="0" smtClean="0"/>
              <a:t>Adds no privileges</a:t>
            </a:r>
          </a:p>
          <a:p>
            <a:pPr lvl="1"/>
            <a:r>
              <a:rPr lang="en-US" dirty="0" smtClean="0"/>
              <a:t>Makes it possible for signed procedure to call it without losing added privileges</a:t>
            </a:r>
          </a:p>
          <a:p>
            <a:pPr lvl="2"/>
            <a:r>
              <a:rPr lang="en-US" dirty="0" smtClean="0"/>
              <a:t>Sign procedure A with certificate C</a:t>
            </a:r>
          </a:p>
          <a:p>
            <a:pPr lvl="2"/>
            <a:r>
              <a:rPr lang="en-US" dirty="0" smtClean="0"/>
              <a:t>When A calls procedure B, extra </a:t>
            </a:r>
            <a:r>
              <a:rPr lang="en-US" dirty="0" err="1" smtClean="0"/>
              <a:t>privs</a:t>
            </a:r>
            <a:r>
              <a:rPr lang="en-US" dirty="0" smtClean="0"/>
              <a:t> are lost</a:t>
            </a:r>
          </a:p>
          <a:p>
            <a:pPr lvl="2"/>
            <a:r>
              <a:rPr lang="en-US" dirty="0" smtClean="0"/>
              <a:t>Now, countersign procedure B with certificate C</a:t>
            </a:r>
          </a:p>
          <a:p>
            <a:pPr lvl="2"/>
            <a:r>
              <a:rPr lang="en-US" dirty="0"/>
              <a:t>When A calls procedure B, </a:t>
            </a:r>
            <a:r>
              <a:rPr lang="en-US" dirty="0" smtClean="0"/>
              <a:t>extra </a:t>
            </a:r>
            <a:r>
              <a:rPr lang="en-US" dirty="0" err="1" smtClean="0"/>
              <a:t>privs</a:t>
            </a:r>
            <a:r>
              <a:rPr lang="en-US" dirty="0" smtClean="0"/>
              <a:t> retained 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0383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Execution Context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Change execution context for session</a:t>
            </a:r>
          </a:p>
          <a:p>
            <a:pPr lvl="1"/>
            <a:r>
              <a:rPr lang="en-US" dirty="0" smtClean="0"/>
              <a:t>EXECUTE AS LOGIN, EXECUTE AS USER</a:t>
            </a:r>
          </a:p>
          <a:p>
            <a:pPr lvl="1"/>
            <a:r>
              <a:rPr lang="en-US" dirty="0" smtClean="0"/>
              <a:t>Requires impersonate privilege</a:t>
            </a:r>
          </a:p>
          <a:p>
            <a:r>
              <a:rPr lang="en-US" dirty="0" smtClean="0"/>
              <a:t>Multiple nested scopes are possible</a:t>
            </a:r>
          </a:p>
          <a:p>
            <a:pPr lvl="1"/>
            <a:r>
              <a:rPr lang="en-US" dirty="0" smtClean="0"/>
              <a:t>Revert - Reverts one scope</a:t>
            </a:r>
          </a:p>
          <a:p>
            <a:pPr lvl="1"/>
            <a:r>
              <a:rPr lang="en-US" dirty="0" smtClean="0"/>
              <a:t>Can Execute As and Revert With Cookie</a:t>
            </a:r>
          </a:p>
          <a:p>
            <a:r>
              <a:rPr lang="en-US" dirty="0" smtClean="0"/>
              <a:t>New execution context completely replaces the old context</a:t>
            </a:r>
          </a:p>
          <a:p>
            <a:pPr lvl="1"/>
            <a:r>
              <a:rPr lang="en-US" dirty="0" smtClean="0"/>
              <a:t>Functions to return user name return name from new context</a:t>
            </a:r>
          </a:p>
        </p:txBody>
      </p:sp>
    </p:spTree>
    <p:extLst>
      <p:ext uri="{BB962C8B-B14F-4D97-AF65-F5344CB8AC3E}">
        <p14:creationId xmlns:p14="http://schemas.microsoft.com/office/powerpoint/2010/main" val="2850453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EXECUTE AS and Procedures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Execute As specified in definition of </a:t>
            </a:r>
          </a:p>
          <a:p>
            <a:pPr lvl="1"/>
            <a:r>
              <a:rPr lang="en-US" dirty="0" smtClean="0"/>
              <a:t>Stored Procedures</a:t>
            </a:r>
          </a:p>
          <a:p>
            <a:pPr lvl="1"/>
            <a:r>
              <a:rPr lang="en-US" dirty="0" smtClean="0"/>
              <a:t>Functions</a:t>
            </a:r>
          </a:p>
          <a:p>
            <a:pPr lvl="1"/>
            <a:r>
              <a:rPr lang="en-US" dirty="0" smtClean="0"/>
              <a:t>Triggers</a:t>
            </a:r>
          </a:p>
          <a:p>
            <a:r>
              <a:rPr lang="en-US" dirty="0" smtClean="0"/>
              <a:t>Choices</a:t>
            </a:r>
          </a:p>
          <a:p>
            <a:pPr lvl="1"/>
            <a:r>
              <a:rPr lang="en-US" dirty="0" smtClean="0"/>
              <a:t>AS CALLER (still default)</a:t>
            </a:r>
          </a:p>
          <a:p>
            <a:pPr lvl="1"/>
            <a:r>
              <a:rPr lang="en-US" dirty="0" smtClean="0"/>
              <a:t>AS OWNER</a:t>
            </a:r>
          </a:p>
          <a:p>
            <a:pPr lvl="1"/>
            <a:r>
              <a:rPr lang="en-US" dirty="0" smtClean="0"/>
              <a:t>AS SELF (principal running CREATE stmt)</a:t>
            </a:r>
          </a:p>
          <a:p>
            <a:pPr lvl="1"/>
            <a:r>
              <a:rPr lang="en-US" dirty="0" smtClean="0"/>
              <a:t>AS USER= (particular user)</a:t>
            </a:r>
          </a:p>
          <a:p>
            <a:r>
              <a:rPr lang="en-US" dirty="0" smtClean="0"/>
              <a:t>Useful for</a:t>
            </a:r>
          </a:p>
          <a:p>
            <a:pPr lvl="1"/>
            <a:r>
              <a:rPr lang="en-US" dirty="0" smtClean="0"/>
              <a:t>Assigning privileges through procedures</a:t>
            </a:r>
          </a:p>
          <a:p>
            <a:pPr lvl="1"/>
            <a:r>
              <a:rPr lang="en-US" dirty="0" smtClean="0"/>
              <a:t>Service Broker activation procedures</a:t>
            </a:r>
          </a:p>
          <a:p>
            <a:r>
              <a:rPr lang="en-US" dirty="0" smtClean="0"/>
              <a:t>You can get original caller name inside proc using EXECUTE AS CALLER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45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Extending Impersonation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Execute As User does not go beyond the local database unless</a:t>
            </a:r>
          </a:p>
          <a:p>
            <a:pPr lvl="1"/>
            <a:r>
              <a:rPr lang="en-US" dirty="0" smtClean="0"/>
              <a:t>"Target" database grants AUTHENTICATE privilege to local database's DBO</a:t>
            </a:r>
          </a:p>
          <a:p>
            <a:pPr lvl="1"/>
            <a:r>
              <a:rPr lang="en-US" dirty="0" smtClean="0"/>
              <a:t>And local database is TRUSTWORTHY</a:t>
            </a:r>
          </a:p>
          <a:p>
            <a:r>
              <a:rPr lang="en-US" dirty="0" smtClean="0"/>
              <a:t>Signed module's scope can go beyond local database if</a:t>
            </a:r>
          </a:p>
          <a:p>
            <a:pPr lvl="1"/>
            <a:r>
              <a:rPr lang="en-US" dirty="0" smtClean="0"/>
              <a:t>Public key portion of signing key cataloged to target database with user</a:t>
            </a:r>
          </a:p>
          <a:p>
            <a:pPr lvl="1"/>
            <a:r>
              <a:rPr lang="en-US" dirty="0" smtClean="0"/>
              <a:t>And AUTHENTICATE granted to user mapped to the key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14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Identification and Execute 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Principal returning functions return the impersonated user</a:t>
            </a:r>
          </a:p>
          <a:p>
            <a:pPr lvl="1"/>
            <a:r>
              <a:rPr lang="en-US" dirty="0" smtClean="0"/>
              <a:t>CURRENT_USER</a:t>
            </a:r>
          </a:p>
          <a:p>
            <a:pPr lvl="1"/>
            <a:r>
              <a:rPr lang="en-US" dirty="0" smtClean="0"/>
              <a:t>USERID()</a:t>
            </a:r>
          </a:p>
          <a:p>
            <a:r>
              <a:rPr lang="en-US" dirty="0" smtClean="0"/>
              <a:t>To get the "real" user</a:t>
            </a:r>
          </a:p>
          <a:p>
            <a:pPr lvl="1"/>
            <a:r>
              <a:rPr lang="en-US" dirty="0" smtClean="0"/>
              <a:t>ORIGINAL_LOGIN()</a:t>
            </a:r>
          </a:p>
          <a:p>
            <a:pPr lvl="1"/>
            <a:r>
              <a:rPr lang="en-US" dirty="0" smtClean="0"/>
              <a:t>REVERT the impersonation, check</a:t>
            </a:r>
          </a:p>
          <a:p>
            <a:pPr lvl="2"/>
            <a:r>
              <a:rPr lang="en-US" dirty="0" smtClean="0"/>
              <a:t>Then re-impersonate</a:t>
            </a:r>
          </a:p>
        </p:txBody>
      </p:sp>
    </p:spTree>
    <p:extLst>
      <p:ext uri="{BB962C8B-B14F-4D97-AF65-F5344CB8AC3E}">
        <p14:creationId xmlns:p14="http://schemas.microsoft.com/office/powerpoint/2010/main" val="58533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Permissions Metadata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sys.securable_classes</a:t>
            </a:r>
            <a:endParaRPr lang="en-US" dirty="0" smtClean="0"/>
          </a:p>
          <a:p>
            <a:r>
              <a:rPr lang="en-US" dirty="0" err="1" smtClean="0"/>
              <a:t>sys.server_permissions</a:t>
            </a:r>
            <a:endParaRPr lang="en-US" dirty="0" smtClean="0"/>
          </a:p>
          <a:p>
            <a:r>
              <a:rPr lang="en-US" dirty="0" err="1" smtClean="0"/>
              <a:t>sys.database_permissions</a:t>
            </a:r>
            <a:endParaRPr lang="en-US" dirty="0" smtClean="0"/>
          </a:p>
          <a:p>
            <a:r>
              <a:rPr lang="en-US" dirty="0" err="1" smtClean="0"/>
              <a:t>sys.fn_builtin_permissions</a:t>
            </a:r>
            <a:r>
              <a:rPr lang="en-US" dirty="0" smtClean="0"/>
              <a:t>()</a:t>
            </a:r>
          </a:p>
          <a:p>
            <a:r>
              <a:rPr lang="en-US" dirty="0" err="1" smtClean="0"/>
              <a:t>fn_my_permissions</a:t>
            </a:r>
            <a:r>
              <a:rPr lang="en-US" dirty="0" smtClean="0"/>
              <a:t>()</a:t>
            </a:r>
          </a:p>
          <a:p>
            <a:r>
              <a:rPr lang="en-US" dirty="0" err="1" smtClean="0"/>
              <a:t>has_perms_by_name</a:t>
            </a:r>
            <a:r>
              <a:rPr lang="en-US" dirty="0" smtClean="0"/>
              <a:t>(…)</a:t>
            </a:r>
          </a:p>
          <a:p>
            <a:pPr lvl="1"/>
            <a:r>
              <a:rPr lang="en-US" dirty="0" smtClean="0"/>
              <a:t>Permission checks in applications</a:t>
            </a:r>
          </a:p>
          <a:p>
            <a:r>
              <a:rPr lang="en-US" dirty="0" smtClean="0"/>
              <a:t>Tokens</a:t>
            </a:r>
          </a:p>
          <a:p>
            <a:pPr lvl="1"/>
            <a:r>
              <a:rPr lang="en-US" dirty="0" err="1" smtClean="0"/>
              <a:t>sys.login_token</a:t>
            </a:r>
            <a:endParaRPr lang="en-US" dirty="0" smtClean="0"/>
          </a:p>
          <a:p>
            <a:pPr lvl="1"/>
            <a:r>
              <a:rPr lang="en-US" dirty="0" err="1" smtClean="0"/>
              <a:t>sys.user_token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05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Principals are assigned</a:t>
            </a:r>
          </a:p>
          <a:p>
            <a:pPr lvl="1"/>
            <a:r>
              <a:rPr lang="en-US" dirty="0" smtClean="0"/>
              <a:t>Permissions to</a:t>
            </a:r>
          </a:p>
          <a:p>
            <a:pPr lvl="1"/>
            <a:r>
              <a:rPr lang="en-US" dirty="0" err="1" smtClean="0"/>
              <a:t>Securables</a:t>
            </a:r>
            <a:endParaRPr lang="en-US" dirty="0" smtClean="0"/>
          </a:p>
          <a:p>
            <a:pPr lvl="1"/>
            <a:r>
              <a:rPr lang="en-US" dirty="0" smtClean="0"/>
              <a:t>With Grant, Revoke, Deny</a:t>
            </a:r>
          </a:p>
          <a:p>
            <a:r>
              <a:rPr lang="en-US" dirty="0" err="1" smtClean="0"/>
              <a:t>Securables</a:t>
            </a:r>
            <a:r>
              <a:rPr lang="en-US" dirty="0" smtClean="0"/>
              <a:t> live at different scopes</a:t>
            </a:r>
          </a:p>
          <a:p>
            <a:r>
              <a:rPr lang="en-US" dirty="0" smtClean="0"/>
              <a:t>Permissions can nest</a:t>
            </a:r>
          </a:p>
          <a:p>
            <a:r>
              <a:rPr lang="en-US" dirty="0" smtClean="0"/>
              <a:t>Can impersonate through</a:t>
            </a:r>
          </a:p>
          <a:p>
            <a:pPr lvl="1"/>
            <a:r>
              <a:rPr lang="en-US" dirty="0" smtClean="0"/>
              <a:t>Execute As</a:t>
            </a:r>
          </a:p>
          <a:p>
            <a:pPr lvl="1"/>
            <a:r>
              <a:rPr lang="en-US" dirty="0" smtClean="0"/>
              <a:t>Code Signing</a:t>
            </a:r>
          </a:p>
          <a:p>
            <a:r>
              <a:rPr lang="en-US" dirty="0" smtClean="0"/>
              <a:t>Ownership chaining</a:t>
            </a:r>
          </a:p>
          <a:p>
            <a:pPr lvl="1"/>
            <a:r>
              <a:rPr lang="en-US" dirty="0" smtClean="0"/>
              <a:t>Makes execute as caller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5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Securable and Permissions Chart</a:t>
            </a:r>
          </a:p>
          <a:p>
            <a:pPr lvl="1"/>
            <a:r>
              <a:rPr lang="en-US" sz="2000" dirty="0" smtClean="0"/>
              <a:t>http://msdn.microsoft.com/en-us/library/dd283095.aspx</a:t>
            </a:r>
          </a:p>
          <a:p>
            <a:r>
              <a:rPr lang="en-US" dirty="0" smtClean="0"/>
              <a:t>Giving Permissions through Stored Procedures</a:t>
            </a:r>
          </a:p>
          <a:p>
            <a:pPr lvl="1"/>
            <a:r>
              <a:rPr lang="en-US" dirty="0" smtClean="0"/>
              <a:t>http://www.sommarskog.se/grantperm.html</a:t>
            </a:r>
          </a:p>
          <a:p>
            <a:r>
              <a:rPr lang="en-US" dirty="0" err="1" smtClean="0"/>
              <a:t>Laurentiu</a:t>
            </a:r>
            <a:r>
              <a:rPr lang="en-US" dirty="0" smtClean="0"/>
              <a:t> </a:t>
            </a:r>
            <a:r>
              <a:rPr lang="en-US" dirty="0" err="1" smtClean="0"/>
              <a:t>Cristofor's</a:t>
            </a:r>
            <a:r>
              <a:rPr lang="en-US" dirty="0" smtClean="0"/>
              <a:t> Blog</a:t>
            </a:r>
          </a:p>
          <a:p>
            <a:pPr lvl="1"/>
            <a:r>
              <a:rPr lang="en-US" dirty="0" smtClean="0"/>
              <a:t>http://blogs.msdn.com/lcris</a:t>
            </a:r>
          </a:p>
          <a:p>
            <a:pPr lvl="0"/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08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85725"/>
            <a:ext cx="7391400" cy="684213"/>
          </a:xfrm>
        </p:spPr>
        <p:txBody>
          <a:bodyPr/>
          <a:lstStyle/>
          <a:p>
            <a:pPr eaLnBrk="1" hangingPunct="1"/>
            <a:r>
              <a:rPr lang="en-US" smtClean="0"/>
              <a:t>What Are Principals?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209800" y="1354138"/>
            <a:ext cx="1981200" cy="4876800"/>
          </a:xfrm>
          <a:prstGeom prst="rect">
            <a:avLst/>
          </a:prstGeom>
          <a:gradFill rotWithShape="1">
            <a:gsLst>
              <a:gs pos="0">
                <a:srgbClr val="D5D69C">
                  <a:alpha val="25000"/>
                </a:srgbClr>
              </a:gs>
              <a:gs pos="100000">
                <a:srgbClr val="F0F1D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3316" name="Picture 4" descr="User_UserHalfD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4813" y="1209675"/>
            <a:ext cx="514350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508250" y="1919288"/>
            <a:ext cx="138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2400">
                <a:solidFill>
                  <a:schemeClr val="tx1"/>
                </a:solidFill>
                <a:latin typeface="Arial Narrow" pitchFamily="34" charset="0"/>
              </a:rPr>
              <a:t>Principals</a:t>
            </a:r>
            <a:endParaRPr lang="en-US" sz="240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914400" y="2425700"/>
            <a:ext cx="7162800" cy="1109663"/>
          </a:xfrm>
          <a:prstGeom prst="rect">
            <a:avLst/>
          </a:prstGeom>
          <a:gradFill rotWithShape="1">
            <a:gsLst>
              <a:gs pos="0">
                <a:srgbClr val="8DACD0">
                  <a:alpha val="25000"/>
                </a:srgbClr>
              </a:gs>
              <a:gs pos="100000">
                <a:srgbClr val="F0F1FF">
                  <a:alpha val="25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3319" name="Picture 7" descr="Collection_DomainGroup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763" y="2405063"/>
            <a:ext cx="1055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914400" y="3606800"/>
            <a:ext cx="7162800" cy="1233488"/>
          </a:xfrm>
          <a:prstGeom prst="rect">
            <a:avLst/>
          </a:prstGeom>
          <a:gradFill rotWithShape="1">
            <a:gsLst>
              <a:gs pos="0">
                <a:srgbClr val="8DACD0">
                  <a:alpha val="25000"/>
                </a:srgbClr>
              </a:gs>
              <a:gs pos="100000">
                <a:srgbClr val="F0F1FF">
                  <a:alpha val="25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76313" y="3711575"/>
            <a:ext cx="1143000" cy="762000"/>
            <a:chOff x="144" y="1920"/>
            <a:chExt cx="912" cy="682"/>
          </a:xfrm>
        </p:grpSpPr>
        <p:pic>
          <p:nvPicPr>
            <p:cNvPr id="13343" name="Picture 10" descr="Server0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1" y="1920"/>
              <a:ext cx="525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44" name="Picture 11" descr="Users0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4" y="2016"/>
              <a:ext cx="481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22" name="Rectangle 12"/>
          <p:cNvSpPr>
            <a:spLocks noChangeArrowheads="1"/>
          </p:cNvSpPr>
          <p:nvPr/>
        </p:nvSpPr>
        <p:spPr bwMode="auto">
          <a:xfrm>
            <a:off x="914400" y="4992688"/>
            <a:ext cx="7162800" cy="1295400"/>
          </a:xfrm>
          <a:prstGeom prst="rect">
            <a:avLst/>
          </a:prstGeom>
          <a:gradFill rotWithShape="1">
            <a:gsLst>
              <a:gs pos="0">
                <a:srgbClr val="8DACD0">
                  <a:alpha val="25000"/>
                </a:srgbClr>
              </a:gs>
              <a:gs pos="100000">
                <a:srgbClr val="F0F1FF">
                  <a:alpha val="25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323" name="Text Box 13"/>
          <p:cNvSpPr txBox="1">
            <a:spLocks noChangeArrowheads="1"/>
          </p:cNvSpPr>
          <p:nvPr/>
        </p:nvSpPr>
        <p:spPr bwMode="auto">
          <a:xfrm>
            <a:off x="2205038" y="4251325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Server Role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3324" name="Text Box 14"/>
          <p:cNvSpPr txBox="1">
            <a:spLocks noChangeArrowheads="1"/>
          </p:cNvSpPr>
          <p:nvPr/>
        </p:nvSpPr>
        <p:spPr bwMode="auto">
          <a:xfrm>
            <a:off x="2211388" y="3946525"/>
            <a:ext cx="1677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SQL Server Login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3325" name="Text Box 15"/>
          <p:cNvSpPr txBox="1">
            <a:spLocks noChangeArrowheads="1"/>
          </p:cNvSpPr>
          <p:nvPr/>
        </p:nvSpPr>
        <p:spPr bwMode="auto">
          <a:xfrm>
            <a:off x="2205038" y="2432050"/>
            <a:ext cx="1519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Windows Group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3326" name="Text Box 16"/>
          <p:cNvSpPr txBox="1">
            <a:spLocks noChangeArrowheads="1"/>
          </p:cNvSpPr>
          <p:nvPr/>
        </p:nvSpPr>
        <p:spPr bwMode="auto">
          <a:xfrm>
            <a:off x="2205038" y="2736850"/>
            <a:ext cx="200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Domain User Account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3327" name="Text Box 17"/>
          <p:cNvSpPr txBox="1">
            <a:spLocks noChangeArrowheads="1"/>
          </p:cNvSpPr>
          <p:nvPr/>
        </p:nvSpPr>
        <p:spPr bwMode="auto">
          <a:xfrm>
            <a:off x="2205038" y="3041650"/>
            <a:ext cx="1812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Local User Account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3328" name="Text Box 18"/>
          <p:cNvSpPr txBox="1">
            <a:spLocks noChangeArrowheads="1"/>
          </p:cNvSpPr>
          <p:nvPr/>
        </p:nvSpPr>
        <p:spPr bwMode="auto">
          <a:xfrm>
            <a:off x="2262188" y="4978400"/>
            <a:ext cx="579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User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3329" name="Text Box 19"/>
          <p:cNvSpPr txBox="1">
            <a:spLocks noChangeArrowheads="1"/>
          </p:cNvSpPr>
          <p:nvPr/>
        </p:nvSpPr>
        <p:spPr bwMode="auto">
          <a:xfrm>
            <a:off x="2262188" y="5283200"/>
            <a:ext cx="1427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Database Role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3330" name="Text Box 20"/>
          <p:cNvSpPr txBox="1">
            <a:spLocks noChangeArrowheads="1"/>
          </p:cNvSpPr>
          <p:nvPr/>
        </p:nvSpPr>
        <p:spPr bwMode="auto">
          <a:xfrm>
            <a:off x="2262188" y="5588000"/>
            <a:ext cx="15414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Application Role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3331" name="Text Box 21"/>
          <p:cNvSpPr txBox="1">
            <a:spLocks noChangeArrowheads="1"/>
          </p:cNvSpPr>
          <p:nvPr/>
        </p:nvSpPr>
        <p:spPr bwMode="auto">
          <a:xfrm>
            <a:off x="2262188" y="5892800"/>
            <a:ext cx="706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Group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982663" y="5145088"/>
            <a:ext cx="1128712" cy="701675"/>
            <a:chOff x="576" y="3120"/>
            <a:chExt cx="711" cy="442"/>
          </a:xfrm>
        </p:grpSpPr>
        <p:pic>
          <p:nvPicPr>
            <p:cNvPr id="13341" name="Picture 23" descr="Database0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88" y="3165"/>
              <a:ext cx="399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42" name="Picture 24" descr="Users0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6" y="3120"/>
              <a:ext cx="36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0105" name="AutoShape 25"/>
          <p:cNvSpPr>
            <a:spLocks noChangeArrowheads="1"/>
          </p:cNvSpPr>
          <p:nvPr/>
        </p:nvSpPr>
        <p:spPr bwMode="auto">
          <a:xfrm>
            <a:off x="968375" y="4537075"/>
            <a:ext cx="1157288" cy="292100"/>
          </a:xfrm>
          <a:prstGeom prst="roundRect">
            <a:avLst>
              <a:gd name="adj" fmla="val 4167"/>
            </a:avLst>
          </a:prstGeom>
          <a:solidFill>
            <a:schemeClr val="bg1"/>
          </a:solidFill>
          <a:ln w="9525">
            <a:solidFill>
              <a:srgbClr val="4D4D4D"/>
            </a:solidFill>
            <a:round/>
            <a:headEnd/>
            <a:tailEnd/>
          </a:ln>
          <a:effectLst>
            <a:outerShdw dist="35921" dir="2700000" algn="ctr" rotWithShape="0">
              <a:srgbClr val="AFAFAF"/>
            </a:outerShdw>
          </a:effectLst>
        </p:spPr>
        <p:txBody>
          <a:bodyPr anchor="ctr"/>
          <a:lstStyle/>
          <a:p>
            <a:pPr algn="ctr" eaLnBrk="0" hangingPunct="0">
              <a:lnSpc>
                <a:spcPct val="100000"/>
              </a:lnSpc>
              <a:buSzTx/>
              <a:defRPr/>
            </a:pPr>
            <a:r>
              <a:rPr lang="en-US" sz="1600">
                <a:solidFill>
                  <a:schemeClr val="tx1"/>
                </a:solidFill>
                <a:latin typeface="Arial Narrow" pitchFamily="34" charset="0"/>
              </a:rPr>
              <a:t>SQL Server</a:t>
            </a:r>
          </a:p>
        </p:txBody>
      </p:sp>
      <p:sp>
        <p:nvSpPr>
          <p:cNvPr id="430106" name="AutoShape 26"/>
          <p:cNvSpPr>
            <a:spLocks noChangeArrowheads="1"/>
          </p:cNvSpPr>
          <p:nvPr/>
        </p:nvSpPr>
        <p:spPr bwMode="auto">
          <a:xfrm>
            <a:off x="968375" y="5908675"/>
            <a:ext cx="1157288" cy="292100"/>
          </a:xfrm>
          <a:prstGeom prst="roundRect">
            <a:avLst>
              <a:gd name="adj" fmla="val 4167"/>
            </a:avLst>
          </a:prstGeom>
          <a:solidFill>
            <a:schemeClr val="bg1"/>
          </a:solidFill>
          <a:ln w="9525">
            <a:solidFill>
              <a:srgbClr val="4D4D4D"/>
            </a:solidFill>
            <a:round/>
            <a:headEnd/>
            <a:tailEnd/>
          </a:ln>
          <a:effectLst>
            <a:outerShdw dist="35921" dir="2700000" algn="ctr" rotWithShape="0">
              <a:srgbClr val="AFAFAF"/>
            </a:outerShdw>
          </a:effectLst>
        </p:spPr>
        <p:txBody>
          <a:bodyPr anchor="ctr"/>
          <a:lstStyle/>
          <a:p>
            <a:pPr algn="ctr" eaLnBrk="0" hangingPunct="0">
              <a:lnSpc>
                <a:spcPct val="100000"/>
              </a:lnSpc>
              <a:buSzTx/>
              <a:defRPr/>
            </a:pPr>
            <a:r>
              <a:rPr lang="en-US" sz="1600">
                <a:solidFill>
                  <a:schemeClr val="tx1"/>
                </a:solidFill>
                <a:latin typeface="Arial Narrow" pitchFamily="34" charset="0"/>
              </a:rPr>
              <a:t>Database</a:t>
            </a:r>
          </a:p>
        </p:txBody>
      </p:sp>
      <p:sp>
        <p:nvSpPr>
          <p:cNvPr id="430107" name="AutoShape 27"/>
          <p:cNvSpPr>
            <a:spLocks noChangeArrowheads="1"/>
          </p:cNvSpPr>
          <p:nvPr/>
        </p:nvSpPr>
        <p:spPr bwMode="auto">
          <a:xfrm>
            <a:off x="968375" y="3165475"/>
            <a:ext cx="1157288" cy="292100"/>
          </a:xfrm>
          <a:prstGeom prst="roundRect">
            <a:avLst>
              <a:gd name="adj" fmla="val 4167"/>
            </a:avLst>
          </a:prstGeom>
          <a:solidFill>
            <a:schemeClr val="bg1"/>
          </a:solidFill>
          <a:ln w="9525">
            <a:solidFill>
              <a:srgbClr val="4D4D4D"/>
            </a:solidFill>
            <a:round/>
            <a:headEnd/>
            <a:tailEnd/>
          </a:ln>
          <a:effectLst>
            <a:outerShdw dist="35921" dir="2700000" algn="ctr" rotWithShape="0">
              <a:srgbClr val="AFAFAF"/>
            </a:outerShdw>
          </a:effectLst>
        </p:spPr>
        <p:txBody>
          <a:bodyPr anchor="ctr"/>
          <a:lstStyle/>
          <a:p>
            <a:pPr algn="ctr" eaLnBrk="0" hangingPunct="0">
              <a:lnSpc>
                <a:spcPct val="100000"/>
              </a:lnSpc>
              <a:buSzTx/>
              <a:defRPr/>
            </a:pPr>
            <a:r>
              <a:rPr lang="en-US" sz="1600">
                <a:solidFill>
                  <a:schemeClr val="tx1"/>
                </a:solidFill>
                <a:latin typeface="Arial Narrow" pitchFamily="34" charset="0"/>
              </a:rPr>
              <a:t>Windows</a:t>
            </a:r>
          </a:p>
        </p:txBody>
      </p:sp>
      <p:sp>
        <p:nvSpPr>
          <p:cNvPr id="13336" name="Freeform 28"/>
          <p:cNvSpPr>
            <a:spLocks/>
          </p:cNvSpPr>
          <p:nvPr/>
        </p:nvSpPr>
        <p:spPr bwMode="auto">
          <a:xfrm>
            <a:off x="5208588" y="1912938"/>
            <a:ext cx="1479550" cy="285750"/>
          </a:xfrm>
          <a:custGeom>
            <a:avLst/>
            <a:gdLst>
              <a:gd name="T0" fmla="*/ 920 w 1193"/>
              <a:gd name="T1" fmla="*/ 59 h 205"/>
              <a:gd name="T2" fmla="*/ 916 w 1193"/>
              <a:gd name="T3" fmla="*/ 29 h 205"/>
              <a:gd name="T4" fmla="*/ 912 w 1193"/>
              <a:gd name="T5" fmla="*/ 0 h 205"/>
              <a:gd name="T6" fmla="*/ 1052 w 1193"/>
              <a:gd name="T7" fmla="*/ 53 h 205"/>
              <a:gd name="T8" fmla="*/ 1149 w 1193"/>
              <a:gd name="T9" fmla="*/ 89 h 205"/>
              <a:gd name="T10" fmla="*/ 1193 w 1193"/>
              <a:gd name="T11" fmla="*/ 107 h 205"/>
              <a:gd name="T12" fmla="*/ 1181 w 1193"/>
              <a:gd name="T13" fmla="*/ 111 h 205"/>
              <a:gd name="T14" fmla="*/ 1149 w 1193"/>
              <a:gd name="T15" fmla="*/ 123 h 205"/>
              <a:gd name="T16" fmla="*/ 1052 w 1193"/>
              <a:gd name="T17" fmla="*/ 156 h 205"/>
              <a:gd name="T18" fmla="*/ 910 w 1193"/>
              <a:gd name="T19" fmla="*/ 205 h 205"/>
              <a:gd name="T20" fmla="*/ 922 w 1193"/>
              <a:gd name="T21" fmla="*/ 149 h 205"/>
              <a:gd name="T22" fmla="*/ 0 w 1193"/>
              <a:gd name="T23" fmla="*/ 107 h 205"/>
              <a:gd name="T24" fmla="*/ 920 w 1193"/>
              <a:gd name="T25" fmla="*/ 59 h 20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93"/>
              <a:gd name="T40" fmla="*/ 0 h 205"/>
              <a:gd name="T41" fmla="*/ 1193 w 1193"/>
              <a:gd name="T42" fmla="*/ 205 h 20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93" h="205">
                <a:moveTo>
                  <a:pt x="920" y="59"/>
                </a:moveTo>
                <a:lnTo>
                  <a:pt x="916" y="29"/>
                </a:lnTo>
                <a:lnTo>
                  <a:pt x="912" y="0"/>
                </a:lnTo>
                <a:lnTo>
                  <a:pt x="1052" y="53"/>
                </a:lnTo>
                <a:lnTo>
                  <a:pt x="1149" y="89"/>
                </a:lnTo>
                <a:lnTo>
                  <a:pt x="1193" y="107"/>
                </a:lnTo>
                <a:lnTo>
                  <a:pt x="1181" y="111"/>
                </a:lnTo>
                <a:lnTo>
                  <a:pt x="1149" y="123"/>
                </a:lnTo>
                <a:lnTo>
                  <a:pt x="1052" y="156"/>
                </a:lnTo>
                <a:lnTo>
                  <a:pt x="910" y="205"/>
                </a:lnTo>
                <a:lnTo>
                  <a:pt x="922" y="149"/>
                </a:lnTo>
                <a:lnTo>
                  <a:pt x="0" y="107"/>
                </a:lnTo>
                <a:lnTo>
                  <a:pt x="920" y="59"/>
                </a:lnTo>
                <a:close/>
              </a:path>
            </a:pathLst>
          </a:custGeom>
          <a:solidFill>
            <a:srgbClr val="FF0000">
              <a:alpha val="74901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7" name="Rectangle 29"/>
          <p:cNvSpPr>
            <a:spLocks noChangeArrowheads="1"/>
          </p:cNvSpPr>
          <p:nvPr/>
        </p:nvSpPr>
        <p:spPr bwMode="auto">
          <a:xfrm>
            <a:off x="5340350" y="1508125"/>
            <a:ext cx="12049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buSzTx/>
            </a:pPr>
            <a:r>
              <a:rPr lang="en-GB" sz="1800" b="0">
                <a:solidFill>
                  <a:schemeClr val="tx1"/>
                </a:solidFill>
                <a:latin typeface="Arial Narrow" pitchFamily="34" charset="0"/>
              </a:rPr>
              <a:t>Permissions</a:t>
            </a:r>
            <a:endParaRPr lang="en-US" sz="1800" b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13338" name="Picture 30" descr="Encryption0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54850" y="1600200"/>
            <a:ext cx="5111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9" name="Rectangle 31"/>
          <p:cNvSpPr>
            <a:spLocks noChangeArrowheads="1"/>
          </p:cNvSpPr>
          <p:nvPr/>
        </p:nvSpPr>
        <p:spPr bwMode="auto">
          <a:xfrm>
            <a:off x="6731000" y="1152525"/>
            <a:ext cx="1123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buSzTx/>
            </a:pPr>
            <a:r>
              <a:rPr lang="en-GB" sz="1800" b="0">
                <a:solidFill>
                  <a:schemeClr val="tx1"/>
                </a:solidFill>
                <a:latin typeface="Arial Narrow" pitchFamily="34" charset="0"/>
              </a:rPr>
              <a:t>Securables</a:t>
            </a:r>
            <a:endParaRPr lang="en-US" sz="1800" b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13340" name="Picture 32" descr="Security_Keys0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11650" y="1679575"/>
            <a:ext cx="5207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594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209800" y="1152525"/>
            <a:ext cx="1981200" cy="5078413"/>
          </a:xfrm>
          <a:prstGeom prst="rect">
            <a:avLst/>
          </a:prstGeom>
          <a:gradFill rotWithShape="1">
            <a:gsLst>
              <a:gs pos="0">
                <a:srgbClr val="D5D69C">
                  <a:alpha val="25000"/>
                </a:srgbClr>
              </a:gs>
              <a:gs pos="100000">
                <a:srgbClr val="F0F1D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914400" y="3606800"/>
            <a:ext cx="7162800" cy="1233488"/>
          </a:xfrm>
          <a:prstGeom prst="rect">
            <a:avLst/>
          </a:prstGeom>
          <a:gradFill rotWithShape="1">
            <a:gsLst>
              <a:gs pos="0">
                <a:srgbClr val="8DACD0">
                  <a:alpha val="25000"/>
                </a:srgbClr>
              </a:gs>
              <a:gs pos="100000">
                <a:srgbClr val="F0F1FF">
                  <a:alpha val="25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914400" y="4992688"/>
            <a:ext cx="7162800" cy="1295400"/>
          </a:xfrm>
          <a:prstGeom prst="rect">
            <a:avLst/>
          </a:prstGeom>
          <a:gradFill rotWithShape="1">
            <a:gsLst>
              <a:gs pos="0">
                <a:srgbClr val="8DACD0">
                  <a:alpha val="25000"/>
                </a:srgbClr>
              </a:gs>
              <a:gs pos="100000">
                <a:srgbClr val="F0F1FF">
                  <a:alpha val="25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096000" y="1152525"/>
            <a:ext cx="1981200" cy="5091113"/>
          </a:xfrm>
          <a:prstGeom prst="rect">
            <a:avLst/>
          </a:prstGeom>
          <a:gradFill rotWithShape="1">
            <a:gsLst>
              <a:gs pos="0">
                <a:srgbClr val="D5D69C">
                  <a:alpha val="25000"/>
                </a:srgbClr>
              </a:gs>
              <a:gs pos="100000">
                <a:srgbClr val="F0F1D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6362700" y="4029075"/>
            <a:ext cx="1638300" cy="21415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8DACD0"/>
              </a:gs>
            </a:gsLst>
            <a:lin ang="18900000" scaled="1"/>
          </a:gradFill>
          <a:ln w="9525" algn="ctr">
            <a:solidFill>
              <a:srgbClr val="77777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>
          <a:xfrm>
            <a:off x="838200" y="85725"/>
            <a:ext cx="7391400" cy="684213"/>
          </a:xfrm>
        </p:spPr>
        <p:txBody>
          <a:bodyPr/>
          <a:lstStyle/>
          <a:p>
            <a:pPr eaLnBrk="1" hangingPunct="1"/>
            <a:r>
              <a:rPr lang="en-US" smtClean="0"/>
              <a:t>What Are Securables?</a:t>
            </a:r>
          </a:p>
        </p:txBody>
      </p:sp>
      <p:pic>
        <p:nvPicPr>
          <p:cNvPr id="14344" name="Picture 8" descr="User_UserHalfD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4813" y="1209675"/>
            <a:ext cx="514350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508250" y="1919288"/>
            <a:ext cx="138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2400">
                <a:solidFill>
                  <a:schemeClr val="tx1"/>
                </a:solidFill>
                <a:latin typeface="Arial Narrow" pitchFamily="34" charset="0"/>
              </a:rPr>
              <a:t>Principals</a:t>
            </a:r>
            <a:endParaRPr lang="en-US" sz="240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914400" y="2359025"/>
            <a:ext cx="7162800" cy="1109663"/>
          </a:xfrm>
          <a:prstGeom prst="rect">
            <a:avLst/>
          </a:prstGeom>
          <a:gradFill rotWithShape="1">
            <a:gsLst>
              <a:gs pos="0">
                <a:srgbClr val="8DACD0">
                  <a:alpha val="25000"/>
                </a:srgbClr>
              </a:gs>
              <a:gs pos="100000">
                <a:srgbClr val="F0F1FF">
                  <a:alpha val="25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4347" name="Picture 11" descr="Collection_DomainGroup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763" y="2405063"/>
            <a:ext cx="1055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976313" y="3711575"/>
            <a:ext cx="1143000" cy="762000"/>
            <a:chOff x="144" y="1920"/>
            <a:chExt cx="912" cy="682"/>
          </a:xfrm>
        </p:grpSpPr>
        <p:pic>
          <p:nvPicPr>
            <p:cNvPr id="14382" name="Picture 13" descr="Server0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1" y="1920"/>
              <a:ext cx="525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83" name="Picture 14" descr="Users0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4" y="2016"/>
              <a:ext cx="481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9" name="Text Box 15"/>
          <p:cNvSpPr txBox="1">
            <a:spLocks noChangeArrowheads="1"/>
          </p:cNvSpPr>
          <p:nvPr/>
        </p:nvSpPr>
        <p:spPr bwMode="auto">
          <a:xfrm>
            <a:off x="2205038" y="4251325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Server Role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4350" name="Text Box 16"/>
          <p:cNvSpPr txBox="1">
            <a:spLocks noChangeArrowheads="1"/>
          </p:cNvSpPr>
          <p:nvPr/>
        </p:nvSpPr>
        <p:spPr bwMode="auto">
          <a:xfrm>
            <a:off x="2211388" y="3946525"/>
            <a:ext cx="1677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SQL Server Login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4351" name="Text Box 17"/>
          <p:cNvSpPr txBox="1">
            <a:spLocks noChangeArrowheads="1"/>
          </p:cNvSpPr>
          <p:nvPr/>
        </p:nvSpPr>
        <p:spPr bwMode="auto">
          <a:xfrm>
            <a:off x="2205038" y="2432050"/>
            <a:ext cx="1519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Windows Group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4352" name="Text Box 18"/>
          <p:cNvSpPr txBox="1">
            <a:spLocks noChangeArrowheads="1"/>
          </p:cNvSpPr>
          <p:nvPr/>
        </p:nvSpPr>
        <p:spPr bwMode="auto">
          <a:xfrm>
            <a:off x="2205038" y="2736850"/>
            <a:ext cx="200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Domain User Account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4353" name="Text Box 19"/>
          <p:cNvSpPr txBox="1">
            <a:spLocks noChangeArrowheads="1"/>
          </p:cNvSpPr>
          <p:nvPr/>
        </p:nvSpPr>
        <p:spPr bwMode="auto">
          <a:xfrm>
            <a:off x="2205038" y="3041650"/>
            <a:ext cx="1812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Local User Account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4354" name="Text Box 20"/>
          <p:cNvSpPr txBox="1">
            <a:spLocks noChangeArrowheads="1"/>
          </p:cNvSpPr>
          <p:nvPr/>
        </p:nvSpPr>
        <p:spPr bwMode="auto">
          <a:xfrm>
            <a:off x="2262188" y="4978400"/>
            <a:ext cx="579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User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4355" name="Text Box 21"/>
          <p:cNvSpPr txBox="1">
            <a:spLocks noChangeArrowheads="1"/>
          </p:cNvSpPr>
          <p:nvPr/>
        </p:nvSpPr>
        <p:spPr bwMode="auto">
          <a:xfrm>
            <a:off x="2262188" y="5283200"/>
            <a:ext cx="1427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Database Role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4356" name="Text Box 22"/>
          <p:cNvSpPr txBox="1">
            <a:spLocks noChangeArrowheads="1"/>
          </p:cNvSpPr>
          <p:nvPr/>
        </p:nvSpPr>
        <p:spPr bwMode="auto">
          <a:xfrm>
            <a:off x="2262188" y="5588000"/>
            <a:ext cx="15414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Application Role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4357" name="Text Box 23"/>
          <p:cNvSpPr txBox="1">
            <a:spLocks noChangeArrowheads="1"/>
          </p:cNvSpPr>
          <p:nvPr/>
        </p:nvSpPr>
        <p:spPr bwMode="auto">
          <a:xfrm>
            <a:off x="2262188" y="5892800"/>
            <a:ext cx="706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Group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982663" y="5145088"/>
            <a:ext cx="1128712" cy="701675"/>
            <a:chOff x="576" y="3120"/>
            <a:chExt cx="711" cy="442"/>
          </a:xfrm>
        </p:grpSpPr>
        <p:pic>
          <p:nvPicPr>
            <p:cNvPr id="14380" name="Picture 25" descr="Database0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88" y="3165"/>
              <a:ext cx="399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81" name="Picture 26" descr="Users0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6" y="3120"/>
              <a:ext cx="36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1131" name="AutoShape 27"/>
          <p:cNvSpPr>
            <a:spLocks noChangeArrowheads="1"/>
          </p:cNvSpPr>
          <p:nvPr/>
        </p:nvSpPr>
        <p:spPr bwMode="auto">
          <a:xfrm>
            <a:off x="968375" y="4537075"/>
            <a:ext cx="1157288" cy="292100"/>
          </a:xfrm>
          <a:prstGeom prst="roundRect">
            <a:avLst>
              <a:gd name="adj" fmla="val 4167"/>
            </a:avLst>
          </a:prstGeom>
          <a:solidFill>
            <a:schemeClr val="bg1"/>
          </a:solidFill>
          <a:ln w="9525">
            <a:solidFill>
              <a:srgbClr val="4D4D4D"/>
            </a:solidFill>
            <a:round/>
            <a:headEnd/>
            <a:tailEnd/>
          </a:ln>
          <a:effectLst>
            <a:outerShdw dist="35921" dir="2700000" algn="ctr" rotWithShape="0">
              <a:srgbClr val="AFAFAF"/>
            </a:outerShdw>
          </a:effectLst>
        </p:spPr>
        <p:txBody>
          <a:bodyPr anchor="ctr"/>
          <a:lstStyle/>
          <a:p>
            <a:pPr algn="ctr" eaLnBrk="0" hangingPunct="0">
              <a:lnSpc>
                <a:spcPct val="100000"/>
              </a:lnSpc>
              <a:buSzTx/>
              <a:defRPr/>
            </a:pPr>
            <a:r>
              <a:rPr lang="en-US" sz="1600">
                <a:solidFill>
                  <a:schemeClr val="tx1"/>
                </a:solidFill>
                <a:latin typeface="Arial Narrow" pitchFamily="34" charset="0"/>
              </a:rPr>
              <a:t>SQL Server</a:t>
            </a:r>
          </a:p>
        </p:txBody>
      </p:sp>
      <p:sp>
        <p:nvSpPr>
          <p:cNvPr id="431132" name="AutoShape 28"/>
          <p:cNvSpPr>
            <a:spLocks noChangeArrowheads="1"/>
          </p:cNvSpPr>
          <p:nvPr/>
        </p:nvSpPr>
        <p:spPr bwMode="auto">
          <a:xfrm>
            <a:off x="968375" y="5908675"/>
            <a:ext cx="1157288" cy="292100"/>
          </a:xfrm>
          <a:prstGeom prst="roundRect">
            <a:avLst>
              <a:gd name="adj" fmla="val 4167"/>
            </a:avLst>
          </a:prstGeom>
          <a:solidFill>
            <a:schemeClr val="bg1"/>
          </a:solidFill>
          <a:ln w="9525">
            <a:solidFill>
              <a:srgbClr val="4D4D4D"/>
            </a:solidFill>
            <a:round/>
            <a:headEnd/>
            <a:tailEnd/>
          </a:ln>
          <a:effectLst>
            <a:outerShdw dist="35921" dir="2700000" algn="ctr" rotWithShape="0">
              <a:srgbClr val="AFAFAF"/>
            </a:outerShdw>
          </a:effectLst>
        </p:spPr>
        <p:txBody>
          <a:bodyPr anchor="ctr"/>
          <a:lstStyle/>
          <a:p>
            <a:pPr algn="ctr" eaLnBrk="0" hangingPunct="0">
              <a:lnSpc>
                <a:spcPct val="100000"/>
              </a:lnSpc>
              <a:buSzTx/>
              <a:defRPr/>
            </a:pPr>
            <a:r>
              <a:rPr lang="en-US" sz="1600">
                <a:solidFill>
                  <a:schemeClr val="tx1"/>
                </a:solidFill>
                <a:latin typeface="Arial Narrow" pitchFamily="34" charset="0"/>
              </a:rPr>
              <a:t>Database</a:t>
            </a:r>
          </a:p>
        </p:txBody>
      </p:sp>
      <p:sp>
        <p:nvSpPr>
          <p:cNvPr id="431133" name="AutoShape 29"/>
          <p:cNvSpPr>
            <a:spLocks noChangeArrowheads="1"/>
          </p:cNvSpPr>
          <p:nvPr/>
        </p:nvSpPr>
        <p:spPr bwMode="auto">
          <a:xfrm>
            <a:off x="968375" y="3165475"/>
            <a:ext cx="1157288" cy="292100"/>
          </a:xfrm>
          <a:prstGeom prst="roundRect">
            <a:avLst>
              <a:gd name="adj" fmla="val 4167"/>
            </a:avLst>
          </a:prstGeom>
          <a:solidFill>
            <a:schemeClr val="bg1"/>
          </a:solidFill>
          <a:ln w="9525">
            <a:solidFill>
              <a:srgbClr val="4D4D4D"/>
            </a:solidFill>
            <a:round/>
            <a:headEnd/>
            <a:tailEnd/>
          </a:ln>
          <a:effectLst>
            <a:outerShdw dist="35921" dir="2700000" algn="ctr" rotWithShape="0">
              <a:srgbClr val="AFAFAF"/>
            </a:outerShdw>
          </a:effectLst>
        </p:spPr>
        <p:txBody>
          <a:bodyPr anchor="ctr"/>
          <a:lstStyle/>
          <a:p>
            <a:pPr algn="ctr" eaLnBrk="0" hangingPunct="0">
              <a:lnSpc>
                <a:spcPct val="100000"/>
              </a:lnSpc>
              <a:buSzTx/>
              <a:defRPr/>
            </a:pPr>
            <a:r>
              <a:rPr lang="en-US" sz="1600">
                <a:solidFill>
                  <a:schemeClr val="tx1"/>
                </a:solidFill>
                <a:latin typeface="Arial Narrow" pitchFamily="34" charset="0"/>
              </a:rPr>
              <a:t>Windows</a:t>
            </a:r>
          </a:p>
        </p:txBody>
      </p:sp>
      <p:sp>
        <p:nvSpPr>
          <p:cNvPr id="14362" name="Text Box 30"/>
          <p:cNvSpPr txBox="1">
            <a:spLocks noChangeArrowheads="1"/>
          </p:cNvSpPr>
          <p:nvPr/>
        </p:nvSpPr>
        <p:spPr bwMode="auto">
          <a:xfrm>
            <a:off x="6403975" y="2627313"/>
            <a:ext cx="5794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Files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4363" name="Text Box 31"/>
          <p:cNvSpPr txBox="1">
            <a:spLocks noChangeArrowheads="1"/>
          </p:cNvSpPr>
          <p:nvPr/>
        </p:nvSpPr>
        <p:spPr bwMode="auto">
          <a:xfrm>
            <a:off x="6403975" y="2932113"/>
            <a:ext cx="13414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Registry Keys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4364" name="Text Box 32"/>
          <p:cNvSpPr txBox="1">
            <a:spLocks noChangeArrowheads="1"/>
          </p:cNvSpPr>
          <p:nvPr/>
        </p:nvSpPr>
        <p:spPr bwMode="auto">
          <a:xfrm>
            <a:off x="7096125" y="4083050"/>
            <a:ext cx="706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00000"/>
              </a:lnSpc>
              <a:buSzTx/>
            </a:pPr>
            <a:r>
              <a:rPr lang="en-GB" sz="1400" b="0" dirty="0">
                <a:solidFill>
                  <a:schemeClr val="bg2"/>
                </a:solidFill>
                <a:latin typeface="Arial" charset="0"/>
              </a:rPr>
              <a:t>Server</a:t>
            </a:r>
            <a:endParaRPr lang="en-US" sz="1400" b="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14365" name="Picture 33" descr="Server0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64263" y="3813175"/>
            <a:ext cx="534987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66" name="Rectangle 34"/>
          <p:cNvSpPr>
            <a:spLocks noChangeArrowheads="1"/>
          </p:cNvSpPr>
          <p:nvPr/>
        </p:nvSpPr>
        <p:spPr bwMode="auto">
          <a:xfrm>
            <a:off x="6661150" y="4568825"/>
            <a:ext cx="1257300" cy="14859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BBCDE3"/>
              </a:gs>
            </a:gsLst>
            <a:lin ang="18900000" scaled="1"/>
          </a:gradFill>
          <a:ln w="9525" algn="ctr">
            <a:solidFill>
              <a:srgbClr val="77777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4367" name="Picture 35" descr="Database0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91300" y="4308475"/>
            <a:ext cx="50958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68" name="Rectangle 36"/>
          <p:cNvSpPr>
            <a:spLocks noChangeArrowheads="1"/>
          </p:cNvSpPr>
          <p:nvPr/>
        </p:nvSpPr>
        <p:spPr bwMode="auto">
          <a:xfrm>
            <a:off x="6915150" y="5078413"/>
            <a:ext cx="895350" cy="8588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EE7F1"/>
              </a:gs>
            </a:gsLst>
            <a:lin ang="18900000" scaled="1"/>
          </a:gradFill>
          <a:ln w="9525" algn="ctr">
            <a:solidFill>
              <a:srgbClr val="77777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6727825" y="5011738"/>
            <a:ext cx="490538" cy="300037"/>
            <a:chOff x="4472" y="3070"/>
            <a:chExt cx="427" cy="261"/>
          </a:xfrm>
        </p:grpSpPr>
        <p:pic>
          <p:nvPicPr>
            <p:cNvPr id="14377" name="Picture 38" descr="2ObjectD01"/>
            <p:cNvPicPr>
              <a:picLocks noChangeAspect="1" noChangeArrowheads="1"/>
            </p:cNvPicPr>
            <p:nvPr/>
          </p:nvPicPr>
          <p:blipFill>
            <a:blip r:embed="rId10" cstate="print">
              <a:lum contrast="54000"/>
            </a:blip>
            <a:srcRect/>
            <a:stretch>
              <a:fillRect/>
            </a:stretch>
          </p:blipFill>
          <p:spPr bwMode="auto">
            <a:xfrm>
              <a:off x="4472" y="3070"/>
              <a:ext cx="25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78" name="Picture 39" descr="2ObjectD01"/>
            <p:cNvPicPr>
              <a:picLocks noChangeAspect="1" noChangeArrowheads="1"/>
            </p:cNvPicPr>
            <p:nvPr/>
          </p:nvPicPr>
          <p:blipFill>
            <a:blip r:embed="rId10" cstate="print">
              <a:lum contrast="54000"/>
            </a:blip>
            <a:srcRect/>
            <a:stretch>
              <a:fillRect/>
            </a:stretch>
          </p:blipFill>
          <p:spPr bwMode="auto">
            <a:xfrm>
              <a:off x="4546" y="3122"/>
              <a:ext cx="25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79" name="Picture 40" descr="2ObjectD01"/>
            <p:cNvPicPr>
              <a:picLocks noChangeAspect="1" noChangeArrowheads="1"/>
            </p:cNvPicPr>
            <p:nvPr/>
          </p:nvPicPr>
          <p:blipFill>
            <a:blip r:embed="rId10" cstate="print">
              <a:lum contrast="54000"/>
            </a:blip>
            <a:srcRect/>
            <a:stretch>
              <a:fillRect/>
            </a:stretch>
          </p:blipFill>
          <p:spPr bwMode="auto">
            <a:xfrm>
              <a:off x="4643" y="3179"/>
              <a:ext cx="25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70" name="Text Box 41"/>
          <p:cNvSpPr txBox="1">
            <a:spLocks noChangeArrowheads="1"/>
          </p:cNvSpPr>
          <p:nvPr/>
        </p:nvSpPr>
        <p:spPr bwMode="auto">
          <a:xfrm>
            <a:off x="6967538" y="5278438"/>
            <a:ext cx="835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00000"/>
              </a:lnSpc>
              <a:buSzTx/>
            </a:pPr>
            <a:r>
              <a:rPr lang="en-GB" sz="1400" b="0">
                <a:solidFill>
                  <a:schemeClr val="tx1"/>
                </a:solidFill>
                <a:latin typeface="Arial" charset="0"/>
              </a:rPr>
              <a:t>Schema</a:t>
            </a:r>
            <a:endParaRPr lang="en-US" sz="14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4371" name="Text Box 42"/>
          <p:cNvSpPr txBox="1">
            <a:spLocks noChangeArrowheads="1"/>
          </p:cNvSpPr>
          <p:nvPr/>
        </p:nvSpPr>
        <p:spPr bwMode="auto">
          <a:xfrm>
            <a:off x="6859588" y="4665663"/>
            <a:ext cx="942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SzTx/>
            </a:pPr>
            <a:r>
              <a:rPr lang="en-GB" sz="1400" b="0" dirty="0">
                <a:solidFill>
                  <a:schemeClr val="bg2"/>
                </a:solidFill>
                <a:latin typeface="Arial" charset="0"/>
              </a:rPr>
              <a:t>Database</a:t>
            </a:r>
            <a:endParaRPr lang="en-US" sz="1400" b="0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4372" name="Freeform 43"/>
          <p:cNvSpPr>
            <a:spLocks/>
          </p:cNvSpPr>
          <p:nvPr/>
        </p:nvSpPr>
        <p:spPr bwMode="auto">
          <a:xfrm>
            <a:off x="5065713" y="1912938"/>
            <a:ext cx="1479550" cy="285750"/>
          </a:xfrm>
          <a:custGeom>
            <a:avLst/>
            <a:gdLst>
              <a:gd name="T0" fmla="*/ 920 w 1193"/>
              <a:gd name="T1" fmla="*/ 59 h 205"/>
              <a:gd name="T2" fmla="*/ 916 w 1193"/>
              <a:gd name="T3" fmla="*/ 29 h 205"/>
              <a:gd name="T4" fmla="*/ 912 w 1193"/>
              <a:gd name="T5" fmla="*/ 0 h 205"/>
              <a:gd name="T6" fmla="*/ 1052 w 1193"/>
              <a:gd name="T7" fmla="*/ 53 h 205"/>
              <a:gd name="T8" fmla="*/ 1149 w 1193"/>
              <a:gd name="T9" fmla="*/ 89 h 205"/>
              <a:gd name="T10" fmla="*/ 1193 w 1193"/>
              <a:gd name="T11" fmla="*/ 107 h 205"/>
              <a:gd name="T12" fmla="*/ 1181 w 1193"/>
              <a:gd name="T13" fmla="*/ 111 h 205"/>
              <a:gd name="T14" fmla="*/ 1149 w 1193"/>
              <a:gd name="T15" fmla="*/ 123 h 205"/>
              <a:gd name="T16" fmla="*/ 1052 w 1193"/>
              <a:gd name="T17" fmla="*/ 156 h 205"/>
              <a:gd name="T18" fmla="*/ 910 w 1193"/>
              <a:gd name="T19" fmla="*/ 205 h 205"/>
              <a:gd name="T20" fmla="*/ 922 w 1193"/>
              <a:gd name="T21" fmla="*/ 149 h 205"/>
              <a:gd name="T22" fmla="*/ 0 w 1193"/>
              <a:gd name="T23" fmla="*/ 107 h 205"/>
              <a:gd name="T24" fmla="*/ 920 w 1193"/>
              <a:gd name="T25" fmla="*/ 59 h 20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93"/>
              <a:gd name="T40" fmla="*/ 0 h 205"/>
              <a:gd name="T41" fmla="*/ 1193 w 1193"/>
              <a:gd name="T42" fmla="*/ 205 h 20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93" h="205">
                <a:moveTo>
                  <a:pt x="920" y="59"/>
                </a:moveTo>
                <a:lnTo>
                  <a:pt x="916" y="29"/>
                </a:lnTo>
                <a:lnTo>
                  <a:pt x="912" y="0"/>
                </a:lnTo>
                <a:lnTo>
                  <a:pt x="1052" y="53"/>
                </a:lnTo>
                <a:lnTo>
                  <a:pt x="1149" y="89"/>
                </a:lnTo>
                <a:lnTo>
                  <a:pt x="1193" y="107"/>
                </a:lnTo>
                <a:lnTo>
                  <a:pt x="1181" y="111"/>
                </a:lnTo>
                <a:lnTo>
                  <a:pt x="1149" y="123"/>
                </a:lnTo>
                <a:lnTo>
                  <a:pt x="1052" y="156"/>
                </a:lnTo>
                <a:lnTo>
                  <a:pt x="910" y="205"/>
                </a:lnTo>
                <a:lnTo>
                  <a:pt x="922" y="149"/>
                </a:lnTo>
                <a:lnTo>
                  <a:pt x="0" y="107"/>
                </a:lnTo>
                <a:lnTo>
                  <a:pt x="920" y="59"/>
                </a:lnTo>
                <a:close/>
              </a:path>
            </a:pathLst>
          </a:custGeom>
          <a:solidFill>
            <a:srgbClr val="FF0000">
              <a:alpha val="74901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73" name="Rectangle 44"/>
          <p:cNvSpPr>
            <a:spLocks noChangeArrowheads="1"/>
          </p:cNvSpPr>
          <p:nvPr/>
        </p:nvSpPr>
        <p:spPr bwMode="auto">
          <a:xfrm>
            <a:off x="5197475" y="1508125"/>
            <a:ext cx="12049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buSzTx/>
            </a:pPr>
            <a:r>
              <a:rPr lang="en-GB" sz="1800" b="0">
                <a:solidFill>
                  <a:schemeClr val="tx1"/>
                </a:solidFill>
                <a:latin typeface="Arial Narrow" pitchFamily="34" charset="0"/>
              </a:rPr>
              <a:t>Permissions</a:t>
            </a:r>
            <a:endParaRPr lang="en-US" sz="1800" b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14374" name="Picture 45" descr="Encryption0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11975" y="1600200"/>
            <a:ext cx="5111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75" name="Rectangle 46"/>
          <p:cNvSpPr>
            <a:spLocks noChangeArrowheads="1"/>
          </p:cNvSpPr>
          <p:nvPr/>
        </p:nvSpPr>
        <p:spPr bwMode="auto">
          <a:xfrm>
            <a:off x="6588125" y="1152525"/>
            <a:ext cx="1123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buSzTx/>
            </a:pPr>
            <a:r>
              <a:rPr lang="en-GB" sz="1800" b="0">
                <a:solidFill>
                  <a:schemeClr val="tx1"/>
                </a:solidFill>
                <a:latin typeface="Arial Narrow" pitchFamily="34" charset="0"/>
              </a:rPr>
              <a:t>Securables</a:t>
            </a:r>
            <a:endParaRPr lang="en-US" sz="1800" b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14376" name="Picture 47" descr="Security_Keys0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311650" y="1679575"/>
            <a:ext cx="5207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619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209800" y="1158875"/>
            <a:ext cx="1981200" cy="5072063"/>
          </a:xfrm>
          <a:prstGeom prst="rect">
            <a:avLst/>
          </a:prstGeom>
          <a:gradFill rotWithShape="1">
            <a:gsLst>
              <a:gs pos="0">
                <a:srgbClr val="D5D69C">
                  <a:alpha val="25000"/>
                </a:srgbClr>
              </a:gs>
              <a:gs pos="100000">
                <a:srgbClr val="F0F1D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914400" y="3606800"/>
            <a:ext cx="7162800" cy="1233488"/>
          </a:xfrm>
          <a:prstGeom prst="rect">
            <a:avLst/>
          </a:prstGeom>
          <a:gradFill rotWithShape="1">
            <a:gsLst>
              <a:gs pos="0">
                <a:srgbClr val="8DACD0">
                  <a:alpha val="25000"/>
                </a:srgbClr>
              </a:gs>
              <a:gs pos="100000">
                <a:srgbClr val="F0F1FF">
                  <a:alpha val="25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914400" y="4992688"/>
            <a:ext cx="7162800" cy="1295400"/>
          </a:xfrm>
          <a:prstGeom prst="rect">
            <a:avLst/>
          </a:prstGeom>
          <a:gradFill rotWithShape="1">
            <a:gsLst>
              <a:gs pos="0">
                <a:srgbClr val="8DACD0">
                  <a:alpha val="25000"/>
                </a:srgbClr>
              </a:gs>
              <a:gs pos="100000">
                <a:srgbClr val="F0F1FF">
                  <a:alpha val="25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096000" y="1098550"/>
            <a:ext cx="1981200" cy="5145088"/>
          </a:xfrm>
          <a:prstGeom prst="rect">
            <a:avLst/>
          </a:prstGeom>
          <a:gradFill rotWithShape="1">
            <a:gsLst>
              <a:gs pos="0">
                <a:srgbClr val="D5D69C">
                  <a:alpha val="25000"/>
                </a:srgbClr>
              </a:gs>
              <a:gs pos="100000">
                <a:srgbClr val="F0F1D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title"/>
          </p:nvPr>
        </p:nvSpPr>
        <p:spPr>
          <a:xfrm>
            <a:off x="838200" y="85725"/>
            <a:ext cx="7391400" cy="684213"/>
          </a:xfrm>
        </p:spPr>
        <p:txBody>
          <a:bodyPr/>
          <a:lstStyle/>
          <a:p>
            <a:pPr eaLnBrk="1" hangingPunct="1"/>
            <a:r>
              <a:rPr lang="en-US" smtClean="0"/>
              <a:t>What Are Permissions?</a:t>
            </a:r>
          </a:p>
        </p:txBody>
      </p:sp>
      <p:pic>
        <p:nvPicPr>
          <p:cNvPr id="15367" name="Picture 7" descr="User_UserHalfD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4813" y="1209675"/>
            <a:ext cx="514350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508250" y="1919288"/>
            <a:ext cx="138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2400">
                <a:solidFill>
                  <a:schemeClr val="tx1"/>
                </a:solidFill>
                <a:latin typeface="Arial Narrow" pitchFamily="34" charset="0"/>
              </a:rPr>
              <a:t>Principals</a:t>
            </a:r>
            <a:endParaRPr lang="en-US" sz="240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914400" y="2359025"/>
            <a:ext cx="7162800" cy="1109663"/>
          </a:xfrm>
          <a:prstGeom prst="rect">
            <a:avLst/>
          </a:prstGeom>
          <a:gradFill rotWithShape="1">
            <a:gsLst>
              <a:gs pos="0">
                <a:srgbClr val="8DACD0">
                  <a:alpha val="25000"/>
                </a:srgbClr>
              </a:gs>
              <a:gs pos="100000">
                <a:srgbClr val="F0F1FF">
                  <a:alpha val="25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00000"/>
              </a:lnSpc>
              <a:buSzTx/>
            </a:pPr>
            <a:endParaRPr lang="en-US" sz="1800" b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5370" name="Picture 10" descr="Collection_DomainGroup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763" y="2405063"/>
            <a:ext cx="1055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976313" y="3711575"/>
            <a:ext cx="1143000" cy="762000"/>
            <a:chOff x="144" y="1920"/>
            <a:chExt cx="912" cy="682"/>
          </a:xfrm>
        </p:grpSpPr>
        <p:pic>
          <p:nvPicPr>
            <p:cNvPr id="15410" name="Picture 12" descr="Server0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1" y="1920"/>
              <a:ext cx="525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1" name="Picture 13" descr="Users0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4" y="2016"/>
              <a:ext cx="481" cy="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2205038" y="4251325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Server Role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373" name="Text Box 15"/>
          <p:cNvSpPr txBox="1">
            <a:spLocks noChangeArrowheads="1"/>
          </p:cNvSpPr>
          <p:nvPr/>
        </p:nvSpPr>
        <p:spPr bwMode="auto">
          <a:xfrm>
            <a:off x="2211388" y="3946525"/>
            <a:ext cx="1677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SQL Server Login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2205038" y="2432050"/>
            <a:ext cx="1519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Windows Group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375" name="Text Box 17"/>
          <p:cNvSpPr txBox="1">
            <a:spLocks noChangeArrowheads="1"/>
          </p:cNvSpPr>
          <p:nvPr/>
        </p:nvSpPr>
        <p:spPr bwMode="auto">
          <a:xfrm>
            <a:off x="2205038" y="2736850"/>
            <a:ext cx="200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Domain User Account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2205038" y="3041650"/>
            <a:ext cx="1812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Local User Account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377" name="Text Box 19"/>
          <p:cNvSpPr txBox="1">
            <a:spLocks noChangeArrowheads="1"/>
          </p:cNvSpPr>
          <p:nvPr/>
        </p:nvSpPr>
        <p:spPr bwMode="auto">
          <a:xfrm>
            <a:off x="2262188" y="4978400"/>
            <a:ext cx="579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User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2262188" y="5283200"/>
            <a:ext cx="1427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Database Role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379" name="Text Box 21"/>
          <p:cNvSpPr txBox="1">
            <a:spLocks noChangeArrowheads="1"/>
          </p:cNvSpPr>
          <p:nvPr/>
        </p:nvSpPr>
        <p:spPr bwMode="auto">
          <a:xfrm>
            <a:off x="2262188" y="5588000"/>
            <a:ext cx="15414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Application Role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2262188" y="5892800"/>
            <a:ext cx="706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Group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982663" y="5145088"/>
            <a:ext cx="1128712" cy="701675"/>
            <a:chOff x="576" y="3120"/>
            <a:chExt cx="711" cy="442"/>
          </a:xfrm>
        </p:grpSpPr>
        <p:pic>
          <p:nvPicPr>
            <p:cNvPr id="15408" name="Picture 24" descr="Database0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88" y="3165"/>
              <a:ext cx="399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9" name="Picture 25" descr="Users0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6" y="3120"/>
              <a:ext cx="36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2154" name="AutoShape 26"/>
          <p:cNvSpPr>
            <a:spLocks noChangeArrowheads="1"/>
          </p:cNvSpPr>
          <p:nvPr/>
        </p:nvSpPr>
        <p:spPr bwMode="auto">
          <a:xfrm>
            <a:off x="968375" y="4537075"/>
            <a:ext cx="1157288" cy="292100"/>
          </a:xfrm>
          <a:prstGeom prst="roundRect">
            <a:avLst>
              <a:gd name="adj" fmla="val 4167"/>
            </a:avLst>
          </a:prstGeom>
          <a:solidFill>
            <a:schemeClr val="bg1"/>
          </a:solidFill>
          <a:ln w="9525">
            <a:solidFill>
              <a:srgbClr val="4D4D4D"/>
            </a:solidFill>
            <a:round/>
            <a:headEnd/>
            <a:tailEnd/>
          </a:ln>
          <a:effectLst>
            <a:outerShdw dist="35921" dir="2700000" algn="ctr" rotWithShape="0">
              <a:srgbClr val="AFAFAF"/>
            </a:outerShdw>
          </a:effectLst>
        </p:spPr>
        <p:txBody>
          <a:bodyPr anchor="ctr"/>
          <a:lstStyle/>
          <a:p>
            <a:pPr algn="ctr" eaLnBrk="0" hangingPunct="0">
              <a:lnSpc>
                <a:spcPct val="100000"/>
              </a:lnSpc>
              <a:buSzTx/>
              <a:defRPr/>
            </a:pPr>
            <a:r>
              <a:rPr lang="en-US" sz="1600">
                <a:solidFill>
                  <a:schemeClr val="tx1"/>
                </a:solidFill>
                <a:latin typeface="Arial Narrow" pitchFamily="34" charset="0"/>
              </a:rPr>
              <a:t>SQL Server</a:t>
            </a:r>
          </a:p>
        </p:txBody>
      </p:sp>
      <p:sp>
        <p:nvSpPr>
          <p:cNvPr id="432155" name="AutoShape 27"/>
          <p:cNvSpPr>
            <a:spLocks noChangeArrowheads="1"/>
          </p:cNvSpPr>
          <p:nvPr/>
        </p:nvSpPr>
        <p:spPr bwMode="auto">
          <a:xfrm>
            <a:off x="968375" y="5908675"/>
            <a:ext cx="1157288" cy="292100"/>
          </a:xfrm>
          <a:prstGeom prst="roundRect">
            <a:avLst>
              <a:gd name="adj" fmla="val 4167"/>
            </a:avLst>
          </a:prstGeom>
          <a:solidFill>
            <a:schemeClr val="bg1"/>
          </a:solidFill>
          <a:ln w="9525">
            <a:solidFill>
              <a:srgbClr val="4D4D4D"/>
            </a:solidFill>
            <a:round/>
            <a:headEnd/>
            <a:tailEnd/>
          </a:ln>
          <a:effectLst>
            <a:outerShdw dist="35921" dir="2700000" algn="ctr" rotWithShape="0">
              <a:srgbClr val="AFAFAF"/>
            </a:outerShdw>
          </a:effectLst>
        </p:spPr>
        <p:txBody>
          <a:bodyPr anchor="ctr"/>
          <a:lstStyle/>
          <a:p>
            <a:pPr algn="ctr" eaLnBrk="0" hangingPunct="0">
              <a:lnSpc>
                <a:spcPct val="100000"/>
              </a:lnSpc>
              <a:buSzTx/>
              <a:defRPr/>
            </a:pPr>
            <a:r>
              <a:rPr lang="en-US" sz="1600">
                <a:solidFill>
                  <a:schemeClr val="tx1"/>
                </a:solidFill>
                <a:latin typeface="Arial Narrow" pitchFamily="34" charset="0"/>
              </a:rPr>
              <a:t>Database</a:t>
            </a:r>
          </a:p>
        </p:txBody>
      </p:sp>
      <p:sp>
        <p:nvSpPr>
          <p:cNvPr id="432156" name="AutoShape 28"/>
          <p:cNvSpPr>
            <a:spLocks noChangeArrowheads="1"/>
          </p:cNvSpPr>
          <p:nvPr/>
        </p:nvSpPr>
        <p:spPr bwMode="auto">
          <a:xfrm>
            <a:off x="968375" y="3165475"/>
            <a:ext cx="1157288" cy="292100"/>
          </a:xfrm>
          <a:prstGeom prst="roundRect">
            <a:avLst>
              <a:gd name="adj" fmla="val 4167"/>
            </a:avLst>
          </a:prstGeom>
          <a:solidFill>
            <a:schemeClr val="bg1"/>
          </a:solidFill>
          <a:ln w="9525">
            <a:solidFill>
              <a:srgbClr val="4D4D4D"/>
            </a:solidFill>
            <a:round/>
            <a:headEnd/>
            <a:tailEnd/>
          </a:ln>
          <a:effectLst>
            <a:outerShdw dist="35921" dir="2700000" algn="ctr" rotWithShape="0">
              <a:srgbClr val="AFAFAF"/>
            </a:outerShdw>
          </a:effectLst>
        </p:spPr>
        <p:txBody>
          <a:bodyPr anchor="ctr"/>
          <a:lstStyle/>
          <a:p>
            <a:pPr algn="ctr" eaLnBrk="0" hangingPunct="0">
              <a:lnSpc>
                <a:spcPct val="100000"/>
              </a:lnSpc>
              <a:buSzTx/>
              <a:defRPr/>
            </a:pPr>
            <a:r>
              <a:rPr lang="en-US" sz="1600">
                <a:solidFill>
                  <a:schemeClr val="tx1"/>
                </a:solidFill>
                <a:latin typeface="Arial Narrow" pitchFamily="34" charset="0"/>
              </a:rPr>
              <a:t>Windows</a:t>
            </a:r>
          </a:p>
        </p:txBody>
      </p:sp>
      <p:sp>
        <p:nvSpPr>
          <p:cNvPr id="15385" name="Text Box 29"/>
          <p:cNvSpPr txBox="1">
            <a:spLocks noChangeArrowheads="1"/>
          </p:cNvSpPr>
          <p:nvPr/>
        </p:nvSpPr>
        <p:spPr bwMode="auto">
          <a:xfrm>
            <a:off x="6403975" y="2627313"/>
            <a:ext cx="5794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Files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386" name="Text Box 30"/>
          <p:cNvSpPr txBox="1">
            <a:spLocks noChangeArrowheads="1"/>
          </p:cNvSpPr>
          <p:nvPr/>
        </p:nvSpPr>
        <p:spPr bwMode="auto">
          <a:xfrm>
            <a:off x="6403975" y="2932113"/>
            <a:ext cx="13414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800" b="0" dirty="0">
                <a:solidFill>
                  <a:schemeClr val="bg2"/>
                </a:solidFill>
                <a:latin typeface="Arial Narrow" pitchFamily="34" charset="0"/>
              </a:rPr>
              <a:t>Registry Keys</a:t>
            </a:r>
            <a:endParaRPr lang="en-US" sz="1800" b="0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387" name="Text Box 31"/>
          <p:cNvSpPr txBox="1">
            <a:spLocks noChangeArrowheads="1"/>
          </p:cNvSpPr>
          <p:nvPr/>
        </p:nvSpPr>
        <p:spPr bwMode="auto">
          <a:xfrm>
            <a:off x="4487863" y="3819525"/>
            <a:ext cx="1368425" cy="24749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CREATE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ALTER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DROP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CONTROL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CONNECT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SELECT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EXECUTE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UPDATE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DELETE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INSERT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TAKE OWNERSHIP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VIEW DEFINITION</a:t>
            </a:r>
          </a:p>
          <a:p>
            <a:pPr>
              <a:lnSpc>
                <a:spcPct val="100000"/>
              </a:lnSpc>
              <a:buSzTx/>
            </a:pPr>
            <a:r>
              <a:rPr lang="en-GB" sz="1200" b="0">
                <a:solidFill>
                  <a:schemeClr val="tx1"/>
                </a:solidFill>
                <a:latin typeface="Arial Narrow" pitchFamily="34" charset="0"/>
              </a:rPr>
              <a:t>BACKUP</a:t>
            </a:r>
            <a:endParaRPr lang="en-US" sz="1200" b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5388" name="Freeform 32"/>
          <p:cNvSpPr>
            <a:spLocks/>
          </p:cNvSpPr>
          <p:nvPr/>
        </p:nvSpPr>
        <p:spPr bwMode="auto">
          <a:xfrm>
            <a:off x="5065713" y="1912938"/>
            <a:ext cx="1479550" cy="285750"/>
          </a:xfrm>
          <a:custGeom>
            <a:avLst/>
            <a:gdLst>
              <a:gd name="T0" fmla="*/ 920 w 1193"/>
              <a:gd name="T1" fmla="*/ 59 h 205"/>
              <a:gd name="T2" fmla="*/ 916 w 1193"/>
              <a:gd name="T3" fmla="*/ 29 h 205"/>
              <a:gd name="T4" fmla="*/ 912 w 1193"/>
              <a:gd name="T5" fmla="*/ 0 h 205"/>
              <a:gd name="T6" fmla="*/ 1052 w 1193"/>
              <a:gd name="T7" fmla="*/ 53 h 205"/>
              <a:gd name="T8" fmla="*/ 1149 w 1193"/>
              <a:gd name="T9" fmla="*/ 89 h 205"/>
              <a:gd name="T10" fmla="*/ 1193 w 1193"/>
              <a:gd name="T11" fmla="*/ 107 h 205"/>
              <a:gd name="T12" fmla="*/ 1181 w 1193"/>
              <a:gd name="T13" fmla="*/ 111 h 205"/>
              <a:gd name="T14" fmla="*/ 1149 w 1193"/>
              <a:gd name="T15" fmla="*/ 123 h 205"/>
              <a:gd name="T16" fmla="*/ 1052 w 1193"/>
              <a:gd name="T17" fmla="*/ 156 h 205"/>
              <a:gd name="T18" fmla="*/ 910 w 1193"/>
              <a:gd name="T19" fmla="*/ 205 h 205"/>
              <a:gd name="T20" fmla="*/ 922 w 1193"/>
              <a:gd name="T21" fmla="*/ 149 h 205"/>
              <a:gd name="T22" fmla="*/ 0 w 1193"/>
              <a:gd name="T23" fmla="*/ 107 h 205"/>
              <a:gd name="T24" fmla="*/ 920 w 1193"/>
              <a:gd name="T25" fmla="*/ 59 h 20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93"/>
              <a:gd name="T40" fmla="*/ 0 h 205"/>
              <a:gd name="T41" fmla="*/ 1193 w 1193"/>
              <a:gd name="T42" fmla="*/ 205 h 20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93" h="205">
                <a:moveTo>
                  <a:pt x="920" y="59"/>
                </a:moveTo>
                <a:lnTo>
                  <a:pt x="916" y="29"/>
                </a:lnTo>
                <a:lnTo>
                  <a:pt x="912" y="0"/>
                </a:lnTo>
                <a:lnTo>
                  <a:pt x="1052" y="53"/>
                </a:lnTo>
                <a:lnTo>
                  <a:pt x="1149" y="89"/>
                </a:lnTo>
                <a:lnTo>
                  <a:pt x="1193" y="107"/>
                </a:lnTo>
                <a:lnTo>
                  <a:pt x="1181" y="111"/>
                </a:lnTo>
                <a:lnTo>
                  <a:pt x="1149" y="123"/>
                </a:lnTo>
                <a:lnTo>
                  <a:pt x="1052" y="156"/>
                </a:lnTo>
                <a:lnTo>
                  <a:pt x="910" y="205"/>
                </a:lnTo>
                <a:lnTo>
                  <a:pt x="922" y="149"/>
                </a:lnTo>
                <a:lnTo>
                  <a:pt x="0" y="107"/>
                </a:lnTo>
                <a:lnTo>
                  <a:pt x="920" y="59"/>
                </a:lnTo>
                <a:close/>
              </a:path>
            </a:pathLst>
          </a:custGeom>
          <a:solidFill>
            <a:srgbClr val="FF0000">
              <a:alpha val="74901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9" name="Rectangle 33"/>
          <p:cNvSpPr>
            <a:spLocks noChangeArrowheads="1"/>
          </p:cNvSpPr>
          <p:nvPr/>
        </p:nvSpPr>
        <p:spPr bwMode="auto">
          <a:xfrm>
            <a:off x="5197475" y="1508125"/>
            <a:ext cx="12049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buSzTx/>
            </a:pPr>
            <a:r>
              <a:rPr lang="en-GB" sz="1800" b="0">
                <a:solidFill>
                  <a:schemeClr val="tx1"/>
                </a:solidFill>
                <a:latin typeface="Arial Narrow" pitchFamily="34" charset="0"/>
              </a:rPr>
              <a:t>Permissions</a:t>
            </a:r>
            <a:endParaRPr lang="en-US" sz="1800" b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15390" name="Picture 34" descr="Encryption0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11975" y="1600200"/>
            <a:ext cx="5111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91" name="Rectangle 35"/>
          <p:cNvSpPr>
            <a:spLocks noChangeArrowheads="1"/>
          </p:cNvSpPr>
          <p:nvPr/>
        </p:nvSpPr>
        <p:spPr bwMode="auto">
          <a:xfrm>
            <a:off x="6588125" y="1152525"/>
            <a:ext cx="1123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  <a:buSzTx/>
            </a:pPr>
            <a:r>
              <a:rPr lang="en-GB" sz="1800" b="0">
                <a:solidFill>
                  <a:schemeClr val="tx1"/>
                </a:solidFill>
                <a:latin typeface="Arial Narrow" pitchFamily="34" charset="0"/>
              </a:rPr>
              <a:t>Securables</a:t>
            </a:r>
            <a:endParaRPr lang="en-US" sz="1800" b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32164" name="AutoShape 36"/>
          <p:cNvSpPr>
            <a:spLocks noChangeArrowheads="1"/>
          </p:cNvSpPr>
          <p:nvPr/>
        </p:nvSpPr>
        <p:spPr bwMode="auto">
          <a:xfrm>
            <a:off x="4243388" y="3535363"/>
            <a:ext cx="1809750" cy="301625"/>
          </a:xfrm>
          <a:prstGeom prst="roundRect">
            <a:avLst>
              <a:gd name="adj" fmla="val 4167"/>
            </a:avLst>
          </a:prstGeom>
          <a:gradFill rotWithShape="1">
            <a:gsLst>
              <a:gs pos="0">
                <a:srgbClr val="D5D69C"/>
              </a:gs>
              <a:gs pos="100000">
                <a:srgbClr val="EEEFD7"/>
              </a:gs>
            </a:gsLst>
            <a:lin ang="2700000" scaled="1"/>
          </a:gradFill>
          <a:ln w="9525">
            <a:solidFill>
              <a:srgbClr val="4D4D4D"/>
            </a:solidFill>
            <a:round/>
            <a:headEnd/>
            <a:tailEnd/>
          </a:ln>
          <a:effectLst>
            <a:outerShdw dist="35921" dir="2700000" algn="ctr" rotWithShape="0">
              <a:srgbClr val="AFAFAF"/>
            </a:outerShdw>
          </a:effectLst>
        </p:spPr>
        <p:txBody>
          <a:bodyPr anchor="ctr"/>
          <a:lstStyle/>
          <a:p>
            <a:pPr algn="ctr" eaLnBrk="0" hangingPunct="0">
              <a:lnSpc>
                <a:spcPct val="100000"/>
              </a:lnSpc>
              <a:buSzTx/>
              <a:defRPr/>
            </a:pPr>
            <a:r>
              <a:rPr lang="en-US" sz="1300" dirty="0">
                <a:solidFill>
                  <a:schemeClr val="bg2"/>
                </a:solidFill>
                <a:latin typeface="Arial Narrow" pitchFamily="34" charset="0"/>
              </a:rPr>
              <a:t>GRANT/REVOKE/DENY</a:t>
            </a:r>
          </a:p>
        </p:txBody>
      </p:sp>
      <p:pic>
        <p:nvPicPr>
          <p:cNvPr id="15393" name="Picture 37" descr="Policy0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03788" y="2540000"/>
            <a:ext cx="52705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94" name="Text Box 38"/>
          <p:cNvSpPr txBox="1">
            <a:spLocks noChangeArrowheads="1"/>
          </p:cNvSpPr>
          <p:nvPr/>
        </p:nvSpPr>
        <p:spPr bwMode="auto">
          <a:xfrm>
            <a:off x="4903788" y="2713038"/>
            <a:ext cx="5270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SzTx/>
            </a:pPr>
            <a:r>
              <a:rPr lang="en-GB" sz="1600">
                <a:solidFill>
                  <a:schemeClr val="tx1"/>
                </a:solidFill>
                <a:latin typeface="Arial Narrow" pitchFamily="34" charset="0"/>
              </a:rPr>
              <a:t>ACL</a:t>
            </a:r>
            <a:endParaRPr lang="en-US" sz="160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15395" name="Picture 39" descr="Security_Keys0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11650" y="1679575"/>
            <a:ext cx="5207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96" name="Rectangle 40"/>
          <p:cNvSpPr>
            <a:spLocks noChangeArrowheads="1"/>
          </p:cNvSpPr>
          <p:nvPr/>
        </p:nvSpPr>
        <p:spPr bwMode="auto">
          <a:xfrm>
            <a:off x="6362700" y="4029075"/>
            <a:ext cx="1638300" cy="21415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8DACD0"/>
              </a:gs>
            </a:gsLst>
            <a:lin ang="18900000" scaled="1"/>
          </a:gradFill>
          <a:ln w="9525" algn="ctr">
            <a:solidFill>
              <a:srgbClr val="77777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97" name="Text Box 41"/>
          <p:cNvSpPr txBox="1">
            <a:spLocks noChangeArrowheads="1"/>
          </p:cNvSpPr>
          <p:nvPr/>
        </p:nvSpPr>
        <p:spPr bwMode="auto">
          <a:xfrm>
            <a:off x="7096125" y="4083050"/>
            <a:ext cx="706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00000"/>
              </a:lnSpc>
              <a:buSzTx/>
            </a:pPr>
            <a:r>
              <a:rPr lang="en-GB" sz="1400" b="0" dirty="0">
                <a:solidFill>
                  <a:schemeClr val="bg2"/>
                </a:solidFill>
                <a:latin typeface="Arial" charset="0"/>
              </a:rPr>
              <a:t>Server</a:t>
            </a:r>
            <a:endParaRPr lang="en-US" sz="1400" b="0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15398" name="Picture 42" descr="Server0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4263" y="3813175"/>
            <a:ext cx="534987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99" name="Rectangle 43"/>
          <p:cNvSpPr>
            <a:spLocks noChangeArrowheads="1"/>
          </p:cNvSpPr>
          <p:nvPr/>
        </p:nvSpPr>
        <p:spPr bwMode="auto">
          <a:xfrm>
            <a:off x="6661150" y="4568825"/>
            <a:ext cx="1257300" cy="14859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BBCDE3"/>
              </a:gs>
            </a:gsLst>
            <a:lin ang="18900000" scaled="1"/>
          </a:gradFill>
          <a:ln w="9525" algn="ctr">
            <a:solidFill>
              <a:srgbClr val="77777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5400" name="Picture 44" descr="Database0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91300" y="4308475"/>
            <a:ext cx="50958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01" name="Rectangle 45"/>
          <p:cNvSpPr>
            <a:spLocks noChangeArrowheads="1"/>
          </p:cNvSpPr>
          <p:nvPr/>
        </p:nvSpPr>
        <p:spPr bwMode="auto">
          <a:xfrm>
            <a:off x="6915150" y="5078413"/>
            <a:ext cx="895350" cy="8588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EE7F1"/>
              </a:gs>
            </a:gsLst>
            <a:lin ang="18900000" scaled="1"/>
          </a:gradFill>
          <a:ln w="9525" algn="ctr">
            <a:solidFill>
              <a:srgbClr val="77777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6727825" y="5011738"/>
            <a:ext cx="490538" cy="300037"/>
            <a:chOff x="4472" y="3070"/>
            <a:chExt cx="427" cy="261"/>
          </a:xfrm>
        </p:grpSpPr>
        <p:pic>
          <p:nvPicPr>
            <p:cNvPr id="15405" name="Picture 47" descr="2ObjectD01"/>
            <p:cNvPicPr>
              <a:picLocks noChangeAspect="1" noChangeArrowheads="1"/>
            </p:cNvPicPr>
            <p:nvPr/>
          </p:nvPicPr>
          <p:blipFill>
            <a:blip r:embed="rId13" cstate="print">
              <a:lum contrast="54000"/>
            </a:blip>
            <a:srcRect/>
            <a:stretch>
              <a:fillRect/>
            </a:stretch>
          </p:blipFill>
          <p:spPr bwMode="auto">
            <a:xfrm>
              <a:off x="4472" y="3070"/>
              <a:ext cx="25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6" name="Picture 48" descr="2ObjectD01"/>
            <p:cNvPicPr>
              <a:picLocks noChangeAspect="1" noChangeArrowheads="1"/>
            </p:cNvPicPr>
            <p:nvPr/>
          </p:nvPicPr>
          <p:blipFill>
            <a:blip r:embed="rId13" cstate="print">
              <a:lum contrast="54000"/>
            </a:blip>
            <a:srcRect/>
            <a:stretch>
              <a:fillRect/>
            </a:stretch>
          </p:blipFill>
          <p:spPr bwMode="auto">
            <a:xfrm>
              <a:off x="4546" y="3122"/>
              <a:ext cx="25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7" name="Picture 49" descr="2ObjectD01"/>
            <p:cNvPicPr>
              <a:picLocks noChangeAspect="1" noChangeArrowheads="1"/>
            </p:cNvPicPr>
            <p:nvPr/>
          </p:nvPicPr>
          <p:blipFill>
            <a:blip r:embed="rId13" cstate="print">
              <a:lum contrast="54000"/>
            </a:blip>
            <a:srcRect/>
            <a:stretch>
              <a:fillRect/>
            </a:stretch>
          </p:blipFill>
          <p:spPr bwMode="auto">
            <a:xfrm>
              <a:off x="4643" y="3179"/>
              <a:ext cx="256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403" name="Text Box 50"/>
          <p:cNvSpPr txBox="1">
            <a:spLocks noChangeArrowheads="1"/>
          </p:cNvSpPr>
          <p:nvPr/>
        </p:nvSpPr>
        <p:spPr bwMode="auto">
          <a:xfrm>
            <a:off x="6967538" y="5278438"/>
            <a:ext cx="835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00000"/>
              </a:lnSpc>
              <a:buSzTx/>
            </a:pPr>
            <a:r>
              <a:rPr lang="en-GB" sz="1400" b="0">
                <a:solidFill>
                  <a:schemeClr val="tx1"/>
                </a:solidFill>
                <a:latin typeface="Arial" charset="0"/>
              </a:rPr>
              <a:t>Schema</a:t>
            </a:r>
            <a:endParaRPr lang="en-US" sz="14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5404" name="Text Box 51"/>
          <p:cNvSpPr txBox="1">
            <a:spLocks noChangeArrowheads="1"/>
          </p:cNvSpPr>
          <p:nvPr/>
        </p:nvSpPr>
        <p:spPr bwMode="auto">
          <a:xfrm>
            <a:off x="6859588" y="4665663"/>
            <a:ext cx="942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SzTx/>
            </a:pPr>
            <a:r>
              <a:rPr lang="en-GB" sz="1400" b="0" dirty="0">
                <a:solidFill>
                  <a:schemeClr val="bg2"/>
                </a:solidFill>
                <a:latin typeface="Arial" charset="0"/>
              </a:rPr>
              <a:t>Database</a:t>
            </a:r>
            <a:endParaRPr lang="en-US" sz="1400" b="0" dirty="0">
              <a:solidFill>
                <a:schemeClr val="bg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46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Authorization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Mapping database privileges to a principal</a:t>
            </a:r>
          </a:p>
          <a:p>
            <a:pPr lvl="1"/>
            <a:r>
              <a:rPr lang="en-US" dirty="0" smtClean="0"/>
              <a:t>Logins - instance level privileges and privileges in all databases</a:t>
            </a:r>
          </a:p>
          <a:p>
            <a:pPr lvl="1"/>
            <a:r>
              <a:rPr lang="en-US" dirty="0" smtClean="0"/>
              <a:t>Server roles - pre-defined privileges in every database</a:t>
            </a:r>
          </a:p>
          <a:p>
            <a:pPr lvl="1"/>
            <a:r>
              <a:rPr lang="en-US" dirty="0" smtClean="0"/>
              <a:t>Users - database and schema-level privileges</a:t>
            </a:r>
          </a:p>
          <a:p>
            <a:pPr lvl="1"/>
            <a:r>
              <a:rPr lang="en-US" dirty="0" smtClean="0"/>
              <a:t>Database roles - pre-defined and user-defined</a:t>
            </a:r>
          </a:p>
          <a:p>
            <a:r>
              <a:rPr lang="en-US" dirty="0" smtClean="0"/>
              <a:t>Permissions are additive</a:t>
            </a:r>
          </a:p>
          <a:p>
            <a:pPr lvl="1"/>
            <a:r>
              <a:rPr lang="en-US" dirty="0" smtClean="0"/>
              <a:t>Modulo DENY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710551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Database Security Language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Three database security verbs</a:t>
            </a:r>
          </a:p>
          <a:p>
            <a:pPr lvl="1"/>
            <a:r>
              <a:rPr lang="en-US" smtClean="0"/>
              <a:t>GRANT - positive privilege</a:t>
            </a:r>
          </a:p>
          <a:p>
            <a:pPr lvl="1"/>
            <a:r>
              <a:rPr lang="en-US" smtClean="0"/>
              <a:t>DENY - negative privilege</a:t>
            </a:r>
          </a:p>
          <a:p>
            <a:pPr lvl="1"/>
            <a:r>
              <a:rPr lang="en-US" smtClean="0"/>
              <a:t>REVOKE - negate a GRANT or a deny</a:t>
            </a:r>
          </a:p>
          <a:p>
            <a:r>
              <a:rPr lang="en-US" smtClean="0"/>
              <a:t>DENY overrides GRANT </a:t>
            </a:r>
          </a:p>
          <a:p>
            <a:pPr lvl="1"/>
            <a:r>
              <a:rPr lang="en-US" smtClean="0"/>
              <a:t>if multiple privileges based on different roles</a:t>
            </a:r>
          </a:p>
        </p:txBody>
      </p:sp>
    </p:spTree>
    <p:extLst>
      <p:ext uri="{BB962C8B-B14F-4D97-AF65-F5344CB8AC3E}">
        <p14:creationId xmlns:p14="http://schemas.microsoft.com/office/powerpoint/2010/main" val="18588160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Granular Permissions</a:t>
            </a:r>
            <a:endParaRPr lang="en-US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Server 2005 </a:t>
            </a:r>
            <a:r>
              <a:rPr lang="en-US" dirty="0" err="1" smtClean="0"/>
              <a:t>refactored</a:t>
            </a:r>
            <a:r>
              <a:rPr lang="en-US" dirty="0" smtClean="0"/>
              <a:t> permissions</a:t>
            </a:r>
          </a:p>
          <a:p>
            <a:r>
              <a:rPr lang="en-US" dirty="0" smtClean="0"/>
              <a:t>Most privileges grantable with GRANT verb</a:t>
            </a:r>
          </a:p>
          <a:p>
            <a:pPr lvl="1"/>
            <a:r>
              <a:rPr lang="en-US" dirty="0" smtClean="0"/>
              <a:t>Permissions at different levels</a:t>
            </a:r>
          </a:p>
          <a:p>
            <a:pPr lvl="2"/>
            <a:r>
              <a:rPr lang="en-US" dirty="0" smtClean="0"/>
              <a:t>CONTROL, ALTER</a:t>
            </a:r>
          </a:p>
          <a:p>
            <a:pPr lvl="2"/>
            <a:r>
              <a:rPr lang="en-US" dirty="0" smtClean="0"/>
              <a:t>SELECT, INSERT, UPDATE, DELETE</a:t>
            </a:r>
          </a:p>
          <a:p>
            <a:pPr lvl="1"/>
            <a:r>
              <a:rPr lang="en-US" dirty="0" smtClean="0"/>
              <a:t>Special permissions</a:t>
            </a:r>
          </a:p>
          <a:p>
            <a:pPr lvl="2"/>
            <a:r>
              <a:rPr lang="en-US" dirty="0" smtClean="0"/>
              <a:t>ALTER TRACE</a:t>
            </a:r>
          </a:p>
          <a:p>
            <a:pPr lvl="2"/>
            <a:r>
              <a:rPr lang="en-US" dirty="0" smtClean="0"/>
              <a:t>VIEW DEFINITION</a:t>
            </a:r>
          </a:p>
          <a:p>
            <a:pPr lvl="2"/>
            <a:r>
              <a:rPr lang="en-US" dirty="0" smtClean="0"/>
              <a:t>others</a:t>
            </a:r>
          </a:p>
        </p:txBody>
      </p:sp>
    </p:spTree>
    <p:extLst>
      <p:ext uri="{BB962C8B-B14F-4D97-AF65-F5344CB8AC3E}">
        <p14:creationId xmlns:p14="http://schemas.microsoft.com/office/powerpoint/2010/main" val="2655388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Permission Naming Conventions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CONTROL - all permissions</a:t>
            </a:r>
          </a:p>
          <a:p>
            <a:r>
              <a:rPr lang="en-US" dirty="0" smtClean="0"/>
              <a:t>ALTER - change properties (not ownership)</a:t>
            </a:r>
          </a:p>
          <a:p>
            <a:r>
              <a:rPr lang="en-US" dirty="0" smtClean="0"/>
              <a:t>ALTER ANY - create, alter, drop</a:t>
            </a:r>
          </a:p>
          <a:p>
            <a:pPr lvl="1"/>
            <a:r>
              <a:rPr lang="en-US" dirty="0" smtClean="0"/>
              <a:t>For server or database level </a:t>
            </a:r>
            <a:r>
              <a:rPr lang="en-US" dirty="0" err="1" smtClean="0"/>
              <a:t>securables</a:t>
            </a:r>
            <a:endParaRPr lang="en-US" dirty="0" smtClean="0"/>
          </a:p>
          <a:p>
            <a:r>
              <a:rPr lang="en-US" dirty="0" smtClean="0"/>
              <a:t>TAKE OWNERSHIP</a:t>
            </a:r>
          </a:p>
          <a:p>
            <a:r>
              <a:rPr lang="en-US" dirty="0" smtClean="0"/>
              <a:t>IMPERSONATE</a:t>
            </a:r>
          </a:p>
          <a:p>
            <a:pPr lvl="1"/>
            <a:r>
              <a:rPr lang="en-US" dirty="0" smtClean="0"/>
              <a:t>Login or user</a:t>
            </a:r>
          </a:p>
          <a:p>
            <a:r>
              <a:rPr lang="en-US" dirty="0" smtClean="0"/>
              <a:t>CREATE </a:t>
            </a:r>
          </a:p>
          <a:p>
            <a:pPr lvl="1"/>
            <a:r>
              <a:rPr lang="en-US" dirty="0" smtClean="0"/>
              <a:t>All level of </a:t>
            </a:r>
            <a:r>
              <a:rPr lang="en-US" dirty="0" err="1" smtClean="0"/>
              <a:t>securables</a:t>
            </a:r>
            <a:endParaRPr lang="en-US" dirty="0" smtClean="0"/>
          </a:p>
          <a:p>
            <a:pPr lvl="1"/>
            <a:r>
              <a:rPr lang="en-US" dirty="0" smtClean="0"/>
              <a:t>Create an object requires alter on the schema</a:t>
            </a:r>
          </a:p>
          <a:p>
            <a:r>
              <a:rPr lang="en-US" dirty="0" smtClean="0"/>
              <a:t>VIEW DEFINITION</a:t>
            </a:r>
          </a:p>
          <a:p>
            <a:r>
              <a:rPr lang="en-US" dirty="0" smtClean="0"/>
              <a:t>REFERENCES </a:t>
            </a:r>
          </a:p>
          <a:p>
            <a:pPr lvl="1"/>
            <a:r>
              <a:rPr lang="en-US" dirty="0" smtClean="0"/>
              <a:t>For Foreign Key, </a:t>
            </a:r>
            <a:r>
              <a:rPr lang="en-US" dirty="0" err="1" smtClean="0"/>
              <a:t>Schemabinding</a:t>
            </a:r>
            <a:r>
              <a:rPr lang="en-US" dirty="0" smtClean="0"/>
              <a:t>, etc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21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5539</TotalTime>
  <Words>1214</Words>
  <Application>Microsoft Office PowerPoint</Application>
  <PresentationFormat>Letter Paper (8.5x11 in)</PresentationFormat>
  <Paragraphs>340</Paragraphs>
  <Slides>27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SQLskills Master Template</vt:lpstr>
      <vt:lpstr>SQLskills_BobB_Template</vt:lpstr>
      <vt:lpstr>Module 3 Authorization </vt:lpstr>
      <vt:lpstr>Overview</vt:lpstr>
      <vt:lpstr>What Are Principals?</vt:lpstr>
      <vt:lpstr>What Are Securables?</vt:lpstr>
      <vt:lpstr>What Are Permissions?</vt:lpstr>
      <vt:lpstr>Authorization</vt:lpstr>
      <vt:lpstr>Database Security Language</vt:lpstr>
      <vt:lpstr>Granular Permissions</vt:lpstr>
      <vt:lpstr>Permission Naming Conventions</vt:lpstr>
      <vt:lpstr>Permission Hierarchy</vt:lpstr>
      <vt:lpstr>Logins and Service Accounts</vt:lpstr>
      <vt:lpstr>Database Objects and Permissions</vt:lpstr>
      <vt:lpstr>Securables</vt:lpstr>
      <vt:lpstr>Special Permissions</vt:lpstr>
      <vt:lpstr>Users and Schemas</vt:lpstr>
      <vt:lpstr>Mapping Users To Schema</vt:lpstr>
      <vt:lpstr>Ownership Chains</vt:lpstr>
      <vt:lpstr>Cross Database Ownership Chain</vt:lpstr>
      <vt:lpstr>Privileges and Code</vt:lpstr>
      <vt:lpstr>Signatures and Counter Signatures</vt:lpstr>
      <vt:lpstr>Execution Context</vt:lpstr>
      <vt:lpstr>EXECUTE AS and Procedures</vt:lpstr>
      <vt:lpstr>Extending Impersonation Scope</vt:lpstr>
      <vt:lpstr>Identification and Execute As</vt:lpstr>
      <vt:lpstr>Permissions Metadata</vt:lpstr>
      <vt:lpstr>Summary</vt:lpstr>
      <vt:lpstr>References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Setting Up and Maintaining a Secure SQL Server</dc:title>
  <dc:subject>SQL Server 2008</dc:subject>
  <dc:creator>Bob Beauchemin</dc:creator>
  <cp:lastModifiedBy>bobb</cp:lastModifiedBy>
  <cp:revision>255</cp:revision>
  <dcterms:created xsi:type="dcterms:W3CDTF">2004-05-26T19:38:49Z</dcterms:created>
  <dcterms:modified xsi:type="dcterms:W3CDTF">2012-08-09T18:13:48Z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