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 id="2147483677" r:id="rId3"/>
  </p:sldMasterIdLst>
  <p:notesMasterIdLst>
    <p:notesMasterId r:id="rId71"/>
  </p:notesMasterIdLst>
  <p:handoutMasterIdLst>
    <p:handoutMasterId r:id="rId72"/>
  </p:handoutMasterIdLst>
  <p:sldIdLst>
    <p:sldId id="623" r:id="rId4"/>
    <p:sldId id="661" r:id="rId5"/>
    <p:sldId id="662" r:id="rId6"/>
    <p:sldId id="663" r:id="rId7"/>
    <p:sldId id="718" r:id="rId8"/>
    <p:sldId id="664" r:id="rId9"/>
    <p:sldId id="665" r:id="rId10"/>
    <p:sldId id="666" r:id="rId11"/>
    <p:sldId id="667" r:id="rId12"/>
    <p:sldId id="668" r:id="rId13"/>
    <p:sldId id="692" r:id="rId14"/>
    <p:sldId id="732" r:id="rId15"/>
    <p:sldId id="733" r:id="rId16"/>
    <p:sldId id="734" r:id="rId17"/>
    <p:sldId id="671" r:id="rId18"/>
    <p:sldId id="672" r:id="rId19"/>
    <p:sldId id="673" r:id="rId20"/>
    <p:sldId id="674" r:id="rId21"/>
    <p:sldId id="675" r:id="rId22"/>
    <p:sldId id="676" r:id="rId23"/>
    <p:sldId id="677" r:id="rId24"/>
    <p:sldId id="678" r:id="rId25"/>
    <p:sldId id="679" r:id="rId26"/>
    <p:sldId id="680" r:id="rId27"/>
    <p:sldId id="681" r:id="rId28"/>
    <p:sldId id="735" r:id="rId29"/>
    <p:sldId id="736" r:id="rId30"/>
    <p:sldId id="737" r:id="rId31"/>
    <p:sldId id="747" r:id="rId32"/>
    <p:sldId id="748" r:id="rId33"/>
    <p:sldId id="682" r:id="rId34"/>
    <p:sldId id="683" r:id="rId35"/>
    <p:sldId id="745" r:id="rId36"/>
    <p:sldId id="746" r:id="rId37"/>
    <p:sldId id="684" r:id="rId38"/>
    <p:sldId id="685" r:id="rId39"/>
    <p:sldId id="696" r:id="rId40"/>
    <p:sldId id="697" r:id="rId41"/>
    <p:sldId id="698" r:id="rId42"/>
    <p:sldId id="699" r:id="rId43"/>
    <p:sldId id="700" r:id="rId44"/>
    <p:sldId id="701" r:id="rId45"/>
    <p:sldId id="702" r:id="rId46"/>
    <p:sldId id="742" r:id="rId47"/>
    <p:sldId id="704" r:id="rId48"/>
    <p:sldId id="705" r:id="rId49"/>
    <p:sldId id="706" r:id="rId50"/>
    <p:sldId id="707" r:id="rId51"/>
    <p:sldId id="709" r:id="rId52"/>
    <p:sldId id="711" r:id="rId53"/>
    <p:sldId id="712" r:id="rId54"/>
    <p:sldId id="713" r:id="rId55"/>
    <p:sldId id="686" r:id="rId56"/>
    <p:sldId id="688" r:id="rId57"/>
    <p:sldId id="739" r:id="rId58"/>
    <p:sldId id="744" r:id="rId59"/>
    <p:sldId id="687" r:id="rId60"/>
    <p:sldId id="740" r:id="rId61"/>
    <p:sldId id="741" r:id="rId62"/>
    <p:sldId id="743" r:id="rId63"/>
    <p:sldId id="725" r:id="rId64"/>
    <p:sldId id="726" r:id="rId65"/>
    <p:sldId id="728" r:id="rId66"/>
    <p:sldId id="729" r:id="rId67"/>
    <p:sldId id="689" r:id="rId68"/>
    <p:sldId id="717" r:id="rId69"/>
    <p:sldId id="691" r:id="rId70"/>
  </p:sldIdLst>
  <p:sldSz cx="9144000" cy="6858000" type="letter"/>
  <p:notesSz cx="7010400" cy="92964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89640" autoAdjust="0"/>
  </p:normalViewPr>
  <p:slideViewPr>
    <p:cSldViewPr snapToGrid="0">
      <p:cViewPr>
        <p:scale>
          <a:sx n="75" d="100"/>
          <a:sy n="75" d="100"/>
        </p:scale>
        <p:origin x="-1794" y="-246"/>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690"/>
    </p:cViewPr>
  </p:sorterViewPr>
  <p:notesViewPr>
    <p:cSldViewPr snapToGrid="0">
      <p:cViewPr>
        <p:scale>
          <a:sx n="75" d="100"/>
          <a:sy n="75" d="100"/>
        </p:scale>
        <p:origin x="-3096" y="26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393950" y="188913"/>
            <a:ext cx="2378075" cy="581025"/>
          </a:xfrm>
          <a:prstGeom prst="rect">
            <a:avLst/>
          </a:prstGeom>
          <a:noFill/>
        </p:spPr>
      </p:pic>
      <p:sp>
        <p:nvSpPr>
          <p:cNvPr id="67612" name="Rectangle 28"/>
          <p:cNvSpPr>
            <a:spLocks noGrp="1" noChangeArrowheads="1"/>
          </p:cNvSpPr>
          <p:nvPr>
            <p:ph type="sldNum" sz="quarter" idx="3"/>
          </p:nvPr>
        </p:nvSpPr>
        <p:spPr bwMode="auto">
          <a:xfrm>
            <a:off x="0" y="8772320"/>
            <a:ext cx="7315200" cy="466930"/>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spAutoFit/>
          </a:bodyPr>
          <a:lstStyle>
            <a:lvl1pPr algn="ctr" defTabSz="966788" eaLnBrk="0" hangingPunct="0">
              <a:lnSpc>
                <a:spcPct val="100000"/>
              </a:lnSpc>
              <a:defRPr sz="1200" b="0">
                <a:solidFill>
                  <a:schemeClr val="tx1"/>
                </a:solidFill>
                <a:latin typeface="Arial" charset="0"/>
              </a:defRPr>
            </a:lvl1pPr>
          </a:lstStyle>
          <a:p>
            <a:pPr>
              <a:defRPr/>
            </a:pPr>
            <a:r>
              <a:rPr lang="en-US" b="1" dirty="0" err="1">
                <a:latin typeface="Calibri" pitchFamily="34" charset="0"/>
              </a:rPr>
              <a:t>SQLskills</a:t>
            </a:r>
            <a:r>
              <a:rPr lang="en-US" b="1" dirty="0">
                <a:latin typeface="Calibri" pitchFamily="34" charset="0"/>
              </a:rPr>
              <a:t> Immersion Event</a:t>
            </a:r>
          </a:p>
          <a:p>
            <a:pPr>
              <a:defRPr/>
            </a:pPr>
            <a:r>
              <a:rPr lang="en-US" dirty="0">
                <a:latin typeface="Calibri" pitchFamily="34" charset="0"/>
              </a:rPr>
              <a:t>Page </a:t>
            </a:r>
            <a:fld id="{726231B1-EC7A-4FC1-96E9-E3A5007216C4}" type="slidenum">
              <a:rPr lang="en-US">
                <a:latin typeface="Calibri" pitchFamily="34" charset="0"/>
              </a:rPr>
              <a:pPr>
                <a:defRPr/>
              </a:pPr>
              <a:t>‹#›</a:t>
            </a:fld>
            <a:endParaRPr lang="en-US" dirty="0">
              <a:latin typeface="Calibri" pitchFamily="34" charset="0"/>
            </a:endParaRPr>
          </a:p>
        </p:txBody>
      </p:sp>
    </p:spTree>
    <p:extLst>
      <p:ext uri="{BB962C8B-B14F-4D97-AF65-F5344CB8AC3E}">
        <p14:creationId xmlns:p14="http://schemas.microsoft.com/office/powerpoint/2010/main" val="2460037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defTabSz="930275">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3970338"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0" y="8831263"/>
            <a:ext cx="5802313"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defTabSz="930275">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5891213" y="8831263"/>
            <a:ext cx="1117600"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3437616400"/>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sqlskills.com/blogs/bobb/2007/11/20/ServiceBrokerPrioritiesInSQLServer2008CTP5AnOverview.aspx"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www.sqlskills.com/blogs/bobb/2008/01/21/ServiceBrokerInSQLServer2008WhenSentMessageAndReceiveMessagePriorityAreDifferent.aspx" TargetMode="External"/><Relationship Id="rId4" Type="http://schemas.openxmlformats.org/officeDocument/2006/relationships/hyperlink" Target="http://www.sqlskills.com/blogs/bobb/2008/01/21/ServiceBrokerInSQLServer2008PriorityByContract.aspx"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2"/>
          <p:cNvSpPr>
            <a:spLocks noGrp="1" noChangeArrowheads="1"/>
          </p:cNvSpPr>
          <p:nvPr>
            <p:ph type="ftr" sz="quarter" idx="4"/>
          </p:nvPr>
        </p:nvSpPr>
        <p:spPr>
          <a:noFill/>
        </p:spPr>
        <p:txBody>
          <a:bodyPr/>
          <a:lstStyle/>
          <a:p>
            <a:r>
              <a:rPr lang="en-US"/>
              <a:t>© Kimberly L. Tripp</a:t>
            </a:r>
            <a:br>
              <a:rPr lang="en-US"/>
            </a:br>
            <a:r>
              <a:rPr lang="en-US"/>
              <a:t>SYSolutions, Inc. All rights reserved.</a:t>
            </a:r>
          </a:p>
        </p:txBody>
      </p:sp>
      <p:sp>
        <p:nvSpPr>
          <p:cNvPr id="55299" name="Rectangle 13"/>
          <p:cNvSpPr>
            <a:spLocks noGrp="1" noChangeArrowheads="1"/>
          </p:cNvSpPr>
          <p:nvPr>
            <p:ph type="sldNum" sz="quarter" idx="5"/>
          </p:nvPr>
        </p:nvSpPr>
        <p:spPr>
          <a:noFill/>
        </p:spPr>
        <p:txBody>
          <a:bodyPr/>
          <a:lstStyle/>
          <a:p>
            <a:fld id="{B467F632-F668-462F-BF11-B3791B772F7D}" type="slidenum">
              <a:rPr lang="en-US"/>
              <a:pPr/>
              <a:t>1</a:t>
            </a:fld>
            <a:endParaRPr lang="en-US"/>
          </a:p>
        </p:txBody>
      </p:sp>
      <p:sp>
        <p:nvSpPr>
          <p:cNvPr id="55300" name="Rectangle 2"/>
          <p:cNvSpPr>
            <a:spLocks noGrp="1" noRot="1" noChangeAspect="1" noChangeArrowheads="1" noTextEdit="1"/>
          </p:cNvSpPr>
          <p:nvPr>
            <p:ph type="sldImg"/>
          </p:nvPr>
        </p:nvSpPr>
        <p:spPr>
          <a:solidFill>
            <a:srgbClr val="FFFFFF"/>
          </a:solidFill>
          <a:ln/>
        </p:spPr>
      </p:sp>
      <p:sp>
        <p:nvSpPr>
          <p:cNvPr id="5530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73EF8596-AEAD-4001-A60F-C616CE8AB8AF}" type="slidenum">
              <a:rPr lang="en-US"/>
              <a:pPr/>
              <a:t>45</a:t>
            </a:fld>
            <a:endParaRPr lang="en-US"/>
          </a:p>
        </p:txBody>
      </p:sp>
      <p:sp>
        <p:nvSpPr>
          <p:cNvPr id="869378" name="Rectangle 2"/>
          <p:cNvSpPr>
            <a:spLocks noGrp="1" noRot="1" noChangeAspect="1" noChangeArrowheads="1" noTextEdit="1"/>
          </p:cNvSpPr>
          <p:nvPr>
            <p:ph type="sldImg"/>
          </p:nvPr>
        </p:nvSpPr>
        <p:spPr>
          <a:xfrm>
            <a:off x="1181100" y="695325"/>
            <a:ext cx="4651375" cy="3487738"/>
          </a:xfrm>
          <a:ln/>
        </p:spPr>
      </p:sp>
      <p:sp>
        <p:nvSpPr>
          <p:cNvPr id="869379" name="Rectangle 3"/>
          <p:cNvSpPr>
            <a:spLocks noGrp="1" noChangeArrowheads="1"/>
          </p:cNvSpPr>
          <p:nvPr>
            <p:ph type="body" idx="1"/>
          </p:nvPr>
        </p:nvSpPr>
        <p:spPr>
          <a:xfrm>
            <a:off x="701498" y="4415479"/>
            <a:ext cx="5607406" cy="4184835"/>
          </a:xfrm>
        </p:spPr>
        <p:txBody>
          <a:bodyPr/>
          <a:lstStyle/>
          <a:p>
            <a:r>
              <a:rPr lang="en-US" dirty="0"/>
              <a:t>This is an illustration of how forwarding works.  The forwarder finds the forwarding address in the </a:t>
            </a:r>
            <a:r>
              <a:rPr lang="en-US" dirty="0" err="1"/>
              <a:t>sys.routes</a:t>
            </a:r>
            <a:r>
              <a:rPr lang="en-US" dirty="0"/>
              <a:t> table of the MSDB database.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59442" indent="-259442">
              <a:lnSpc>
                <a:spcPct val="80000"/>
              </a:lnSpc>
              <a:buFontTx/>
              <a:buChar char="•"/>
            </a:pPr>
            <a:r>
              <a:rPr lang="en-US" sz="1200" dirty="0" smtClean="0"/>
              <a:t>There has to be *some* route present that says where a message should go.  However, turns out that broker will provide a route in every database that matches any service name and any broker instance and directs messages to the local database.  Routes like this are low priority for matches, so the practical effect is that if there's no other route in the database for that service, and the customer hasn't changed or deleted the default route, the behavior should be the same as it always was. No changes needed to service name or queue.</a:t>
            </a:r>
          </a:p>
          <a:p>
            <a:pPr marL="259442" indent="-259442">
              <a:lnSpc>
                <a:spcPct val="80000"/>
              </a:lnSpc>
              <a:buFontTx/>
              <a:buChar char="•"/>
            </a:pPr>
            <a:r>
              <a:rPr lang="en-US" sz="1200" dirty="0" smtClean="0"/>
              <a:t>By default a route that matches any service name, broker instance pair and has an address value of LOCAL will be automatically populated in every database. If this route is used to route the message (in lieu of a better matching route, see spec for details), broker will deliver the message to any matching service that exist on this SQL server instance. If all your service does is talk to another service on the same SQL server instance, you will not need to add any routes or configure a discovery agent service for that matter.</a:t>
            </a:r>
          </a:p>
          <a:p>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48</a:t>
            </a:fld>
            <a:endParaRPr lang="en-US"/>
          </a:p>
        </p:txBody>
      </p:sp>
    </p:spTree>
    <p:extLst>
      <p:ext uri="{BB962C8B-B14F-4D97-AF65-F5344CB8AC3E}">
        <p14:creationId xmlns:p14="http://schemas.microsoft.com/office/powerpoint/2010/main" val="2245902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A47A0986-AA03-4E59-AFFE-9BB30B2B8159}" type="slidenum">
              <a:rPr lang="en-US"/>
              <a:pPr/>
              <a:t>49</a:t>
            </a:fld>
            <a:endParaRPr lang="en-US"/>
          </a:p>
        </p:txBody>
      </p:sp>
      <p:sp>
        <p:nvSpPr>
          <p:cNvPr id="851970" name="Rectangle 2"/>
          <p:cNvSpPr>
            <a:spLocks noGrp="1" noRot="1" noChangeAspect="1" noChangeArrowheads="1" noTextEdit="1"/>
          </p:cNvSpPr>
          <p:nvPr>
            <p:ph type="sldImg"/>
          </p:nvPr>
        </p:nvSpPr>
        <p:spPr>
          <a:xfrm>
            <a:off x="950563" y="696089"/>
            <a:ext cx="5111560" cy="3486669"/>
          </a:xfrm>
          <a:ln/>
        </p:spPr>
      </p:sp>
      <p:sp>
        <p:nvSpPr>
          <p:cNvPr id="851971" name="Rectangle 3"/>
          <p:cNvSpPr>
            <a:spLocks noGrp="1" noChangeArrowheads="1"/>
          </p:cNvSpPr>
          <p:nvPr>
            <p:ph type="body" idx="1"/>
          </p:nvPr>
        </p:nvSpPr>
        <p:spPr>
          <a:xfrm>
            <a:off x="701498" y="4415479"/>
            <a:ext cx="5607406" cy="4184835"/>
          </a:xfrm>
        </p:spPr>
        <p:txBody>
          <a:bodyPr/>
          <a:lstStyle/>
          <a:p>
            <a:pPr>
              <a:lnSpc>
                <a:spcPct val="80000"/>
              </a:lnSpc>
              <a:buFontTx/>
              <a:buChar char="•"/>
            </a:pPr>
            <a:r>
              <a:rPr lang="en-US" sz="1100" dirty="0"/>
              <a:t>If multiple equally good matches exist (same precedence), the routing logic will pass all such routes to the transport, and it is up to the transport to select which route to send the message to.  </a:t>
            </a:r>
            <a:r>
              <a:rPr lang="en-US" sz="1100" dirty="0" smtClean="0"/>
              <a:t>It </a:t>
            </a:r>
            <a:r>
              <a:rPr lang="en-US" sz="1100" dirty="0"/>
              <a:t>is a possibility that a particular implementation of a transport may want to give preference to already opened connection. In the case where a BEGIN DIALOG does not specify a broker and there are a set of matching R1 routes (routes that have both SN and BI), than deterministic routing is used to pick a route, which achieves load balancing. </a:t>
            </a:r>
          </a:p>
          <a:p>
            <a:pPr>
              <a:lnSpc>
                <a:spcPct val="80000"/>
              </a:lnSpc>
            </a:pPr>
            <a:r>
              <a:rPr lang="en-US" sz="1100" dirty="0"/>
              <a:t>Begin dialog SN, BI</a:t>
            </a:r>
          </a:p>
          <a:p>
            <a:pPr>
              <a:lnSpc>
                <a:spcPct val="80000"/>
              </a:lnSpc>
            </a:pPr>
            <a:r>
              <a:rPr lang="en-US" sz="1100" dirty="0"/>
              <a:t>Case 1:</a:t>
            </a:r>
          </a:p>
          <a:p>
            <a:pPr>
              <a:lnSpc>
                <a:spcPct val="80000"/>
              </a:lnSpc>
            </a:pPr>
            <a:r>
              <a:rPr lang="en-US" sz="1100" dirty="0"/>
              <a:t>Sample routing table entry:</a:t>
            </a:r>
          </a:p>
          <a:p>
            <a:pPr>
              <a:lnSpc>
                <a:spcPct val="80000"/>
              </a:lnSpc>
            </a:pPr>
            <a:r>
              <a:rPr lang="en-US" sz="1100" dirty="0"/>
              <a:t>&lt;SN, B1, Address1&gt;</a:t>
            </a:r>
          </a:p>
          <a:p>
            <a:pPr>
              <a:lnSpc>
                <a:spcPct val="80000"/>
              </a:lnSpc>
            </a:pPr>
            <a:r>
              <a:rPr lang="en-US" sz="1100" dirty="0"/>
              <a:t>&lt;SN, B1, Address2&gt;</a:t>
            </a:r>
          </a:p>
          <a:p>
            <a:pPr>
              <a:lnSpc>
                <a:spcPct val="80000"/>
              </a:lnSpc>
            </a:pPr>
            <a:r>
              <a:rPr lang="en-US" sz="1100" dirty="0"/>
              <a:t>Both routes have the same precedence and will be passed to the transport layer. This is not a load balancing scenario. On the network at any one time only one broker with the given name exists (unless it is a mirrored pair, and we have special route syntax for that &lt;SN, BI, Address1, Address2&gt;). This configuration signifies two different routes to the same endpoint. </a:t>
            </a:r>
          </a:p>
          <a:p>
            <a:pPr>
              <a:lnSpc>
                <a:spcPct val="80000"/>
              </a:lnSpc>
            </a:pPr>
            <a:r>
              <a:rPr lang="en-US" sz="1100" dirty="0"/>
              <a:t>Case 2:</a:t>
            </a:r>
          </a:p>
          <a:p>
            <a:pPr>
              <a:lnSpc>
                <a:spcPct val="80000"/>
              </a:lnSpc>
            </a:pPr>
            <a:r>
              <a:rPr lang="en-US" sz="1100" dirty="0"/>
              <a:t>Routing table entry:</a:t>
            </a:r>
          </a:p>
          <a:p>
            <a:pPr>
              <a:lnSpc>
                <a:spcPct val="80000"/>
              </a:lnSpc>
            </a:pPr>
            <a:r>
              <a:rPr lang="en-US" sz="1100" dirty="0"/>
              <a:t>&lt;SN, *, Address1&gt;</a:t>
            </a:r>
          </a:p>
          <a:p>
            <a:pPr>
              <a:lnSpc>
                <a:spcPct val="80000"/>
              </a:lnSpc>
            </a:pPr>
            <a:r>
              <a:rPr lang="en-US" sz="1100" dirty="0"/>
              <a:t>&lt;SN, *, Address2&gt;</a:t>
            </a:r>
          </a:p>
          <a:p>
            <a:pPr>
              <a:lnSpc>
                <a:spcPct val="80000"/>
              </a:lnSpc>
            </a:pPr>
            <a:r>
              <a:rPr lang="en-US" sz="1100" dirty="0"/>
              <a:t>Both routes have the same precedence and will be passed to the transport layer.  This is not a load balancing scenario either. This configuration signifies two different gateways to the service. </a:t>
            </a:r>
          </a:p>
          <a:p>
            <a:pPr>
              <a:lnSpc>
                <a:spcPct val="80000"/>
              </a:lnSpc>
            </a:pPr>
            <a:r>
              <a:rPr lang="en-US" sz="1100" dirty="0"/>
              <a:t>Case 3:</a:t>
            </a:r>
          </a:p>
          <a:p>
            <a:pPr>
              <a:lnSpc>
                <a:spcPct val="80000"/>
              </a:lnSpc>
            </a:pPr>
            <a:r>
              <a:rPr lang="en-US" sz="1100" dirty="0"/>
              <a:t>Routing table entry:</a:t>
            </a:r>
          </a:p>
          <a:p>
            <a:pPr>
              <a:lnSpc>
                <a:spcPct val="80000"/>
              </a:lnSpc>
            </a:pPr>
            <a:r>
              <a:rPr lang="en-US" sz="1100" dirty="0"/>
              <a:t>&lt;SN, B1, Address1&gt;</a:t>
            </a:r>
          </a:p>
          <a:p>
            <a:pPr>
              <a:lnSpc>
                <a:spcPct val="80000"/>
              </a:lnSpc>
            </a:pPr>
            <a:r>
              <a:rPr lang="en-US" sz="1100" dirty="0"/>
              <a:t>&lt;SN, B2, Address2&gt;</a:t>
            </a:r>
          </a:p>
          <a:p>
            <a:pPr>
              <a:lnSpc>
                <a:spcPct val="80000"/>
              </a:lnSpc>
            </a:pPr>
            <a:r>
              <a:rPr lang="en-US" sz="1100" dirty="0"/>
              <a:t>In this case the first route is the better match and the message will be sent to Address1.</a:t>
            </a:r>
          </a:p>
          <a:p>
            <a:pPr>
              <a:lnSpc>
                <a:spcPct val="80000"/>
              </a:lnSpc>
            </a:pPr>
            <a:r>
              <a:rPr lang="en-US" sz="1100" dirty="0"/>
              <a:t>Begin dialog SN</a:t>
            </a:r>
          </a:p>
          <a:p>
            <a:pPr>
              <a:lnSpc>
                <a:spcPct val="80000"/>
              </a:lnSpc>
            </a:pPr>
            <a:r>
              <a:rPr lang="en-US" sz="1100" dirty="0"/>
              <a:t>Case 1:</a:t>
            </a:r>
          </a:p>
          <a:p>
            <a:pPr>
              <a:lnSpc>
                <a:spcPct val="80000"/>
              </a:lnSpc>
            </a:pPr>
            <a:r>
              <a:rPr lang="en-US" sz="1100" dirty="0"/>
              <a:t>Sample routing table entry:</a:t>
            </a:r>
          </a:p>
          <a:p>
            <a:pPr>
              <a:lnSpc>
                <a:spcPct val="80000"/>
              </a:lnSpc>
            </a:pPr>
            <a:r>
              <a:rPr lang="en-US" sz="1100" dirty="0"/>
              <a:t>&lt;SN, BI, Address1&gt;</a:t>
            </a:r>
          </a:p>
          <a:p>
            <a:pPr>
              <a:lnSpc>
                <a:spcPct val="80000"/>
              </a:lnSpc>
            </a:pPr>
            <a:r>
              <a:rPr lang="en-US" sz="1100" dirty="0"/>
              <a:t>&lt;SN, BI, Address2&gt;</a:t>
            </a:r>
          </a:p>
          <a:p>
            <a:pPr>
              <a:lnSpc>
                <a:spcPct val="80000"/>
              </a:lnSpc>
            </a:pPr>
            <a:r>
              <a:rPr lang="en-US" sz="1100" dirty="0"/>
              <a:t>In this case, since both routes have the same BI, both routes will be passed to the transport layer. </a:t>
            </a:r>
          </a:p>
          <a:p>
            <a:pPr>
              <a:lnSpc>
                <a:spcPct val="80000"/>
              </a:lnSpc>
            </a:pPr>
            <a:r>
              <a:rPr lang="en-US" sz="1100" dirty="0"/>
              <a:t>Case 2:</a:t>
            </a:r>
          </a:p>
          <a:p>
            <a:pPr>
              <a:lnSpc>
                <a:spcPct val="80000"/>
              </a:lnSpc>
            </a:pPr>
            <a:r>
              <a:rPr lang="en-US" sz="1100" dirty="0"/>
              <a:t>Routing table entry:</a:t>
            </a:r>
          </a:p>
          <a:p>
            <a:pPr>
              <a:lnSpc>
                <a:spcPct val="80000"/>
              </a:lnSpc>
            </a:pPr>
            <a:r>
              <a:rPr lang="en-US" sz="1100" dirty="0"/>
              <a:t>&lt;SN, *, Address1&gt;</a:t>
            </a:r>
          </a:p>
          <a:p>
            <a:pPr>
              <a:lnSpc>
                <a:spcPct val="80000"/>
              </a:lnSpc>
            </a:pPr>
            <a:r>
              <a:rPr lang="en-US" sz="1100" dirty="0"/>
              <a:t>&lt;SN, *, Address2&gt;</a:t>
            </a:r>
          </a:p>
          <a:p>
            <a:pPr>
              <a:lnSpc>
                <a:spcPct val="80000"/>
              </a:lnSpc>
            </a:pPr>
            <a:r>
              <a:rPr lang="en-US" sz="1100" dirty="0"/>
              <a:t>Both routes have the same precedence and will be passed to the transport layer.  This is not a load balancing scenario either. This configuration signifies two different gateways to the service. </a:t>
            </a:r>
          </a:p>
          <a:p>
            <a:pPr>
              <a:lnSpc>
                <a:spcPct val="80000"/>
              </a:lnSpc>
            </a:pPr>
            <a:r>
              <a:rPr lang="en-US" sz="1100" dirty="0"/>
              <a:t>Case 3:</a:t>
            </a:r>
          </a:p>
          <a:p>
            <a:pPr>
              <a:lnSpc>
                <a:spcPct val="80000"/>
              </a:lnSpc>
            </a:pPr>
            <a:r>
              <a:rPr lang="en-US" sz="1100" dirty="0"/>
              <a:t>Routing table entry:</a:t>
            </a:r>
          </a:p>
          <a:p>
            <a:pPr>
              <a:lnSpc>
                <a:spcPct val="80000"/>
              </a:lnSpc>
            </a:pPr>
            <a:r>
              <a:rPr lang="en-US" sz="1100" dirty="0"/>
              <a:t>&lt;SN, B1, Address1&gt;</a:t>
            </a:r>
          </a:p>
          <a:p>
            <a:pPr>
              <a:lnSpc>
                <a:spcPct val="80000"/>
              </a:lnSpc>
            </a:pPr>
            <a:r>
              <a:rPr lang="en-US" sz="1100" dirty="0"/>
              <a:t>&lt;SN, B2, Address2&gt;</a:t>
            </a:r>
          </a:p>
          <a:p>
            <a:pPr>
              <a:lnSpc>
                <a:spcPct val="80000"/>
              </a:lnSpc>
            </a:pPr>
            <a:r>
              <a:rPr lang="en-US" sz="1100" dirty="0"/>
              <a:t>This is the load balancing scenario. Deterministic routing will pick one route and pass it to the transport.</a:t>
            </a:r>
            <a:endParaRPr lang="en-US" altLang="ja-JP" sz="1100" dirty="0"/>
          </a:p>
          <a:p>
            <a:pPr>
              <a:lnSpc>
                <a:spcPct val="80000"/>
              </a:lnSpc>
            </a:pPr>
            <a:endParaRPr lang="en-US" altLang="ja-JP" sz="1100" dirty="0"/>
          </a:p>
          <a:p>
            <a:pPr>
              <a:lnSpc>
                <a:spcPct val="80000"/>
              </a:lnSpc>
              <a:buFontTx/>
              <a:buChar char="•"/>
            </a:pPr>
            <a:r>
              <a:rPr lang="en-US" sz="1100" b="1" dirty="0"/>
              <a:t>load balancing</a:t>
            </a:r>
          </a:p>
          <a:p>
            <a:pPr>
              <a:lnSpc>
                <a:spcPct val="80000"/>
              </a:lnSpc>
            </a:pPr>
            <a:r>
              <a:rPr lang="en-US" sz="1100" dirty="0"/>
              <a:t>In the case where a BEGIN DIALOG doesn’t specify a broker name, and you have entries like the following in the local routing table (multiple machines hosting the same service in a load balanced scenario), the route with the address value “Local” would always be chosen given the bias the code has in route selection. </a:t>
            </a:r>
          </a:p>
          <a:p>
            <a:pPr>
              <a:lnSpc>
                <a:spcPct val="80000"/>
              </a:lnSpc>
            </a:pPr>
            <a:r>
              <a:rPr lang="en-US" sz="1100" dirty="0"/>
              <a:t>&lt;SN, *, Local&gt; </a:t>
            </a:r>
          </a:p>
          <a:p>
            <a:pPr>
              <a:lnSpc>
                <a:spcPct val="80000"/>
              </a:lnSpc>
            </a:pPr>
            <a:r>
              <a:rPr lang="en-US" sz="1100" dirty="0"/>
              <a:t>&lt;SN, *, A2&gt;</a:t>
            </a:r>
          </a:p>
          <a:p>
            <a:pPr>
              <a:lnSpc>
                <a:spcPct val="80000"/>
              </a:lnSpc>
            </a:pPr>
            <a:r>
              <a:rPr lang="en-US" sz="1100" dirty="0"/>
              <a:t>&lt;SN, *, A3&gt;</a:t>
            </a:r>
          </a:p>
          <a:p>
            <a:pPr>
              <a:lnSpc>
                <a:spcPct val="80000"/>
              </a:lnSpc>
            </a:pPr>
            <a:r>
              <a:rPr lang="en-US" sz="1100" dirty="0"/>
              <a:t>This does defeat the purpose of load balancing so if you want true load balancing behavior among these three host, specify the route instead as:</a:t>
            </a:r>
          </a:p>
          <a:p>
            <a:pPr>
              <a:lnSpc>
                <a:spcPct val="80000"/>
              </a:lnSpc>
            </a:pPr>
            <a:r>
              <a:rPr lang="en-US" sz="1100" dirty="0"/>
              <a:t>&lt;SN, *, Address of </a:t>
            </a:r>
            <a:r>
              <a:rPr lang="en-US" sz="1100" dirty="0" err="1"/>
              <a:t>localhost</a:t>
            </a:r>
            <a:r>
              <a:rPr lang="en-US" sz="1100" dirty="0"/>
              <a:t>&gt; </a:t>
            </a:r>
          </a:p>
          <a:p>
            <a:pPr>
              <a:lnSpc>
                <a:spcPct val="80000"/>
              </a:lnSpc>
            </a:pPr>
            <a:r>
              <a:rPr lang="en-US" sz="1100" dirty="0"/>
              <a:t>&lt;SN, *, A2&gt;</a:t>
            </a:r>
          </a:p>
          <a:p>
            <a:pPr>
              <a:lnSpc>
                <a:spcPct val="80000"/>
              </a:lnSpc>
            </a:pPr>
            <a:r>
              <a:rPr lang="en-US" sz="1100" dirty="0"/>
              <a:t>&lt;SN, *, A3&gt;</a:t>
            </a:r>
            <a:endParaRPr lang="en-US" altLang="ja-JP" sz="1100" dirty="0"/>
          </a:p>
          <a:p>
            <a:pPr>
              <a:lnSpc>
                <a:spcPct val="80000"/>
              </a:lnSpc>
            </a:pPr>
            <a:r>
              <a:rPr lang="en-US" sz="1100" dirty="0"/>
              <a:t> </a:t>
            </a:r>
            <a:endParaRPr lang="en-US" sz="1100" b="1" dirty="0"/>
          </a:p>
          <a:p>
            <a:pPr>
              <a:lnSpc>
                <a:spcPct val="80000"/>
              </a:lnSpc>
            </a:pPr>
            <a:endParaRPr lang="en-US" altLang="ja-JP" sz="1100" dirty="0"/>
          </a:p>
          <a:p>
            <a:pPr>
              <a:lnSpc>
                <a:spcPct val="80000"/>
              </a:lnSpc>
            </a:pPr>
            <a:endParaRPr lang="en-US" sz="1100" dirty="0"/>
          </a:p>
          <a:p>
            <a:pPr>
              <a:lnSpc>
                <a:spcPct val="80000"/>
              </a:lnSpc>
              <a:buFontTx/>
              <a:buChar char="•"/>
            </a:pPr>
            <a:r>
              <a:rPr lang="en-US" sz="1100" dirty="0"/>
              <a:t>The </a:t>
            </a:r>
            <a:r>
              <a:rPr lang="en-US" sz="1100" b="1" dirty="0"/>
              <a:t>astute reader might ask</a:t>
            </a:r>
            <a:r>
              <a:rPr lang="en-US" sz="1100" dirty="0"/>
              <a:t>, “If you know something about the capacity of the hosts you're providing alternate routes for, can you do crude-and-cheap load balancing by entering multiple routes for the same service name / broker name pair?  For example, if broker 1 has two times the capacity of broker 2, would entering twice as many routes for broker 1 cause messages destined for the service to be twice as likely to be delivered to broker 1 than broker 2? The answer is no, and this has to do with how deterministic routing works (see section on deterministic routing for more information). Basically the broker is picked by hashing the dialog handle GUID over the broker name of matching routes, and hence the number of times a particular route exists doesn’t affect the probability of that route being picked. Last Resort Route (</a:t>
            </a:r>
            <a:r>
              <a:rPr lang="en-US" sz="1100" dirty="0" err="1"/>
              <a:t>a.k.a</a:t>
            </a:r>
            <a:r>
              <a:rPr lang="en-US" sz="1100" dirty="0"/>
              <a:t> Default Route)</a:t>
            </a:r>
            <a:endParaRPr lang="en-US" sz="1100" b="1" dirty="0"/>
          </a:p>
          <a:p>
            <a:pPr>
              <a:lnSpc>
                <a:spcPct val="80000"/>
              </a:lnSpc>
            </a:pPr>
            <a:r>
              <a:rPr lang="en-US" sz="1100" dirty="0"/>
              <a:t>Note that a Last Resort Route can have the address field be either an address of some host, Local, or Transport. The precedence of matching is Local, than the address of some host, than Transport. Note that it is not always a very good idea for all hosts to use a Last Resort Route in the routing table to route all traffic to a designated forwarding host because it may overload the forwarding host with too much traffic, even though this setup does make the task of configuring routes easier since all routing information is concentrated in only one place. Note that there is not separate CREATE ROUTE DDL to create a Last Resort Route. A route is a last resort route by virtual of the fact that is looks like &lt;*, *, some address&gt;, where some address could be Local, Transport, of some address.</a:t>
            </a:r>
          </a:p>
          <a:p>
            <a:pPr>
              <a:lnSpc>
                <a:spcPct val="80000"/>
              </a:lnSpc>
            </a:pPr>
            <a:r>
              <a:rPr lang="en-US" sz="1100" dirty="0"/>
              <a:t>A Last Resort Route is usually used as a default route for services that aren’t found in the routing table.  This entry is generally used to point to a forwarder which has routes defined for services that aren’t included in the local routing table. The forwarder can be either another host or the local host.</a:t>
            </a:r>
          </a:p>
          <a:p>
            <a:pPr>
              <a:lnSpc>
                <a:spcPct val="80000"/>
              </a:lnSpc>
            </a:pPr>
            <a:r>
              <a:rPr lang="en-US" sz="1100" dirty="0"/>
              <a:t> </a:t>
            </a:r>
            <a:r>
              <a:rPr lang="en-US" sz="1100" dirty="0">
                <a:hlinkClick r:id="" action="ppaction://noaction"/>
              </a:rPr>
              <a:t>[YC1]</a:t>
            </a:r>
            <a:r>
              <a:rPr lang="en-US" sz="1100" dirty="0"/>
              <a:t>This is not yet true as of M6. Currently the transport is not able to handle a set of addresses and the routing logic must pass only one route to the transport. This may change in the future.</a:t>
            </a:r>
            <a:endParaRPr lang="en-US" altLang="ja-JP" sz="1100" dirty="0"/>
          </a:p>
          <a:p>
            <a:pPr>
              <a:lnSpc>
                <a:spcPct val="80000"/>
              </a:lnSpc>
            </a:pPr>
            <a:endParaRPr lang="en-US" altLang="ja-JP" sz="1100" dirty="0"/>
          </a:p>
          <a:p>
            <a:pPr>
              <a:buFontTx/>
              <a:buChar char="•"/>
            </a:pPr>
            <a:r>
              <a:rPr lang="en-US" dirty="0"/>
              <a:t>The alternate design will take some work for a customer to implement, I think.  </a:t>
            </a:r>
            <a:r>
              <a:rPr lang="en-US" b="1" dirty="0"/>
              <a:t>Maybe this should also consider route expiration at some multiple of the server load report timing -- if the server doesn't report in for a while, the balancer should consider it dead. </a:t>
            </a:r>
            <a:r>
              <a:rPr lang="en-US" dirty="0"/>
              <a:t>Note: I think a load balancer might be an interesting white paper or intermediate/advanced sample.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D04671AB-1A63-4A19-A7E0-DAEA1C888C15}" type="slidenum">
              <a:rPr lang="en-US"/>
              <a:pPr/>
              <a:t>50</a:t>
            </a:fld>
            <a:endParaRPr lang="en-US"/>
          </a:p>
        </p:txBody>
      </p:sp>
      <p:sp>
        <p:nvSpPr>
          <p:cNvPr id="849922" name="Rectangle 2"/>
          <p:cNvSpPr>
            <a:spLocks noGrp="1" noRot="1" noChangeAspect="1" noChangeArrowheads="1" noTextEdit="1"/>
          </p:cNvSpPr>
          <p:nvPr>
            <p:ph type="sldImg"/>
          </p:nvPr>
        </p:nvSpPr>
        <p:spPr>
          <a:xfrm>
            <a:off x="950563" y="696089"/>
            <a:ext cx="5111560" cy="3486669"/>
          </a:xfrm>
          <a:ln/>
        </p:spPr>
      </p:sp>
      <p:sp>
        <p:nvSpPr>
          <p:cNvPr id="849923" name="Rectangle 3"/>
          <p:cNvSpPr>
            <a:spLocks noGrp="1" noChangeArrowheads="1"/>
          </p:cNvSpPr>
          <p:nvPr>
            <p:ph type="body" idx="1"/>
          </p:nvPr>
        </p:nvSpPr>
        <p:spPr>
          <a:xfrm>
            <a:off x="701498" y="4415479"/>
            <a:ext cx="5607406" cy="4184835"/>
          </a:xfrm>
        </p:spPr>
        <p:txBody>
          <a:bodyPr/>
          <a:lstStyle/>
          <a:p>
            <a:pPr marL="311330" indent="-311330">
              <a:lnSpc>
                <a:spcPct val="80000"/>
              </a:lnSpc>
              <a:buFontTx/>
              <a:buChar char="•"/>
            </a:pPr>
            <a:r>
              <a:rPr lang="en-US" altLang="ja-JP" sz="1100" b="1" dirty="0"/>
              <a:t>When possible, use R1 routes - </a:t>
            </a:r>
            <a:r>
              <a:rPr lang="en-US" sz="1100" b="1" dirty="0"/>
              <a:t>Deterministic Routing </a:t>
            </a:r>
          </a:p>
          <a:p>
            <a:pPr marL="311330" indent="-311330">
              <a:lnSpc>
                <a:spcPct val="80000"/>
              </a:lnSpc>
            </a:pPr>
            <a:r>
              <a:rPr lang="en-US" sz="1100" dirty="0"/>
              <a:t>When a set of equally good routes exist for routing a message, for example, if only the service name is specified but not the broker name in the message header, and only a set of R1 routs exist, the routing logic would perform a hash on the dialog ID and pick a particular broker name out of the set of possible broker names from the set of R1 routes. It will than pass the address of the chosen route to the transport layer. Picking a route based on the hash of the dialog ID over the set of broker names that host SN is called “deterministic routing”.</a:t>
            </a:r>
          </a:p>
          <a:p>
            <a:pPr marL="311330" indent="-311330">
              <a:lnSpc>
                <a:spcPct val="80000"/>
              </a:lnSpc>
            </a:pPr>
            <a:r>
              <a:rPr lang="en-US" sz="1100" dirty="0"/>
              <a:t>If however, only a set of R2 routes exist, than the routing logic would pass all such routes to the transport layer, and it is up to the transport layer to decide where to send the message next. </a:t>
            </a:r>
          </a:p>
          <a:p>
            <a:pPr marL="311330" indent="-311330">
              <a:lnSpc>
                <a:spcPct val="80000"/>
              </a:lnSpc>
            </a:pPr>
            <a:r>
              <a:rPr lang="en-US" sz="1100" dirty="0"/>
              <a:t>In both scenarios, once an acknowledgement comes back from the target endpoint, the acknowledgement message will contain the broker name of the target. If a matching R1 route exist (matching service name and where the broker name matches the broker name of the target), the route will be used to send subsequent messages.</a:t>
            </a:r>
          </a:p>
          <a:p>
            <a:pPr marL="311330" indent="-311330">
              <a:lnSpc>
                <a:spcPct val="80000"/>
              </a:lnSpc>
            </a:pPr>
            <a:r>
              <a:rPr lang="en-US" sz="1100" dirty="0"/>
              <a:t>So for example, if a message is targeting service name SN, and the following routes exist in the routing table:</a:t>
            </a:r>
          </a:p>
          <a:p>
            <a:pPr marL="311330" indent="-311330">
              <a:lnSpc>
                <a:spcPct val="80000"/>
              </a:lnSpc>
            </a:pPr>
            <a:r>
              <a:rPr lang="en-US" sz="1100" dirty="0"/>
              <a:t>&lt;SN, BN1, Address1&gt;</a:t>
            </a:r>
          </a:p>
          <a:p>
            <a:pPr marL="311330" indent="-311330">
              <a:lnSpc>
                <a:spcPct val="80000"/>
              </a:lnSpc>
            </a:pPr>
            <a:r>
              <a:rPr lang="en-US" sz="1100" dirty="0"/>
              <a:t>&lt;SN, BN2, Address2&gt; </a:t>
            </a:r>
          </a:p>
          <a:p>
            <a:pPr marL="311330" indent="-311330">
              <a:lnSpc>
                <a:spcPct val="80000"/>
              </a:lnSpc>
            </a:pPr>
            <a:r>
              <a:rPr lang="en-US" sz="1100" dirty="0"/>
              <a:t>These routes have the same precedence, therefore, the routing logic would has on the dialog handle GUID and pick either BN1 or BN2. For this example let’s assume that B1 is chosen. The message will than be sent to Addres1, and if the routing entries stay the same, subsequent messages will also be sent to Address1. However, if no acknowledgement has been received for this dialog, and someone adds a route &lt;SN, BN3, Address3&gt; or removes one of the existing routes, there is a chance that the dialog handle will hash to a different broker name and hence a different address. However, once an acknowledgement is received from a Broker, Broker will always send messages on this dialog to that particular Broker only. </a:t>
            </a:r>
          </a:p>
          <a:p>
            <a:pPr marL="311330" indent="-311330">
              <a:lnSpc>
                <a:spcPct val="80000"/>
              </a:lnSpc>
            </a:pPr>
            <a:r>
              <a:rPr lang="en-US" sz="1100" dirty="0"/>
              <a:t>Let’s go through an example:</a:t>
            </a:r>
          </a:p>
          <a:p>
            <a:pPr marL="311330" indent="-311330">
              <a:lnSpc>
                <a:spcPct val="80000"/>
              </a:lnSpc>
            </a:pPr>
            <a:r>
              <a:rPr lang="en-US" sz="1100" dirty="0"/>
              <a:t> </a:t>
            </a:r>
          </a:p>
          <a:p>
            <a:pPr marL="311330" indent="-311330">
              <a:lnSpc>
                <a:spcPct val="80000"/>
              </a:lnSpc>
            </a:pPr>
            <a:r>
              <a:rPr lang="en-US" sz="1100" dirty="0"/>
              <a:t>Broker A sends the first message of a dialog to Broker B</a:t>
            </a:r>
          </a:p>
          <a:p>
            <a:pPr marL="311330" indent="-311330">
              <a:lnSpc>
                <a:spcPct val="80000"/>
              </a:lnSpc>
            </a:pPr>
            <a:r>
              <a:rPr lang="en-US" sz="1100" dirty="0"/>
              <a:t>Broker B went offline and did not send a acknowledgement</a:t>
            </a:r>
          </a:p>
          <a:p>
            <a:pPr marL="311330" indent="-311330">
              <a:lnSpc>
                <a:spcPct val="80000"/>
              </a:lnSpc>
            </a:pPr>
            <a:r>
              <a:rPr lang="en-US" sz="1100" dirty="0"/>
              <a:t>A matching route is added at Broker A</a:t>
            </a:r>
          </a:p>
          <a:p>
            <a:pPr marL="311330" indent="-311330">
              <a:lnSpc>
                <a:spcPct val="80000"/>
              </a:lnSpc>
            </a:pPr>
            <a:r>
              <a:rPr lang="en-US" sz="1100" dirty="0"/>
              <a:t>Broker A sends message 2 of the dialog to Broker B </a:t>
            </a:r>
          </a:p>
          <a:p>
            <a:pPr marL="311330" indent="-311330">
              <a:lnSpc>
                <a:spcPct val="80000"/>
              </a:lnSpc>
            </a:pPr>
            <a:r>
              <a:rPr lang="en-US" sz="1100" dirty="0"/>
              <a:t>Broker B does not acknowledge message 2 since it didn’t get the previous message </a:t>
            </a:r>
          </a:p>
          <a:p>
            <a:pPr marL="311330" indent="-311330">
              <a:lnSpc>
                <a:spcPct val="80000"/>
              </a:lnSpc>
            </a:pPr>
            <a:r>
              <a:rPr lang="en-US" sz="1100" dirty="0"/>
              <a:t>Because Broker A did not get a acknowledgement for the first message, it will resend the message to Broker B </a:t>
            </a:r>
          </a:p>
          <a:p>
            <a:pPr marL="311330" indent="-311330">
              <a:lnSpc>
                <a:spcPct val="80000"/>
              </a:lnSpc>
            </a:pPr>
            <a:r>
              <a:rPr lang="en-US" sz="1100" dirty="0"/>
              <a:t>Broker B acknowledges the first and the second message</a:t>
            </a:r>
          </a:p>
          <a:p>
            <a:pPr marL="311330" indent="-311330">
              <a:lnSpc>
                <a:spcPct val="80000"/>
              </a:lnSpc>
            </a:pPr>
            <a:r>
              <a:rPr lang="en-US" sz="1100" dirty="0"/>
              <a:t>All subsequent messages of this dialog will always go to Broker B only, even if matching routes are added or removed. This is called endpoint stickiness.</a:t>
            </a:r>
          </a:p>
          <a:p>
            <a:pPr marL="311330" indent="-311330">
              <a:lnSpc>
                <a:spcPct val="80000"/>
              </a:lnSpc>
            </a:pPr>
            <a:r>
              <a:rPr lang="en-US" sz="1100" dirty="0"/>
              <a:t>If you remember in an earlier section we recommend that you always specify the broker name if the broker name exist and your broker directly talks to that broker. The reason has to do with deterministic routing. This point can best be illustrated by an example. Let’s say that a user performs a BEGIN DIALOG to service SN (whether broker name is specified is not important for this example), and the only routes that exist is &lt;SN, *, Address1&gt; and &lt;SN, *, Address2&gt;. These are addresses to gateways that can lead to a host that has the service SN. </a:t>
            </a:r>
          </a:p>
          <a:p>
            <a:pPr marL="311330" indent="-311330">
              <a:lnSpc>
                <a:spcPct val="80000"/>
              </a:lnSpc>
            </a:pPr>
            <a:r>
              <a:rPr lang="en-US" sz="1100" dirty="0"/>
              <a:t> </a:t>
            </a:r>
          </a:p>
          <a:p>
            <a:pPr marL="311330" indent="-311330">
              <a:lnSpc>
                <a:spcPct val="80000"/>
              </a:lnSpc>
            </a:pPr>
            <a:r>
              <a:rPr lang="en-US" sz="1100" dirty="0"/>
              <a:t>Since there is no broker name information in either route, it is not possible to do deterministic routing. Instead, the routing logic will pass both routes to the transport layer, and let the transport decide which route to use. Let’s suppose that the first route is used to send the first message of the dialog and the message is sent to Address 1. Even if an acknowledgement came back before the second message is sent, since neither route has broker name information, the second message could potentially be sent to Address2 instead. If Address1 and Address2 are not merely intermediate hops but the actual location of where the service resides, you can see that this situation is less than optimal – the second message will not be acknowledged since the service at Address2 never received the first message. The second message will have to be resend, hopefully this time the transport will pick Address1 to send the message to, but there is no guarantee. </a:t>
            </a:r>
          </a:p>
          <a:p>
            <a:pPr marL="311330" indent="-311330">
              <a:lnSpc>
                <a:spcPct val="80000"/>
              </a:lnSpc>
            </a:pPr>
            <a:r>
              <a:rPr lang="en-US" sz="1100" dirty="0"/>
              <a:t>So the lesson here is that routes R2 type routes should only be used to specify routes to gateways or load balance forwarders for a service and not the route to where the service actually resides. For the later (a direct route to the final target), it is better to specify the broker name also in the route, i.e. R1 type routes, so that deterministic routing can work its magic.</a:t>
            </a:r>
          </a:p>
          <a:p>
            <a:pPr marL="311330" indent="-311330">
              <a:lnSpc>
                <a:spcPct val="80000"/>
              </a:lnSpc>
            </a:pPr>
            <a:endParaRPr lang="en-US" altLang="ja-JP" sz="1100" dirty="0"/>
          </a:p>
          <a:p>
            <a:pPr marL="311330" indent="-311330">
              <a:lnSpc>
                <a:spcPct val="80000"/>
              </a:lnSpc>
              <a:buFontTx/>
              <a:buChar char="•"/>
            </a:pPr>
            <a:r>
              <a:rPr lang="en-US" altLang="ja-JP" sz="1100" dirty="0"/>
              <a:t>A </a:t>
            </a:r>
            <a:r>
              <a:rPr lang="en-US" sz="1100" dirty="0"/>
              <a:t>response coming back shouldn’t require a route. </a:t>
            </a:r>
            <a:r>
              <a:rPr lang="en-US" altLang="ja-JP" sz="1100" dirty="0"/>
              <a:t>I</a:t>
            </a:r>
            <a:r>
              <a:rPr lang="en-US" sz="1100" dirty="0"/>
              <a:t>f broker A sends a message to broker B, and B responds to A, </a:t>
            </a:r>
            <a:r>
              <a:rPr lang="en-US" altLang="ja-JP" sz="1100" dirty="0"/>
              <a:t>n</a:t>
            </a:r>
            <a:r>
              <a:rPr lang="en-US" sz="1100" dirty="0"/>
              <a:t>ot even the</a:t>
            </a:r>
            <a:r>
              <a:rPr lang="en-US" altLang="ja-JP" sz="1100" dirty="0"/>
              <a:t> default route with address field</a:t>
            </a:r>
            <a:r>
              <a:rPr lang="en-US" sz="1100" dirty="0"/>
              <a:t> LOCAL should be required.  The reply will include Service and BI, so there is no ambiguity as to where it is headed and we don’t require the LOCAL because there is no reason to justify </a:t>
            </a:r>
            <a:r>
              <a:rPr lang="en-US" altLang="ja-JP" sz="1100" dirty="0"/>
              <a:t>having to set a route in order to get</a:t>
            </a:r>
            <a:r>
              <a:rPr lang="en-US" sz="1100" dirty="0"/>
              <a:t> a reply to a dialog that was begun from this server.</a:t>
            </a:r>
            <a:r>
              <a:rPr lang="en-US" altLang="ja-JP" sz="1100" dirty="0"/>
              <a:t> This said, even if </a:t>
            </a:r>
            <a:r>
              <a:rPr lang="en-US" sz="1100" dirty="0"/>
              <a:t>someone removes the default route &lt;*, *, LOCAL&gt; (stands for &lt;service name, broker name, address) in MSDB, the response will still be routed. </a:t>
            </a:r>
          </a:p>
          <a:p>
            <a:pPr marL="311330" indent="-311330">
              <a:lnSpc>
                <a:spcPct val="80000"/>
              </a:lnSpc>
            </a:pPr>
            <a:r>
              <a:rPr lang="en-US" sz="1100" dirty="0"/>
              <a:t> </a:t>
            </a:r>
          </a:p>
          <a:p>
            <a:pPr marL="311330" indent="-311330">
              <a:lnSpc>
                <a:spcPct val="80000"/>
              </a:lnSpc>
            </a:pPr>
            <a:endParaRPr lang="en-US" sz="11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3D58DA8F-345D-4C65-B251-D8D27A1B57AD}" type="slidenum">
              <a:rPr lang="en-US"/>
              <a:pPr/>
              <a:t>51</a:t>
            </a:fld>
            <a:endParaRPr lang="en-US"/>
          </a:p>
        </p:txBody>
      </p:sp>
      <p:sp>
        <p:nvSpPr>
          <p:cNvPr id="845826" name="Rectangle 2"/>
          <p:cNvSpPr>
            <a:spLocks noGrp="1" noRot="1" noChangeAspect="1" noChangeArrowheads="1" noTextEdit="1"/>
          </p:cNvSpPr>
          <p:nvPr>
            <p:ph type="sldImg"/>
          </p:nvPr>
        </p:nvSpPr>
        <p:spPr>
          <a:xfrm>
            <a:off x="950563" y="696089"/>
            <a:ext cx="5111560" cy="3486669"/>
          </a:xfrm>
          <a:ln/>
        </p:spPr>
      </p:sp>
      <p:sp>
        <p:nvSpPr>
          <p:cNvPr id="845827" name="Rectangle 3"/>
          <p:cNvSpPr>
            <a:spLocks noGrp="1" noChangeArrowheads="1"/>
          </p:cNvSpPr>
          <p:nvPr>
            <p:ph type="body" idx="1"/>
          </p:nvPr>
        </p:nvSpPr>
        <p:spPr>
          <a:xfrm>
            <a:off x="701498" y="4415479"/>
            <a:ext cx="5607406" cy="4184835"/>
          </a:xfrm>
        </p:spPr>
        <p:txBody>
          <a:bodyPr/>
          <a:lstStyle/>
          <a:p>
            <a:pPr marL="259442" indent="-259442">
              <a:lnSpc>
                <a:spcPct val="80000"/>
              </a:lnSpc>
              <a:buFontTx/>
              <a:buChar char="•"/>
            </a:pPr>
            <a:r>
              <a:rPr lang="en-US" altLang="ja-JP" sz="1100" dirty="0"/>
              <a:t>message drop event class(160), the forward message sent class (139), the forward message dropped class (140) and classify event class (191).</a:t>
            </a:r>
          </a:p>
          <a:p>
            <a:pPr marL="259442" indent="-259442">
              <a:lnSpc>
                <a:spcPct val="80000"/>
              </a:lnSpc>
              <a:buFontTx/>
              <a:buChar char="•"/>
            </a:pPr>
            <a:r>
              <a:rPr lang="en-US" altLang="ja-JP" sz="1100" b="1" dirty="0"/>
              <a:t>Difference between trace and views – trace is historical and views are instantaneous. Don’t use profiler but write trace to log file when possible.</a:t>
            </a:r>
          </a:p>
          <a:p>
            <a:pPr marL="259442" indent="-259442">
              <a:lnSpc>
                <a:spcPct val="80000"/>
              </a:lnSpc>
              <a:buFontTx/>
              <a:buChar char="•"/>
            </a:pPr>
            <a:r>
              <a:rPr lang="en-US" altLang="ja-JP" sz="1100" dirty="0"/>
              <a:t>The </a:t>
            </a:r>
            <a:r>
              <a:rPr lang="en-US" altLang="ja-JP" sz="1100" b="1" dirty="0"/>
              <a:t>Transmission queue (important field: last_transmission_error,to_service_nameto_broker_instancefrom_service_namefrom_broker_instance)</a:t>
            </a:r>
            <a:r>
              <a:rPr lang="en-US" altLang="ja-JP" sz="1100" dirty="0"/>
              <a:t> contains all messages queued for transmission from an instance.</a:t>
            </a:r>
            <a:r>
              <a:rPr lang="en-US" altLang="ja-JP" sz="1100" b="1" dirty="0"/>
              <a:t> Chances are good that if a message is in this queue, it has already been retried many times without success.</a:t>
            </a:r>
            <a:r>
              <a:rPr lang="en-US" altLang="ja-JP" sz="1100" dirty="0"/>
              <a:t> An excessive number of messages in the transmit queue generally means that messages either are not being successfully transmitted or they are not being acknowledged.  Problems can be diagnosed by looking for patterns in the queued messages:</a:t>
            </a:r>
          </a:p>
          <a:p>
            <a:pPr marL="259442" indent="-259442">
              <a:lnSpc>
                <a:spcPct val="80000"/>
              </a:lnSpc>
            </a:pPr>
            <a:r>
              <a:rPr lang="en-US" altLang="ja-JP" sz="1100" dirty="0"/>
              <a:t>	Many messages for the same remote service – the remote service isn’t running.  The remote server is down.  	Bad address in the routing table.</a:t>
            </a:r>
          </a:p>
          <a:p>
            <a:pPr marL="259442" indent="-259442">
              <a:lnSpc>
                <a:spcPct val="80000"/>
              </a:lnSpc>
            </a:pPr>
            <a:r>
              <a:rPr lang="en-US" altLang="ja-JP" sz="1100" dirty="0"/>
              <a:t>	Many messages for the same address – same as above plus network problems and authentication errors.  	Check system log and security log for errors.</a:t>
            </a:r>
          </a:p>
          <a:p>
            <a:pPr marL="259442" indent="-259442">
              <a:lnSpc>
                <a:spcPct val="80000"/>
              </a:lnSpc>
            </a:pPr>
            <a:r>
              <a:rPr lang="en-US" altLang="ja-JP" sz="1100" dirty="0"/>
              <a:t>	Messages for different endpoints but the same network address – bad routing table configuration.  Message 	forwarder down or configured incorrectly.  Bad network connection or authorization failure for next hop. </a:t>
            </a:r>
          </a:p>
          <a:p>
            <a:pPr marL="259442" indent="-259442">
              <a:lnSpc>
                <a:spcPct val="80000"/>
              </a:lnSpc>
            </a:pPr>
            <a:r>
              <a:rPr lang="en-US" sz="1100" b="1" dirty="0"/>
              <a:t>Receive queues</a:t>
            </a:r>
          </a:p>
          <a:p>
            <a:pPr marL="259442" indent="-259442">
              <a:lnSpc>
                <a:spcPct val="80000"/>
              </a:lnSpc>
            </a:pPr>
            <a:r>
              <a:rPr lang="en-US" sz="1100" dirty="0"/>
              <a:t>Many unprocessed messages in a receive queue means they aren’t being received. </a:t>
            </a:r>
          </a:p>
          <a:p>
            <a:pPr marL="259442" indent="-259442">
              <a:lnSpc>
                <a:spcPct val="80000"/>
              </a:lnSpc>
            </a:pPr>
            <a:r>
              <a:rPr lang="en-US" sz="1100" dirty="0"/>
              <a:t>The stored procedure or program that reads this queue either isn’t running or not reading the queue.</a:t>
            </a:r>
          </a:p>
          <a:p>
            <a:pPr marL="259442" indent="-259442">
              <a:lnSpc>
                <a:spcPct val="80000"/>
              </a:lnSpc>
            </a:pPr>
            <a:r>
              <a:rPr lang="en-US" sz="1100" dirty="0"/>
              <a:t>Activation configured incorrectly.</a:t>
            </a:r>
          </a:p>
          <a:p>
            <a:pPr marL="259442" indent="-259442">
              <a:lnSpc>
                <a:spcPct val="80000"/>
              </a:lnSpc>
            </a:pPr>
            <a:r>
              <a:rPr lang="en-US" sz="1100" dirty="0"/>
              <a:t>Repeated rollbacks of a message – check the rollback </a:t>
            </a:r>
            <a:r>
              <a:rPr lang="en-US" sz="1100" dirty="0" err="1"/>
              <a:t>perfmon</a:t>
            </a:r>
            <a:r>
              <a:rPr lang="en-US" sz="1100" dirty="0"/>
              <a:t> counter.</a:t>
            </a:r>
          </a:p>
          <a:p>
            <a:pPr marL="259442" indent="-259442">
              <a:lnSpc>
                <a:spcPct val="80000"/>
              </a:lnSpc>
            </a:pPr>
            <a:r>
              <a:rPr lang="en-US" sz="1100" dirty="0"/>
              <a:t>Incorrect coding so messages aren’t read.</a:t>
            </a:r>
          </a:p>
          <a:p>
            <a:pPr marL="259442" indent="-259442">
              <a:lnSpc>
                <a:spcPct val="80000"/>
              </a:lnSpc>
            </a:pPr>
            <a:endParaRPr lang="en-US" altLang="ja-JP" sz="1100" dirty="0"/>
          </a:p>
          <a:p>
            <a:pPr marL="259442" indent="-259442">
              <a:lnSpc>
                <a:spcPct val="80000"/>
              </a:lnSpc>
              <a:buFontTx/>
              <a:buChar char="•"/>
            </a:pPr>
            <a:r>
              <a:rPr lang="en-US" altLang="ja-JP" sz="1100" dirty="0"/>
              <a:t> </a:t>
            </a:r>
            <a:r>
              <a:rPr lang="en-US" sz="1100" dirty="0"/>
              <a:t>Route Expiration</a:t>
            </a:r>
          </a:p>
          <a:p>
            <a:pPr marL="259442" indent="-259442">
              <a:lnSpc>
                <a:spcPct val="80000"/>
              </a:lnSpc>
            </a:pPr>
            <a:r>
              <a:rPr lang="en-US" sz="1100" dirty="0"/>
              <a:t>Seldom is a given route valid forever. To accommodate the route expiration the user gets a chance to specify the expiration time for each route. Expired routes are considered as non existent. If a dialog is in flight while a route it depends upon expires, since expired routes cannot be used, there is a chance that messages for the dialog may not be routable, unless another matching route exist in the routing table. An expired route is never used by the routing logic and hence it by definition does not match to anything. So for example, someone does a BEGIN DIALOG to service SN and their routing table looks like:</a:t>
            </a:r>
          </a:p>
          <a:p>
            <a:pPr marL="259442" indent="-259442">
              <a:lnSpc>
                <a:spcPct val="80000"/>
              </a:lnSpc>
            </a:pPr>
            <a:r>
              <a:rPr lang="en-US" sz="1100" dirty="0"/>
              <a:t>Entry 1: &lt;SN, *, Some Address&gt;</a:t>
            </a:r>
          </a:p>
          <a:p>
            <a:pPr marL="259442" indent="-259442">
              <a:lnSpc>
                <a:spcPct val="80000"/>
              </a:lnSpc>
            </a:pPr>
            <a:r>
              <a:rPr lang="en-US" sz="1100" dirty="0"/>
              <a:t>Entry2: &lt;SN, BI, BI’s Address&gt;</a:t>
            </a:r>
          </a:p>
          <a:p>
            <a:pPr marL="259442" indent="-259442">
              <a:lnSpc>
                <a:spcPct val="80000"/>
              </a:lnSpc>
            </a:pPr>
            <a:r>
              <a:rPr lang="en-US" sz="1100" dirty="0"/>
              <a:t>Entry 1 is the better match and will be used to route messages for the dialog. If unfortunately the entry expires before the dialog is over, Entry 2 will be used (a less optimal match, but a match non the less) to route messages if the route has not expired yet. </a:t>
            </a:r>
          </a:p>
          <a:p>
            <a:pPr marL="259442" indent="-259442">
              <a:lnSpc>
                <a:spcPct val="80000"/>
              </a:lnSpc>
            </a:pPr>
            <a:endParaRPr lang="en-US" sz="1100" dirty="0"/>
          </a:p>
          <a:p>
            <a:pPr marL="259442" indent="-259442">
              <a:lnSpc>
                <a:spcPct val="80000"/>
              </a:lnSpc>
            </a:pPr>
            <a:r>
              <a:rPr lang="en-US" sz="1100" b="1" dirty="0"/>
              <a:t>Total Control in Local Routing Table</a:t>
            </a:r>
          </a:p>
          <a:p>
            <a:pPr marL="259442" indent="-259442">
              <a:lnSpc>
                <a:spcPct val="80000"/>
              </a:lnSpc>
            </a:pPr>
            <a:r>
              <a:rPr lang="en-US" sz="1100" dirty="0"/>
              <a:t>The routes in the local database routing table </a:t>
            </a:r>
            <a:r>
              <a:rPr lang="en-US" sz="1100" dirty="0" err="1"/>
              <a:t>sys,routes</a:t>
            </a:r>
            <a:r>
              <a:rPr lang="en-US" sz="1100" dirty="0"/>
              <a:t> is the first place the routing logic looks for a matching route for messages that originate from this Broker. Routes in the routing table of the local database are only used for routing messages that originated from this host.</a:t>
            </a:r>
          </a:p>
          <a:p>
            <a:pPr marL="259442" indent="-259442">
              <a:lnSpc>
                <a:spcPct val="80000"/>
              </a:lnSpc>
            </a:pPr>
            <a:r>
              <a:rPr lang="en-US" sz="1100" dirty="0"/>
              <a:t>Routes that you do not want administrators of other databases in the same box to overwrite should go in the local routing table. The administrators of other database may have permission to delete, alter or add routes in MSDB, hence affecting how messages are routed. In a more subtle sense, by adding or deleting services in their own database, the administrators of other databases can change how messages are delivered if the matching route has the address “Local”, since “Local” means “any matching service (and optionally Broker name) that matches.” So in a nutshell if you want full control of where a message is routed, put the route in the local routing table.</a:t>
            </a:r>
          </a:p>
          <a:p>
            <a:pPr marL="259442" indent="-259442">
              <a:lnSpc>
                <a:spcPct val="80000"/>
              </a:lnSpc>
            </a:pPr>
            <a:endParaRPr lang="en-US" sz="1100" b="1" dirty="0"/>
          </a:p>
          <a:p>
            <a:pPr marL="259442" indent="-259442">
              <a:lnSpc>
                <a:spcPct val="80000"/>
              </a:lnSpc>
            </a:pPr>
            <a:r>
              <a:rPr lang="en-US" sz="1100" b="1" dirty="0"/>
              <a:t>MSDB</a:t>
            </a:r>
          </a:p>
          <a:p>
            <a:pPr marL="259442" indent="-259442">
              <a:lnSpc>
                <a:spcPct val="80000"/>
              </a:lnSpc>
            </a:pPr>
            <a:r>
              <a:rPr lang="en-US" sz="1100" dirty="0"/>
              <a:t>MSDB is a Broker like any other database. However, there is special significance to the </a:t>
            </a:r>
            <a:r>
              <a:rPr lang="en-US" sz="1100" dirty="0" err="1"/>
              <a:t>sys.routes</a:t>
            </a:r>
            <a:r>
              <a:rPr lang="en-US" sz="1100" dirty="0"/>
              <a:t> table of the MSDB database because it is not only the local routing table for the messages that originate from MSDB broker, but also the MSDB routing table for incoming messages. </a:t>
            </a:r>
          </a:p>
          <a:p>
            <a:pPr marL="259442" indent="-259442">
              <a:lnSpc>
                <a:spcPct val="80000"/>
              </a:lnSpc>
            </a:pPr>
            <a:r>
              <a:rPr lang="en-US" sz="1100" dirty="0"/>
              <a:t>For an incoming message, if the matching route in MSDB has an address other than “Local”, forwarding must be turned on for the message to be successfully forwarded on. This is true even if the address field of the matching route is “</a:t>
            </a:r>
            <a:r>
              <a:rPr lang="en-US" sz="1100" dirty="0" err="1"/>
              <a:t>localhost</a:t>
            </a:r>
            <a:r>
              <a:rPr lang="en-US" sz="1100" dirty="0"/>
              <a:t>”, the IP address of the local host, or the DNS name of the </a:t>
            </a:r>
            <a:r>
              <a:rPr lang="en-US" sz="1100" dirty="0" err="1"/>
              <a:t>localhost</a:t>
            </a:r>
            <a:r>
              <a:rPr lang="en-US" sz="1100" dirty="0"/>
              <a:t> – all these routes are considered non-Local and forwarding must be turned on for delivery to succeed. Routes where the address field specifies the address of this host in various forms (IP, DNS name, </a:t>
            </a:r>
            <a:r>
              <a:rPr lang="en-US" sz="1100" dirty="0" err="1"/>
              <a:t>localhost</a:t>
            </a:r>
            <a:r>
              <a:rPr lang="en-US" sz="1100" dirty="0"/>
              <a:t>) are no different than if the address value is the address of some other host. It simply means to “use the MSDB routing table at the host specified by the address to route this message”. As you can see, it is generally not a good idea to have a route in MSDB routing table whose address points back to the local host, whether it be in the form of a IP address, DNS name, or </a:t>
            </a:r>
            <a:r>
              <a:rPr lang="en-US" sz="1100" dirty="0" err="1"/>
              <a:t>localhost</a:t>
            </a:r>
            <a:r>
              <a:rPr lang="en-US" sz="1100" dirty="0"/>
              <a:t>, because the message will simply loop forever. In Service Broker the routing logic will stop this from happening by dropping the message when it detects this infinite loop back.  </a:t>
            </a:r>
          </a:p>
          <a:p>
            <a:pPr marL="259442" indent="-259442">
              <a:lnSpc>
                <a:spcPct val="80000"/>
              </a:lnSpc>
            </a:pPr>
            <a:endParaRPr lang="en-US" sz="1100" dirty="0"/>
          </a:p>
          <a:p>
            <a:pPr marL="259442" indent="-259442">
              <a:lnSpc>
                <a:spcPct val="80000"/>
              </a:lnSpc>
            </a:pPr>
            <a:r>
              <a:rPr lang="en-US" sz="1100" dirty="0"/>
              <a:t>In MSDB routing table, external routes, that is, routes where the address field is not “Local”, is used to route messages only when forwarding is enabled </a:t>
            </a:r>
          </a:p>
          <a:p>
            <a:pPr marL="259442" indent="-259442">
              <a:lnSpc>
                <a:spcPct val="80000"/>
              </a:lnSpc>
            </a:pPr>
            <a:endParaRPr lang="en-US" sz="1100" dirty="0"/>
          </a:p>
          <a:p>
            <a:pPr marL="259442" indent="-259442">
              <a:lnSpc>
                <a:spcPct val="80000"/>
              </a:lnSpc>
            </a:pPr>
            <a:r>
              <a:rPr lang="en-US" sz="1100" b="1" dirty="0"/>
              <a:t>When should a route go into the local routing table instead of MSDB? </a:t>
            </a:r>
            <a:endParaRPr lang="en-US" sz="1100" dirty="0"/>
          </a:p>
          <a:p>
            <a:pPr marL="259442" indent="-259442">
              <a:lnSpc>
                <a:spcPct val="80000"/>
              </a:lnSpc>
            </a:pPr>
            <a:r>
              <a:rPr lang="en-US" sz="1100" dirty="0"/>
              <a:t>Theoretically any route that can go into the local routing table can go into routing table in the MSDB database of some host. It could be the local host if forwarding is enabled on this host, or another host that forwards messages for this host. However, you would want to put routes that you do not want administrators of other databases in the same box to overwrite in the local routing table. Administrators of other databases may change the routes in the MSDB database if they have permissions to. So in a nutshell the local routing table gives the administrator of a database a first shot at routing a message originated from this database. </a:t>
            </a:r>
          </a:p>
          <a:p>
            <a:pPr marL="259442" indent="-259442">
              <a:lnSpc>
                <a:spcPct val="80000"/>
              </a:lnSpc>
            </a:pPr>
            <a:r>
              <a:rPr lang="en-US" sz="1100" dirty="0"/>
              <a:t>So even though you can always put all the routes in the MSDB database of some host (could be the </a:t>
            </a:r>
            <a:r>
              <a:rPr lang="en-US" sz="1100" dirty="0" err="1"/>
              <a:t>localhost</a:t>
            </a:r>
            <a:r>
              <a:rPr lang="en-US" sz="1100" dirty="0"/>
              <a:t>), forward all your messages to that host and enable forwarding on this host, you might not want to do so for two reason. One, as mentioned previously this scheme doesn’t allow each database administrator to have full control over how messages originated from their database is routed. Second, this scheme requires the host whose MSDB routing table is to be utilized to enable forwarding, which is not always desirable. </a:t>
            </a:r>
          </a:p>
          <a:p>
            <a:pPr marL="259442" indent="-259442">
              <a:lnSpc>
                <a:spcPct val="80000"/>
              </a:lnSpc>
            </a:pPr>
            <a:endParaRPr lang="en-US" sz="1100" dirty="0"/>
          </a:p>
          <a:p>
            <a:pPr marL="259442" indent="-259442">
              <a:lnSpc>
                <a:spcPct val="80000"/>
              </a:lnSpc>
              <a:buFontTx/>
              <a:buChar char="•"/>
            </a:pPr>
            <a:r>
              <a:rPr lang="en-US" altLang="ja-JP" sz="1100" dirty="0"/>
              <a:t>Old was </a:t>
            </a:r>
            <a:r>
              <a:rPr lang="en-US" altLang="ja-JP" sz="1100" dirty="0" err="1"/>
              <a:t>sp_configure</a:t>
            </a:r>
            <a:r>
              <a:rPr lang="en-US" altLang="ja-JP" sz="1100" dirty="0"/>
              <a:t>. New way is </a:t>
            </a:r>
            <a:r>
              <a:rPr lang="en-US" sz="1100" dirty="0"/>
              <a:t>CREATE ENDPOINT</a:t>
            </a:r>
          </a:p>
          <a:p>
            <a:pPr marL="259442" indent="-259442">
              <a:lnSpc>
                <a:spcPct val="80000"/>
              </a:lnSpc>
            </a:pPr>
            <a:r>
              <a:rPr lang="en-US" altLang="ja-JP" sz="1100" dirty="0"/>
              <a:t>The Service Broker endpoint like the TDS endpoint can’t be created.  It exists in a disabled state when the instance is installed with all parameters set to the defaults.</a:t>
            </a:r>
            <a:endParaRPr lang="en-US" altLang="ja-JP" sz="1100" b="1" dirty="0"/>
          </a:p>
          <a:p>
            <a:pPr marL="259442" indent="-259442">
              <a:lnSpc>
                <a:spcPct val="80000"/>
              </a:lnSpc>
            </a:pPr>
            <a:r>
              <a:rPr lang="en-US" altLang="ja-JP" sz="1100" b="1" dirty="0"/>
              <a:t>ALTER ENDPOINT</a:t>
            </a:r>
          </a:p>
          <a:p>
            <a:pPr marL="259442" indent="-259442">
              <a:lnSpc>
                <a:spcPct val="80000"/>
              </a:lnSpc>
            </a:pPr>
            <a:r>
              <a:rPr lang="en-US" altLang="ja-JP" sz="1100" b="1" dirty="0"/>
              <a:t>ALTER</a:t>
            </a:r>
            <a:r>
              <a:rPr lang="en-US" altLang="ja-JP" sz="1100" dirty="0"/>
              <a:t> </a:t>
            </a:r>
            <a:r>
              <a:rPr lang="en-US" altLang="ja-JP" sz="1100" b="1" dirty="0"/>
              <a:t>ENDPOINT </a:t>
            </a:r>
            <a:r>
              <a:rPr lang="en-US" altLang="ja-JP" sz="1100" b="1" i="1" dirty="0" err="1"/>
              <a:t>ServiceBroker</a:t>
            </a:r>
            <a:r>
              <a:rPr lang="en-US" altLang="ja-JP" sz="1100" b="1" i="1" dirty="0"/>
              <a:t> </a:t>
            </a:r>
            <a:r>
              <a:rPr lang="en-US" altLang="ja-JP" sz="1100" dirty="0"/>
              <a:t>[</a:t>
            </a:r>
            <a:r>
              <a:rPr lang="en-US" altLang="ja-JP" sz="1100" b="1" dirty="0"/>
              <a:t>AUTHORIZATION </a:t>
            </a:r>
            <a:r>
              <a:rPr lang="en-US" altLang="ja-JP" sz="1100" dirty="0"/>
              <a:t>&lt;login&gt;]</a:t>
            </a:r>
          </a:p>
          <a:p>
            <a:pPr marL="259442" indent="-259442">
              <a:lnSpc>
                <a:spcPct val="80000"/>
              </a:lnSpc>
            </a:pPr>
            <a:r>
              <a:rPr lang="en-US" altLang="ja-JP" sz="1100" dirty="0"/>
              <a:t>	[ AFFINITY = { NONE | &lt;64bit_integer&gt; | ADMIN } ]</a:t>
            </a:r>
          </a:p>
          <a:p>
            <a:pPr marL="259442" indent="-259442">
              <a:lnSpc>
                <a:spcPct val="80000"/>
              </a:lnSpc>
            </a:pPr>
            <a:r>
              <a:rPr lang="en-US" altLang="ja-JP" sz="1100" dirty="0"/>
              <a:t>[ </a:t>
            </a:r>
            <a:r>
              <a:rPr lang="en-US" altLang="ja-JP" sz="1100" b="1" dirty="0"/>
              <a:t>STATE</a:t>
            </a:r>
            <a:r>
              <a:rPr lang="en-US" altLang="ja-JP" sz="1100" dirty="0"/>
              <a:t> = { </a:t>
            </a:r>
            <a:r>
              <a:rPr lang="en-US" altLang="ja-JP" sz="1100" i="1" dirty="0"/>
              <a:t>STARTED</a:t>
            </a:r>
            <a:r>
              <a:rPr lang="en-US" altLang="ja-JP" sz="1100" dirty="0"/>
              <a:t> | </a:t>
            </a:r>
            <a:r>
              <a:rPr lang="en-US" altLang="ja-JP" sz="1100" i="1" dirty="0"/>
              <a:t>STOPPED | DISABLED </a:t>
            </a:r>
            <a:r>
              <a:rPr lang="en-US" altLang="ja-JP" sz="1100" dirty="0"/>
              <a:t>} ]</a:t>
            </a:r>
          </a:p>
          <a:p>
            <a:pPr marL="259442" indent="-259442">
              <a:lnSpc>
                <a:spcPct val="80000"/>
              </a:lnSpc>
            </a:pPr>
            <a:r>
              <a:rPr lang="en-US" altLang="ja-JP" sz="1100" dirty="0"/>
              <a:t>[ AS TCP </a:t>
            </a:r>
          </a:p>
          <a:p>
            <a:pPr marL="259442" indent="-259442">
              <a:lnSpc>
                <a:spcPct val="80000"/>
              </a:lnSpc>
            </a:pPr>
            <a:r>
              <a:rPr lang="en-US" altLang="ja-JP" sz="1100" dirty="0"/>
              <a:t>	&lt; protocol specific items &gt; ]</a:t>
            </a:r>
          </a:p>
          <a:p>
            <a:pPr marL="259442" indent="-259442">
              <a:lnSpc>
                <a:spcPct val="80000"/>
              </a:lnSpc>
            </a:pPr>
            <a:r>
              <a:rPr lang="en-US" altLang="ja-JP" sz="1100" dirty="0"/>
              <a:t>[ FOR SERVICE_BROKER</a:t>
            </a:r>
          </a:p>
          <a:p>
            <a:pPr marL="259442" indent="-259442">
              <a:lnSpc>
                <a:spcPct val="80000"/>
              </a:lnSpc>
            </a:pPr>
            <a:r>
              <a:rPr lang="en-US" altLang="ja-JP" sz="1100" dirty="0"/>
              <a:t>	&lt; language specific items &gt; ]</a:t>
            </a:r>
            <a:endParaRPr lang="en-US" altLang="ja-JP" sz="1100" i="1" dirty="0"/>
          </a:p>
          <a:p>
            <a:pPr marL="259442" indent="-259442">
              <a:lnSpc>
                <a:spcPct val="80000"/>
              </a:lnSpc>
            </a:pPr>
            <a:r>
              <a:rPr lang="en-US" altLang="ja-JP" sz="1100" i="1" dirty="0"/>
              <a:t>The TCP Protocol specific Items are:</a:t>
            </a:r>
            <a:endParaRPr lang="en-US" altLang="ja-JP" sz="1100" dirty="0"/>
          </a:p>
          <a:p>
            <a:pPr marL="259442" indent="-259442">
              <a:lnSpc>
                <a:spcPct val="80000"/>
              </a:lnSpc>
            </a:pPr>
            <a:r>
              <a:rPr lang="en-US" altLang="ja-JP" sz="1100" dirty="0"/>
              <a:t>(                  </a:t>
            </a:r>
          </a:p>
          <a:p>
            <a:pPr marL="259442" indent="-259442">
              <a:lnSpc>
                <a:spcPct val="80000"/>
              </a:lnSpc>
            </a:pPr>
            <a:r>
              <a:rPr lang="en-US" altLang="ja-JP" sz="1100" dirty="0"/>
              <a:t>  </a:t>
            </a:r>
            <a:r>
              <a:rPr lang="en-US" altLang="ja-JP" sz="1100" b="1" dirty="0"/>
              <a:t>LISTENER_PORT</a:t>
            </a:r>
            <a:r>
              <a:rPr lang="en-US" altLang="ja-JP" sz="1100" dirty="0"/>
              <a:t> = </a:t>
            </a:r>
            <a:r>
              <a:rPr lang="en-US" altLang="ja-JP" sz="1100" i="1" dirty="0" err="1"/>
              <a:t>listenerport</a:t>
            </a:r>
            <a:endParaRPr lang="en-US" altLang="ja-JP" sz="1100" dirty="0"/>
          </a:p>
          <a:p>
            <a:pPr marL="259442" indent="-259442">
              <a:lnSpc>
                <a:spcPct val="80000"/>
              </a:lnSpc>
            </a:pPr>
            <a:r>
              <a:rPr lang="en-US" altLang="ja-JP" sz="1100" dirty="0"/>
              <a:t>)</a:t>
            </a:r>
            <a:endParaRPr lang="en-US" altLang="ja-JP" sz="1100" i="1" dirty="0"/>
          </a:p>
          <a:p>
            <a:pPr marL="259442" indent="-259442">
              <a:lnSpc>
                <a:spcPct val="80000"/>
              </a:lnSpc>
            </a:pPr>
            <a:r>
              <a:rPr lang="en-US" altLang="ja-JP" sz="1100" i="1" dirty="0"/>
              <a:t>The Service Broker specific Language items are:</a:t>
            </a:r>
            <a:endParaRPr lang="en-US" altLang="ja-JP" sz="1100" dirty="0"/>
          </a:p>
          <a:p>
            <a:pPr marL="259442" indent="-259442">
              <a:lnSpc>
                <a:spcPct val="80000"/>
              </a:lnSpc>
            </a:pPr>
            <a:r>
              <a:rPr lang="en-US" altLang="ja-JP" sz="1100" dirty="0"/>
              <a:t>(</a:t>
            </a:r>
          </a:p>
          <a:p>
            <a:pPr marL="259442" indent="-259442">
              <a:lnSpc>
                <a:spcPct val="80000"/>
              </a:lnSpc>
            </a:pPr>
            <a:r>
              <a:rPr lang="en-US" altLang="ja-JP" sz="1100" dirty="0"/>
              <a:t> [ </a:t>
            </a:r>
            <a:r>
              <a:rPr lang="en-US" altLang="ja-JP" sz="1100" b="1" dirty="0"/>
              <a:t>AUTHENTICATION</a:t>
            </a:r>
            <a:r>
              <a:rPr lang="en-US" altLang="ja-JP" sz="1100" i="1" dirty="0"/>
              <a:t> =</a:t>
            </a:r>
            <a:r>
              <a:rPr lang="en-US" altLang="ja-JP" sz="1100" dirty="0"/>
              <a:t>{NONE | SUPPORTED | REQUIRED } ]</a:t>
            </a:r>
          </a:p>
          <a:p>
            <a:pPr marL="259442" indent="-259442">
              <a:lnSpc>
                <a:spcPct val="80000"/>
              </a:lnSpc>
            </a:pPr>
            <a:r>
              <a:rPr lang="en-US" altLang="ja-JP" sz="1100" dirty="0"/>
              <a:t> [ </a:t>
            </a:r>
            <a:r>
              <a:rPr lang="en-US" altLang="ja-JP" sz="1100" b="1" dirty="0"/>
              <a:t>MESSAGE_FORWARDING</a:t>
            </a:r>
            <a:r>
              <a:rPr lang="en-US" altLang="ja-JP" sz="1100" dirty="0"/>
              <a:t> { ENABLED | DISABLED } ]</a:t>
            </a:r>
          </a:p>
          <a:p>
            <a:pPr marL="259442" indent="-259442">
              <a:lnSpc>
                <a:spcPct val="80000"/>
              </a:lnSpc>
            </a:pPr>
            <a:r>
              <a:rPr lang="en-US" altLang="ja-JP" sz="1100" dirty="0"/>
              <a:t> [ , </a:t>
            </a:r>
            <a:r>
              <a:rPr lang="en-US" altLang="ja-JP" sz="1100" b="1" dirty="0"/>
              <a:t>MESSAGE_FORWARDING_SIZE</a:t>
            </a:r>
            <a:r>
              <a:rPr lang="en-US" altLang="ja-JP" sz="1100" dirty="0"/>
              <a:t> = </a:t>
            </a:r>
            <a:r>
              <a:rPr lang="en-US" altLang="ja-JP" sz="1100" dirty="0" err="1"/>
              <a:t>forwarding_size</a:t>
            </a:r>
            <a:r>
              <a:rPr lang="en-US" altLang="ja-JP" sz="1100" dirty="0"/>
              <a:t> ] </a:t>
            </a:r>
          </a:p>
          <a:p>
            <a:pPr marL="259442" indent="-259442">
              <a:lnSpc>
                <a:spcPct val="80000"/>
              </a:lnSpc>
            </a:pPr>
            <a:r>
              <a:rPr lang="en-US" altLang="ja-JP" sz="1100" dirty="0"/>
              <a:t>)</a:t>
            </a:r>
          </a:p>
          <a:p>
            <a:pPr marL="259442" indent="-259442">
              <a:lnSpc>
                <a:spcPct val="80000"/>
              </a:lnSpc>
            </a:pPr>
            <a:r>
              <a:rPr lang="en-US" altLang="ja-JP" sz="1100" dirty="0"/>
              <a:t>Parameter Details:</a:t>
            </a:r>
            <a:endParaRPr lang="en-US" altLang="ja-JP" sz="1100" b="1" dirty="0"/>
          </a:p>
          <a:p>
            <a:pPr marL="259442" indent="-259442">
              <a:lnSpc>
                <a:spcPct val="80000"/>
              </a:lnSpc>
            </a:pPr>
            <a:r>
              <a:rPr lang="en-US" altLang="ja-JP" sz="1100" b="1" dirty="0"/>
              <a:t>AUTHORIZATION – </a:t>
            </a:r>
            <a:r>
              <a:rPr lang="en-US" altLang="ja-JP" sz="1100" dirty="0"/>
              <a:t>The owner of the endpoint.  Must be set to a valid SQL Server login.</a:t>
            </a:r>
            <a:endParaRPr lang="en-US" altLang="ja-JP" sz="1100" b="1" dirty="0"/>
          </a:p>
          <a:p>
            <a:pPr marL="259442" indent="-259442">
              <a:lnSpc>
                <a:spcPct val="80000"/>
              </a:lnSpc>
            </a:pPr>
            <a:r>
              <a:rPr lang="en-US" altLang="ja-JP" sz="1100" b="1" dirty="0"/>
              <a:t>AFFINITY</a:t>
            </a:r>
            <a:r>
              <a:rPr lang="en-US" altLang="ja-JP" sz="1100" dirty="0"/>
              <a:t> – Processor affinity for the Service Broker background processes</a:t>
            </a:r>
          </a:p>
          <a:p>
            <a:pPr marL="259442" indent="-259442">
              <a:lnSpc>
                <a:spcPct val="80000"/>
              </a:lnSpc>
            </a:pPr>
            <a:r>
              <a:rPr lang="en-US" altLang="ja-JP" sz="1100" dirty="0"/>
              <a:t>Issue – Does Affinity make sense for service broker?  If so, does it also include activated SP’s?</a:t>
            </a:r>
            <a:endParaRPr lang="en-US" altLang="ja-JP" sz="1100" b="1" dirty="0"/>
          </a:p>
          <a:p>
            <a:pPr marL="259442" indent="-259442">
              <a:lnSpc>
                <a:spcPct val="80000"/>
              </a:lnSpc>
            </a:pPr>
            <a:r>
              <a:rPr lang="en-US" altLang="ja-JP" sz="1100" b="1" dirty="0"/>
              <a:t>STATE – </a:t>
            </a:r>
            <a:r>
              <a:rPr lang="en-US" altLang="ja-JP" sz="1100" dirty="0"/>
              <a:t>Service Broker transport layer enabled state.  This defaults to DISABLED</a:t>
            </a:r>
            <a:endParaRPr lang="en-US" altLang="ja-JP" sz="1100" i="1" dirty="0"/>
          </a:p>
          <a:p>
            <a:pPr marL="259442" indent="-259442">
              <a:lnSpc>
                <a:spcPct val="80000"/>
              </a:lnSpc>
            </a:pPr>
            <a:r>
              <a:rPr lang="en-US" altLang="ja-JP" sz="1100" i="1" dirty="0"/>
              <a:t>STARTED – the transport layer will start when the SQL Server instance starts.</a:t>
            </a:r>
          </a:p>
          <a:p>
            <a:pPr marL="259442" indent="-259442">
              <a:lnSpc>
                <a:spcPct val="80000"/>
              </a:lnSpc>
            </a:pPr>
            <a:r>
              <a:rPr lang="en-US" altLang="ja-JP" sz="1100" i="1" dirty="0"/>
              <a:t>STOPPED – the transport layer will not start when the SQL Server instance starts.  The listener port will be opened but any connection requests will be ignored.</a:t>
            </a:r>
          </a:p>
          <a:p>
            <a:pPr marL="259442" indent="-259442">
              <a:lnSpc>
                <a:spcPct val="80000"/>
              </a:lnSpc>
            </a:pPr>
            <a:r>
              <a:rPr lang="en-US" altLang="ja-JP" sz="1100" i="1" dirty="0"/>
              <a:t>DISABLED – The transport will not be started and the port will not be opened..</a:t>
            </a:r>
            <a:endParaRPr lang="en-US" altLang="ja-JP" sz="1100" b="1" dirty="0"/>
          </a:p>
          <a:p>
            <a:pPr marL="259442" indent="-259442">
              <a:lnSpc>
                <a:spcPct val="80000"/>
              </a:lnSpc>
            </a:pPr>
            <a:r>
              <a:rPr lang="en-US" altLang="ja-JP" sz="1100" b="1" dirty="0"/>
              <a:t>LISTENER_PORT – </a:t>
            </a:r>
            <a:r>
              <a:rPr lang="en-US" altLang="ja-JP" sz="1100" dirty="0"/>
              <a:t>the port number listened to for connections by the Service Broker TCP/IP protocol.  This defaults to 4022.</a:t>
            </a:r>
            <a:endParaRPr lang="en-US" altLang="ja-JP" sz="1100" b="1" dirty="0"/>
          </a:p>
          <a:p>
            <a:pPr marL="259442" indent="-259442">
              <a:lnSpc>
                <a:spcPct val="80000"/>
              </a:lnSpc>
            </a:pPr>
            <a:r>
              <a:rPr lang="en-US" altLang="ja-JP" sz="1100" b="1" dirty="0"/>
              <a:t>AUTHENTICATION – </a:t>
            </a:r>
            <a:r>
              <a:rPr lang="en-US" altLang="ja-JP" sz="1100" dirty="0"/>
              <a:t>the type of authentication for the Service Broker TCP/IP point to point protocol.  This defaults to REQUIRED.</a:t>
            </a:r>
          </a:p>
          <a:p>
            <a:pPr marL="259442" indent="-259442">
              <a:lnSpc>
                <a:spcPct val="80000"/>
              </a:lnSpc>
            </a:pPr>
            <a:r>
              <a:rPr lang="en-US" altLang="ja-JP" sz="1100" dirty="0"/>
              <a:t>NONE – will not ask to authenticate connections and will not accept an authentication request from another endpoint.</a:t>
            </a:r>
          </a:p>
          <a:p>
            <a:pPr marL="259442" indent="-259442">
              <a:lnSpc>
                <a:spcPct val="80000"/>
              </a:lnSpc>
            </a:pPr>
            <a:r>
              <a:rPr lang="en-US" altLang="ja-JP" sz="1100" dirty="0"/>
              <a:t>SUPPORTED – will not ask to authenticate connections but will accept an authentication request.</a:t>
            </a:r>
          </a:p>
          <a:p>
            <a:pPr marL="259442" indent="-259442">
              <a:lnSpc>
                <a:spcPct val="80000"/>
              </a:lnSpc>
            </a:pPr>
            <a:r>
              <a:rPr lang="en-US" altLang="ja-JP" sz="1100" dirty="0"/>
              <a:t>REQUIRED – will not allow unauthenticated connections.</a:t>
            </a:r>
            <a:endParaRPr lang="en-US" altLang="ja-JP" sz="1100" b="1" dirty="0"/>
          </a:p>
          <a:p>
            <a:pPr marL="259442" indent="-259442">
              <a:lnSpc>
                <a:spcPct val="80000"/>
              </a:lnSpc>
            </a:pPr>
            <a:r>
              <a:rPr lang="en-US" altLang="ja-JP" sz="1100" b="1" dirty="0"/>
              <a:t>MESSAGE_FORWARDING – </a:t>
            </a:r>
            <a:r>
              <a:rPr lang="en-US" altLang="ja-JP" sz="1100" dirty="0"/>
              <a:t>the state of message forwarding for this SQL Server instance.  This defaults to DISABLED.</a:t>
            </a:r>
          </a:p>
          <a:p>
            <a:pPr marL="259442" indent="-259442">
              <a:lnSpc>
                <a:spcPct val="80000"/>
              </a:lnSpc>
            </a:pPr>
            <a:r>
              <a:rPr lang="en-US" altLang="ja-JP" sz="1100" dirty="0"/>
              <a:t>ENABLED – messages received for services not located at this endpoint will be forward if a forwarding address is available.</a:t>
            </a:r>
          </a:p>
          <a:p>
            <a:pPr marL="259442" indent="-259442">
              <a:lnSpc>
                <a:spcPct val="80000"/>
              </a:lnSpc>
            </a:pPr>
            <a:r>
              <a:rPr lang="en-US" altLang="ja-JP" sz="1100" dirty="0"/>
              <a:t>DISABLED – messages received for services not located at this endpoint will be discarded.</a:t>
            </a:r>
            <a:endParaRPr lang="en-US" altLang="ja-JP" sz="1100" b="1" dirty="0"/>
          </a:p>
          <a:p>
            <a:pPr marL="259442" indent="-259442">
              <a:lnSpc>
                <a:spcPct val="80000"/>
              </a:lnSpc>
            </a:pPr>
            <a:r>
              <a:rPr lang="en-US" altLang="ja-JP" sz="1100" b="1" dirty="0"/>
              <a:t>MESSAGE_FORWARDING_SIZE - </a:t>
            </a:r>
            <a:r>
              <a:rPr lang="en-US" altLang="ja-JP" sz="1100" dirty="0" err="1"/>
              <a:t>forwarding_size</a:t>
            </a:r>
            <a:r>
              <a:rPr lang="en-US" altLang="ja-JP" sz="1100" dirty="0"/>
              <a:t> is the maximum size in megabytes in </a:t>
            </a:r>
            <a:r>
              <a:rPr lang="en-US" altLang="ja-JP" sz="1100" dirty="0" err="1"/>
              <a:t>tempdb</a:t>
            </a:r>
            <a:r>
              <a:rPr lang="en-US" altLang="ja-JP" sz="1100" dirty="0"/>
              <a:t> allowed for messages being forwarded.  This defaults to 10.</a:t>
            </a:r>
          </a:p>
          <a:p>
            <a:pPr marL="259442" indent="-259442">
              <a:lnSpc>
                <a:spcPct val="80000"/>
              </a:lnSpc>
            </a:pPr>
            <a:endParaRPr lang="en-US" altLang="ja-JP" sz="1100" dirty="0"/>
          </a:p>
          <a:p>
            <a:pPr marL="259442" indent="-259442">
              <a:lnSpc>
                <a:spcPct val="80000"/>
              </a:lnSpc>
              <a:buFontTx/>
              <a:buChar char="•"/>
            </a:pPr>
            <a:r>
              <a:rPr lang="en-US" sz="1100" dirty="0"/>
              <a:t>The registry key ‘HKEY_LOCAL_MACHINE\Software\Microsoft\Microsoft SQL Server\MSSQL.1\ SSB\</a:t>
            </a:r>
            <a:r>
              <a:rPr lang="en-US" sz="1100" dirty="0" err="1"/>
              <a:t>TransportEnabled</a:t>
            </a:r>
            <a:r>
              <a:rPr lang="en-US" sz="1100" dirty="0"/>
              <a:t>’</a:t>
            </a:r>
            <a:r>
              <a:rPr lang="en-US" sz="1100" b="1" dirty="0"/>
              <a:t> </a:t>
            </a:r>
            <a:r>
              <a:rPr lang="en-US" sz="1100" dirty="0"/>
              <a:t>controls service broker networking. To allow message sends over the network, change the value from 0 to 1 and restart SQL server.</a:t>
            </a:r>
            <a:endParaRPr lang="en-US" altLang="ja-JP" sz="1100" dirty="0"/>
          </a:p>
          <a:p>
            <a:pPr marL="259442" indent="-259442">
              <a:lnSpc>
                <a:spcPct val="80000"/>
              </a:lnSpc>
            </a:pPr>
            <a:endParaRPr lang="en-US" altLang="ja-JP" sz="1100" dirty="0"/>
          </a:p>
          <a:p>
            <a:pPr marL="259442" indent="-259442">
              <a:lnSpc>
                <a:spcPct val="80000"/>
              </a:lnSpc>
              <a:buFontTx/>
              <a:buChar char="•"/>
            </a:pPr>
            <a:r>
              <a:rPr lang="en-US" altLang="ja-JP" sz="1100" dirty="0"/>
              <a:t>Broker is off by default?</a:t>
            </a:r>
          </a:p>
          <a:p>
            <a:pPr marL="259442" indent="-259442">
              <a:lnSpc>
                <a:spcPct val="80000"/>
              </a:lnSpc>
              <a:buFontTx/>
              <a:buChar char="•"/>
            </a:pPr>
            <a:r>
              <a:rPr lang="en-US" altLang="ja-JP" sz="1100" dirty="0"/>
              <a:t>More than one cert can be associated with a user at the same time. Broker will use the one with the later expiration. A error in the remote service binding will result in a error message in the sender. However, if security check (for ex, no permission to </a:t>
            </a:r>
            <a:r>
              <a:rPr lang="en-US" altLang="ja-JP" sz="1100" dirty="0" err="1"/>
              <a:t>enqueue</a:t>
            </a:r>
            <a:r>
              <a:rPr lang="en-US" altLang="ja-JP" sz="1100" dirty="0"/>
              <a:t>) fails at the target, no error is sent back. The only way to debug this is for the admin for the destination to run profiler etc.</a:t>
            </a:r>
          </a:p>
          <a:p>
            <a:pPr marL="259442" indent="-259442">
              <a:lnSpc>
                <a:spcPct val="80000"/>
              </a:lnSpc>
              <a:buFontTx/>
              <a:buChar char="•"/>
            </a:pPr>
            <a:endParaRPr lang="en-US" altLang="ja-JP" sz="1100" dirty="0"/>
          </a:p>
          <a:p>
            <a:pPr marL="259442" indent="-259442">
              <a:lnSpc>
                <a:spcPct val="80000"/>
              </a:lnSpc>
              <a:buFontTx/>
              <a:buChar char="•"/>
            </a:pPr>
            <a:endParaRPr lang="en-US" sz="11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a:ln/>
        </p:spPr>
      </p:sp>
      <p:sp>
        <p:nvSpPr>
          <p:cNvPr id="4" name="Notes Placeholder 3"/>
          <p:cNvSpPr>
            <a:spLocks noGrp="1"/>
          </p:cNvSpPr>
          <p:nvPr>
            <p:ph type="body" sz="quarter" idx="10"/>
          </p:nvPr>
        </p:nvSpPr>
        <p:spPr>
          <a:xfrm>
            <a:off x="700413" y="4415134"/>
            <a:ext cx="5609574" cy="4183708"/>
          </a:xfrm>
          <a:prstGeom prst="rect">
            <a:avLst/>
          </a:prstGeom>
        </p:spPr>
        <p:txBody>
          <a:bodyPr>
            <a:normAutofit/>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TextEdit="1"/>
          </p:cNvSpPr>
          <p:nvPr>
            <p:ph type="sldImg"/>
          </p:nvPr>
        </p:nvSpPr>
        <p:spPr>
          <a:ln/>
        </p:spPr>
      </p:sp>
      <p:sp>
        <p:nvSpPr>
          <p:cNvPr id="4" name="Notes Placeholder 3"/>
          <p:cNvSpPr>
            <a:spLocks noGrp="1"/>
          </p:cNvSpPr>
          <p:nvPr>
            <p:ph type="body" sz="quarter" idx="10"/>
          </p:nvPr>
        </p:nvSpPr>
        <p:spPr>
          <a:xfrm>
            <a:off x="700413" y="4415134"/>
            <a:ext cx="5609574" cy="4183708"/>
          </a:xfrm>
          <a:prstGeom prst="rect">
            <a:avLst/>
          </a:prstGeom>
        </p:spPr>
        <p:txBody>
          <a:bodyPr>
            <a:normAutofit/>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US" dirty="0" smtClean="0"/>
              <a:t>Reference:</a:t>
            </a:r>
            <a:r>
              <a:rPr lang="en-US" baseline="0" dirty="0" smtClean="0"/>
              <a:t> </a:t>
            </a:r>
            <a:r>
              <a:rPr lang="en-US" sz="1300" u="sng" dirty="0">
                <a:hlinkClick r:id="rId3"/>
              </a:rPr>
              <a:t>http://www.sqlskills.com/blogs/bobb/2007/11/20/ServiceBrokerPrioritiesInSQLServer2008CTP5AnOverview.aspx</a:t>
            </a:r>
            <a:r>
              <a:rPr lang="en-US" sz="1300" dirty="0"/>
              <a:t>  </a:t>
            </a:r>
          </a:p>
          <a:p>
            <a:r>
              <a:rPr lang="en-US" sz="1300" dirty="0"/>
              <a:t>And </a:t>
            </a:r>
            <a:r>
              <a:rPr lang="en-US" sz="1300" u="sng" dirty="0">
                <a:hlinkClick r:id="rId4"/>
              </a:rPr>
              <a:t>http://www.sqlskills.com/blogs/bobb/2008/01/21/ServiceBrokerInSQLServer2008PriorityByContract.aspx</a:t>
            </a:r>
            <a:r>
              <a:rPr lang="en-US" sz="1300" dirty="0"/>
              <a:t>  </a:t>
            </a:r>
          </a:p>
          <a:p>
            <a:r>
              <a:rPr lang="en-US" sz="1300"/>
              <a:t>And </a:t>
            </a:r>
            <a:r>
              <a:rPr lang="en-US" sz="1300" u="sng">
                <a:hlinkClick r:id="rId5"/>
              </a:rPr>
              <a:t>http://www.sqlskills.com/blogs/bobb/2008/01/21/ServiceBrokerInSQLServer2008WhenSentMessageAndReceiveMessagePriorityAreDifferent.aspx</a:t>
            </a:r>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pPr defTabSz="931717">
              <a:defRPr/>
            </a:pPr>
            <a:endParaRPr lang="en-US" dirty="0" smtClean="0"/>
          </a:p>
        </p:txBody>
      </p:sp>
      <p:sp>
        <p:nvSpPr>
          <p:cNvPr id="4" name="Slide Number Placeholder 3"/>
          <p:cNvSpPr>
            <a:spLocks noGrp="1"/>
          </p:cNvSpPr>
          <p:nvPr>
            <p:ph type="sldNum" sz="quarter" idx="10"/>
          </p:nvPr>
        </p:nvSpPr>
        <p:spPr/>
        <p:txBody>
          <a:bodyPr/>
          <a:lstStyle/>
          <a:p>
            <a:fld id="{F6DBDB4D-69A4-4917-A30B-B1318B72CF21}" type="slidenum">
              <a:rPr lang="en-US" smtClean="0"/>
              <a:pPr/>
              <a:t>25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88E95336-55FA-4A31-8748-3DF0C4CF4F0C}" type="slidenum">
              <a:rPr lang="en-US"/>
              <a:pPr/>
              <a:t>38</a:t>
            </a:fld>
            <a:endParaRPr lang="en-US"/>
          </a:p>
        </p:txBody>
      </p:sp>
      <p:sp>
        <p:nvSpPr>
          <p:cNvPr id="865282" name="Rectangle 2"/>
          <p:cNvSpPr>
            <a:spLocks noGrp="1" noRot="1" noChangeAspect="1" noChangeArrowheads="1" noTextEdit="1"/>
          </p:cNvSpPr>
          <p:nvPr>
            <p:ph type="sldImg"/>
          </p:nvPr>
        </p:nvSpPr>
        <p:spPr>
          <a:xfrm>
            <a:off x="1181100" y="695325"/>
            <a:ext cx="4651375" cy="3487738"/>
          </a:xfrm>
          <a:ln/>
        </p:spPr>
      </p:sp>
      <p:sp>
        <p:nvSpPr>
          <p:cNvPr id="865283" name="Rectangle 3"/>
          <p:cNvSpPr>
            <a:spLocks noGrp="1" noChangeArrowheads="1"/>
          </p:cNvSpPr>
          <p:nvPr>
            <p:ph type="body" idx="1"/>
          </p:nvPr>
        </p:nvSpPr>
        <p:spPr>
          <a:xfrm>
            <a:off x="701498" y="4415479"/>
            <a:ext cx="5607406" cy="4184835"/>
          </a:xfrm>
        </p:spPr>
        <p:txBody>
          <a:bodyPr/>
          <a:lstStyle/>
          <a:p>
            <a:r>
              <a:rPr lang="en-US" dirty="0"/>
              <a:t>This is how routing works for a single destination service.  If the requested service isn’t in the local database, the routing logic will find a route with the correct </a:t>
            </a:r>
            <a:r>
              <a:rPr lang="en-US" dirty="0" err="1"/>
              <a:t>remote_service_name</a:t>
            </a:r>
            <a:r>
              <a:rPr lang="en-US" dirty="0"/>
              <a:t> in the routing table and send it to the remote system specified in the route address field.  When the message arrives, the routing logic will look it up the a mapping table (an in-memory table of all the services configured in all active instances in the SQL Server instance).  If the service is found, it will be inserted into the database queue specified in the mapping table.  If the service is not found in the mapping table, the message is put into the transmit queue to be forwarded (forwarding doesn’t work in Beta 1).</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CDD03196-05A7-410E-89F0-BA34DC858D52}" type="slidenum">
              <a:rPr lang="en-US"/>
              <a:pPr/>
              <a:t>39</a:t>
            </a:fld>
            <a:endParaRPr lang="en-US"/>
          </a:p>
        </p:txBody>
      </p:sp>
      <p:sp>
        <p:nvSpPr>
          <p:cNvPr id="867330" name="Rectangle 2"/>
          <p:cNvSpPr>
            <a:spLocks noGrp="1" noRot="1" noChangeAspect="1" noChangeArrowheads="1" noTextEdit="1"/>
          </p:cNvSpPr>
          <p:nvPr>
            <p:ph type="sldImg"/>
          </p:nvPr>
        </p:nvSpPr>
        <p:spPr>
          <a:xfrm>
            <a:off x="1181100" y="695325"/>
            <a:ext cx="4651375" cy="3487738"/>
          </a:xfrm>
          <a:ln/>
        </p:spPr>
      </p:sp>
      <p:sp>
        <p:nvSpPr>
          <p:cNvPr id="867331" name="Rectangle 3"/>
          <p:cNvSpPr>
            <a:spLocks noGrp="1" noChangeArrowheads="1"/>
          </p:cNvSpPr>
          <p:nvPr>
            <p:ph type="body" idx="1"/>
          </p:nvPr>
        </p:nvSpPr>
        <p:spPr>
          <a:xfrm>
            <a:off x="701498" y="4415479"/>
            <a:ext cx="5607406" cy="4184835"/>
          </a:xfrm>
        </p:spPr>
        <p:txBody>
          <a:bodyPr/>
          <a:lstStyle/>
          <a:p>
            <a:r>
              <a:rPr lang="en-US"/>
              <a:t>If the routing logic find multiple routes for the same remote_service_name, it will pick one and send it to the address specified.</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800">
                <a:latin typeface="Calibri" pitchFamily="34" charset="0"/>
              </a:defRPr>
            </a:lvl1pPr>
            <a:lvl2pPr>
              <a:buClr>
                <a:schemeClr val="accent2">
                  <a:lumMod val="75000"/>
                </a:schemeClr>
              </a:buClr>
              <a:defRPr sz="2400">
                <a:latin typeface="Calibri" pitchFamily="34" charset="0"/>
              </a:defRPr>
            </a:lvl2pPr>
            <a:lvl3pPr>
              <a:buClr>
                <a:schemeClr val="accent2">
                  <a:lumMod val="75000"/>
                </a:schemeClr>
              </a:buClr>
              <a:defRPr sz="2000">
                <a:latin typeface="Calibri" pitchFamily="34" charset="0"/>
              </a:defRPr>
            </a:lvl3pPr>
            <a:lvl4pPr>
              <a:buClr>
                <a:schemeClr val="accent2">
                  <a:lumMod val="75000"/>
                </a:schemeClr>
              </a:buClr>
              <a:defRPr sz="1800">
                <a:latin typeface="Calibri" pitchFamily="34" charset="0"/>
              </a:defRPr>
            </a:lvl4pPr>
            <a:lvl5pPr>
              <a:buClr>
                <a:schemeClr val="accent2">
                  <a:lumMod val="75000"/>
                </a:schemeClr>
              </a:buClr>
              <a:defRPr sz="18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ltGray">
          <a:xfrm>
            <a:off x="304800" y="0"/>
            <a:ext cx="8610600" cy="1219200"/>
          </a:xfrm>
          <a:prstGeom prst="rect">
            <a:avLst/>
          </a:prstGeom>
        </p:spPr>
        <p:txBody>
          <a:bodyPr rtlCol="0" anchor="t" anchorCtr="0"/>
          <a:lstStyle>
            <a:lvl1pPr algn="ctr">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507206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ctr">
              <a:buNone/>
              <a:defRPr>
                <a:solidFill>
                  <a:schemeClr val="accent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18081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sp>
        <p:nvSpPr>
          <p:cNvPr id="66565" name="Rectangle 5"/>
          <p:cNvSpPr>
            <a:spLocks noChangeAspect="1" noChangeArrowheads="1"/>
          </p:cNvSpPr>
          <p:nvPr userDrawn="1"/>
        </p:nvSpPr>
        <p:spPr bwMode="auto">
          <a:xfrm>
            <a:off x="227013" y="5481638"/>
            <a:ext cx="4056062" cy="1190625"/>
          </a:xfrm>
          <a:prstGeom prst="rect">
            <a:avLst/>
          </a:prstGeom>
          <a:noFill/>
          <a:ln w="9525">
            <a:noFill/>
            <a:miter lim="800000"/>
            <a:headEnd/>
            <a:tailEnd/>
          </a:ln>
          <a:effectLst/>
        </p:spPr>
        <p:txBody>
          <a:bodyPr>
            <a:spAutoFit/>
          </a:bodyPr>
          <a:lstStyle/>
          <a:p>
            <a:pPr>
              <a:lnSpc>
                <a:spcPct val="100000"/>
              </a:lnSpc>
              <a:buSzPct val="95000"/>
            </a:pPr>
            <a:r>
              <a:rPr lang="en-US" sz="3600" dirty="0">
                <a:solidFill>
                  <a:srgbClr val="FCEB98"/>
                </a:solidFill>
                <a:effectLst>
                  <a:outerShdw blurRad="38100" dist="38100" dir="2700000" algn="tl">
                    <a:srgbClr val="000000"/>
                  </a:outerShdw>
                </a:effectLst>
                <a:latin typeface="Calibri" pitchFamily="34" charset="0"/>
              </a:rPr>
              <a:t>Bob </a:t>
            </a:r>
            <a:r>
              <a:rPr lang="en-US" sz="3600" dirty="0" err="1">
                <a:solidFill>
                  <a:srgbClr val="FCEB98"/>
                </a:solidFill>
                <a:effectLst>
                  <a:outerShdw blurRad="38100" dist="38100" dir="2700000" algn="tl">
                    <a:srgbClr val="000000"/>
                  </a:outerShdw>
                </a:effectLst>
                <a:latin typeface="Calibri" pitchFamily="34" charset="0"/>
              </a:rPr>
              <a:t>Beauchemin</a:t>
            </a:r>
            <a:endParaRPr lang="en-US" sz="3600" dirty="0">
              <a:solidFill>
                <a:srgbClr val="FCEB98"/>
              </a:solidFill>
              <a:effectLst>
                <a:outerShdw blurRad="38100" dist="38100" dir="2700000" algn="tl">
                  <a:srgbClr val="000000"/>
                </a:outerShdw>
              </a:effectLst>
              <a:latin typeface="Calibri" pitchFamily="34" charset="0"/>
            </a:endParaRPr>
          </a:p>
          <a:p>
            <a:pPr>
              <a:lnSpc>
                <a:spcPct val="100000"/>
              </a:lnSpc>
              <a:buSzPct val="95000"/>
            </a:pPr>
            <a:r>
              <a:rPr lang="en-US" sz="3600" dirty="0">
                <a:solidFill>
                  <a:srgbClr val="FCEB98"/>
                </a:solidFill>
                <a:effectLst>
                  <a:outerShdw blurRad="38100" dist="38100" dir="2700000" algn="tl">
                    <a:srgbClr val="000000"/>
                  </a:outerShdw>
                </a:effectLst>
                <a:latin typeface="Calibri" pitchFamily="34" charset="0"/>
              </a:rPr>
              <a:t>SQLskills.com</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extLst>
      <p:ext uri="{BB962C8B-B14F-4D97-AF65-F5344CB8AC3E}">
        <p14:creationId xmlns:p14="http://schemas.microsoft.com/office/powerpoint/2010/main" val="23336908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15018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493044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475355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4644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4459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129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861246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475350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072463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9533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3.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6"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smtClean="0">
                <a:solidFill>
                  <a:srgbClr val="969696"/>
                </a:solidFill>
                <a:latin typeface="Calibri" pitchFamily="34" charset="0"/>
              </a:rPr>
              <a:t>SQLskills.com</a:t>
            </a:r>
            <a:br>
              <a:rPr lang="en-US" sz="1000" b="0" dirty="0" smtClean="0">
                <a:solidFill>
                  <a:srgbClr val="969696"/>
                </a:solidFill>
                <a:latin typeface="Calibri" pitchFamily="34" charset="0"/>
              </a:rPr>
            </a:br>
            <a:r>
              <a:rPr lang="en-US" sz="1000" b="0" dirty="0" err="1" smtClean="0">
                <a:solidFill>
                  <a:srgbClr val="969696"/>
                </a:solidFill>
                <a:latin typeface="Calibri" pitchFamily="34" charset="0"/>
              </a:rPr>
              <a:t>SQLskills</a:t>
            </a:r>
            <a:r>
              <a:rPr lang="en-US" sz="1000" b="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75" r:id="rId12"/>
    <p:sldLayoutId id="2147483676" r:id="rId13"/>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7"/>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7"/>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7"/>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7"/>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7"/>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3198311" cy="400110"/>
          </a:xfrm>
          <a:prstGeom prst="rect">
            <a:avLst/>
          </a:prstGeom>
          <a:noFill/>
          <a:ln w="12700">
            <a:noFill/>
            <a:miter lim="800000"/>
            <a:headEnd/>
            <a:tailEnd/>
          </a:ln>
          <a:effectLst/>
        </p:spPr>
        <p:txBody>
          <a:bodyPr wrap="none">
            <a:spAutoFit/>
          </a:bodyPr>
          <a:lstStyle/>
          <a:p>
            <a:pPr>
              <a:lnSpc>
                <a:spcPct val="100000"/>
              </a:lnSpc>
            </a:pPr>
            <a:r>
              <a:rPr lang="en-US" sz="1000" b="0" dirty="0">
                <a:solidFill>
                  <a:srgbClr val="969696"/>
                </a:solidFill>
                <a:latin typeface="Arial" charset="0"/>
                <a:sym typeface="Symbol" pitchFamily="18" charset="2"/>
              </a:rPr>
              <a:t></a:t>
            </a:r>
            <a:r>
              <a:rPr lang="en-US" sz="1000" b="0" dirty="0">
                <a:solidFill>
                  <a:srgbClr val="969696"/>
                </a:solidFill>
                <a:latin typeface="Arial" charset="0"/>
              </a:rPr>
              <a:t>Bob Beauchemin</a:t>
            </a:r>
            <a:br>
              <a:rPr lang="en-US" sz="1000" b="0" dirty="0">
                <a:solidFill>
                  <a:srgbClr val="969696"/>
                </a:solidFill>
                <a:latin typeface="Arial" charset="0"/>
              </a:rPr>
            </a:br>
            <a:r>
              <a:rPr lang="en-US" sz="1000" b="0" dirty="0" smtClean="0">
                <a:solidFill>
                  <a:srgbClr val="969696"/>
                </a:solidFill>
                <a:latin typeface="Arial" charset="0"/>
              </a:rPr>
              <a:t>Updating Your Developer Skills For SQL Server 2008</a:t>
            </a:r>
            <a:endParaRPr lang="en-US" sz="1000" b="0" dirty="0">
              <a:solidFill>
                <a:srgbClr val="969696"/>
              </a:solidFill>
              <a:latin typeface="Arial" charset="0"/>
            </a:endParaRPr>
          </a:p>
        </p:txBody>
      </p:sp>
    </p:spTree>
    <p:extLst>
      <p:ext uri="{BB962C8B-B14F-4D97-AF65-F5344CB8AC3E}">
        <p14:creationId xmlns:p14="http://schemas.microsoft.com/office/powerpoint/2010/main" val="761800450"/>
      </p:ext>
    </p:extLst>
  </p:cSld>
  <p:clrMap bg1="dk2" tx1="lt1" bg2="dk1"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5"/>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5"/>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5"/>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5"/>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5"/>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308324"/>
          </a:xfrm>
        </p:spPr>
        <p:txBody>
          <a:bodyPr anchor="t"/>
          <a:lstStyle/>
          <a:p>
            <a:pPr eaLnBrk="1" hangingPunct="1">
              <a:defRPr/>
            </a:pPr>
            <a:r>
              <a:rPr lang="en-US" sz="4000" dirty="0" smtClean="0">
                <a:solidFill>
                  <a:schemeClr val="accent1"/>
                </a:solidFill>
              </a:rPr>
              <a:t>Module 12</a:t>
            </a:r>
            <a:r>
              <a:rPr lang="en-US" dirty="0" smtClean="0"/>
              <a:t/>
            </a:r>
            <a:br>
              <a:rPr lang="en-US" dirty="0" smtClean="0"/>
            </a:br>
            <a:r>
              <a:rPr lang="en-US" sz="6000" dirty="0" smtClean="0"/>
              <a:t>Supporting </a:t>
            </a:r>
            <a:br>
              <a:rPr lang="en-US" sz="6000" dirty="0" smtClean="0"/>
            </a:br>
            <a:r>
              <a:rPr lang="en-US" sz="6000" dirty="0" smtClean="0"/>
              <a:t>Service Broker</a:t>
            </a:r>
            <a:endParaRPr lang="en-US" sz="3200" dirty="0" smtClean="0">
              <a:solidFill>
                <a:srgbClr val="FCEB98"/>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Client-Server</a:t>
            </a:r>
            <a:endParaRPr lang="en-US" dirty="0"/>
          </a:p>
        </p:txBody>
      </p:sp>
      <p:sp>
        <p:nvSpPr>
          <p:cNvPr id="3" name="Text Placeholder 2"/>
          <p:cNvSpPr>
            <a:spLocks noGrp="1"/>
          </p:cNvSpPr>
          <p:nvPr>
            <p:ph idx="1"/>
          </p:nvPr>
        </p:nvSpPr>
        <p:spPr/>
        <p:txBody>
          <a:bodyPr>
            <a:normAutofit fontScale="92500" lnSpcReduction="10000"/>
          </a:bodyPr>
          <a:lstStyle/>
          <a:p>
            <a:r>
              <a:rPr lang="en-US" dirty="0" smtClean="0"/>
              <a:t>Benefits</a:t>
            </a:r>
          </a:p>
          <a:p>
            <a:pPr lvl="1"/>
            <a:r>
              <a:rPr lang="en-US" dirty="0" smtClean="0"/>
              <a:t>Asynchronous gives control back to user quicker</a:t>
            </a:r>
          </a:p>
          <a:p>
            <a:pPr lvl="1"/>
            <a:r>
              <a:rPr lang="en-US" dirty="0" smtClean="0"/>
              <a:t>Allows length of the operation to be independent of the client session duration</a:t>
            </a:r>
          </a:p>
          <a:p>
            <a:pPr lvl="1"/>
            <a:r>
              <a:rPr lang="en-US" dirty="0" smtClean="0"/>
              <a:t>Decouples availability of service from each other</a:t>
            </a:r>
          </a:p>
          <a:p>
            <a:pPr lvl="1"/>
            <a:r>
              <a:rPr lang="en-US" dirty="0" smtClean="0"/>
              <a:t>More efficient use of resources</a:t>
            </a:r>
          </a:p>
          <a:p>
            <a:r>
              <a:rPr lang="en-US" dirty="0" smtClean="0"/>
              <a:t>SSB Features</a:t>
            </a:r>
          </a:p>
          <a:p>
            <a:pPr lvl="1"/>
            <a:r>
              <a:rPr lang="en-US" dirty="0" smtClean="0"/>
              <a:t>App built in the database</a:t>
            </a:r>
          </a:p>
          <a:p>
            <a:pPr lvl="1"/>
            <a:r>
              <a:rPr lang="en-US" dirty="0" smtClean="0"/>
              <a:t>Conversations</a:t>
            </a:r>
          </a:p>
          <a:p>
            <a:pPr lvl="1"/>
            <a:r>
              <a:rPr lang="en-US" dirty="0" smtClean="0"/>
              <a:t>Activation </a:t>
            </a:r>
          </a:p>
          <a:p>
            <a:pPr lvl="1"/>
            <a:r>
              <a:rPr lang="en-US" dirty="0" smtClean="0"/>
              <a:t>Reliable message transport</a:t>
            </a:r>
          </a:p>
          <a:p>
            <a:pPr lvl="1"/>
            <a:r>
              <a:rPr lang="en-US" dirty="0" smtClean="0"/>
              <a:t>Service Abstraction</a:t>
            </a:r>
          </a:p>
          <a:p>
            <a:pPr lvl="1"/>
            <a:r>
              <a:rPr lang="en-US" dirty="0" smtClean="0"/>
              <a:t>Conversation Locking</a:t>
            </a:r>
            <a:endParaRPr lang="en-US" dirty="0"/>
          </a:p>
        </p:txBody>
      </p:sp>
    </p:spTree>
    <p:extLst>
      <p:ext uri="{BB962C8B-B14F-4D97-AF65-F5344CB8AC3E}">
        <p14:creationId xmlns:p14="http://schemas.microsoft.com/office/powerpoint/2010/main" val="11405945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78" name="Rectangle 2" descr="50%"/>
          <p:cNvSpPr>
            <a:spLocks noChangeArrowheads="1"/>
          </p:cNvSpPr>
          <p:nvPr/>
        </p:nvSpPr>
        <p:spPr bwMode="auto">
          <a:xfrm>
            <a:off x="228600" y="4724400"/>
            <a:ext cx="8763000" cy="1905000"/>
          </a:xfrm>
          <a:prstGeom prst="rect">
            <a:avLst/>
          </a:prstGeom>
          <a:pattFill prst="pct50">
            <a:fgClr>
              <a:srgbClr val="E1D0BD"/>
            </a:fgClr>
            <a:bgClr>
              <a:schemeClr val="bg1"/>
            </a:bgClr>
          </a:pattFill>
          <a:ln w="9525">
            <a:solidFill>
              <a:schemeClr val="tx1"/>
            </a:solidFill>
            <a:miter lim="800000"/>
            <a:headEnd/>
            <a:tailEnd/>
          </a:ln>
          <a:effectLst/>
        </p:spPr>
        <p:txBody>
          <a:bodyPr wrap="none" anchor="ctr"/>
          <a:lstStyle/>
          <a:p>
            <a:endParaRPr lang="en-US"/>
          </a:p>
        </p:txBody>
      </p:sp>
      <p:sp>
        <p:nvSpPr>
          <p:cNvPr id="971779" name="Rectangle 3" descr="50%"/>
          <p:cNvSpPr>
            <a:spLocks noChangeArrowheads="1"/>
          </p:cNvSpPr>
          <p:nvPr/>
        </p:nvSpPr>
        <p:spPr bwMode="auto">
          <a:xfrm>
            <a:off x="165100" y="2286000"/>
            <a:ext cx="8153400" cy="2362200"/>
          </a:xfrm>
          <a:prstGeom prst="rect">
            <a:avLst/>
          </a:prstGeom>
          <a:pattFill prst="pct50">
            <a:fgClr>
              <a:srgbClr val="CBDAC4"/>
            </a:fgClr>
            <a:bgClr>
              <a:schemeClr val="bg1"/>
            </a:bgClr>
          </a:pattFill>
          <a:ln w="9525">
            <a:solidFill>
              <a:schemeClr val="tx1"/>
            </a:solidFill>
            <a:miter lim="800000"/>
            <a:headEnd/>
            <a:tailEnd/>
          </a:ln>
          <a:effectLst/>
        </p:spPr>
        <p:txBody>
          <a:bodyPr wrap="none" anchor="ctr"/>
          <a:lstStyle/>
          <a:p>
            <a:endParaRPr lang="en-US"/>
          </a:p>
        </p:txBody>
      </p:sp>
      <p:sp>
        <p:nvSpPr>
          <p:cNvPr id="971780" name="Rectangle 4" descr="50%"/>
          <p:cNvSpPr>
            <a:spLocks noChangeArrowheads="1"/>
          </p:cNvSpPr>
          <p:nvPr/>
        </p:nvSpPr>
        <p:spPr bwMode="auto">
          <a:xfrm>
            <a:off x="228600" y="1066800"/>
            <a:ext cx="8153400" cy="1143000"/>
          </a:xfrm>
          <a:prstGeom prst="rect">
            <a:avLst/>
          </a:prstGeom>
          <a:pattFill prst="pct50">
            <a:fgClr>
              <a:srgbClr val="D7C7D6"/>
            </a:fgClr>
            <a:bgClr>
              <a:schemeClr val="bg1"/>
            </a:bgClr>
          </a:pattFill>
          <a:ln w="9525">
            <a:solidFill>
              <a:schemeClr val="tx1"/>
            </a:solidFill>
            <a:miter lim="800000"/>
            <a:headEnd/>
            <a:tailEnd/>
          </a:ln>
          <a:effectLst/>
        </p:spPr>
        <p:txBody>
          <a:bodyPr wrap="none" anchor="ctr"/>
          <a:lstStyle/>
          <a:p>
            <a:endParaRPr lang="en-US"/>
          </a:p>
        </p:txBody>
      </p:sp>
      <p:sp>
        <p:nvSpPr>
          <p:cNvPr id="971781" name="Rectangle 5"/>
          <p:cNvSpPr>
            <a:spLocks noGrp="1" noChangeAspect="1" noChangeArrowheads="1"/>
          </p:cNvSpPr>
          <p:nvPr>
            <p:ph type="title"/>
          </p:nvPr>
        </p:nvSpPr>
        <p:spPr>
          <a:xfrm>
            <a:off x="306388" y="228600"/>
            <a:ext cx="8513762" cy="666750"/>
          </a:xfrm>
        </p:spPr>
        <p:txBody>
          <a:bodyPr/>
          <a:lstStyle/>
          <a:p>
            <a:r>
              <a:rPr lang="en-US" dirty="0"/>
              <a:t>Service Broker Architecture</a:t>
            </a:r>
          </a:p>
        </p:txBody>
      </p:sp>
      <p:sp>
        <p:nvSpPr>
          <p:cNvPr id="971782" name="AutoShape 6"/>
          <p:cNvSpPr>
            <a:spLocks noChangeArrowheads="1"/>
          </p:cNvSpPr>
          <p:nvPr/>
        </p:nvSpPr>
        <p:spPr bwMode="auto">
          <a:xfrm>
            <a:off x="533400" y="1295400"/>
            <a:ext cx="1371600" cy="838200"/>
          </a:xfrm>
          <a:prstGeom prst="cube">
            <a:avLst>
              <a:gd name="adj" fmla="val 25000"/>
            </a:avLst>
          </a:prstGeom>
          <a:gradFill rotWithShape="1">
            <a:gsLst>
              <a:gs pos="0">
                <a:schemeClr val="bg1">
                  <a:alpha val="44000"/>
                </a:schemeClr>
              </a:gs>
              <a:gs pos="100000">
                <a:schemeClr val="accent1"/>
              </a:gs>
            </a:gsLst>
            <a:lin ang="0" scaled="1"/>
          </a:gradFill>
          <a:ln w="9525">
            <a:solidFill>
              <a:schemeClr val="tx1"/>
            </a:solidFill>
            <a:miter lim="800000"/>
            <a:headEnd/>
            <a:tailEnd/>
          </a:ln>
          <a:effectLst/>
        </p:spPr>
        <p:txBody>
          <a:bodyPr wrap="none" anchor="ctr"/>
          <a:lstStyle/>
          <a:p>
            <a:pPr>
              <a:lnSpc>
                <a:spcPct val="100000"/>
              </a:lnSpc>
            </a:pPr>
            <a:r>
              <a:rPr lang="en-US" sz="1800" dirty="0">
                <a:solidFill>
                  <a:srgbClr val="8B011F"/>
                </a:solidFill>
                <a:latin typeface="Arial" charset="0"/>
              </a:rPr>
              <a:t>Initiator</a:t>
            </a:r>
          </a:p>
          <a:p>
            <a:pPr>
              <a:lnSpc>
                <a:spcPct val="100000"/>
              </a:lnSpc>
            </a:pPr>
            <a:r>
              <a:rPr lang="en-US" sz="1800" dirty="0">
                <a:solidFill>
                  <a:srgbClr val="8B011F"/>
                </a:solidFill>
                <a:latin typeface="Arial" charset="0"/>
              </a:rPr>
              <a:t>Application</a:t>
            </a:r>
          </a:p>
        </p:txBody>
      </p:sp>
      <p:sp>
        <p:nvSpPr>
          <p:cNvPr id="971783" name="AutoShape 7"/>
          <p:cNvSpPr>
            <a:spLocks noChangeArrowheads="1"/>
          </p:cNvSpPr>
          <p:nvPr/>
        </p:nvSpPr>
        <p:spPr bwMode="auto">
          <a:xfrm>
            <a:off x="6362700" y="1219200"/>
            <a:ext cx="1371600" cy="838200"/>
          </a:xfrm>
          <a:prstGeom prst="cube">
            <a:avLst>
              <a:gd name="adj" fmla="val 25000"/>
            </a:avLst>
          </a:prstGeom>
          <a:gradFill rotWithShape="1">
            <a:gsLst>
              <a:gs pos="0">
                <a:schemeClr val="accent1"/>
              </a:gs>
              <a:gs pos="100000">
                <a:schemeClr val="bg1">
                  <a:alpha val="44000"/>
                </a:schemeClr>
              </a:gs>
            </a:gsLst>
            <a:lin ang="0" scaled="1"/>
          </a:gradFill>
          <a:ln w="9525">
            <a:solidFill>
              <a:schemeClr val="tx1"/>
            </a:solidFill>
            <a:miter lim="800000"/>
            <a:headEnd/>
            <a:tailEnd/>
          </a:ln>
          <a:effectLst/>
        </p:spPr>
        <p:txBody>
          <a:bodyPr wrap="none" anchor="ctr"/>
          <a:lstStyle/>
          <a:p>
            <a:pPr>
              <a:lnSpc>
                <a:spcPct val="100000"/>
              </a:lnSpc>
            </a:pPr>
            <a:r>
              <a:rPr lang="en-US" sz="1800">
                <a:solidFill>
                  <a:srgbClr val="8B011F"/>
                </a:solidFill>
                <a:latin typeface="Arial" charset="0"/>
              </a:rPr>
              <a:t>Target</a:t>
            </a:r>
          </a:p>
          <a:p>
            <a:pPr>
              <a:lnSpc>
                <a:spcPct val="100000"/>
              </a:lnSpc>
            </a:pPr>
            <a:r>
              <a:rPr lang="en-US" sz="1800">
                <a:solidFill>
                  <a:srgbClr val="8B011F"/>
                </a:solidFill>
                <a:latin typeface="Arial" charset="0"/>
              </a:rPr>
              <a:t>Application</a:t>
            </a:r>
          </a:p>
        </p:txBody>
      </p:sp>
      <p:sp>
        <p:nvSpPr>
          <p:cNvPr id="971784" name="AutoShape 8"/>
          <p:cNvSpPr>
            <a:spLocks noChangeArrowheads="1"/>
          </p:cNvSpPr>
          <p:nvPr/>
        </p:nvSpPr>
        <p:spPr bwMode="auto">
          <a:xfrm>
            <a:off x="647700" y="2316163"/>
            <a:ext cx="1143000" cy="609600"/>
          </a:xfrm>
          <a:prstGeom prst="cube">
            <a:avLst>
              <a:gd name="adj" fmla="val 25000"/>
            </a:avLst>
          </a:prstGeom>
          <a:solidFill>
            <a:srgbClr val="DEE1BD"/>
          </a:solidFill>
          <a:ln w="9525">
            <a:solidFill>
              <a:schemeClr val="tx1"/>
            </a:solidFill>
            <a:miter lim="800000"/>
            <a:headEnd/>
            <a:tailEnd/>
          </a:ln>
          <a:effectLst/>
        </p:spPr>
        <p:txBody>
          <a:bodyPr wrap="none" anchor="ctr"/>
          <a:lstStyle/>
          <a:p>
            <a:pPr>
              <a:lnSpc>
                <a:spcPct val="100000"/>
              </a:lnSpc>
            </a:pPr>
            <a:r>
              <a:rPr lang="en-US" sz="1400" dirty="0">
                <a:solidFill>
                  <a:srgbClr val="8B011F"/>
                </a:solidFill>
                <a:latin typeface="Arial" charset="0"/>
              </a:rPr>
              <a:t>Message</a:t>
            </a:r>
          </a:p>
          <a:p>
            <a:pPr>
              <a:lnSpc>
                <a:spcPct val="100000"/>
              </a:lnSpc>
            </a:pPr>
            <a:r>
              <a:rPr lang="en-US" sz="1400" dirty="0">
                <a:solidFill>
                  <a:srgbClr val="8B011F"/>
                </a:solidFill>
                <a:latin typeface="Arial" charset="0"/>
              </a:rPr>
              <a:t>Type</a:t>
            </a:r>
          </a:p>
        </p:txBody>
      </p:sp>
      <p:sp>
        <p:nvSpPr>
          <p:cNvPr id="971785" name="AutoShape 9"/>
          <p:cNvSpPr>
            <a:spLocks noChangeArrowheads="1"/>
          </p:cNvSpPr>
          <p:nvPr/>
        </p:nvSpPr>
        <p:spPr bwMode="auto">
          <a:xfrm>
            <a:off x="6477000" y="2286000"/>
            <a:ext cx="1143000" cy="609600"/>
          </a:xfrm>
          <a:prstGeom prst="cube">
            <a:avLst>
              <a:gd name="adj" fmla="val 25000"/>
            </a:avLst>
          </a:prstGeom>
          <a:solidFill>
            <a:srgbClr val="DEE1BD"/>
          </a:solidFill>
          <a:ln w="9525">
            <a:solidFill>
              <a:schemeClr val="tx1"/>
            </a:solidFill>
            <a:miter lim="800000"/>
            <a:headEnd/>
            <a:tailEnd/>
          </a:ln>
          <a:effectLst/>
        </p:spPr>
        <p:txBody>
          <a:bodyPr wrap="none" anchor="ctr"/>
          <a:lstStyle/>
          <a:p>
            <a:pPr>
              <a:lnSpc>
                <a:spcPct val="100000"/>
              </a:lnSpc>
            </a:pPr>
            <a:r>
              <a:rPr lang="en-US" sz="1400" dirty="0">
                <a:solidFill>
                  <a:srgbClr val="8B011F"/>
                </a:solidFill>
                <a:latin typeface="Arial" charset="0"/>
              </a:rPr>
              <a:t>Message</a:t>
            </a:r>
          </a:p>
          <a:p>
            <a:pPr>
              <a:lnSpc>
                <a:spcPct val="100000"/>
              </a:lnSpc>
            </a:pPr>
            <a:r>
              <a:rPr lang="en-US" sz="1400" dirty="0">
                <a:solidFill>
                  <a:srgbClr val="8B011F"/>
                </a:solidFill>
                <a:latin typeface="Arial" charset="0"/>
              </a:rPr>
              <a:t>Type</a:t>
            </a:r>
          </a:p>
        </p:txBody>
      </p:sp>
      <p:sp>
        <p:nvSpPr>
          <p:cNvPr id="971786" name="AutoShape 10"/>
          <p:cNvSpPr>
            <a:spLocks noChangeArrowheads="1"/>
          </p:cNvSpPr>
          <p:nvPr/>
        </p:nvSpPr>
        <p:spPr bwMode="auto">
          <a:xfrm>
            <a:off x="571500" y="3900488"/>
            <a:ext cx="1295400" cy="685800"/>
          </a:xfrm>
          <a:prstGeom prst="cube">
            <a:avLst>
              <a:gd name="adj" fmla="val 25000"/>
            </a:avLst>
          </a:prstGeom>
          <a:solidFill>
            <a:srgbClr val="C4E6B8"/>
          </a:solidFill>
          <a:ln w="9525">
            <a:solidFill>
              <a:schemeClr val="tx1"/>
            </a:solidFill>
            <a:miter lim="800000"/>
            <a:headEnd/>
            <a:tailEnd/>
          </a:ln>
          <a:effectLst/>
        </p:spPr>
        <p:txBody>
          <a:bodyPr wrap="none" anchor="ctr"/>
          <a:lstStyle/>
          <a:p>
            <a:pPr>
              <a:lnSpc>
                <a:spcPct val="100000"/>
              </a:lnSpc>
            </a:pPr>
            <a:r>
              <a:rPr lang="en-US" sz="1800" dirty="0">
                <a:solidFill>
                  <a:srgbClr val="8B011F"/>
                </a:solidFill>
                <a:latin typeface="Arial" charset="0"/>
              </a:rPr>
              <a:t>Service</a:t>
            </a:r>
          </a:p>
        </p:txBody>
      </p:sp>
      <p:sp>
        <p:nvSpPr>
          <p:cNvPr id="971787" name="AutoShape 11"/>
          <p:cNvSpPr>
            <a:spLocks noChangeArrowheads="1"/>
          </p:cNvSpPr>
          <p:nvPr/>
        </p:nvSpPr>
        <p:spPr bwMode="auto">
          <a:xfrm>
            <a:off x="6400800" y="3900488"/>
            <a:ext cx="1295400" cy="685800"/>
          </a:xfrm>
          <a:prstGeom prst="cube">
            <a:avLst>
              <a:gd name="adj" fmla="val 25000"/>
            </a:avLst>
          </a:prstGeom>
          <a:solidFill>
            <a:srgbClr val="C4E6B8"/>
          </a:solidFill>
          <a:ln w="9525">
            <a:solidFill>
              <a:schemeClr val="tx1"/>
            </a:solidFill>
            <a:miter lim="800000"/>
            <a:headEnd/>
            <a:tailEnd/>
          </a:ln>
          <a:effectLst/>
        </p:spPr>
        <p:txBody>
          <a:bodyPr wrap="none" anchor="ctr"/>
          <a:lstStyle/>
          <a:p>
            <a:pPr>
              <a:lnSpc>
                <a:spcPct val="100000"/>
              </a:lnSpc>
            </a:pPr>
            <a:r>
              <a:rPr lang="en-US" sz="1800" dirty="0">
                <a:solidFill>
                  <a:srgbClr val="8B011F"/>
                </a:solidFill>
                <a:latin typeface="Arial" charset="0"/>
              </a:rPr>
              <a:t>Service</a:t>
            </a:r>
          </a:p>
        </p:txBody>
      </p:sp>
      <p:sp>
        <p:nvSpPr>
          <p:cNvPr id="971788" name="AutoShape 12"/>
          <p:cNvSpPr>
            <a:spLocks noChangeArrowheads="1"/>
          </p:cNvSpPr>
          <p:nvPr/>
        </p:nvSpPr>
        <p:spPr bwMode="auto">
          <a:xfrm>
            <a:off x="2362200" y="3824288"/>
            <a:ext cx="3810000" cy="685800"/>
          </a:xfrm>
          <a:prstGeom prst="leftRightArrow">
            <a:avLst>
              <a:gd name="adj1" fmla="val 50000"/>
              <a:gd name="adj2" fmla="val 111111"/>
            </a:avLst>
          </a:prstGeom>
          <a:gradFill rotWithShape="1">
            <a:gsLst>
              <a:gs pos="0">
                <a:srgbClr val="C2C3DC"/>
              </a:gs>
              <a:gs pos="50000">
                <a:srgbClr val="C2C3DC">
                  <a:gamma/>
                  <a:shade val="84706"/>
                  <a:invGamma/>
                </a:srgbClr>
              </a:gs>
              <a:gs pos="100000">
                <a:srgbClr val="C2C3DC"/>
              </a:gs>
            </a:gsLst>
            <a:lin ang="5400000" scaled="1"/>
          </a:gradFill>
          <a:ln w="9525">
            <a:solidFill>
              <a:schemeClr val="tx1"/>
            </a:solidFill>
            <a:miter lim="800000"/>
            <a:headEnd/>
            <a:tailEnd/>
          </a:ln>
          <a:effectLst/>
        </p:spPr>
        <p:txBody>
          <a:bodyPr wrap="none" anchor="ctr"/>
          <a:lstStyle/>
          <a:p>
            <a:pPr>
              <a:lnSpc>
                <a:spcPct val="100000"/>
              </a:lnSpc>
            </a:pPr>
            <a:r>
              <a:rPr lang="en-US" sz="1800">
                <a:solidFill>
                  <a:srgbClr val="8B011F"/>
                </a:solidFill>
                <a:latin typeface="Arial" charset="0"/>
              </a:rPr>
              <a:t>Dialog Conversation</a:t>
            </a:r>
          </a:p>
        </p:txBody>
      </p:sp>
      <p:grpSp>
        <p:nvGrpSpPr>
          <p:cNvPr id="2" name="Group 13"/>
          <p:cNvGrpSpPr>
            <a:grpSpLocks/>
          </p:cNvGrpSpPr>
          <p:nvPr/>
        </p:nvGrpSpPr>
        <p:grpSpPr bwMode="auto">
          <a:xfrm>
            <a:off x="6629400" y="4960938"/>
            <a:ext cx="838200" cy="1108075"/>
            <a:chOff x="4176" y="3125"/>
            <a:chExt cx="528" cy="698"/>
          </a:xfrm>
        </p:grpSpPr>
        <p:sp>
          <p:nvSpPr>
            <p:cNvPr id="971790" name="Rectangle 14"/>
            <p:cNvSpPr>
              <a:spLocks noChangeArrowheads="1"/>
            </p:cNvSpPr>
            <p:nvPr/>
          </p:nvSpPr>
          <p:spPr bwMode="auto">
            <a:xfrm>
              <a:off x="4176" y="3677"/>
              <a:ext cx="528" cy="146"/>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791" name="Rectangle 15"/>
            <p:cNvSpPr>
              <a:spLocks noChangeArrowheads="1"/>
            </p:cNvSpPr>
            <p:nvPr/>
          </p:nvSpPr>
          <p:spPr bwMode="auto">
            <a:xfrm>
              <a:off x="4176" y="3532"/>
              <a:ext cx="528" cy="145"/>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792" name="Rectangle 16"/>
            <p:cNvSpPr>
              <a:spLocks noChangeArrowheads="1"/>
            </p:cNvSpPr>
            <p:nvPr/>
          </p:nvSpPr>
          <p:spPr bwMode="auto">
            <a:xfrm>
              <a:off x="4176" y="3386"/>
              <a:ext cx="528" cy="146"/>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793" name="Rectangle 17"/>
            <p:cNvSpPr>
              <a:spLocks noChangeArrowheads="1"/>
            </p:cNvSpPr>
            <p:nvPr/>
          </p:nvSpPr>
          <p:spPr bwMode="auto">
            <a:xfrm>
              <a:off x="4176" y="3240"/>
              <a:ext cx="528" cy="146"/>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794" name="Rectangle 18"/>
            <p:cNvSpPr>
              <a:spLocks noChangeArrowheads="1"/>
            </p:cNvSpPr>
            <p:nvPr/>
          </p:nvSpPr>
          <p:spPr bwMode="auto">
            <a:xfrm>
              <a:off x="4176" y="3125"/>
              <a:ext cx="528" cy="115"/>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grpSp>
      <p:sp>
        <p:nvSpPr>
          <p:cNvPr id="971795" name="Line 19"/>
          <p:cNvSpPr>
            <a:spLocks noChangeShapeType="1"/>
          </p:cNvSpPr>
          <p:nvPr/>
        </p:nvSpPr>
        <p:spPr bwMode="auto">
          <a:xfrm>
            <a:off x="6629400" y="4960938"/>
            <a:ext cx="838200" cy="0"/>
          </a:xfrm>
          <a:prstGeom prst="line">
            <a:avLst/>
          </a:prstGeom>
          <a:noFill/>
          <a:ln w="28575" cap="sq">
            <a:solidFill>
              <a:schemeClr val="tx1"/>
            </a:solidFill>
            <a:round/>
            <a:headEnd/>
            <a:tailEnd/>
          </a:ln>
          <a:effectLst/>
        </p:spPr>
        <p:txBody>
          <a:bodyPr/>
          <a:lstStyle/>
          <a:p>
            <a:endParaRPr lang="en-US"/>
          </a:p>
        </p:txBody>
      </p:sp>
      <p:sp>
        <p:nvSpPr>
          <p:cNvPr id="971796" name="Line 20"/>
          <p:cNvSpPr>
            <a:spLocks noChangeShapeType="1"/>
          </p:cNvSpPr>
          <p:nvPr/>
        </p:nvSpPr>
        <p:spPr bwMode="auto">
          <a:xfrm>
            <a:off x="6629400" y="5143500"/>
            <a:ext cx="838200" cy="0"/>
          </a:xfrm>
          <a:prstGeom prst="line">
            <a:avLst/>
          </a:prstGeom>
          <a:noFill/>
          <a:ln w="12700">
            <a:solidFill>
              <a:schemeClr val="tx1"/>
            </a:solidFill>
            <a:round/>
            <a:headEnd/>
            <a:tailEnd/>
          </a:ln>
          <a:effectLst/>
        </p:spPr>
        <p:txBody>
          <a:bodyPr/>
          <a:lstStyle/>
          <a:p>
            <a:endParaRPr lang="en-US"/>
          </a:p>
        </p:txBody>
      </p:sp>
      <p:sp>
        <p:nvSpPr>
          <p:cNvPr id="971797" name="Line 21"/>
          <p:cNvSpPr>
            <a:spLocks noChangeShapeType="1"/>
          </p:cNvSpPr>
          <p:nvPr/>
        </p:nvSpPr>
        <p:spPr bwMode="auto">
          <a:xfrm>
            <a:off x="6629400" y="5375275"/>
            <a:ext cx="838200" cy="0"/>
          </a:xfrm>
          <a:prstGeom prst="line">
            <a:avLst/>
          </a:prstGeom>
          <a:noFill/>
          <a:ln w="12700">
            <a:solidFill>
              <a:schemeClr val="tx1"/>
            </a:solidFill>
            <a:round/>
            <a:headEnd/>
            <a:tailEnd/>
          </a:ln>
          <a:effectLst/>
        </p:spPr>
        <p:txBody>
          <a:bodyPr/>
          <a:lstStyle/>
          <a:p>
            <a:endParaRPr lang="en-US"/>
          </a:p>
        </p:txBody>
      </p:sp>
      <p:sp>
        <p:nvSpPr>
          <p:cNvPr id="971798" name="Line 22"/>
          <p:cNvSpPr>
            <a:spLocks noChangeShapeType="1"/>
          </p:cNvSpPr>
          <p:nvPr/>
        </p:nvSpPr>
        <p:spPr bwMode="auto">
          <a:xfrm>
            <a:off x="6629400" y="5607050"/>
            <a:ext cx="838200" cy="0"/>
          </a:xfrm>
          <a:prstGeom prst="line">
            <a:avLst/>
          </a:prstGeom>
          <a:noFill/>
          <a:ln w="12700">
            <a:solidFill>
              <a:schemeClr val="tx1"/>
            </a:solidFill>
            <a:round/>
            <a:headEnd/>
            <a:tailEnd/>
          </a:ln>
          <a:effectLst/>
        </p:spPr>
        <p:txBody>
          <a:bodyPr/>
          <a:lstStyle/>
          <a:p>
            <a:endParaRPr lang="en-US"/>
          </a:p>
        </p:txBody>
      </p:sp>
      <p:sp>
        <p:nvSpPr>
          <p:cNvPr id="971799" name="Line 23"/>
          <p:cNvSpPr>
            <a:spLocks noChangeShapeType="1"/>
          </p:cNvSpPr>
          <p:nvPr/>
        </p:nvSpPr>
        <p:spPr bwMode="auto">
          <a:xfrm>
            <a:off x="6629400" y="5837238"/>
            <a:ext cx="838200" cy="0"/>
          </a:xfrm>
          <a:prstGeom prst="line">
            <a:avLst/>
          </a:prstGeom>
          <a:noFill/>
          <a:ln w="12700">
            <a:solidFill>
              <a:schemeClr val="tx1"/>
            </a:solidFill>
            <a:round/>
            <a:headEnd/>
            <a:tailEnd/>
          </a:ln>
          <a:effectLst/>
        </p:spPr>
        <p:txBody>
          <a:bodyPr/>
          <a:lstStyle/>
          <a:p>
            <a:endParaRPr lang="en-US"/>
          </a:p>
        </p:txBody>
      </p:sp>
      <p:sp>
        <p:nvSpPr>
          <p:cNvPr id="971800" name="Line 24"/>
          <p:cNvSpPr>
            <a:spLocks noChangeShapeType="1"/>
          </p:cNvSpPr>
          <p:nvPr/>
        </p:nvSpPr>
        <p:spPr bwMode="auto">
          <a:xfrm>
            <a:off x="6629400" y="6096000"/>
            <a:ext cx="838200" cy="0"/>
          </a:xfrm>
          <a:prstGeom prst="line">
            <a:avLst/>
          </a:prstGeom>
          <a:noFill/>
          <a:ln w="28575" cap="sq">
            <a:solidFill>
              <a:schemeClr val="tx1"/>
            </a:solidFill>
            <a:round/>
            <a:headEnd/>
            <a:tailEnd/>
          </a:ln>
          <a:effectLst/>
        </p:spPr>
        <p:txBody>
          <a:bodyPr/>
          <a:lstStyle/>
          <a:p>
            <a:endParaRPr lang="en-US"/>
          </a:p>
        </p:txBody>
      </p:sp>
      <p:sp>
        <p:nvSpPr>
          <p:cNvPr id="971801" name="Line 25"/>
          <p:cNvSpPr>
            <a:spLocks noChangeShapeType="1"/>
          </p:cNvSpPr>
          <p:nvPr/>
        </p:nvSpPr>
        <p:spPr bwMode="auto">
          <a:xfrm>
            <a:off x="7467600" y="4960938"/>
            <a:ext cx="0" cy="1108075"/>
          </a:xfrm>
          <a:prstGeom prst="line">
            <a:avLst/>
          </a:prstGeom>
          <a:noFill/>
          <a:ln w="28575" cap="sq">
            <a:solidFill>
              <a:schemeClr val="tx1"/>
            </a:solidFill>
            <a:round/>
            <a:headEnd/>
            <a:tailEnd/>
          </a:ln>
          <a:effectLst/>
        </p:spPr>
        <p:txBody>
          <a:bodyPr/>
          <a:lstStyle/>
          <a:p>
            <a:endParaRPr lang="en-US"/>
          </a:p>
        </p:txBody>
      </p:sp>
      <p:sp>
        <p:nvSpPr>
          <p:cNvPr id="971802" name="Line 26"/>
          <p:cNvSpPr>
            <a:spLocks noChangeShapeType="1"/>
          </p:cNvSpPr>
          <p:nvPr/>
        </p:nvSpPr>
        <p:spPr bwMode="auto">
          <a:xfrm>
            <a:off x="6629400" y="4960938"/>
            <a:ext cx="0" cy="1108075"/>
          </a:xfrm>
          <a:prstGeom prst="line">
            <a:avLst/>
          </a:prstGeom>
          <a:noFill/>
          <a:ln w="28575" cap="sq">
            <a:solidFill>
              <a:schemeClr val="tx1"/>
            </a:solidFill>
            <a:round/>
            <a:headEnd/>
            <a:tailEnd/>
          </a:ln>
          <a:effectLst/>
        </p:spPr>
        <p:txBody>
          <a:bodyPr/>
          <a:lstStyle/>
          <a:p>
            <a:endParaRPr lang="en-US"/>
          </a:p>
        </p:txBody>
      </p:sp>
      <p:sp>
        <p:nvSpPr>
          <p:cNvPr id="971803" name="Text Box 27"/>
          <p:cNvSpPr txBox="1">
            <a:spLocks noChangeArrowheads="1"/>
          </p:cNvSpPr>
          <p:nvPr/>
        </p:nvSpPr>
        <p:spPr bwMode="auto">
          <a:xfrm>
            <a:off x="6629400" y="5105400"/>
            <a:ext cx="895350" cy="366713"/>
          </a:xfrm>
          <a:prstGeom prst="rect">
            <a:avLst/>
          </a:prstGeom>
          <a:noFill/>
          <a:ln w="9525">
            <a:noFill/>
            <a:miter lim="800000"/>
            <a:headEnd/>
            <a:tailEnd/>
          </a:ln>
          <a:effectLst/>
        </p:spPr>
        <p:txBody>
          <a:bodyPr wrap="none">
            <a:spAutoFit/>
          </a:bodyPr>
          <a:lstStyle/>
          <a:p>
            <a:pPr>
              <a:lnSpc>
                <a:spcPct val="100000"/>
              </a:lnSpc>
            </a:pPr>
            <a:r>
              <a:rPr lang="en-US" sz="1800">
                <a:solidFill>
                  <a:srgbClr val="FFFFFF"/>
                </a:solidFill>
                <a:latin typeface="Arial" charset="0"/>
              </a:rPr>
              <a:t>Queue</a:t>
            </a:r>
          </a:p>
        </p:txBody>
      </p:sp>
      <p:sp>
        <p:nvSpPr>
          <p:cNvPr id="971804" name="Cloud"/>
          <p:cNvSpPr>
            <a:spLocks noChangeAspect="1" noEditPoints="1" noChangeArrowheads="1"/>
          </p:cNvSpPr>
          <p:nvPr/>
        </p:nvSpPr>
        <p:spPr bwMode="auto">
          <a:xfrm>
            <a:off x="3352800" y="5037138"/>
            <a:ext cx="1600200" cy="107315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DEE1BD"/>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971805" name="AutoShape 29"/>
          <p:cNvSpPr>
            <a:spLocks noChangeArrowheads="1"/>
          </p:cNvSpPr>
          <p:nvPr/>
        </p:nvSpPr>
        <p:spPr bwMode="auto">
          <a:xfrm>
            <a:off x="5181600" y="5305425"/>
            <a:ext cx="1371600" cy="533400"/>
          </a:xfrm>
          <a:prstGeom prst="leftRightArrow">
            <a:avLst>
              <a:gd name="adj1" fmla="val 50000"/>
              <a:gd name="adj2" fmla="val 51429"/>
            </a:avLst>
          </a:prstGeom>
          <a:solidFill>
            <a:schemeClr val="accent1"/>
          </a:solidFill>
          <a:ln w="9525">
            <a:solidFill>
              <a:schemeClr val="tx1"/>
            </a:solidFill>
            <a:miter lim="800000"/>
            <a:headEnd/>
            <a:tailEnd/>
          </a:ln>
          <a:effectLst/>
        </p:spPr>
        <p:txBody>
          <a:bodyPr wrap="none" anchor="ctr"/>
          <a:lstStyle/>
          <a:p>
            <a:pPr>
              <a:lnSpc>
                <a:spcPct val="100000"/>
              </a:lnSpc>
            </a:pPr>
            <a:r>
              <a:rPr lang="en-US" sz="1800">
                <a:solidFill>
                  <a:srgbClr val="8B011F"/>
                </a:solidFill>
                <a:latin typeface="Arial" charset="0"/>
              </a:rPr>
              <a:t>Transport</a:t>
            </a:r>
          </a:p>
        </p:txBody>
      </p:sp>
      <p:sp>
        <p:nvSpPr>
          <p:cNvPr id="971806" name="AutoShape 30"/>
          <p:cNvSpPr>
            <a:spLocks noChangeArrowheads="1"/>
          </p:cNvSpPr>
          <p:nvPr/>
        </p:nvSpPr>
        <p:spPr bwMode="auto">
          <a:xfrm>
            <a:off x="1828800" y="5272088"/>
            <a:ext cx="1371600" cy="533400"/>
          </a:xfrm>
          <a:prstGeom prst="leftRightArrow">
            <a:avLst>
              <a:gd name="adj1" fmla="val 50000"/>
              <a:gd name="adj2" fmla="val 51429"/>
            </a:avLst>
          </a:prstGeom>
          <a:solidFill>
            <a:schemeClr val="accent1"/>
          </a:solidFill>
          <a:ln w="9525">
            <a:solidFill>
              <a:schemeClr val="tx1"/>
            </a:solidFill>
            <a:miter lim="800000"/>
            <a:headEnd/>
            <a:tailEnd/>
          </a:ln>
          <a:effectLst/>
        </p:spPr>
        <p:txBody>
          <a:bodyPr wrap="none" anchor="ctr"/>
          <a:lstStyle/>
          <a:p>
            <a:pPr>
              <a:lnSpc>
                <a:spcPct val="100000"/>
              </a:lnSpc>
            </a:pPr>
            <a:r>
              <a:rPr lang="en-US" sz="1800">
                <a:solidFill>
                  <a:srgbClr val="8B011F"/>
                </a:solidFill>
                <a:latin typeface="Arial" charset="0"/>
              </a:rPr>
              <a:t>Transport</a:t>
            </a:r>
          </a:p>
        </p:txBody>
      </p:sp>
      <p:sp>
        <p:nvSpPr>
          <p:cNvPr id="971807" name="Oval 31"/>
          <p:cNvSpPr>
            <a:spLocks noChangeArrowheads="1"/>
          </p:cNvSpPr>
          <p:nvPr/>
        </p:nvSpPr>
        <p:spPr bwMode="auto">
          <a:xfrm>
            <a:off x="7747000" y="5165725"/>
            <a:ext cx="1143000" cy="838200"/>
          </a:xfrm>
          <a:prstGeom prst="ellipse">
            <a:avLst/>
          </a:prstGeom>
          <a:solidFill>
            <a:schemeClr val="accent1"/>
          </a:solidFill>
          <a:ln w="9525">
            <a:solidFill>
              <a:schemeClr val="tx1"/>
            </a:solidFill>
            <a:round/>
            <a:headEnd/>
            <a:tailEnd/>
          </a:ln>
          <a:effectLst/>
        </p:spPr>
        <p:txBody>
          <a:bodyPr wrap="none" anchor="ctr"/>
          <a:lstStyle/>
          <a:p>
            <a:pPr algn="ctr">
              <a:lnSpc>
                <a:spcPct val="100000"/>
              </a:lnSpc>
            </a:pPr>
            <a:r>
              <a:rPr lang="en-US" sz="1800" dirty="0">
                <a:solidFill>
                  <a:srgbClr val="8B011F"/>
                </a:solidFill>
                <a:latin typeface="Arial" charset="0"/>
              </a:rPr>
              <a:t>Activation</a:t>
            </a:r>
          </a:p>
        </p:txBody>
      </p:sp>
      <p:sp>
        <p:nvSpPr>
          <p:cNvPr id="971808" name="AutoShape 32"/>
          <p:cNvSpPr>
            <a:spLocks noChangeArrowheads="1"/>
          </p:cNvSpPr>
          <p:nvPr/>
        </p:nvSpPr>
        <p:spPr bwMode="auto">
          <a:xfrm>
            <a:off x="647700" y="3108325"/>
            <a:ext cx="1143000" cy="609600"/>
          </a:xfrm>
          <a:prstGeom prst="cube">
            <a:avLst>
              <a:gd name="adj" fmla="val 25000"/>
            </a:avLst>
          </a:prstGeom>
          <a:solidFill>
            <a:schemeClr val="accent2"/>
          </a:solidFill>
          <a:ln w="9525">
            <a:solidFill>
              <a:schemeClr val="tx1"/>
            </a:solidFill>
            <a:miter lim="800000"/>
            <a:headEnd/>
            <a:tailEnd/>
          </a:ln>
          <a:effectLst/>
        </p:spPr>
        <p:txBody>
          <a:bodyPr wrap="none" anchor="ctr"/>
          <a:lstStyle/>
          <a:p>
            <a:pPr>
              <a:lnSpc>
                <a:spcPct val="100000"/>
              </a:lnSpc>
            </a:pPr>
            <a:r>
              <a:rPr lang="en-US" sz="1600" dirty="0">
                <a:solidFill>
                  <a:srgbClr val="FFFFFF"/>
                </a:solidFill>
                <a:latin typeface="Arial" charset="0"/>
              </a:rPr>
              <a:t>Contract</a:t>
            </a:r>
          </a:p>
        </p:txBody>
      </p:sp>
      <p:sp>
        <p:nvSpPr>
          <p:cNvPr id="971809" name="AutoShape 33"/>
          <p:cNvSpPr>
            <a:spLocks noChangeArrowheads="1"/>
          </p:cNvSpPr>
          <p:nvPr/>
        </p:nvSpPr>
        <p:spPr bwMode="auto">
          <a:xfrm>
            <a:off x="6477000" y="3082925"/>
            <a:ext cx="1143000" cy="609600"/>
          </a:xfrm>
          <a:prstGeom prst="cube">
            <a:avLst>
              <a:gd name="adj" fmla="val 25000"/>
            </a:avLst>
          </a:prstGeom>
          <a:solidFill>
            <a:schemeClr val="accent2"/>
          </a:solidFill>
          <a:ln w="9525">
            <a:solidFill>
              <a:schemeClr val="tx1"/>
            </a:solidFill>
            <a:miter lim="800000"/>
            <a:headEnd/>
            <a:tailEnd/>
          </a:ln>
          <a:effectLst/>
        </p:spPr>
        <p:txBody>
          <a:bodyPr wrap="none" anchor="ctr"/>
          <a:lstStyle/>
          <a:p>
            <a:pPr>
              <a:lnSpc>
                <a:spcPct val="100000"/>
              </a:lnSpc>
            </a:pPr>
            <a:r>
              <a:rPr lang="en-US" sz="1600" dirty="0">
                <a:solidFill>
                  <a:srgbClr val="FFFFFF"/>
                </a:solidFill>
                <a:latin typeface="Arial" charset="0"/>
              </a:rPr>
              <a:t>Contract</a:t>
            </a:r>
          </a:p>
        </p:txBody>
      </p:sp>
      <p:grpSp>
        <p:nvGrpSpPr>
          <p:cNvPr id="3" name="Group 34"/>
          <p:cNvGrpSpPr>
            <a:grpSpLocks/>
          </p:cNvGrpSpPr>
          <p:nvPr/>
        </p:nvGrpSpPr>
        <p:grpSpPr bwMode="auto">
          <a:xfrm>
            <a:off x="701675" y="4959350"/>
            <a:ext cx="838200" cy="1108075"/>
            <a:chOff x="442" y="3124"/>
            <a:chExt cx="528" cy="698"/>
          </a:xfrm>
        </p:grpSpPr>
        <p:sp>
          <p:nvSpPr>
            <p:cNvPr id="971811" name="Rectangle 35"/>
            <p:cNvSpPr>
              <a:spLocks noChangeArrowheads="1"/>
            </p:cNvSpPr>
            <p:nvPr/>
          </p:nvSpPr>
          <p:spPr bwMode="auto">
            <a:xfrm>
              <a:off x="442" y="3676"/>
              <a:ext cx="528" cy="146"/>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812" name="Rectangle 36"/>
            <p:cNvSpPr>
              <a:spLocks noChangeArrowheads="1"/>
            </p:cNvSpPr>
            <p:nvPr/>
          </p:nvSpPr>
          <p:spPr bwMode="auto">
            <a:xfrm>
              <a:off x="442" y="3531"/>
              <a:ext cx="528" cy="145"/>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813" name="Rectangle 37"/>
            <p:cNvSpPr>
              <a:spLocks noChangeArrowheads="1"/>
            </p:cNvSpPr>
            <p:nvPr/>
          </p:nvSpPr>
          <p:spPr bwMode="auto">
            <a:xfrm>
              <a:off x="442" y="3385"/>
              <a:ext cx="528" cy="146"/>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814" name="Rectangle 38"/>
            <p:cNvSpPr>
              <a:spLocks noChangeArrowheads="1"/>
            </p:cNvSpPr>
            <p:nvPr/>
          </p:nvSpPr>
          <p:spPr bwMode="auto">
            <a:xfrm>
              <a:off x="442" y="3239"/>
              <a:ext cx="528" cy="146"/>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815" name="Rectangle 39"/>
            <p:cNvSpPr>
              <a:spLocks noChangeArrowheads="1"/>
            </p:cNvSpPr>
            <p:nvPr/>
          </p:nvSpPr>
          <p:spPr bwMode="auto">
            <a:xfrm>
              <a:off x="442" y="3124"/>
              <a:ext cx="528" cy="115"/>
            </a:xfrm>
            <a:prstGeom prst="rect">
              <a:avLst/>
            </a:prstGeom>
            <a:solidFill>
              <a:schemeClr val="accent2"/>
            </a:solidFill>
            <a:ln w="9525">
              <a:noFill/>
              <a:miter lim="800000"/>
              <a:headEnd/>
              <a:tailEnd/>
            </a:ln>
            <a:effectLst/>
          </p:spPr>
          <p:txBody>
            <a:bodyPr/>
            <a:lstStyle/>
            <a:p>
              <a:pPr>
                <a:lnSpc>
                  <a:spcPct val="100000"/>
                </a:lnSpc>
                <a:buSzPct val="95000"/>
              </a:pPr>
              <a:endParaRPr lang="en-US" sz="600">
                <a:solidFill>
                  <a:srgbClr val="8B011F"/>
                </a:solidFill>
                <a:effectLst>
                  <a:outerShdw blurRad="38100" dist="38100" dir="2700000" algn="tl">
                    <a:srgbClr val="000000"/>
                  </a:outerShdw>
                </a:effectLst>
              </a:endParaRPr>
            </a:p>
          </p:txBody>
        </p:sp>
        <p:sp>
          <p:nvSpPr>
            <p:cNvPr id="971816" name="Line 40"/>
            <p:cNvSpPr>
              <a:spLocks noChangeShapeType="1"/>
            </p:cNvSpPr>
            <p:nvPr/>
          </p:nvSpPr>
          <p:spPr bwMode="auto">
            <a:xfrm>
              <a:off x="442" y="3124"/>
              <a:ext cx="528" cy="0"/>
            </a:xfrm>
            <a:prstGeom prst="line">
              <a:avLst/>
            </a:prstGeom>
            <a:noFill/>
            <a:ln w="28575" cap="sq">
              <a:solidFill>
                <a:schemeClr val="tx1"/>
              </a:solidFill>
              <a:round/>
              <a:headEnd/>
              <a:tailEnd/>
            </a:ln>
            <a:effectLst/>
          </p:spPr>
          <p:txBody>
            <a:bodyPr/>
            <a:lstStyle/>
            <a:p>
              <a:endParaRPr lang="en-US"/>
            </a:p>
          </p:txBody>
        </p:sp>
        <p:sp>
          <p:nvSpPr>
            <p:cNvPr id="971817" name="Line 41"/>
            <p:cNvSpPr>
              <a:spLocks noChangeShapeType="1"/>
            </p:cNvSpPr>
            <p:nvPr/>
          </p:nvSpPr>
          <p:spPr bwMode="auto">
            <a:xfrm>
              <a:off x="442" y="3239"/>
              <a:ext cx="528" cy="0"/>
            </a:xfrm>
            <a:prstGeom prst="line">
              <a:avLst/>
            </a:prstGeom>
            <a:noFill/>
            <a:ln w="12700">
              <a:solidFill>
                <a:schemeClr val="tx1"/>
              </a:solidFill>
              <a:round/>
              <a:headEnd/>
              <a:tailEnd/>
            </a:ln>
            <a:effectLst/>
          </p:spPr>
          <p:txBody>
            <a:bodyPr/>
            <a:lstStyle/>
            <a:p>
              <a:endParaRPr lang="en-US"/>
            </a:p>
          </p:txBody>
        </p:sp>
        <p:sp>
          <p:nvSpPr>
            <p:cNvPr id="971818" name="Line 42"/>
            <p:cNvSpPr>
              <a:spLocks noChangeShapeType="1"/>
            </p:cNvSpPr>
            <p:nvPr/>
          </p:nvSpPr>
          <p:spPr bwMode="auto">
            <a:xfrm>
              <a:off x="442" y="3385"/>
              <a:ext cx="528" cy="0"/>
            </a:xfrm>
            <a:prstGeom prst="line">
              <a:avLst/>
            </a:prstGeom>
            <a:noFill/>
            <a:ln w="12700">
              <a:solidFill>
                <a:schemeClr val="tx1"/>
              </a:solidFill>
              <a:round/>
              <a:headEnd/>
              <a:tailEnd/>
            </a:ln>
            <a:effectLst/>
          </p:spPr>
          <p:txBody>
            <a:bodyPr/>
            <a:lstStyle/>
            <a:p>
              <a:endParaRPr lang="en-US"/>
            </a:p>
          </p:txBody>
        </p:sp>
        <p:sp>
          <p:nvSpPr>
            <p:cNvPr id="971819" name="Line 43"/>
            <p:cNvSpPr>
              <a:spLocks noChangeShapeType="1"/>
            </p:cNvSpPr>
            <p:nvPr/>
          </p:nvSpPr>
          <p:spPr bwMode="auto">
            <a:xfrm>
              <a:off x="442" y="3531"/>
              <a:ext cx="528" cy="0"/>
            </a:xfrm>
            <a:prstGeom prst="line">
              <a:avLst/>
            </a:prstGeom>
            <a:noFill/>
            <a:ln w="12700">
              <a:solidFill>
                <a:schemeClr val="tx1"/>
              </a:solidFill>
              <a:round/>
              <a:headEnd/>
              <a:tailEnd/>
            </a:ln>
            <a:effectLst/>
          </p:spPr>
          <p:txBody>
            <a:bodyPr/>
            <a:lstStyle/>
            <a:p>
              <a:endParaRPr lang="en-US"/>
            </a:p>
          </p:txBody>
        </p:sp>
        <p:sp>
          <p:nvSpPr>
            <p:cNvPr id="971820" name="Line 44"/>
            <p:cNvSpPr>
              <a:spLocks noChangeShapeType="1"/>
            </p:cNvSpPr>
            <p:nvPr/>
          </p:nvSpPr>
          <p:spPr bwMode="auto">
            <a:xfrm>
              <a:off x="442" y="3676"/>
              <a:ext cx="528" cy="0"/>
            </a:xfrm>
            <a:prstGeom prst="line">
              <a:avLst/>
            </a:prstGeom>
            <a:noFill/>
            <a:ln w="12700">
              <a:solidFill>
                <a:schemeClr val="tx1"/>
              </a:solidFill>
              <a:round/>
              <a:headEnd/>
              <a:tailEnd/>
            </a:ln>
            <a:effectLst/>
          </p:spPr>
          <p:txBody>
            <a:bodyPr/>
            <a:lstStyle/>
            <a:p>
              <a:endParaRPr lang="en-US"/>
            </a:p>
          </p:txBody>
        </p:sp>
        <p:sp>
          <p:nvSpPr>
            <p:cNvPr id="971821" name="Line 45"/>
            <p:cNvSpPr>
              <a:spLocks noChangeShapeType="1"/>
            </p:cNvSpPr>
            <p:nvPr/>
          </p:nvSpPr>
          <p:spPr bwMode="auto">
            <a:xfrm>
              <a:off x="442" y="3822"/>
              <a:ext cx="528" cy="0"/>
            </a:xfrm>
            <a:prstGeom prst="line">
              <a:avLst/>
            </a:prstGeom>
            <a:noFill/>
            <a:ln w="28575" cap="sq">
              <a:solidFill>
                <a:schemeClr val="tx1"/>
              </a:solidFill>
              <a:round/>
              <a:headEnd/>
              <a:tailEnd/>
            </a:ln>
            <a:effectLst/>
          </p:spPr>
          <p:txBody>
            <a:bodyPr/>
            <a:lstStyle/>
            <a:p>
              <a:endParaRPr lang="en-US"/>
            </a:p>
          </p:txBody>
        </p:sp>
        <p:sp>
          <p:nvSpPr>
            <p:cNvPr id="971822" name="Line 46"/>
            <p:cNvSpPr>
              <a:spLocks noChangeShapeType="1"/>
            </p:cNvSpPr>
            <p:nvPr/>
          </p:nvSpPr>
          <p:spPr bwMode="auto">
            <a:xfrm>
              <a:off x="970" y="3124"/>
              <a:ext cx="0" cy="698"/>
            </a:xfrm>
            <a:prstGeom prst="line">
              <a:avLst/>
            </a:prstGeom>
            <a:noFill/>
            <a:ln w="28575" cap="sq">
              <a:solidFill>
                <a:schemeClr val="tx1"/>
              </a:solidFill>
              <a:round/>
              <a:headEnd/>
              <a:tailEnd/>
            </a:ln>
            <a:effectLst/>
          </p:spPr>
          <p:txBody>
            <a:bodyPr/>
            <a:lstStyle/>
            <a:p>
              <a:endParaRPr lang="en-US"/>
            </a:p>
          </p:txBody>
        </p:sp>
        <p:sp>
          <p:nvSpPr>
            <p:cNvPr id="971823" name="Line 47"/>
            <p:cNvSpPr>
              <a:spLocks noChangeShapeType="1"/>
            </p:cNvSpPr>
            <p:nvPr/>
          </p:nvSpPr>
          <p:spPr bwMode="auto">
            <a:xfrm>
              <a:off x="442" y="3124"/>
              <a:ext cx="0" cy="698"/>
            </a:xfrm>
            <a:prstGeom prst="line">
              <a:avLst/>
            </a:prstGeom>
            <a:noFill/>
            <a:ln w="28575" cap="sq">
              <a:solidFill>
                <a:schemeClr val="tx1"/>
              </a:solidFill>
              <a:round/>
              <a:headEnd/>
              <a:tailEnd/>
            </a:ln>
            <a:effectLst/>
          </p:spPr>
          <p:txBody>
            <a:bodyPr/>
            <a:lstStyle/>
            <a:p>
              <a:endParaRPr lang="en-US"/>
            </a:p>
          </p:txBody>
        </p:sp>
      </p:grpSp>
      <p:sp>
        <p:nvSpPr>
          <p:cNvPr id="971824" name="Text Box 48"/>
          <p:cNvSpPr txBox="1">
            <a:spLocks noChangeArrowheads="1"/>
          </p:cNvSpPr>
          <p:nvPr/>
        </p:nvSpPr>
        <p:spPr bwMode="auto">
          <a:xfrm>
            <a:off x="685800" y="5105400"/>
            <a:ext cx="895350" cy="366713"/>
          </a:xfrm>
          <a:prstGeom prst="rect">
            <a:avLst/>
          </a:prstGeom>
          <a:noFill/>
          <a:ln w="9525">
            <a:noFill/>
            <a:miter lim="800000"/>
            <a:headEnd/>
            <a:tailEnd/>
          </a:ln>
          <a:effectLst/>
        </p:spPr>
        <p:txBody>
          <a:bodyPr wrap="none">
            <a:spAutoFit/>
          </a:bodyPr>
          <a:lstStyle/>
          <a:p>
            <a:pPr>
              <a:lnSpc>
                <a:spcPct val="100000"/>
              </a:lnSpc>
            </a:pPr>
            <a:r>
              <a:rPr lang="en-US" sz="1800">
                <a:solidFill>
                  <a:srgbClr val="FFFFFF"/>
                </a:solidFill>
                <a:latin typeface="Arial" charset="0"/>
              </a:rPr>
              <a:t>Queue</a:t>
            </a:r>
          </a:p>
        </p:txBody>
      </p:sp>
      <p:sp>
        <p:nvSpPr>
          <p:cNvPr id="971825" name="Line 49"/>
          <p:cNvSpPr>
            <a:spLocks noChangeShapeType="1"/>
          </p:cNvSpPr>
          <p:nvPr/>
        </p:nvSpPr>
        <p:spPr bwMode="auto">
          <a:xfrm flipH="1" flipV="1">
            <a:off x="7620000" y="1905000"/>
            <a:ext cx="762000" cy="3276600"/>
          </a:xfrm>
          <a:prstGeom prst="line">
            <a:avLst/>
          </a:prstGeom>
          <a:noFill/>
          <a:ln w="38100">
            <a:solidFill>
              <a:schemeClr val="tx1"/>
            </a:solidFill>
            <a:round/>
            <a:headEnd/>
            <a:tailEnd type="triangle" w="med" len="med"/>
          </a:ln>
          <a:effectLst/>
        </p:spPr>
        <p:txBody>
          <a:bodyPr/>
          <a:lstStyle/>
          <a:p>
            <a:endParaRPr lang="en-US"/>
          </a:p>
        </p:txBody>
      </p:sp>
      <p:sp>
        <p:nvSpPr>
          <p:cNvPr id="971826" name="Text Box 50"/>
          <p:cNvSpPr txBox="1">
            <a:spLocks noChangeArrowheads="1"/>
          </p:cNvSpPr>
          <p:nvPr/>
        </p:nvSpPr>
        <p:spPr bwMode="auto">
          <a:xfrm>
            <a:off x="3435350" y="1119188"/>
            <a:ext cx="2101850" cy="366712"/>
          </a:xfrm>
          <a:prstGeom prst="rect">
            <a:avLst/>
          </a:prstGeom>
          <a:noFill/>
          <a:ln w="9525">
            <a:noFill/>
            <a:miter lim="800000"/>
            <a:headEnd/>
            <a:tailEnd/>
          </a:ln>
          <a:effectLst/>
        </p:spPr>
        <p:txBody>
          <a:bodyPr wrap="none">
            <a:spAutoFit/>
          </a:bodyPr>
          <a:lstStyle/>
          <a:p>
            <a:pPr>
              <a:lnSpc>
                <a:spcPct val="100000"/>
              </a:lnSpc>
            </a:pPr>
            <a:r>
              <a:rPr lang="en-US" sz="1800">
                <a:solidFill>
                  <a:srgbClr val="8B011F"/>
                </a:solidFill>
                <a:latin typeface="Arial" charset="0"/>
              </a:rPr>
              <a:t>Application Layer</a:t>
            </a:r>
          </a:p>
        </p:txBody>
      </p:sp>
      <p:sp>
        <p:nvSpPr>
          <p:cNvPr id="971827" name="Text Box 51"/>
          <p:cNvSpPr txBox="1">
            <a:spLocks noChangeArrowheads="1"/>
          </p:cNvSpPr>
          <p:nvPr/>
        </p:nvSpPr>
        <p:spPr bwMode="auto">
          <a:xfrm>
            <a:off x="3506788" y="2338388"/>
            <a:ext cx="1847850" cy="366712"/>
          </a:xfrm>
          <a:prstGeom prst="rect">
            <a:avLst/>
          </a:prstGeom>
          <a:noFill/>
          <a:ln w="9525">
            <a:noFill/>
            <a:miter lim="800000"/>
            <a:headEnd/>
            <a:tailEnd/>
          </a:ln>
          <a:effectLst/>
        </p:spPr>
        <p:txBody>
          <a:bodyPr wrap="none">
            <a:spAutoFit/>
          </a:bodyPr>
          <a:lstStyle/>
          <a:p>
            <a:pPr>
              <a:lnSpc>
                <a:spcPct val="100000"/>
              </a:lnSpc>
            </a:pPr>
            <a:r>
              <a:rPr lang="en-US" sz="1800">
                <a:solidFill>
                  <a:srgbClr val="8B011F"/>
                </a:solidFill>
                <a:latin typeface="Arial" charset="0"/>
              </a:rPr>
              <a:t>Metadata Layer</a:t>
            </a:r>
          </a:p>
        </p:txBody>
      </p:sp>
      <p:sp>
        <p:nvSpPr>
          <p:cNvPr id="971828" name="Text Box 52"/>
          <p:cNvSpPr txBox="1">
            <a:spLocks noChangeArrowheads="1"/>
          </p:cNvSpPr>
          <p:nvPr/>
        </p:nvSpPr>
        <p:spPr bwMode="auto">
          <a:xfrm>
            <a:off x="3505200" y="4700588"/>
            <a:ext cx="1784350" cy="366712"/>
          </a:xfrm>
          <a:prstGeom prst="rect">
            <a:avLst/>
          </a:prstGeom>
          <a:noFill/>
          <a:ln w="9525">
            <a:noFill/>
            <a:miter lim="800000"/>
            <a:headEnd/>
            <a:tailEnd/>
          </a:ln>
          <a:effectLst/>
        </p:spPr>
        <p:txBody>
          <a:bodyPr wrap="none">
            <a:spAutoFit/>
          </a:bodyPr>
          <a:lstStyle/>
          <a:p>
            <a:pPr>
              <a:lnSpc>
                <a:spcPct val="100000"/>
              </a:lnSpc>
            </a:pPr>
            <a:r>
              <a:rPr lang="en-US" sz="1800">
                <a:solidFill>
                  <a:srgbClr val="8B011F"/>
                </a:solidFill>
                <a:latin typeface="Arial" charset="0"/>
              </a:rPr>
              <a:t>Physical Layer</a:t>
            </a:r>
          </a:p>
        </p:txBody>
      </p:sp>
      <p:sp>
        <p:nvSpPr>
          <p:cNvPr id="971829" name="Text Box 53"/>
          <p:cNvSpPr txBox="1">
            <a:spLocks noChangeArrowheads="1"/>
          </p:cNvSpPr>
          <p:nvPr/>
        </p:nvSpPr>
        <p:spPr bwMode="auto">
          <a:xfrm>
            <a:off x="3733800" y="5389563"/>
            <a:ext cx="920750" cy="366712"/>
          </a:xfrm>
          <a:prstGeom prst="rect">
            <a:avLst/>
          </a:prstGeom>
          <a:noFill/>
          <a:ln w="9525">
            <a:noFill/>
            <a:miter lim="800000"/>
            <a:headEnd/>
            <a:tailEnd/>
          </a:ln>
          <a:effectLst/>
        </p:spPr>
        <p:txBody>
          <a:bodyPr wrap="none">
            <a:spAutoFit/>
          </a:bodyPr>
          <a:lstStyle/>
          <a:p>
            <a:pPr>
              <a:lnSpc>
                <a:spcPct val="100000"/>
              </a:lnSpc>
            </a:pPr>
            <a:r>
              <a:rPr lang="en-US" sz="1800">
                <a:solidFill>
                  <a:srgbClr val="8B011F"/>
                </a:solidFill>
                <a:latin typeface="Arial" charset="0"/>
              </a:rPr>
              <a:t>TCP/IP</a:t>
            </a:r>
          </a:p>
        </p:txBody>
      </p:sp>
    </p:spTree>
    <p:extLst>
      <p:ext uri="{BB962C8B-B14F-4D97-AF65-F5344CB8AC3E}">
        <p14:creationId xmlns:p14="http://schemas.microsoft.com/office/powerpoint/2010/main" val="2747333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Objects and Types</a:t>
            </a:r>
            <a:endParaRPr lang="en-US" dirty="0"/>
          </a:p>
        </p:txBody>
      </p:sp>
      <p:sp>
        <p:nvSpPr>
          <p:cNvPr id="3" name="Content Placeholder 2"/>
          <p:cNvSpPr>
            <a:spLocks noGrp="1"/>
          </p:cNvSpPr>
          <p:nvPr>
            <p:ph idx="1"/>
          </p:nvPr>
        </p:nvSpPr>
        <p:spPr/>
        <p:txBody>
          <a:bodyPr/>
          <a:lstStyle/>
          <a:p>
            <a:r>
              <a:rPr lang="en-US" dirty="0" smtClean="0"/>
              <a:t>Basic </a:t>
            </a:r>
          </a:p>
          <a:p>
            <a:pPr lvl="1"/>
            <a:r>
              <a:rPr lang="en-US" dirty="0" smtClean="0"/>
              <a:t>MESSAGE TYPE</a:t>
            </a:r>
          </a:p>
          <a:p>
            <a:pPr lvl="1"/>
            <a:r>
              <a:rPr lang="en-US" dirty="0" smtClean="0"/>
              <a:t>CONTRACT</a:t>
            </a:r>
          </a:p>
          <a:p>
            <a:pPr lvl="1"/>
            <a:r>
              <a:rPr lang="en-US" dirty="0" smtClean="0"/>
              <a:t>SERVICE</a:t>
            </a:r>
          </a:p>
          <a:p>
            <a:pPr lvl="1"/>
            <a:r>
              <a:rPr lang="en-US" dirty="0" smtClean="0"/>
              <a:t>QUEUE</a:t>
            </a:r>
          </a:p>
          <a:p>
            <a:r>
              <a:rPr lang="en-US" dirty="0" smtClean="0"/>
              <a:t>All but QUEUE</a:t>
            </a:r>
          </a:p>
          <a:p>
            <a:pPr lvl="1"/>
            <a:r>
              <a:rPr lang="en-US" dirty="0" smtClean="0"/>
              <a:t>Live at database scope</a:t>
            </a:r>
          </a:p>
          <a:p>
            <a:pPr lvl="1"/>
            <a:r>
              <a:rPr lang="en-US" dirty="0" smtClean="0"/>
              <a:t>Case-sensitive names</a:t>
            </a:r>
          </a:p>
          <a:p>
            <a:endParaRPr lang="en-US" dirty="0" smtClean="0"/>
          </a:p>
        </p:txBody>
      </p:sp>
    </p:spTree>
    <p:extLst>
      <p:ext uri="{BB962C8B-B14F-4D97-AF65-F5344CB8AC3E}">
        <p14:creationId xmlns:p14="http://schemas.microsoft.com/office/powerpoint/2010/main" val="3885928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Objects and Types</a:t>
            </a:r>
            <a:endParaRPr lang="en-US" dirty="0"/>
          </a:p>
        </p:txBody>
      </p:sp>
      <p:sp>
        <p:nvSpPr>
          <p:cNvPr id="3" name="Content Placeholder 2"/>
          <p:cNvSpPr>
            <a:spLocks noGrp="1"/>
          </p:cNvSpPr>
          <p:nvPr>
            <p:ph idx="1"/>
          </p:nvPr>
        </p:nvSpPr>
        <p:spPr/>
        <p:txBody>
          <a:bodyPr/>
          <a:lstStyle/>
          <a:p>
            <a:r>
              <a:rPr lang="en-US" dirty="0" smtClean="0"/>
              <a:t>ROUTE</a:t>
            </a:r>
          </a:p>
          <a:p>
            <a:r>
              <a:rPr lang="en-US" dirty="0"/>
              <a:t>ENDPOINT... FOR BROKER</a:t>
            </a:r>
          </a:p>
          <a:p>
            <a:r>
              <a:rPr lang="en-US" dirty="0"/>
              <a:t>BROKER </a:t>
            </a:r>
            <a:r>
              <a:rPr lang="en-US" dirty="0" smtClean="0"/>
              <a:t>PRIORITY</a:t>
            </a:r>
          </a:p>
          <a:p>
            <a:r>
              <a:rPr lang="en-US" dirty="0" smtClean="0"/>
              <a:t>REMOTE SERVICE BINDING</a:t>
            </a:r>
          </a:p>
          <a:p>
            <a:r>
              <a:rPr lang="en-US" dirty="0" smtClean="0"/>
              <a:t>Uses CERTIFICATE</a:t>
            </a:r>
          </a:p>
          <a:p>
            <a:pPr lvl="1"/>
            <a:r>
              <a:rPr lang="en-US" dirty="0" smtClean="0"/>
              <a:t>And logins and users tied to certificates</a:t>
            </a:r>
          </a:p>
          <a:p>
            <a:endParaRPr lang="en-US" dirty="0"/>
          </a:p>
        </p:txBody>
      </p:sp>
    </p:spTree>
    <p:extLst>
      <p:ext uri="{BB962C8B-B14F-4D97-AF65-F5344CB8AC3E}">
        <p14:creationId xmlns:p14="http://schemas.microsoft.com/office/powerpoint/2010/main" val="28800949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DDL and DML Statements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CREATE/ALTER/DROP</a:t>
            </a:r>
            <a:r>
              <a:rPr lang="en-US" dirty="0"/>
              <a:t> </a:t>
            </a:r>
            <a:r>
              <a:rPr lang="en-US" dirty="0" smtClean="0"/>
              <a:t>of objects</a:t>
            </a:r>
          </a:p>
          <a:p>
            <a:r>
              <a:rPr lang="en-US" dirty="0" smtClean="0"/>
              <a:t>CREATE/ALTER/RESTORE DATABASE</a:t>
            </a:r>
          </a:p>
          <a:p>
            <a:pPr lvl="1"/>
            <a:r>
              <a:rPr lang="en-US" dirty="0" smtClean="0"/>
              <a:t>ENABLE_BROKER,  NEW_BROKER, ERROR_BROKER_CONVERSATIONS</a:t>
            </a:r>
          </a:p>
          <a:p>
            <a:pPr lvl="1"/>
            <a:r>
              <a:rPr lang="en-US" dirty="0" smtClean="0"/>
              <a:t>HONOR_BROKER_PRIORITY</a:t>
            </a:r>
          </a:p>
          <a:p>
            <a:r>
              <a:rPr lang="en-US" dirty="0" smtClean="0"/>
              <a:t>DML</a:t>
            </a:r>
          </a:p>
          <a:p>
            <a:pPr lvl="1"/>
            <a:r>
              <a:rPr lang="en-US" dirty="0"/>
              <a:t>BEGIN CONVERSATION TIMER</a:t>
            </a:r>
          </a:p>
          <a:p>
            <a:pPr lvl="1"/>
            <a:r>
              <a:rPr lang="en-US" dirty="0"/>
              <a:t>BEGIN DIALOG CONVERSATION</a:t>
            </a:r>
          </a:p>
          <a:p>
            <a:pPr lvl="1"/>
            <a:r>
              <a:rPr lang="en-US" dirty="0"/>
              <a:t>END CONVERSATION</a:t>
            </a:r>
          </a:p>
          <a:p>
            <a:pPr lvl="1"/>
            <a:r>
              <a:rPr lang="en-US" dirty="0"/>
              <a:t>GET CONVERSATION GROUP</a:t>
            </a:r>
          </a:p>
          <a:p>
            <a:pPr lvl="1"/>
            <a:r>
              <a:rPr lang="en-US" dirty="0"/>
              <a:t>GET TRANSMISSION_STATUS</a:t>
            </a:r>
          </a:p>
          <a:p>
            <a:pPr lvl="1"/>
            <a:r>
              <a:rPr lang="en-US" dirty="0"/>
              <a:t>MOVE CONVERSATION</a:t>
            </a:r>
          </a:p>
          <a:p>
            <a:pPr lvl="1"/>
            <a:r>
              <a:rPr lang="en-US" dirty="0"/>
              <a:t>RECEIVE</a:t>
            </a:r>
          </a:p>
          <a:p>
            <a:pPr lvl="1"/>
            <a:r>
              <a:rPr lang="en-US" dirty="0" smtClean="0"/>
              <a:t>SEND (SQL 2012 can send to &gt; 1 conversation handle)</a:t>
            </a:r>
            <a:endParaRPr lang="en-US" dirty="0"/>
          </a:p>
        </p:txBody>
      </p:sp>
    </p:spTree>
    <p:extLst>
      <p:ext uri="{BB962C8B-B14F-4D97-AF65-F5344CB8AC3E}">
        <p14:creationId xmlns:p14="http://schemas.microsoft.com/office/powerpoint/2010/main" val="26708125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Construction - DDL</a:t>
            </a:r>
            <a:endParaRPr lang="en-US" dirty="0"/>
          </a:p>
        </p:txBody>
      </p:sp>
      <p:sp>
        <p:nvSpPr>
          <p:cNvPr id="3" name="Content Placeholder 2"/>
          <p:cNvSpPr>
            <a:spLocks noGrp="1"/>
          </p:cNvSpPr>
          <p:nvPr>
            <p:ph idx="1"/>
          </p:nvPr>
        </p:nvSpPr>
        <p:spPr/>
        <p:txBody>
          <a:bodyPr>
            <a:normAutofit/>
          </a:bodyPr>
          <a:lstStyle/>
          <a:p>
            <a:r>
              <a:rPr lang="en-US" dirty="0" smtClean="0"/>
              <a:t>Central Service Broker Object is a SERVICE</a:t>
            </a:r>
          </a:p>
          <a:p>
            <a:pPr lvl="1"/>
            <a:r>
              <a:rPr lang="en-US" dirty="0" smtClean="0"/>
              <a:t>SERVICE is logical endpoint for messages</a:t>
            </a:r>
          </a:p>
          <a:p>
            <a:r>
              <a:rPr lang="en-US" dirty="0" smtClean="0"/>
              <a:t>SERVICE associated with a QUEUE</a:t>
            </a:r>
          </a:p>
          <a:p>
            <a:pPr lvl="1"/>
            <a:r>
              <a:rPr lang="en-US" dirty="0" smtClean="0"/>
              <a:t>QUEUE is the physical endpoint for messages</a:t>
            </a:r>
          </a:p>
          <a:p>
            <a:r>
              <a:rPr lang="en-US" dirty="0" smtClean="0"/>
              <a:t>SERVICE is associated with 0-n service CONTRACTs</a:t>
            </a:r>
          </a:p>
          <a:p>
            <a:pPr lvl="1"/>
            <a:r>
              <a:rPr lang="en-US" dirty="0" smtClean="0"/>
              <a:t>Define which message types can be exchanged</a:t>
            </a:r>
          </a:p>
          <a:p>
            <a:r>
              <a:rPr lang="en-US" dirty="0" smtClean="0"/>
              <a:t>MESSAGE TYPE defines message validation</a:t>
            </a:r>
          </a:p>
          <a:p>
            <a:pPr lvl="1"/>
            <a:r>
              <a:rPr lang="en-US" dirty="0" smtClean="0"/>
              <a:t>None, Empty, XML, XML with Schema Collection</a:t>
            </a:r>
          </a:p>
        </p:txBody>
      </p:sp>
    </p:spTree>
    <p:extLst>
      <p:ext uri="{BB962C8B-B14F-4D97-AF65-F5344CB8AC3E}">
        <p14:creationId xmlns:p14="http://schemas.microsoft.com/office/powerpoint/2010/main" val="637936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SQL Server 2008: Priority</a:t>
            </a:r>
            <a:endParaRPr lang="en-US" dirty="0"/>
          </a:p>
        </p:txBody>
      </p:sp>
      <p:sp>
        <p:nvSpPr>
          <p:cNvPr id="3" name="Content Placeholder 2"/>
          <p:cNvSpPr>
            <a:spLocks noGrp="1"/>
          </p:cNvSpPr>
          <p:nvPr>
            <p:ph idx="1"/>
          </p:nvPr>
        </p:nvSpPr>
        <p:spPr/>
        <p:txBody>
          <a:bodyPr>
            <a:normAutofit/>
          </a:bodyPr>
          <a:lstStyle/>
          <a:p>
            <a:r>
              <a:rPr lang="en-US" dirty="0" smtClean="0"/>
              <a:t>Message Priority defined as database object</a:t>
            </a:r>
          </a:p>
          <a:p>
            <a:pPr lvl="1"/>
            <a:r>
              <a:rPr lang="en-US" dirty="0" smtClean="0"/>
              <a:t>CREATE BROKER PRIORITY</a:t>
            </a:r>
          </a:p>
          <a:p>
            <a:r>
              <a:rPr lang="en-US" dirty="0" smtClean="0"/>
              <a:t>Priority varies from 1-10 (5 is default)</a:t>
            </a:r>
          </a:p>
          <a:p>
            <a:r>
              <a:rPr lang="en-US" dirty="0" smtClean="0"/>
              <a:t>Priority defined based on</a:t>
            </a:r>
          </a:p>
          <a:p>
            <a:pPr lvl="1"/>
            <a:r>
              <a:rPr lang="en-US" dirty="0" smtClean="0"/>
              <a:t>Local service name</a:t>
            </a:r>
          </a:p>
          <a:p>
            <a:pPr lvl="1"/>
            <a:r>
              <a:rPr lang="en-US" dirty="0" smtClean="0"/>
              <a:t>Remote service name</a:t>
            </a:r>
          </a:p>
          <a:p>
            <a:pPr lvl="1"/>
            <a:r>
              <a:rPr lang="en-US" dirty="0" smtClean="0"/>
              <a:t>Contract</a:t>
            </a:r>
          </a:p>
          <a:p>
            <a:r>
              <a:rPr lang="en-US" dirty="0" smtClean="0"/>
              <a:t>Priority added to </a:t>
            </a:r>
          </a:p>
          <a:p>
            <a:pPr lvl="1"/>
            <a:r>
              <a:rPr lang="en-US" dirty="0" smtClean="0"/>
              <a:t>Conversation Endpoints</a:t>
            </a:r>
          </a:p>
          <a:p>
            <a:pPr lvl="1"/>
            <a:r>
              <a:rPr lang="en-US" dirty="0" smtClean="0"/>
              <a:t>Messages</a:t>
            </a:r>
            <a:endParaRPr lang="en-US" dirty="0"/>
          </a:p>
        </p:txBody>
      </p:sp>
    </p:spTree>
    <p:extLst>
      <p:ext uri="{BB962C8B-B14F-4D97-AF65-F5344CB8AC3E}">
        <p14:creationId xmlns:p14="http://schemas.microsoft.com/office/powerpoint/2010/main" val="3521391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Database Maintenance and Broker </a:t>
            </a:r>
            <a:endParaRPr lang="en-US" dirty="0"/>
          </a:p>
        </p:txBody>
      </p:sp>
      <p:sp>
        <p:nvSpPr>
          <p:cNvPr id="2" name="Content Placeholder 1"/>
          <p:cNvSpPr>
            <a:spLocks noGrp="1"/>
          </p:cNvSpPr>
          <p:nvPr>
            <p:ph idx="1"/>
          </p:nvPr>
        </p:nvSpPr>
        <p:spPr/>
        <p:txBody>
          <a:bodyPr>
            <a:normAutofit fontScale="92500"/>
          </a:bodyPr>
          <a:lstStyle/>
          <a:p>
            <a:r>
              <a:rPr lang="en-US" dirty="0" smtClean="0"/>
              <a:t>Broker objects and messages are backed up and restored with database</a:t>
            </a:r>
          </a:p>
          <a:p>
            <a:r>
              <a:rPr lang="en-US" dirty="0" smtClean="0"/>
              <a:t>Broker ID (</a:t>
            </a:r>
            <a:r>
              <a:rPr lang="en-US" dirty="0" err="1" smtClean="0"/>
              <a:t>guid</a:t>
            </a:r>
            <a:r>
              <a:rPr lang="en-US" dirty="0" smtClean="0"/>
              <a:t>) must be considered</a:t>
            </a:r>
          </a:p>
          <a:p>
            <a:pPr lvl="1"/>
            <a:r>
              <a:rPr lang="en-US" dirty="0" smtClean="0"/>
              <a:t>Broker ID must be unique inside and outside organization</a:t>
            </a:r>
          </a:p>
          <a:p>
            <a:r>
              <a:rPr lang="en-US" dirty="0" smtClean="0"/>
              <a:t>RESTORE or CREATE DATABASE FOR ATTACH must take broker into consideration</a:t>
            </a:r>
          </a:p>
          <a:p>
            <a:pPr lvl="1"/>
            <a:r>
              <a:rPr lang="en-US" dirty="0" smtClean="0"/>
              <a:t>ENABLE_BROKER – id, objects, conversations retained</a:t>
            </a:r>
          </a:p>
          <a:p>
            <a:pPr lvl="1"/>
            <a:r>
              <a:rPr lang="en-US" dirty="0" smtClean="0"/>
              <a:t>ERROR_BROKER_CONVERSATIONS – id and objects retained, all conversations ended with an error</a:t>
            </a:r>
          </a:p>
          <a:p>
            <a:pPr lvl="1"/>
            <a:r>
              <a:rPr lang="en-US" dirty="0" smtClean="0"/>
              <a:t>NEW_BROKER – creates new id, conversations removed without sending error</a:t>
            </a:r>
          </a:p>
        </p:txBody>
      </p:sp>
    </p:spTree>
    <p:extLst>
      <p:ext uri="{BB962C8B-B14F-4D97-AF65-F5344CB8AC3E}">
        <p14:creationId xmlns:p14="http://schemas.microsoft.com/office/powerpoint/2010/main" val="907599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Construction - DML</a:t>
            </a:r>
            <a:endParaRPr lang="en-US" dirty="0"/>
          </a:p>
        </p:txBody>
      </p:sp>
      <p:sp>
        <p:nvSpPr>
          <p:cNvPr id="3" name="Content Placeholder 2"/>
          <p:cNvSpPr>
            <a:spLocks noGrp="1"/>
          </p:cNvSpPr>
          <p:nvPr>
            <p:ph idx="1"/>
          </p:nvPr>
        </p:nvSpPr>
        <p:spPr/>
        <p:txBody>
          <a:bodyPr>
            <a:normAutofit lnSpcReduction="10000"/>
          </a:bodyPr>
          <a:lstStyle/>
          <a:p>
            <a:r>
              <a:rPr lang="en-US" dirty="0" smtClean="0"/>
              <a:t>Queued messages associated with conversations</a:t>
            </a:r>
          </a:p>
          <a:p>
            <a:pPr lvl="1"/>
            <a:r>
              <a:rPr lang="en-US" dirty="0" smtClean="0"/>
              <a:t>QUEUE is a view over an internal table</a:t>
            </a:r>
          </a:p>
          <a:p>
            <a:pPr lvl="1"/>
            <a:r>
              <a:rPr lang="en-US" dirty="0" smtClean="0"/>
              <a:t>No direct INSERT, UPDATE, or DELETE</a:t>
            </a:r>
          </a:p>
          <a:p>
            <a:pPr lvl="1"/>
            <a:r>
              <a:rPr lang="en-US" dirty="0" smtClean="0"/>
              <a:t>Can only SELECT or RECEIVE from QUEUE</a:t>
            </a:r>
          </a:p>
          <a:p>
            <a:r>
              <a:rPr lang="en-US" dirty="0" smtClean="0"/>
              <a:t>Service Broker conversations are asymmetric</a:t>
            </a:r>
          </a:p>
          <a:p>
            <a:pPr lvl="1"/>
            <a:r>
              <a:rPr lang="en-US" dirty="0" smtClean="0"/>
              <a:t>Initiator service begins conversation with target service</a:t>
            </a:r>
          </a:p>
          <a:p>
            <a:pPr lvl="1"/>
            <a:r>
              <a:rPr lang="en-US" dirty="0" smtClean="0"/>
              <a:t>Initiator names the contract for conversation</a:t>
            </a:r>
          </a:p>
          <a:p>
            <a:pPr lvl="1"/>
            <a:r>
              <a:rPr lang="en-US" dirty="0" smtClean="0"/>
              <a:t>Target must be defined to use this contract</a:t>
            </a:r>
          </a:p>
          <a:p>
            <a:pPr lvl="1"/>
            <a:r>
              <a:rPr lang="en-US" dirty="0" smtClean="0"/>
              <a:t>Conversation does not begin at target until initiator sends first message</a:t>
            </a:r>
            <a:endParaRPr lang="en-US" dirty="0"/>
          </a:p>
        </p:txBody>
      </p:sp>
    </p:spTree>
    <p:extLst>
      <p:ext uri="{BB962C8B-B14F-4D97-AF65-F5344CB8AC3E}">
        <p14:creationId xmlns:p14="http://schemas.microsoft.com/office/powerpoint/2010/main" val="2845036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Sending Messages</a:t>
            </a:r>
            <a:endParaRPr lang="en-US" dirty="0"/>
          </a:p>
        </p:txBody>
      </p:sp>
      <p:sp>
        <p:nvSpPr>
          <p:cNvPr id="3" name="Content Placeholder 2"/>
          <p:cNvSpPr>
            <a:spLocks noGrp="1"/>
          </p:cNvSpPr>
          <p:nvPr>
            <p:ph idx="1"/>
          </p:nvPr>
        </p:nvSpPr>
        <p:spPr/>
        <p:txBody>
          <a:bodyPr>
            <a:normAutofit/>
          </a:bodyPr>
          <a:lstStyle/>
          <a:p>
            <a:r>
              <a:rPr lang="en-US" dirty="0" smtClean="0"/>
              <a:t>Initiator and target each have conversation handles</a:t>
            </a:r>
          </a:p>
          <a:p>
            <a:pPr lvl="1"/>
            <a:r>
              <a:rPr lang="en-US" dirty="0" smtClean="0"/>
              <a:t>Initiator - returned from BEGIN CONVERSATION</a:t>
            </a:r>
          </a:p>
          <a:p>
            <a:pPr lvl="1"/>
            <a:r>
              <a:rPr lang="en-US" dirty="0" smtClean="0"/>
              <a:t>Target - retrieved when first message received</a:t>
            </a:r>
          </a:p>
          <a:p>
            <a:r>
              <a:rPr lang="en-US" dirty="0" smtClean="0"/>
              <a:t>Conversation handle is used to</a:t>
            </a:r>
          </a:p>
          <a:p>
            <a:pPr lvl="1"/>
            <a:r>
              <a:rPr lang="en-US" dirty="0" smtClean="0"/>
              <a:t>Send messages</a:t>
            </a:r>
          </a:p>
          <a:p>
            <a:pPr lvl="1"/>
            <a:r>
              <a:rPr lang="en-US" dirty="0" smtClean="0"/>
              <a:t>End the conversation - conversation ends when both services issue END CONVERSATION on handle</a:t>
            </a:r>
          </a:p>
          <a:p>
            <a:pPr lvl="1"/>
            <a:endParaRPr lang="en-US" dirty="0"/>
          </a:p>
        </p:txBody>
      </p:sp>
    </p:spTree>
    <p:extLst>
      <p:ext uri="{BB962C8B-B14F-4D97-AF65-F5344CB8AC3E}">
        <p14:creationId xmlns:p14="http://schemas.microsoft.com/office/powerpoint/2010/main" val="3877085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sp>
        <p:nvSpPr>
          <p:cNvPr id="2" name="Content Placeholder 1"/>
          <p:cNvSpPr>
            <a:spLocks noGrp="1"/>
          </p:cNvSpPr>
          <p:nvPr>
            <p:ph idx="1"/>
          </p:nvPr>
        </p:nvSpPr>
        <p:spPr/>
        <p:txBody>
          <a:bodyPr/>
          <a:lstStyle/>
          <a:p>
            <a:r>
              <a:rPr lang="en-US" dirty="0" smtClean="0"/>
              <a:t>Background</a:t>
            </a:r>
          </a:p>
          <a:p>
            <a:r>
              <a:rPr lang="en-US" dirty="0" smtClean="0"/>
              <a:t>Service Broker Database Objects</a:t>
            </a:r>
          </a:p>
          <a:p>
            <a:r>
              <a:rPr lang="en-US" dirty="0" smtClean="0"/>
              <a:t>Service Broker and Database Properties</a:t>
            </a:r>
          </a:p>
          <a:p>
            <a:r>
              <a:rPr lang="en-US" dirty="0" smtClean="0"/>
              <a:t>Activation </a:t>
            </a:r>
          </a:p>
          <a:p>
            <a:r>
              <a:rPr lang="en-US" dirty="0" smtClean="0"/>
              <a:t>Endpoints and Routing</a:t>
            </a:r>
          </a:p>
          <a:p>
            <a:r>
              <a:rPr lang="en-US" dirty="0" smtClean="0"/>
              <a:t>Security</a:t>
            </a:r>
          </a:p>
        </p:txBody>
      </p:sp>
    </p:spTree>
    <p:extLst>
      <p:ext uri="{BB962C8B-B14F-4D97-AF65-F5344CB8AC3E}">
        <p14:creationId xmlns:p14="http://schemas.microsoft.com/office/powerpoint/2010/main" val="764873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Receiving Messages</a:t>
            </a:r>
            <a:endParaRPr lang="en-US" dirty="0"/>
          </a:p>
        </p:txBody>
      </p:sp>
      <p:sp>
        <p:nvSpPr>
          <p:cNvPr id="3" name="Content Placeholder 2"/>
          <p:cNvSpPr>
            <a:spLocks noGrp="1"/>
          </p:cNvSpPr>
          <p:nvPr>
            <p:ph idx="1"/>
          </p:nvPr>
        </p:nvSpPr>
        <p:spPr/>
        <p:txBody>
          <a:bodyPr>
            <a:normAutofit lnSpcReduction="10000"/>
          </a:bodyPr>
          <a:lstStyle/>
          <a:p>
            <a:r>
              <a:rPr lang="en-US" dirty="0" smtClean="0"/>
              <a:t>Messages are received from queue directly</a:t>
            </a:r>
          </a:p>
          <a:p>
            <a:r>
              <a:rPr lang="en-US" dirty="0" smtClean="0"/>
              <a:t>RECEIVE DML statement</a:t>
            </a:r>
          </a:p>
          <a:p>
            <a:pPr lvl="1"/>
            <a:r>
              <a:rPr lang="en-US" dirty="0" smtClean="0"/>
              <a:t>Receives message(s) for one conversation (group)</a:t>
            </a:r>
          </a:p>
          <a:p>
            <a:pPr lvl="1"/>
            <a:r>
              <a:rPr lang="en-US" dirty="0" smtClean="0"/>
              <a:t>Locks a conversation (group)</a:t>
            </a:r>
          </a:p>
          <a:p>
            <a:r>
              <a:rPr lang="en-US" dirty="0" smtClean="0"/>
              <a:t>Messages always received in order, per conversation</a:t>
            </a:r>
          </a:p>
          <a:p>
            <a:r>
              <a:rPr lang="en-US" dirty="0" smtClean="0"/>
              <a:t>Variety of receive-process patterns</a:t>
            </a:r>
          </a:p>
          <a:p>
            <a:pPr lvl="1"/>
            <a:r>
              <a:rPr lang="en-US" dirty="0" smtClean="0"/>
              <a:t>Receive single message into variables</a:t>
            </a:r>
          </a:p>
          <a:p>
            <a:pPr lvl="1"/>
            <a:r>
              <a:rPr lang="en-US" dirty="0" smtClean="0"/>
              <a:t>Receive all messages into table variable (faster)</a:t>
            </a:r>
          </a:p>
          <a:p>
            <a:pPr lvl="1"/>
            <a:r>
              <a:rPr lang="en-US" dirty="0" smtClean="0"/>
              <a:t>Process one message per transaction</a:t>
            </a:r>
          </a:p>
          <a:p>
            <a:pPr lvl="1"/>
            <a:r>
              <a:rPr lang="en-US" dirty="0" smtClean="0"/>
              <a:t>Process group of messages per transaction (faster)</a:t>
            </a:r>
          </a:p>
        </p:txBody>
      </p:sp>
    </p:spTree>
    <p:extLst>
      <p:ext uri="{BB962C8B-B14F-4D97-AF65-F5344CB8AC3E}">
        <p14:creationId xmlns:p14="http://schemas.microsoft.com/office/powerpoint/2010/main" val="4211577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Application Patterns</a:t>
            </a:r>
            <a:endParaRPr lang="en-US" dirty="0"/>
          </a:p>
        </p:txBody>
      </p:sp>
      <p:sp>
        <p:nvSpPr>
          <p:cNvPr id="2" name="Content Placeholder 1"/>
          <p:cNvSpPr>
            <a:spLocks noGrp="1"/>
          </p:cNvSpPr>
          <p:nvPr>
            <p:ph idx="1"/>
          </p:nvPr>
        </p:nvSpPr>
        <p:spPr/>
        <p:txBody>
          <a:bodyPr/>
          <a:lstStyle/>
          <a:p>
            <a:r>
              <a:rPr lang="en-US" dirty="0" smtClean="0"/>
              <a:t>One conversation per message</a:t>
            </a:r>
          </a:p>
          <a:p>
            <a:pPr lvl="1"/>
            <a:r>
              <a:rPr lang="en-US" dirty="0" smtClean="0"/>
              <a:t>Conversations fairly costly to set up</a:t>
            </a:r>
          </a:p>
          <a:p>
            <a:r>
              <a:rPr lang="en-US" dirty="0" smtClean="0"/>
              <a:t>One conversation for all messages</a:t>
            </a:r>
          </a:p>
          <a:p>
            <a:pPr lvl="1"/>
            <a:r>
              <a:rPr lang="en-US" dirty="0" smtClean="0"/>
              <a:t>Single-threads at the sender and receiver</a:t>
            </a:r>
          </a:p>
          <a:p>
            <a:r>
              <a:rPr lang="en-US" dirty="0" smtClean="0"/>
              <a:t>Conversation reuse using a pool of conversations</a:t>
            </a:r>
          </a:p>
          <a:p>
            <a:pPr lvl="1"/>
            <a:r>
              <a:rPr lang="en-US" dirty="0" smtClean="0"/>
              <a:t>Conversations should be recycled periodically</a:t>
            </a:r>
          </a:p>
          <a:p>
            <a:endParaRPr lang="en-US" dirty="0" smtClean="0"/>
          </a:p>
        </p:txBody>
      </p:sp>
    </p:spTree>
    <p:extLst>
      <p:ext uri="{BB962C8B-B14F-4D97-AF65-F5344CB8AC3E}">
        <p14:creationId xmlns:p14="http://schemas.microsoft.com/office/powerpoint/2010/main" val="3015048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Activation</a:t>
            </a:r>
            <a:endParaRPr lang="en-US" dirty="0"/>
          </a:p>
        </p:txBody>
      </p:sp>
      <p:sp>
        <p:nvSpPr>
          <p:cNvPr id="3" name="Content Placeholder 2"/>
          <p:cNvSpPr>
            <a:spLocks noGrp="1"/>
          </p:cNvSpPr>
          <p:nvPr>
            <p:ph idx="1"/>
          </p:nvPr>
        </p:nvSpPr>
        <p:spPr/>
        <p:txBody>
          <a:bodyPr/>
          <a:lstStyle/>
          <a:p>
            <a:r>
              <a:rPr lang="en-US" dirty="0" smtClean="0"/>
              <a:t>Queued messages can be automatically processed</a:t>
            </a:r>
          </a:p>
          <a:p>
            <a:pPr lvl="1"/>
            <a:r>
              <a:rPr lang="en-US" dirty="0" smtClean="0"/>
              <a:t>Known as activation</a:t>
            </a:r>
          </a:p>
          <a:p>
            <a:r>
              <a:rPr lang="en-US" dirty="0" smtClean="0"/>
              <a:t>Activation can be Internal (in SQL Server)</a:t>
            </a:r>
          </a:p>
          <a:p>
            <a:pPr lvl="1"/>
            <a:r>
              <a:rPr lang="en-US" dirty="0" smtClean="0"/>
              <a:t>Stored procedure</a:t>
            </a:r>
          </a:p>
          <a:p>
            <a:r>
              <a:rPr lang="en-US" dirty="0" smtClean="0"/>
              <a:t>Activation can be External (outside SQL Server)</a:t>
            </a:r>
          </a:p>
          <a:p>
            <a:pPr lvl="1"/>
            <a:r>
              <a:rPr lang="en-US" dirty="0" smtClean="0"/>
              <a:t>Program or Windows Service</a:t>
            </a:r>
          </a:p>
        </p:txBody>
      </p:sp>
    </p:spTree>
    <p:extLst>
      <p:ext uri="{BB962C8B-B14F-4D97-AF65-F5344CB8AC3E}">
        <p14:creationId xmlns:p14="http://schemas.microsoft.com/office/powerpoint/2010/main" val="3763057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Internal Activation </a:t>
            </a:r>
            <a:endParaRPr lang="en-US" dirty="0"/>
          </a:p>
        </p:txBody>
      </p:sp>
      <p:sp>
        <p:nvSpPr>
          <p:cNvPr id="3" name="Content Placeholder 2"/>
          <p:cNvSpPr>
            <a:spLocks noGrp="1"/>
          </p:cNvSpPr>
          <p:nvPr>
            <p:ph idx="1"/>
          </p:nvPr>
        </p:nvSpPr>
        <p:spPr/>
        <p:txBody>
          <a:bodyPr/>
          <a:lstStyle/>
          <a:p>
            <a:r>
              <a:rPr lang="en-US" smtClean="0"/>
              <a:t>Internal Activation</a:t>
            </a:r>
          </a:p>
          <a:p>
            <a:pPr lvl="1"/>
            <a:r>
              <a:rPr lang="en-US" smtClean="0"/>
              <a:t>Activation program is a stored procedure</a:t>
            </a:r>
          </a:p>
          <a:p>
            <a:pPr lvl="1"/>
            <a:r>
              <a:rPr lang="en-US" smtClean="0"/>
              <a:t>Activation procedure is associated with a QUEUE</a:t>
            </a:r>
          </a:p>
          <a:p>
            <a:pPr lvl="1"/>
            <a:r>
              <a:rPr lang="en-US" smtClean="0"/>
              <a:t>Procedure must have an identity (user)</a:t>
            </a:r>
          </a:p>
          <a:p>
            <a:pPr lvl="1"/>
            <a:r>
              <a:rPr lang="en-US" smtClean="0"/>
              <a:t>1-n copies of procedure can execute simultaneously</a:t>
            </a:r>
          </a:p>
          <a:p>
            <a:r>
              <a:rPr lang="en-US" smtClean="0"/>
              <a:t>Internal Activation procedures </a:t>
            </a:r>
          </a:p>
          <a:p>
            <a:pPr lvl="1"/>
            <a:r>
              <a:rPr lang="en-US" smtClean="0"/>
              <a:t>Started automatically by SQL Server</a:t>
            </a:r>
          </a:p>
          <a:p>
            <a:pPr lvl="1"/>
            <a:r>
              <a:rPr lang="en-US" smtClean="0"/>
              <a:t>Process messages (by conversation) in a loop until no more work is left</a:t>
            </a:r>
          </a:p>
          <a:p>
            <a:pPr lvl="1"/>
            <a:r>
              <a:rPr lang="en-US" smtClean="0"/>
              <a:t>Messages must be processed in order</a:t>
            </a:r>
          </a:p>
          <a:p>
            <a:endParaRPr lang="en-US" dirty="0"/>
          </a:p>
        </p:txBody>
      </p:sp>
    </p:spTree>
    <p:extLst>
      <p:ext uri="{BB962C8B-B14F-4D97-AF65-F5344CB8AC3E}">
        <p14:creationId xmlns:p14="http://schemas.microsoft.com/office/powerpoint/2010/main" val="4191348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Activation Procedures and Identity</a:t>
            </a:r>
            <a:endParaRPr lang="en-US" dirty="0"/>
          </a:p>
        </p:txBody>
      </p:sp>
      <p:sp>
        <p:nvSpPr>
          <p:cNvPr id="2" name="Content Placeholder 1"/>
          <p:cNvSpPr>
            <a:spLocks noGrp="1"/>
          </p:cNvSpPr>
          <p:nvPr>
            <p:ph idx="1"/>
          </p:nvPr>
        </p:nvSpPr>
        <p:spPr/>
        <p:txBody>
          <a:bodyPr/>
          <a:lstStyle/>
          <a:p>
            <a:r>
              <a:rPr lang="en-US" dirty="0" smtClean="0"/>
              <a:t>Activation procedures execute "in a vacuum"</a:t>
            </a:r>
          </a:p>
          <a:p>
            <a:pPr lvl="1"/>
            <a:r>
              <a:rPr lang="en-US" dirty="0" smtClean="0"/>
              <a:t>Not associated with user who send the message</a:t>
            </a:r>
          </a:p>
          <a:p>
            <a:r>
              <a:rPr lang="en-US" dirty="0" smtClean="0"/>
              <a:t>Activation procedures may need to access DB resources</a:t>
            </a:r>
          </a:p>
          <a:p>
            <a:pPr lvl="1"/>
            <a:r>
              <a:rPr lang="en-US" dirty="0" smtClean="0"/>
              <a:t>Write to or read from tables</a:t>
            </a:r>
          </a:p>
          <a:p>
            <a:r>
              <a:rPr lang="en-US" dirty="0" smtClean="0"/>
              <a:t>These procedures defined using EXECUTE AS</a:t>
            </a:r>
          </a:p>
          <a:p>
            <a:pPr lvl="1"/>
            <a:r>
              <a:rPr lang="en-US" dirty="0" smtClean="0"/>
              <a:t>Broker execution principal should have least privileges needed</a:t>
            </a:r>
          </a:p>
          <a:p>
            <a:pPr lvl="1"/>
            <a:r>
              <a:rPr lang="en-US" dirty="0" smtClean="0"/>
              <a:t>Code-signing can be used instead for cross-database or access to DMVs</a:t>
            </a:r>
            <a:endParaRPr lang="en-US" dirty="0"/>
          </a:p>
        </p:txBody>
      </p:sp>
    </p:spTree>
    <p:extLst>
      <p:ext uri="{BB962C8B-B14F-4D97-AF65-F5344CB8AC3E}">
        <p14:creationId xmlns:p14="http://schemas.microsoft.com/office/powerpoint/2010/main" val="1952534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External Activation</a:t>
            </a:r>
            <a:endParaRPr lang="en-US" dirty="0"/>
          </a:p>
        </p:txBody>
      </p:sp>
      <p:sp>
        <p:nvSpPr>
          <p:cNvPr id="3" name="Content Placeholder 2"/>
          <p:cNvSpPr>
            <a:spLocks noGrp="1"/>
          </p:cNvSpPr>
          <p:nvPr>
            <p:ph idx="1"/>
          </p:nvPr>
        </p:nvSpPr>
        <p:spPr/>
        <p:txBody>
          <a:bodyPr/>
          <a:lstStyle/>
          <a:p>
            <a:r>
              <a:rPr lang="en-US" dirty="0" smtClean="0"/>
              <a:t>External Activation</a:t>
            </a:r>
          </a:p>
          <a:p>
            <a:pPr lvl="1"/>
            <a:r>
              <a:rPr lang="en-US" dirty="0" smtClean="0"/>
              <a:t>External program watches an "activation signaler queue" via Event Notification</a:t>
            </a:r>
          </a:p>
          <a:p>
            <a:pPr lvl="1"/>
            <a:r>
              <a:rPr lang="en-US" dirty="0" smtClean="0"/>
              <a:t>Message from signaler indicates which queue has messages to process</a:t>
            </a:r>
          </a:p>
          <a:p>
            <a:pPr lvl="1"/>
            <a:r>
              <a:rPr lang="en-US" dirty="0" smtClean="0"/>
              <a:t>External program reads messages from the appropriate queue</a:t>
            </a:r>
          </a:p>
          <a:p>
            <a:r>
              <a:rPr lang="en-US" dirty="0" smtClean="0"/>
              <a:t>External Activator service shipped with SQL Server 2008</a:t>
            </a:r>
          </a:p>
          <a:p>
            <a:pPr lvl="1"/>
            <a:r>
              <a:rPr lang="en-US" dirty="0" smtClean="0"/>
              <a:t>Part of the Feature Pack</a:t>
            </a:r>
          </a:p>
        </p:txBody>
      </p:sp>
    </p:spTree>
    <p:extLst>
      <p:ext uri="{BB962C8B-B14F-4D97-AF65-F5344CB8AC3E}">
        <p14:creationId xmlns:p14="http://schemas.microsoft.com/office/powerpoint/2010/main" val="3368918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Metadata </a:t>
            </a:r>
            <a:endParaRPr lang="en-US" dirty="0"/>
          </a:p>
        </p:txBody>
      </p:sp>
      <p:sp>
        <p:nvSpPr>
          <p:cNvPr id="3" name="Content Placeholder 2"/>
          <p:cNvSpPr>
            <a:spLocks noGrp="1"/>
          </p:cNvSpPr>
          <p:nvPr>
            <p:ph idx="1"/>
          </p:nvPr>
        </p:nvSpPr>
        <p:spPr>
          <a:xfrm>
            <a:off x="227013" y="1141413"/>
            <a:ext cx="8688387" cy="5283200"/>
          </a:xfrm>
        </p:spPr>
        <p:txBody>
          <a:bodyPr>
            <a:normAutofit lnSpcReduction="10000"/>
          </a:bodyPr>
          <a:lstStyle/>
          <a:p>
            <a:r>
              <a:rPr lang="en-US" dirty="0"/>
              <a:t>List objects</a:t>
            </a:r>
          </a:p>
          <a:p>
            <a:pPr lvl="1"/>
            <a:r>
              <a:rPr lang="en-US" dirty="0" err="1" smtClean="0"/>
              <a:t>sys.services</a:t>
            </a:r>
            <a:r>
              <a:rPr lang="en-US" dirty="0" smtClean="0"/>
              <a:t> </a:t>
            </a:r>
          </a:p>
          <a:p>
            <a:pPr lvl="1"/>
            <a:r>
              <a:rPr lang="en-US" dirty="0" err="1" smtClean="0"/>
              <a:t>sys.service_queues</a:t>
            </a:r>
            <a:endParaRPr lang="en-US" dirty="0" smtClean="0"/>
          </a:p>
          <a:p>
            <a:pPr lvl="1"/>
            <a:r>
              <a:rPr lang="en-US" dirty="0" err="1" smtClean="0"/>
              <a:t>sys.service_message_types</a:t>
            </a:r>
            <a:endParaRPr lang="en-US" dirty="0" smtClean="0"/>
          </a:p>
          <a:p>
            <a:pPr lvl="1"/>
            <a:r>
              <a:rPr lang="en-US" dirty="0" err="1" smtClean="0"/>
              <a:t>sys.service_contracts</a:t>
            </a:r>
            <a:endParaRPr lang="en-US" dirty="0" smtClean="0"/>
          </a:p>
          <a:p>
            <a:pPr lvl="1"/>
            <a:r>
              <a:rPr lang="en-US" dirty="0" err="1"/>
              <a:t>s</a:t>
            </a:r>
            <a:r>
              <a:rPr lang="en-US" dirty="0" err="1" smtClean="0"/>
              <a:t>ys.routes</a:t>
            </a:r>
            <a:endParaRPr lang="en-US" dirty="0" smtClean="0"/>
          </a:p>
          <a:p>
            <a:pPr lvl="1"/>
            <a:r>
              <a:rPr lang="en-US" dirty="0" err="1" smtClean="0"/>
              <a:t>sys.remote_service_bindings</a:t>
            </a:r>
            <a:endParaRPr lang="en-US" dirty="0" smtClean="0"/>
          </a:p>
          <a:p>
            <a:pPr lvl="1"/>
            <a:r>
              <a:rPr lang="en-US" dirty="0" err="1"/>
              <a:t>s</a:t>
            </a:r>
            <a:r>
              <a:rPr lang="en-US" dirty="0" err="1" smtClean="0"/>
              <a:t>ys.conversation_priorities</a:t>
            </a:r>
            <a:endParaRPr lang="en-US" dirty="0" smtClean="0"/>
          </a:p>
          <a:p>
            <a:r>
              <a:rPr lang="en-US" dirty="0" smtClean="0"/>
              <a:t>List </a:t>
            </a:r>
            <a:r>
              <a:rPr lang="en-US" dirty="0"/>
              <a:t>object usages</a:t>
            </a:r>
          </a:p>
          <a:p>
            <a:pPr lvl="1"/>
            <a:r>
              <a:rPr lang="en-US" dirty="0" err="1" smtClean="0"/>
              <a:t>sys.service_queue_usages</a:t>
            </a:r>
            <a:endParaRPr lang="en-US" dirty="0" smtClean="0"/>
          </a:p>
          <a:p>
            <a:pPr lvl="1"/>
            <a:r>
              <a:rPr lang="en-US" dirty="0" err="1" smtClean="0"/>
              <a:t>sys.service_contract_usages</a:t>
            </a:r>
            <a:endParaRPr lang="en-US" dirty="0" smtClean="0"/>
          </a:p>
          <a:p>
            <a:pPr lvl="1"/>
            <a:r>
              <a:rPr lang="en-US" dirty="0" err="1" smtClean="0"/>
              <a:t>sys.service</a:t>
            </a:r>
            <a:r>
              <a:rPr lang="en-US" dirty="0" err="1"/>
              <a:t>_</a:t>
            </a:r>
            <a:r>
              <a:rPr lang="en-US" dirty="0" err="1" smtClean="0"/>
              <a:t>contract_message_usages</a:t>
            </a:r>
            <a:endParaRPr lang="en-US" dirty="0" smtClean="0"/>
          </a:p>
          <a:p>
            <a:pPr lvl="1"/>
            <a:r>
              <a:rPr lang="en-US" dirty="0" err="1" smtClean="0"/>
              <a:t>sys.message_type_xml_schema_collection_usages</a:t>
            </a:r>
            <a:endParaRPr lang="en-US" dirty="0"/>
          </a:p>
          <a:p>
            <a:endParaRPr lang="en-US" dirty="0"/>
          </a:p>
        </p:txBody>
      </p:sp>
    </p:spTree>
    <p:extLst>
      <p:ext uri="{BB962C8B-B14F-4D97-AF65-F5344CB8AC3E}">
        <p14:creationId xmlns:p14="http://schemas.microsoft.com/office/powerpoint/2010/main" val="870258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Metadata - 2</a:t>
            </a:r>
            <a:endParaRPr lang="en-US" dirty="0"/>
          </a:p>
        </p:txBody>
      </p:sp>
      <p:sp>
        <p:nvSpPr>
          <p:cNvPr id="3" name="Content Placeholder 2"/>
          <p:cNvSpPr>
            <a:spLocks noGrp="1"/>
          </p:cNvSpPr>
          <p:nvPr>
            <p:ph idx="1"/>
          </p:nvPr>
        </p:nvSpPr>
        <p:spPr/>
        <p:txBody>
          <a:bodyPr/>
          <a:lstStyle/>
          <a:p>
            <a:r>
              <a:rPr lang="en-US" dirty="0"/>
              <a:t>Special for monitoring</a:t>
            </a:r>
          </a:p>
          <a:p>
            <a:pPr lvl="1"/>
            <a:r>
              <a:rPr lang="en-US" dirty="0" err="1"/>
              <a:t>sys.transmission_queue</a:t>
            </a:r>
            <a:endParaRPr lang="en-US" dirty="0"/>
          </a:p>
          <a:p>
            <a:pPr lvl="2"/>
            <a:r>
              <a:rPr lang="en-US" dirty="0"/>
              <a:t>Messages that cannot be delivered</a:t>
            </a:r>
          </a:p>
          <a:p>
            <a:pPr lvl="2"/>
            <a:r>
              <a:rPr lang="en-US" dirty="0"/>
              <a:t>Note: This queue (table) on primary </a:t>
            </a:r>
            <a:r>
              <a:rPr lang="en-US" dirty="0" err="1"/>
              <a:t>filegroup</a:t>
            </a:r>
            <a:endParaRPr lang="en-US" dirty="0"/>
          </a:p>
          <a:p>
            <a:pPr lvl="1"/>
            <a:r>
              <a:rPr lang="en-US" dirty="0" err="1"/>
              <a:t>sys.conversation_endpoints</a:t>
            </a:r>
            <a:endParaRPr lang="en-US" dirty="0"/>
          </a:p>
          <a:p>
            <a:pPr lvl="2"/>
            <a:r>
              <a:rPr lang="en-US" dirty="0"/>
              <a:t>All endpoints, all conversations</a:t>
            </a:r>
          </a:p>
          <a:p>
            <a:pPr lvl="1"/>
            <a:r>
              <a:rPr lang="en-US" dirty="0" err="1"/>
              <a:t>sys.conversation_groups</a:t>
            </a:r>
            <a:endParaRPr lang="en-US" dirty="0"/>
          </a:p>
          <a:p>
            <a:r>
              <a:rPr lang="en-US" dirty="0" smtClean="0"/>
              <a:t>Related</a:t>
            </a:r>
            <a:endParaRPr lang="en-US" dirty="0"/>
          </a:p>
          <a:p>
            <a:pPr lvl="1"/>
            <a:r>
              <a:rPr lang="en-US" dirty="0" err="1" smtClean="0"/>
              <a:t>sys.endpoints</a:t>
            </a:r>
            <a:endParaRPr lang="en-US" dirty="0"/>
          </a:p>
          <a:p>
            <a:pPr lvl="1"/>
            <a:r>
              <a:rPr lang="en-US" dirty="0" err="1" smtClean="0"/>
              <a:t>sys.service_broker_endpoints</a:t>
            </a:r>
            <a:endParaRPr lang="en-US" dirty="0" smtClean="0"/>
          </a:p>
          <a:p>
            <a:pPr lvl="1"/>
            <a:r>
              <a:rPr lang="en-US" dirty="0" err="1" smtClean="0"/>
              <a:t>sys.databases</a:t>
            </a:r>
            <a:endParaRPr lang="en-US" dirty="0" smtClean="0"/>
          </a:p>
          <a:p>
            <a:pPr lvl="1"/>
            <a:r>
              <a:rPr lang="en-US" dirty="0" err="1"/>
              <a:t>s</a:t>
            </a:r>
            <a:r>
              <a:rPr lang="en-US" dirty="0" err="1" smtClean="0"/>
              <a:t>ys.internal_tables</a:t>
            </a:r>
            <a:endParaRPr lang="en-US" dirty="0"/>
          </a:p>
        </p:txBody>
      </p:sp>
    </p:spTree>
    <p:extLst>
      <p:ext uri="{BB962C8B-B14F-4D97-AF65-F5344CB8AC3E}">
        <p14:creationId xmlns:p14="http://schemas.microsoft.com/office/powerpoint/2010/main" val="32571244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Management</a:t>
            </a:r>
            <a:endParaRPr lang="en-US" dirty="0"/>
          </a:p>
        </p:txBody>
      </p:sp>
      <p:sp>
        <p:nvSpPr>
          <p:cNvPr id="3" name="Content Placeholder 2"/>
          <p:cNvSpPr>
            <a:spLocks noGrp="1"/>
          </p:cNvSpPr>
          <p:nvPr>
            <p:ph idx="1"/>
          </p:nvPr>
        </p:nvSpPr>
        <p:spPr/>
        <p:txBody>
          <a:bodyPr/>
          <a:lstStyle/>
          <a:p>
            <a:r>
              <a:rPr lang="en-US" dirty="0" smtClean="0"/>
              <a:t>GET_TRANSMISSION_STATUS</a:t>
            </a:r>
          </a:p>
          <a:p>
            <a:r>
              <a:rPr lang="en-US" dirty="0" smtClean="0"/>
              <a:t>END_CONVERSATION WITH CLEANUP</a:t>
            </a:r>
          </a:p>
          <a:p>
            <a:r>
              <a:rPr lang="en-US" dirty="0" smtClean="0"/>
              <a:t>System service broker objects</a:t>
            </a:r>
          </a:p>
        </p:txBody>
      </p:sp>
    </p:spTree>
    <p:extLst>
      <p:ext uri="{BB962C8B-B14F-4D97-AF65-F5344CB8AC3E}">
        <p14:creationId xmlns:p14="http://schemas.microsoft.com/office/powerpoint/2010/main" val="36963957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Management Views</a:t>
            </a:r>
            <a:endParaRPr lang="en-US" dirty="0"/>
          </a:p>
        </p:txBody>
      </p:sp>
      <p:sp>
        <p:nvSpPr>
          <p:cNvPr id="3" name="Content Placeholder 2"/>
          <p:cNvSpPr>
            <a:spLocks noGrp="1"/>
          </p:cNvSpPr>
          <p:nvPr>
            <p:ph idx="1"/>
          </p:nvPr>
        </p:nvSpPr>
        <p:spPr/>
        <p:txBody>
          <a:bodyPr/>
          <a:lstStyle/>
          <a:p>
            <a:r>
              <a:rPr lang="en-US" dirty="0" err="1"/>
              <a:t>sys.dm_broker_activated_tasks</a:t>
            </a:r>
            <a:r>
              <a:rPr lang="en-US" dirty="0"/>
              <a:t> </a:t>
            </a:r>
            <a:endParaRPr lang="en-US" dirty="0" smtClean="0"/>
          </a:p>
          <a:p>
            <a:pPr lvl="1"/>
            <a:r>
              <a:rPr lang="en-US" dirty="0" smtClean="0"/>
              <a:t>Each activation </a:t>
            </a:r>
            <a:r>
              <a:rPr lang="en-US" dirty="0" err="1" smtClean="0"/>
              <a:t>sproc</a:t>
            </a:r>
            <a:endParaRPr lang="en-US" dirty="0" smtClean="0"/>
          </a:p>
          <a:p>
            <a:r>
              <a:rPr lang="en-US" dirty="0" err="1"/>
              <a:t>sys.dm_broker_queue_monitors</a:t>
            </a:r>
            <a:r>
              <a:rPr lang="en-US" dirty="0"/>
              <a:t> </a:t>
            </a:r>
          </a:p>
          <a:p>
            <a:pPr lvl="1"/>
            <a:r>
              <a:rPr lang="en-US" dirty="0"/>
              <a:t>Each queue monitor – queue monitors manage </a:t>
            </a:r>
            <a:r>
              <a:rPr lang="en-US" dirty="0" smtClean="0"/>
              <a:t>activation</a:t>
            </a:r>
            <a:endParaRPr lang="en-US" dirty="0"/>
          </a:p>
          <a:p>
            <a:r>
              <a:rPr lang="en-US" dirty="0" err="1"/>
              <a:t>sys.dm_broker_connections</a:t>
            </a:r>
            <a:r>
              <a:rPr lang="en-US" dirty="0"/>
              <a:t> </a:t>
            </a:r>
            <a:endParaRPr lang="en-US" dirty="0" smtClean="0"/>
          </a:p>
          <a:p>
            <a:pPr lvl="1"/>
            <a:r>
              <a:rPr lang="en-US" dirty="0" smtClean="0"/>
              <a:t>Each network connection</a:t>
            </a:r>
            <a:endParaRPr lang="en-US" dirty="0"/>
          </a:p>
          <a:p>
            <a:r>
              <a:rPr lang="en-US" dirty="0" err="1"/>
              <a:t>sys.dm_broker_forwarded_messages</a:t>
            </a:r>
            <a:r>
              <a:rPr lang="en-US" dirty="0"/>
              <a:t> </a:t>
            </a:r>
            <a:endParaRPr lang="en-US" dirty="0" smtClean="0"/>
          </a:p>
          <a:p>
            <a:pPr lvl="1"/>
            <a:r>
              <a:rPr lang="en-US" dirty="0" smtClean="0"/>
              <a:t>Each message that broker is forwarding</a:t>
            </a:r>
            <a:endParaRPr lang="en-US" dirty="0"/>
          </a:p>
          <a:p>
            <a:endParaRPr lang="en-US" dirty="0"/>
          </a:p>
        </p:txBody>
      </p:sp>
    </p:spTree>
    <p:extLst>
      <p:ext uri="{BB962C8B-B14F-4D97-AF65-F5344CB8AC3E}">
        <p14:creationId xmlns:p14="http://schemas.microsoft.com/office/powerpoint/2010/main" val="12832574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 Broker</a:t>
            </a:r>
            <a:endParaRPr lang="en-US" dirty="0"/>
          </a:p>
        </p:txBody>
      </p:sp>
      <p:sp>
        <p:nvSpPr>
          <p:cNvPr id="3" name="Content Placeholder 2"/>
          <p:cNvSpPr>
            <a:spLocks noGrp="1"/>
          </p:cNvSpPr>
          <p:nvPr>
            <p:ph idx="1"/>
          </p:nvPr>
        </p:nvSpPr>
        <p:spPr/>
        <p:txBody>
          <a:bodyPr>
            <a:normAutofit/>
          </a:bodyPr>
          <a:lstStyle/>
          <a:p>
            <a:r>
              <a:rPr lang="en-US" dirty="0"/>
              <a:t>M</a:t>
            </a:r>
            <a:r>
              <a:rPr lang="en-US" dirty="0" smtClean="0"/>
              <a:t>essage queuing system built into SQL Server</a:t>
            </a:r>
          </a:p>
          <a:p>
            <a:pPr lvl="1"/>
            <a:r>
              <a:rPr lang="en-US" dirty="0" smtClean="0"/>
              <a:t>Introduced with SQL Server 2005</a:t>
            </a:r>
          </a:p>
          <a:p>
            <a:r>
              <a:rPr lang="en-US" dirty="0" smtClean="0"/>
              <a:t>Transactional messages only</a:t>
            </a:r>
          </a:p>
          <a:p>
            <a:r>
              <a:rPr lang="en-US" dirty="0" smtClean="0"/>
              <a:t>Intra or Inter-instance messages</a:t>
            </a:r>
          </a:p>
          <a:p>
            <a:pPr lvl="1"/>
            <a:r>
              <a:rPr lang="en-US" dirty="0" smtClean="0"/>
              <a:t>Communicates with other Service Brokers</a:t>
            </a:r>
          </a:p>
          <a:p>
            <a:pPr lvl="1"/>
            <a:r>
              <a:rPr lang="en-US" dirty="0" smtClean="0"/>
              <a:t>One Service Broker per database (with unique ID)</a:t>
            </a:r>
          </a:p>
          <a:p>
            <a:pPr lvl="1"/>
            <a:r>
              <a:rPr lang="en-US" dirty="0" smtClean="0"/>
              <a:t>Management built into existing DDL</a:t>
            </a:r>
          </a:p>
          <a:p>
            <a:r>
              <a:rPr lang="en-US" dirty="0" smtClean="0"/>
              <a:t>Messages arrive in order - even across transactions</a:t>
            </a:r>
          </a:p>
          <a:p>
            <a:r>
              <a:rPr lang="en-US" dirty="0" smtClean="0"/>
              <a:t>No distributed transactions when messages and database used together</a:t>
            </a:r>
          </a:p>
          <a:p>
            <a:pPr lvl="1"/>
            <a:endParaRPr lang="en-US" dirty="0"/>
          </a:p>
        </p:txBody>
      </p:sp>
    </p:spTree>
    <p:extLst>
      <p:ext uri="{BB962C8B-B14F-4D97-AF65-F5344CB8AC3E}">
        <p14:creationId xmlns:p14="http://schemas.microsoft.com/office/powerpoint/2010/main" val="1835033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Errors</a:t>
            </a:r>
            <a:endParaRPr lang="en-US" dirty="0"/>
          </a:p>
        </p:txBody>
      </p:sp>
      <p:sp>
        <p:nvSpPr>
          <p:cNvPr id="3" name="Content Placeholder 2"/>
          <p:cNvSpPr>
            <a:spLocks noGrp="1"/>
          </p:cNvSpPr>
          <p:nvPr>
            <p:ph idx="1"/>
          </p:nvPr>
        </p:nvSpPr>
        <p:spPr/>
        <p:txBody>
          <a:bodyPr>
            <a:normAutofit lnSpcReduction="10000"/>
          </a:bodyPr>
          <a:lstStyle/>
          <a:p>
            <a:r>
              <a:rPr lang="en-US" dirty="0" smtClean="0"/>
              <a:t>Errors sent as messages</a:t>
            </a:r>
          </a:p>
          <a:p>
            <a:pPr lvl="1"/>
            <a:r>
              <a:rPr lang="en-US" dirty="0" smtClean="0"/>
              <a:t>END CONVERSATION WITH ERROR sends error to the other side</a:t>
            </a:r>
          </a:p>
          <a:p>
            <a:pPr lvl="1"/>
            <a:r>
              <a:rPr lang="en-US" dirty="0" smtClean="0"/>
              <a:t>Broker can send errors (e.g. invalid message for message type)</a:t>
            </a:r>
          </a:p>
          <a:p>
            <a:r>
              <a:rPr lang="en-US" dirty="0" smtClean="0"/>
              <a:t>Errors prohibit future sends by either side</a:t>
            </a:r>
          </a:p>
          <a:p>
            <a:pPr lvl="1"/>
            <a:r>
              <a:rPr lang="en-US" dirty="0" smtClean="0"/>
              <a:t>Messages can still be received </a:t>
            </a:r>
          </a:p>
          <a:p>
            <a:r>
              <a:rPr lang="en-US" dirty="0" smtClean="0"/>
              <a:t>PRINT messages appear on SQL Server log</a:t>
            </a:r>
          </a:p>
          <a:p>
            <a:r>
              <a:rPr lang="en-US" dirty="0" smtClean="0"/>
              <a:t>END CONVERSATION WITH CLEANUP</a:t>
            </a:r>
          </a:p>
          <a:p>
            <a:pPr lvl="1"/>
            <a:r>
              <a:rPr lang="en-US" dirty="0" smtClean="0"/>
              <a:t>Ends conversation - w/o sending to other side</a:t>
            </a:r>
          </a:p>
          <a:p>
            <a:pPr lvl="1"/>
            <a:r>
              <a:rPr lang="en-US" dirty="0" smtClean="0"/>
              <a:t>Removes all messages, conv. endpoints</a:t>
            </a:r>
          </a:p>
          <a:p>
            <a:pPr lvl="1"/>
            <a:r>
              <a:rPr lang="en-US" dirty="0" smtClean="0"/>
              <a:t>Should only be used as DBA tool</a:t>
            </a:r>
          </a:p>
        </p:txBody>
      </p:sp>
    </p:spTree>
    <p:extLst>
      <p:ext uri="{BB962C8B-B14F-4D97-AF65-F5344CB8AC3E}">
        <p14:creationId xmlns:p14="http://schemas.microsoft.com/office/powerpoint/2010/main" val="281290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Conversation Groups</a:t>
            </a:r>
            <a:endParaRPr lang="en-US" dirty="0"/>
          </a:p>
        </p:txBody>
      </p:sp>
      <p:sp>
        <p:nvSpPr>
          <p:cNvPr id="3" name="Content Placeholder 2"/>
          <p:cNvSpPr>
            <a:spLocks noGrp="1"/>
          </p:cNvSpPr>
          <p:nvPr>
            <p:ph idx="1"/>
          </p:nvPr>
        </p:nvSpPr>
        <p:spPr/>
        <p:txBody>
          <a:bodyPr>
            <a:normAutofit lnSpcReduction="10000"/>
          </a:bodyPr>
          <a:lstStyle/>
          <a:p>
            <a:r>
              <a:rPr lang="en-US" dirty="0" smtClean="0"/>
              <a:t>Related Conversations can be grouped into a CONVERSATION GROUP</a:t>
            </a:r>
          </a:p>
          <a:p>
            <a:pPr lvl="1"/>
            <a:r>
              <a:rPr lang="en-US" dirty="0" smtClean="0"/>
              <a:t>Conversation Group is unit of locking (on initiator)</a:t>
            </a:r>
          </a:p>
          <a:p>
            <a:pPr lvl="1"/>
            <a:r>
              <a:rPr lang="en-US" dirty="0" smtClean="0"/>
              <a:t>Conversation Group is unit of RECEIVE</a:t>
            </a:r>
          </a:p>
          <a:p>
            <a:pPr lvl="2"/>
            <a:r>
              <a:rPr lang="en-US" dirty="0" smtClean="0"/>
              <a:t>RECEIVE into table variable reads/locks single conversation group</a:t>
            </a:r>
          </a:p>
          <a:p>
            <a:r>
              <a:rPr lang="en-US" dirty="0"/>
              <a:t>D</a:t>
            </a:r>
            <a:r>
              <a:rPr lang="en-US" dirty="0" smtClean="0"/>
              <a:t>efault is </a:t>
            </a:r>
            <a:r>
              <a:rPr lang="en-US" dirty="0"/>
              <a:t>1</a:t>
            </a:r>
            <a:r>
              <a:rPr lang="en-US" dirty="0" smtClean="0"/>
              <a:t> conversation group/conversation</a:t>
            </a:r>
          </a:p>
          <a:p>
            <a:r>
              <a:rPr lang="en-US" dirty="0" smtClean="0"/>
              <a:t>CONVERSATION GROUP is locking primitive</a:t>
            </a:r>
          </a:p>
          <a:p>
            <a:pPr lvl="1"/>
            <a:r>
              <a:rPr lang="en-US" dirty="0" smtClean="0"/>
              <a:t>Enables multi-service "business transactions"</a:t>
            </a:r>
          </a:p>
          <a:p>
            <a:pPr lvl="1"/>
            <a:r>
              <a:rPr lang="en-US" dirty="0" smtClean="0"/>
              <a:t>Lock is at the conversation group level, not conversation level</a:t>
            </a:r>
          </a:p>
          <a:p>
            <a:pPr lvl="1"/>
            <a:r>
              <a:rPr lang="en-US" dirty="0" smtClean="0"/>
              <a:t>In-order delivery is at the conversation level</a:t>
            </a:r>
          </a:p>
        </p:txBody>
      </p:sp>
    </p:spTree>
    <p:extLst>
      <p:ext uri="{BB962C8B-B14F-4D97-AF65-F5344CB8AC3E}">
        <p14:creationId xmlns:p14="http://schemas.microsoft.com/office/powerpoint/2010/main" val="40415191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Poison Message Handling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Message receives are transactional</a:t>
            </a:r>
          </a:p>
          <a:p>
            <a:r>
              <a:rPr lang="en-US" dirty="0" smtClean="0"/>
              <a:t>If transaction rolls back, message put back on queue</a:t>
            </a:r>
          </a:p>
          <a:p>
            <a:pPr lvl="1"/>
            <a:r>
              <a:rPr lang="en-US" dirty="0" smtClean="0"/>
              <a:t>Message can be re-received immediately</a:t>
            </a:r>
          </a:p>
          <a:p>
            <a:r>
              <a:rPr lang="en-US" dirty="0" smtClean="0"/>
              <a:t>Loop of receive + transaction rollback - poison message</a:t>
            </a:r>
          </a:p>
          <a:p>
            <a:r>
              <a:rPr lang="en-US" dirty="0" smtClean="0"/>
              <a:t>You must write poison message handling into app</a:t>
            </a:r>
          </a:p>
          <a:p>
            <a:pPr lvl="1"/>
            <a:r>
              <a:rPr lang="en-US" dirty="0" smtClean="0"/>
              <a:t>Service Broker default is to deactivate the queue after same message received five times</a:t>
            </a:r>
          </a:p>
          <a:p>
            <a:pPr lvl="1"/>
            <a:r>
              <a:rPr lang="en-US" dirty="0" smtClean="0"/>
              <a:t>You get a QUEUE DEACTIVATION message</a:t>
            </a:r>
          </a:p>
          <a:p>
            <a:pPr lvl="2"/>
            <a:r>
              <a:rPr lang="en-US" dirty="0" smtClean="0"/>
              <a:t>If you've subscribed to it using Event Notifications</a:t>
            </a:r>
          </a:p>
          <a:p>
            <a:pPr lvl="1"/>
            <a:r>
              <a:rPr lang="en-US" dirty="0" smtClean="0"/>
              <a:t>2008 R2 and above permits turning off poison message handling per-queue</a:t>
            </a:r>
          </a:p>
        </p:txBody>
      </p:sp>
    </p:spTree>
    <p:extLst>
      <p:ext uri="{BB962C8B-B14F-4D97-AF65-F5344CB8AC3E}">
        <p14:creationId xmlns:p14="http://schemas.microsoft.com/office/powerpoint/2010/main" val="24740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Endpoints</a:t>
            </a:r>
            <a:endParaRPr lang="en-US" dirty="0"/>
          </a:p>
        </p:txBody>
      </p:sp>
      <p:sp>
        <p:nvSpPr>
          <p:cNvPr id="3" name="Content Placeholder 2"/>
          <p:cNvSpPr>
            <a:spLocks noGrp="1"/>
          </p:cNvSpPr>
          <p:nvPr>
            <p:ph idx="1"/>
          </p:nvPr>
        </p:nvSpPr>
        <p:spPr/>
        <p:txBody>
          <a:bodyPr/>
          <a:lstStyle/>
          <a:p>
            <a:r>
              <a:rPr lang="en-US" dirty="0" smtClean="0"/>
              <a:t>Endpoints required for </a:t>
            </a:r>
          </a:p>
          <a:p>
            <a:pPr lvl="1"/>
            <a:r>
              <a:rPr lang="en-US" dirty="0"/>
              <a:t>I</a:t>
            </a:r>
            <a:r>
              <a:rPr lang="en-US" dirty="0" smtClean="0"/>
              <a:t>nter-instance routing</a:t>
            </a:r>
          </a:p>
          <a:p>
            <a:pPr lvl="1"/>
            <a:r>
              <a:rPr lang="en-US" dirty="0" smtClean="0"/>
              <a:t>Forwarding</a:t>
            </a:r>
          </a:p>
          <a:p>
            <a:r>
              <a:rPr lang="en-US" dirty="0" smtClean="0"/>
              <a:t>One service broker endpoint per instance</a:t>
            </a:r>
          </a:p>
          <a:p>
            <a:pPr lvl="1"/>
            <a:r>
              <a:rPr lang="en-US" dirty="0" smtClean="0"/>
              <a:t>Security parameters</a:t>
            </a:r>
          </a:p>
          <a:p>
            <a:pPr lvl="2"/>
            <a:r>
              <a:rPr lang="en-US" dirty="0" err="1" smtClean="0"/>
              <a:t>Authe</a:t>
            </a:r>
            <a:endParaRPr lang="en-US" dirty="0" smtClean="0"/>
          </a:p>
          <a:p>
            <a:pPr lvl="1"/>
            <a:r>
              <a:rPr lang="en-US" dirty="0" smtClean="0"/>
              <a:t>Forwarding parameters</a:t>
            </a:r>
          </a:p>
          <a:p>
            <a:pPr lvl="1"/>
            <a:r>
              <a:rPr lang="en-US" dirty="0" smtClean="0"/>
              <a:t>TCP parameters (port number)</a:t>
            </a:r>
          </a:p>
          <a:p>
            <a:endParaRPr lang="en-US" dirty="0"/>
          </a:p>
        </p:txBody>
      </p:sp>
    </p:spTree>
    <p:extLst>
      <p:ext uri="{BB962C8B-B14F-4D97-AF65-F5344CB8AC3E}">
        <p14:creationId xmlns:p14="http://schemas.microsoft.com/office/powerpoint/2010/main" val="23237955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Endpoints and Availability Groups</a:t>
            </a:r>
            <a:endParaRPr lang="en-US" dirty="0"/>
          </a:p>
        </p:txBody>
      </p:sp>
      <p:sp>
        <p:nvSpPr>
          <p:cNvPr id="3" name="Content Placeholder 2"/>
          <p:cNvSpPr>
            <a:spLocks noGrp="1"/>
          </p:cNvSpPr>
          <p:nvPr>
            <p:ph idx="1"/>
          </p:nvPr>
        </p:nvSpPr>
        <p:spPr/>
        <p:txBody>
          <a:bodyPr/>
          <a:lstStyle/>
          <a:p>
            <a:r>
              <a:rPr lang="en-US" dirty="0" smtClean="0"/>
              <a:t>Make sure there is an AG listener</a:t>
            </a:r>
          </a:p>
          <a:p>
            <a:r>
              <a:rPr lang="en-US" dirty="0" smtClean="0"/>
              <a:t>On Endpoint</a:t>
            </a:r>
          </a:p>
          <a:p>
            <a:pPr lvl="1"/>
            <a:r>
              <a:rPr lang="en-US" dirty="0" smtClean="0"/>
              <a:t>Specify  LISTENER_IP </a:t>
            </a:r>
            <a:r>
              <a:rPr lang="en-US" dirty="0"/>
              <a:t>= ALL </a:t>
            </a:r>
            <a:r>
              <a:rPr lang="en-US" dirty="0" smtClean="0"/>
              <a:t>in TCP clause</a:t>
            </a:r>
          </a:p>
          <a:p>
            <a:r>
              <a:rPr lang="en-US" dirty="0" smtClean="0"/>
              <a:t>On Routes</a:t>
            </a:r>
          </a:p>
          <a:p>
            <a:pPr lvl="1"/>
            <a:r>
              <a:rPr lang="en-US" dirty="0" smtClean="0"/>
              <a:t>Use the listener address and endpoint port</a:t>
            </a:r>
            <a:endParaRPr lang="en-US" dirty="0"/>
          </a:p>
        </p:txBody>
      </p:sp>
    </p:spTree>
    <p:extLst>
      <p:ext uri="{BB962C8B-B14F-4D97-AF65-F5344CB8AC3E}">
        <p14:creationId xmlns:p14="http://schemas.microsoft.com/office/powerpoint/2010/main" val="10520029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Message Routing</a:t>
            </a:r>
            <a:endParaRPr lang="en-US" dirty="0"/>
          </a:p>
        </p:txBody>
      </p:sp>
      <p:sp>
        <p:nvSpPr>
          <p:cNvPr id="3" name="Content Placeholder 2"/>
          <p:cNvSpPr>
            <a:spLocks noGrp="1"/>
          </p:cNvSpPr>
          <p:nvPr>
            <p:ph idx="1"/>
          </p:nvPr>
        </p:nvSpPr>
        <p:spPr/>
        <p:txBody>
          <a:bodyPr>
            <a:normAutofit/>
          </a:bodyPr>
          <a:lstStyle/>
          <a:p>
            <a:r>
              <a:rPr lang="en-US" dirty="0" smtClean="0"/>
              <a:t>Conversations can be inter or intra database/instance</a:t>
            </a:r>
          </a:p>
          <a:p>
            <a:r>
              <a:rPr lang="en-US" dirty="0" smtClean="0"/>
              <a:t>Service Broker uses route tables to figure out where the other service lives</a:t>
            </a:r>
          </a:p>
          <a:p>
            <a:r>
              <a:rPr lang="en-US" dirty="0" smtClean="0"/>
              <a:t>Route tables are defined</a:t>
            </a:r>
          </a:p>
          <a:p>
            <a:pPr lvl="1"/>
            <a:r>
              <a:rPr lang="en-US" dirty="0" smtClean="0"/>
              <a:t>Per-database</a:t>
            </a:r>
          </a:p>
          <a:p>
            <a:pPr lvl="1"/>
            <a:r>
              <a:rPr lang="en-US" dirty="0" smtClean="0"/>
              <a:t>In MSDB - route messages arriving from other instance</a:t>
            </a:r>
          </a:p>
          <a:p>
            <a:r>
              <a:rPr lang="en-US" dirty="0" smtClean="0"/>
              <a:t>Messages are routed inter-instance only when endpoints are set up</a:t>
            </a:r>
          </a:p>
        </p:txBody>
      </p:sp>
    </p:spTree>
    <p:extLst>
      <p:ext uri="{BB962C8B-B14F-4D97-AF65-F5344CB8AC3E}">
        <p14:creationId xmlns:p14="http://schemas.microsoft.com/office/powerpoint/2010/main" val="2627708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Route Specifics</a:t>
            </a:r>
            <a:endParaRPr lang="en-US" dirty="0"/>
          </a:p>
        </p:txBody>
      </p:sp>
      <p:sp>
        <p:nvSpPr>
          <p:cNvPr id="2" name="Content Placeholder 1"/>
          <p:cNvSpPr>
            <a:spLocks noGrp="1"/>
          </p:cNvSpPr>
          <p:nvPr>
            <p:ph idx="1"/>
          </p:nvPr>
        </p:nvSpPr>
        <p:spPr/>
        <p:txBody>
          <a:bodyPr/>
          <a:lstStyle/>
          <a:p>
            <a:r>
              <a:rPr lang="en-US" dirty="0" smtClean="0"/>
              <a:t>Routes consist of </a:t>
            </a:r>
          </a:p>
          <a:p>
            <a:pPr lvl="1"/>
            <a:r>
              <a:rPr lang="en-US" dirty="0" smtClean="0"/>
              <a:t>Remote service name</a:t>
            </a:r>
          </a:p>
          <a:p>
            <a:pPr lvl="1"/>
            <a:r>
              <a:rPr lang="en-US" dirty="0" smtClean="0"/>
              <a:t>Broker instance </a:t>
            </a:r>
          </a:p>
          <a:p>
            <a:pPr lvl="1"/>
            <a:r>
              <a:rPr lang="en-US" dirty="0" smtClean="0"/>
              <a:t>Address</a:t>
            </a:r>
          </a:p>
          <a:p>
            <a:pPr lvl="2"/>
            <a:r>
              <a:rPr lang="en-US" dirty="0" smtClean="0"/>
              <a:t>Some special addressing schemes exist</a:t>
            </a:r>
          </a:p>
          <a:p>
            <a:pPr lvl="1"/>
            <a:r>
              <a:rPr lang="en-US" dirty="0" smtClean="0"/>
              <a:t>Mirror address </a:t>
            </a:r>
          </a:p>
          <a:p>
            <a:r>
              <a:rPr lang="en-US" dirty="0" err="1" smtClean="0"/>
              <a:t>AutoCreatedLocal</a:t>
            </a:r>
            <a:r>
              <a:rPr lang="en-US" dirty="0" smtClean="0"/>
              <a:t> route is pre-defined in every database</a:t>
            </a:r>
          </a:p>
          <a:p>
            <a:pPr lvl="1"/>
            <a:r>
              <a:rPr lang="en-US" dirty="0" smtClean="0"/>
              <a:t>Any service, any broker instance, current instance</a:t>
            </a:r>
          </a:p>
          <a:p>
            <a:r>
              <a:rPr lang="en-US" dirty="0" smtClean="0"/>
              <a:t>Duplicate routes enable load balancing</a:t>
            </a:r>
            <a:endParaRPr lang="en-US" dirty="0"/>
          </a:p>
        </p:txBody>
      </p:sp>
    </p:spTree>
    <p:extLst>
      <p:ext uri="{BB962C8B-B14F-4D97-AF65-F5344CB8AC3E}">
        <p14:creationId xmlns:p14="http://schemas.microsoft.com/office/powerpoint/2010/main" val="849758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8" name="Rectangle 4"/>
          <p:cNvSpPr>
            <a:spLocks noGrp="1" noChangeAspect="1" noChangeArrowheads="1"/>
          </p:cNvSpPr>
          <p:nvPr>
            <p:ph type="title"/>
          </p:nvPr>
        </p:nvSpPr>
        <p:spPr/>
        <p:txBody>
          <a:bodyPr/>
          <a:lstStyle/>
          <a:p>
            <a:r>
              <a:rPr lang="en-US"/>
              <a:t>Routing Entries</a:t>
            </a:r>
          </a:p>
        </p:txBody>
      </p:sp>
      <p:sp>
        <p:nvSpPr>
          <p:cNvPr id="825349" name="Rectangle 5"/>
          <p:cNvSpPr>
            <a:spLocks noGrp="1" noChangeAspect="1" noChangeArrowheads="1"/>
          </p:cNvSpPr>
          <p:nvPr>
            <p:ph type="body" idx="1"/>
          </p:nvPr>
        </p:nvSpPr>
        <p:spPr/>
        <p:txBody>
          <a:bodyPr/>
          <a:lstStyle/>
          <a:p>
            <a:r>
              <a:rPr lang="en-US" dirty="0"/>
              <a:t>You specify information for each entry</a:t>
            </a:r>
          </a:p>
          <a:p>
            <a:pPr lvl="1"/>
            <a:r>
              <a:rPr lang="en-US" dirty="0"/>
              <a:t>Service name</a:t>
            </a:r>
          </a:p>
          <a:p>
            <a:pPr lvl="2"/>
            <a:r>
              <a:rPr lang="en-US" dirty="0"/>
              <a:t>Blank = any service </a:t>
            </a:r>
          </a:p>
          <a:p>
            <a:pPr lvl="1"/>
            <a:r>
              <a:rPr lang="en-US" dirty="0"/>
              <a:t>Broker Instance name</a:t>
            </a:r>
          </a:p>
          <a:p>
            <a:pPr lvl="2"/>
            <a:r>
              <a:rPr lang="en-US" dirty="0"/>
              <a:t>Blank = any instance</a:t>
            </a:r>
          </a:p>
          <a:p>
            <a:pPr lvl="1"/>
            <a:r>
              <a:rPr lang="en-US" dirty="0"/>
              <a:t>Next hop </a:t>
            </a:r>
            <a:r>
              <a:rPr lang="en-US" dirty="0" smtClean="0"/>
              <a:t>name (Address)</a:t>
            </a:r>
            <a:endParaRPr lang="en-US" dirty="0"/>
          </a:p>
          <a:p>
            <a:pPr lvl="2"/>
            <a:r>
              <a:rPr lang="en-US" dirty="0"/>
              <a:t>Endpoint</a:t>
            </a:r>
          </a:p>
          <a:p>
            <a:pPr lvl="2"/>
            <a:r>
              <a:rPr lang="en-US" dirty="0"/>
              <a:t>LOCAL</a:t>
            </a:r>
          </a:p>
          <a:p>
            <a:pPr lvl="2"/>
            <a:r>
              <a:rPr lang="en-US" dirty="0"/>
              <a:t>TRANSPORT</a:t>
            </a:r>
          </a:p>
          <a:p>
            <a:pPr lvl="1"/>
            <a:r>
              <a:rPr lang="en-US" dirty="0"/>
              <a:t>Route can have a lifetime</a:t>
            </a:r>
          </a:p>
          <a:p>
            <a:pPr lvl="1"/>
            <a:r>
              <a:rPr lang="en-US" dirty="0"/>
              <a:t>Can implement dynamic routing</a:t>
            </a:r>
          </a:p>
          <a:p>
            <a:pPr lvl="2"/>
            <a:r>
              <a:rPr lang="en-US" dirty="0"/>
              <a:t>Dynamic router is a service broker service</a:t>
            </a:r>
          </a:p>
        </p:txBody>
      </p:sp>
    </p:spTree>
    <p:extLst>
      <p:ext uri="{BB962C8B-B14F-4D97-AF65-F5344CB8AC3E}">
        <p14:creationId xmlns:p14="http://schemas.microsoft.com/office/powerpoint/2010/main" val="9578916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Rectangle 2"/>
          <p:cNvSpPr>
            <a:spLocks noChangeArrowheads="1"/>
          </p:cNvSpPr>
          <p:nvPr/>
        </p:nvSpPr>
        <p:spPr bwMode="auto">
          <a:xfrm>
            <a:off x="609600" y="2973388"/>
            <a:ext cx="1600200" cy="2741612"/>
          </a:xfrm>
          <a:prstGeom prst="rect">
            <a:avLst/>
          </a:prstGeom>
          <a:solidFill>
            <a:srgbClr val="FA7438">
              <a:alpha val="50000"/>
            </a:srgbClr>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A</a:t>
            </a:r>
          </a:p>
        </p:txBody>
      </p:sp>
      <p:sp>
        <p:nvSpPr>
          <p:cNvPr id="864259" name="Rectangle 3"/>
          <p:cNvSpPr>
            <a:spLocks noGrp="1" noChangeAspect="1" noChangeArrowheads="1"/>
          </p:cNvSpPr>
          <p:nvPr>
            <p:ph type="title"/>
          </p:nvPr>
        </p:nvSpPr>
        <p:spPr/>
        <p:txBody>
          <a:bodyPr/>
          <a:lstStyle/>
          <a:p>
            <a:r>
              <a:rPr lang="en-US"/>
              <a:t>Routing Scenarios</a:t>
            </a:r>
          </a:p>
        </p:txBody>
      </p:sp>
      <p:sp>
        <p:nvSpPr>
          <p:cNvPr id="864260" name="Text Box 4"/>
          <p:cNvSpPr txBox="1">
            <a:spLocks noChangeArrowheads="1"/>
          </p:cNvSpPr>
          <p:nvPr/>
        </p:nvSpPr>
        <p:spPr bwMode="auto">
          <a:xfrm>
            <a:off x="741806" y="1905000"/>
            <a:ext cx="14183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Send Msg to </a:t>
            </a:r>
          </a:p>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4261" name="Rectangle 5"/>
          <p:cNvSpPr>
            <a:spLocks noChangeArrowheads="1"/>
          </p:cNvSpPr>
          <p:nvPr/>
        </p:nvSpPr>
        <p:spPr bwMode="auto">
          <a:xfrm>
            <a:off x="6629400" y="2667000"/>
            <a:ext cx="1600200" cy="29718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C</a:t>
            </a:r>
          </a:p>
        </p:txBody>
      </p:sp>
      <p:sp>
        <p:nvSpPr>
          <p:cNvPr id="864262" name="Text Box 6"/>
          <p:cNvSpPr txBox="1">
            <a:spLocks noChangeArrowheads="1"/>
          </p:cNvSpPr>
          <p:nvPr/>
        </p:nvSpPr>
        <p:spPr bwMode="auto">
          <a:xfrm>
            <a:off x="6753225" y="2819400"/>
            <a:ext cx="1093954" cy="3693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4263" name="Line 7"/>
          <p:cNvSpPr>
            <a:spLocks noChangeShapeType="1"/>
          </p:cNvSpPr>
          <p:nvPr/>
        </p:nvSpPr>
        <p:spPr bwMode="auto">
          <a:xfrm flipV="1">
            <a:off x="2057400" y="3962400"/>
            <a:ext cx="4572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
        <p:nvSpPr>
          <p:cNvPr id="864264" name="Text Box 8"/>
          <p:cNvSpPr txBox="1">
            <a:spLocks noChangeArrowheads="1"/>
          </p:cNvSpPr>
          <p:nvPr/>
        </p:nvSpPr>
        <p:spPr bwMode="auto">
          <a:xfrm>
            <a:off x="3514725" y="3487738"/>
            <a:ext cx="10572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pPr>
            <a:endParaRPr lang="en-US" sz="1600">
              <a:solidFill>
                <a:schemeClr val="bg2"/>
              </a:solidFill>
              <a:latin typeface="Calibri" pitchFamily="34" charset="0"/>
              <a:cs typeface="Calibri" pitchFamily="34" charset="0"/>
            </a:endParaRPr>
          </a:p>
        </p:txBody>
      </p:sp>
      <p:graphicFrame>
        <p:nvGraphicFramePr>
          <p:cNvPr id="864265" name="Group 9"/>
          <p:cNvGraphicFramePr>
            <a:graphicFrameLocks noGrp="1"/>
          </p:cNvGraphicFramePr>
          <p:nvPr>
            <p:extLst>
              <p:ext uri="{D42A27DB-BD31-4B8C-83A1-F6EECF244321}">
                <p14:modId xmlns:p14="http://schemas.microsoft.com/office/powerpoint/2010/main" val="2728913231"/>
              </p:ext>
            </p:extLst>
          </p:nvPr>
        </p:nvGraphicFramePr>
        <p:xfrm>
          <a:off x="6784975" y="3482975"/>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2563">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864279" name="Group 23"/>
          <p:cNvGraphicFramePr>
            <a:graphicFrameLocks noGrp="1"/>
          </p:cNvGraphicFramePr>
          <p:nvPr>
            <p:extLst>
              <p:ext uri="{D42A27DB-BD31-4B8C-83A1-F6EECF244321}">
                <p14:modId xmlns:p14="http://schemas.microsoft.com/office/powerpoint/2010/main" val="96057092"/>
              </p:ext>
            </p:extLst>
          </p:nvPr>
        </p:nvGraphicFramePr>
        <p:xfrm>
          <a:off x="804863" y="3449638"/>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Local</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bl>
          </a:graphicData>
        </a:graphic>
      </p:graphicFrame>
      <p:sp>
        <p:nvSpPr>
          <p:cNvPr id="864293" name="Line 37"/>
          <p:cNvSpPr>
            <a:spLocks noChangeShapeType="1"/>
          </p:cNvSpPr>
          <p:nvPr/>
        </p:nvSpPr>
        <p:spPr bwMode="auto">
          <a:xfrm flipV="1">
            <a:off x="6705600" y="3200400"/>
            <a:ext cx="228600" cy="7620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Tree>
    <p:extLst>
      <p:ext uri="{BB962C8B-B14F-4D97-AF65-F5344CB8AC3E}">
        <p14:creationId xmlns:p14="http://schemas.microsoft.com/office/powerpoint/2010/main" val="32640438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642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86427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64263"/>
                                        </p:tgtEl>
                                        <p:attrNameLst>
                                          <p:attrName>style.visibility</p:attrName>
                                        </p:attrNameLst>
                                      </p:cBhvr>
                                      <p:to>
                                        <p:strVal val="visible"/>
                                      </p:to>
                                    </p:set>
                                    <p:animEffect transition="in" filter="wipe(left)">
                                      <p:cBhvr>
                                        <p:cTn id="15" dur="500"/>
                                        <p:tgtEl>
                                          <p:spTgt spid="86426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86426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864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4260" grpId="0" autoUpdateAnimBg="0"/>
      <p:bldP spid="864263" grpId="0" animBg="1"/>
      <p:bldP spid="86429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ChangeAspect="1" noChangeArrowheads="1"/>
          </p:cNvSpPr>
          <p:nvPr>
            <p:ph type="title"/>
          </p:nvPr>
        </p:nvSpPr>
        <p:spPr/>
        <p:txBody>
          <a:bodyPr/>
          <a:lstStyle/>
          <a:p>
            <a:r>
              <a:rPr lang="en-US"/>
              <a:t>Routing Scenarios</a:t>
            </a:r>
          </a:p>
        </p:txBody>
      </p:sp>
      <p:sp>
        <p:nvSpPr>
          <p:cNvPr id="866307" name="Text Box 3"/>
          <p:cNvSpPr txBox="1">
            <a:spLocks noChangeArrowheads="1"/>
          </p:cNvSpPr>
          <p:nvPr/>
        </p:nvSpPr>
        <p:spPr bwMode="auto">
          <a:xfrm>
            <a:off x="627506" y="1752600"/>
            <a:ext cx="14183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Send Msg to </a:t>
            </a:r>
          </a:p>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6308" name="Rectangle 4"/>
          <p:cNvSpPr>
            <a:spLocks noChangeArrowheads="1"/>
          </p:cNvSpPr>
          <p:nvPr/>
        </p:nvSpPr>
        <p:spPr bwMode="auto">
          <a:xfrm>
            <a:off x="533400" y="3276600"/>
            <a:ext cx="1600200" cy="23622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A</a:t>
            </a:r>
          </a:p>
        </p:txBody>
      </p:sp>
      <p:sp>
        <p:nvSpPr>
          <p:cNvPr id="866309" name="Rectangle 5"/>
          <p:cNvSpPr>
            <a:spLocks noChangeArrowheads="1"/>
          </p:cNvSpPr>
          <p:nvPr/>
        </p:nvSpPr>
        <p:spPr bwMode="auto">
          <a:xfrm>
            <a:off x="7315200" y="1828800"/>
            <a:ext cx="1600200" cy="2741613"/>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C</a:t>
            </a:r>
          </a:p>
        </p:txBody>
      </p:sp>
      <p:sp>
        <p:nvSpPr>
          <p:cNvPr id="866310" name="Text Box 6"/>
          <p:cNvSpPr txBox="1">
            <a:spLocks noChangeArrowheads="1"/>
          </p:cNvSpPr>
          <p:nvPr/>
        </p:nvSpPr>
        <p:spPr bwMode="auto">
          <a:xfrm>
            <a:off x="7439025" y="1981200"/>
            <a:ext cx="1093954" cy="3693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6311" name="Rectangle 7"/>
          <p:cNvSpPr>
            <a:spLocks noChangeArrowheads="1"/>
          </p:cNvSpPr>
          <p:nvPr/>
        </p:nvSpPr>
        <p:spPr bwMode="auto">
          <a:xfrm>
            <a:off x="5557838" y="1033463"/>
            <a:ext cx="1600200" cy="22860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B</a:t>
            </a:r>
          </a:p>
        </p:txBody>
      </p:sp>
      <p:sp>
        <p:nvSpPr>
          <p:cNvPr id="866312" name="Text Box 8"/>
          <p:cNvSpPr txBox="1">
            <a:spLocks noChangeArrowheads="1"/>
          </p:cNvSpPr>
          <p:nvPr/>
        </p:nvSpPr>
        <p:spPr bwMode="auto">
          <a:xfrm>
            <a:off x="5681663" y="1185863"/>
            <a:ext cx="1093954" cy="3693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6313" name="Rectangle 9"/>
          <p:cNvSpPr>
            <a:spLocks noChangeArrowheads="1"/>
          </p:cNvSpPr>
          <p:nvPr/>
        </p:nvSpPr>
        <p:spPr bwMode="auto">
          <a:xfrm>
            <a:off x="5548313" y="3852863"/>
            <a:ext cx="1600200" cy="22860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D</a:t>
            </a:r>
          </a:p>
        </p:txBody>
      </p:sp>
      <p:sp>
        <p:nvSpPr>
          <p:cNvPr id="866314" name="Text Box 10"/>
          <p:cNvSpPr txBox="1">
            <a:spLocks noChangeArrowheads="1"/>
          </p:cNvSpPr>
          <p:nvPr/>
        </p:nvSpPr>
        <p:spPr bwMode="auto">
          <a:xfrm>
            <a:off x="5672138" y="4005263"/>
            <a:ext cx="1093954" cy="3693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graphicFrame>
        <p:nvGraphicFramePr>
          <p:cNvPr id="866315" name="Group 11"/>
          <p:cNvGraphicFramePr>
            <a:graphicFrameLocks noGrp="1"/>
          </p:cNvGraphicFramePr>
          <p:nvPr>
            <p:extLst>
              <p:ext uri="{D42A27DB-BD31-4B8C-83A1-F6EECF244321}">
                <p14:modId xmlns:p14="http://schemas.microsoft.com/office/powerpoint/2010/main" val="4099147940"/>
              </p:ext>
            </p:extLst>
          </p:nvPr>
        </p:nvGraphicFramePr>
        <p:xfrm>
          <a:off x="704850" y="3544888"/>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latin typeface="Calibri" pitchFamily="34" charset="0"/>
                          <a:cs typeface="Calibri" pitchFamily="34" charset="0"/>
                        </a:rPr>
                        <a:t>Local</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r>
                        <a:rPr kumimoji="0" lang="en-US" sz="1400" b="1" i="0" u="none" strike="noStrike" cap="none" normalizeH="0" baseline="0" dirty="0" smtClean="0">
                          <a:ln>
                            <a:noFill/>
                          </a:ln>
                          <a:solidFill>
                            <a:schemeClr val="tx1"/>
                          </a:solidFill>
                          <a:effectLst/>
                          <a:latin typeface="Calibri" pitchFamily="34" charset="0"/>
                          <a:cs typeface="Calibri" pitchFamily="34"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bl>
          </a:graphicData>
        </a:graphic>
      </p:graphicFrame>
      <p:sp>
        <p:nvSpPr>
          <p:cNvPr id="866329" name="Line 25"/>
          <p:cNvSpPr>
            <a:spLocks noChangeShapeType="1"/>
          </p:cNvSpPr>
          <p:nvPr/>
        </p:nvSpPr>
        <p:spPr bwMode="auto">
          <a:xfrm flipV="1">
            <a:off x="2057400" y="3200400"/>
            <a:ext cx="5257800" cy="7620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graphicFrame>
        <p:nvGraphicFramePr>
          <p:cNvPr id="866330" name="Group 26"/>
          <p:cNvGraphicFramePr>
            <a:graphicFrameLocks noGrp="1"/>
          </p:cNvGraphicFramePr>
          <p:nvPr>
            <p:extLst>
              <p:ext uri="{D42A27DB-BD31-4B8C-83A1-F6EECF244321}">
                <p14:modId xmlns:p14="http://schemas.microsoft.com/office/powerpoint/2010/main" val="198496762"/>
              </p:ext>
            </p:extLst>
          </p:nvPr>
        </p:nvGraphicFramePr>
        <p:xfrm>
          <a:off x="7502525" y="2605088"/>
          <a:ext cx="1231900" cy="1894523"/>
        </p:xfrm>
        <a:graphic>
          <a:graphicData uri="http://schemas.openxmlformats.org/drawingml/2006/table">
            <a:tbl>
              <a:tblPr/>
              <a:tblGrid>
                <a:gridCol w="1231900"/>
              </a:tblGrid>
              <a:tr h="766763">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r>
                        <a:rPr kumimoji="0" lang="en-US" sz="1400" b="1" i="0" u="none" strike="noStrike" cap="none" normalizeH="0" baseline="0" smtClean="0">
                          <a:ln>
                            <a:noFill/>
                          </a:ln>
                          <a:solidFill>
                            <a:schemeClr val="tx1"/>
                          </a:solidFill>
                          <a:effectLst/>
                          <a:latin typeface="Calibri" pitchFamily="34" charset="0"/>
                          <a:cs typeface="Calibri" pitchFamily="34"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bl>
          </a:graphicData>
        </a:graphic>
      </p:graphicFrame>
      <p:sp>
        <p:nvSpPr>
          <p:cNvPr id="866344" name="Text Box 40"/>
          <p:cNvSpPr txBox="1">
            <a:spLocks noChangeArrowheads="1"/>
          </p:cNvSpPr>
          <p:nvPr/>
        </p:nvSpPr>
        <p:spPr bwMode="auto">
          <a:xfrm>
            <a:off x="747713" y="4357688"/>
            <a:ext cx="11604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pPr>
            <a:r>
              <a:rPr lang="en-US" sz="1400">
                <a:solidFill>
                  <a:schemeClr val="tx1"/>
                </a:solidFill>
                <a:latin typeface="Calibri" pitchFamily="34" charset="0"/>
                <a:cs typeface="Calibri" pitchFamily="34" charset="0"/>
              </a:rPr>
              <a:t>SERVICEB</a:t>
            </a:r>
          </a:p>
        </p:txBody>
      </p:sp>
      <p:sp>
        <p:nvSpPr>
          <p:cNvPr id="866345" name="Text Box 41"/>
          <p:cNvSpPr txBox="1">
            <a:spLocks noChangeArrowheads="1"/>
          </p:cNvSpPr>
          <p:nvPr/>
        </p:nvSpPr>
        <p:spPr bwMode="auto">
          <a:xfrm>
            <a:off x="733425" y="5157788"/>
            <a:ext cx="1179513" cy="3048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pPr>
            <a:r>
              <a:rPr lang="en-US" sz="1400" dirty="0">
                <a:solidFill>
                  <a:schemeClr val="tx1"/>
                </a:solidFill>
                <a:latin typeface="Calibri" pitchFamily="34" charset="0"/>
                <a:cs typeface="Calibri" pitchFamily="34" charset="0"/>
              </a:rPr>
              <a:t>SERVICEB</a:t>
            </a:r>
          </a:p>
        </p:txBody>
      </p:sp>
      <p:sp>
        <p:nvSpPr>
          <p:cNvPr id="866346" name="Line 42"/>
          <p:cNvSpPr>
            <a:spLocks noChangeShapeType="1"/>
          </p:cNvSpPr>
          <p:nvPr/>
        </p:nvSpPr>
        <p:spPr bwMode="auto">
          <a:xfrm flipV="1">
            <a:off x="7391400" y="2362200"/>
            <a:ext cx="228600" cy="7620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Tree>
    <p:extLst>
      <p:ext uri="{BB962C8B-B14F-4D97-AF65-F5344CB8AC3E}">
        <p14:creationId xmlns:p14="http://schemas.microsoft.com/office/powerpoint/2010/main" val="3611049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6630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866315"/>
                                        </p:tgtEl>
                                        <p:attrNameLst>
                                          <p:attrName>style.visibility</p:attrName>
                                        </p:attrNameLst>
                                      </p:cBhvr>
                                      <p:to>
                                        <p:strVal val="visible"/>
                                      </p:to>
                                    </p:set>
                                  </p:childTnLst>
                                </p:cTn>
                              </p:par>
                            </p:childTnLst>
                          </p:cTn>
                        </p:par>
                        <p:par>
                          <p:cTn id="11" fill="hold" nodeType="afterGroup">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866345"/>
                                        </p:tgtEl>
                                        <p:attrNameLst>
                                          <p:attrName>style.visibility</p:attrName>
                                        </p:attrNameLst>
                                      </p:cBhvr>
                                      <p:to>
                                        <p:strVal val="visible"/>
                                      </p:to>
                                    </p:set>
                                  </p:childTnLst>
                                </p:cTn>
                              </p:par>
                            </p:childTnLst>
                          </p:cTn>
                        </p:par>
                        <p:par>
                          <p:cTn id="14" fill="hold" nodeType="afterGroup">
                            <p:stCondLst>
                              <p:cond delay="1000"/>
                            </p:stCondLst>
                            <p:childTnLst>
                              <p:par>
                                <p:cTn id="15" presetID="1" presetClass="entr" presetSubtype="0" fill="hold" grpId="0" nodeType="afterEffect">
                                  <p:stCondLst>
                                    <p:cond delay="0"/>
                                  </p:stCondLst>
                                  <p:childTnLst>
                                    <p:set>
                                      <p:cBhvr>
                                        <p:cTn id="16" dur="1" fill="hold">
                                          <p:stCondLst>
                                            <p:cond delay="499"/>
                                          </p:stCondLst>
                                        </p:cTn>
                                        <p:tgtEl>
                                          <p:spTgt spid="86634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66329"/>
                                        </p:tgtEl>
                                        <p:attrNameLst>
                                          <p:attrName>style.visibility</p:attrName>
                                        </p:attrNameLst>
                                      </p:cBhvr>
                                      <p:to>
                                        <p:strVal val="visible"/>
                                      </p:to>
                                    </p:set>
                                    <p:animEffect transition="in" filter="wipe(left)">
                                      <p:cBhvr>
                                        <p:cTn id="21" dur="500"/>
                                        <p:tgtEl>
                                          <p:spTgt spid="8663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499"/>
                                          </p:stCondLst>
                                        </p:cTn>
                                        <p:tgtEl>
                                          <p:spTgt spid="866330"/>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866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6307" grpId="0" autoUpdateAnimBg="0"/>
      <p:bldP spid="866329" grpId="0" animBg="1"/>
      <p:bldP spid="866344" grpId="0" autoUpdateAnimBg="0"/>
      <p:bldP spid="866345" grpId="0" autoUpdateAnimBg="0"/>
      <p:bldP spid="86634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Service Broker Positioning</a:t>
            </a:r>
            <a:endParaRPr lang="en-US" dirty="0"/>
          </a:p>
        </p:txBody>
      </p:sp>
      <p:sp>
        <p:nvSpPr>
          <p:cNvPr id="2" name="Content Placeholder 1"/>
          <p:cNvSpPr>
            <a:spLocks noGrp="1"/>
          </p:cNvSpPr>
          <p:nvPr>
            <p:ph idx="1"/>
          </p:nvPr>
        </p:nvSpPr>
        <p:spPr/>
        <p:txBody>
          <a:bodyPr/>
          <a:lstStyle/>
          <a:p>
            <a:r>
              <a:rPr lang="en-US" dirty="0" smtClean="0"/>
              <a:t>Service Broker and MSMQ</a:t>
            </a:r>
          </a:p>
          <a:p>
            <a:pPr lvl="1"/>
            <a:r>
              <a:rPr lang="en-US" dirty="0" smtClean="0"/>
              <a:t>MSMQ has three varieties of messaging</a:t>
            </a:r>
          </a:p>
          <a:p>
            <a:pPr lvl="1"/>
            <a:r>
              <a:rPr lang="en-US" dirty="0" smtClean="0"/>
              <a:t>Broker supports transactional messaging – local </a:t>
            </a:r>
            <a:r>
              <a:rPr lang="en-US" dirty="0" err="1" smtClean="0"/>
              <a:t>tx</a:t>
            </a:r>
            <a:endParaRPr lang="en-US" dirty="0" smtClean="0"/>
          </a:p>
          <a:p>
            <a:r>
              <a:rPr lang="en-US" dirty="0" smtClean="0"/>
              <a:t>Service Broker and </a:t>
            </a:r>
            <a:r>
              <a:rPr lang="en-US" dirty="0" err="1" smtClean="0"/>
              <a:t>Biztalk</a:t>
            </a:r>
            <a:endParaRPr lang="en-US" dirty="0" smtClean="0"/>
          </a:p>
          <a:p>
            <a:pPr lvl="1"/>
            <a:r>
              <a:rPr lang="en-US" dirty="0" err="1" smtClean="0"/>
              <a:t>Biztalk</a:t>
            </a:r>
            <a:r>
              <a:rPr lang="en-US" dirty="0" smtClean="0"/>
              <a:t> implements workflow, inter-platform</a:t>
            </a:r>
          </a:p>
          <a:p>
            <a:pPr lvl="1"/>
            <a:r>
              <a:rPr lang="en-US" dirty="0" smtClean="0"/>
              <a:t>Broker no built-in workflow, one platform</a:t>
            </a:r>
          </a:p>
          <a:p>
            <a:r>
              <a:rPr lang="en-US" dirty="0" smtClean="0"/>
              <a:t>Service Broker and WCF</a:t>
            </a:r>
          </a:p>
          <a:p>
            <a:pPr lvl="1"/>
            <a:r>
              <a:rPr lang="en-US" dirty="0" smtClean="0"/>
              <a:t>WCF communicates using transport channels</a:t>
            </a:r>
          </a:p>
          <a:p>
            <a:pPr lvl="1"/>
            <a:r>
              <a:rPr lang="en-US" dirty="0" smtClean="0"/>
              <a:t>Broker WCF channel available on </a:t>
            </a:r>
            <a:r>
              <a:rPr lang="en-US" dirty="0" err="1" smtClean="0"/>
              <a:t>CodePlex</a:t>
            </a:r>
            <a:endParaRPr lang="en-US" dirty="0"/>
          </a:p>
        </p:txBody>
      </p:sp>
    </p:spTree>
    <p:extLst>
      <p:ext uri="{BB962C8B-B14F-4D97-AF65-F5344CB8AC3E}">
        <p14:creationId xmlns:p14="http://schemas.microsoft.com/office/powerpoint/2010/main" val="2361814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spect="1" noChangeArrowheads="1"/>
          </p:cNvSpPr>
          <p:nvPr>
            <p:ph type="title"/>
          </p:nvPr>
        </p:nvSpPr>
        <p:spPr/>
        <p:txBody>
          <a:bodyPr/>
          <a:lstStyle/>
          <a:p>
            <a:r>
              <a:rPr lang="en-US"/>
              <a:t>Sample Route</a:t>
            </a:r>
          </a:p>
        </p:txBody>
      </p:sp>
      <p:sp>
        <p:nvSpPr>
          <p:cNvPr id="826372" name="Rectangle 4"/>
          <p:cNvSpPr>
            <a:spLocks noChangeArrowheads="1"/>
          </p:cNvSpPr>
          <p:nvPr/>
        </p:nvSpPr>
        <p:spPr bwMode="auto">
          <a:xfrm>
            <a:off x="787400" y="1751013"/>
            <a:ext cx="7656513" cy="2844800"/>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nSpc>
                <a:spcPct val="100000"/>
              </a:lnSpc>
            </a:pPr>
            <a:r>
              <a:rPr lang="en-US" sz="2000">
                <a:solidFill>
                  <a:schemeClr val="bg2"/>
                </a:solidFill>
                <a:latin typeface="Lucida Console" pitchFamily="49" charset="0"/>
              </a:rPr>
              <a:t>-- route to a specific service</a:t>
            </a:r>
          </a:p>
          <a:p>
            <a:pPr>
              <a:lnSpc>
                <a:spcPct val="100000"/>
              </a:lnSpc>
            </a:pPr>
            <a:r>
              <a:rPr lang="en-US" sz="2000">
                <a:solidFill>
                  <a:schemeClr val="bg2"/>
                </a:solidFill>
                <a:latin typeface="Lucida Console" pitchFamily="49" charset="0"/>
              </a:rPr>
              <a:t>-- on specific service broker</a:t>
            </a:r>
          </a:p>
          <a:p>
            <a:pPr>
              <a:lnSpc>
                <a:spcPct val="100000"/>
              </a:lnSpc>
            </a:pPr>
            <a:r>
              <a:rPr lang="en-US" sz="2000">
                <a:solidFill>
                  <a:schemeClr val="bg2"/>
                </a:solidFill>
                <a:latin typeface="Lucida Console" pitchFamily="49" charset="0"/>
              </a:rPr>
              <a:t>CREATE ROUTE MyRoute</a:t>
            </a:r>
          </a:p>
          <a:p>
            <a:pPr>
              <a:lnSpc>
                <a:spcPct val="100000"/>
              </a:lnSpc>
            </a:pPr>
            <a:r>
              <a:rPr lang="en-US" sz="2000">
                <a:solidFill>
                  <a:schemeClr val="bg2"/>
                </a:solidFill>
                <a:latin typeface="Lucida Console" pitchFamily="49" charset="0"/>
              </a:rPr>
              <a:t>WITH  </a:t>
            </a:r>
          </a:p>
          <a:p>
            <a:pPr>
              <a:lnSpc>
                <a:spcPct val="100000"/>
              </a:lnSpc>
            </a:pPr>
            <a:r>
              <a:rPr lang="en-US" sz="2000">
                <a:solidFill>
                  <a:schemeClr val="bg2"/>
                </a:solidFill>
                <a:latin typeface="Lucida Console" pitchFamily="49" charset="0"/>
              </a:rPr>
              <a:t>  SERVICE_NAME = 'MyService', </a:t>
            </a:r>
          </a:p>
          <a:p>
            <a:pPr>
              <a:lnSpc>
                <a:spcPct val="100000"/>
              </a:lnSpc>
            </a:pPr>
            <a:r>
              <a:rPr lang="en-US" sz="2000">
                <a:solidFill>
                  <a:schemeClr val="bg2"/>
                </a:solidFill>
                <a:latin typeface="Lucida Console" pitchFamily="49" charset="0"/>
              </a:rPr>
              <a:t>  BROKER_INSTANCE = </a:t>
            </a:r>
          </a:p>
          <a:p>
            <a:pPr>
              <a:lnSpc>
                <a:spcPct val="100000"/>
              </a:lnSpc>
            </a:pPr>
            <a:r>
              <a:rPr lang="en-US" sz="2000">
                <a:solidFill>
                  <a:schemeClr val="bg2"/>
                </a:solidFill>
                <a:latin typeface="Lucida Console" pitchFamily="49" charset="0"/>
              </a:rPr>
              <a:t>   'E55B99CF-B9D4-4542-9368-7B568FEA8AFA', </a:t>
            </a:r>
          </a:p>
          <a:p>
            <a:pPr>
              <a:lnSpc>
                <a:spcPct val="100000"/>
              </a:lnSpc>
            </a:pPr>
            <a:r>
              <a:rPr lang="en-US" sz="2000">
                <a:solidFill>
                  <a:schemeClr val="bg2"/>
                </a:solidFill>
                <a:latin typeface="Lucida Console" pitchFamily="49" charset="0"/>
              </a:rPr>
              <a:t>  ADDRESS = 'TCP://otherserver:4027'</a:t>
            </a:r>
          </a:p>
          <a:p>
            <a:pPr>
              <a:lnSpc>
                <a:spcPct val="100000"/>
              </a:lnSpc>
            </a:pPr>
            <a:r>
              <a:rPr lang="en-US" sz="2000">
                <a:solidFill>
                  <a:schemeClr val="bg2"/>
                </a:solidFill>
                <a:latin typeface="Lucida Console" pitchFamily="49" charset="0"/>
              </a:rPr>
              <a:t>GO</a:t>
            </a:r>
          </a:p>
        </p:txBody>
      </p:sp>
    </p:spTree>
    <p:extLst>
      <p:ext uri="{BB962C8B-B14F-4D97-AF65-F5344CB8AC3E}">
        <p14:creationId xmlns:p14="http://schemas.microsoft.com/office/powerpoint/2010/main" val="12433332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41" name="Rectangle 5"/>
          <p:cNvSpPr>
            <a:spLocks noGrp="1" noChangeAspect="1" noChangeArrowheads="1"/>
          </p:cNvSpPr>
          <p:nvPr>
            <p:ph type="title"/>
          </p:nvPr>
        </p:nvSpPr>
        <p:spPr/>
        <p:txBody>
          <a:bodyPr/>
          <a:lstStyle/>
          <a:p>
            <a:r>
              <a:rPr lang="en-US"/>
              <a:t>Transport based routes</a:t>
            </a:r>
          </a:p>
        </p:txBody>
      </p:sp>
      <p:sp>
        <p:nvSpPr>
          <p:cNvPr id="833542" name="Rectangle 6"/>
          <p:cNvSpPr>
            <a:spLocks noGrp="1" noChangeAspect="1" noChangeArrowheads="1"/>
          </p:cNvSpPr>
          <p:nvPr>
            <p:ph type="body" idx="1"/>
          </p:nvPr>
        </p:nvSpPr>
        <p:spPr/>
        <p:txBody>
          <a:bodyPr/>
          <a:lstStyle/>
          <a:p>
            <a:r>
              <a:rPr lang="en-US"/>
              <a:t>Destination is based on service name</a:t>
            </a:r>
          </a:p>
          <a:p>
            <a:r>
              <a:rPr lang="en-US"/>
              <a:t>Route address is "TRANSPORT"</a:t>
            </a:r>
          </a:p>
        </p:txBody>
      </p:sp>
      <p:sp>
        <p:nvSpPr>
          <p:cNvPr id="833540" name="Rectangle 4"/>
          <p:cNvSpPr>
            <a:spLocks noChangeArrowheads="1"/>
          </p:cNvSpPr>
          <p:nvPr/>
        </p:nvSpPr>
        <p:spPr bwMode="auto">
          <a:xfrm>
            <a:off x="647700" y="2855913"/>
            <a:ext cx="7910513" cy="2844800"/>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nSpc>
                <a:spcPct val="100000"/>
              </a:lnSpc>
            </a:pPr>
            <a:r>
              <a:rPr lang="en-US" sz="2000">
                <a:solidFill>
                  <a:schemeClr val="bg2"/>
                </a:solidFill>
                <a:latin typeface="Lucida Console" pitchFamily="49" charset="0"/>
              </a:rPr>
              <a:t>-- transport based route</a:t>
            </a:r>
          </a:p>
          <a:p>
            <a:pPr>
              <a:lnSpc>
                <a:spcPct val="100000"/>
              </a:lnSpc>
            </a:pPr>
            <a:r>
              <a:rPr lang="en-US" sz="2000">
                <a:solidFill>
                  <a:schemeClr val="bg2"/>
                </a:solidFill>
                <a:latin typeface="Lucida Console" pitchFamily="49" charset="0"/>
              </a:rPr>
              <a:t>CREATE ROUTE TranRoute WITH ADDRESS = N'TRANSPORT'</a:t>
            </a:r>
          </a:p>
          <a:p>
            <a:pPr>
              <a:lnSpc>
                <a:spcPct val="100000"/>
              </a:lnSpc>
            </a:pPr>
            <a:r>
              <a:rPr lang="en-US" sz="2000">
                <a:solidFill>
                  <a:schemeClr val="bg2"/>
                </a:solidFill>
                <a:latin typeface="Lucida Console" pitchFamily="49" charset="0"/>
              </a:rPr>
              <a:t>GO</a:t>
            </a:r>
          </a:p>
          <a:p>
            <a:pPr>
              <a:lnSpc>
                <a:spcPct val="100000"/>
              </a:lnSpc>
            </a:pPr>
            <a:endParaRPr lang="en-US" sz="2000">
              <a:solidFill>
                <a:schemeClr val="bg2"/>
              </a:solidFill>
              <a:latin typeface="Lucida Console" pitchFamily="49" charset="0"/>
            </a:endParaRPr>
          </a:p>
          <a:p>
            <a:pPr>
              <a:lnSpc>
                <a:spcPct val="100000"/>
              </a:lnSpc>
            </a:pPr>
            <a:r>
              <a:rPr lang="en-US" sz="2000">
                <a:solidFill>
                  <a:schemeClr val="bg2"/>
                </a:solidFill>
                <a:latin typeface="Lucida Console" pitchFamily="49" charset="0"/>
              </a:rPr>
              <a:t>-- other service's message goes to:</a:t>
            </a:r>
          </a:p>
          <a:p>
            <a:pPr>
              <a:lnSpc>
                <a:spcPct val="100000"/>
              </a:lnSpc>
            </a:pPr>
            <a:r>
              <a:rPr lang="en-US" sz="2000">
                <a:solidFill>
                  <a:schemeClr val="bg2"/>
                </a:solidFill>
                <a:latin typeface="Lucida Console" pitchFamily="49" charset="0"/>
              </a:rPr>
              <a:t>-- TCP://MyServer:4567/SomeResponse</a:t>
            </a:r>
          </a:p>
          <a:p>
            <a:pPr>
              <a:lnSpc>
                <a:spcPct val="100000"/>
              </a:lnSpc>
            </a:pPr>
            <a:r>
              <a:rPr lang="en-US" sz="2000">
                <a:solidFill>
                  <a:schemeClr val="bg2"/>
                </a:solidFill>
                <a:latin typeface="Lucida Console" pitchFamily="49" charset="0"/>
              </a:rPr>
              <a:t>CREATE DIALOG @handle</a:t>
            </a:r>
          </a:p>
          <a:p>
            <a:pPr>
              <a:lnSpc>
                <a:spcPct val="100000"/>
              </a:lnSpc>
            </a:pPr>
            <a:r>
              <a:rPr lang="en-US" sz="2000">
                <a:solidFill>
                  <a:schemeClr val="bg2"/>
                </a:solidFill>
                <a:latin typeface="Lucida Console" pitchFamily="49" charset="0"/>
              </a:rPr>
              <a:t> FROM SERVICE [TCP://MyServer:4567/SomeResponse]</a:t>
            </a:r>
          </a:p>
          <a:p>
            <a:pPr>
              <a:lnSpc>
                <a:spcPct val="100000"/>
              </a:lnSpc>
            </a:pPr>
            <a:r>
              <a:rPr lang="en-US" sz="2000">
                <a:solidFill>
                  <a:schemeClr val="bg2"/>
                </a:solidFill>
                <a:latin typeface="Lucida Console" pitchFamily="49" charset="0"/>
              </a:rPr>
              <a:t> TO SERVICE 'OtherService'</a:t>
            </a:r>
          </a:p>
        </p:txBody>
      </p:sp>
    </p:spTree>
    <p:extLst>
      <p:ext uri="{BB962C8B-B14F-4D97-AF65-F5344CB8AC3E}">
        <p14:creationId xmlns:p14="http://schemas.microsoft.com/office/powerpoint/2010/main" val="17564143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4" name="Rectangle 4"/>
          <p:cNvSpPr>
            <a:spLocks noGrp="1" noChangeAspect="1" noChangeArrowheads="1"/>
          </p:cNvSpPr>
          <p:nvPr>
            <p:ph type="title"/>
          </p:nvPr>
        </p:nvSpPr>
        <p:spPr/>
        <p:txBody>
          <a:bodyPr/>
          <a:lstStyle/>
          <a:p>
            <a:r>
              <a:rPr lang="en-US"/>
              <a:t>Dynamic Routes</a:t>
            </a:r>
          </a:p>
        </p:txBody>
      </p:sp>
      <p:sp>
        <p:nvSpPr>
          <p:cNvPr id="834565" name="Rectangle 5"/>
          <p:cNvSpPr>
            <a:spLocks noGrp="1" noChangeAspect="1" noChangeArrowheads="1"/>
          </p:cNvSpPr>
          <p:nvPr>
            <p:ph type="body" idx="1"/>
          </p:nvPr>
        </p:nvSpPr>
        <p:spPr/>
        <p:txBody>
          <a:bodyPr/>
          <a:lstStyle/>
          <a:p>
            <a:r>
              <a:rPr lang="en-US" dirty="0"/>
              <a:t>You implement a routing service</a:t>
            </a:r>
          </a:p>
          <a:p>
            <a:pPr lvl="1"/>
            <a:r>
              <a:rPr lang="en-US" dirty="0"/>
              <a:t>Looks for a service named SQL/</a:t>
            </a:r>
            <a:r>
              <a:rPr lang="en-US" dirty="0" err="1"/>
              <a:t>ServiceBroker</a:t>
            </a:r>
            <a:r>
              <a:rPr lang="en-US" dirty="0"/>
              <a:t>/</a:t>
            </a:r>
            <a:r>
              <a:rPr lang="en-US" dirty="0" err="1"/>
              <a:t>BrokerConfiguration</a:t>
            </a:r>
            <a:r>
              <a:rPr lang="en-US" dirty="0"/>
              <a:t> in routing table</a:t>
            </a:r>
          </a:p>
          <a:p>
            <a:pPr lvl="1"/>
            <a:r>
              <a:rPr lang="en-US" dirty="0"/>
              <a:t>Sends message to that service (</a:t>
            </a:r>
            <a:r>
              <a:rPr lang="en-US" dirty="0" err="1"/>
              <a:t>BrokerConfiguration</a:t>
            </a:r>
            <a:r>
              <a:rPr lang="en-US" dirty="0"/>
              <a:t> message w/service desired)</a:t>
            </a:r>
          </a:p>
          <a:p>
            <a:pPr lvl="1"/>
            <a:r>
              <a:rPr lang="en-US" dirty="0"/>
              <a:t>You respond with a </a:t>
            </a:r>
            <a:r>
              <a:rPr lang="en-US" dirty="0" smtClean="0"/>
              <a:t>route</a:t>
            </a:r>
          </a:p>
          <a:p>
            <a:pPr lvl="2"/>
            <a:r>
              <a:rPr lang="en-US" dirty="0" smtClean="0"/>
              <a:t>And end conversation (required)</a:t>
            </a:r>
            <a:endParaRPr lang="en-US" dirty="0"/>
          </a:p>
        </p:txBody>
      </p:sp>
    </p:spTree>
    <p:extLst>
      <p:ext uri="{BB962C8B-B14F-4D97-AF65-F5344CB8AC3E}">
        <p14:creationId xmlns:p14="http://schemas.microsoft.com/office/powerpoint/2010/main" val="13949720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8" name="Rectangle 4"/>
          <p:cNvSpPr>
            <a:spLocks noGrp="1" noChangeAspect="1" noChangeArrowheads="1"/>
          </p:cNvSpPr>
          <p:nvPr>
            <p:ph type="title"/>
          </p:nvPr>
        </p:nvSpPr>
        <p:spPr/>
        <p:txBody>
          <a:bodyPr/>
          <a:lstStyle/>
          <a:p>
            <a:r>
              <a:rPr lang="en-US"/>
              <a:t>Broker Protocols</a:t>
            </a:r>
          </a:p>
        </p:txBody>
      </p:sp>
      <p:sp>
        <p:nvSpPr>
          <p:cNvPr id="835589" name="Rectangle 5"/>
          <p:cNvSpPr>
            <a:spLocks noGrp="1" noChangeAspect="1" noChangeArrowheads="1"/>
          </p:cNvSpPr>
          <p:nvPr>
            <p:ph type="body" idx="1"/>
          </p:nvPr>
        </p:nvSpPr>
        <p:spPr/>
        <p:txBody>
          <a:bodyPr/>
          <a:lstStyle/>
          <a:p>
            <a:r>
              <a:rPr lang="en-US"/>
              <a:t>Protocol Stack</a:t>
            </a:r>
          </a:p>
          <a:p>
            <a:pPr lvl="1"/>
            <a:r>
              <a:rPr lang="en-US"/>
              <a:t>Application layer == dialog protocol</a:t>
            </a:r>
          </a:p>
          <a:p>
            <a:pPr lvl="1"/>
            <a:r>
              <a:rPr lang="en-US"/>
              <a:t>Communication layer == SB Adjacent protocol</a:t>
            </a:r>
          </a:p>
          <a:p>
            <a:pPr lvl="1"/>
            <a:r>
              <a:rPr lang="en-US"/>
              <a:t>Transport layer == only TCP currently</a:t>
            </a:r>
          </a:p>
          <a:p>
            <a:r>
              <a:rPr lang="en-US"/>
              <a:t>Protocol Stack Provides</a:t>
            </a:r>
          </a:p>
          <a:p>
            <a:pPr lvl="1"/>
            <a:r>
              <a:rPr lang="en-US"/>
              <a:t>Fragmentation and assembly</a:t>
            </a:r>
          </a:p>
          <a:p>
            <a:pPr lvl="1"/>
            <a:r>
              <a:rPr lang="en-US"/>
              <a:t>Integrity check (MD5)</a:t>
            </a:r>
          </a:p>
          <a:p>
            <a:pPr lvl="1"/>
            <a:r>
              <a:rPr lang="en-US"/>
              <a:t>Automatic acknowledgement</a:t>
            </a:r>
          </a:p>
          <a:p>
            <a:pPr lvl="2"/>
            <a:r>
              <a:rPr lang="en-US"/>
              <a:t>Box-caring used to optimize</a:t>
            </a:r>
          </a:p>
        </p:txBody>
      </p:sp>
    </p:spTree>
    <p:extLst>
      <p:ext uri="{BB962C8B-B14F-4D97-AF65-F5344CB8AC3E}">
        <p14:creationId xmlns:p14="http://schemas.microsoft.com/office/powerpoint/2010/main" val="1433275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Forwarding</a:t>
            </a:r>
            <a:endParaRPr lang="en-US" dirty="0"/>
          </a:p>
        </p:txBody>
      </p:sp>
      <p:sp>
        <p:nvSpPr>
          <p:cNvPr id="3" name="Content Placeholder 2"/>
          <p:cNvSpPr>
            <a:spLocks noGrp="1"/>
          </p:cNvSpPr>
          <p:nvPr>
            <p:ph idx="1"/>
          </p:nvPr>
        </p:nvSpPr>
        <p:spPr/>
        <p:txBody>
          <a:bodyPr/>
          <a:lstStyle/>
          <a:p>
            <a:r>
              <a:rPr lang="en-US" dirty="0" smtClean="0"/>
              <a:t>Forwarding can be used for</a:t>
            </a:r>
          </a:p>
          <a:p>
            <a:pPr lvl="1"/>
            <a:r>
              <a:rPr lang="en-US" dirty="0" smtClean="0"/>
              <a:t>Scale out architecture</a:t>
            </a:r>
          </a:p>
          <a:p>
            <a:pPr lvl="1"/>
            <a:r>
              <a:rPr lang="en-US" dirty="0" smtClean="0"/>
              <a:t>Load balancing</a:t>
            </a:r>
          </a:p>
          <a:p>
            <a:pPr lvl="1"/>
            <a:r>
              <a:rPr lang="en-US" dirty="0" smtClean="0"/>
              <a:t>Centralizing route changes</a:t>
            </a:r>
          </a:p>
          <a:p>
            <a:r>
              <a:rPr lang="en-US" dirty="0" smtClean="0"/>
              <a:t>Forwarding defined at the endpoint level</a:t>
            </a:r>
          </a:p>
          <a:p>
            <a:pPr lvl="1"/>
            <a:r>
              <a:rPr lang="en-US" dirty="0" smtClean="0"/>
              <a:t>MESSAGE_FORWARDING {ENABLED/DISABLED}</a:t>
            </a:r>
          </a:p>
          <a:p>
            <a:pPr lvl="1"/>
            <a:r>
              <a:rPr lang="en-US" dirty="0" smtClean="0"/>
              <a:t>MESSAGE_FORWARD_SIZE</a:t>
            </a:r>
          </a:p>
          <a:p>
            <a:pPr lvl="2"/>
            <a:r>
              <a:rPr lang="en-US" dirty="0" err="1" smtClean="0"/>
              <a:t>Tempdb</a:t>
            </a:r>
            <a:r>
              <a:rPr lang="en-US" dirty="0" smtClean="0"/>
              <a:t> allocated for messages to be forwarded (</a:t>
            </a:r>
            <a:r>
              <a:rPr lang="en-US" dirty="0" err="1" smtClean="0"/>
              <a:t>mb</a:t>
            </a:r>
            <a:r>
              <a:rPr lang="en-US" dirty="0" smtClean="0"/>
              <a:t>)</a:t>
            </a:r>
          </a:p>
          <a:p>
            <a:r>
              <a:rPr lang="en-US" dirty="0" smtClean="0"/>
              <a:t>Each message maintained on original sender until </a:t>
            </a:r>
            <a:r>
              <a:rPr lang="en-US" dirty="0" err="1" smtClean="0"/>
              <a:t>ack'd</a:t>
            </a:r>
            <a:r>
              <a:rPr lang="en-US" dirty="0" smtClean="0"/>
              <a:t> by receiver</a:t>
            </a:r>
          </a:p>
          <a:p>
            <a:pPr lvl="1"/>
            <a:r>
              <a:rPr lang="en-US" dirty="0"/>
              <a:t>Message can be dropped if past </a:t>
            </a:r>
            <a:r>
              <a:rPr lang="en-US" dirty="0" smtClean="0"/>
              <a:t>TTL, no space</a:t>
            </a:r>
            <a:endParaRPr lang="en-US" dirty="0"/>
          </a:p>
        </p:txBody>
      </p:sp>
    </p:spTree>
    <p:extLst>
      <p:ext uri="{BB962C8B-B14F-4D97-AF65-F5344CB8AC3E}">
        <p14:creationId xmlns:p14="http://schemas.microsoft.com/office/powerpoint/2010/main" val="35861026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spect="1" noChangeArrowheads="1"/>
          </p:cNvSpPr>
          <p:nvPr>
            <p:ph type="title"/>
          </p:nvPr>
        </p:nvSpPr>
        <p:spPr/>
        <p:txBody>
          <a:bodyPr/>
          <a:lstStyle/>
          <a:p>
            <a:r>
              <a:rPr lang="en-US"/>
              <a:t>Routing Scenarios</a:t>
            </a:r>
          </a:p>
        </p:txBody>
      </p:sp>
      <p:sp>
        <p:nvSpPr>
          <p:cNvPr id="868355" name="Text Box 3"/>
          <p:cNvSpPr txBox="1">
            <a:spLocks noChangeArrowheads="1"/>
          </p:cNvSpPr>
          <p:nvPr/>
        </p:nvSpPr>
        <p:spPr bwMode="auto">
          <a:xfrm>
            <a:off x="627506" y="1752600"/>
            <a:ext cx="14183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Send Msg to </a:t>
            </a:r>
          </a:p>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8356" name="Rectangle 4"/>
          <p:cNvSpPr>
            <a:spLocks noChangeArrowheads="1"/>
          </p:cNvSpPr>
          <p:nvPr/>
        </p:nvSpPr>
        <p:spPr bwMode="auto">
          <a:xfrm>
            <a:off x="533400" y="2970213"/>
            <a:ext cx="1600200" cy="2897187"/>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A</a:t>
            </a:r>
          </a:p>
        </p:txBody>
      </p:sp>
      <p:sp>
        <p:nvSpPr>
          <p:cNvPr id="868357" name="Rectangle 5"/>
          <p:cNvSpPr>
            <a:spLocks noChangeArrowheads="1"/>
          </p:cNvSpPr>
          <p:nvPr/>
        </p:nvSpPr>
        <p:spPr bwMode="auto">
          <a:xfrm>
            <a:off x="3581400" y="1981200"/>
            <a:ext cx="1600200" cy="2897188"/>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pPr algn="ctr">
              <a:lnSpc>
                <a:spcPct val="100000"/>
              </a:lnSpc>
            </a:pPr>
            <a:endParaRPr lang="en-US" sz="3200">
              <a:solidFill>
                <a:schemeClr val="tx1"/>
              </a:solidFill>
              <a:effectLst>
                <a:outerShdw blurRad="38100" dist="38100" dir="2700000" algn="tl">
                  <a:srgbClr val="000000"/>
                </a:outerShdw>
              </a:effectLst>
              <a:latin typeface="Calibri" pitchFamily="34" charset="0"/>
              <a:cs typeface="Calibri" pitchFamily="34" charset="0"/>
            </a:endParaRPr>
          </a:p>
        </p:txBody>
      </p:sp>
      <p:sp>
        <p:nvSpPr>
          <p:cNvPr id="868358" name="Rectangle 6"/>
          <p:cNvSpPr>
            <a:spLocks noChangeArrowheads="1"/>
          </p:cNvSpPr>
          <p:nvPr/>
        </p:nvSpPr>
        <p:spPr bwMode="auto">
          <a:xfrm>
            <a:off x="6629400" y="2667000"/>
            <a:ext cx="1600200" cy="2897188"/>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C</a:t>
            </a:r>
          </a:p>
        </p:txBody>
      </p:sp>
      <p:sp>
        <p:nvSpPr>
          <p:cNvPr id="868359" name="Text Box 7"/>
          <p:cNvSpPr txBox="1">
            <a:spLocks noChangeArrowheads="1"/>
          </p:cNvSpPr>
          <p:nvPr/>
        </p:nvSpPr>
        <p:spPr bwMode="auto">
          <a:xfrm>
            <a:off x="6753225" y="2819400"/>
            <a:ext cx="1093954" cy="3693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1800" dirty="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68360" name="Line 8"/>
          <p:cNvSpPr>
            <a:spLocks noChangeShapeType="1"/>
          </p:cNvSpPr>
          <p:nvPr/>
        </p:nvSpPr>
        <p:spPr bwMode="auto">
          <a:xfrm flipV="1">
            <a:off x="2057400" y="2819400"/>
            <a:ext cx="1524000" cy="11430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
        <p:nvSpPr>
          <p:cNvPr id="868361" name="Line 9"/>
          <p:cNvSpPr>
            <a:spLocks noChangeShapeType="1"/>
          </p:cNvSpPr>
          <p:nvPr/>
        </p:nvSpPr>
        <p:spPr bwMode="auto">
          <a:xfrm>
            <a:off x="5105400" y="2743200"/>
            <a:ext cx="1524000" cy="13716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graphicFrame>
        <p:nvGraphicFramePr>
          <p:cNvPr id="868362" name="Group 10"/>
          <p:cNvGraphicFramePr>
            <a:graphicFrameLocks noGrp="1"/>
          </p:cNvGraphicFramePr>
          <p:nvPr>
            <p:extLst>
              <p:ext uri="{D42A27DB-BD31-4B8C-83A1-F6EECF244321}">
                <p14:modId xmlns:p14="http://schemas.microsoft.com/office/powerpoint/2010/main" val="3420201133"/>
              </p:ext>
            </p:extLst>
          </p:nvPr>
        </p:nvGraphicFramePr>
        <p:xfrm>
          <a:off x="704850" y="3544888"/>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Local</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dirty="0" smtClean="0">
                          <a:ln>
                            <a:noFill/>
                          </a:ln>
                          <a:solidFill>
                            <a:schemeClr val="tx1"/>
                          </a:solidFill>
                          <a:effectLst/>
                          <a:latin typeface="Calibri" pitchFamily="34" charset="0"/>
                          <a:cs typeface="Calibri" pitchFamily="34" charset="0"/>
                        </a:rPr>
                        <a:t>DEFAULT</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bl>
          </a:graphicData>
        </a:graphic>
      </p:graphicFrame>
      <p:graphicFrame>
        <p:nvGraphicFramePr>
          <p:cNvPr id="868376" name="Group 24"/>
          <p:cNvGraphicFramePr>
            <a:graphicFrameLocks noGrp="1"/>
          </p:cNvGraphicFramePr>
          <p:nvPr>
            <p:extLst>
              <p:ext uri="{D42A27DB-BD31-4B8C-83A1-F6EECF244321}">
                <p14:modId xmlns:p14="http://schemas.microsoft.com/office/powerpoint/2010/main" val="1720134855"/>
              </p:ext>
            </p:extLst>
          </p:nvPr>
        </p:nvGraphicFramePr>
        <p:xfrm>
          <a:off x="3733800" y="2409825"/>
          <a:ext cx="1231900" cy="1934528"/>
        </p:xfrm>
        <a:graphic>
          <a:graphicData uri="http://schemas.openxmlformats.org/drawingml/2006/table">
            <a:tbl>
              <a:tblPr/>
              <a:tblGrid>
                <a:gridCol w="1231900"/>
              </a:tblGrid>
              <a:tr h="7905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smtClean="0">
                          <a:ln>
                            <a:noFill/>
                          </a:ln>
                          <a:solidFill>
                            <a:schemeClr val="tx1"/>
                          </a:solidFill>
                          <a:effectLst/>
                          <a:latin typeface="Arial"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290513">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dirty="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bl>
          </a:graphicData>
        </a:graphic>
      </p:graphicFrame>
      <p:sp>
        <p:nvSpPr>
          <p:cNvPr id="868390" name="Rectangle 38"/>
          <p:cNvSpPr>
            <a:spLocks noChangeArrowheads="1"/>
          </p:cNvSpPr>
          <p:nvPr/>
        </p:nvSpPr>
        <p:spPr bwMode="auto">
          <a:xfrm>
            <a:off x="3505200" y="4343400"/>
            <a:ext cx="15108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2400" dirty="0">
                <a:solidFill>
                  <a:schemeClr val="tx1"/>
                </a:solidFill>
                <a:effectLst>
                  <a:outerShdw blurRad="38100" dist="38100" dir="2700000" algn="tl">
                    <a:srgbClr val="000000"/>
                  </a:outerShdw>
                </a:effectLst>
                <a:latin typeface="Calibri" pitchFamily="34" charset="0"/>
                <a:cs typeface="Calibri" pitchFamily="34" charset="0"/>
              </a:rPr>
              <a:t>Forwarder</a:t>
            </a:r>
          </a:p>
        </p:txBody>
      </p:sp>
      <p:graphicFrame>
        <p:nvGraphicFramePr>
          <p:cNvPr id="868391" name="Group 39"/>
          <p:cNvGraphicFramePr>
            <a:graphicFrameLocks noGrp="1"/>
          </p:cNvGraphicFramePr>
          <p:nvPr>
            <p:extLst>
              <p:ext uri="{D42A27DB-BD31-4B8C-83A1-F6EECF244321}">
                <p14:modId xmlns:p14="http://schemas.microsoft.com/office/powerpoint/2010/main" val="3486193502"/>
              </p:ext>
            </p:extLst>
          </p:nvPr>
        </p:nvGraphicFramePr>
        <p:xfrm>
          <a:off x="6791325" y="3592513"/>
          <a:ext cx="1231900" cy="1894523"/>
        </p:xfrm>
        <a:graphic>
          <a:graphicData uri="http://schemas.openxmlformats.org/drawingml/2006/table">
            <a:tbl>
              <a:tblPr/>
              <a:tblGrid>
                <a:gridCol w="1231900"/>
              </a:tblGrid>
              <a:tr h="766763">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Arial"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r>
                        <a:rPr kumimoji="0" lang="en-US" sz="1400" b="1" i="0" u="none" strike="noStrike" cap="none" normalizeH="0" baseline="0" smtClean="0">
                          <a:ln>
                            <a:noFill/>
                          </a:ln>
                          <a:solidFill>
                            <a:schemeClr val="tx1"/>
                          </a:solidFill>
                          <a:effectLst/>
                          <a:latin typeface="Arial"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bl>
          </a:graphicData>
        </a:graphic>
      </p:graphicFrame>
      <p:sp>
        <p:nvSpPr>
          <p:cNvPr id="868405" name="Line 53"/>
          <p:cNvSpPr>
            <a:spLocks noChangeShapeType="1"/>
          </p:cNvSpPr>
          <p:nvPr/>
        </p:nvSpPr>
        <p:spPr bwMode="auto">
          <a:xfrm flipV="1">
            <a:off x="6705600" y="3200400"/>
            <a:ext cx="228600" cy="9144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Tree>
    <p:extLst>
      <p:ext uri="{BB962C8B-B14F-4D97-AF65-F5344CB8AC3E}">
        <p14:creationId xmlns:p14="http://schemas.microsoft.com/office/powerpoint/2010/main" val="12310610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683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86836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68360"/>
                                        </p:tgtEl>
                                        <p:attrNameLst>
                                          <p:attrName>style.visibility</p:attrName>
                                        </p:attrNameLst>
                                      </p:cBhvr>
                                      <p:to>
                                        <p:strVal val="visible"/>
                                      </p:to>
                                    </p:set>
                                    <p:animEffect transition="in" filter="wipe(down)">
                                      <p:cBhvr>
                                        <p:cTn id="15" dur="500"/>
                                        <p:tgtEl>
                                          <p:spTgt spid="86836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86837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68361"/>
                                        </p:tgtEl>
                                        <p:attrNameLst>
                                          <p:attrName>style.visibility</p:attrName>
                                        </p:attrNameLst>
                                      </p:cBhvr>
                                      <p:to>
                                        <p:strVal val="visible"/>
                                      </p:to>
                                    </p:set>
                                    <p:animEffect transition="in" filter="wipe(left)">
                                      <p:cBhvr>
                                        <p:cTn id="24" dur="500"/>
                                        <p:tgtEl>
                                          <p:spTgt spid="86836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499"/>
                                          </p:stCondLst>
                                        </p:cTn>
                                        <p:tgtEl>
                                          <p:spTgt spid="868391"/>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8684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8355" grpId="0" autoUpdateAnimBg="0"/>
      <p:bldP spid="868360" grpId="0" animBg="1"/>
      <p:bldP spid="868361" grpId="0" animBg="1"/>
      <p:bldP spid="86840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spect="1" noChangeArrowheads="1"/>
          </p:cNvSpPr>
          <p:nvPr>
            <p:ph type="title"/>
          </p:nvPr>
        </p:nvSpPr>
        <p:spPr/>
        <p:txBody>
          <a:bodyPr/>
          <a:lstStyle/>
          <a:p>
            <a:r>
              <a:rPr lang="en-US"/>
              <a:t>Routing Scenarios</a:t>
            </a:r>
          </a:p>
        </p:txBody>
      </p:sp>
      <p:sp>
        <p:nvSpPr>
          <p:cNvPr id="870403" name="Text Box 3"/>
          <p:cNvSpPr txBox="1">
            <a:spLocks noChangeArrowheads="1"/>
          </p:cNvSpPr>
          <p:nvPr/>
        </p:nvSpPr>
        <p:spPr bwMode="auto">
          <a:xfrm>
            <a:off x="627506" y="1752600"/>
            <a:ext cx="14183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Send Msg to </a:t>
            </a:r>
          </a:p>
          <a:p>
            <a:pPr algn="ct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70404" name="Rectangle 4"/>
          <p:cNvSpPr>
            <a:spLocks noChangeArrowheads="1"/>
          </p:cNvSpPr>
          <p:nvPr/>
        </p:nvSpPr>
        <p:spPr bwMode="auto">
          <a:xfrm>
            <a:off x="419100" y="2857500"/>
            <a:ext cx="1600200" cy="27813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A</a:t>
            </a:r>
          </a:p>
        </p:txBody>
      </p:sp>
      <p:sp>
        <p:nvSpPr>
          <p:cNvPr id="870405" name="Rectangle 5"/>
          <p:cNvSpPr>
            <a:spLocks noChangeArrowheads="1"/>
          </p:cNvSpPr>
          <p:nvPr/>
        </p:nvSpPr>
        <p:spPr bwMode="auto">
          <a:xfrm>
            <a:off x="2486025" y="2743200"/>
            <a:ext cx="1600200" cy="30480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pPr algn="ctr">
              <a:lnSpc>
                <a:spcPct val="100000"/>
              </a:lnSpc>
            </a:pPr>
            <a:r>
              <a:rPr lang="en-US" sz="2400">
                <a:solidFill>
                  <a:schemeClr val="tx1"/>
                </a:solidFill>
                <a:effectLst>
                  <a:outerShdw blurRad="38100" dist="38100" dir="2700000" algn="tl">
                    <a:srgbClr val="000000"/>
                  </a:outerShdw>
                </a:effectLst>
                <a:latin typeface="Calibri" pitchFamily="34" charset="0"/>
                <a:cs typeface="Calibri" pitchFamily="34" charset="0"/>
              </a:rPr>
              <a:t>Gateway</a:t>
            </a:r>
          </a:p>
        </p:txBody>
      </p:sp>
      <p:sp>
        <p:nvSpPr>
          <p:cNvPr id="870406" name="Rectangle 6"/>
          <p:cNvSpPr>
            <a:spLocks noChangeArrowheads="1"/>
          </p:cNvSpPr>
          <p:nvPr/>
        </p:nvSpPr>
        <p:spPr bwMode="auto">
          <a:xfrm>
            <a:off x="6786563" y="2655888"/>
            <a:ext cx="1600200" cy="27813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pPr>
            <a:r>
              <a:rPr lang="en-US" sz="3200">
                <a:solidFill>
                  <a:schemeClr val="tx1"/>
                </a:solidFill>
                <a:effectLst>
                  <a:outerShdw blurRad="38100" dist="38100" dir="2700000" algn="tl">
                    <a:srgbClr val="000000"/>
                  </a:outerShdw>
                </a:effectLst>
                <a:latin typeface="Calibri" pitchFamily="34" charset="0"/>
                <a:cs typeface="Calibri" pitchFamily="34" charset="0"/>
              </a:rPr>
              <a:t>C</a:t>
            </a:r>
          </a:p>
        </p:txBody>
      </p:sp>
      <p:sp>
        <p:nvSpPr>
          <p:cNvPr id="870407" name="Text Box 7"/>
          <p:cNvSpPr txBox="1">
            <a:spLocks noChangeArrowheads="1"/>
          </p:cNvSpPr>
          <p:nvPr/>
        </p:nvSpPr>
        <p:spPr bwMode="auto">
          <a:xfrm>
            <a:off x="6910388" y="2819400"/>
            <a:ext cx="1093954" cy="3693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pPr>
            <a:r>
              <a:rPr lang="en-US" sz="1800">
                <a:solidFill>
                  <a:schemeClr val="tx1"/>
                </a:solidFill>
                <a:effectLst>
                  <a:outerShdw blurRad="38100" dist="38100" dir="2700000" algn="tl">
                    <a:srgbClr val="000000"/>
                  </a:outerShdw>
                </a:effectLst>
                <a:latin typeface="Calibri" pitchFamily="34" charset="0"/>
                <a:cs typeface="Calibri" pitchFamily="34" charset="0"/>
              </a:rPr>
              <a:t>SERVICEB</a:t>
            </a:r>
          </a:p>
        </p:txBody>
      </p:sp>
      <p:sp>
        <p:nvSpPr>
          <p:cNvPr id="870408" name="Line 8"/>
          <p:cNvSpPr>
            <a:spLocks noChangeShapeType="1"/>
          </p:cNvSpPr>
          <p:nvPr/>
        </p:nvSpPr>
        <p:spPr bwMode="auto">
          <a:xfrm flipV="1">
            <a:off x="2028825" y="4038600"/>
            <a:ext cx="4572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
        <p:nvSpPr>
          <p:cNvPr id="870409" name="Line 9"/>
          <p:cNvSpPr>
            <a:spLocks noChangeShapeType="1"/>
          </p:cNvSpPr>
          <p:nvPr/>
        </p:nvSpPr>
        <p:spPr bwMode="auto">
          <a:xfrm>
            <a:off x="4081463" y="4038600"/>
            <a:ext cx="6096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sp>
        <p:nvSpPr>
          <p:cNvPr id="870410" name="Rectangle 10"/>
          <p:cNvSpPr>
            <a:spLocks noChangeArrowheads="1"/>
          </p:cNvSpPr>
          <p:nvPr/>
        </p:nvSpPr>
        <p:spPr bwMode="auto">
          <a:xfrm>
            <a:off x="4691063" y="2743200"/>
            <a:ext cx="1600200" cy="3048000"/>
          </a:xfrm>
          <a:prstGeom prst="rect">
            <a:avLst/>
          </a:prstGeom>
          <a:solidFill>
            <a:srgbClr val="FA7438">
              <a:alpha val="50000"/>
            </a:srgbClr>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pPr algn="ctr">
              <a:lnSpc>
                <a:spcPct val="100000"/>
              </a:lnSpc>
            </a:pPr>
            <a:r>
              <a:rPr lang="en-US" sz="2400">
                <a:solidFill>
                  <a:schemeClr val="tx1"/>
                </a:solidFill>
                <a:effectLst>
                  <a:outerShdw blurRad="38100" dist="38100" dir="2700000" algn="tl">
                    <a:srgbClr val="000000"/>
                  </a:outerShdw>
                </a:effectLst>
                <a:latin typeface="Calibri" pitchFamily="34" charset="0"/>
                <a:cs typeface="Calibri" pitchFamily="34" charset="0"/>
              </a:rPr>
              <a:t>Gateway</a:t>
            </a:r>
          </a:p>
        </p:txBody>
      </p:sp>
      <p:sp>
        <p:nvSpPr>
          <p:cNvPr id="870411" name="Line 11"/>
          <p:cNvSpPr>
            <a:spLocks noChangeShapeType="1"/>
          </p:cNvSpPr>
          <p:nvPr/>
        </p:nvSpPr>
        <p:spPr bwMode="auto">
          <a:xfrm>
            <a:off x="6300788" y="4038600"/>
            <a:ext cx="4572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graphicFrame>
        <p:nvGraphicFramePr>
          <p:cNvPr id="870412" name="Group 12"/>
          <p:cNvGraphicFramePr>
            <a:graphicFrameLocks noGrp="1"/>
          </p:cNvGraphicFramePr>
          <p:nvPr>
            <p:extLst>
              <p:ext uri="{D42A27DB-BD31-4B8C-83A1-F6EECF244321}">
                <p14:modId xmlns:p14="http://schemas.microsoft.com/office/powerpoint/2010/main" val="3138385333"/>
              </p:ext>
            </p:extLst>
          </p:nvPr>
        </p:nvGraphicFramePr>
        <p:xfrm>
          <a:off x="576263" y="3436938"/>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Local</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smtClean="0">
                          <a:ln>
                            <a:noFill/>
                          </a:ln>
                          <a:solidFill>
                            <a:schemeClr val="tx1"/>
                          </a:solidFill>
                          <a:effectLst/>
                          <a:latin typeface="Arial"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bl>
          </a:graphicData>
        </a:graphic>
      </p:graphicFrame>
      <p:graphicFrame>
        <p:nvGraphicFramePr>
          <p:cNvPr id="870426" name="Group 26"/>
          <p:cNvGraphicFramePr>
            <a:graphicFrameLocks noGrp="1"/>
          </p:cNvGraphicFramePr>
          <p:nvPr>
            <p:extLst>
              <p:ext uri="{D42A27DB-BD31-4B8C-83A1-F6EECF244321}">
                <p14:modId xmlns:p14="http://schemas.microsoft.com/office/powerpoint/2010/main" val="1444964992"/>
              </p:ext>
            </p:extLst>
          </p:nvPr>
        </p:nvGraphicFramePr>
        <p:xfrm>
          <a:off x="2643188" y="3309938"/>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smtClean="0">
                          <a:ln>
                            <a:noFill/>
                          </a:ln>
                          <a:solidFill>
                            <a:schemeClr val="tx1"/>
                          </a:solidFill>
                          <a:effectLst/>
                          <a:latin typeface="Arial"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bl>
          </a:graphicData>
        </a:graphic>
      </p:graphicFrame>
      <p:graphicFrame>
        <p:nvGraphicFramePr>
          <p:cNvPr id="870440" name="Group 40"/>
          <p:cNvGraphicFramePr>
            <a:graphicFrameLocks noGrp="1"/>
          </p:cNvGraphicFramePr>
          <p:nvPr>
            <p:extLst>
              <p:ext uri="{D42A27DB-BD31-4B8C-83A1-F6EECF244321}">
                <p14:modId xmlns:p14="http://schemas.microsoft.com/office/powerpoint/2010/main" val="1929515161"/>
              </p:ext>
            </p:extLst>
          </p:nvPr>
        </p:nvGraphicFramePr>
        <p:xfrm>
          <a:off x="6948488" y="3421063"/>
          <a:ext cx="1231900" cy="1894523"/>
        </p:xfrm>
        <a:graphic>
          <a:graphicData uri="http://schemas.openxmlformats.org/drawingml/2006/table">
            <a:tbl>
              <a:tblPr/>
              <a:tblGrid>
                <a:gridCol w="1231900"/>
              </a:tblGrid>
              <a:tr h="766763">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r>
                        <a:rPr kumimoji="0" lang="en-US" sz="1400" b="1" i="0" u="none" strike="noStrike" cap="none" normalizeH="0" baseline="0" smtClean="0">
                          <a:ln>
                            <a:noFill/>
                          </a:ln>
                          <a:solidFill>
                            <a:schemeClr val="tx1"/>
                          </a:solidFill>
                          <a:effectLst/>
                          <a:latin typeface="Arial"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25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bg1"/>
                    </a:solidFill>
                  </a:tcPr>
                </a:tc>
              </a:tr>
            </a:tbl>
          </a:graphicData>
        </a:graphic>
      </p:graphicFrame>
      <p:sp>
        <p:nvSpPr>
          <p:cNvPr id="870454" name="Line 54"/>
          <p:cNvSpPr>
            <a:spLocks noChangeShapeType="1"/>
          </p:cNvSpPr>
          <p:nvPr/>
        </p:nvSpPr>
        <p:spPr bwMode="auto">
          <a:xfrm flipV="1">
            <a:off x="6862763" y="3200400"/>
            <a:ext cx="228600" cy="9144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itchFamily="34" charset="0"/>
              <a:cs typeface="Calibri" pitchFamily="34" charset="0"/>
            </a:endParaRPr>
          </a:p>
        </p:txBody>
      </p:sp>
      <p:graphicFrame>
        <p:nvGraphicFramePr>
          <p:cNvPr id="870455" name="Group 55"/>
          <p:cNvGraphicFramePr>
            <a:graphicFrameLocks noGrp="1"/>
          </p:cNvGraphicFramePr>
          <p:nvPr>
            <p:extLst>
              <p:ext uri="{D42A27DB-BD31-4B8C-83A1-F6EECF244321}">
                <p14:modId xmlns:p14="http://schemas.microsoft.com/office/powerpoint/2010/main" val="2234685554"/>
              </p:ext>
            </p:extLst>
          </p:nvPr>
        </p:nvGraphicFramePr>
        <p:xfrm>
          <a:off x="4852988" y="3309938"/>
          <a:ext cx="1231900" cy="1934210"/>
        </p:xfrm>
        <a:graphic>
          <a:graphicData uri="http://schemas.openxmlformats.org/drawingml/2006/table">
            <a:tbl>
              <a:tblPr/>
              <a:tblGrid>
                <a:gridCol w="1231900"/>
              </a:tblGrid>
              <a:tr h="806450">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MSDB</a:t>
                      </a:r>
                    </a:p>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cs typeface="Calibri" pitchFamily="34" charset="0"/>
                        </a:rPr>
                        <a:t>Routes</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latin typeface="Arial"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44475">
                <a:tc>
                  <a:txBody>
                    <a:bodyPr/>
                    <a:lstStyle/>
                    <a:p>
                      <a:pPr marL="0" marR="0" lvl="0" indent="0" algn="ctr" defTabSz="914400" rtl="0" eaLnBrk="1" fontAlgn="base" latinLnBrk="0" hangingPunct="1">
                        <a:lnSpc>
                          <a:spcPct val="100000"/>
                        </a:lnSpc>
                        <a:spcBef>
                          <a:spcPct val="0"/>
                        </a:spcBef>
                        <a:spcAft>
                          <a:spcPct val="0"/>
                        </a:spcAft>
                        <a:buClr>
                          <a:schemeClr val="bg1"/>
                        </a:buClr>
                        <a:buSzPct val="95000"/>
                        <a:buFontTx/>
                        <a:buNone/>
                        <a:tabLst/>
                      </a:pPr>
                      <a:endParaRPr kumimoji="0" lang="en-US" sz="1200" b="1" i="0" u="none" strike="noStrike" cap="none" normalizeH="0" baseline="0" smtClean="0">
                        <a:ln>
                          <a:noFill/>
                        </a:ln>
                        <a:solidFill>
                          <a:schemeClr val="tx1"/>
                        </a:solidFill>
                        <a:effectLst/>
                        <a:latin typeface="Arial"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23971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smtClean="0">
                          <a:ln>
                            <a:noFill/>
                          </a:ln>
                          <a:solidFill>
                            <a:schemeClr val="tx1"/>
                          </a:solidFill>
                          <a:effectLst/>
                          <a:latin typeface="Arial" charset="0"/>
                        </a:rPr>
                        <a:t>SERVICEB</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r h="180975">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Eurostile" pitchFamily="34"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66CC66"/>
                    </a:solidFill>
                  </a:tcPr>
                </a:tc>
              </a:tr>
            </a:tbl>
          </a:graphicData>
        </a:graphic>
      </p:graphicFrame>
    </p:spTree>
    <p:extLst>
      <p:ext uri="{BB962C8B-B14F-4D97-AF65-F5344CB8AC3E}">
        <p14:creationId xmlns:p14="http://schemas.microsoft.com/office/powerpoint/2010/main" val="10883963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704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8704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70408"/>
                                        </p:tgtEl>
                                        <p:attrNameLst>
                                          <p:attrName>style.visibility</p:attrName>
                                        </p:attrNameLst>
                                      </p:cBhvr>
                                      <p:to>
                                        <p:strVal val="visible"/>
                                      </p:to>
                                    </p:set>
                                    <p:animEffect transition="in" filter="wipe(left)">
                                      <p:cBhvr>
                                        <p:cTn id="15" dur="500"/>
                                        <p:tgtEl>
                                          <p:spTgt spid="87040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87042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70409"/>
                                        </p:tgtEl>
                                        <p:attrNameLst>
                                          <p:attrName>style.visibility</p:attrName>
                                        </p:attrNameLst>
                                      </p:cBhvr>
                                      <p:to>
                                        <p:strVal val="visible"/>
                                      </p:to>
                                    </p:set>
                                    <p:animEffect transition="in" filter="wipe(left)">
                                      <p:cBhvr>
                                        <p:cTn id="24" dur="500"/>
                                        <p:tgtEl>
                                          <p:spTgt spid="87040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499"/>
                                          </p:stCondLst>
                                        </p:cTn>
                                        <p:tgtEl>
                                          <p:spTgt spid="87045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70411"/>
                                        </p:tgtEl>
                                        <p:attrNameLst>
                                          <p:attrName>style.visibility</p:attrName>
                                        </p:attrNameLst>
                                      </p:cBhvr>
                                      <p:to>
                                        <p:strVal val="visible"/>
                                      </p:to>
                                    </p:set>
                                    <p:animEffect transition="in" filter="wipe(left)">
                                      <p:cBhvr>
                                        <p:cTn id="33" dur="500"/>
                                        <p:tgtEl>
                                          <p:spTgt spid="8704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499"/>
                                          </p:stCondLst>
                                        </p:cTn>
                                        <p:tgtEl>
                                          <p:spTgt spid="870440"/>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8704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03" grpId="0" autoUpdateAnimBg="0"/>
      <p:bldP spid="870408" grpId="0" animBg="1"/>
      <p:bldP spid="870409" grpId="0" animBg="1"/>
      <p:bldP spid="870411" grpId="0" animBg="1"/>
      <p:bldP spid="87045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4" name="Rectangle 6"/>
          <p:cNvSpPr>
            <a:spLocks noGrp="1" noChangeAspect="1" noChangeArrowheads="1"/>
          </p:cNvSpPr>
          <p:nvPr>
            <p:ph type="title"/>
          </p:nvPr>
        </p:nvSpPr>
        <p:spPr/>
        <p:txBody>
          <a:bodyPr/>
          <a:lstStyle/>
          <a:p>
            <a:r>
              <a:rPr lang="en-US"/>
              <a:t>Mirroring and Routes</a:t>
            </a:r>
          </a:p>
        </p:txBody>
      </p:sp>
      <p:sp>
        <p:nvSpPr>
          <p:cNvPr id="831495" name="Rectangle 7"/>
          <p:cNvSpPr>
            <a:spLocks noGrp="1" noChangeAspect="1" noChangeArrowheads="1"/>
          </p:cNvSpPr>
          <p:nvPr>
            <p:ph type="body" idx="1"/>
          </p:nvPr>
        </p:nvSpPr>
        <p:spPr/>
        <p:txBody>
          <a:bodyPr/>
          <a:lstStyle/>
          <a:p>
            <a:r>
              <a:rPr lang="en-US"/>
              <a:t>Mirroring can be configured by</a:t>
            </a:r>
          </a:p>
          <a:p>
            <a:pPr lvl="1"/>
            <a:r>
              <a:rPr lang="en-US"/>
              <a:t>Naming mirror in routes</a:t>
            </a:r>
          </a:p>
          <a:p>
            <a:r>
              <a:rPr lang="en-US"/>
              <a:t>Broker always picks active node</a:t>
            </a:r>
          </a:p>
          <a:p>
            <a:pPr lvl="1"/>
            <a:r>
              <a:rPr lang="en-US"/>
              <a:t>If active node cannot be determined, no delivery</a:t>
            </a:r>
          </a:p>
        </p:txBody>
      </p:sp>
    </p:spTree>
    <p:extLst>
      <p:ext uri="{BB962C8B-B14F-4D97-AF65-F5344CB8AC3E}">
        <p14:creationId xmlns:p14="http://schemas.microsoft.com/office/powerpoint/2010/main" val="31306120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8" name="Rectangle 6"/>
          <p:cNvSpPr>
            <a:spLocks noGrp="1" noChangeAspect="1" noChangeArrowheads="1"/>
          </p:cNvSpPr>
          <p:nvPr>
            <p:ph type="title"/>
          </p:nvPr>
        </p:nvSpPr>
        <p:spPr/>
        <p:txBody>
          <a:bodyPr/>
          <a:lstStyle/>
          <a:p>
            <a:r>
              <a:rPr lang="en-US"/>
              <a:t>Where's The Service?</a:t>
            </a:r>
          </a:p>
        </p:txBody>
      </p:sp>
      <p:sp>
        <p:nvSpPr>
          <p:cNvPr id="822279" name="Rectangle 7"/>
          <p:cNvSpPr>
            <a:spLocks noGrp="1" noChangeAspect="1" noChangeArrowheads="1"/>
          </p:cNvSpPr>
          <p:nvPr>
            <p:ph type="body" idx="1"/>
          </p:nvPr>
        </p:nvSpPr>
        <p:spPr/>
        <p:txBody>
          <a:bodyPr/>
          <a:lstStyle/>
          <a:p>
            <a:r>
              <a:rPr lang="en-US" dirty="0" smtClean="0"/>
              <a:t>Decision tree to locate far service</a:t>
            </a:r>
            <a:endParaRPr lang="en-US" dirty="0"/>
          </a:p>
          <a:p>
            <a:pPr lvl="1"/>
            <a:r>
              <a:rPr lang="en-US" dirty="0"/>
              <a:t>Look for service and broker instance in route table (</a:t>
            </a:r>
            <a:r>
              <a:rPr lang="en-US" dirty="0" err="1"/>
              <a:t>sys.routes</a:t>
            </a:r>
            <a:r>
              <a:rPr lang="en-US" dirty="0"/>
              <a:t>)</a:t>
            </a:r>
          </a:p>
          <a:p>
            <a:pPr lvl="1"/>
            <a:r>
              <a:rPr lang="en-US" dirty="0"/>
              <a:t>Look in local database instance</a:t>
            </a:r>
          </a:p>
          <a:p>
            <a:pPr lvl="1"/>
            <a:r>
              <a:rPr lang="en-US" dirty="0"/>
              <a:t>Look for default route in route table</a:t>
            </a:r>
          </a:p>
          <a:p>
            <a:pPr lvl="1"/>
            <a:r>
              <a:rPr lang="en-US" dirty="0"/>
              <a:t>Look in other databases (same instance)</a:t>
            </a:r>
          </a:p>
          <a:p>
            <a:pPr lvl="2"/>
            <a:r>
              <a:rPr lang="en-US" dirty="0"/>
              <a:t>E</a:t>
            </a:r>
            <a:r>
              <a:rPr lang="en-US" dirty="0" smtClean="0"/>
              <a:t>nabled </a:t>
            </a:r>
            <a:r>
              <a:rPr lang="en-US" dirty="0"/>
              <a:t>by </a:t>
            </a:r>
            <a:r>
              <a:rPr lang="en-US" dirty="0" err="1"/>
              <a:t>AutoCreatedLocal</a:t>
            </a:r>
            <a:r>
              <a:rPr lang="en-US" dirty="0"/>
              <a:t> </a:t>
            </a:r>
            <a:r>
              <a:rPr lang="en-US" dirty="0" smtClean="0"/>
              <a:t>route</a:t>
            </a:r>
          </a:p>
          <a:p>
            <a:r>
              <a:rPr lang="en-US" dirty="0" smtClean="0"/>
              <a:t>It's best not to rely on default route</a:t>
            </a:r>
          </a:p>
          <a:p>
            <a:pPr lvl="1"/>
            <a:r>
              <a:rPr lang="en-US" dirty="0" err="1" smtClean="0"/>
              <a:t>AutoCreatedLocal</a:t>
            </a:r>
            <a:r>
              <a:rPr lang="en-US" dirty="0" smtClean="0"/>
              <a:t> in local DB and MSDB</a:t>
            </a:r>
          </a:p>
          <a:p>
            <a:endParaRPr lang="en-US" dirty="0"/>
          </a:p>
        </p:txBody>
      </p:sp>
    </p:spTree>
    <p:extLst>
      <p:ext uri="{BB962C8B-B14F-4D97-AF65-F5344CB8AC3E}">
        <p14:creationId xmlns:p14="http://schemas.microsoft.com/office/powerpoint/2010/main" val="82189710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8" name="Rectangle 4"/>
          <p:cNvSpPr>
            <a:spLocks noGrp="1" noChangeAspect="1" noChangeArrowheads="1"/>
          </p:cNvSpPr>
          <p:nvPr>
            <p:ph type="title"/>
          </p:nvPr>
        </p:nvSpPr>
        <p:spPr/>
        <p:txBody>
          <a:bodyPr/>
          <a:lstStyle/>
          <a:p>
            <a:r>
              <a:rPr lang="en-US"/>
              <a:t>On Load Balancing		</a:t>
            </a:r>
          </a:p>
        </p:txBody>
      </p:sp>
      <p:sp>
        <p:nvSpPr>
          <p:cNvPr id="850949" name="Rectangle 5"/>
          <p:cNvSpPr>
            <a:spLocks noGrp="1" noChangeAspect="1" noChangeArrowheads="1"/>
          </p:cNvSpPr>
          <p:nvPr>
            <p:ph type="body" idx="1"/>
          </p:nvPr>
        </p:nvSpPr>
        <p:spPr/>
        <p:txBody>
          <a:bodyPr/>
          <a:lstStyle/>
          <a:p>
            <a:r>
              <a:rPr lang="en-US"/>
              <a:t>Two equivalent routes mean load balancing to Service Broker</a:t>
            </a:r>
            <a:endParaRPr lang="en-US" altLang="ja-JP">
              <a:ea typeface="ＭＳ Ｐゴシック" charset="-128"/>
            </a:endParaRPr>
          </a:p>
          <a:p>
            <a:r>
              <a:rPr lang="en-US"/>
              <a:t>Poor man’s load balancing doesn’t work</a:t>
            </a:r>
          </a:p>
          <a:p>
            <a:pPr lvl="1"/>
            <a:r>
              <a:rPr lang="en-US"/>
              <a:t>Must tie entire conversation to one instance of the service</a:t>
            </a:r>
          </a:p>
          <a:p>
            <a:pPr lvl="1"/>
            <a:r>
              <a:rPr lang="en-US"/>
              <a:t>No load balancing per-message</a:t>
            </a:r>
          </a:p>
          <a:p>
            <a:r>
              <a:rPr lang="en-US"/>
              <a:t>Alternate design for load balancing using dialog timer to report server load</a:t>
            </a:r>
          </a:p>
        </p:txBody>
      </p:sp>
    </p:spTree>
    <p:extLst>
      <p:ext uri="{BB962C8B-B14F-4D97-AF65-F5344CB8AC3E}">
        <p14:creationId xmlns:p14="http://schemas.microsoft.com/office/powerpoint/2010/main" val="507219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01731"/>
          </a:xfrm>
        </p:spPr>
        <p:txBody>
          <a:bodyPr/>
          <a:lstStyle/>
          <a:p>
            <a:r>
              <a:rPr lang="en-US" dirty="0" smtClean="0"/>
              <a:t>Broker and SQL Server Features</a:t>
            </a:r>
            <a:endParaRPr lang="en-US" dirty="0"/>
          </a:p>
        </p:txBody>
      </p:sp>
      <p:sp>
        <p:nvSpPr>
          <p:cNvPr id="3" name="Content Placeholder 2"/>
          <p:cNvSpPr>
            <a:spLocks noGrp="1"/>
          </p:cNvSpPr>
          <p:nvPr>
            <p:ph idx="1"/>
          </p:nvPr>
        </p:nvSpPr>
        <p:spPr/>
        <p:txBody>
          <a:bodyPr/>
          <a:lstStyle/>
          <a:p>
            <a:r>
              <a:rPr lang="en-US" dirty="0" smtClean="0"/>
              <a:t>Service broker used in the implementation of</a:t>
            </a:r>
          </a:p>
          <a:p>
            <a:pPr lvl="1"/>
            <a:r>
              <a:rPr lang="en-US" dirty="0" smtClean="0"/>
              <a:t>Event Notifications</a:t>
            </a:r>
          </a:p>
          <a:p>
            <a:pPr lvl="1"/>
            <a:r>
              <a:rPr lang="en-US" dirty="0" smtClean="0"/>
              <a:t>Query Notifications</a:t>
            </a:r>
          </a:p>
          <a:p>
            <a:pPr lvl="1"/>
            <a:r>
              <a:rPr lang="en-US" dirty="0" smtClean="0"/>
              <a:t>Database mail</a:t>
            </a:r>
          </a:p>
          <a:p>
            <a:r>
              <a:rPr lang="en-US" dirty="0" smtClean="0"/>
              <a:t>Event notifications watch for SQL Server changes</a:t>
            </a:r>
          </a:p>
          <a:p>
            <a:r>
              <a:rPr lang="en-US" dirty="0" smtClean="0"/>
              <a:t>Query notifications watch for changes in </a:t>
            </a:r>
            <a:r>
              <a:rPr lang="en-US" dirty="0" err="1" smtClean="0"/>
              <a:t>resultsets</a:t>
            </a:r>
            <a:endParaRPr lang="en-US" dirty="0" smtClean="0"/>
          </a:p>
          <a:p>
            <a:pPr lvl="1"/>
            <a:endParaRPr lang="en-US" dirty="0"/>
          </a:p>
        </p:txBody>
      </p:sp>
    </p:spTree>
    <p:extLst>
      <p:ext uri="{BB962C8B-B14F-4D97-AF65-F5344CB8AC3E}">
        <p14:creationId xmlns:p14="http://schemas.microsoft.com/office/powerpoint/2010/main" val="18199344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900" name="Rectangle 4"/>
          <p:cNvSpPr>
            <a:spLocks noGrp="1" noChangeAspect="1" noChangeArrowheads="1"/>
          </p:cNvSpPr>
          <p:nvPr>
            <p:ph type="title"/>
          </p:nvPr>
        </p:nvSpPr>
        <p:spPr/>
        <p:txBody>
          <a:bodyPr/>
          <a:lstStyle/>
          <a:p>
            <a:r>
              <a:rPr lang="en-US"/>
              <a:t>Routing Gotchas!		</a:t>
            </a:r>
          </a:p>
        </p:txBody>
      </p:sp>
      <p:sp>
        <p:nvSpPr>
          <p:cNvPr id="848901" name="Rectangle 5"/>
          <p:cNvSpPr>
            <a:spLocks noGrp="1" noChangeAspect="1" noChangeArrowheads="1"/>
          </p:cNvSpPr>
          <p:nvPr>
            <p:ph type="body" idx="1"/>
          </p:nvPr>
        </p:nvSpPr>
        <p:spPr/>
        <p:txBody>
          <a:bodyPr/>
          <a:lstStyle/>
          <a:p>
            <a:r>
              <a:rPr lang="en-US"/>
              <a:t>Specify the Broker ID </a:t>
            </a:r>
            <a:r>
              <a:rPr lang="en-US" altLang="ja-JP">
                <a:ea typeface="ＭＳ Ｐゴシック" charset="-128"/>
              </a:rPr>
              <a:t>when possible</a:t>
            </a:r>
          </a:p>
          <a:p>
            <a:r>
              <a:rPr lang="en-US"/>
              <a:t>The keyword LOCAL has highest precedence</a:t>
            </a:r>
            <a:endParaRPr lang="en-US" altLang="ja-JP">
              <a:ea typeface="ＭＳ Ｐゴシック" charset="-128"/>
            </a:endParaRPr>
          </a:p>
          <a:p>
            <a:r>
              <a:rPr lang="en-US" altLang="ja-JP">
                <a:ea typeface="ＭＳ Ｐゴシック" charset="-128"/>
              </a:rPr>
              <a:t>Reply routing does not require a route in MSDB (special case)</a:t>
            </a:r>
            <a:endParaRPr lang="en-US"/>
          </a:p>
          <a:p>
            <a:endParaRPr lang="en-US"/>
          </a:p>
          <a:p>
            <a:endParaRPr lang="en-US"/>
          </a:p>
        </p:txBody>
      </p:sp>
    </p:spTree>
    <p:extLst>
      <p:ext uri="{BB962C8B-B14F-4D97-AF65-F5344CB8AC3E}">
        <p14:creationId xmlns:p14="http://schemas.microsoft.com/office/powerpoint/2010/main" val="38258494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6" name="Rectangle 6"/>
          <p:cNvSpPr>
            <a:spLocks noGrp="1" noChangeAspect="1" noChangeArrowheads="1"/>
          </p:cNvSpPr>
          <p:nvPr>
            <p:ph type="title"/>
          </p:nvPr>
        </p:nvSpPr>
        <p:spPr/>
        <p:txBody>
          <a:bodyPr/>
          <a:lstStyle/>
          <a:p>
            <a:r>
              <a:rPr lang="en-US"/>
              <a:t>I can’t route		</a:t>
            </a:r>
          </a:p>
        </p:txBody>
      </p:sp>
      <p:sp>
        <p:nvSpPr>
          <p:cNvPr id="844807" name="Rectangle 7"/>
          <p:cNvSpPr>
            <a:spLocks noGrp="1" noChangeAspect="1" noChangeArrowheads="1"/>
          </p:cNvSpPr>
          <p:nvPr>
            <p:ph type="body" idx="1"/>
          </p:nvPr>
        </p:nvSpPr>
        <p:spPr/>
        <p:txBody>
          <a:bodyPr/>
          <a:lstStyle/>
          <a:p>
            <a:r>
              <a:rPr lang="en-US"/>
              <a:t>Use the </a:t>
            </a:r>
            <a:r>
              <a:rPr lang="en-US" altLang="ja-JP">
                <a:ea typeface="ＭＳ Ｐゴシック" charset="-128"/>
              </a:rPr>
              <a:t>routing related </a:t>
            </a:r>
            <a:r>
              <a:rPr lang="en-US"/>
              <a:t>traces</a:t>
            </a:r>
            <a:r>
              <a:rPr lang="en-US" altLang="ja-JP">
                <a:ea typeface="ＭＳ Ｐゴシック" charset="-128"/>
              </a:rPr>
              <a:t> </a:t>
            </a:r>
          </a:p>
          <a:p>
            <a:r>
              <a:rPr lang="en-US" altLang="ja-JP">
                <a:ea typeface="ＭＳ Ｐゴシック" charset="-128"/>
              </a:rPr>
              <a:t>Use the system views</a:t>
            </a:r>
          </a:p>
          <a:p>
            <a:r>
              <a:rPr lang="en-US"/>
              <a:t>Check your </a:t>
            </a:r>
            <a:r>
              <a:rPr lang="en-US" altLang="ja-JP">
                <a:ea typeface="ＭＳ Ｐゴシック" charset="-128"/>
              </a:rPr>
              <a:t>routes / </a:t>
            </a:r>
            <a:r>
              <a:rPr lang="en-US"/>
              <a:t>directory program</a:t>
            </a:r>
          </a:p>
          <a:p>
            <a:r>
              <a:rPr lang="en-US"/>
              <a:t>Check </a:t>
            </a:r>
            <a:r>
              <a:rPr lang="en-US" altLang="ja-JP">
                <a:ea typeface="ＭＳ Ｐゴシック" charset="-128"/>
              </a:rPr>
              <a:t>the </a:t>
            </a:r>
            <a:r>
              <a:rPr lang="en-US"/>
              <a:t>transmission queue</a:t>
            </a:r>
            <a:r>
              <a:rPr lang="en-US" altLang="ja-JP">
                <a:ea typeface="ＭＳ Ｐゴシック" charset="-128"/>
              </a:rPr>
              <a:t>, the destination queue and the source queue</a:t>
            </a:r>
            <a:endParaRPr lang="en-US"/>
          </a:p>
          <a:p>
            <a:r>
              <a:rPr lang="en-US"/>
              <a:t>Did your route expire?</a:t>
            </a:r>
            <a:endParaRPr lang="en-US" altLang="ja-JP">
              <a:ea typeface="ＭＳ Ｐゴシック" charset="-128"/>
            </a:endParaRPr>
          </a:p>
          <a:p>
            <a:r>
              <a:rPr lang="en-US"/>
              <a:t>Did your cert expire?</a:t>
            </a:r>
            <a:endParaRPr lang="en-US" altLang="ja-JP">
              <a:ea typeface="ＭＳ Ｐゴシック" charset="-128"/>
            </a:endParaRPr>
          </a:p>
          <a:p>
            <a:endParaRPr lang="en-US"/>
          </a:p>
        </p:txBody>
      </p:sp>
    </p:spTree>
    <p:extLst>
      <p:ext uri="{BB962C8B-B14F-4D97-AF65-F5344CB8AC3E}">
        <p14:creationId xmlns:p14="http://schemas.microsoft.com/office/powerpoint/2010/main" val="28569633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8" name="Rectangle 6"/>
          <p:cNvSpPr>
            <a:spLocks noGrp="1" noChangeAspect="1" noChangeArrowheads="1"/>
          </p:cNvSpPr>
          <p:nvPr>
            <p:ph type="title"/>
          </p:nvPr>
        </p:nvSpPr>
        <p:spPr/>
        <p:txBody>
          <a:bodyPr/>
          <a:lstStyle/>
          <a:p>
            <a:r>
              <a:rPr lang="en-US"/>
              <a:t>I can’t route</a:t>
            </a:r>
            <a:r>
              <a:rPr lang="en-US" altLang="ja-JP">
                <a:ea typeface="ＭＳ Ｐゴシック" charset="-128"/>
              </a:rPr>
              <a:t>  - 2</a:t>
            </a:r>
            <a:endParaRPr lang="en-US"/>
          </a:p>
        </p:txBody>
      </p:sp>
      <p:sp>
        <p:nvSpPr>
          <p:cNvPr id="863239" name="Rectangle 7"/>
          <p:cNvSpPr>
            <a:spLocks noGrp="1" noChangeAspect="1" noChangeArrowheads="1"/>
          </p:cNvSpPr>
          <p:nvPr>
            <p:ph type="body" idx="1"/>
          </p:nvPr>
        </p:nvSpPr>
        <p:spPr/>
        <p:txBody>
          <a:bodyPr/>
          <a:lstStyle/>
          <a:p>
            <a:r>
              <a:rPr lang="en-US" dirty="0"/>
              <a:t>If forwarding turned on?</a:t>
            </a:r>
          </a:p>
          <a:p>
            <a:r>
              <a:rPr lang="en-US" altLang="ja-JP" dirty="0">
                <a:ea typeface="ＭＳ Ｐゴシック" charset="-128"/>
              </a:rPr>
              <a:t>Does a Broker endpoint exist? </a:t>
            </a:r>
            <a:endParaRPr lang="en-US" dirty="0"/>
          </a:p>
          <a:p>
            <a:r>
              <a:rPr lang="en-US" dirty="0"/>
              <a:t>Is Broker</a:t>
            </a:r>
            <a:r>
              <a:rPr lang="en-US" altLang="ja-JP" dirty="0">
                <a:ea typeface="ＭＳ Ｐゴシック" charset="-128"/>
              </a:rPr>
              <a:t> enabled</a:t>
            </a:r>
            <a:r>
              <a:rPr lang="en-US" dirty="0"/>
              <a:t>?</a:t>
            </a:r>
            <a:r>
              <a:rPr lang="en-US" altLang="ja-JP" dirty="0">
                <a:ea typeface="ＭＳ Ｐゴシック" charset="-128"/>
              </a:rPr>
              <a:t> </a:t>
            </a:r>
          </a:p>
          <a:p>
            <a:r>
              <a:rPr lang="en-US" altLang="ja-JP" dirty="0">
                <a:ea typeface="ＭＳ Ｐゴシック" charset="-128"/>
              </a:rPr>
              <a:t>Use GET_TRANSMISSION_STATUS(@h)</a:t>
            </a:r>
            <a:endParaRPr lang="en-US" dirty="0"/>
          </a:p>
          <a:p>
            <a:r>
              <a:rPr lang="en-US" dirty="0"/>
              <a:t>Local Routing Table is where you have total control</a:t>
            </a:r>
          </a:p>
          <a:p>
            <a:r>
              <a:rPr lang="en-US" dirty="0"/>
              <a:t>Don’t use the IP address of </a:t>
            </a:r>
            <a:r>
              <a:rPr lang="en-US" dirty="0" err="1"/>
              <a:t>localhost</a:t>
            </a:r>
            <a:r>
              <a:rPr lang="en-US" dirty="0"/>
              <a:t> for MSDB routes</a:t>
            </a:r>
          </a:p>
          <a:p>
            <a:r>
              <a:rPr lang="en-US" dirty="0"/>
              <a:t>Does the firewall allow communication to the Broker port? </a:t>
            </a:r>
            <a:endParaRPr lang="en-US" altLang="ja-JP" dirty="0">
              <a:ea typeface="ＭＳ Ｐゴシック" charset="-128"/>
            </a:endParaRPr>
          </a:p>
          <a:p>
            <a:endParaRPr lang="en-US" dirty="0"/>
          </a:p>
        </p:txBody>
      </p:sp>
    </p:spTree>
    <p:extLst>
      <p:ext uri="{BB962C8B-B14F-4D97-AF65-F5344CB8AC3E}">
        <p14:creationId xmlns:p14="http://schemas.microsoft.com/office/powerpoint/2010/main" val="23177929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a:t>
            </a:r>
            <a:endParaRPr lang="en-US" dirty="0"/>
          </a:p>
        </p:txBody>
      </p:sp>
      <p:sp>
        <p:nvSpPr>
          <p:cNvPr id="3" name="Content Placeholder 2"/>
          <p:cNvSpPr>
            <a:spLocks noGrp="1"/>
          </p:cNvSpPr>
          <p:nvPr>
            <p:ph idx="1"/>
          </p:nvPr>
        </p:nvSpPr>
        <p:spPr/>
        <p:txBody>
          <a:bodyPr/>
          <a:lstStyle/>
          <a:p>
            <a:r>
              <a:rPr lang="en-US" dirty="0" smtClean="0"/>
              <a:t>All Service Broker messages are secure by default</a:t>
            </a:r>
          </a:p>
          <a:p>
            <a:r>
              <a:rPr lang="en-US" dirty="0" smtClean="0"/>
              <a:t>Two types of security</a:t>
            </a:r>
          </a:p>
          <a:p>
            <a:pPr lvl="1"/>
            <a:r>
              <a:rPr lang="en-US" dirty="0" smtClean="0"/>
              <a:t>Dialog security</a:t>
            </a:r>
          </a:p>
          <a:p>
            <a:pPr lvl="1"/>
            <a:r>
              <a:rPr lang="en-US" dirty="0" smtClean="0"/>
              <a:t>Transport security</a:t>
            </a:r>
          </a:p>
          <a:p>
            <a:r>
              <a:rPr lang="en-US" dirty="0" smtClean="0"/>
              <a:t>Security is on by default</a:t>
            </a:r>
          </a:p>
          <a:p>
            <a:pPr lvl="1"/>
            <a:r>
              <a:rPr lang="en-US" dirty="0" smtClean="0"/>
              <a:t>In BEGIN CONVERSATION DML statement</a:t>
            </a:r>
          </a:p>
          <a:p>
            <a:pPr lvl="1"/>
            <a:r>
              <a:rPr lang="en-US" dirty="0" smtClean="0"/>
              <a:t>Specified in CREATE ENDPOINT DDL</a:t>
            </a:r>
          </a:p>
          <a:p>
            <a:endParaRPr lang="en-US" dirty="0"/>
          </a:p>
        </p:txBody>
      </p:sp>
    </p:spTree>
    <p:extLst>
      <p:ext uri="{BB962C8B-B14F-4D97-AF65-F5344CB8AC3E}">
        <p14:creationId xmlns:p14="http://schemas.microsoft.com/office/powerpoint/2010/main" val="4237782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Transport Security</a:t>
            </a:r>
            <a:endParaRPr lang="en-US" dirty="0"/>
          </a:p>
        </p:txBody>
      </p:sp>
      <p:sp>
        <p:nvSpPr>
          <p:cNvPr id="3" name="Content Placeholder 2"/>
          <p:cNvSpPr>
            <a:spLocks noGrp="1"/>
          </p:cNvSpPr>
          <p:nvPr>
            <p:ph idx="1"/>
          </p:nvPr>
        </p:nvSpPr>
        <p:spPr/>
        <p:txBody>
          <a:bodyPr>
            <a:normAutofit/>
          </a:bodyPr>
          <a:lstStyle/>
          <a:p>
            <a:r>
              <a:rPr lang="en-US" dirty="0" smtClean="0"/>
              <a:t>Transport Security specified on CREATE ENDPOINT</a:t>
            </a:r>
          </a:p>
          <a:p>
            <a:r>
              <a:rPr lang="en-US" dirty="0" smtClean="0"/>
              <a:t>Endpoint can define one or more of</a:t>
            </a:r>
          </a:p>
          <a:p>
            <a:pPr lvl="1"/>
            <a:r>
              <a:rPr lang="en-US" dirty="0" smtClean="0"/>
              <a:t>Windows authentication</a:t>
            </a:r>
          </a:p>
          <a:p>
            <a:pPr lvl="1"/>
            <a:r>
              <a:rPr lang="en-US" dirty="0" smtClean="0"/>
              <a:t>Certificate authentication</a:t>
            </a:r>
          </a:p>
          <a:p>
            <a:r>
              <a:rPr lang="en-US" dirty="0"/>
              <a:t>Windows </a:t>
            </a:r>
            <a:r>
              <a:rPr lang="en-US" dirty="0" err="1" smtClean="0"/>
              <a:t>auth</a:t>
            </a:r>
            <a:r>
              <a:rPr lang="en-US" dirty="0" smtClean="0"/>
              <a:t> </a:t>
            </a:r>
            <a:r>
              <a:rPr lang="en-US" dirty="0"/>
              <a:t>uses SQL Server service </a:t>
            </a:r>
            <a:r>
              <a:rPr lang="en-US" dirty="0" smtClean="0"/>
              <a:t>acct</a:t>
            </a:r>
          </a:p>
          <a:p>
            <a:r>
              <a:rPr lang="en-US" dirty="0" smtClean="0"/>
              <a:t>Encryption on the messages can be</a:t>
            </a:r>
          </a:p>
          <a:p>
            <a:pPr lvl="1"/>
            <a:r>
              <a:rPr lang="en-US" dirty="0" smtClean="0"/>
              <a:t>Required</a:t>
            </a:r>
          </a:p>
          <a:p>
            <a:pPr lvl="1"/>
            <a:r>
              <a:rPr lang="en-US" dirty="0" smtClean="0"/>
              <a:t>Supported</a:t>
            </a:r>
          </a:p>
          <a:p>
            <a:pPr lvl="1"/>
            <a:r>
              <a:rPr lang="en-US" dirty="0" smtClean="0"/>
              <a:t>Disabled</a:t>
            </a:r>
          </a:p>
        </p:txBody>
      </p:sp>
    </p:spTree>
    <p:extLst>
      <p:ext uri="{BB962C8B-B14F-4D97-AF65-F5344CB8AC3E}">
        <p14:creationId xmlns:p14="http://schemas.microsoft.com/office/powerpoint/2010/main" val="9321225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Endpoint Encryption Matrix</a:t>
            </a:r>
          </a:p>
        </p:txBody>
      </p:sp>
      <p:sp>
        <p:nvSpPr>
          <p:cNvPr id="3" name="Content Placeholder 2"/>
          <p:cNvSpPr>
            <a:spLocks noGrp="1"/>
          </p:cNvSpPr>
          <p:nvPr>
            <p:ph idx="1"/>
          </p:nvPr>
        </p:nvSpPr>
        <p:spPr/>
        <p:txBody>
          <a:bodyPr/>
          <a:lstStyle/>
          <a:p>
            <a:r>
              <a:rPr lang="en-US" dirty="0" smtClean="0"/>
              <a:t>Encryption depends on endpoint definition on both ends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23701319"/>
              </p:ext>
            </p:extLst>
          </p:nvPr>
        </p:nvGraphicFramePr>
        <p:xfrm>
          <a:off x="952501" y="2578099"/>
          <a:ext cx="6934200" cy="3200400"/>
        </p:xfrm>
        <a:graphic>
          <a:graphicData uri="http://schemas.openxmlformats.org/drawingml/2006/table">
            <a:tbl>
              <a:tblPr firstRow="1" bandRow="1">
                <a:tableStyleId>{5C22544A-7EE6-4342-B048-85BDC9FD1C3A}</a:tableStyleId>
              </a:tblPr>
              <a:tblGrid>
                <a:gridCol w="2311400"/>
                <a:gridCol w="2311400"/>
                <a:gridCol w="2311400"/>
              </a:tblGrid>
              <a:tr h="376283">
                <a:tc>
                  <a:txBody>
                    <a:bodyPr/>
                    <a:lstStyle/>
                    <a:p>
                      <a:r>
                        <a:rPr lang="en-US" sz="2400" dirty="0" smtClean="0">
                          <a:solidFill>
                            <a:schemeClr val="bg2"/>
                          </a:solidFill>
                          <a:latin typeface="Calibri" pitchFamily="34" charset="0"/>
                          <a:cs typeface="Calibri" pitchFamily="34" charset="0"/>
                        </a:rPr>
                        <a:t>Endpoint A</a:t>
                      </a:r>
                      <a:endParaRPr lang="en-US" sz="2400" dirty="0">
                        <a:solidFill>
                          <a:schemeClr val="bg2"/>
                        </a:solidFill>
                        <a:latin typeface="Calibri" pitchFamily="34" charset="0"/>
                        <a:cs typeface="Calibri" pitchFamily="34" charset="0"/>
                      </a:endParaRPr>
                    </a:p>
                  </a:txBody>
                  <a:tcPr/>
                </a:tc>
                <a:tc>
                  <a:txBody>
                    <a:bodyPr/>
                    <a:lstStyle/>
                    <a:p>
                      <a:r>
                        <a:rPr lang="en-US" sz="2400" dirty="0" smtClean="0">
                          <a:solidFill>
                            <a:schemeClr val="bg2"/>
                          </a:solidFill>
                          <a:latin typeface="Calibri" pitchFamily="34" charset="0"/>
                          <a:cs typeface="Calibri" pitchFamily="34" charset="0"/>
                        </a:rPr>
                        <a:t>Endpoint B</a:t>
                      </a:r>
                      <a:endParaRPr lang="en-US" sz="2400" dirty="0">
                        <a:solidFill>
                          <a:schemeClr val="bg2"/>
                        </a:solidFill>
                        <a:latin typeface="Calibri" pitchFamily="34" charset="0"/>
                        <a:cs typeface="Calibri" pitchFamily="34" charset="0"/>
                      </a:endParaRPr>
                    </a:p>
                  </a:txBody>
                  <a:tcPr/>
                </a:tc>
                <a:tc>
                  <a:txBody>
                    <a:bodyPr/>
                    <a:lstStyle/>
                    <a:p>
                      <a:r>
                        <a:rPr lang="en-US" sz="2400" dirty="0" smtClean="0">
                          <a:solidFill>
                            <a:schemeClr val="bg2"/>
                          </a:solidFill>
                          <a:latin typeface="Calibri" pitchFamily="34" charset="0"/>
                          <a:cs typeface="Calibri" pitchFamily="34" charset="0"/>
                        </a:rPr>
                        <a:t>Encrypted?</a:t>
                      </a:r>
                      <a:endParaRPr lang="en-US" sz="2400" dirty="0">
                        <a:solidFill>
                          <a:schemeClr val="bg2"/>
                        </a:solidFill>
                        <a:latin typeface="Calibri" pitchFamily="34" charset="0"/>
                        <a:cs typeface="Calibri" pitchFamily="34" charset="0"/>
                      </a:endParaRPr>
                    </a:p>
                  </a:txBody>
                  <a:tcPr/>
                </a:tc>
              </a:tr>
              <a:tr h="376283">
                <a:tc>
                  <a:txBody>
                    <a:bodyPr/>
                    <a:lstStyle/>
                    <a:p>
                      <a:r>
                        <a:rPr lang="en-US" sz="2400" dirty="0" smtClean="0">
                          <a:latin typeface="Calibri" pitchFamily="34" charset="0"/>
                          <a:cs typeface="Calibri" pitchFamily="34" charset="0"/>
                        </a:rPr>
                        <a:t>REQUIRED</a:t>
                      </a:r>
                      <a:endParaRPr lang="en-US" sz="2400"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REQUIRED</a:t>
                      </a:r>
                    </a:p>
                  </a:txBody>
                  <a:tcPr/>
                </a:tc>
                <a:tc>
                  <a:txBody>
                    <a:bodyPr/>
                    <a:lstStyle/>
                    <a:p>
                      <a:r>
                        <a:rPr lang="en-US" sz="2400" dirty="0" smtClean="0">
                          <a:latin typeface="Calibri" pitchFamily="34" charset="0"/>
                          <a:cs typeface="Calibri" pitchFamily="34" charset="0"/>
                        </a:rPr>
                        <a:t>YES</a:t>
                      </a:r>
                      <a:endParaRPr lang="en-US" sz="2400" dirty="0">
                        <a:latin typeface="Calibri" pitchFamily="34" charset="0"/>
                        <a:cs typeface="Calibri" pitchFamily="34" charset="0"/>
                      </a:endParaRPr>
                    </a:p>
                  </a:txBody>
                  <a:tcPr/>
                </a:tc>
              </a:tr>
              <a:tr h="3762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REQUIRED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SUPPORTED</a:t>
                      </a:r>
                    </a:p>
                  </a:txBody>
                  <a:tcPr/>
                </a:tc>
                <a:tc>
                  <a:txBody>
                    <a:bodyPr/>
                    <a:lstStyle/>
                    <a:p>
                      <a:r>
                        <a:rPr lang="en-US" sz="2400" dirty="0" smtClean="0">
                          <a:latin typeface="Calibri" pitchFamily="34" charset="0"/>
                          <a:cs typeface="Calibri" pitchFamily="34" charset="0"/>
                        </a:rPr>
                        <a:t>YES</a:t>
                      </a:r>
                      <a:endParaRPr lang="en-US" sz="2400" dirty="0">
                        <a:latin typeface="Calibri" pitchFamily="34" charset="0"/>
                        <a:cs typeface="Calibri" pitchFamily="34" charset="0"/>
                      </a:endParaRPr>
                    </a:p>
                  </a:txBody>
                  <a:tcPr/>
                </a:tc>
              </a:tr>
              <a:tr h="3762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REQUIRED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DISABLED</a:t>
                      </a:r>
                    </a:p>
                  </a:txBody>
                  <a:tcPr/>
                </a:tc>
                <a:tc>
                  <a:txBody>
                    <a:bodyPr/>
                    <a:lstStyle/>
                    <a:p>
                      <a:r>
                        <a:rPr lang="en-US" sz="2400" dirty="0" smtClean="0">
                          <a:latin typeface="Calibri" pitchFamily="34" charset="0"/>
                          <a:cs typeface="Calibri" pitchFamily="34" charset="0"/>
                        </a:rPr>
                        <a:t>ERROR</a:t>
                      </a:r>
                      <a:endParaRPr lang="en-US" sz="2400" dirty="0">
                        <a:latin typeface="Calibri" pitchFamily="34" charset="0"/>
                        <a:cs typeface="Calibri" pitchFamily="34" charset="0"/>
                      </a:endParaRPr>
                    </a:p>
                  </a:txBody>
                  <a:tcPr/>
                </a:tc>
              </a:tr>
              <a:tr h="376283">
                <a:tc>
                  <a:txBody>
                    <a:bodyPr/>
                    <a:lstStyle/>
                    <a:p>
                      <a:r>
                        <a:rPr lang="en-US" sz="2400" dirty="0" smtClean="0">
                          <a:latin typeface="Calibri" pitchFamily="34" charset="0"/>
                          <a:cs typeface="Calibri" pitchFamily="34" charset="0"/>
                        </a:rPr>
                        <a:t>DISABLED</a:t>
                      </a:r>
                      <a:endParaRPr lang="en-US" sz="2400"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DISABLED</a:t>
                      </a:r>
                    </a:p>
                  </a:txBody>
                  <a:tcPr/>
                </a:tc>
                <a:tc>
                  <a:txBody>
                    <a:bodyPr/>
                    <a:lstStyle/>
                    <a:p>
                      <a:r>
                        <a:rPr lang="en-US" sz="2400" dirty="0" smtClean="0">
                          <a:latin typeface="Calibri" pitchFamily="34" charset="0"/>
                          <a:cs typeface="Calibri" pitchFamily="34" charset="0"/>
                        </a:rPr>
                        <a:t>NO</a:t>
                      </a:r>
                      <a:endParaRPr lang="en-US" sz="2400" dirty="0">
                        <a:latin typeface="Calibri" pitchFamily="34" charset="0"/>
                        <a:cs typeface="Calibri" pitchFamily="34" charset="0"/>
                      </a:endParaRPr>
                    </a:p>
                  </a:txBody>
                  <a:tcPr/>
                </a:tc>
              </a:tr>
              <a:tr h="376283">
                <a:tc>
                  <a:txBody>
                    <a:bodyPr/>
                    <a:lstStyle/>
                    <a:p>
                      <a:r>
                        <a:rPr lang="en-US" sz="2400" dirty="0" smtClean="0">
                          <a:latin typeface="Calibri" pitchFamily="34" charset="0"/>
                          <a:cs typeface="Calibri" pitchFamily="34" charset="0"/>
                        </a:rPr>
                        <a:t>DISABLED</a:t>
                      </a:r>
                      <a:endParaRPr lang="en-US" sz="2400"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SUPPORTED</a:t>
                      </a:r>
                    </a:p>
                  </a:txBody>
                  <a:tcPr/>
                </a:tc>
                <a:tc>
                  <a:txBody>
                    <a:bodyPr/>
                    <a:lstStyle/>
                    <a:p>
                      <a:r>
                        <a:rPr lang="en-US" sz="2400" dirty="0" smtClean="0">
                          <a:latin typeface="Calibri" pitchFamily="34" charset="0"/>
                          <a:cs typeface="Calibri" pitchFamily="34" charset="0"/>
                        </a:rPr>
                        <a:t>NO</a:t>
                      </a:r>
                      <a:endParaRPr lang="en-US" sz="2400" dirty="0">
                        <a:latin typeface="Calibri" pitchFamily="34" charset="0"/>
                        <a:cs typeface="Calibri" pitchFamily="34" charset="0"/>
                      </a:endParaRPr>
                    </a:p>
                  </a:txBody>
                  <a:tcPr/>
                </a:tc>
              </a:tr>
              <a:tr h="376283">
                <a:tc>
                  <a:txBody>
                    <a:bodyPr/>
                    <a:lstStyle/>
                    <a:p>
                      <a:r>
                        <a:rPr lang="en-US" sz="2400" dirty="0" smtClean="0">
                          <a:latin typeface="Calibri" pitchFamily="34" charset="0"/>
                          <a:cs typeface="Calibri" pitchFamily="34" charset="0"/>
                        </a:rPr>
                        <a:t>SUPPORTED</a:t>
                      </a:r>
                      <a:endParaRPr lang="en-US" sz="2400" dirty="0">
                        <a:latin typeface="Calibri" pitchFamily="34" charset="0"/>
                        <a:cs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Calibri" pitchFamily="34" charset="0"/>
                          <a:cs typeface="Calibri" pitchFamily="34" charset="0"/>
                        </a:rPr>
                        <a:t>SUPPORTED</a:t>
                      </a:r>
                    </a:p>
                  </a:txBody>
                  <a:tcPr/>
                </a:tc>
                <a:tc>
                  <a:txBody>
                    <a:bodyPr/>
                    <a:lstStyle/>
                    <a:p>
                      <a:r>
                        <a:rPr lang="en-US" sz="2400" dirty="0" smtClean="0">
                          <a:latin typeface="Calibri" pitchFamily="34" charset="0"/>
                          <a:cs typeface="Calibri" pitchFamily="34" charset="0"/>
                        </a:rPr>
                        <a:t>YES</a:t>
                      </a:r>
                      <a:endParaRPr lang="en-US" sz="2400" dirty="0">
                        <a:latin typeface="Calibri" pitchFamily="34" charset="0"/>
                        <a:cs typeface="Calibri" pitchFamily="34" charset="0"/>
                      </a:endParaRPr>
                    </a:p>
                  </a:txBody>
                  <a:tcPr/>
                </a:tc>
              </a:tr>
            </a:tbl>
          </a:graphicData>
        </a:graphic>
      </p:graphicFrame>
    </p:spTree>
    <p:extLst>
      <p:ext uri="{BB962C8B-B14F-4D97-AF65-F5344CB8AC3E}">
        <p14:creationId xmlns:p14="http://schemas.microsoft.com/office/powerpoint/2010/main" val="37532125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Transport Certificates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Connections to endpoints will fail when certificate expires</a:t>
            </a:r>
          </a:p>
          <a:p>
            <a:pPr lvl="1"/>
            <a:r>
              <a:rPr lang="en-US" dirty="0" smtClean="0"/>
              <a:t>Dialog doesn't fail, new cert "resumes"</a:t>
            </a:r>
          </a:p>
          <a:p>
            <a:r>
              <a:rPr lang="en-US" dirty="0" smtClean="0"/>
              <a:t>To replace</a:t>
            </a:r>
          </a:p>
          <a:p>
            <a:pPr lvl="1"/>
            <a:r>
              <a:rPr lang="en-US" dirty="0" smtClean="0"/>
              <a:t>Create certificate owner</a:t>
            </a:r>
          </a:p>
          <a:p>
            <a:pPr lvl="1"/>
            <a:r>
              <a:rPr lang="en-US" dirty="0"/>
              <a:t>Back up public </a:t>
            </a:r>
            <a:r>
              <a:rPr lang="en-US" dirty="0" smtClean="0"/>
              <a:t>key </a:t>
            </a:r>
          </a:p>
          <a:p>
            <a:pPr lvl="1"/>
            <a:r>
              <a:rPr lang="en-US" dirty="0"/>
              <a:t>S</a:t>
            </a:r>
            <a:r>
              <a:rPr lang="en-US" dirty="0" smtClean="0"/>
              <a:t>end to all remote connections</a:t>
            </a:r>
          </a:p>
          <a:p>
            <a:pPr lvl="1"/>
            <a:r>
              <a:rPr lang="en-US" dirty="0" smtClean="0"/>
              <a:t>On remote(s), create certificate</a:t>
            </a:r>
          </a:p>
          <a:p>
            <a:pPr lvl="1"/>
            <a:r>
              <a:rPr lang="en-US" dirty="0" smtClean="0"/>
              <a:t>Change authorization</a:t>
            </a:r>
          </a:p>
          <a:p>
            <a:pPr lvl="1"/>
            <a:r>
              <a:rPr lang="en-US" dirty="0" smtClean="0"/>
              <a:t>ALTER ENDPOINT to use new certificate</a:t>
            </a:r>
          </a:p>
          <a:p>
            <a:r>
              <a:rPr lang="en-US" dirty="0" smtClean="0"/>
              <a:t>For Database Mirroring certs</a:t>
            </a:r>
          </a:p>
          <a:p>
            <a:pPr lvl="1"/>
            <a:r>
              <a:rPr lang="en-US" dirty="0" smtClean="0"/>
              <a:t>Replace on both sides</a:t>
            </a:r>
          </a:p>
          <a:p>
            <a:pPr lvl="1"/>
            <a:r>
              <a:rPr lang="en-US" dirty="0" smtClean="0"/>
              <a:t>ALTER DATABASE .. SET PARTNER RESUME on primary</a:t>
            </a:r>
            <a:endParaRPr lang="en-US" dirty="0"/>
          </a:p>
        </p:txBody>
      </p:sp>
    </p:spTree>
    <p:extLst>
      <p:ext uri="{BB962C8B-B14F-4D97-AF65-F5344CB8AC3E}">
        <p14:creationId xmlns:p14="http://schemas.microsoft.com/office/powerpoint/2010/main" val="22067552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Dialog Security</a:t>
            </a:r>
            <a:endParaRPr lang="en-US" dirty="0"/>
          </a:p>
        </p:txBody>
      </p:sp>
      <p:sp>
        <p:nvSpPr>
          <p:cNvPr id="3" name="Content Placeholder 2"/>
          <p:cNvSpPr>
            <a:spLocks noGrp="1"/>
          </p:cNvSpPr>
          <p:nvPr>
            <p:ph idx="1"/>
          </p:nvPr>
        </p:nvSpPr>
        <p:spPr/>
        <p:txBody>
          <a:bodyPr>
            <a:normAutofit/>
          </a:bodyPr>
          <a:lstStyle/>
          <a:p>
            <a:r>
              <a:rPr lang="en-US" dirty="0" smtClean="0"/>
              <a:t>Dialog Security is end-to-end</a:t>
            </a:r>
          </a:p>
          <a:p>
            <a:pPr lvl="1"/>
            <a:r>
              <a:rPr lang="en-US" dirty="0" smtClean="0"/>
              <a:t>Uses a pair of certificates on each end</a:t>
            </a:r>
          </a:p>
          <a:p>
            <a:pPr lvl="1"/>
            <a:r>
              <a:rPr lang="en-US" dirty="0" smtClean="0"/>
              <a:t>Certs associated with local users</a:t>
            </a:r>
          </a:p>
          <a:p>
            <a:pPr lvl="1"/>
            <a:r>
              <a:rPr lang="en-US" dirty="0" smtClean="0"/>
              <a:t>User without login is the best choice</a:t>
            </a:r>
          </a:p>
          <a:p>
            <a:pPr marL="457200" lvl="1" indent="-457200"/>
            <a:r>
              <a:rPr lang="en-US" dirty="0"/>
              <a:t>Uses REMOTE SERVICE BINDING on </a:t>
            </a:r>
            <a:r>
              <a:rPr lang="en-US" dirty="0" smtClean="0"/>
              <a:t>initiator</a:t>
            </a:r>
          </a:p>
          <a:p>
            <a:r>
              <a:rPr lang="en-US" dirty="0" smtClean="0"/>
              <a:t>One identity per "far" service</a:t>
            </a:r>
          </a:p>
          <a:p>
            <a:pPr lvl="1"/>
            <a:r>
              <a:rPr lang="en-US" dirty="0" smtClean="0"/>
              <a:t>Known as anonymous binding </a:t>
            </a:r>
          </a:p>
          <a:p>
            <a:r>
              <a:rPr lang="en-US" dirty="0" smtClean="0"/>
              <a:t>One identity per conversation</a:t>
            </a:r>
          </a:p>
          <a:p>
            <a:pPr lvl="1"/>
            <a:r>
              <a:rPr lang="en-US" dirty="0" smtClean="0"/>
              <a:t>Binding identifies user who "owns" cert</a:t>
            </a:r>
          </a:p>
          <a:p>
            <a:pPr lvl="1"/>
            <a:r>
              <a:rPr lang="en-US" dirty="0" smtClean="0"/>
              <a:t>Can distinguish between callers</a:t>
            </a:r>
          </a:p>
          <a:p>
            <a:pPr lvl="1"/>
            <a:r>
              <a:rPr lang="en-US" dirty="0" smtClean="0"/>
              <a:t>Means one cert on target per-caller</a:t>
            </a:r>
          </a:p>
          <a:p>
            <a:pPr lvl="1"/>
            <a:endParaRPr lang="en-US" dirty="0" smtClean="0"/>
          </a:p>
        </p:txBody>
      </p:sp>
    </p:spTree>
    <p:extLst>
      <p:ext uri="{BB962C8B-B14F-4D97-AF65-F5344CB8AC3E}">
        <p14:creationId xmlns:p14="http://schemas.microsoft.com/office/powerpoint/2010/main" val="2342189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Encryption and Dialog Security</a:t>
            </a:r>
            <a:endParaRPr lang="en-US" dirty="0"/>
          </a:p>
        </p:txBody>
      </p:sp>
      <p:sp>
        <p:nvSpPr>
          <p:cNvPr id="3" name="Content Placeholder 2"/>
          <p:cNvSpPr>
            <a:spLocks noGrp="1"/>
          </p:cNvSpPr>
          <p:nvPr>
            <p:ph idx="1"/>
          </p:nvPr>
        </p:nvSpPr>
        <p:spPr/>
        <p:txBody>
          <a:bodyPr/>
          <a:lstStyle/>
          <a:p>
            <a:r>
              <a:rPr lang="en-US" dirty="0" smtClean="0"/>
              <a:t>Dialog encryption depends on </a:t>
            </a:r>
          </a:p>
          <a:p>
            <a:pPr lvl="1"/>
            <a:r>
              <a:rPr lang="en-US" dirty="0" smtClean="0"/>
              <a:t>ENCRYPTION clause in BEGIN DIALOG</a:t>
            </a:r>
          </a:p>
          <a:p>
            <a:pPr lvl="1"/>
            <a:r>
              <a:rPr lang="en-US" dirty="0" smtClean="0"/>
              <a:t>Presence of REMOTE SERVICE BINDING</a:t>
            </a:r>
          </a:p>
          <a:p>
            <a:r>
              <a:rPr lang="en-US" dirty="0" smtClean="0"/>
              <a:t>If encryption = YES (default) remote service binding required (conv. </a:t>
            </a:r>
            <a:r>
              <a:rPr lang="en-US" dirty="0"/>
              <a:t>s</a:t>
            </a:r>
            <a:r>
              <a:rPr lang="en-US" dirty="0" smtClean="0"/>
              <a:t>tatus set to delayed)</a:t>
            </a:r>
          </a:p>
          <a:p>
            <a:r>
              <a:rPr lang="en-US" dirty="0" smtClean="0"/>
              <a:t>If encryption = NO and remote service binding exists, conv. is encrypted</a:t>
            </a:r>
            <a:endParaRPr lang="en-US" dirty="0"/>
          </a:p>
        </p:txBody>
      </p:sp>
    </p:spTree>
    <p:extLst>
      <p:ext uri="{BB962C8B-B14F-4D97-AF65-F5344CB8AC3E}">
        <p14:creationId xmlns:p14="http://schemas.microsoft.com/office/powerpoint/2010/main" val="7551944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Encryption</a:t>
            </a:r>
            <a:endParaRPr lang="en-US" dirty="0"/>
          </a:p>
        </p:txBody>
      </p:sp>
      <p:sp>
        <p:nvSpPr>
          <p:cNvPr id="3" name="Content Placeholder 2"/>
          <p:cNvSpPr>
            <a:spLocks noGrp="1"/>
          </p:cNvSpPr>
          <p:nvPr>
            <p:ph idx="1"/>
          </p:nvPr>
        </p:nvSpPr>
        <p:spPr/>
        <p:txBody>
          <a:bodyPr/>
          <a:lstStyle/>
          <a:p>
            <a:r>
              <a:rPr lang="en-US" dirty="0" smtClean="0"/>
              <a:t>Message encryption uses symmetric keys </a:t>
            </a:r>
          </a:p>
          <a:p>
            <a:pPr lvl="1"/>
            <a:r>
              <a:rPr lang="en-US" dirty="0"/>
              <a:t>F</a:t>
            </a:r>
            <a:r>
              <a:rPr lang="en-US" dirty="0" smtClean="0"/>
              <a:t>or speed of encryption</a:t>
            </a:r>
          </a:p>
          <a:p>
            <a:r>
              <a:rPr lang="en-US" dirty="0" smtClean="0"/>
              <a:t>Transport encryption encrypts whole message</a:t>
            </a:r>
          </a:p>
          <a:p>
            <a:pPr lvl="1"/>
            <a:r>
              <a:rPr lang="en-US" dirty="0" smtClean="0"/>
              <a:t>Header and payload</a:t>
            </a:r>
          </a:p>
          <a:p>
            <a:r>
              <a:rPr lang="en-US" dirty="0" smtClean="0"/>
              <a:t>Dialog encryption encrypts payload</a:t>
            </a:r>
          </a:p>
          <a:p>
            <a:r>
              <a:rPr lang="en-US" dirty="0" smtClean="0"/>
              <a:t>Key propagation part of the protocol</a:t>
            </a:r>
          </a:p>
          <a:p>
            <a:pPr lvl="1"/>
            <a:r>
              <a:rPr lang="en-US" dirty="0" smtClean="0"/>
              <a:t>Key exchange key </a:t>
            </a:r>
          </a:p>
          <a:p>
            <a:pPr lvl="1"/>
            <a:r>
              <a:rPr lang="en-US" dirty="0" smtClean="0"/>
              <a:t>Session key</a:t>
            </a:r>
            <a:endParaRPr lang="en-US" dirty="0"/>
          </a:p>
        </p:txBody>
      </p:sp>
    </p:spTree>
    <p:extLst>
      <p:ext uri="{BB962C8B-B14F-4D97-AF65-F5344CB8AC3E}">
        <p14:creationId xmlns:p14="http://schemas.microsoft.com/office/powerpoint/2010/main" val="748745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2289"/>
          <p:cNvSpPr>
            <a:spLocks noGrp="1" noChangeArrowheads="1"/>
          </p:cNvSpPr>
          <p:nvPr>
            <p:ph type="title"/>
          </p:nvPr>
        </p:nvSpPr>
        <p:spPr/>
        <p:txBody>
          <a:bodyPr/>
          <a:lstStyle/>
          <a:p>
            <a:r>
              <a:rPr lang="en-US" smtClean="0"/>
              <a:t>Scenarios</a:t>
            </a:r>
          </a:p>
        </p:txBody>
      </p:sp>
      <p:sp>
        <p:nvSpPr>
          <p:cNvPr id="12291" name="Text Placeholder 12290"/>
          <p:cNvSpPr>
            <a:spLocks noGrp="1" noChangeArrowheads="1"/>
          </p:cNvSpPr>
          <p:nvPr>
            <p:ph idx="1"/>
          </p:nvPr>
        </p:nvSpPr>
        <p:spPr/>
        <p:txBody>
          <a:bodyPr/>
          <a:lstStyle/>
          <a:p>
            <a:r>
              <a:rPr lang="en-US" smtClean="0"/>
              <a:t>Asynchronous programming </a:t>
            </a:r>
          </a:p>
          <a:p>
            <a:r>
              <a:rPr lang="en-US" smtClean="0"/>
              <a:t>Data Push</a:t>
            </a:r>
          </a:p>
          <a:p>
            <a:r>
              <a:rPr lang="en-US" smtClean="0"/>
              <a:t>Distributed Workflow</a:t>
            </a:r>
          </a:p>
          <a:p>
            <a:r>
              <a:rPr lang="en-US" smtClean="0"/>
              <a:t>Client Server</a:t>
            </a:r>
            <a:endParaRPr lang="en-US" dirty="0" smtClean="0"/>
          </a:p>
        </p:txBody>
      </p:sp>
    </p:spTree>
    <p:extLst>
      <p:ext uri="{BB962C8B-B14F-4D97-AF65-F5344CB8AC3E}">
        <p14:creationId xmlns:p14="http://schemas.microsoft.com/office/powerpoint/2010/main" val="1419699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Dialog Certificates</a:t>
            </a:r>
            <a:endParaRPr lang="en-US" dirty="0"/>
          </a:p>
        </p:txBody>
      </p:sp>
      <p:sp>
        <p:nvSpPr>
          <p:cNvPr id="3" name="Content Placeholder 2"/>
          <p:cNvSpPr>
            <a:spLocks noGrp="1"/>
          </p:cNvSpPr>
          <p:nvPr>
            <p:ph idx="1"/>
          </p:nvPr>
        </p:nvSpPr>
        <p:spPr/>
        <p:txBody>
          <a:bodyPr/>
          <a:lstStyle/>
          <a:p>
            <a:r>
              <a:rPr lang="en-US" dirty="0" smtClean="0"/>
              <a:t>If more than 1 certificate is active, the one with the highest expiration date is used</a:t>
            </a:r>
          </a:p>
          <a:p>
            <a:r>
              <a:rPr lang="en-US" dirty="0" smtClean="0"/>
              <a:t>To replace</a:t>
            </a:r>
          </a:p>
          <a:p>
            <a:pPr lvl="1"/>
            <a:r>
              <a:rPr lang="en-US" dirty="0" smtClean="0"/>
              <a:t>Before current </a:t>
            </a:r>
            <a:r>
              <a:rPr lang="en-US" dirty="0"/>
              <a:t>certificate expires, create a new certificate with ACTIVE FOR BEGIN DIALOG = </a:t>
            </a:r>
            <a:r>
              <a:rPr lang="en-US" dirty="0" smtClean="0"/>
              <a:t>OFF</a:t>
            </a:r>
          </a:p>
          <a:p>
            <a:pPr lvl="1"/>
            <a:r>
              <a:rPr lang="en-US" dirty="0" smtClean="0"/>
              <a:t>Export and deploy public key to target</a:t>
            </a:r>
          </a:p>
          <a:p>
            <a:pPr lvl="1"/>
            <a:r>
              <a:rPr lang="en-US" dirty="0"/>
              <a:t>Alter new certificate and turn ACTIVE FOR BEGIN DIALOG = </a:t>
            </a:r>
            <a:r>
              <a:rPr lang="en-US" dirty="0" smtClean="0"/>
              <a:t>ON</a:t>
            </a:r>
            <a:endParaRPr lang="en-US" dirty="0"/>
          </a:p>
          <a:p>
            <a:pPr lvl="1"/>
            <a:r>
              <a:rPr lang="en-US" dirty="0"/>
              <a:t>Alter old </a:t>
            </a:r>
            <a:r>
              <a:rPr lang="en-US" dirty="0" smtClean="0"/>
              <a:t>certificate </a:t>
            </a:r>
            <a:r>
              <a:rPr lang="en-US" dirty="0"/>
              <a:t>and turn ACTIVE FOR BEGIN DIALOG = </a:t>
            </a:r>
            <a:r>
              <a:rPr lang="en-US" dirty="0" smtClean="0"/>
              <a:t>OFF</a:t>
            </a:r>
            <a:endParaRPr lang="en-US" dirty="0"/>
          </a:p>
          <a:p>
            <a:endParaRPr lang="en-US" dirty="0"/>
          </a:p>
        </p:txBody>
      </p:sp>
    </p:spTree>
    <p:extLst>
      <p:ext uri="{BB962C8B-B14F-4D97-AF65-F5344CB8AC3E}">
        <p14:creationId xmlns:p14="http://schemas.microsoft.com/office/powerpoint/2010/main" val="40722347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endParaRPr lang="en-US" dirty="0"/>
          </a:p>
        </p:txBody>
      </p:sp>
      <p:sp>
        <p:nvSpPr>
          <p:cNvPr id="3" name="Content Placeholder 2"/>
          <p:cNvSpPr>
            <a:spLocks noGrp="1"/>
          </p:cNvSpPr>
          <p:nvPr>
            <p:ph idx="1"/>
          </p:nvPr>
        </p:nvSpPr>
        <p:spPr/>
        <p:txBody>
          <a:bodyPr/>
          <a:lstStyle/>
          <a:p>
            <a:r>
              <a:rPr lang="en-US" dirty="0" smtClean="0"/>
              <a:t>Extended Event Broker Category (2012)</a:t>
            </a:r>
          </a:p>
          <a:p>
            <a:pPr lvl="1"/>
            <a:r>
              <a:rPr lang="en-US" dirty="0" smtClean="0"/>
              <a:t>42 Service Broker-related events</a:t>
            </a:r>
          </a:p>
          <a:p>
            <a:pPr lvl="1"/>
            <a:r>
              <a:rPr lang="en-US" dirty="0" smtClean="0"/>
              <a:t>7 begin-end pairs</a:t>
            </a:r>
          </a:p>
          <a:p>
            <a:r>
              <a:rPr lang="en-US" dirty="0" smtClean="0"/>
              <a:t>Profiler Event Category</a:t>
            </a:r>
          </a:p>
          <a:p>
            <a:pPr lvl="1"/>
            <a:r>
              <a:rPr lang="en-US" dirty="0" smtClean="0"/>
              <a:t>13 Service Broker-related events</a:t>
            </a:r>
          </a:p>
          <a:p>
            <a:pPr lvl="1"/>
            <a:r>
              <a:rPr lang="en-US" dirty="0" smtClean="0"/>
              <a:t>Audit: Broker Conversation, Broker Login</a:t>
            </a:r>
          </a:p>
          <a:p>
            <a:pPr lvl="2"/>
            <a:r>
              <a:rPr lang="en-US" dirty="0" smtClean="0"/>
              <a:t>Auditing only contains broker login</a:t>
            </a:r>
          </a:p>
          <a:p>
            <a:pPr lvl="1"/>
            <a:endParaRPr lang="en-US" dirty="0"/>
          </a:p>
        </p:txBody>
      </p:sp>
    </p:spTree>
    <p:extLst>
      <p:ext uri="{BB962C8B-B14F-4D97-AF65-F5344CB8AC3E}">
        <p14:creationId xmlns:p14="http://schemas.microsoft.com/office/powerpoint/2010/main" val="359095525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Perfmon</a:t>
            </a:r>
            <a:r>
              <a:rPr lang="en-US" dirty="0" smtClean="0"/>
              <a:t> Counters</a:t>
            </a:r>
            <a:endParaRPr lang="en-US" dirty="0"/>
          </a:p>
        </p:txBody>
      </p:sp>
      <p:sp>
        <p:nvSpPr>
          <p:cNvPr id="3" name="Content Placeholder 2"/>
          <p:cNvSpPr>
            <a:spLocks noGrp="1"/>
          </p:cNvSpPr>
          <p:nvPr>
            <p:ph idx="1"/>
          </p:nvPr>
        </p:nvSpPr>
        <p:spPr/>
        <p:txBody>
          <a:bodyPr/>
          <a:lstStyle/>
          <a:p>
            <a:r>
              <a:rPr lang="en-US" dirty="0" err="1"/>
              <a:t>SQLServer:Broker</a:t>
            </a:r>
            <a:r>
              <a:rPr lang="en-US" dirty="0"/>
              <a:t> Activation                                                                                                     </a:t>
            </a:r>
          </a:p>
          <a:p>
            <a:r>
              <a:rPr lang="en-US" dirty="0" err="1"/>
              <a:t>SQLServer:Broker</a:t>
            </a:r>
            <a:r>
              <a:rPr lang="en-US" dirty="0"/>
              <a:t> Statistics                                                                                                     </a:t>
            </a:r>
          </a:p>
          <a:p>
            <a:r>
              <a:rPr lang="en-US" dirty="0" err="1"/>
              <a:t>SQLServer:Broker</a:t>
            </a:r>
            <a:r>
              <a:rPr lang="en-US" dirty="0"/>
              <a:t> TO Statistics                                                                                                  </a:t>
            </a:r>
          </a:p>
          <a:p>
            <a:r>
              <a:rPr lang="en-US" dirty="0" err="1"/>
              <a:t>SQLServer:Broker</a:t>
            </a:r>
            <a:r>
              <a:rPr lang="en-US" dirty="0"/>
              <a:t>/DBM Transport                                                                                                  </a:t>
            </a:r>
          </a:p>
        </p:txBody>
      </p:sp>
    </p:spTree>
    <p:extLst>
      <p:ext uri="{BB962C8B-B14F-4D97-AF65-F5344CB8AC3E}">
        <p14:creationId xmlns:p14="http://schemas.microsoft.com/office/powerpoint/2010/main" val="40506202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 and OS Considerations</a:t>
            </a:r>
            <a:endParaRPr lang="en-US" dirty="0"/>
          </a:p>
        </p:txBody>
      </p:sp>
      <p:sp>
        <p:nvSpPr>
          <p:cNvPr id="3" name="Content Placeholder 2"/>
          <p:cNvSpPr>
            <a:spLocks noGrp="1"/>
          </p:cNvSpPr>
          <p:nvPr>
            <p:ph idx="1"/>
          </p:nvPr>
        </p:nvSpPr>
        <p:spPr/>
        <p:txBody>
          <a:bodyPr/>
          <a:lstStyle/>
          <a:p>
            <a:r>
              <a:rPr lang="en-US" dirty="0" smtClean="0"/>
              <a:t>Broker messages can pile up if other side is down</a:t>
            </a:r>
          </a:p>
          <a:p>
            <a:r>
              <a:rPr lang="en-US" dirty="0" err="1"/>
              <a:t>s</a:t>
            </a:r>
            <a:r>
              <a:rPr lang="en-US" dirty="0" err="1" smtClean="0"/>
              <a:t>ys.transmission_queue</a:t>
            </a:r>
            <a:r>
              <a:rPr lang="en-US" dirty="0" smtClean="0"/>
              <a:t> is always in primary </a:t>
            </a:r>
            <a:r>
              <a:rPr lang="en-US" dirty="0" err="1" smtClean="0"/>
              <a:t>filegroup</a:t>
            </a:r>
            <a:endParaRPr lang="en-US" dirty="0" smtClean="0"/>
          </a:p>
          <a:p>
            <a:r>
              <a:rPr lang="en-US" dirty="0" smtClean="0"/>
              <a:t>Poison message problem</a:t>
            </a:r>
            <a:r>
              <a:rPr lang="en-US" dirty="0"/>
              <a:t> </a:t>
            </a:r>
            <a:r>
              <a:rPr lang="en-US" dirty="0" smtClean="0"/>
              <a:t>can cause queue deactivation</a:t>
            </a:r>
          </a:p>
          <a:p>
            <a:r>
              <a:rPr lang="en-US" dirty="0" smtClean="0"/>
              <a:t>Broker </a:t>
            </a:r>
            <a:r>
              <a:rPr lang="en-US" dirty="0"/>
              <a:t>certificates for conversations do </a:t>
            </a:r>
            <a:r>
              <a:rPr lang="en-US" dirty="0" smtClean="0"/>
              <a:t>expire</a:t>
            </a:r>
          </a:p>
          <a:p>
            <a:r>
              <a:rPr lang="en-US" dirty="0" smtClean="0"/>
              <a:t>No special configuration options</a:t>
            </a:r>
            <a:endParaRPr lang="en-US" dirty="0"/>
          </a:p>
        </p:txBody>
      </p:sp>
    </p:spTree>
    <p:extLst>
      <p:ext uri="{BB962C8B-B14F-4D97-AF65-F5344CB8AC3E}">
        <p14:creationId xmlns:p14="http://schemas.microsoft.com/office/powerpoint/2010/main" val="23736798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3" name="Content Placeholder 2"/>
          <p:cNvSpPr>
            <a:spLocks noGrp="1"/>
          </p:cNvSpPr>
          <p:nvPr>
            <p:ph idx="1"/>
          </p:nvPr>
        </p:nvSpPr>
        <p:spPr/>
        <p:txBody>
          <a:bodyPr/>
          <a:lstStyle/>
          <a:p>
            <a:r>
              <a:rPr lang="en-US" dirty="0" smtClean="0"/>
              <a:t>SSB Diagnose Utility (SQL Server 2008+)</a:t>
            </a:r>
          </a:p>
          <a:p>
            <a:r>
              <a:rPr lang="en-US" dirty="0" smtClean="0"/>
              <a:t>Diagnostic metadata</a:t>
            </a:r>
          </a:p>
          <a:p>
            <a:r>
              <a:rPr lang="en-US" dirty="0" smtClean="0"/>
              <a:t>SQL Server Log contains error info</a:t>
            </a:r>
          </a:p>
          <a:p>
            <a:r>
              <a:rPr lang="en-US" dirty="0" smtClean="0"/>
              <a:t>Wait types for</a:t>
            </a:r>
          </a:p>
          <a:p>
            <a:pPr lvl="1"/>
            <a:r>
              <a:rPr lang="en-US" dirty="0" smtClean="0"/>
              <a:t>Service Broker</a:t>
            </a:r>
          </a:p>
          <a:p>
            <a:pPr lvl="1"/>
            <a:r>
              <a:rPr lang="en-US" smtClean="0"/>
              <a:t>Query Notifications</a:t>
            </a:r>
            <a:endParaRPr lang="en-US" dirty="0"/>
          </a:p>
        </p:txBody>
      </p:sp>
    </p:spTree>
    <p:extLst>
      <p:ext uri="{BB962C8B-B14F-4D97-AF65-F5344CB8AC3E}">
        <p14:creationId xmlns:p14="http://schemas.microsoft.com/office/powerpoint/2010/main" val="380928027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SSBDiagnose</a:t>
            </a:r>
            <a:r>
              <a:rPr lang="en-US" dirty="0" smtClean="0"/>
              <a:t> Utility</a:t>
            </a:r>
            <a:endParaRPr lang="en-US" dirty="0"/>
          </a:p>
        </p:txBody>
      </p:sp>
      <p:sp>
        <p:nvSpPr>
          <p:cNvPr id="3" name="Content Placeholder 2"/>
          <p:cNvSpPr>
            <a:spLocks noGrp="1"/>
          </p:cNvSpPr>
          <p:nvPr>
            <p:ph idx="1"/>
          </p:nvPr>
        </p:nvSpPr>
        <p:spPr/>
        <p:txBody>
          <a:bodyPr>
            <a:normAutofit fontScale="92500"/>
          </a:bodyPr>
          <a:lstStyle/>
          <a:p>
            <a:r>
              <a:rPr lang="en-US" dirty="0" smtClean="0"/>
              <a:t>Service Broker DDL can be difficult to verify</a:t>
            </a:r>
          </a:p>
          <a:p>
            <a:pPr lvl="1"/>
            <a:r>
              <a:rPr lang="en-US" dirty="0" smtClean="0"/>
              <a:t>Lots of objects to set up, hard to pinpoint problem</a:t>
            </a:r>
          </a:p>
          <a:p>
            <a:pPr lvl="1"/>
            <a:r>
              <a:rPr lang="en-US" dirty="0" err="1" smtClean="0"/>
              <a:t>Async</a:t>
            </a:r>
            <a:r>
              <a:rPr lang="en-US" dirty="0" smtClean="0"/>
              <a:t> messaging means errors not reported at SEND time</a:t>
            </a:r>
          </a:p>
          <a:p>
            <a:pPr lvl="1"/>
            <a:r>
              <a:rPr lang="en-US" dirty="0" smtClean="0"/>
              <a:t>DDL for objects can be changed individually</a:t>
            </a:r>
          </a:p>
          <a:p>
            <a:r>
              <a:rPr lang="en-US" dirty="0" err="1" smtClean="0"/>
              <a:t>SSBDiagnose</a:t>
            </a:r>
            <a:r>
              <a:rPr lang="en-US" dirty="0" smtClean="0"/>
              <a:t> program can verify broker setup</a:t>
            </a:r>
          </a:p>
          <a:p>
            <a:pPr lvl="1"/>
            <a:r>
              <a:rPr lang="en-US" dirty="0" smtClean="0"/>
              <a:t>Service names</a:t>
            </a:r>
          </a:p>
          <a:p>
            <a:pPr lvl="1"/>
            <a:r>
              <a:rPr lang="en-US" dirty="0" smtClean="0"/>
              <a:t>Contracts</a:t>
            </a:r>
          </a:p>
          <a:p>
            <a:pPr lvl="1"/>
            <a:r>
              <a:rPr lang="en-US" dirty="0" smtClean="0"/>
              <a:t>Routing</a:t>
            </a:r>
          </a:p>
          <a:p>
            <a:pPr lvl="1"/>
            <a:r>
              <a:rPr lang="en-US" dirty="0" smtClean="0"/>
              <a:t>Security</a:t>
            </a:r>
          </a:p>
          <a:p>
            <a:r>
              <a:rPr lang="en-US" dirty="0" err="1" smtClean="0"/>
              <a:t>SSBDiagnose</a:t>
            </a:r>
            <a:r>
              <a:rPr lang="en-US" dirty="0" smtClean="0"/>
              <a:t> can help troubleshoot problems in a running system</a:t>
            </a:r>
          </a:p>
          <a:p>
            <a:pPr lvl="1"/>
            <a:endParaRPr lang="en-US" dirty="0" smtClean="0"/>
          </a:p>
          <a:p>
            <a:endParaRPr lang="en-US" dirty="0"/>
          </a:p>
        </p:txBody>
      </p:sp>
    </p:spTree>
    <p:extLst>
      <p:ext uri="{BB962C8B-B14F-4D97-AF65-F5344CB8AC3E}">
        <p14:creationId xmlns:p14="http://schemas.microsoft.com/office/powerpoint/2010/main" val="1323658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SSBDiagnose</a:t>
            </a:r>
            <a:r>
              <a:rPr lang="en-US" dirty="0" smtClean="0"/>
              <a:t> Options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Check configuration (CONFIGURATION)</a:t>
            </a:r>
          </a:p>
          <a:p>
            <a:pPr lvl="1"/>
            <a:r>
              <a:rPr lang="en-US" dirty="0" smtClean="0"/>
              <a:t>FROM SERVICE – TO SERVICE</a:t>
            </a:r>
          </a:p>
          <a:p>
            <a:pPr lvl="1"/>
            <a:r>
              <a:rPr lang="en-US" dirty="0" smtClean="0"/>
              <a:t>Server, database, and password(s) – if needed</a:t>
            </a:r>
          </a:p>
          <a:p>
            <a:pPr lvl="1"/>
            <a:r>
              <a:rPr lang="en-US" dirty="0" smtClean="0"/>
              <a:t>CONTRACT names – optional</a:t>
            </a:r>
          </a:p>
          <a:p>
            <a:pPr lvl="1"/>
            <a:r>
              <a:rPr lang="en-US" dirty="0" smtClean="0"/>
              <a:t>Can check mirrored configurations</a:t>
            </a:r>
          </a:p>
          <a:p>
            <a:r>
              <a:rPr lang="en-US" dirty="0" smtClean="0"/>
              <a:t>Monitor conversations (RUNTIME)</a:t>
            </a:r>
          </a:p>
          <a:p>
            <a:pPr lvl="1"/>
            <a:r>
              <a:rPr lang="en-US" dirty="0" smtClean="0"/>
              <a:t>Inter-or-intra instance</a:t>
            </a:r>
          </a:p>
          <a:p>
            <a:pPr lvl="1"/>
            <a:r>
              <a:rPr lang="en-US" dirty="0" smtClean="0"/>
              <a:t>One conversation or all conversations</a:t>
            </a:r>
          </a:p>
          <a:p>
            <a:pPr lvl="1"/>
            <a:r>
              <a:rPr lang="en-US" dirty="0" smtClean="0"/>
              <a:t>Timeout (optional)</a:t>
            </a:r>
          </a:p>
          <a:p>
            <a:pPr lvl="1"/>
            <a:r>
              <a:rPr lang="en-US" dirty="0" smtClean="0"/>
              <a:t>Can –</a:t>
            </a:r>
            <a:r>
              <a:rPr lang="en-US" dirty="0" err="1" smtClean="0"/>
              <a:t>showevents</a:t>
            </a:r>
            <a:r>
              <a:rPr lang="en-US" dirty="0" smtClean="0"/>
              <a:t> (new events or by ID)</a:t>
            </a:r>
          </a:p>
          <a:p>
            <a:r>
              <a:rPr lang="en-US" dirty="0" smtClean="0"/>
              <a:t>Options</a:t>
            </a:r>
          </a:p>
          <a:p>
            <a:pPr lvl="1"/>
            <a:r>
              <a:rPr lang="en-US" dirty="0" smtClean="0"/>
              <a:t>Ignore certain errors</a:t>
            </a:r>
          </a:p>
          <a:p>
            <a:pPr lvl="1"/>
            <a:r>
              <a:rPr lang="en-US" dirty="0" smtClean="0"/>
              <a:t>Diagnosis level (error/warning/info)</a:t>
            </a:r>
          </a:p>
          <a:p>
            <a:pPr lvl="1"/>
            <a:r>
              <a:rPr lang="en-US" dirty="0" smtClean="0"/>
              <a:t>Output in XML format</a:t>
            </a:r>
          </a:p>
          <a:p>
            <a:pPr lvl="1"/>
            <a:endParaRPr lang="en-US" dirty="0" smtClean="0"/>
          </a:p>
          <a:p>
            <a:pPr lvl="1"/>
            <a:endParaRPr lang="en-US" dirty="0"/>
          </a:p>
        </p:txBody>
      </p:sp>
    </p:spTree>
    <p:extLst>
      <p:ext uri="{BB962C8B-B14F-4D97-AF65-F5344CB8AC3E}">
        <p14:creationId xmlns:p14="http://schemas.microsoft.com/office/powerpoint/2010/main" val="359533637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2" name="Rectangle 6"/>
          <p:cNvSpPr>
            <a:spLocks noGrp="1" noChangeAspect="1" noChangeArrowheads="1"/>
          </p:cNvSpPr>
          <p:nvPr>
            <p:ph type="title"/>
          </p:nvPr>
        </p:nvSpPr>
        <p:spPr/>
        <p:txBody>
          <a:bodyPr/>
          <a:lstStyle/>
          <a:p>
            <a:pPr>
              <a:defRPr/>
            </a:pPr>
            <a:r>
              <a:rPr lang="en-US" dirty="0" smtClean="0"/>
              <a:t>Review</a:t>
            </a:r>
            <a:endParaRPr lang="en-US" sz="3200" dirty="0" smtClean="0">
              <a:solidFill>
                <a:schemeClr val="accent1"/>
              </a:solidFill>
            </a:endParaRPr>
          </a:p>
        </p:txBody>
      </p:sp>
      <p:sp>
        <p:nvSpPr>
          <p:cNvPr id="157699" name="Rectangle 3"/>
          <p:cNvSpPr>
            <a:spLocks noGrp="1" noChangeAspect="1" noChangeArrowheads="1"/>
          </p:cNvSpPr>
          <p:nvPr>
            <p:ph idx="1"/>
          </p:nvPr>
        </p:nvSpPr>
        <p:spPr/>
        <p:txBody>
          <a:bodyPr>
            <a:normAutofit fontScale="92500" lnSpcReduction="10000"/>
          </a:bodyPr>
          <a:lstStyle/>
          <a:p>
            <a:r>
              <a:rPr lang="en-US" dirty="0" smtClean="0"/>
              <a:t>Service Broker is a queuing system</a:t>
            </a:r>
          </a:p>
          <a:p>
            <a:pPr lvl="1"/>
            <a:r>
              <a:rPr lang="en-US" dirty="0" smtClean="0"/>
              <a:t>Implemented through SQL Server objects</a:t>
            </a:r>
          </a:p>
          <a:p>
            <a:pPr lvl="1"/>
            <a:r>
              <a:rPr lang="en-US" dirty="0" smtClean="0"/>
              <a:t>Inter and intra-instance messaging</a:t>
            </a:r>
          </a:p>
          <a:p>
            <a:pPr lvl="1"/>
            <a:r>
              <a:rPr lang="en-US" dirty="0" smtClean="0"/>
              <a:t>Allows queued work and SQL without distributed transactions</a:t>
            </a:r>
          </a:p>
          <a:p>
            <a:r>
              <a:rPr lang="en-US" dirty="0" smtClean="0"/>
              <a:t>Queues can be setup with automatic activation</a:t>
            </a:r>
          </a:p>
          <a:p>
            <a:pPr lvl="1"/>
            <a:r>
              <a:rPr lang="en-US" dirty="0" smtClean="0"/>
              <a:t>Internal - activation stored procedures</a:t>
            </a:r>
          </a:p>
          <a:p>
            <a:pPr lvl="1"/>
            <a:r>
              <a:rPr lang="en-US" dirty="0" smtClean="0"/>
              <a:t>External - program notified when message appears on queue </a:t>
            </a:r>
          </a:p>
          <a:p>
            <a:r>
              <a:rPr lang="en-US" dirty="0" smtClean="0"/>
              <a:t>Some built-in features use it</a:t>
            </a:r>
          </a:p>
          <a:p>
            <a:pPr lvl="1"/>
            <a:r>
              <a:rPr lang="en-US" dirty="0" smtClean="0"/>
              <a:t>Query Notifications, Event Notifications</a:t>
            </a:r>
          </a:p>
          <a:p>
            <a:r>
              <a:rPr lang="en-US" dirty="0" smtClean="0"/>
              <a:t>Can be complex to set up</a:t>
            </a:r>
          </a:p>
          <a:p>
            <a:pPr lvl="1"/>
            <a:r>
              <a:rPr lang="en-US" dirty="0" smtClean="0"/>
              <a:t>Diagnostic utility included with SQL Server 2008</a:t>
            </a:r>
          </a:p>
        </p:txBody>
      </p:sp>
    </p:spTree>
    <p:extLst>
      <p:ext uri="{BB962C8B-B14F-4D97-AF65-F5344CB8AC3E}">
        <p14:creationId xmlns:p14="http://schemas.microsoft.com/office/powerpoint/2010/main" val="4010184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Shape 1"/>
          <p:cNvSpPr>
            <a:spLocks noGrp="1"/>
          </p:cNvSpPr>
          <p:nvPr>
            <p:ph type="title"/>
          </p:nvPr>
        </p:nvSpPr>
        <p:spPr/>
        <p:txBody>
          <a:bodyPr/>
          <a:lstStyle/>
          <a:p>
            <a:r>
              <a:rPr lang="en-US" smtClean="0"/>
              <a:t>Asynchronous programming </a:t>
            </a:r>
            <a:endParaRPr lang="en-US" dirty="0" smtClean="0"/>
          </a:p>
        </p:txBody>
      </p:sp>
      <p:sp>
        <p:nvSpPr>
          <p:cNvPr id="13315" name="Shape 2"/>
          <p:cNvSpPr>
            <a:spLocks noGrp="1"/>
          </p:cNvSpPr>
          <p:nvPr>
            <p:ph idx="1"/>
          </p:nvPr>
        </p:nvSpPr>
        <p:spPr/>
        <p:txBody>
          <a:bodyPr>
            <a:normAutofit fontScale="85000" lnSpcReduction="20000"/>
          </a:bodyPr>
          <a:lstStyle/>
          <a:p>
            <a:r>
              <a:rPr lang="en-US" dirty="0" smtClean="0"/>
              <a:t>Work to be performed in the background or delayed</a:t>
            </a:r>
          </a:p>
          <a:p>
            <a:pPr lvl="1"/>
            <a:r>
              <a:rPr lang="en-US" dirty="0" smtClean="0"/>
              <a:t>In parallel, run later, or run now but governed</a:t>
            </a:r>
          </a:p>
          <a:p>
            <a:pPr lvl="1"/>
            <a:r>
              <a:rPr lang="en-US" dirty="0" smtClean="0"/>
              <a:t>Usually done within the context of a single application</a:t>
            </a:r>
          </a:p>
          <a:p>
            <a:pPr lvl="2"/>
            <a:r>
              <a:rPr lang="en-US" dirty="0" smtClean="0"/>
              <a:t>May be across more than one machine</a:t>
            </a:r>
          </a:p>
          <a:p>
            <a:pPr lvl="1"/>
            <a:r>
              <a:rPr lang="en-US" dirty="0" smtClean="0"/>
              <a:t>Developer and DBA usually control both ends</a:t>
            </a:r>
          </a:p>
          <a:p>
            <a:r>
              <a:rPr lang="en-US" dirty="0" smtClean="0"/>
              <a:t>Common patterns</a:t>
            </a:r>
          </a:p>
          <a:p>
            <a:pPr lvl="1"/>
            <a:r>
              <a:rPr lang="en-US" dirty="0" smtClean="0"/>
              <a:t>Financial calculations</a:t>
            </a:r>
          </a:p>
          <a:p>
            <a:pPr lvl="1"/>
            <a:r>
              <a:rPr lang="en-US" dirty="0" smtClean="0"/>
              <a:t>Data cleanup</a:t>
            </a:r>
          </a:p>
          <a:p>
            <a:pPr lvl="1"/>
            <a:r>
              <a:rPr lang="en-US" dirty="0" smtClean="0"/>
              <a:t>Delayed Processing</a:t>
            </a:r>
          </a:p>
          <a:p>
            <a:r>
              <a:rPr lang="en-US" dirty="0" smtClean="0"/>
              <a:t>Benefits </a:t>
            </a:r>
          </a:p>
          <a:p>
            <a:pPr lvl="1"/>
            <a:r>
              <a:rPr lang="en-US" dirty="0" smtClean="0"/>
              <a:t>Returns control to the end user quicker</a:t>
            </a:r>
          </a:p>
          <a:p>
            <a:pPr lvl="1"/>
            <a:r>
              <a:rPr lang="en-US" dirty="0" smtClean="0"/>
              <a:t>Reduce resource consumption during peak load times</a:t>
            </a:r>
          </a:p>
          <a:p>
            <a:pPr lvl="1"/>
            <a:r>
              <a:rPr lang="en-US" dirty="0" smtClean="0"/>
              <a:t>Natural scale out</a:t>
            </a:r>
          </a:p>
          <a:p>
            <a:r>
              <a:rPr lang="en-US" dirty="0" smtClean="0"/>
              <a:t>SSB Features</a:t>
            </a:r>
          </a:p>
          <a:p>
            <a:pPr lvl="1"/>
            <a:r>
              <a:rPr lang="en-US" dirty="0" smtClean="0"/>
              <a:t>App built in the database</a:t>
            </a:r>
          </a:p>
          <a:p>
            <a:pPr lvl="1"/>
            <a:r>
              <a:rPr lang="en-US" dirty="0" smtClean="0"/>
              <a:t>Conversations (sometimes)</a:t>
            </a:r>
          </a:p>
          <a:p>
            <a:pPr lvl="1"/>
            <a:r>
              <a:rPr lang="en-US" dirty="0" smtClean="0"/>
              <a:t>Activation</a:t>
            </a:r>
          </a:p>
        </p:txBody>
      </p:sp>
    </p:spTree>
    <p:extLst>
      <p:ext uri="{BB962C8B-B14F-4D97-AF65-F5344CB8AC3E}">
        <p14:creationId xmlns:p14="http://schemas.microsoft.com/office/powerpoint/2010/main" val="1955207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Shape 1"/>
          <p:cNvSpPr>
            <a:spLocks noGrp="1"/>
          </p:cNvSpPr>
          <p:nvPr>
            <p:ph type="title"/>
          </p:nvPr>
        </p:nvSpPr>
        <p:spPr/>
        <p:txBody>
          <a:bodyPr/>
          <a:lstStyle/>
          <a:p>
            <a:r>
              <a:rPr lang="en-US" smtClean="0"/>
              <a:t>Data Push</a:t>
            </a:r>
            <a:endParaRPr lang="en-US" dirty="0" smtClean="0"/>
          </a:p>
        </p:txBody>
      </p:sp>
      <p:sp>
        <p:nvSpPr>
          <p:cNvPr id="14339" name="Shape 2"/>
          <p:cNvSpPr>
            <a:spLocks noGrp="1"/>
          </p:cNvSpPr>
          <p:nvPr>
            <p:ph idx="1"/>
          </p:nvPr>
        </p:nvSpPr>
        <p:spPr/>
        <p:txBody>
          <a:bodyPr>
            <a:normAutofit fontScale="85000" lnSpcReduction="20000"/>
          </a:bodyPr>
          <a:lstStyle/>
          <a:p>
            <a:r>
              <a:rPr lang="en-US" dirty="0" smtClean="0"/>
              <a:t>Data flowing from one application or system to another</a:t>
            </a:r>
          </a:p>
          <a:p>
            <a:pPr lvl="1"/>
            <a:r>
              <a:rPr lang="en-US" dirty="0" smtClean="0"/>
              <a:t>Usually to archive at the destination</a:t>
            </a:r>
          </a:p>
          <a:p>
            <a:pPr lvl="1"/>
            <a:r>
              <a:rPr lang="en-US" dirty="0" smtClean="0"/>
              <a:t>Sometimes two way</a:t>
            </a:r>
          </a:p>
          <a:p>
            <a:r>
              <a:rPr lang="en-US" dirty="0" smtClean="0"/>
              <a:t>Common Patterns</a:t>
            </a:r>
          </a:p>
          <a:p>
            <a:pPr lvl="1"/>
            <a:r>
              <a:rPr lang="en-US" dirty="0" smtClean="0"/>
              <a:t>Auditing</a:t>
            </a:r>
          </a:p>
          <a:p>
            <a:pPr lvl="1"/>
            <a:r>
              <a:rPr lang="en-US" dirty="0" smtClean="0"/>
              <a:t>Populating a data warehouse</a:t>
            </a:r>
          </a:p>
          <a:p>
            <a:pPr lvl="1"/>
            <a:r>
              <a:rPr lang="en-US" dirty="0" smtClean="0"/>
              <a:t>Logging </a:t>
            </a:r>
          </a:p>
          <a:p>
            <a:r>
              <a:rPr lang="en-US" dirty="0" smtClean="0"/>
              <a:t>Benefits</a:t>
            </a:r>
          </a:p>
          <a:p>
            <a:pPr lvl="1"/>
            <a:r>
              <a:rPr lang="en-US" dirty="0" smtClean="0"/>
              <a:t>Returns control to the end user quicker</a:t>
            </a:r>
          </a:p>
          <a:p>
            <a:pPr lvl="1"/>
            <a:r>
              <a:rPr lang="en-US" dirty="0" smtClean="0"/>
              <a:t>Reduce resource consumption during peak load times</a:t>
            </a:r>
          </a:p>
          <a:p>
            <a:pPr lvl="1"/>
            <a:r>
              <a:rPr lang="en-US" dirty="0" smtClean="0"/>
              <a:t>Decouples front end availability from back end availability</a:t>
            </a:r>
          </a:p>
          <a:p>
            <a:r>
              <a:rPr lang="en-US" dirty="0" smtClean="0"/>
              <a:t>SSB Features</a:t>
            </a:r>
          </a:p>
          <a:p>
            <a:pPr lvl="1"/>
            <a:r>
              <a:rPr lang="en-US" dirty="0" smtClean="0"/>
              <a:t>App built in the database</a:t>
            </a:r>
          </a:p>
          <a:p>
            <a:pPr lvl="1"/>
            <a:r>
              <a:rPr lang="en-US" dirty="0" smtClean="0"/>
              <a:t>Conversations (sometimes)</a:t>
            </a:r>
          </a:p>
          <a:p>
            <a:pPr lvl="1"/>
            <a:r>
              <a:rPr lang="en-US" dirty="0" smtClean="0"/>
              <a:t>Activation</a:t>
            </a:r>
          </a:p>
          <a:p>
            <a:pPr lvl="1"/>
            <a:r>
              <a:rPr lang="en-US" dirty="0" smtClean="0"/>
              <a:t>Reliable message transport</a:t>
            </a:r>
          </a:p>
          <a:p>
            <a:pPr lvl="1"/>
            <a:endParaRPr lang="en-US" dirty="0" smtClean="0"/>
          </a:p>
        </p:txBody>
      </p:sp>
    </p:spTree>
    <p:extLst>
      <p:ext uri="{BB962C8B-B14F-4D97-AF65-F5344CB8AC3E}">
        <p14:creationId xmlns:p14="http://schemas.microsoft.com/office/powerpoint/2010/main" val="3161905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Distributed Workflow</a:t>
            </a:r>
          </a:p>
        </p:txBody>
      </p:sp>
      <p:sp>
        <p:nvSpPr>
          <p:cNvPr id="16387" name="Rectangle 3"/>
          <p:cNvSpPr>
            <a:spLocks noGrp="1" noChangeArrowheads="1"/>
          </p:cNvSpPr>
          <p:nvPr>
            <p:ph idx="1"/>
          </p:nvPr>
        </p:nvSpPr>
        <p:spPr/>
        <p:txBody>
          <a:bodyPr>
            <a:normAutofit fontScale="85000" lnSpcReduction="20000"/>
          </a:bodyPr>
          <a:lstStyle/>
          <a:p>
            <a:r>
              <a:rPr lang="en-US" dirty="0" smtClean="0"/>
              <a:t>Series of independent applications processing a set of data</a:t>
            </a:r>
          </a:p>
          <a:p>
            <a:r>
              <a:rPr lang="en-US" dirty="0" smtClean="0"/>
              <a:t>Common Patterns </a:t>
            </a:r>
          </a:p>
          <a:p>
            <a:pPr lvl="1"/>
            <a:r>
              <a:rPr lang="en-US" dirty="0" smtClean="0"/>
              <a:t>Document processing</a:t>
            </a:r>
          </a:p>
          <a:p>
            <a:pPr lvl="1"/>
            <a:r>
              <a:rPr lang="en-US" dirty="0" smtClean="0"/>
              <a:t>Order processing</a:t>
            </a:r>
          </a:p>
          <a:p>
            <a:pPr lvl="1"/>
            <a:r>
              <a:rPr lang="en-US" dirty="0" smtClean="0"/>
              <a:t>Statistics processing</a:t>
            </a:r>
          </a:p>
          <a:p>
            <a:r>
              <a:rPr lang="en-US" dirty="0" smtClean="0"/>
              <a:t>Benefits</a:t>
            </a:r>
          </a:p>
          <a:p>
            <a:pPr lvl="1"/>
            <a:r>
              <a:rPr lang="en-US" dirty="0" smtClean="0"/>
              <a:t>Asynchronous gives control back to user quicker</a:t>
            </a:r>
          </a:p>
          <a:p>
            <a:pPr lvl="1"/>
            <a:r>
              <a:rPr lang="en-US" dirty="0" smtClean="0"/>
              <a:t>Decouples front end availability from back end availability</a:t>
            </a:r>
          </a:p>
          <a:p>
            <a:pPr lvl="1"/>
            <a:r>
              <a:rPr lang="en-US" dirty="0" smtClean="0"/>
              <a:t>Decouples each step in the work flow to be deployed independently</a:t>
            </a:r>
          </a:p>
          <a:p>
            <a:r>
              <a:rPr lang="en-US" dirty="0" smtClean="0"/>
              <a:t>SSB Features</a:t>
            </a:r>
          </a:p>
          <a:p>
            <a:pPr lvl="1"/>
            <a:r>
              <a:rPr lang="en-US" dirty="0" smtClean="0"/>
              <a:t>App built in the database</a:t>
            </a:r>
          </a:p>
          <a:p>
            <a:pPr lvl="1"/>
            <a:r>
              <a:rPr lang="en-US" dirty="0" smtClean="0"/>
              <a:t>Conversations</a:t>
            </a:r>
          </a:p>
          <a:p>
            <a:pPr lvl="1"/>
            <a:r>
              <a:rPr lang="en-US" dirty="0" smtClean="0"/>
              <a:t>Activation </a:t>
            </a:r>
          </a:p>
          <a:p>
            <a:pPr lvl="1"/>
            <a:r>
              <a:rPr lang="en-US" dirty="0" smtClean="0"/>
              <a:t>Reliable message transport</a:t>
            </a:r>
          </a:p>
          <a:p>
            <a:pPr lvl="1"/>
            <a:r>
              <a:rPr lang="en-US" dirty="0" smtClean="0"/>
              <a:t>Service Abstraction</a:t>
            </a:r>
          </a:p>
          <a:p>
            <a:pPr lvl="1"/>
            <a:endParaRPr lang="en-US" dirty="0" smtClean="0"/>
          </a:p>
          <a:p>
            <a:endParaRPr lang="en-US" dirty="0" smtClean="0"/>
          </a:p>
        </p:txBody>
      </p:sp>
    </p:spTree>
    <p:extLst>
      <p:ext uri="{BB962C8B-B14F-4D97-AF65-F5344CB8AC3E}">
        <p14:creationId xmlns:p14="http://schemas.microsoft.com/office/powerpoint/2010/main" val="3999070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5948</TotalTime>
  <Words>3875</Words>
  <Application>Microsoft Office PowerPoint</Application>
  <PresentationFormat>Letter Paper (8.5x11 in)</PresentationFormat>
  <Paragraphs>853</Paragraphs>
  <Slides>67</Slides>
  <Notes>14</Notes>
  <HiddenSlides>4</HiddenSlides>
  <MMClips>0</MMClips>
  <ScaleCrop>false</ScaleCrop>
  <HeadingPairs>
    <vt:vector size="4" baseType="variant">
      <vt:variant>
        <vt:lpstr>Theme</vt:lpstr>
      </vt:variant>
      <vt:variant>
        <vt:i4>3</vt:i4>
      </vt:variant>
      <vt:variant>
        <vt:lpstr>Slide Titles</vt:lpstr>
      </vt:variant>
      <vt:variant>
        <vt:i4>67</vt:i4>
      </vt:variant>
    </vt:vector>
  </HeadingPairs>
  <TitlesOfParts>
    <vt:vector size="70" baseType="lpstr">
      <vt:lpstr>SQLskills Master Template</vt:lpstr>
      <vt:lpstr>SQLskills_BobB_Template</vt:lpstr>
      <vt:lpstr>1_SQLskills Master Template</vt:lpstr>
      <vt:lpstr>Module 12 Supporting  Service Broker</vt:lpstr>
      <vt:lpstr>Overview</vt:lpstr>
      <vt:lpstr>Service Broker</vt:lpstr>
      <vt:lpstr>Service Broker Positioning</vt:lpstr>
      <vt:lpstr>Broker and SQL Server Features</vt:lpstr>
      <vt:lpstr>Scenarios</vt:lpstr>
      <vt:lpstr>Asynchronous programming </vt:lpstr>
      <vt:lpstr>Data Push</vt:lpstr>
      <vt:lpstr>Distributed Workflow</vt:lpstr>
      <vt:lpstr>Client-Server</vt:lpstr>
      <vt:lpstr>Service Broker Architecture</vt:lpstr>
      <vt:lpstr>Objects and Types</vt:lpstr>
      <vt:lpstr>Objects and Types</vt:lpstr>
      <vt:lpstr>DDL and DML Statements</vt:lpstr>
      <vt:lpstr>Application Construction - DDL</vt:lpstr>
      <vt:lpstr>SQL Server 2008: Priority</vt:lpstr>
      <vt:lpstr>Database Maintenance and Broker </vt:lpstr>
      <vt:lpstr>Application Construction - DML</vt:lpstr>
      <vt:lpstr>Sending Messages</vt:lpstr>
      <vt:lpstr>Receiving Messages</vt:lpstr>
      <vt:lpstr>Application Patterns</vt:lpstr>
      <vt:lpstr>Activation</vt:lpstr>
      <vt:lpstr>Internal Activation </vt:lpstr>
      <vt:lpstr>Activation Procedures and Identity</vt:lpstr>
      <vt:lpstr>External Activation</vt:lpstr>
      <vt:lpstr>System Metadata </vt:lpstr>
      <vt:lpstr>System Metadata - 2</vt:lpstr>
      <vt:lpstr>System Management</vt:lpstr>
      <vt:lpstr>Dynamic Management Views</vt:lpstr>
      <vt:lpstr>Errors</vt:lpstr>
      <vt:lpstr>Conversation Groups</vt:lpstr>
      <vt:lpstr>Poison Message Handling</vt:lpstr>
      <vt:lpstr>Endpoints</vt:lpstr>
      <vt:lpstr>Endpoints and Availability Groups</vt:lpstr>
      <vt:lpstr>Message Routing</vt:lpstr>
      <vt:lpstr>Route Specifics</vt:lpstr>
      <vt:lpstr>Routing Entries</vt:lpstr>
      <vt:lpstr>Routing Scenarios</vt:lpstr>
      <vt:lpstr>Routing Scenarios</vt:lpstr>
      <vt:lpstr>Sample Route</vt:lpstr>
      <vt:lpstr>Transport based routes</vt:lpstr>
      <vt:lpstr>Dynamic Routes</vt:lpstr>
      <vt:lpstr>Broker Protocols</vt:lpstr>
      <vt:lpstr>Message Forwarding</vt:lpstr>
      <vt:lpstr>Routing Scenarios</vt:lpstr>
      <vt:lpstr>Routing Scenarios</vt:lpstr>
      <vt:lpstr>Mirroring and Routes</vt:lpstr>
      <vt:lpstr>Where's The Service?</vt:lpstr>
      <vt:lpstr>On Load Balancing  </vt:lpstr>
      <vt:lpstr>Routing Gotchas!  </vt:lpstr>
      <vt:lpstr>I can’t route  </vt:lpstr>
      <vt:lpstr>I can’t route  - 2</vt:lpstr>
      <vt:lpstr>Security Requirements</vt:lpstr>
      <vt:lpstr>Transport Security</vt:lpstr>
      <vt:lpstr>Endpoint Encryption Matrix</vt:lpstr>
      <vt:lpstr>Replacing Transport Certificates</vt:lpstr>
      <vt:lpstr>Dialog Security</vt:lpstr>
      <vt:lpstr>Encryption and Dialog Security</vt:lpstr>
      <vt:lpstr>Message Encryption</vt:lpstr>
      <vt:lpstr>Replacing Dialog Certificates</vt:lpstr>
      <vt:lpstr>Events</vt:lpstr>
      <vt:lpstr>Perfmon Counters</vt:lpstr>
      <vt:lpstr>Space and OS Considerations</vt:lpstr>
      <vt:lpstr>Troubleshooting</vt:lpstr>
      <vt:lpstr>SSBDiagnose Utility</vt:lpstr>
      <vt:lpstr>SSBDiagnose Options</vt:lpstr>
      <vt:lpstr>Review</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T-SQL</dc:title>
  <dc:subject>SQL Server 2008</dc:subject>
  <dc:creator>Bob Beauchemin</dc:creator>
  <cp:lastModifiedBy>bobb</cp:lastModifiedBy>
  <cp:revision>354</cp:revision>
  <dcterms:created xsi:type="dcterms:W3CDTF">2004-05-26T19:38:49Z</dcterms:created>
  <dcterms:modified xsi:type="dcterms:W3CDTF">2012-09-05T21:21:44Z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