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Lst>
  <p:notesMasterIdLst>
    <p:notesMasterId r:id="rId38"/>
  </p:notesMasterIdLst>
  <p:handoutMasterIdLst>
    <p:handoutMasterId r:id="rId39"/>
  </p:handoutMasterIdLst>
  <p:sldIdLst>
    <p:sldId id="595" r:id="rId3"/>
    <p:sldId id="596" r:id="rId4"/>
    <p:sldId id="597" r:id="rId5"/>
    <p:sldId id="598" r:id="rId6"/>
    <p:sldId id="599" r:id="rId7"/>
    <p:sldId id="628" r:id="rId8"/>
    <p:sldId id="600" r:id="rId9"/>
    <p:sldId id="601" r:id="rId10"/>
    <p:sldId id="602" r:id="rId11"/>
    <p:sldId id="603" r:id="rId12"/>
    <p:sldId id="604" r:id="rId13"/>
    <p:sldId id="605" r:id="rId14"/>
    <p:sldId id="606" r:id="rId15"/>
    <p:sldId id="607" r:id="rId16"/>
    <p:sldId id="629" r:id="rId17"/>
    <p:sldId id="608" r:id="rId18"/>
    <p:sldId id="609" r:id="rId19"/>
    <p:sldId id="626" r:id="rId20"/>
    <p:sldId id="611" r:id="rId21"/>
    <p:sldId id="612" r:id="rId22"/>
    <p:sldId id="627" r:id="rId23"/>
    <p:sldId id="613" r:id="rId24"/>
    <p:sldId id="614" r:id="rId25"/>
    <p:sldId id="615" r:id="rId26"/>
    <p:sldId id="616" r:id="rId27"/>
    <p:sldId id="617" r:id="rId28"/>
    <p:sldId id="618" r:id="rId29"/>
    <p:sldId id="619" r:id="rId30"/>
    <p:sldId id="620" r:id="rId31"/>
    <p:sldId id="630" r:id="rId32"/>
    <p:sldId id="621" r:id="rId33"/>
    <p:sldId id="622" r:id="rId34"/>
    <p:sldId id="623" r:id="rId35"/>
    <p:sldId id="624" r:id="rId36"/>
    <p:sldId id="625" r:id="rId37"/>
  </p:sldIdLst>
  <p:sldSz cx="9144000" cy="6858000" type="letter"/>
  <p:notesSz cx="7010400" cy="9296400"/>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003366"/>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18" autoAdjust="0"/>
    <p:restoredTop sz="86286" autoAdjust="0"/>
  </p:normalViewPr>
  <p:slideViewPr>
    <p:cSldViewPr snapToGrid="0">
      <p:cViewPr>
        <p:scale>
          <a:sx n="75" d="100"/>
          <a:sy n="75" d="100"/>
        </p:scale>
        <p:origin x="-1794" y="-18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48"/>
    </p:cViewPr>
  </p:sorterViewPr>
  <p:notesViewPr>
    <p:cSldViewPr snapToGrid="0">
      <p:cViewPr>
        <p:scale>
          <a:sx n="75" d="100"/>
          <a:sy n="75" d="100"/>
        </p:scale>
        <p:origin x="-3096" y="26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50BCAF-6736-4673-B7CE-84D390A9EDD5}" type="doc">
      <dgm:prSet loTypeId="urn:microsoft.com/office/officeart/2005/8/layout/hList7#1" loCatId="list" qsTypeId="urn:microsoft.com/office/officeart/2005/8/quickstyle/3d1" qsCatId="3D" csTypeId="urn:microsoft.com/office/officeart/2005/8/colors/accent1_2" csCatId="accent1" phldr="1"/>
      <dgm:spPr/>
      <dgm:t>
        <a:bodyPr/>
        <a:lstStyle/>
        <a:p>
          <a:endParaRPr lang="en-GB"/>
        </a:p>
      </dgm:t>
    </dgm:pt>
    <dgm:pt modelId="{09E098A3-6319-4B04-B990-974779B67D4E}">
      <dgm:prSet/>
      <dgm:spPr>
        <a:solidFill>
          <a:srgbClr val="000066"/>
        </a:solidFill>
      </dgm:spPr>
      <dgm:t>
        <a:bodyPr/>
        <a:lstStyle/>
        <a:p>
          <a:pPr rtl="0"/>
          <a:r>
            <a:rPr lang="en-GB" baseline="0" dirty="0" smtClean="0">
              <a:latin typeface="Calibri" pitchFamily="34" charset="0"/>
            </a:rPr>
            <a:t>Employ enterprise-wide encryption</a:t>
          </a:r>
          <a:endParaRPr lang="en-GB" baseline="0" dirty="0">
            <a:latin typeface="Calibri" pitchFamily="34" charset="0"/>
          </a:endParaRPr>
        </a:p>
      </dgm:t>
    </dgm:pt>
    <dgm:pt modelId="{8B146AD8-2FDB-4673-8EBB-96CCB5450AE4}" type="parTrans" cxnId="{CAE9A617-E3C5-4520-AD83-5ECF6D3280FD}">
      <dgm:prSet/>
      <dgm:spPr/>
      <dgm:t>
        <a:bodyPr/>
        <a:lstStyle/>
        <a:p>
          <a:endParaRPr lang="en-GB"/>
        </a:p>
      </dgm:t>
    </dgm:pt>
    <dgm:pt modelId="{87FF5285-ADA1-45D1-8BC8-A8C772CAFE4D}" type="sibTrans" cxnId="{CAE9A617-E3C5-4520-AD83-5ECF6D3280FD}">
      <dgm:prSet/>
      <dgm:spPr/>
      <dgm:t>
        <a:bodyPr/>
        <a:lstStyle/>
        <a:p>
          <a:endParaRPr lang="en-GB"/>
        </a:p>
      </dgm:t>
    </dgm:pt>
    <dgm:pt modelId="{5370727D-9627-4AF1-B5EF-2F74C8700144}">
      <dgm:prSet/>
      <dgm:spPr>
        <a:solidFill>
          <a:srgbClr val="000066"/>
        </a:solidFill>
      </dgm:spPr>
      <dgm:t>
        <a:bodyPr/>
        <a:lstStyle/>
        <a:p>
          <a:pPr rtl="0"/>
          <a:r>
            <a:rPr lang="en-GB" baseline="0" dirty="0" smtClean="0">
              <a:latin typeface="Calibri" pitchFamily="34" charset="0"/>
            </a:rPr>
            <a:t>Consolidate and simplify encryption across the enterprise</a:t>
          </a:r>
          <a:endParaRPr lang="en-GB" baseline="0" dirty="0">
            <a:latin typeface="Calibri" pitchFamily="34" charset="0"/>
          </a:endParaRPr>
        </a:p>
      </dgm:t>
    </dgm:pt>
    <dgm:pt modelId="{D6317B31-2CB6-4F9C-B8C9-CBA8F3C2E369}" type="parTrans" cxnId="{2692AECB-63A7-4C6E-B6AB-444087B19305}">
      <dgm:prSet/>
      <dgm:spPr/>
      <dgm:t>
        <a:bodyPr/>
        <a:lstStyle/>
        <a:p>
          <a:endParaRPr lang="en-GB"/>
        </a:p>
      </dgm:t>
    </dgm:pt>
    <dgm:pt modelId="{1DD49E41-6B75-4E6B-84C5-C295F5847421}" type="sibTrans" cxnId="{2692AECB-63A7-4C6E-B6AB-444087B19305}">
      <dgm:prSet/>
      <dgm:spPr/>
      <dgm:t>
        <a:bodyPr/>
        <a:lstStyle/>
        <a:p>
          <a:endParaRPr lang="en-GB"/>
        </a:p>
      </dgm:t>
    </dgm:pt>
    <dgm:pt modelId="{9B0B3594-C897-43A1-8393-7E41421F9278}">
      <dgm:prSet/>
      <dgm:spPr>
        <a:solidFill>
          <a:srgbClr val="000066"/>
        </a:solidFill>
      </dgm:spPr>
      <dgm:t>
        <a:bodyPr/>
        <a:lstStyle/>
        <a:p>
          <a:pPr rtl="0"/>
          <a:r>
            <a:rPr lang="en-GB" sz="1800" baseline="0" dirty="0" smtClean="0">
              <a:latin typeface="Calibri" pitchFamily="34" charset="0"/>
            </a:rPr>
            <a:t>Separate data from keys with Hardware Security Modules</a:t>
          </a:r>
          <a:endParaRPr lang="en-GB" sz="1800" baseline="0" dirty="0">
            <a:latin typeface="Calibri" pitchFamily="34" charset="0"/>
          </a:endParaRPr>
        </a:p>
      </dgm:t>
    </dgm:pt>
    <dgm:pt modelId="{23453F55-B827-40D2-A789-19AE1EDACF63}" type="parTrans" cxnId="{48C7DE1A-E2CC-4037-9CE1-C1C2885C7C6F}">
      <dgm:prSet/>
      <dgm:spPr/>
      <dgm:t>
        <a:bodyPr/>
        <a:lstStyle/>
        <a:p>
          <a:endParaRPr lang="en-GB"/>
        </a:p>
      </dgm:t>
    </dgm:pt>
    <dgm:pt modelId="{34B62479-F5E4-4E87-A56B-212CC461EB5C}" type="sibTrans" cxnId="{48C7DE1A-E2CC-4037-9CE1-C1C2885C7C6F}">
      <dgm:prSet/>
      <dgm:spPr/>
      <dgm:t>
        <a:bodyPr/>
        <a:lstStyle/>
        <a:p>
          <a:endParaRPr lang="en-GB"/>
        </a:p>
      </dgm:t>
    </dgm:pt>
    <dgm:pt modelId="{C077FDE3-679C-4B50-8059-C112F3580D8D}">
      <dgm:prSet custT="1"/>
      <dgm:spPr>
        <a:solidFill>
          <a:srgbClr val="000066"/>
        </a:solidFill>
      </dgm:spPr>
      <dgm:t>
        <a:bodyPr/>
        <a:lstStyle/>
        <a:p>
          <a:pPr rtl="0"/>
          <a:r>
            <a:rPr lang="en-GB" sz="1400" baseline="0" dirty="0" smtClean="0">
              <a:latin typeface="Calibri" pitchFamily="34" charset="0"/>
            </a:rPr>
            <a:t>Store keys in removable hardware such as USB drives</a:t>
          </a:r>
          <a:endParaRPr lang="en-US" sz="1400" baseline="0" dirty="0">
            <a:latin typeface="Calibri" pitchFamily="34" charset="0"/>
          </a:endParaRPr>
        </a:p>
      </dgm:t>
    </dgm:pt>
    <dgm:pt modelId="{CDEED506-EA5E-48A7-AFA6-FA4B446F6C24}" type="parTrans" cxnId="{A3A63CD4-1BD2-47F0-AABD-AE52D909CD4B}">
      <dgm:prSet/>
      <dgm:spPr/>
      <dgm:t>
        <a:bodyPr/>
        <a:lstStyle/>
        <a:p>
          <a:endParaRPr lang="en-GB"/>
        </a:p>
      </dgm:t>
    </dgm:pt>
    <dgm:pt modelId="{39F6CC61-C9D7-45FE-89C0-CB301D54E230}" type="sibTrans" cxnId="{A3A63CD4-1BD2-47F0-AABD-AE52D909CD4B}">
      <dgm:prSet/>
      <dgm:spPr/>
      <dgm:t>
        <a:bodyPr/>
        <a:lstStyle/>
        <a:p>
          <a:endParaRPr lang="en-GB"/>
        </a:p>
      </dgm:t>
    </dgm:pt>
    <dgm:pt modelId="{4DA2B261-7378-4FF1-A6C6-3F1C42157836}">
      <dgm:prSet/>
      <dgm:spPr>
        <a:solidFill>
          <a:srgbClr val="000066"/>
        </a:solidFill>
      </dgm:spPr>
      <dgm:t>
        <a:bodyPr/>
        <a:lstStyle/>
        <a:p>
          <a:pPr rtl="0"/>
          <a:r>
            <a:rPr lang="en-GB" dirty="0" smtClean="0">
              <a:latin typeface="Calibri" pitchFamily="34" charset="0"/>
            </a:rPr>
            <a:t>Use third party key management systems</a:t>
          </a:r>
          <a:endParaRPr lang="en-GB" dirty="0">
            <a:latin typeface="Calibri" pitchFamily="34" charset="0"/>
          </a:endParaRPr>
        </a:p>
      </dgm:t>
    </dgm:pt>
    <dgm:pt modelId="{DC8E0C80-1824-471F-A918-13FCFD8F7A35}" type="parTrans" cxnId="{B13A56F5-6256-44E0-942F-63FDEC1C08D7}">
      <dgm:prSet/>
      <dgm:spPr/>
      <dgm:t>
        <a:bodyPr/>
        <a:lstStyle/>
        <a:p>
          <a:endParaRPr lang="en-GB"/>
        </a:p>
      </dgm:t>
    </dgm:pt>
    <dgm:pt modelId="{9C2E87B4-2B5B-4A6F-933D-5BD93FC66A58}" type="sibTrans" cxnId="{B13A56F5-6256-44E0-942F-63FDEC1C08D7}">
      <dgm:prSet/>
      <dgm:spPr/>
      <dgm:t>
        <a:bodyPr/>
        <a:lstStyle/>
        <a:p>
          <a:endParaRPr lang="en-GB"/>
        </a:p>
      </dgm:t>
    </dgm:pt>
    <dgm:pt modelId="{AEB62A50-1B67-41C2-A367-B18FC281F7B5}">
      <dgm:prSet/>
      <dgm:spPr>
        <a:solidFill>
          <a:srgbClr val="000066"/>
        </a:solidFill>
      </dgm:spPr>
      <dgm:t>
        <a:bodyPr/>
        <a:lstStyle/>
        <a:p>
          <a:pPr rtl="0"/>
          <a:r>
            <a:rPr lang="en-GB" dirty="0" smtClean="0">
              <a:latin typeface="Calibri" pitchFamily="34" charset="0"/>
            </a:rPr>
            <a:t>Simplify key management</a:t>
          </a:r>
          <a:endParaRPr lang="en-GB" dirty="0">
            <a:latin typeface="Calibri" pitchFamily="34" charset="0"/>
          </a:endParaRPr>
        </a:p>
      </dgm:t>
    </dgm:pt>
    <dgm:pt modelId="{1EA1CC70-836D-45CF-A41A-CD773A68B641}" type="parTrans" cxnId="{1FCCE296-D681-47F5-B02A-A1E90C8C62EA}">
      <dgm:prSet/>
      <dgm:spPr/>
      <dgm:t>
        <a:bodyPr/>
        <a:lstStyle/>
        <a:p>
          <a:endParaRPr lang="en-GB"/>
        </a:p>
      </dgm:t>
    </dgm:pt>
    <dgm:pt modelId="{D66F215C-3D9F-4827-A252-0B3272896968}" type="sibTrans" cxnId="{1FCCE296-D681-47F5-B02A-A1E90C8C62EA}">
      <dgm:prSet/>
      <dgm:spPr/>
      <dgm:t>
        <a:bodyPr/>
        <a:lstStyle/>
        <a:p>
          <a:endParaRPr lang="en-GB"/>
        </a:p>
      </dgm:t>
    </dgm:pt>
    <dgm:pt modelId="{468EBAF6-25DB-4A29-A13E-BD6E81AE5510}">
      <dgm:prSet/>
      <dgm:spPr>
        <a:solidFill>
          <a:srgbClr val="000066"/>
        </a:solidFill>
      </dgm:spPr>
      <dgm:t>
        <a:bodyPr/>
        <a:lstStyle/>
        <a:p>
          <a:pPr rtl="0"/>
          <a:r>
            <a:rPr lang="en-GB" baseline="0" dirty="0" smtClean="0">
              <a:latin typeface="Calibri" pitchFamily="34" charset="0"/>
            </a:rPr>
            <a:t>Leverage HW encryption (performance)</a:t>
          </a:r>
          <a:endParaRPr lang="en-GB" baseline="0" dirty="0">
            <a:latin typeface="Calibri" pitchFamily="34" charset="0"/>
          </a:endParaRPr>
        </a:p>
      </dgm:t>
    </dgm:pt>
    <dgm:pt modelId="{778EA71C-3D2E-4676-A119-36E350A96314}" type="parTrans" cxnId="{C0DF756D-7B2E-46B2-9763-5E2330BD2651}">
      <dgm:prSet/>
      <dgm:spPr/>
    </dgm:pt>
    <dgm:pt modelId="{E83116AF-7DAF-4450-9A43-AE9807B061BA}" type="sibTrans" cxnId="{C0DF756D-7B2E-46B2-9763-5E2330BD2651}">
      <dgm:prSet/>
      <dgm:spPr/>
    </dgm:pt>
    <dgm:pt modelId="{C908026A-68BB-4C77-A945-282D49F9B5E4}">
      <dgm:prSet custT="1"/>
      <dgm:spPr>
        <a:solidFill>
          <a:srgbClr val="000066"/>
        </a:solidFill>
      </dgm:spPr>
      <dgm:t>
        <a:bodyPr/>
        <a:lstStyle/>
        <a:p>
          <a:pPr rtl="0"/>
          <a:r>
            <a:rPr lang="en-US" sz="1400" baseline="0" dirty="0" smtClean="0">
              <a:latin typeface="Calibri" pitchFamily="34" charset="0"/>
            </a:rPr>
            <a:t>Physical separation of keys and data</a:t>
          </a:r>
          <a:endParaRPr lang="en-US" sz="1400" baseline="0" dirty="0">
            <a:latin typeface="Calibri" pitchFamily="34" charset="0"/>
          </a:endParaRPr>
        </a:p>
      </dgm:t>
    </dgm:pt>
    <dgm:pt modelId="{7AAF677E-1A2B-4A19-BBE9-864AC13804BF}" type="parTrans" cxnId="{0353C0FF-84F0-497D-8D0E-2490C09D196F}">
      <dgm:prSet/>
      <dgm:spPr/>
    </dgm:pt>
    <dgm:pt modelId="{A9128C7A-8343-49D3-A240-767576510EF8}" type="sibTrans" cxnId="{0353C0FF-84F0-497D-8D0E-2490C09D196F}">
      <dgm:prSet/>
      <dgm:spPr/>
    </dgm:pt>
    <dgm:pt modelId="{AFF167FE-328B-452D-B266-1B353B8C8874}">
      <dgm:prSet/>
      <dgm:spPr>
        <a:solidFill>
          <a:srgbClr val="000066"/>
        </a:solidFill>
      </dgm:spPr>
      <dgm:t>
        <a:bodyPr/>
        <a:lstStyle/>
        <a:p>
          <a:pPr rtl="0"/>
          <a:r>
            <a:rPr lang="en-GB" dirty="0" smtClean="0">
              <a:latin typeface="Calibri" pitchFamily="34" charset="0"/>
            </a:rPr>
            <a:t>Offer functionality not available in SQL Server</a:t>
          </a:r>
          <a:endParaRPr lang="en-GB" dirty="0">
            <a:latin typeface="Calibri" pitchFamily="34" charset="0"/>
          </a:endParaRPr>
        </a:p>
      </dgm:t>
    </dgm:pt>
    <dgm:pt modelId="{6F7981D6-9830-4455-BFD9-DC74B710D7E0}" type="parTrans" cxnId="{9D101B35-D367-4364-B132-18DD2B410DCC}">
      <dgm:prSet/>
      <dgm:spPr/>
    </dgm:pt>
    <dgm:pt modelId="{ECB1E8DC-2AAE-4D91-AA88-0CC8A4B3F26B}" type="sibTrans" cxnId="{9D101B35-D367-4364-B132-18DD2B410DCC}">
      <dgm:prSet/>
      <dgm:spPr/>
    </dgm:pt>
    <dgm:pt modelId="{716A7854-5F6D-4B21-9605-BD8E0D63BC35}">
      <dgm:prSet/>
      <dgm:spPr>
        <a:solidFill>
          <a:srgbClr val="000066"/>
        </a:solidFill>
      </dgm:spPr>
      <dgm:t>
        <a:bodyPr/>
        <a:lstStyle/>
        <a:p>
          <a:pPr rtl="0"/>
          <a:r>
            <a:rPr lang="en-GB" dirty="0" smtClean="0">
              <a:latin typeface="Calibri" pitchFamily="34" charset="0"/>
            </a:rPr>
            <a:t>Key generation, aging, rotation...</a:t>
          </a:r>
          <a:endParaRPr lang="en-GB" dirty="0">
            <a:latin typeface="Calibri" pitchFamily="34" charset="0"/>
          </a:endParaRPr>
        </a:p>
      </dgm:t>
    </dgm:pt>
    <dgm:pt modelId="{F5F142F3-77F3-4029-BB13-0154D7EAC7A8}" type="parTrans" cxnId="{12DD96CD-0A9F-4C05-A50B-9B1E75131558}">
      <dgm:prSet/>
      <dgm:spPr/>
    </dgm:pt>
    <dgm:pt modelId="{8EAF0F3E-4F06-4CA7-8121-BBAA9B21E4F2}" type="sibTrans" cxnId="{12DD96CD-0A9F-4C05-A50B-9B1E75131558}">
      <dgm:prSet/>
      <dgm:spPr/>
    </dgm:pt>
    <dgm:pt modelId="{B4FC4F11-0260-4C65-B69D-94E2A526A97C}">
      <dgm:prSet custT="1"/>
      <dgm:spPr>
        <a:solidFill>
          <a:srgbClr val="000066"/>
        </a:solidFill>
      </dgm:spPr>
      <dgm:t>
        <a:bodyPr/>
        <a:lstStyle/>
        <a:p>
          <a:pPr rtl="0"/>
          <a:r>
            <a:rPr lang="en-US" sz="1400" baseline="0" dirty="0" smtClean="0">
              <a:latin typeface="Calibri" pitchFamily="34" charset="0"/>
            </a:rPr>
            <a:t>Additional protective layer</a:t>
          </a:r>
          <a:endParaRPr lang="en-US" sz="1400" baseline="0" dirty="0">
            <a:latin typeface="Calibri" pitchFamily="34" charset="0"/>
          </a:endParaRPr>
        </a:p>
      </dgm:t>
    </dgm:pt>
    <dgm:pt modelId="{EA2C310E-FFF2-4BDD-9481-D450CDF2CEE4}" type="parTrans" cxnId="{CB440A02-B1A9-4536-A312-CE16F4E8C036}">
      <dgm:prSet/>
      <dgm:spPr/>
    </dgm:pt>
    <dgm:pt modelId="{8055940A-4AB8-48B7-9A5A-B7DD4E5847B3}" type="sibTrans" cxnId="{CB440A02-B1A9-4536-A312-CE16F4E8C036}">
      <dgm:prSet/>
      <dgm:spPr/>
    </dgm:pt>
    <dgm:pt modelId="{971FE550-8A06-462D-B0FB-189933115C09}" type="pres">
      <dgm:prSet presAssocID="{4C50BCAF-6736-4673-B7CE-84D390A9EDD5}" presName="Name0" presStyleCnt="0">
        <dgm:presLayoutVars>
          <dgm:dir/>
          <dgm:resizeHandles val="exact"/>
        </dgm:presLayoutVars>
      </dgm:prSet>
      <dgm:spPr/>
      <dgm:t>
        <a:bodyPr/>
        <a:lstStyle/>
        <a:p>
          <a:endParaRPr lang="en-GB"/>
        </a:p>
      </dgm:t>
    </dgm:pt>
    <dgm:pt modelId="{CF4643AD-1ECA-4DDD-AF56-FC514D951790}" type="pres">
      <dgm:prSet presAssocID="{4C50BCAF-6736-4673-B7CE-84D390A9EDD5}" presName="fgShape" presStyleLbl="fgShp" presStyleIdx="0" presStyleCnt="1" custLinFactNeighborY="35450"/>
      <dgm:spPr>
        <a:solidFill>
          <a:srgbClr val="CCECFF"/>
        </a:solidFill>
      </dgm:spPr>
      <dgm:t>
        <a:bodyPr/>
        <a:lstStyle/>
        <a:p>
          <a:endParaRPr lang="en-US"/>
        </a:p>
      </dgm:t>
    </dgm:pt>
    <dgm:pt modelId="{0A2929B2-B132-4A6C-AD2C-94B7C0490F2A}" type="pres">
      <dgm:prSet presAssocID="{4C50BCAF-6736-4673-B7CE-84D390A9EDD5}" presName="linComp" presStyleCnt="0"/>
      <dgm:spPr/>
    </dgm:pt>
    <dgm:pt modelId="{C4AE45A1-3FFB-457A-9DA1-B5E1975CCCFC}" type="pres">
      <dgm:prSet presAssocID="{4DA2B261-7378-4FF1-A6C6-3F1C42157836}" presName="compNode" presStyleCnt="0"/>
      <dgm:spPr/>
    </dgm:pt>
    <dgm:pt modelId="{595C7910-DB11-4870-BEC3-AF6F94367F3A}" type="pres">
      <dgm:prSet presAssocID="{4DA2B261-7378-4FF1-A6C6-3F1C42157836}" presName="bkgdShape" presStyleLbl="node1" presStyleIdx="0" presStyleCnt="3"/>
      <dgm:spPr/>
      <dgm:t>
        <a:bodyPr/>
        <a:lstStyle/>
        <a:p>
          <a:endParaRPr lang="en-GB"/>
        </a:p>
      </dgm:t>
    </dgm:pt>
    <dgm:pt modelId="{73ADED59-090C-4467-87C0-8457D1A545EE}" type="pres">
      <dgm:prSet presAssocID="{4DA2B261-7378-4FF1-A6C6-3F1C42157836}" presName="nodeTx" presStyleLbl="node1" presStyleIdx="0" presStyleCnt="3">
        <dgm:presLayoutVars>
          <dgm:bulletEnabled val="1"/>
        </dgm:presLayoutVars>
      </dgm:prSet>
      <dgm:spPr/>
      <dgm:t>
        <a:bodyPr/>
        <a:lstStyle/>
        <a:p>
          <a:endParaRPr lang="en-GB"/>
        </a:p>
      </dgm:t>
    </dgm:pt>
    <dgm:pt modelId="{475B84BD-339B-403D-A61C-18212C13AF3D}" type="pres">
      <dgm:prSet presAssocID="{4DA2B261-7378-4FF1-A6C6-3F1C42157836}" presName="invisiNode" presStyleLbl="node1" presStyleIdx="0" presStyleCnt="3"/>
      <dgm:spPr/>
    </dgm:pt>
    <dgm:pt modelId="{BF7A18AE-01B1-4763-83B6-6BAEFD9A614B}" type="pres">
      <dgm:prSet presAssocID="{4DA2B261-7378-4FF1-A6C6-3F1C42157836}" presName="imagNode" presStyleLbl="fgImgPlace1" presStyleIdx="0" presStyleCnt="3"/>
      <dgm:spPr/>
    </dgm:pt>
    <dgm:pt modelId="{4CC78713-A99F-4CCB-AAF1-C1468AC14307}" type="pres">
      <dgm:prSet presAssocID="{9C2E87B4-2B5B-4A6F-933D-5BD93FC66A58}" presName="sibTrans" presStyleLbl="sibTrans2D1" presStyleIdx="0" presStyleCnt="0"/>
      <dgm:spPr/>
      <dgm:t>
        <a:bodyPr/>
        <a:lstStyle/>
        <a:p>
          <a:endParaRPr lang="en-US"/>
        </a:p>
      </dgm:t>
    </dgm:pt>
    <dgm:pt modelId="{FB894937-6200-4C33-AA5F-AD6CCC53B845}" type="pres">
      <dgm:prSet presAssocID="{09E098A3-6319-4B04-B990-974779B67D4E}" presName="compNode" presStyleCnt="0"/>
      <dgm:spPr/>
    </dgm:pt>
    <dgm:pt modelId="{10261426-05B7-4942-BFCB-2E8BE399BE77}" type="pres">
      <dgm:prSet presAssocID="{09E098A3-6319-4B04-B990-974779B67D4E}" presName="bkgdShape" presStyleLbl="node1" presStyleIdx="1" presStyleCnt="3"/>
      <dgm:spPr/>
      <dgm:t>
        <a:bodyPr/>
        <a:lstStyle/>
        <a:p>
          <a:endParaRPr lang="en-GB"/>
        </a:p>
      </dgm:t>
    </dgm:pt>
    <dgm:pt modelId="{FD6DDD54-0444-4808-A28F-9D0D3579323E}" type="pres">
      <dgm:prSet presAssocID="{09E098A3-6319-4B04-B990-974779B67D4E}" presName="nodeTx" presStyleLbl="node1" presStyleIdx="1" presStyleCnt="3">
        <dgm:presLayoutVars>
          <dgm:bulletEnabled val="1"/>
        </dgm:presLayoutVars>
      </dgm:prSet>
      <dgm:spPr/>
      <dgm:t>
        <a:bodyPr/>
        <a:lstStyle/>
        <a:p>
          <a:endParaRPr lang="en-GB"/>
        </a:p>
      </dgm:t>
    </dgm:pt>
    <dgm:pt modelId="{BD1F8FE5-C3F4-4AA5-9D3E-0D0E1A92328B}" type="pres">
      <dgm:prSet presAssocID="{09E098A3-6319-4B04-B990-974779B67D4E}" presName="invisiNode" presStyleLbl="node1" presStyleIdx="1" presStyleCnt="3"/>
      <dgm:spPr/>
    </dgm:pt>
    <dgm:pt modelId="{9A57A57E-F352-48BA-9BD8-225E532DC004}" type="pres">
      <dgm:prSet presAssocID="{09E098A3-6319-4B04-B990-974779B67D4E}" presName="imagNode" presStyleLbl="fgImgPlace1" presStyleIdx="1" presStyleCnt="3"/>
      <dgm:spPr/>
    </dgm:pt>
    <dgm:pt modelId="{DEEEB38A-294C-4549-807D-BEC7885EA28F}" type="pres">
      <dgm:prSet presAssocID="{87FF5285-ADA1-45D1-8BC8-A8C772CAFE4D}" presName="sibTrans" presStyleLbl="sibTrans2D1" presStyleIdx="0" presStyleCnt="0"/>
      <dgm:spPr/>
      <dgm:t>
        <a:bodyPr/>
        <a:lstStyle/>
        <a:p>
          <a:endParaRPr lang="en-GB"/>
        </a:p>
      </dgm:t>
    </dgm:pt>
    <dgm:pt modelId="{9F2360AB-D87B-425F-B3A3-D769C3FE1EDA}" type="pres">
      <dgm:prSet presAssocID="{9B0B3594-C897-43A1-8393-7E41421F9278}" presName="compNode" presStyleCnt="0"/>
      <dgm:spPr/>
    </dgm:pt>
    <dgm:pt modelId="{DF968410-9E8A-4CE8-B877-C5D451BDAD40}" type="pres">
      <dgm:prSet presAssocID="{9B0B3594-C897-43A1-8393-7E41421F9278}" presName="bkgdShape" presStyleLbl="node1" presStyleIdx="2" presStyleCnt="3" custLinFactNeighborX="18567" custLinFactNeighborY="-214"/>
      <dgm:spPr/>
      <dgm:t>
        <a:bodyPr/>
        <a:lstStyle/>
        <a:p>
          <a:endParaRPr lang="en-GB"/>
        </a:p>
      </dgm:t>
    </dgm:pt>
    <dgm:pt modelId="{6FBF7FA5-0BBF-4C7F-B417-588DFEE3DD07}" type="pres">
      <dgm:prSet presAssocID="{9B0B3594-C897-43A1-8393-7E41421F9278}" presName="nodeTx" presStyleLbl="node1" presStyleIdx="2" presStyleCnt="3">
        <dgm:presLayoutVars>
          <dgm:bulletEnabled val="1"/>
        </dgm:presLayoutVars>
      </dgm:prSet>
      <dgm:spPr/>
      <dgm:t>
        <a:bodyPr/>
        <a:lstStyle/>
        <a:p>
          <a:endParaRPr lang="en-GB"/>
        </a:p>
      </dgm:t>
    </dgm:pt>
    <dgm:pt modelId="{2206F09E-94CE-4A7C-BB3C-E2E8C06D5BFF}" type="pres">
      <dgm:prSet presAssocID="{9B0B3594-C897-43A1-8393-7E41421F9278}" presName="invisiNode" presStyleLbl="node1" presStyleIdx="2" presStyleCnt="3"/>
      <dgm:spPr/>
    </dgm:pt>
    <dgm:pt modelId="{387952F5-EF07-428D-804A-88A5C6DEF3E9}" type="pres">
      <dgm:prSet presAssocID="{9B0B3594-C897-43A1-8393-7E41421F9278}" presName="imagNode" presStyleLbl="fgImgPlace1" presStyleIdx="2" presStyleCnt="3"/>
      <dgm:spPr/>
    </dgm:pt>
  </dgm:ptLst>
  <dgm:cxnLst>
    <dgm:cxn modelId="{D2FFEBA8-7706-4851-B8D4-350F2DDB56F2}" type="presOf" srcId="{87FF5285-ADA1-45D1-8BC8-A8C772CAFE4D}" destId="{DEEEB38A-294C-4549-807D-BEC7885EA28F}" srcOrd="0" destOrd="0" presId="urn:microsoft.com/office/officeart/2005/8/layout/hList7#1"/>
    <dgm:cxn modelId="{9D101B35-D367-4364-B132-18DD2B410DCC}" srcId="{4DA2B261-7378-4FF1-A6C6-3F1C42157836}" destId="{AFF167FE-328B-452D-B266-1B353B8C8874}" srcOrd="1" destOrd="0" parTransId="{6F7981D6-9830-4455-BFD9-DC74B710D7E0}" sibTransId="{ECB1E8DC-2AAE-4D91-AA88-0CC8A4B3F26B}"/>
    <dgm:cxn modelId="{83B4EA79-E2DB-4828-B35C-BB7CCFAFD11C}" type="presOf" srcId="{716A7854-5F6D-4B21-9605-BD8E0D63BC35}" destId="{73ADED59-090C-4467-87C0-8457D1A545EE}" srcOrd="1" destOrd="3" presId="urn:microsoft.com/office/officeart/2005/8/layout/hList7#1"/>
    <dgm:cxn modelId="{D1360049-4E38-46E4-9418-7CBBF1680AAE}" type="presOf" srcId="{AFF167FE-328B-452D-B266-1B353B8C8874}" destId="{73ADED59-090C-4467-87C0-8457D1A545EE}" srcOrd="1" destOrd="2" presId="urn:microsoft.com/office/officeart/2005/8/layout/hList7#1"/>
    <dgm:cxn modelId="{9EC2C186-90BB-4EE1-A2A9-2373AA0AE924}" type="presOf" srcId="{AFF167FE-328B-452D-B266-1B353B8C8874}" destId="{595C7910-DB11-4870-BEC3-AF6F94367F3A}" srcOrd="0" destOrd="2" presId="urn:microsoft.com/office/officeart/2005/8/layout/hList7#1"/>
    <dgm:cxn modelId="{48C7DE1A-E2CC-4037-9CE1-C1C2885C7C6F}" srcId="{4C50BCAF-6736-4673-B7CE-84D390A9EDD5}" destId="{9B0B3594-C897-43A1-8393-7E41421F9278}" srcOrd="2" destOrd="0" parTransId="{23453F55-B827-40D2-A789-19AE1EDACF63}" sibTransId="{34B62479-F5E4-4E87-A56B-212CC461EB5C}"/>
    <dgm:cxn modelId="{EECEC959-D2F9-42FF-B937-D4984523E0E4}" type="presOf" srcId="{AEB62A50-1B67-41C2-A367-B18FC281F7B5}" destId="{73ADED59-090C-4467-87C0-8457D1A545EE}" srcOrd="1" destOrd="1" presId="urn:microsoft.com/office/officeart/2005/8/layout/hList7#1"/>
    <dgm:cxn modelId="{3D156A10-80DD-4616-9AB8-481FD2828307}" type="presOf" srcId="{9C2E87B4-2B5B-4A6F-933D-5BD93FC66A58}" destId="{4CC78713-A99F-4CCB-AAF1-C1468AC14307}" srcOrd="0" destOrd="0" presId="urn:microsoft.com/office/officeart/2005/8/layout/hList7#1"/>
    <dgm:cxn modelId="{EBDAB9CF-4482-4FAD-BA12-F714481EDF98}" type="presOf" srcId="{B4FC4F11-0260-4C65-B69D-94E2A526A97C}" destId="{6FBF7FA5-0BBF-4C7F-B417-588DFEE3DD07}" srcOrd="1" destOrd="2" presId="urn:microsoft.com/office/officeart/2005/8/layout/hList7#1"/>
    <dgm:cxn modelId="{6610219D-7448-46C6-B2A7-EFED138A1BE0}" type="presOf" srcId="{9B0B3594-C897-43A1-8393-7E41421F9278}" destId="{6FBF7FA5-0BBF-4C7F-B417-588DFEE3DD07}" srcOrd="1" destOrd="0" presId="urn:microsoft.com/office/officeart/2005/8/layout/hList7#1"/>
    <dgm:cxn modelId="{478C024D-C479-4F2B-8AA9-B682FEFF451E}" type="presOf" srcId="{716A7854-5F6D-4B21-9605-BD8E0D63BC35}" destId="{595C7910-DB11-4870-BEC3-AF6F94367F3A}" srcOrd="0" destOrd="3" presId="urn:microsoft.com/office/officeart/2005/8/layout/hList7#1"/>
    <dgm:cxn modelId="{63123954-D465-4CD6-9B51-E4AFA0709ADD}" type="presOf" srcId="{9B0B3594-C897-43A1-8393-7E41421F9278}" destId="{DF968410-9E8A-4CE8-B877-C5D451BDAD40}" srcOrd="0" destOrd="0" presId="urn:microsoft.com/office/officeart/2005/8/layout/hList7#1"/>
    <dgm:cxn modelId="{EA817EF4-CB8B-46E8-A76F-A3D7C9899B9F}" type="presOf" srcId="{4DA2B261-7378-4FF1-A6C6-3F1C42157836}" destId="{73ADED59-090C-4467-87C0-8457D1A545EE}" srcOrd="1" destOrd="0" presId="urn:microsoft.com/office/officeart/2005/8/layout/hList7#1"/>
    <dgm:cxn modelId="{C8591E93-FA05-4E9F-B7E0-32FAF0EFCF53}" type="presOf" srcId="{5370727D-9627-4AF1-B5EF-2F74C8700144}" destId="{FD6DDD54-0444-4808-A28F-9D0D3579323E}" srcOrd="1" destOrd="1" presId="urn:microsoft.com/office/officeart/2005/8/layout/hList7#1"/>
    <dgm:cxn modelId="{B9A54C5B-5D6B-4F69-A752-61237643BD81}" type="presOf" srcId="{4DA2B261-7378-4FF1-A6C6-3F1C42157836}" destId="{595C7910-DB11-4870-BEC3-AF6F94367F3A}" srcOrd="0" destOrd="0" presId="urn:microsoft.com/office/officeart/2005/8/layout/hList7#1"/>
    <dgm:cxn modelId="{5058C7C8-5D54-41FE-9548-07EB5106D004}" type="presOf" srcId="{4C50BCAF-6736-4673-B7CE-84D390A9EDD5}" destId="{971FE550-8A06-462D-B0FB-189933115C09}" srcOrd="0" destOrd="0" presId="urn:microsoft.com/office/officeart/2005/8/layout/hList7#1"/>
    <dgm:cxn modelId="{2692AECB-63A7-4C6E-B6AB-444087B19305}" srcId="{09E098A3-6319-4B04-B990-974779B67D4E}" destId="{5370727D-9627-4AF1-B5EF-2F74C8700144}" srcOrd="0" destOrd="0" parTransId="{D6317B31-2CB6-4F9C-B8C9-CBA8F3C2E369}" sibTransId="{1DD49E41-6B75-4E6B-84C5-C295F5847421}"/>
    <dgm:cxn modelId="{A3A63CD4-1BD2-47F0-AABD-AE52D909CD4B}" srcId="{9B0B3594-C897-43A1-8393-7E41421F9278}" destId="{C077FDE3-679C-4B50-8059-C112F3580D8D}" srcOrd="0" destOrd="0" parTransId="{CDEED506-EA5E-48A7-AFA6-FA4B446F6C24}" sibTransId="{39F6CC61-C9D7-45FE-89C0-CB301D54E230}"/>
    <dgm:cxn modelId="{0E423B70-8354-46E1-BED5-B885ED7E9A42}" type="presOf" srcId="{09E098A3-6319-4B04-B990-974779B67D4E}" destId="{FD6DDD54-0444-4808-A28F-9D0D3579323E}" srcOrd="1" destOrd="0" presId="urn:microsoft.com/office/officeart/2005/8/layout/hList7#1"/>
    <dgm:cxn modelId="{8989282D-9322-4077-9E01-F80FB7A9B4C7}" type="presOf" srcId="{468EBAF6-25DB-4A29-A13E-BD6E81AE5510}" destId="{FD6DDD54-0444-4808-A28F-9D0D3579323E}" srcOrd="1" destOrd="2" presId="urn:microsoft.com/office/officeart/2005/8/layout/hList7#1"/>
    <dgm:cxn modelId="{B13A56F5-6256-44E0-942F-63FDEC1C08D7}" srcId="{4C50BCAF-6736-4673-B7CE-84D390A9EDD5}" destId="{4DA2B261-7378-4FF1-A6C6-3F1C42157836}" srcOrd="0" destOrd="0" parTransId="{DC8E0C80-1824-471F-A918-13FCFD8F7A35}" sibTransId="{9C2E87B4-2B5B-4A6F-933D-5BD93FC66A58}"/>
    <dgm:cxn modelId="{AFB7F37B-BC93-499F-ACF7-89D02CF6A22A}" type="presOf" srcId="{B4FC4F11-0260-4C65-B69D-94E2A526A97C}" destId="{DF968410-9E8A-4CE8-B877-C5D451BDAD40}" srcOrd="0" destOrd="2" presId="urn:microsoft.com/office/officeart/2005/8/layout/hList7#1"/>
    <dgm:cxn modelId="{4360A9B0-BA75-4A4E-84A3-CCE5E96D347E}" type="presOf" srcId="{C077FDE3-679C-4B50-8059-C112F3580D8D}" destId="{6FBF7FA5-0BBF-4C7F-B417-588DFEE3DD07}" srcOrd="1" destOrd="1" presId="urn:microsoft.com/office/officeart/2005/8/layout/hList7#1"/>
    <dgm:cxn modelId="{C0DF756D-7B2E-46B2-9763-5E2330BD2651}" srcId="{09E098A3-6319-4B04-B990-974779B67D4E}" destId="{468EBAF6-25DB-4A29-A13E-BD6E81AE5510}" srcOrd="1" destOrd="0" parTransId="{778EA71C-3D2E-4676-A119-36E350A96314}" sibTransId="{E83116AF-7DAF-4450-9A43-AE9807B061BA}"/>
    <dgm:cxn modelId="{CAE9A617-E3C5-4520-AD83-5ECF6D3280FD}" srcId="{4C50BCAF-6736-4673-B7CE-84D390A9EDD5}" destId="{09E098A3-6319-4B04-B990-974779B67D4E}" srcOrd="1" destOrd="0" parTransId="{8B146AD8-2FDB-4673-8EBB-96CCB5450AE4}" sibTransId="{87FF5285-ADA1-45D1-8BC8-A8C772CAFE4D}"/>
    <dgm:cxn modelId="{A7D4A871-4213-4500-BB1A-3C9DDC6A6397}" type="presOf" srcId="{5370727D-9627-4AF1-B5EF-2F74C8700144}" destId="{10261426-05B7-4942-BFCB-2E8BE399BE77}" srcOrd="0" destOrd="1" presId="urn:microsoft.com/office/officeart/2005/8/layout/hList7#1"/>
    <dgm:cxn modelId="{12DD96CD-0A9F-4C05-A50B-9B1E75131558}" srcId="{4DA2B261-7378-4FF1-A6C6-3F1C42157836}" destId="{716A7854-5F6D-4B21-9605-BD8E0D63BC35}" srcOrd="2" destOrd="0" parTransId="{F5F142F3-77F3-4029-BB13-0154D7EAC7A8}" sibTransId="{8EAF0F3E-4F06-4CA7-8121-BBAA9B21E4F2}"/>
    <dgm:cxn modelId="{6AC8B47A-6384-47A2-8261-7BA517AB3CF0}" type="presOf" srcId="{C908026A-68BB-4C77-A945-282D49F9B5E4}" destId="{6FBF7FA5-0BBF-4C7F-B417-588DFEE3DD07}" srcOrd="1" destOrd="3" presId="urn:microsoft.com/office/officeart/2005/8/layout/hList7#1"/>
    <dgm:cxn modelId="{EAC6E37E-D2CE-4D38-9B62-5F0B4835E36F}" type="presOf" srcId="{C908026A-68BB-4C77-A945-282D49F9B5E4}" destId="{DF968410-9E8A-4CE8-B877-C5D451BDAD40}" srcOrd="0" destOrd="3" presId="urn:microsoft.com/office/officeart/2005/8/layout/hList7#1"/>
    <dgm:cxn modelId="{CB440A02-B1A9-4536-A312-CE16F4E8C036}" srcId="{9B0B3594-C897-43A1-8393-7E41421F9278}" destId="{B4FC4F11-0260-4C65-B69D-94E2A526A97C}" srcOrd="1" destOrd="0" parTransId="{EA2C310E-FFF2-4BDD-9481-D450CDF2CEE4}" sibTransId="{8055940A-4AB8-48B7-9A5A-B7DD4E5847B3}"/>
    <dgm:cxn modelId="{88657101-D212-4515-9305-9496427E6576}" type="presOf" srcId="{C077FDE3-679C-4B50-8059-C112F3580D8D}" destId="{DF968410-9E8A-4CE8-B877-C5D451BDAD40}" srcOrd="0" destOrd="1" presId="urn:microsoft.com/office/officeart/2005/8/layout/hList7#1"/>
    <dgm:cxn modelId="{0353C0FF-84F0-497D-8D0E-2490C09D196F}" srcId="{9B0B3594-C897-43A1-8393-7E41421F9278}" destId="{C908026A-68BB-4C77-A945-282D49F9B5E4}" srcOrd="2" destOrd="0" parTransId="{7AAF677E-1A2B-4A19-BBE9-864AC13804BF}" sibTransId="{A9128C7A-8343-49D3-A240-767576510EF8}"/>
    <dgm:cxn modelId="{80A0A263-84E5-4383-8671-20AA953D5223}" type="presOf" srcId="{468EBAF6-25DB-4A29-A13E-BD6E81AE5510}" destId="{10261426-05B7-4942-BFCB-2E8BE399BE77}" srcOrd="0" destOrd="2" presId="urn:microsoft.com/office/officeart/2005/8/layout/hList7#1"/>
    <dgm:cxn modelId="{628CF188-9FDF-45CF-B195-FD7F49FECD02}" type="presOf" srcId="{AEB62A50-1B67-41C2-A367-B18FC281F7B5}" destId="{595C7910-DB11-4870-BEC3-AF6F94367F3A}" srcOrd="0" destOrd="1" presId="urn:microsoft.com/office/officeart/2005/8/layout/hList7#1"/>
    <dgm:cxn modelId="{53C84B9D-5BE5-40F3-91A1-57C80E4E358A}" type="presOf" srcId="{09E098A3-6319-4B04-B990-974779B67D4E}" destId="{10261426-05B7-4942-BFCB-2E8BE399BE77}" srcOrd="0" destOrd="0" presId="urn:microsoft.com/office/officeart/2005/8/layout/hList7#1"/>
    <dgm:cxn modelId="{1FCCE296-D681-47F5-B02A-A1E90C8C62EA}" srcId="{4DA2B261-7378-4FF1-A6C6-3F1C42157836}" destId="{AEB62A50-1B67-41C2-A367-B18FC281F7B5}" srcOrd="0" destOrd="0" parTransId="{1EA1CC70-836D-45CF-A41A-CD773A68B641}" sibTransId="{D66F215C-3D9F-4827-A252-0B3272896968}"/>
    <dgm:cxn modelId="{68377894-C325-40EE-A587-D5C56715719B}" type="presParOf" srcId="{971FE550-8A06-462D-B0FB-189933115C09}" destId="{CF4643AD-1ECA-4DDD-AF56-FC514D951790}" srcOrd="0" destOrd="0" presId="urn:microsoft.com/office/officeart/2005/8/layout/hList7#1"/>
    <dgm:cxn modelId="{ED5442E0-02A7-4A95-AC91-FE80341FBF28}" type="presParOf" srcId="{971FE550-8A06-462D-B0FB-189933115C09}" destId="{0A2929B2-B132-4A6C-AD2C-94B7C0490F2A}" srcOrd="1" destOrd="0" presId="urn:microsoft.com/office/officeart/2005/8/layout/hList7#1"/>
    <dgm:cxn modelId="{439E41BF-82C2-450C-AE3B-3B750D8537FA}" type="presParOf" srcId="{0A2929B2-B132-4A6C-AD2C-94B7C0490F2A}" destId="{C4AE45A1-3FFB-457A-9DA1-B5E1975CCCFC}" srcOrd="0" destOrd="0" presId="urn:microsoft.com/office/officeart/2005/8/layout/hList7#1"/>
    <dgm:cxn modelId="{A4F82AAA-B7DE-4FB6-842C-16E89FB71774}" type="presParOf" srcId="{C4AE45A1-3FFB-457A-9DA1-B5E1975CCCFC}" destId="{595C7910-DB11-4870-BEC3-AF6F94367F3A}" srcOrd="0" destOrd="0" presId="urn:microsoft.com/office/officeart/2005/8/layout/hList7#1"/>
    <dgm:cxn modelId="{3D79365A-C75B-4C67-BDFE-52B14E3826E9}" type="presParOf" srcId="{C4AE45A1-3FFB-457A-9DA1-B5E1975CCCFC}" destId="{73ADED59-090C-4467-87C0-8457D1A545EE}" srcOrd="1" destOrd="0" presId="urn:microsoft.com/office/officeart/2005/8/layout/hList7#1"/>
    <dgm:cxn modelId="{6B14EF3F-5984-422B-B32D-B6B4E6BC3DDD}" type="presParOf" srcId="{C4AE45A1-3FFB-457A-9DA1-B5E1975CCCFC}" destId="{475B84BD-339B-403D-A61C-18212C13AF3D}" srcOrd="2" destOrd="0" presId="urn:microsoft.com/office/officeart/2005/8/layout/hList7#1"/>
    <dgm:cxn modelId="{048D141B-6289-4610-A817-A95903752471}" type="presParOf" srcId="{C4AE45A1-3FFB-457A-9DA1-B5E1975CCCFC}" destId="{BF7A18AE-01B1-4763-83B6-6BAEFD9A614B}" srcOrd="3" destOrd="0" presId="urn:microsoft.com/office/officeart/2005/8/layout/hList7#1"/>
    <dgm:cxn modelId="{BC66BB8C-F42F-4DD8-BD34-1E82183CC32C}" type="presParOf" srcId="{0A2929B2-B132-4A6C-AD2C-94B7C0490F2A}" destId="{4CC78713-A99F-4CCB-AAF1-C1468AC14307}" srcOrd="1" destOrd="0" presId="urn:microsoft.com/office/officeart/2005/8/layout/hList7#1"/>
    <dgm:cxn modelId="{0FC07362-30F8-4E6D-8791-751263FBBB4E}" type="presParOf" srcId="{0A2929B2-B132-4A6C-AD2C-94B7C0490F2A}" destId="{FB894937-6200-4C33-AA5F-AD6CCC53B845}" srcOrd="2" destOrd="0" presId="urn:microsoft.com/office/officeart/2005/8/layout/hList7#1"/>
    <dgm:cxn modelId="{C1E12F3A-1464-40FE-AB38-84A29CC88945}" type="presParOf" srcId="{FB894937-6200-4C33-AA5F-AD6CCC53B845}" destId="{10261426-05B7-4942-BFCB-2E8BE399BE77}" srcOrd="0" destOrd="0" presId="urn:microsoft.com/office/officeart/2005/8/layout/hList7#1"/>
    <dgm:cxn modelId="{ED1DD7DD-44B7-46B4-9B2E-D6B97C9094D5}" type="presParOf" srcId="{FB894937-6200-4C33-AA5F-AD6CCC53B845}" destId="{FD6DDD54-0444-4808-A28F-9D0D3579323E}" srcOrd="1" destOrd="0" presId="urn:microsoft.com/office/officeart/2005/8/layout/hList7#1"/>
    <dgm:cxn modelId="{FEAB74EF-7667-4EEA-A732-71F2BA36EA50}" type="presParOf" srcId="{FB894937-6200-4C33-AA5F-AD6CCC53B845}" destId="{BD1F8FE5-C3F4-4AA5-9D3E-0D0E1A92328B}" srcOrd="2" destOrd="0" presId="urn:microsoft.com/office/officeart/2005/8/layout/hList7#1"/>
    <dgm:cxn modelId="{C5A50D62-22BB-45CE-8A3D-DDA7A88375DC}" type="presParOf" srcId="{FB894937-6200-4C33-AA5F-AD6CCC53B845}" destId="{9A57A57E-F352-48BA-9BD8-225E532DC004}" srcOrd="3" destOrd="0" presId="urn:microsoft.com/office/officeart/2005/8/layout/hList7#1"/>
    <dgm:cxn modelId="{D7784CB2-D676-454E-934F-A63035B60087}" type="presParOf" srcId="{0A2929B2-B132-4A6C-AD2C-94B7C0490F2A}" destId="{DEEEB38A-294C-4549-807D-BEC7885EA28F}" srcOrd="3" destOrd="0" presId="urn:microsoft.com/office/officeart/2005/8/layout/hList7#1"/>
    <dgm:cxn modelId="{40BE2BFC-8426-4710-B18F-910937510D61}" type="presParOf" srcId="{0A2929B2-B132-4A6C-AD2C-94B7C0490F2A}" destId="{9F2360AB-D87B-425F-B3A3-D769C3FE1EDA}" srcOrd="4" destOrd="0" presId="urn:microsoft.com/office/officeart/2005/8/layout/hList7#1"/>
    <dgm:cxn modelId="{6C142C6B-B4F6-4C7E-9866-0AB80BEE3543}" type="presParOf" srcId="{9F2360AB-D87B-425F-B3A3-D769C3FE1EDA}" destId="{DF968410-9E8A-4CE8-B877-C5D451BDAD40}" srcOrd="0" destOrd="0" presId="urn:microsoft.com/office/officeart/2005/8/layout/hList7#1"/>
    <dgm:cxn modelId="{23DA4958-0054-4505-AFE9-F5CEBB3D37BA}" type="presParOf" srcId="{9F2360AB-D87B-425F-B3A3-D769C3FE1EDA}" destId="{6FBF7FA5-0BBF-4C7F-B417-588DFEE3DD07}" srcOrd="1" destOrd="0" presId="urn:microsoft.com/office/officeart/2005/8/layout/hList7#1"/>
    <dgm:cxn modelId="{8DD6134A-EC1E-4190-8B11-1DCE2DAB7C2D}" type="presParOf" srcId="{9F2360AB-D87B-425F-B3A3-D769C3FE1EDA}" destId="{2206F09E-94CE-4A7C-BB3C-E2E8C06D5BFF}" srcOrd="2" destOrd="0" presId="urn:microsoft.com/office/officeart/2005/8/layout/hList7#1"/>
    <dgm:cxn modelId="{27759C72-9CBA-410C-9A40-DC4A60799853}" type="presParOf" srcId="{9F2360AB-D87B-425F-B3A3-D769C3FE1EDA}" destId="{387952F5-EF07-428D-804A-88A5C6DEF3E9}"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5C7910-DB11-4870-BEC3-AF6F94367F3A}">
      <dsp:nvSpPr>
        <dsp:cNvPr id="0" name=""/>
        <dsp:cNvSpPr/>
      </dsp:nvSpPr>
      <dsp:spPr>
        <a:xfrm>
          <a:off x="1493" y="0"/>
          <a:ext cx="2324139" cy="4800600"/>
        </a:xfrm>
        <a:prstGeom prst="roundRect">
          <a:avLst>
            <a:gd name="adj" fmla="val 10000"/>
          </a:avLst>
        </a:prstGeom>
        <a:solidFill>
          <a:srgbClr val="00006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t" anchorCtr="1">
          <a:noAutofit/>
        </a:bodyPr>
        <a:lstStyle/>
        <a:p>
          <a:pPr lvl="0" algn="l" defTabSz="800100" rtl="0">
            <a:lnSpc>
              <a:spcPct val="90000"/>
            </a:lnSpc>
            <a:spcBef>
              <a:spcPct val="0"/>
            </a:spcBef>
            <a:spcAft>
              <a:spcPct val="35000"/>
            </a:spcAft>
          </a:pPr>
          <a:r>
            <a:rPr lang="en-GB" sz="1800" kern="1200" dirty="0" smtClean="0">
              <a:latin typeface="Calibri" pitchFamily="34" charset="0"/>
            </a:rPr>
            <a:t>Use third party key management systems</a:t>
          </a:r>
          <a:endParaRPr lang="en-GB" sz="1800" kern="1200" dirty="0">
            <a:latin typeface="Calibri" pitchFamily="34" charset="0"/>
          </a:endParaRPr>
        </a:p>
        <a:p>
          <a:pPr marL="114300" lvl="1" indent="-114300" algn="l" defTabSz="622300" rtl="0">
            <a:lnSpc>
              <a:spcPct val="90000"/>
            </a:lnSpc>
            <a:spcBef>
              <a:spcPct val="0"/>
            </a:spcBef>
            <a:spcAft>
              <a:spcPct val="15000"/>
            </a:spcAft>
            <a:buChar char="••"/>
          </a:pPr>
          <a:r>
            <a:rPr lang="en-GB" sz="1400" kern="1200" dirty="0" smtClean="0">
              <a:latin typeface="Calibri" pitchFamily="34" charset="0"/>
            </a:rPr>
            <a:t>Simplify key management</a:t>
          </a:r>
          <a:endParaRPr lang="en-GB" sz="1400" kern="1200" dirty="0">
            <a:latin typeface="Calibri" pitchFamily="34" charset="0"/>
          </a:endParaRPr>
        </a:p>
        <a:p>
          <a:pPr marL="114300" lvl="1" indent="-114300" algn="l" defTabSz="622300" rtl="0">
            <a:lnSpc>
              <a:spcPct val="90000"/>
            </a:lnSpc>
            <a:spcBef>
              <a:spcPct val="0"/>
            </a:spcBef>
            <a:spcAft>
              <a:spcPct val="15000"/>
            </a:spcAft>
            <a:buChar char="••"/>
          </a:pPr>
          <a:r>
            <a:rPr lang="en-GB" sz="1400" kern="1200" dirty="0" smtClean="0">
              <a:latin typeface="Calibri" pitchFamily="34" charset="0"/>
            </a:rPr>
            <a:t>Offer functionality not available in SQL Server</a:t>
          </a:r>
          <a:endParaRPr lang="en-GB" sz="1400" kern="1200" dirty="0">
            <a:latin typeface="Calibri" pitchFamily="34" charset="0"/>
          </a:endParaRPr>
        </a:p>
        <a:p>
          <a:pPr marL="114300" lvl="1" indent="-114300" algn="l" defTabSz="622300" rtl="0">
            <a:lnSpc>
              <a:spcPct val="90000"/>
            </a:lnSpc>
            <a:spcBef>
              <a:spcPct val="0"/>
            </a:spcBef>
            <a:spcAft>
              <a:spcPct val="15000"/>
            </a:spcAft>
            <a:buChar char="••"/>
          </a:pPr>
          <a:r>
            <a:rPr lang="en-GB" sz="1400" kern="1200" dirty="0" smtClean="0">
              <a:latin typeface="Calibri" pitchFamily="34" charset="0"/>
            </a:rPr>
            <a:t>Key generation, aging, rotation...</a:t>
          </a:r>
          <a:endParaRPr lang="en-GB" sz="1400" kern="1200" dirty="0">
            <a:latin typeface="Calibri" pitchFamily="34" charset="0"/>
          </a:endParaRPr>
        </a:p>
      </dsp:txBody>
      <dsp:txXfrm>
        <a:off x="1493" y="1920240"/>
        <a:ext cx="2324139" cy="1920240"/>
      </dsp:txXfrm>
    </dsp:sp>
    <dsp:sp modelId="{BF7A18AE-01B1-4763-83B6-6BAEFD9A614B}">
      <dsp:nvSpPr>
        <dsp:cNvPr id="0" name=""/>
        <dsp:cNvSpPr/>
      </dsp:nvSpPr>
      <dsp:spPr>
        <a:xfrm>
          <a:off x="364263" y="288036"/>
          <a:ext cx="1598599" cy="1598599"/>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10261426-05B7-4942-BFCB-2E8BE399BE77}">
      <dsp:nvSpPr>
        <dsp:cNvPr id="0" name=""/>
        <dsp:cNvSpPr/>
      </dsp:nvSpPr>
      <dsp:spPr>
        <a:xfrm>
          <a:off x="2395357" y="0"/>
          <a:ext cx="2324139" cy="4800600"/>
        </a:xfrm>
        <a:prstGeom prst="roundRect">
          <a:avLst>
            <a:gd name="adj" fmla="val 10000"/>
          </a:avLst>
        </a:prstGeom>
        <a:solidFill>
          <a:srgbClr val="00006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t" anchorCtr="1">
          <a:noAutofit/>
        </a:bodyPr>
        <a:lstStyle/>
        <a:p>
          <a:pPr lvl="0" algn="l" defTabSz="800100" rtl="0">
            <a:lnSpc>
              <a:spcPct val="90000"/>
            </a:lnSpc>
            <a:spcBef>
              <a:spcPct val="0"/>
            </a:spcBef>
            <a:spcAft>
              <a:spcPct val="35000"/>
            </a:spcAft>
          </a:pPr>
          <a:r>
            <a:rPr lang="en-GB" sz="1800" kern="1200" baseline="0" dirty="0" smtClean="0">
              <a:latin typeface="Calibri" pitchFamily="34" charset="0"/>
            </a:rPr>
            <a:t>Employ enterprise-wide encryption</a:t>
          </a:r>
          <a:endParaRPr lang="en-GB" sz="1800" kern="1200" baseline="0" dirty="0">
            <a:latin typeface="Calibri" pitchFamily="34" charset="0"/>
          </a:endParaRPr>
        </a:p>
        <a:p>
          <a:pPr marL="114300" lvl="1" indent="-114300" algn="l" defTabSz="622300" rtl="0">
            <a:lnSpc>
              <a:spcPct val="90000"/>
            </a:lnSpc>
            <a:spcBef>
              <a:spcPct val="0"/>
            </a:spcBef>
            <a:spcAft>
              <a:spcPct val="15000"/>
            </a:spcAft>
            <a:buChar char="••"/>
          </a:pPr>
          <a:r>
            <a:rPr lang="en-GB" sz="1400" kern="1200" baseline="0" dirty="0" smtClean="0">
              <a:latin typeface="Calibri" pitchFamily="34" charset="0"/>
            </a:rPr>
            <a:t>Consolidate and simplify encryption across the enterprise</a:t>
          </a:r>
          <a:endParaRPr lang="en-GB" sz="1400" kern="1200" baseline="0" dirty="0">
            <a:latin typeface="Calibri" pitchFamily="34" charset="0"/>
          </a:endParaRPr>
        </a:p>
        <a:p>
          <a:pPr marL="114300" lvl="1" indent="-114300" algn="l" defTabSz="622300" rtl="0">
            <a:lnSpc>
              <a:spcPct val="90000"/>
            </a:lnSpc>
            <a:spcBef>
              <a:spcPct val="0"/>
            </a:spcBef>
            <a:spcAft>
              <a:spcPct val="15000"/>
            </a:spcAft>
            <a:buChar char="••"/>
          </a:pPr>
          <a:r>
            <a:rPr lang="en-GB" sz="1400" kern="1200" baseline="0" dirty="0" smtClean="0">
              <a:latin typeface="Calibri" pitchFamily="34" charset="0"/>
            </a:rPr>
            <a:t>Leverage HW encryption (performance)</a:t>
          </a:r>
          <a:endParaRPr lang="en-GB" sz="1400" kern="1200" baseline="0" dirty="0">
            <a:latin typeface="Calibri" pitchFamily="34" charset="0"/>
          </a:endParaRPr>
        </a:p>
      </dsp:txBody>
      <dsp:txXfrm>
        <a:off x="2395357" y="1920240"/>
        <a:ext cx="2324139" cy="1920240"/>
      </dsp:txXfrm>
    </dsp:sp>
    <dsp:sp modelId="{9A57A57E-F352-48BA-9BD8-225E532DC004}">
      <dsp:nvSpPr>
        <dsp:cNvPr id="0" name=""/>
        <dsp:cNvSpPr/>
      </dsp:nvSpPr>
      <dsp:spPr>
        <a:xfrm>
          <a:off x="2758127" y="288036"/>
          <a:ext cx="1598599" cy="1598599"/>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DF968410-9E8A-4CE8-B877-C5D451BDAD40}">
      <dsp:nvSpPr>
        <dsp:cNvPr id="0" name=""/>
        <dsp:cNvSpPr/>
      </dsp:nvSpPr>
      <dsp:spPr>
        <a:xfrm>
          <a:off x="4790714" y="0"/>
          <a:ext cx="2324139" cy="4800600"/>
        </a:xfrm>
        <a:prstGeom prst="roundRect">
          <a:avLst>
            <a:gd name="adj" fmla="val 10000"/>
          </a:avLst>
        </a:prstGeom>
        <a:solidFill>
          <a:srgbClr val="00006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t" anchorCtr="1">
          <a:noAutofit/>
        </a:bodyPr>
        <a:lstStyle/>
        <a:p>
          <a:pPr lvl="0" algn="l" defTabSz="800100" rtl="0">
            <a:lnSpc>
              <a:spcPct val="90000"/>
            </a:lnSpc>
            <a:spcBef>
              <a:spcPct val="0"/>
            </a:spcBef>
            <a:spcAft>
              <a:spcPct val="35000"/>
            </a:spcAft>
          </a:pPr>
          <a:r>
            <a:rPr lang="en-GB" sz="1800" kern="1200" baseline="0" dirty="0" smtClean="0">
              <a:latin typeface="Calibri" pitchFamily="34" charset="0"/>
            </a:rPr>
            <a:t>Separate data from keys with Hardware Security Modules</a:t>
          </a:r>
          <a:endParaRPr lang="en-GB" sz="1800" kern="1200" baseline="0" dirty="0">
            <a:latin typeface="Calibri" pitchFamily="34" charset="0"/>
          </a:endParaRPr>
        </a:p>
        <a:p>
          <a:pPr marL="114300" lvl="1" indent="-114300" algn="l" defTabSz="622300" rtl="0">
            <a:lnSpc>
              <a:spcPct val="90000"/>
            </a:lnSpc>
            <a:spcBef>
              <a:spcPct val="0"/>
            </a:spcBef>
            <a:spcAft>
              <a:spcPct val="15000"/>
            </a:spcAft>
            <a:buChar char="••"/>
          </a:pPr>
          <a:r>
            <a:rPr lang="en-GB" sz="1400" kern="1200" baseline="0" dirty="0" smtClean="0">
              <a:latin typeface="Calibri" pitchFamily="34" charset="0"/>
            </a:rPr>
            <a:t>Store keys in removable hardware such as USB drives</a:t>
          </a:r>
          <a:endParaRPr lang="en-US" sz="1400" kern="1200" baseline="0" dirty="0">
            <a:latin typeface="Calibri" pitchFamily="34" charset="0"/>
          </a:endParaRPr>
        </a:p>
        <a:p>
          <a:pPr marL="114300" lvl="1" indent="-114300" algn="l" defTabSz="622300" rtl="0">
            <a:lnSpc>
              <a:spcPct val="90000"/>
            </a:lnSpc>
            <a:spcBef>
              <a:spcPct val="0"/>
            </a:spcBef>
            <a:spcAft>
              <a:spcPct val="15000"/>
            </a:spcAft>
            <a:buChar char="••"/>
          </a:pPr>
          <a:r>
            <a:rPr lang="en-US" sz="1400" kern="1200" baseline="0" dirty="0" smtClean="0">
              <a:latin typeface="Calibri" pitchFamily="34" charset="0"/>
            </a:rPr>
            <a:t>Additional protective layer</a:t>
          </a:r>
          <a:endParaRPr lang="en-US" sz="1400" kern="1200" baseline="0" dirty="0">
            <a:latin typeface="Calibri" pitchFamily="34" charset="0"/>
          </a:endParaRPr>
        </a:p>
        <a:p>
          <a:pPr marL="114300" lvl="1" indent="-114300" algn="l" defTabSz="622300" rtl="0">
            <a:lnSpc>
              <a:spcPct val="90000"/>
            </a:lnSpc>
            <a:spcBef>
              <a:spcPct val="0"/>
            </a:spcBef>
            <a:spcAft>
              <a:spcPct val="15000"/>
            </a:spcAft>
            <a:buChar char="••"/>
          </a:pPr>
          <a:r>
            <a:rPr lang="en-US" sz="1400" kern="1200" baseline="0" dirty="0" smtClean="0">
              <a:latin typeface="Calibri" pitchFamily="34" charset="0"/>
            </a:rPr>
            <a:t>Physical separation of keys and data</a:t>
          </a:r>
          <a:endParaRPr lang="en-US" sz="1400" kern="1200" baseline="0" dirty="0">
            <a:latin typeface="Calibri" pitchFamily="34" charset="0"/>
          </a:endParaRPr>
        </a:p>
      </dsp:txBody>
      <dsp:txXfrm>
        <a:off x="4790714" y="1920240"/>
        <a:ext cx="2324139" cy="1920240"/>
      </dsp:txXfrm>
    </dsp:sp>
    <dsp:sp modelId="{387952F5-EF07-428D-804A-88A5C6DEF3E9}">
      <dsp:nvSpPr>
        <dsp:cNvPr id="0" name=""/>
        <dsp:cNvSpPr/>
      </dsp:nvSpPr>
      <dsp:spPr>
        <a:xfrm>
          <a:off x="5151990" y="288036"/>
          <a:ext cx="1598599" cy="1598599"/>
        </a:xfrm>
        <a:prstGeom prst="ellipse">
          <a:avLst/>
        </a:prstGeom>
        <a:gradFill rotWithShape="0">
          <a:gsLst>
            <a:gs pos="0">
              <a:schemeClr val="accent1">
                <a:tint val="50000"/>
                <a:hueOff val="0"/>
                <a:satOff val="0"/>
                <a:lumOff val="0"/>
                <a:alphaOff val="0"/>
                <a:shade val="51000"/>
                <a:satMod val="130000"/>
              </a:schemeClr>
            </a:gs>
            <a:gs pos="80000">
              <a:schemeClr val="accent1">
                <a:tint val="50000"/>
                <a:hueOff val="0"/>
                <a:satOff val="0"/>
                <a:lumOff val="0"/>
                <a:alphaOff val="0"/>
                <a:shade val="93000"/>
                <a:satMod val="130000"/>
              </a:schemeClr>
            </a:gs>
            <a:gs pos="100000">
              <a:schemeClr val="accent1">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CF4643AD-1ECA-4DDD-AF56-FC514D951790}">
      <dsp:nvSpPr>
        <dsp:cNvPr id="0" name=""/>
        <dsp:cNvSpPr/>
      </dsp:nvSpPr>
      <dsp:spPr>
        <a:xfrm>
          <a:off x="284594" y="4080510"/>
          <a:ext cx="6545665" cy="720090"/>
        </a:xfrm>
        <a:prstGeom prst="leftRightArrow">
          <a:avLst/>
        </a:prstGeom>
        <a:solidFill>
          <a:srgbClr val="CCECFF"/>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611" name="Picture 27" descr="SQLskills wide Logo2"/>
          <p:cNvPicPr>
            <a:picLocks noChangeAspect="1" noChangeArrowheads="1"/>
          </p:cNvPicPr>
          <p:nvPr/>
        </p:nvPicPr>
        <p:blipFill>
          <a:blip r:embed="rId2" cstate="print"/>
          <a:srcRect l="6503" t="22223" r="4047" b="33333"/>
          <a:stretch>
            <a:fillRect/>
          </a:stretch>
        </p:blipFill>
        <p:spPr bwMode="auto">
          <a:xfrm>
            <a:off x="2393950" y="188913"/>
            <a:ext cx="2378075" cy="581025"/>
          </a:xfrm>
          <a:prstGeom prst="rect">
            <a:avLst/>
          </a:prstGeom>
          <a:noFill/>
        </p:spPr>
      </p:pic>
      <p:sp>
        <p:nvSpPr>
          <p:cNvPr id="67612" name="Rectangle 28"/>
          <p:cNvSpPr>
            <a:spLocks noGrp="1" noChangeArrowheads="1"/>
          </p:cNvSpPr>
          <p:nvPr>
            <p:ph type="sldNum" sz="quarter" idx="3"/>
          </p:nvPr>
        </p:nvSpPr>
        <p:spPr bwMode="auto">
          <a:xfrm>
            <a:off x="0" y="8772320"/>
            <a:ext cx="7315200" cy="466930"/>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spAutoFit/>
          </a:bodyPr>
          <a:lstStyle>
            <a:lvl1pPr algn="ctr" defTabSz="966788" eaLnBrk="0" hangingPunct="0">
              <a:lnSpc>
                <a:spcPct val="100000"/>
              </a:lnSpc>
              <a:defRPr sz="1200" b="0">
                <a:solidFill>
                  <a:schemeClr val="tx1"/>
                </a:solidFill>
                <a:latin typeface="Arial" charset="0"/>
              </a:defRPr>
            </a:lvl1pPr>
          </a:lstStyle>
          <a:p>
            <a:pPr>
              <a:defRPr/>
            </a:pPr>
            <a:r>
              <a:rPr lang="en-US" b="1" dirty="0" err="1">
                <a:latin typeface="Calibri" pitchFamily="34" charset="0"/>
              </a:rPr>
              <a:t>SQLskills</a:t>
            </a:r>
            <a:r>
              <a:rPr lang="en-US" b="1" dirty="0">
                <a:latin typeface="Calibri" pitchFamily="34" charset="0"/>
              </a:rPr>
              <a:t> Immersion Event</a:t>
            </a:r>
          </a:p>
          <a:p>
            <a:pPr>
              <a:defRPr/>
            </a:pPr>
            <a:r>
              <a:rPr lang="en-US" dirty="0">
                <a:latin typeface="Calibri" pitchFamily="34" charset="0"/>
              </a:rPr>
              <a:t>Page </a:t>
            </a:r>
            <a:fld id="{726231B1-EC7A-4FC1-96E9-E3A5007216C4}" type="slidenum">
              <a:rPr lang="en-US">
                <a:latin typeface="Calibri" pitchFamily="34" charset="0"/>
              </a:rPr>
              <a:pPr>
                <a:defRPr/>
              </a:pPr>
              <a:t>‹#›</a:t>
            </a:fld>
            <a:endParaRPr lang="en-US" dirty="0">
              <a:latin typeface="Calibri" pitchFamily="34" charset="0"/>
            </a:endParaRPr>
          </a:p>
        </p:txBody>
      </p:sp>
    </p:spTree>
    <p:extLst>
      <p:ext uri="{BB962C8B-B14F-4D97-AF65-F5344CB8AC3E}">
        <p14:creationId xmlns:p14="http://schemas.microsoft.com/office/powerpoint/2010/main" val="2842730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84" name="Rectangle 8"/>
          <p:cNvSpPr>
            <a:spLocks noGrp="1" noRot="1" noChangeAspect="1" noChangeArrowheads="1" noTextEdit="1"/>
          </p:cNvSpPr>
          <p:nvPr>
            <p:ph type="sldImg" idx="2"/>
          </p:nvPr>
        </p:nvSpPr>
        <p:spPr bwMode="auto">
          <a:xfrm>
            <a:off x="1182688" y="698500"/>
            <a:ext cx="4648200" cy="3486150"/>
          </a:xfrm>
          <a:prstGeom prst="rect">
            <a:avLst/>
          </a:prstGeom>
          <a:noFill/>
          <a:ln w="9525">
            <a:solidFill>
              <a:srgbClr val="000000"/>
            </a:solidFill>
            <a:miter lim="800000"/>
            <a:headEnd/>
            <a:tailEnd/>
          </a:ln>
          <a:effectLst/>
        </p:spPr>
      </p:sp>
      <p:sp>
        <p:nvSpPr>
          <p:cNvPr id="50185" name="Rectangle 9"/>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defTabSz="930275">
              <a:lnSpc>
                <a:spcPct val="100000"/>
              </a:lnSpc>
              <a:defRPr sz="1300" b="0">
                <a:solidFill>
                  <a:schemeClr val="tx1"/>
                </a:solidFill>
                <a:latin typeface="Times New Roman" pitchFamily="18" charset="0"/>
              </a:defRPr>
            </a:lvl1pPr>
          </a:lstStyle>
          <a:p>
            <a:endParaRPr lang="en-US"/>
          </a:p>
        </p:txBody>
      </p:sp>
      <p:sp>
        <p:nvSpPr>
          <p:cNvPr id="50186" name="Rectangle 10"/>
          <p:cNvSpPr>
            <a:spLocks noGrp="1" noChangeArrowheads="1"/>
          </p:cNvSpPr>
          <p:nvPr>
            <p:ph type="dt" idx="1"/>
          </p:nvPr>
        </p:nvSpPr>
        <p:spPr bwMode="auto">
          <a:xfrm>
            <a:off x="3970338"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endParaRPr lang="en-US"/>
          </a:p>
        </p:txBody>
      </p:sp>
      <p:sp>
        <p:nvSpPr>
          <p:cNvPr id="50187" name="Rectangle 11"/>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8" name="Rectangle 12"/>
          <p:cNvSpPr>
            <a:spLocks noGrp="1" noChangeArrowheads="1"/>
          </p:cNvSpPr>
          <p:nvPr>
            <p:ph type="ftr" sz="quarter" idx="4"/>
          </p:nvPr>
        </p:nvSpPr>
        <p:spPr bwMode="auto">
          <a:xfrm>
            <a:off x="0" y="8831263"/>
            <a:ext cx="5802313"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defTabSz="930275">
              <a:lnSpc>
                <a:spcPct val="100000"/>
              </a:lnSpc>
              <a:defRPr sz="800" b="0">
                <a:solidFill>
                  <a:schemeClr val="tx1"/>
                </a:solidFill>
                <a:latin typeface="Arial" charset="0"/>
              </a:defRPr>
            </a:lvl1pPr>
          </a:lstStyle>
          <a:p>
            <a:r>
              <a:rPr lang="en-US"/>
              <a:t>© Bob Beauchemin</a:t>
            </a:r>
          </a:p>
          <a:p>
            <a:r>
              <a:rPr lang="en-US"/>
              <a:t>All Rights Reserved</a:t>
            </a:r>
            <a:endParaRPr lang="en-US" sz="1000"/>
          </a:p>
        </p:txBody>
      </p:sp>
      <p:sp>
        <p:nvSpPr>
          <p:cNvPr id="50189" name="Rectangle 13"/>
          <p:cNvSpPr>
            <a:spLocks noGrp="1" noChangeArrowheads="1"/>
          </p:cNvSpPr>
          <p:nvPr>
            <p:ph type="sldNum" sz="quarter" idx="5"/>
          </p:nvPr>
        </p:nvSpPr>
        <p:spPr bwMode="auto">
          <a:xfrm>
            <a:off x="5891213" y="8831263"/>
            <a:ext cx="1117600"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fld id="{6FF6857E-9AB2-43A3-B43F-73FF1EFBD7B7}" type="slidenum">
              <a:rPr lang="en-US"/>
              <a:pPr/>
              <a:t>‹#›</a:t>
            </a:fld>
            <a:endParaRPr lang="en-US"/>
          </a:p>
        </p:txBody>
      </p:sp>
    </p:spTree>
    <p:extLst>
      <p:ext uri="{BB962C8B-B14F-4D97-AF65-F5344CB8AC3E}">
        <p14:creationId xmlns:p14="http://schemas.microsoft.com/office/powerpoint/2010/main" val="25236858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blogs.msdn.com/sqlsecurity/archive/2009/03/29/sql-server-encryptbykey-cryptographic-message-description.aspx"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blogs.msdn.com/sqlsecurity/archive/2009/01/26/about-dek-rotation-and-log-backup-in-transcript-database-encryption-tde.aspx"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arx.com/about/PR/PR-PrivateServer-HSM-Secures-Sensitive-Information-for-Microsoft-SQL-Server-2008.php"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www.ncipher.com/en/Company/News/Press%20Releases/2009/SQL%20Server%202008%20integration.aspx"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p>
          <a:p>
            <a:r>
              <a:rPr lang="en-US"/>
              <a:t>All Rights Reserved</a:t>
            </a:r>
            <a:endParaRPr lang="en-US" sz="1000"/>
          </a:p>
        </p:txBody>
      </p:sp>
      <p:sp>
        <p:nvSpPr>
          <p:cNvPr id="7" name="Rectangle 13"/>
          <p:cNvSpPr>
            <a:spLocks noGrp="1" noChangeArrowheads="1"/>
          </p:cNvSpPr>
          <p:nvPr>
            <p:ph type="sldNum" sz="quarter" idx="5"/>
          </p:nvPr>
        </p:nvSpPr>
        <p:spPr>
          <a:ln/>
        </p:spPr>
        <p:txBody>
          <a:bodyPr/>
          <a:lstStyle/>
          <a:p>
            <a:fld id="{AEAC607A-3742-4B6D-B821-B2EC9EF4A73C}" type="slidenum">
              <a:rPr lang="en-US"/>
              <a:pPr/>
              <a:t>1</a:t>
            </a:fld>
            <a:endParaRPr lang="en-US"/>
          </a:p>
        </p:txBody>
      </p:sp>
      <p:sp>
        <p:nvSpPr>
          <p:cNvPr id="931842" name="Rectangle 2"/>
          <p:cNvSpPr>
            <a:spLocks noGrp="1" noRot="1" noChangeAspect="1" noChangeArrowheads="1" noTextEdit="1"/>
          </p:cNvSpPr>
          <p:nvPr>
            <p:ph type="sldImg"/>
          </p:nvPr>
        </p:nvSpPr>
        <p:spPr>
          <a:xfrm>
            <a:off x="1181100" y="698500"/>
            <a:ext cx="4648200" cy="3486150"/>
          </a:xfrm>
          <a:ln/>
        </p:spPr>
      </p:sp>
      <p:sp>
        <p:nvSpPr>
          <p:cNvPr id="931843" name="Rectangle 3"/>
          <p:cNvSpPr>
            <a:spLocks noGrp="1" noChangeArrowheads="1"/>
          </p:cNvSpPr>
          <p:nvPr>
            <p:ph type="body" idx="1"/>
          </p:nvPr>
        </p:nvSpPr>
        <p:spPr/>
        <p:txBody>
          <a:bodyPr lIns="93168" rIns="93168"/>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8991FF4-9CAB-49A8-AB0F-796F2B123CC8}" type="slidenum">
              <a:rPr lang="en-US"/>
              <a:pPr/>
              <a:t>12</a:t>
            </a:fld>
            <a:endParaRPr lang="en-US"/>
          </a:p>
        </p:txBody>
      </p:sp>
      <p:sp>
        <p:nvSpPr>
          <p:cNvPr id="860162" name="Rectangle 2"/>
          <p:cNvSpPr>
            <a:spLocks noGrp="1" noRot="1" noChangeAspect="1" noChangeArrowheads="1" noTextEdit="1"/>
          </p:cNvSpPr>
          <p:nvPr>
            <p:ph type="sldImg"/>
          </p:nvPr>
        </p:nvSpPr>
        <p:spPr>
          <a:ln/>
        </p:spPr>
      </p:sp>
      <p:sp>
        <p:nvSpPr>
          <p:cNvPr id="860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33513BC-713D-4E11-B5E1-2DEFC832B424}" type="slidenum">
              <a:rPr lang="en-US"/>
              <a:pPr/>
              <a:t>13</a:t>
            </a:fld>
            <a:endParaRPr lang="en-US"/>
          </a:p>
        </p:txBody>
      </p:sp>
      <p:sp>
        <p:nvSpPr>
          <p:cNvPr id="861186" name="Rectangle 2"/>
          <p:cNvSpPr>
            <a:spLocks noGrp="1" noRot="1" noChangeAspect="1" noChangeArrowheads="1" noTextEdit="1"/>
          </p:cNvSpPr>
          <p:nvPr>
            <p:ph type="sldImg"/>
          </p:nvPr>
        </p:nvSpPr>
        <p:spPr>
          <a:ln/>
        </p:spPr>
      </p:sp>
      <p:sp>
        <p:nvSpPr>
          <p:cNvPr id="861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30E0C1E-1F1C-4BAE-9BE7-DD56ECE1F74B}" type="slidenum">
              <a:rPr lang="en-US"/>
              <a:pPr/>
              <a:t>14</a:t>
            </a:fld>
            <a:endParaRPr lang="en-US"/>
          </a:p>
        </p:txBody>
      </p:sp>
      <p:sp>
        <p:nvSpPr>
          <p:cNvPr id="862210" name="Rectangle 2"/>
          <p:cNvSpPr>
            <a:spLocks noGrp="1" noRot="1" noChangeAspect="1" noChangeArrowheads="1" noTextEdit="1"/>
          </p:cNvSpPr>
          <p:nvPr>
            <p:ph type="sldImg"/>
          </p:nvPr>
        </p:nvSpPr>
        <p:spPr>
          <a:ln/>
        </p:spPr>
      </p:sp>
      <p:sp>
        <p:nvSpPr>
          <p:cNvPr id="86221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baseline="0" dirty="0" smtClean="0"/>
              <a:t>When creating certificates, the maximum length of private keys imported from an external source is expanded from 3,456 to 4,096 bits.</a:t>
            </a:r>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518E356A-1065-4007-9FDE-F715294A632B}" type="slidenum">
              <a:rPr lang="en-US"/>
              <a:pPr/>
              <a:t>19</a:t>
            </a:fld>
            <a:endParaRPr lang="en-US"/>
          </a:p>
        </p:txBody>
      </p:sp>
      <p:sp>
        <p:nvSpPr>
          <p:cNvPr id="864258" name="Rectangle 2"/>
          <p:cNvSpPr>
            <a:spLocks noGrp="1" noRot="1" noChangeAspect="1" noChangeArrowheads="1" noTextEdit="1"/>
          </p:cNvSpPr>
          <p:nvPr>
            <p:ph type="sldImg"/>
          </p:nvPr>
        </p:nvSpPr>
        <p:spPr>
          <a:ln/>
        </p:spPr>
      </p:sp>
      <p:sp>
        <p:nvSpPr>
          <p:cNvPr id="864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Message format: </a:t>
            </a:r>
            <a:r>
              <a:rPr lang="en-US" sz="1200" u="sng" kern="1200" dirty="0" smtClean="0">
                <a:solidFill>
                  <a:schemeClr val="tx1"/>
                </a:solidFill>
                <a:latin typeface="Arial" charset="0"/>
                <a:ea typeface="+mn-ea"/>
                <a:cs typeface="+mn-cs"/>
                <a:hlinkClick r:id="rId3"/>
              </a:rPr>
              <a:t>http://blogs.msdn.com/sqlsecurity/archive/2009/03/29/sql-server-encryptbykey-cryptographic-message-description.aspx</a:t>
            </a:r>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Mostly</a:t>
            </a:r>
            <a:r>
              <a:rPr lang="en-US" baseline="0" dirty="0" smtClean="0"/>
              <a:t> self-explanatory. Last point is worth going into – using EKM with TDE means that only users with the key can decrypt the encrypted database. This means that the SQL Server DBA doesn’t need to have access to the sensitive data – separation of duties is now possible.</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Rotate the cert rather than rotating the key. Rotate the key </a:t>
            </a:r>
            <a:r>
              <a:rPr lang="en-US" smtClean="0"/>
              <a:t>re-encrypts</a:t>
            </a:r>
            <a:r>
              <a:rPr lang="en-US" baseline="0" smtClean="0"/>
              <a:t> whole DB.</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Point</a:t>
            </a:r>
            <a:r>
              <a:rPr lang="en-US" baseline="0" dirty="0" smtClean="0"/>
              <a:t> to stress is that an encrypted database can still make use of page checksums as an aid to early corruption detection as the page checksums are applied AFTER encryption.</a:t>
            </a:r>
          </a:p>
          <a:p>
            <a:r>
              <a:rPr lang="en-US" baseline="0" dirty="0" smtClean="0"/>
              <a:t>Be aware that for a very large database, enabling encryption does not mean the database is instantly protected. The encryption process happens asynchronously in the background and the database is only fully protected once it completes.</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smtClean="0">
                <a:solidFill>
                  <a:schemeClr val="tx1"/>
                </a:solidFill>
                <a:latin typeface="Arial" charset="0"/>
                <a:ea typeface="+mn-ea"/>
                <a:cs typeface="+mn-cs"/>
                <a:hlinkClick r:id="rId3"/>
              </a:rPr>
              <a:t>http://blogs.msdn.com/sqlsecurity/archive/2009/01/26/about-dek-rotation-and-log-backup-in-transcript-database-encryption-tde.aspx</a:t>
            </a:r>
            <a:r>
              <a:rPr lang="en-US" sz="1200" kern="1200" smtClean="0">
                <a:solidFill>
                  <a:schemeClr val="tx1"/>
                </a:solidFill>
                <a:latin typeface="Arial" charset="0"/>
                <a:ea typeface="+mn-ea"/>
                <a:cs typeface="+mn-cs"/>
              </a:rPr>
              <a:t>  </a:t>
            </a:r>
          </a:p>
          <a:p>
            <a:endParaRPr lang="en-US" smtClean="0"/>
          </a:p>
          <a:p>
            <a:r>
              <a:rPr lang="en-US" dirty="0" smtClean="0"/>
              <a:t>Encrypting the database also means that</a:t>
            </a:r>
            <a:r>
              <a:rPr lang="en-US" baseline="0" dirty="0" smtClean="0"/>
              <a:t> backups are encrypted – there is no way to prevent this. If the database is damaged, and you also lose the encryption key – there is NO WAY to restore the database backup. There is no back-door mechanism, undocumented feature, or trace-flag.</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8395552A-7551-411F-9C00-92AE6BA739DA}" type="slidenum">
              <a:rPr lang="en-US"/>
              <a:pPr/>
              <a:t>3</a:t>
            </a:fld>
            <a:endParaRPr lang="en-US"/>
          </a:p>
        </p:txBody>
      </p:sp>
      <p:sp>
        <p:nvSpPr>
          <p:cNvPr id="851970" name="Rectangle 2"/>
          <p:cNvSpPr>
            <a:spLocks noGrp="1" noRot="1" noChangeAspect="1" noChangeArrowheads="1" noTextEdit="1"/>
          </p:cNvSpPr>
          <p:nvPr>
            <p:ph type="sldImg"/>
          </p:nvPr>
        </p:nvSpPr>
        <p:spPr>
          <a:ln/>
        </p:spPr>
      </p:sp>
      <p:sp>
        <p:nvSpPr>
          <p:cNvPr id="85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There’s</a:t>
            </a:r>
            <a:r>
              <a:rPr lang="en-US" baseline="0" dirty="0" smtClean="0"/>
              <a:t> a trade-off. Instant file init allows you to reduce the time it takes to create data files, grow data files, and restore data files by skipping the zero-initializing that’s done by default. Enabling TDE turns this feature off. So – trade-off between security and potential extra-downtime during a disaster recovery situation.</a:t>
            </a:r>
          </a:p>
          <a:p>
            <a:r>
              <a:rPr lang="en-US" baseline="0" dirty="0" smtClean="0"/>
              <a:t>TDE doesn’t cover everything – if you choose to use TDE, it won’t encrypt </a:t>
            </a:r>
            <a:r>
              <a:rPr lang="en-US" baseline="0" dirty="0" err="1" smtClean="0"/>
              <a:t>Filestream</a:t>
            </a:r>
            <a:r>
              <a:rPr lang="en-US" baseline="0" dirty="0" smtClean="0"/>
              <a:t>. It WILL encrypt integrated-full-text-search data.</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Segoe" pitchFamily="34" charset="0"/>
                <a:ea typeface="+mn-ea"/>
                <a:cs typeface="Arial" charset="0"/>
              </a:rPr>
              <a:t>Current vendors:</a:t>
            </a:r>
          </a:p>
          <a:p>
            <a:r>
              <a:rPr lang="en-US" sz="1200" kern="1200" dirty="0" err="1" smtClean="0">
                <a:solidFill>
                  <a:schemeClr val="tx1"/>
                </a:solidFill>
                <a:latin typeface="Segoe" pitchFamily="34" charset="0"/>
                <a:ea typeface="+mn-ea"/>
                <a:cs typeface="Arial" charset="0"/>
              </a:rPr>
              <a:t>Safenet</a:t>
            </a:r>
            <a:r>
              <a:rPr lang="en-US" sz="1200" kern="1200" smtClean="0">
                <a:solidFill>
                  <a:schemeClr val="tx1"/>
                </a:solidFill>
                <a:latin typeface="Segoe" pitchFamily="34" charset="0"/>
                <a:ea typeface="+mn-ea"/>
                <a:cs typeface="Arial" charset="0"/>
              </a:rPr>
              <a:t>: http://www.safenet-inc.com/news/view.asp?news_ID=566</a:t>
            </a:r>
            <a:endParaRPr lang="en-US" sz="1200" kern="1200" dirty="0" smtClean="0">
              <a:solidFill>
                <a:schemeClr val="tx1"/>
              </a:solidFill>
              <a:latin typeface="Segoe" pitchFamily="34" charset="0"/>
              <a:ea typeface="+mn-ea"/>
              <a:cs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Segoe" pitchFamily="34" charset="0"/>
                <a:ea typeface="+mn-ea"/>
                <a:cs typeface="Arial" charset="0"/>
              </a:rPr>
              <a:t>ARX: </a:t>
            </a:r>
            <a:r>
              <a:rPr lang="en-US" sz="1200" u="sng" kern="1200" dirty="0" smtClean="0">
                <a:solidFill>
                  <a:schemeClr val="tx1"/>
                </a:solidFill>
                <a:latin typeface="Arial" charset="0"/>
                <a:ea typeface="+mn-ea"/>
                <a:cs typeface="+mn-cs"/>
                <a:hlinkClick r:id="rId3" tooltip="http://www.arx.com/about/PR/PR-PrivateServer-HSM-Secures-Sensitive-Information-for-Microsoft-SQL-Server-2008.php"/>
              </a:rPr>
              <a:t>http://www.arx.com/about/PR/PR-PrivateServer-HSM-Secures-Sensitive-Information-for-Microsoft-SQL-Server-2008.php</a:t>
            </a:r>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Thales, N/Cipher</a:t>
            </a:r>
            <a:r>
              <a:rPr lang="en-US" sz="1200" kern="1200" baseline="0" dirty="0" smtClean="0">
                <a:solidFill>
                  <a:schemeClr val="tx1"/>
                </a:solidFill>
                <a:latin typeface="Arial" charset="0"/>
                <a:ea typeface="+mn-ea"/>
                <a:cs typeface="+mn-cs"/>
              </a:rPr>
              <a:t> series: </a:t>
            </a:r>
            <a:r>
              <a:rPr lang="en-US" sz="1200" u="sng" kern="1200" dirty="0" smtClean="0">
                <a:solidFill>
                  <a:schemeClr val="tx1"/>
                </a:solidFill>
                <a:latin typeface="Arial" charset="0"/>
                <a:ea typeface="+mn-ea"/>
                <a:cs typeface="+mn-cs"/>
                <a:hlinkClick r:id="rId4" tooltip="http://www.ncipher.com/en/Company/News/Press%20Releases/2009/SQL%20Server%202008%20integration.aspx"/>
              </a:rPr>
              <a:t>http://www.ncipher.com/en/Company/News/Press%20Releases/2009/SQL%20Server%202008%20integration.aspx</a:t>
            </a:r>
            <a:endParaRPr lang="en-US" sz="1200" kern="1200" dirty="0" smtClean="0">
              <a:solidFill>
                <a:schemeClr val="tx1"/>
              </a:solidFill>
              <a:latin typeface="Segoe" pitchFamily="34" charset="0"/>
              <a:ea typeface="+mn-ea"/>
              <a:cs typeface="Arial" charset="0"/>
            </a:endParaRPr>
          </a:p>
          <a:p>
            <a:endParaRPr lang="en-US" sz="1200" kern="1200" dirty="0" smtClean="0">
              <a:solidFill>
                <a:schemeClr val="tx1"/>
              </a:solidFill>
              <a:latin typeface="Segoe" pitchFamily="34" charset="0"/>
              <a:ea typeface="+mn-ea"/>
              <a:cs typeface="Arial" charset="0"/>
            </a:endParaRPr>
          </a:p>
          <a:p>
            <a:r>
              <a:rPr lang="en-US" sz="1200" kern="1200" dirty="0" smtClean="0">
                <a:solidFill>
                  <a:schemeClr val="tx1"/>
                </a:solidFill>
                <a:latin typeface="Segoe" pitchFamily="34" charset="0"/>
                <a:ea typeface="+mn-ea"/>
                <a:cs typeface="Arial" charset="0"/>
              </a:rPr>
              <a:t>With the growing demand for regulatory compliance and the overall concern for data privacy, more organizations are leveraging encryption as a way to provide a defense in depth solution. As organizations increasingly use encryption and keys to secure their data, key management becomes more complex. Some high security databases use thousands of keys and you must employ a system to store, retire, and regenerate these keys. Furthermore, you should store these keys separately from the data to improve security.</a:t>
            </a:r>
          </a:p>
          <a:p>
            <a:endParaRPr lang="en-GB" sz="1200" kern="1200" dirty="0" smtClean="0">
              <a:solidFill>
                <a:schemeClr val="tx1"/>
              </a:solidFill>
              <a:latin typeface="Segoe" pitchFamily="34" charset="0"/>
              <a:ea typeface="+mn-ea"/>
              <a:cs typeface="Arial" charset="0"/>
            </a:endParaRPr>
          </a:p>
          <a:p>
            <a:r>
              <a:rPr lang="en-US" sz="1200" kern="1200" dirty="0" smtClean="0">
                <a:solidFill>
                  <a:schemeClr val="tx1"/>
                </a:solidFill>
                <a:latin typeface="Segoe" pitchFamily="34" charset="0"/>
                <a:ea typeface="+mn-ea"/>
                <a:cs typeface="Arial" charset="0"/>
              </a:rPr>
              <a:t>SQL Server 2008 exposes encryption functionality for use by third party vendors. These solutions work seamlessly with SQL Server 2005 and SQL Server 2008 databases and provide enterprise wide dedicated key management. This moves the key management workload from SQL Server to a dedicated key management system.</a:t>
            </a:r>
          </a:p>
          <a:p>
            <a:endParaRPr lang="en-GB" sz="1200" kern="1200" dirty="0" smtClean="0">
              <a:solidFill>
                <a:schemeClr val="tx1"/>
              </a:solidFill>
              <a:latin typeface="Segoe" pitchFamily="34" charset="0"/>
              <a:ea typeface="+mn-ea"/>
              <a:cs typeface="Arial" charset="0"/>
            </a:endParaRPr>
          </a:p>
          <a:p>
            <a:r>
              <a:rPr lang="en-US" sz="1200" kern="1200" dirty="0" smtClean="0">
                <a:solidFill>
                  <a:schemeClr val="tx1"/>
                </a:solidFill>
                <a:latin typeface="Segoe" pitchFamily="34" charset="0"/>
                <a:ea typeface="+mn-ea"/>
                <a:cs typeface="Arial" charset="0"/>
              </a:rPr>
              <a:t>Extensible key management in SQL Server 2008 also supports the use of HSMs to provide the physical separation of keys from data. For example, a sales employee might use a SQL Server Express-based application on a laptop and use a USB HSM to store the private key required to attach and use the database. If the laptop were to be lost stolen, the database would be inaccessible to anyone who does not have the HSM.</a:t>
            </a:r>
            <a:endParaRPr lang="en-GB" dirty="0" smtClean="0"/>
          </a:p>
          <a:p>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Using EMK with TDE requires an</a:t>
            </a:r>
            <a:r>
              <a:rPr lang="en-US" baseline="0" dirty="0" smtClean="0"/>
              <a:t> asymmetric key, it can't use a cert.</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Best coverage</a:t>
            </a:r>
            <a:r>
              <a:rPr lang="en-US" baseline="0" dirty="0" smtClean="0"/>
              <a:t> of notes for this topic is from BOL: </a:t>
            </a:r>
            <a:r>
              <a:rPr lang="en-US" dirty="0" smtClean="0"/>
              <a:t>Understanding Extensible Key Management (EKM)</a:t>
            </a:r>
            <a:r>
              <a:rPr lang="en-US" baseline="0" dirty="0" smtClean="0"/>
              <a:t> - </a:t>
            </a:r>
            <a:r>
              <a:rPr lang="en-US" dirty="0" smtClean="0"/>
              <a:t>http://msdn2.microsoft.com/en-us/library/bb895340(SQL.100).aspx</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From this BOL topic:</a:t>
            </a:r>
          </a:p>
          <a:p>
            <a:r>
              <a:rPr lang="en-US" i="1" dirty="0" smtClean="0"/>
              <a:t>Example 1</a:t>
            </a:r>
            <a:r>
              <a:rPr lang="en-US" dirty="0" smtClean="0"/>
              <a:t>: The </a:t>
            </a:r>
            <a:r>
              <a:rPr lang="en-US" dirty="0" err="1" smtClean="0"/>
              <a:t>Contoso</a:t>
            </a:r>
            <a:r>
              <a:rPr lang="en-US" dirty="0" smtClean="0"/>
              <a:t>\Mary5 Windows account connects to SQL Server and uses encryption using key1 stored on an EKM module.</a:t>
            </a:r>
          </a:p>
          <a:p>
            <a:r>
              <a:rPr lang="en-US" dirty="0" smtClean="0"/>
              <a:t>In this example SQL Server will use impersonation on Mary5's Windows login token and create a connection to an EKM module.</a:t>
            </a:r>
          </a:p>
          <a:p>
            <a:r>
              <a:rPr lang="en-US" dirty="0" smtClean="0"/>
              <a:t>If Mary5 has permission to access a key on an EKM module, the call succeeds. Otherwise, it fails with an error message.</a:t>
            </a:r>
          </a:p>
          <a:p>
            <a:endParaRPr lang="en-US" dirty="0" smtClean="0"/>
          </a:p>
          <a:p>
            <a:r>
              <a:rPr lang="en-US" dirty="0" smtClean="0"/>
              <a:t> </a:t>
            </a:r>
            <a:r>
              <a:rPr lang="en-US" i="1" dirty="0" smtClean="0"/>
              <a:t>Example 2</a:t>
            </a:r>
            <a:r>
              <a:rPr lang="en-US" dirty="0" smtClean="0"/>
              <a:t>: The SQL Server account called </a:t>
            </a:r>
            <a:r>
              <a:rPr lang="en-US" i="1" dirty="0" err="1" smtClean="0"/>
              <a:t>someLogin</a:t>
            </a:r>
            <a:r>
              <a:rPr lang="en-US" dirty="0" smtClean="0"/>
              <a:t> encrypts data by using a key stored on an EKM module.</a:t>
            </a:r>
          </a:p>
          <a:p>
            <a:r>
              <a:rPr lang="en-US" dirty="0" smtClean="0"/>
              <a:t>In this example SQL Server connects to an EKM module using the SQL Server service account.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baseline="0" smtClean="0"/>
              <a:t>To use encryption with a failover cluster, you must install the server certificate with the fully qualified DNS name of the virtual server on all nodes in the failover cluster.</a:t>
            </a:r>
          </a:p>
          <a:p>
            <a:endParaRPr lang="en-US"/>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32</a:t>
            </a:fld>
            <a:endParaRPr lang="en-US"/>
          </a:p>
        </p:txBody>
      </p:sp>
    </p:spTree>
    <p:extLst>
      <p:ext uri="{BB962C8B-B14F-4D97-AF65-F5344CB8AC3E}">
        <p14:creationId xmlns:p14="http://schemas.microsoft.com/office/powerpoint/2010/main" val="1775745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CE82254-A667-4DBA-9159-9D60FE9E553F}" type="slidenum">
              <a:rPr lang="en-US"/>
              <a:pPr/>
              <a:t>5</a:t>
            </a:fld>
            <a:endParaRPr lang="en-US"/>
          </a:p>
        </p:txBody>
      </p:sp>
      <p:sp>
        <p:nvSpPr>
          <p:cNvPr id="852994" name="Rectangle 2"/>
          <p:cNvSpPr>
            <a:spLocks noGrp="1" noRot="1" noChangeAspect="1" noChangeArrowheads="1" noTextEdit="1"/>
          </p:cNvSpPr>
          <p:nvPr>
            <p:ph type="sldImg"/>
          </p:nvPr>
        </p:nvSpPr>
        <p:spPr>
          <a:ln/>
        </p:spPr>
      </p:sp>
      <p:sp>
        <p:nvSpPr>
          <p:cNvPr id="852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Broker, mirroring endpoints still support RC4.</a:t>
            </a:r>
            <a:endParaRPr lang="en-US" dirty="0"/>
          </a:p>
        </p:txBody>
      </p:sp>
      <p:sp>
        <p:nvSpPr>
          <p:cNvPr id="4" name="Footer Placeholder 3"/>
          <p:cNvSpPr>
            <a:spLocks noGrp="1"/>
          </p:cNvSpPr>
          <p:nvPr>
            <p:ph type="ftr" sz="quarter" idx="10"/>
          </p:nvPr>
        </p:nvSpPr>
        <p:spPr/>
        <p:txBody>
          <a:bodyPr/>
          <a:lstStyle/>
          <a:p>
            <a:r>
              <a:rPr lang="en-US" smtClean="0"/>
              <a:t>© Bob Beauchemin</a:t>
            </a:r>
          </a:p>
          <a:p>
            <a:r>
              <a:rPr lang="en-US" smtClean="0"/>
              <a:t>All Rights Reserved</a:t>
            </a:r>
            <a:endParaRPr lang="en-US" sz="1000"/>
          </a:p>
        </p:txBody>
      </p:sp>
      <p:sp>
        <p:nvSpPr>
          <p:cNvPr id="5" name="Slide Number Placeholder 4"/>
          <p:cNvSpPr>
            <a:spLocks noGrp="1"/>
          </p:cNvSpPr>
          <p:nvPr>
            <p:ph type="sldNum" sz="quarter" idx="11"/>
          </p:nvPr>
        </p:nvSpPr>
        <p:spPr/>
        <p:txBody>
          <a:bodyPr/>
          <a:lstStyle/>
          <a:p>
            <a:fld id="{6FF6857E-9AB2-43A3-B43F-73FF1EFBD7B7}" type="slidenum">
              <a:rPr lang="en-US" smtClean="0"/>
              <a:pPr/>
              <a:t>6</a:t>
            </a:fld>
            <a:endParaRPr lang="en-US"/>
          </a:p>
        </p:txBody>
      </p:sp>
    </p:spTree>
    <p:extLst>
      <p:ext uri="{BB962C8B-B14F-4D97-AF65-F5344CB8AC3E}">
        <p14:creationId xmlns:p14="http://schemas.microsoft.com/office/powerpoint/2010/main" val="2894890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223FD60-D4BE-4D9A-BE32-522B9697C932}" type="slidenum">
              <a:rPr lang="en-US"/>
              <a:pPr/>
              <a:t>7</a:t>
            </a:fld>
            <a:endParaRPr lang="en-US"/>
          </a:p>
        </p:txBody>
      </p:sp>
      <p:sp>
        <p:nvSpPr>
          <p:cNvPr id="855042" name="Rectangle 2"/>
          <p:cNvSpPr>
            <a:spLocks noGrp="1" noRot="1" noChangeAspect="1" noChangeArrowheads="1" noTextEdit="1"/>
          </p:cNvSpPr>
          <p:nvPr>
            <p:ph type="sldImg"/>
          </p:nvPr>
        </p:nvSpPr>
        <p:spPr>
          <a:ln/>
        </p:spPr>
      </p:sp>
      <p:sp>
        <p:nvSpPr>
          <p:cNvPr id="855043" name="Rectangle 3"/>
          <p:cNvSpPr>
            <a:spLocks noGrp="1" noChangeArrowheads="1"/>
          </p:cNvSpPr>
          <p:nvPr>
            <p:ph type="body" idx="1"/>
          </p:nvPr>
        </p:nvSpPr>
        <p:spPr/>
        <p:txBody>
          <a:bodyPr/>
          <a:lstStyle/>
          <a:p>
            <a:r>
              <a:rPr lang="en-US" dirty="0" smtClean="0"/>
              <a:t>Rotate </a:t>
            </a:r>
            <a:r>
              <a:rPr lang="en-US" dirty="0" err="1" smtClean="0"/>
              <a:t>certs</a:t>
            </a:r>
            <a:r>
              <a:rPr lang="en-US" dirty="0" smtClean="0"/>
              <a:t> and keys are required by regulations</a:t>
            </a:r>
          </a:p>
          <a:p>
            <a:r>
              <a:rPr lang="en-US" dirty="0" smtClean="0"/>
              <a:t>Monitor</a:t>
            </a:r>
            <a:r>
              <a:rPr lang="en-US" baseline="0" dirty="0" smtClean="0"/>
              <a:t> key access</a:t>
            </a:r>
          </a:p>
          <a:p>
            <a:r>
              <a:rPr lang="en-US" baseline="0" smtClean="0"/>
              <a:t>Backup keys</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7CC92563-0A48-47E1-8ABD-B1214EF7FC39}" type="slidenum">
              <a:rPr lang="en-US"/>
              <a:pPr/>
              <a:t>8</a:t>
            </a:fld>
            <a:endParaRPr lang="en-US"/>
          </a:p>
        </p:txBody>
      </p:sp>
      <p:sp>
        <p:nvSpPr>
          <p:cNvPr id="856066" name="Rectangle 2"/>
          <p:cNvSpPr>
            <a:spLocks noGrp="1" noRot="1" noChangeAspect="1" noChangeArrowheads="1" noTextEdit="1"/>
          </p:cNvSpPr>
          <p:nvPr>
            <p:ph type="sldImg"/>
          </p:nvPr>
        </p:nvSpPr>
        <p:spPr>
          <a:ln/>
        </p:spPr>
      </p:sp>
      <p:sp>
        <p:nvSpPr>
          <p:cNvPr id="85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EE068E4-28D6-4549-BAA7-5043A1B3E5C6}" type="slidenum">
              <a:rPr lang="en-US"/>
              <a:pPr/>
              <a:t>9</a:t>
            </a:fld>
            <a:endParaRPr lang="en-US"/>
          </a:p>
        </p:txBody>
      </p:sp>
      <p:sp>
        <p:nvSpPr>
          <p:cNvPr id="857090" name="Rectangle 2"/>
          <p:cNvSpPr>
            <a:spLocks noGrp="1" noRot="1" noChangeAspect="1" noChangeArrowheads="1" noTextEdit="1"/>
          </p:cNvSpPr>
          <p:nvPr>
            <p:ph type="sldImg"/>
          </p:nvPr>
        </p:nvSpPr>
        <p:spPr>
          <a:ln/>
        </p:spPr>
      </p:sp>
      <p:sp>
        <p:nvSpPr>
          <p:cNvPr id="857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8898FC5-2016-4140-8A94-9777DD73C6AE}" type="slidenum">
              <a:rPr lang="en-US"/>
              <a:pPr/>
              <a:t>10</a:t>
            </a:fld>
            <a:endParaRPr lang="en-US"/>
          </a:p>
        </p:txBody>
      </p:sp>
      <p:sp>
        <p:nvSpPr>
          <p:cNvPr id="858114" name="Rectangle 2"/>
          <p:cNvSpPr>
            <a:spLocks noGrp="1" noRot="1" noChangeAspect="1" noChangeArrowheads="1" noTextEdit="1"/>
          </p:cNvSpPr>
          <p:nvPr>
            <p:ph type="sldImg"/>
          </p:nvPr>
        </p:nvSpPr>
        <p:spPr>
          <a:ln/>
        </p:spPr>
      </p:sp>
      <p:sp>
        <p:nvSpPr>
          <p:cNvPr id="858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969ADE0-860D-4617-9650-CA887738122B}" type="slidenum">
              <a:rPr lang="en-US"/>
              <a:pPr/>
              <a:t>11</a:t>
            </a:fld>
            <a:endParaRPr lang="en-US"/>
          </a:p>
        </p:txBody>
      </p:sp>
      <p:sp>
        <p:nvSpPr>
          <p:cNvPr id="859138" name="Rectangle 2"/>
          <p:cNvSpPr>
            <a:spLocks noGrp="1" noRot="1" noChangeAspect="1" noChangeArrowheads="1" noTextEdit="1"/>
          </p:cNvSpPr>
          <p:nvPr>
            <p:ph type="sldImg"/>
          </p:nvPr>
        </p:nvSpPr>
        <p:spPr>
          <a:ln/>
        </p:spPr>
      </p:sp>
      <p:sp>
        <p:nvSpPr>
          <p:cNvPr id="8591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8962" name="Rectangle 2"/>
          <p:cNvSpPr>
            <a:spLocks noGrp="1" noChangeArrowheads="1"/>
          </p:cNvSpPr>
          <p:nvPr>
            <p:ph type="ctrTitle"/>
          </p:nvPr>
        </p:nvSpPr>
        <p:spPr>
          <a:xfrm>
            <a:off x="265113" y="112713"/>
            <a:ext cx="8599487" cy="750887"/>
          </a:xfrm>
          <a:effectLst>
            <a:outerShdw dist="17961" dir="2700000" algn="ctr" rotWithShape="0">
              <a:schemeClr val="bg2">
                <a:alpha val="50000"/>
              </a:schemeClr>
            </a:outerShdw>
          </a:effectLst>
        </p:spPr>
        <p:txBody>
          <a:bodyPr anchor="ctr"/>
          <a:lstStyle>
            <a:lvl1pPr>
              <a:defRPr/>
            </a:lvl1pPr>
          </a:lstStyle>
          <a:p>
            <a:r>
              <a:rPr lang="en-US"/>
              <a:t>Click to edit Master title style</a:t>
            </a:r>
          </a:p>
        </p:txBody>
      </p:sp>
      <p:sp>
        <p:nvSpPr>
          <p:cNvPr id="808963" name="Rectangle 3"/>
          <p:cNvSpPr>
            <a:spLocks noGrp="1" noChangeArrowheads="1"/>
          </p:cNvSpPr>
          <p:nvPr>
            <p:ph type="subTitle" idx="1"/>
          </p:nvPr>
        </p:nvSpPr>
        <p:spPr>
          <a:xfrm>
            <a:off x="263525" y="4756150"/>
            <a:ext cx="8659813" cy="641350"/>
          </a:xfrm>
        </p:spPr>
        <p:txBody>
          <a:bodyPr anchor="ctr"/>
          <a:lstStyle>
            <a:lvl1pPr marL="0" indent="0">
              <a:buFont typeface="Wingdings" pitchFamily="2" charset="2"/>
              <a:buNone/>
              <a:defRPr sz="3600">
                <a:solidFill>
                  <a:schemeClr val="accent1"/>
                </a:solidFill>
              </a:defRPr>
            </a:lvl1pPr>
          </a:lstStyle>
          <a:p>
            <a:r>
              <a:rPr lang="en-US"/>
              <a:t>Click to edit Master subtitle style</a:t>
            </a:r>
          </a:p>
        </p:txBody>
      </p:sp>
      <p:pic>
        <p:nvPicPr>
          <p:cNvPr id="808964" name="Picture 4" descr="sqlskills_logo_pure"/>
          <p:cNvPicPr>
            <a:picLocks noChangeAspect="1" noChangeArrowheads="1"/>
          </p:cNvPicPr>
          <p:nvPr/>
        </p:nvPicPr>
        <p:blipFill>
          <a:blip r:embed="rId3" cstate="print"/>
          <a:srcRect/>
          <a:stretch>
            <a:fillRect/>
          </a:stretch>
        </p:blipFill>
        <p:spPr bwMode="auto">
          <a:xfrm>
            <a:off x="7848600" y="6243638"/>
            <a:ext cx="1168400" cy="514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825"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244475"/>
            <a:ext cx="2098675" cy="3151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825" y="244475"/>
            <a:ext cx="6145213" cy="3151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4"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1712328" cy="400110"/>
          </a:xfrm>
          <a:prstGeom prst="rect">
            <a:avLst/>
          </a:prstGeom>
          <a:noFill/>
          <a:ln w="12700">
            <a:noFill/>
            <a:miter lim="800000"/>
            <a:headEnd/>
            <a:tailEnd/>
          </a:ln>
          <a:effectLst/>
        </p:spPr>
        <p:txBody>
          <a:bodyPr wrap="none">
            <a:spAutoFit/>
          </a:bodyPr>
          <a:lstStyle/>
          <a:p>
            <a:pPr>
              <a:lnSpc>
                <a:spcPct val="100000"/>
              </a:lnSpc>
            </a:pPr>
            <a:r>
              <a:rPr lang="en-US" sz="1000" b="0" dirty="0" smtClean="0">
                <a:solidFill>
                  <a:srgbClr val="969696"/>
                </a:solidFill>
                <a:latin typeface="Arial" charset="0"/>
                <a:sym typeface="Symbol" pitchFamily="18" charset="2"/>
              </a:rPr>
              <a:t></a:t>
            </a:r>
            <a:r>
              <a:rPr lang="en-US" sz="1000" b="0" dirty="0" smtClean="0">
                <a:solidFill>
                  <a:srgbClr val="969696"/>
                </a:solidFill>
                <a:latin typeface="Calibri" pitchFamily="34" charset="0"/>
                <a:cs typeface="Calibri" pitchFamily="34" charset="0"/>
                <a:sym typeface="Symbol" pitchFamily="18" charset="2"/>
              </a:rPr>
              <a:t>SQLskills.com</a:t>
            </a:r>
            <a:r>
              <a:rPr lang="en-US" sz="1000" b="0" dirty="0" smtClean="0">
                <a:solidFill>
                  <a:srgbClr val="969696"/>
                </a:solidFill>
                <a:latin typeface="Arial" charset="0"/>
                <a:sym typeface="Symbol" pitchFamily="18" charset="2"/>
              </a:rPr>
              <a:t/>
            </a:r>
            <a:br>
              <a:rPr lang="en-US" sz="1000" b="0" dirty="0" smtClean="0">
                <a:solidFill>
                  <a:srgbClr val="969696"/>
                </a:solidFill>
                <a:latin typeface="Arial" charset="0"/>
                <a:sym typeface="Symbol" pitchFamily="18" charset="2"/>
              </a:rPr>
            </a:br>
            <a:r>
              <a:rPr lang="en-US" sz="1000" b="0" dirty="0" err="1" smtClean="0">
                <a:solidFill>
                  <a:srgbClr val="969696"/>
                </a:solidFill>
                <a:latin typeface="Arial" charset="0"/>
                <a:sym typeface="Symbol" pitchFamily="18" charset="2"/>
              </a:rPr>
              <a:t>SQLskills</a:t>
            </a:r>
            <a:r>
              <a:rPr lang="en-US" sz="1000" b="0" dirty="0" smtClean="0">
                <a:solidFill>
                  <a:srgbClr val="969696"/>
                </a:solidFill>
                <a:latin typeface="Arial" charset="0"/>
                <a:sym typeface="Symbol" pitchFamily="18" charset="2"/>
              </a:rPr>
              <a:t> Immersion Event</a:t>
            </a:r>
            <a:endParaRPr lang="en-US" sz="1000" b="0" dirty="0">
              <a:solidFill>
                <a:srgbClr val="969696"/>
              </a:solidFill>
              <a:latin typeface="Arial" charset="0"/>
            </a:endParaRPr>
          </a:p>
        </p:txBody>
      </p:sp>
    </p:spTree>
  </p:cSld>
  <p:clrMap bg1="dk2" tx1="lt1" bg2="dk1"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5"/>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5"/>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5"/>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5"/>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5"/>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bwMode="auto">
          <a:xfrm>
            <a:off x="381000" y="244475"/>
            <a:ext cx="8393113" cy="750888"/>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807939" name="Rectangle 3"/>
          <p:cNvSpPr>
            <a:spLocks noGrp="1" noChangeArrowheads="1"/>
          </p:cNvSpPr>
          <p:nvPr>
            <p:ph type="body" idx="1"/>
          </p:nvPr>
        </p:nvSpPr>
        <p:spPr bwMode="auto">
          <a:xfrm>
            <a:off x="377825" y="1414463"/>
            <a:ext cx="8388350" cy="198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iming>
    <p:tnLst>
      <p:par>
        <p:cTn id="1" dur="indefinite" restart="never" nodeType="tmRoot"/>
      </p:par>
    </p:tnLst>
  </p:timing>
  <p:txStyles>
    <p:titleStyle>
      <a:lvl1pPr algn="r" rtl="0" fontAlgn="base">
        <a:lnSpc>
          <a:spcPct val="90000"/>
        </a:lnSpc>
        <a:spcBef>
          <a:spcPct val="0"/>
        </a:spcBef>
        <a:spcAft>
          <a:spcPct val="0"/>
        </a:spcAft>
        <a:defRPr sz="4800" b="1">
          <a:solidFill>
            <a:schemeClr val="tx2"/>
          </a:solidFill>
          <a:latin typeface="+mj-lt"/>
          <a:ea typeface="+mj-ea"/>
          <a:cs typeface="+mj-cs"/>
        </a:defRPr>
      </a:lvl1pPr>
      <a:lvl2pPr algn="r" rtl="0" fontAlgn="base">
        <a:lnSpc>
          <a:spcPct val="90000"/>
        </a:lnSpc>
        <a:spcBef>
          <a:spcPct val="0"/>
        </a:spcBef>
        <a:spcAft>
          <a:spcPct val="0"/>
        </a:spcAft>
        <a:defRPr sz="4800" b="1">
          <a:solidFill>
            <a:schemeClr val="tx2"/>
          </a:solidFill>
          <a:latin typeface="Eurostile" pitchFamily="34" charset="0"/>
          <a:cs typeface="Arial" charset="0"/>
        </a:defRPr>
      </a:lvl2pPr>
      <a:lvl3pPr algn="r" rtl="0" fontAlgn="base">
        <a:lnSpc>
          <a:spcPct val="90000"/>
        </a:lnSpc>
        <a:spcBef>
          <a:spcPct val="0"/>
        </a:spcBef>
        <a:spcAft>
          <a:spcPct val="0"/>
        </a:spcAft>
        <a:defRPr sz="4800" b="1">
          <a:solidFill>
            <a:schemeClr val="tx2"/>
          </a:solidFill>
          <a:latin typeface="Eurostile" pitchFamily="34" charset="0"/>
          <a:cs typeface="Arial" charset="0"/>
        </a:defRPr>
      </a:lvl3pPr>
      <a:lvl4pPr algn="r" rtl="0" fontAlgn="base">
        <a:lnSpc>
          <a:spcPct val="90000"/>
        </a:lnSpc>
        <a:spcBef>
          <a:spcPct val="0"/>
        </a:spcBef>
        <a:spcAft>
          <a:spcPct val="0"/>
        </a:spcAft>
        <a:defRPr sz="4800" b="1">
          <a:solidFill>
            <a:schemeClr val="tx2"/>
          </a:solidFill>
          <a:latin typeface="Eurostile" pitchFamily="34" charset="0"/>
          <a:cs typeface="Arial" charset="0"/>
        </a:defRPr>
      </a:lvl4pPr>
      <a:lvl5pPr algn="r" rtl="0" fontAlgn="base">
        <a:lnSpc>
          <a:spcPct val="90000"/>
        </a:lnSpc>
        <a:spcBef>
          <a:spcPct val="0"/>
        </a:spcBef>
        <a:spcAft>
          <a:spcPct val="0"/>
        </a:spcAft>
        <a:defRPr sz="4800" b="1">
          <a:solidFill>
            <a:schemeClr val="tx2"/>
          </a:solidFill>
          <a:latin typeface="Eurostile" pitchFamily="34" charset="0"/>
          <a:cs typeface="Arial" charset="0"/>
        </a:defRPr>
      </a:lvl5pPr>
      <a:lvl6pPr marL="457200" algn="r" rtl="0" fontAlgn="base">
        <a:lnSpc>
          <a:spcPct val="90000"/>
        </a:lnSpc>
        <a:spcBef>
          <a:spcPct val="0"/>
        </a:spcBef>
        <a:spcAft>
          <a:spcPct val="0"/>
        </a:spcAft>
        <a:defRPr sz="4800" b="1">
          <a:solidFill>
            <a:schemeClr val="tx2"/>
          </a:solidFill>
          <a:latin typeface="Eurostile" pitchFamily="34" charset="0"/>
          <a:cs typeface="Arial" charset="0"/>
        </a:defRPr>
      </a:lvl6pPr>
      <a:lvl7pPr marL="914400" algn="r" rtl="0" fontAlgn="base">
        <a:lnSpc>
          <a:spcPct val="90000"/>
        </a:lnSpc>
        <a:spcBef>
          <a:spcPct val="0"/>
        </a:spcBef>
        <a:spcAft>
          <a:spcPct val="0"/>
        </a:spcAft>
        <a:defRPr sz="4800" b="1">
          <a:solidFill>
            <a:schemeClr val="tx2"/>
          </a:solidFill>
          <a:latin typeface="Eurostile" pitchFamily="34" charset="0"/>
          <a:cs typeface="Arial" charset="0"/>
        </a:defRPr>
      </a:lvl7pPr>
      <a:lvl8pPr marL="1371600" algn="r" rtl="0" fontAlgn="base">
        <a:lnSpc>
          <a:spcPct val="90000"/>
        </a:lnSpc>
        <a:spcBef>
          <a:spcPct val="0"/>
        </a:spcBef>
        <a:spcAft>
          <a:spcPct val="0"/>
        </a:spcAft>
        <a:defRPr sz="4800" b="1">
          <a:solidFill>
            <a:schemeClr val="tx2"/>
          </a:solidFill>
          <a:latin typeface="Eurostile" pitchFamily="34" charset="0"/>
          <a:cs typeface="Arial" charset="0"/>
        </a:defRPr>
      </a:lvl8pPr>
      <a:lvl9pPr marL="1828800" algn="r" rtl="0" fontAlgn="base">
        <a:lnSpc>
          <a:spcPct val="90000"/>
        </a:lnSpc>
        <a:spcBef>
          <a:spcPct val="0"/>
        </a:spcBef>
        <a:spcAft>
          <a:spcPct val="0"/>
        </a:spcAft>
        <a:defRPr sz="4800" b="1">
          <a:solidFill>
            <a:schemeClr val="tx2"/>
          </a:solidFill>
          <a:latin typeface="Eurostile" pitchFamily="34" charset="0"/>
          <a:cs typeface="Arial" charset="0"/>
        </a:defRPr>
      </a:lvl9pPr>
    </p:titleStyle>
    <p:bodyStyle>
      <a:lvl1pPr marL="571500" indent="-571500" algn="l" rtl="0" fontAlgn="base">
        <a:spcBef>
          <a:spcPct val="0"/>
        </a:spcBef>
        <a:spcAft>
          <a:spcPct val="0"/>
        </a:spcAft>
        <a:buClr>
          <a:schemeClr val="tx2"/>
        </a:buClr>
        <a:buSzPct val="95000"/>
        <a:buFont typeface="Wingdings" pitchFamily="2" charset="2"/>
        <a:buBlip>
          <a:blip r:embed="rId14"/>
        </a:buBlip>
        <a:defRPr sz="3200" b="1">
          <a:solidFill>
            <a:schemeClr val="tx1"/>
          </a:solidFill>
          <a:effectLst>
            <a:outerShdw blurRad="38100" dist="38100" dir="2700000" algn="tl">
              <a:srgbClr val="000000"/>
            </a:outerShdw>
          </a:effectLst>
          <a:latin typeface="+mn-lt"/>
          <a:ea typeface="+mn-ea"/>
          <a:cs typeface="+mn-cs"/>
        </a:defRPr>
      </a:lvl1pPr>
      <a:lvl2pPr marL="1028700" indent="-455613" algn="l" rtl="0" fontAlgn="base">
        <a:spcBef>
          <a:spcPct val="0"/>
        </a:spcBef>
        <a:spcAft>
          <a:spcPct val="0"/>
        </a:spcAft>
        <a:buClr>
          <a:schemeClr val="tx2"/>
        </a:buClr>
        <a:buSzPct val="95000"/>
        <a:buFont typeface="Wingdings" pitchFamily="2" charset="2"/>
        <a:buBlip>
          <a:blip r:embed="rId14"/>
        </a:buBlip>
        <a:defRPr sz="2800" b="1">
          <a:solidFill>
            <a:schemeClr val="tx1"/>
          </a:solidFill>
          <a:effectLst>
            <a:outerShdw blurRad="38100" dist="38100" dir="2700000" algn="tl">
              <a:srgbClr val="000000"/>
            </a:outerShdw>
          </a:effectLst>
          <a:latin typeface="+mn-lt"/>
          <a:cs typeface="+mn-cs"/>
        </a:defRPr>
      </a:lvl2pPr>
      <a:lvl3pPr marL="1428750" indent="-398463" algn="l" rtl="0" fontAlgn="base">
        <a:spcBef>
          <a:spcPct val="0"/>
        </a:spcBef>
        <a:spcAft>
          <a:spcPct val="0"/>
        </a:spcAft>
        <a:buClr>
          <a:schemeClr val="tx2"/>
        </a:buClr>
        <a:buSzPct val="95000"/>
        <a:buFont typeface="Wingdings" pitchFamily="2" charset="2"/>
        <a:buBlip>
          <a:blip r:embed="rId14"/>
        </a:buBlip>
        <a:defRPr sz="2400" b="1">
          <a:solidFill>
            <a:schemeClr val="tx1"/>
          </a:solidFill>
          <a:effectLst>
            <a:outerShdw blurRad="38100" dist="38100" dir="2700000" algn="tl">
              <a:srgbClr val="000000"/>
            </a:outerShdw>
          </a:effectLst>
          <a:latin typeface="+mn-lt"/>
          <a:cs typeface="+mn-cs"/>
        </a:defRPr>
      </a:lvl3pPr>
      <a:lvl4pPr marL="1828800" indent="-398463"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4pPr>
      <a:lvl5pPr marL="22272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5pPr>
      <a:lvl6pPr marL="26844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6pPr>
      <a:lvl7pPr marL="31416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7pPr>
      <a:lvl8pPr marL="35988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8pPr>
      <a:lvl9pPr marL="40560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3.png"/><Relationship Id="rId5" Type="http://schemas.openxmlformats.org/officeDocument/2006/relationships/diagramQuickStyle" Target="../diagrams/quickStyle1.xml"/><Relationship Id="rId10" Type="http://schemas.openxmlformats.org/officeDocument/2006/relationships/image" Target="../media/image12.png"/><Relationship Id="rId4" Type="http://schemas.openxmlformats.org/officeDocument/2006/relationships/diagramLayout" Target="../diagrams/layout1.xml"/><Relationship Id="rId9"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Grp="1" noChangeArrowheads="1"/>
          </p:cNvSpPr>
          <p:nvPr>
            <p:ph type="ctrTitle"/>
          </p:nvPr>
        </p:nvSpPr>
        <p:spPr>
          <a:xfrm>
            <a:off x="457200" y="455613"/>
            <a:ext cx="8382000" cy="1920526"/>
          </a:xfrm>
          <a:noFill/>
          <a:ln/>
        </p:spPr>
        <p:txBody>
          <a:bodyPr anchor="t"/>
          <a:lstStyle/>
          <a:p>
            <a:r>
              <a:rPr lang="en-US" sz="4000" dirty="0">
                <a:solidFill>
                  <a:schemeClr val="accent1"/>
                </a:solidFill>
              </a:rPr>
              <a:t>Module </a:t>
            </a:r>
            <a:r>
              <a:rPr lang="en-US" sz="4000" dirty="0" smtClean="0">
                <a:solidFill>
                  <a:schemeClr val="accent1"/>
                </a:solidFill>
              </a:rPr>
              <a:t>4</a:t>
            </a:r>
            <a:r>
              <a:rPr lang="en-US" dirty="0"/>
              <a:t/>
            </a:r>
            <a:br>
              <a:rPr lang="en-US" dirty="0"/>
            </a:br>
            <a:r>
              <a:rPr lang="en-US" sz="6000" dirty="0" smtClean="0"/>
              <a:t>Keys And Encryption</a:t>
            </a:r>
            <a:r>
              <a:rPr lang="en-US" sz="5400" dirty="0">
                <a:latin typeface="Eurostile Bold" pitchFamily="34" charset="0"/>
              </a:rPr>
              <a:t/>
            </a:r>
            <a:br>
              <a:rPr lang="en-US" sz="5400" dirty="0">
                <a:latin typeface="Eurostile Bold" pitchFamily="34" charset="0"/>
              </a:rPr>
            </a:br>
            <a:endParaRPr lang="en-US" sz="3200" dirty="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32" name="Rectangle 8"/>
          <p:cNvSpPr>
            <a:spLocks noGrp="1" noChangeArrowheads="1"/>
          </p:cNvSpPr>
          <p:nvPr>
            <p:ph type="title"/>
          </p:nvPr>
        </p:nvSpPr>
        <p:spPr/>
        <p:txBody>
          <a:bodyPr/>
          <a:lstStyle/>
          <a:p>
            <a:r>
              <a:rPr lang="en-US" smtClean="0"/>
              <a:t>Backup and Restore</a:t>
            </a:r>
            <a:endParaRPr lang="en-US"/>
          </a:p>
        </p:txBody>
      </p:sp>
      <p:sp>
        <p:nvSpPr>
          <p:cNvPr id="794633" name="Rectangle 9"/>
          <p:cNvSpPr>
            <a:spLocks noGrp="1" noChangeArrowheads="1"/>
          </p:cNvSpPr>
          <p:nvPr>
            <p:ph type="body" idx="1"/>
          </p:nvPr>
        </p:nvSpPr>
        <p:spPr/>
        <p:txBody>
          <a:bodyPr/>
          <a:lstStyle/>
          <a:p>
            <a:r>
              <a:rPr lang="en-US" smtClean="0"/>
              <a:t>SMK Backup and Restore</a:t>
            </a:r>
          </a:p>
          <a:p>
            <a:pPr lvl="1"/>
            <a:r>
              <a:rPr lang="en-US" smtClean="0"/>
              <a:t>Backed up and restored with master database</a:t>
            </a:r>
          </a:p>
          <a:p>
            <a:pPr lvl="1"/>
            <a:r>
              <a:rPr lang="en-US" smtClean="0"/>
              <a:t>Can be backed up and restored manually</a:t>
            </a:r>
          </a:p>
          <a:p>
            <a:pPr lvl="2"/>
            <a:r>
              <a:rPr lang="en-US" smtClean="0"/>
              <a:t>BACKUP SERVICE MASTER KEY ...</a:t>
            </a:r>
          </a:p>
          <a:p>
            <a:pPr lvl="2"/>
            <a:r>
              <a:rPr lang="en-US" smtClean="0"/>
              <a:t>RESTORE SERVICE MASTER KEY ...</a:t>
            </a:r>
          </a:p>
          <a:p>
            <a:pPr lvl="2"/>
            <a:r>
              <a:rPr lang="en-US" smtClean="0"/>
              <a:t>Password associated with backup file</a:t>
            </a:r>
          </a:p>
          <a:p>
            <a:pPr lvl="1"/>
            <a:r>
              <a:rPr lang="en-US" smtClean="0"/>
              <a:t>Encryption with service account is for clustering</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6" name="Rectangle 8"/>
          <p:cNvSpPr>
            <a:spLocks noGrp="1" noChangeArrowheads="1"/>
          </p:cNvSpPr>
          <p:nvPr>
            <p:ph type="title"/>
          </p:nvPr>
        </p:nvSpPr>
        <p:spPr/>
        <p:txBody>
          <a:bodyPr/>
          <a:lstStyle/>
          <a:p>
            <a:r>
              <a:rPr lang="en-US" smtClean="0"/>
              <a:t>Database Master Key (DMK)</a:t>
            </a:r>
            <a:endParaRPr lang="en-US"/>
          </a:p>
        </p:txBody>
      </p:sp>
      <p:sp>
        <p:nvSpPr>
          <p:cNvPr id="795657" name="Rectangle 9"/>
          <p:cNvSpPr>
            <a:spLocks noGrp="1" noChangeArrowheads="1"/>
          </p:cNvSpPr>
          <p:nvPr>
            <p:ph type="body" idx="1"/>
          </p:nvPr>
        </p:nvSpPr>
        <p:spPr/>
        <p:txBody>
          <a:bodyPr>
            <a:normAutofit lnSpcReduction="10000"/>
          </a:bodyPr>
          <a:lstStyle/>
          <a:p>
            <a:r>
              <a:rPr lang="en-US" dirty="0" smtClean="0"/>
              <a:t>Master Key in Each Database</a:t>
            </a:r>
          </a:p>
          <a:p>
            <a:pPr lvl="1"/>
            <a:r>
              <a:rPr lang="en-US" dirty="0" smtClean="0"/>
              <a:t>128 byte triple-DES key (AES_256 in 2012)</a:t>
            </a:r>
          </a:p>
          <a:p>
            <a:pPr lvl="1"/>
            <a:r>
              <a:rPr lang="en-US" dirty="0" smtClean="0"/>
              <a:t>Generated with DDL </a:t>
            </a:r>
          </a:p>
          <a:p>
            <a:pPr lvl="1"/>
            <a:r>
              <a:rPr lang="en-US" dirty="0" smtClean="0"/>
              <a:t>Must be protected by password</a:t>
            </a:r>
          </a:p>
          <a:p>
            <a:pPr lvl="2"/>
            <a:r>
              <a:rPr lang="en-US" dirty="0" smtClean="0"/>
              <a:t>Can be protected by more than one password</a:t>
            </a:r>
          </a:p>
          <a:p>
            <a:pPr lvl="2"/>
            <a:r>
              <a:rPr lang="en-US" dirty="0" smtClean="0"/>
              <a:t>Stored in database</a:t>
            </a:r>
          </a:p>
          <a:p>
            <a:pPr lvl="1"/>
            <a:r>
              <a:rPr lang="en-US" dirty="0" smtClean="0"/>
              <a:t>Optional (default) protection by SMK</a:t>
            </a:r>
          </a:p>
          <a:p>
            <a:pPr lvl="2"/>
            <a:r>
              <a:rPr lang="en-US" dirty="0" smtClean="0"/>
              <a:t>ALTER MASTER KEY ADD/DROP ENCRYPTION BY SERVICE MASTER KEY</a:t>
            </a:r>
          </a:p>
          <a:p>
            <a:pPr lvl="2"/>
            <a:r>
              <a:rPr lang="en-US" dirty="0" smtClean="0"/>
              <a:t>Stored in master database</a:t>
            </a:r>
          </a:p>
          <a:p>
            <a:pPr lvl="1"/>
            <a:r>
              <a:rPr lang="en-US" dirty="0" smtClean="0"/>
              <a:t>Used to encrypt</a:t>
            </a:r>
          </a:p>
          <a:p>
            <a:pPr lvl="2"/>
            <a:r>
              <a:rPr lang="en-US" dirty="0" smtClean="0"/>
              <a:t>Certificates</a:t>
            </a:r>
          </a:p>
          <a:p>
            <a:pPr lvl="2"/>
            <a:r>
              <a:rPr lang="en-US" dirty="0" smtClean="0"/>
              <a:t>Asymmetric keys</a:t>
            </a:r>
          </a:p>
          <a:p>
            <a:pPr lvl="2"/>
            <a:r>
              <a:rPr lang="en-US" dirty="0" smtClean="0"/>
              <a:t>Not used to encrypt symmetric keys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80" name="Rectangle 8"/>
          <p:cNvSpPr>
            <a:spLocks noGrp="1" noChangeArrowheads="1"/>
          </p:cNvSpPr>
          <p:nvPr>
            <p:ph type="title"/>
          </p:nvPr>
        </p:nvSpPr>
        <p:spPr/>
        <p:txBody>
          <a:bodyPr/>
          <a:lstStyle/>
          <a:p>
            <a:r>
              <a:rPr lang="en-US" smtClean="0"/>
              <a:t>DMK Management</a:t>
            </a:r>
            <a:endParaRPr lang="en-US"/>
          </a:p>
        </p:txBody>
      </p:sp>
      <p:sp>
        <p:nvSpPr>
          <p:cNvPr id="796681" name="Rectangle 9"/>
          <p:cNvSpPr>
            <a:spLocks noGrp="1" noChangeArrowheads="1"/>
          </p:cNvSpPr>
          <p:nvPr>
            <p:ph type="body" idx="1"/>
          </p:nvPr>
        </p:nvSpPr>
        <p:spPr/>
        <p:txBody>
          <a:bodyPr/>
          <a:lstStyle/>
          <a:p>
            <a:r>
              <a:rPr lang="en-US" dirty="0" smtClean="0"/>
              <a:t>DMK can be backed up and restored separately</a:t>
            </a:r>
          </a:p>
          <a:p>
            <a:pPr lvl="1"/>
            <a:r>
              <a:rPr lang="en-US" dirty="0" smtClean="0"/>
              <a:t>Also backed up with database</a:t>
            </a:r>
          </a:p>
          <a:p>
            <a:pPr lvl="1"/>
            <a:r>
              <a:rPr lang="en-US" dirty="0" smtClean="0"/>
              <a:t>BACKUP requires a password</a:t>
            </a:r>
          </a:p>
          <a:p>
            <a:pPr lvl="2"/>
            <a:r>
              <a:rPr lang="en-US" dirty="0" smtClean="0"/>
              <a:t>DMK must be opened first</a:t>
            </a:r>
          </a:p>
          <a:p>
            <a:pPr lvl="1"/>
            <a:r>
              <a:rPr lang="en-US" dirty="0" smtClean="0"/>
              <a:t>RESTORE requires </a:t>
            </a:r>
          </a:p>
          <a:p>
            <a:pPr lvl="2"/>
            <a:r>
              <a:rPr lang="en-US" dirty="0" smtClean="0"/>
              <a:t>File password from BACKUP (DECRYPTION BY...)</a:t>
            </a:r>
          </a:p>
          <a:p>
            <a:pPr lvl="2"/>
            <a:r>
              <a:rPr lang="en-US" dirty="0" smtClean="0"/>
              <a:t>Password for RESTORE (ENCRYPTION BY...)</a:t>
            </a:r>
          </a:p>
          <a:p>
            <a:pPr lvl="2"/>
            <a:r>
              <a:rPr lang="en-US" dirty="0" smtClean="0"/>
              <a:t>Password used to protect key after RESTORE can be different from password that protected the key in the BACKUP </a:t>
            </a:r>
          </a:p>
          <a:p>
            <a:pPr lvl="1"/>
            <a:r>
              <a:rPr lang="en-US" dirty="0" smtClean="0"/>
              <a:t>Decrypts &amp; re-encrypts all secrets encrypted by it</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704" name="Rectangle 8"/>
          <p:cNvSpPr>
            <a:spLocks noGrp="1" noChangeArrowheads="1"/>
          </p:cNvSpPr>
          <p:nvPr>
            <p:ph type="title"/>
          </p:nvPr>
        </p:nvSpPr>
        <p:spPr/>
        <p:txBody>
          <a:bodyPr/>
          <a:lstStyle/>
          <a:p>
            <a:r>
              <a:rPr lang="en-US" smtClean="0"/>
              <a:t>Certificates/Asymmetric Keys</a:t>
            </a:r>
            <a:endParaRPr lang="en-US"/>
          </a:p>
        </p:txBody>
      </p:sp>
      <p:sp>
        <p:nvSpPr>
          <p:cNvPr id="797705" name="Rectangle 9"/>
          <p:cNvSpPr>
            <a:spLocks noGrp="1" noChangeArrowheads="1"/>
          </p:cNvSpPr>
          <p:nvPr>
            <p:ph idx="1"/>
          </p:nvPr>
        </p:nvSpPr>
        <p:spPr/>
        <p:txBody>
          <a:bodyPr>
            <a:normAutofit fontScale="92500" lnSpcReduction="20000"/>
          </a:bodyPr>
          <a:lstStyle/>
          <a:p>
            <a:r>
              <a:rPr lang="en-US" dirty="0" smtClean="0"/>
              <a:t>Certificates and Asymmetric Keys are treated similarly</a:t>
            </a:r>
          </a:p>
          <a:p>
            <a:pPr lvl="1"/>
            <a:r>
              <a:rPr lang="en-US" dirty="0" smtClean="0"/>
              <a:t>Stored in database</a:t>
            </a:r>
          </a:p>
          <a:p>
            <a:pPr lvl="1"/>
            <a:r>
              <a:rPr lang="en-US" dirty="0" smtClean="0"/>
              <a:t>Can be protected by one of</a:t>
            </a:r>
          </a:p>
          <a:p>
            <a:pPr lvl="2"/>
            <a:r>
              <a:rPr lang="en-US" dirty="0" smtClean="0"/>
              <a:t>Database MASTER KEY</a:t>
            </a:r>
          </a:p>
          <a:p>
            <a:pPr lvl="2"/>
            <a:r>
              <a:rPr lang="en-US" dirty="0" smtClean="0"/>
              <a:t>Password</a:t>
            </a:r>
          </a:p>
          <a:p>
            <a:r>
              <a:rPr lang="en-US" dirty="0" smtClean="0"/>
              <a:t>Used for</a:t>
            </a:r>
          </a:p>
          <a:p>
            <a:pPr lvl="1"/>
            <a:r>
              <a:rPr lang="en-US" dirty="0" smtClean="0"/>
              <a:t>Service Broker authentication (certificates)</a:t>
            </a:r>
          </a:p>
          <a:p>
            <a:pPr lvl="1"/>
            <a:r>
              <a:rPr lang="en-US" dirty="0" smtClean="0"/>
              <a:t>Database Mirroring (certificates)</a:t>
            </a:r>
          </a:p>
          <a:p>
            <a:pPr lvl="1"/>
            <a:r>
              <a:rPr lang="en-US" dirty="0" smtClean="0"/>
              <a:t>Code signing</a:t>
            </a:r>
          </a:p>
          <a:p>
            <a:pPr lvl="1"/>
            <a:r>
              <a:rPr lang="en-US" dirty="0" smtClean="0"/>
              <a:t>Signing of data</a:t>
            </a:r>
          </a:p>
          <a:p>
            <a:pPr lvl="1"/>
            <a:r>
              <a:rPr lang="en-US" dirty="0" smtClean="0"/>
              <a:t>Encryption of SYMMETRIC keys</a:t>
            </a:r>
          </a:p>
          <a:p>
            <a:pPr lvl="1"/>
            <a:r>
              <a:rPr lang="en-US" dirty="0" smtClean="0"/>
              <a:t>Encryption of data </a:t>
            </a:r>
          </a:p>
          <a:p>
            <a:pPr lvl="2"/>
            <a:r>
              <a:rPr lang="en-US" dirty="0" smtClean="0"/>
              <a:t>Not recommended for speed considerations </a:t>
            </a:r>
          </a:p>
          <a:p>
            <a:pPr lvl="2"/>
            <a:r>
              <a:rPr lang="en-US" dirty="0" smtClean="0"/>
              <a:t>Certificates can encrypt VERY limited data size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8" name="Rectangle 8"/>
          <p:cNvSpPr>
            <a:spLocks noGrp="1" noChangeArrowheads="1"/>
          </p:cNvSpPr>
          <p:nvPr>
            <p:ph type="title"/>
          </p:nvPr>
        </p:nvSpPr>
        <p:spPr/>
        <p:txBody>
          <a:bodyPr/>
          <a:lstStyle/>
          <a:p>
            <a:r>
              <a:rPr lang="en-US" smtClean="0"/>
              <a:t>Certificate Backup</a:t>
            </a:r>
            <a:endParaRPr lang="en-US"/>
          </a:p>
        </p:txBody>
      </p:sp>
      <p:sp>
        <p:nvSpPr>
          <p:cNvPr id="798729" name="Rectangle 9"/>
          <p:cNvSpPr>
            <a:spLocks noGrp="1" noChangeArrowheads="1"/>
          </p:cNvSpPr>
          <p:nvPr>
            <p:ph type="body" idx="1"/>
          </p:nvPr>
        </p:nvSpPr>
        <p:spPr/>
        <p:txBody>
          <a:bodyPr/>
          <a:lstStyle/>
          <a:p>
            <a:r>
              <a:rPr lang="en-US" smtClean="0"/>
              <a:t>Certificates are backed up with database</a:t>
            </a:r>
          </a:p>
          <a:p>
            <a:r>
              <a:rPr lang="en-US" smtClean="0"/>
              <a:t>Certificates can be backed up to a file</a:t>
            </a:r>
          </a:p>
          <a:p>
            <a:pPr lvl="1"/>
            <a:r>
              <a:rPr lang="en-US" smtClean="0"/>
              <a:t>BACKUP CERTIFICATE .... TO FILE ...</a:t>
            </a:r>
          </a:p>
          <a:p>
            <a:pPr lvl="1"/>
            <a:r>
              <a:rPr lang="en-US" smtClean="0"/>
              <a:t>No equivalent for asymmetric keys, always backed up with database</a:t>
            </a:r>
          </a:p>
          <a:p>
            <a:r>
              <a:rPr lang="en-US" smtClean="0"/>
              <a:t>Certificate backup does not store private key information in file</a:t>
            </a:r>
          </a:p>
          <a:p>
            <a:pPr lvl="1"/>
            <a:r>
              <a:rPr lang="en-US" smtClean="0"/>
              <a:t>Private key can be stored in separate file</a:t>
            </a:r>
          </a:p>
          <a:p>
            <a:r>
              <a:rPr lang="en-US" smtClean="0"/>
              <a:t>Certificates can be created from file</a:t>
            </a:r>
          </a:p>
          <a:p>
            <a:pPr lvl="1"/>
            <a:r>
              <a:rPr lang="en-US" smtClean="0"/>
              <a:t>With or without private key</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Certificate Changes - 2012</a:t>
            </a:r>
            <a:endParaRPr lang="en-US" dirty="0"/>
          </a:p>
        </p:txBody>
      </p:sp>
      <p:sp>
        <p:nvSpPr>
          <p:cNvPr id="3" name="Content Placeholder 2"/>
          <p:cNvSpPr>
            <a:spLocks noGrp="1"/>
          </p:cNvSpPr>
          <p:nvPr>
            <p:ph idx="1"/>
          </p:nvPr>
        </p:nvSpPr>
        <p:spPr/>
        <p:txBody>
          <a:bodyPr/>
          <a:lstStyle/>
          <a:p>
            <a:r>
              <a:rPr lang="en-US" dirty="0"/>
              <a:t>M</a:t>
            </a:r>
            <a:r>
              <a:rPr lang="en-US" dirty="0" smtClean="0"/>
              <a:t>aximum </a:t>
            </a:r>
            <a:r>
              <a:rPr lang="en-US" dirty="0"/>
              <a:t>length of private keys imported from an external source is expanded from 3,456 to 4,096 </a:t>
            </a:r>
            <a:r>
              <a:rPr lang="en-US" dirty="0" smtClean="0"/>
              <a:t>bits</a:t>
            </a:r>
          </a:p>
          <a:p>
            <a:r>
              <a:rPr lang="en-US" dirty="0" smtClean="0"/>
              <a:t>CREATE CERTIFICATE ... FROM BINARY</a:t>
            </a:r>
          </a:p>
          <a:p>
            <a:r>
              <a:rPr lang="en-US" dirty="0" smtClean="0"/>
              <a:t>Function to manage certs in binary</a:t>
            </a:r>
          </a:p>
          <a:p>
            <a:pPr lvl="1"/>
            <a:r>
              <a:rPr lang="en-US" dirty="0" smtClean="0"/>
              <a:t>CERTENCODED - public key part in binary format</a:t>
            </a:r>
          </a:p>
          <a:p>
            <a:pPr lvl="1"/>
            <a:r>
              <a:rPr lang="en-US" dirty="0" smtClean="0"/>
              <a:t>CERTPRIVATEKEY  - private key in binary</a:t>
            </a:r>
            <a:endParaRPr lang="en-US" dirty="0"/>
          </a:p>
          <a:p>
            <a:endParaRPr lang="en-US" dirty="0"/>
          </a:p>
        </p:txBody>
      </p:sp>
    </p:spTree>
    <p:extLst>
      <p:ext uri="{BB962C8B-B14F-4D97-AF65-F5344CB8AC3E}">
        <p14:creationId xmlns:p14="http://schemas.microsoft.com/office/powerpoint/2010/main" val="4112213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Symmetric Keys</a:t>
            </a:r>
            <a:endParaRPr lang="en-US" dirty="0"/>
          </a:p>
        </p:txBody>
      </p:sp>
      <p:sp>
        <p:nvSpPr>
          <p:cNvPr id="3" name="Content Placeholder 2"/>
          <p:cNvSpPr>
            <a:spLocks noGrp="1"/>
          </p:cNvSpPr>
          <p:nvPr>
            <p:ph idx="1"/>
          </p:nvPr>
        </p:nvSpPr>
        <p:spPr>
          <a:xfrm>
            <a:off x="227013" y="1141412"/>
            <a:ext cx="8455025" cy="5399087"/>
          </a:xfrm>
        </p:spPr>
        <p:txBody>
          <a:bodyPr>
            <a:normAutofit fontScale="92500" lnSpcReduction="10000"/>
          </a:bodyPr>
          <a:lstStyle/>
          <a:p>
            <a:r>
              <a:rPr lang="en-US" dirty="0" smtClean="0"/>
              <a:t>Stored in database</a:t>
            </a:r>
          </a:p>
          <a:p>
            <a:r>
              <a:rPr lang="en-US" dirty="0" smtClean="0"/>
              <a:t>Variety of algorithms available</a:t>
            </a:r>
          </a:p>
          <a:p>
            <a:pPr lvl="1"/>
            <a:r>
              <a:rPr lang="en-US" dirty="0" smtClean="0"/>
              <a:t>Not all algorithms available on all </a:t>
            </a:r>
            <a:r>
              <a:rPr lang="en-US" dirty="0" err="1" smtClean="0"/>
              <a:t>OSes</a:t>
            </a:r>
            <a:endParaRPr lang="en-US" dirty="0" smtClean="0"/>
          </a:p>
          <a:p>
            <a:r>
              <a:rPr lang="en-US" dirty="0" smtClean="0"/>
              <a:t>Symmetric keys can encrypt</a:t>
            </a:r>
          </a:p>
          <a:p>
            <a:pPr lvl="1"/>
            <a:r>
              <a:rPr lang="en-US" dirty="0" smtClean="0"/>
              <a:t>Data</a:t>
            </a:r>
          </a:p>
          <a:p>
            <a:pPr lvl="1"/>
            <a:r>
              <a:rPr lang="en-US" dirty="0" smtClean="0"/>
              <a:t>Other Symmetric Keys</a:t>
            </a:r>
          </a:p>
          <a:p>
            <a:r>
              <a:rPr lang="en-US" dirty="0" smtClean="0"/>
              <a:t>Symmetric keys can be encrypted by</a:t>
            </a:r>
          </a:p>
          <a:p>
            <a:pPr lvl="1"/>
            <a:r>
              <a:rPr lang="en-US" dirty="0" smtClean="0"/>
              <a:t>Other symmetric keys</a:t>
            </a:r>
          </a:p>
          <a:p>
            <a:pPr lvl="1"/>
            <a:r>
              <a:rPr lang="en-US" dirty="0" smtClean="0"/>
              <a:t>Asymmetric keys</a:t>
            </a:r>
          </a:p>
          <a:p>
            <a:pPr lvl="1"/>
            <a:r>
              <a:rPr lang="en-US" dirty="0" smtClean="0"/>
              <a:t>Certificates</a:t>
            </a:r>
          </a:p>
          <a:p>
            <a:pPr lvl="1"/>
            <a:r>
              <a:rPr lang="en-US" dirty="0" smtClean="0"/>
              <a:t>Password</a:t>
            </a:r>
          </a:p>
          <a:p>
            <a:pPr lvl="1"/>
            <a:r>
              <a:rPr lang="en-US" dirty="0" smtClean="0"/>
              <a:t>EKM Provider</a:t>
            </a:r>
          </a:p>
          <a:p>
            <a:pPr lvl="1"/>
            <a:r>
              <a:rPr lang="en-US" dirty="0" smtClean="0"/>
              <a:t>Can have multiple protections on same key – need to supply one of them to open</a:t>
            </a:r>
          </a:p>
          <a:p>
            <a:pPr lvl="1"/>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Symmetric Keys - 2</a:t>
            </a:r>
            <a:endParaRPr lang="en-US" dirty="0"/>
          </a:p>
        </p:txBody>
      </p:sp>
      <p:sp>
        <p:nvSpPr>
          <p:cNvPr id="3" name="Content Placeholder 2"/>
          <p:cNvSpPr>
            <a:spLocks noGrp="1"/>
          </p:cNvSpPr>
          <p:nvPr>
            <p:ph idx="1"/>
          </p:nvPr>
        </p:nvSpPr>
        <p:spPr/>
        <p:txBody>
          <a:bodyPr/>
          <a:lstStyle/>
          <a:p>
            <a:r>
              <a:rPr lang="en-US" dirty="0" smtClean="0"/>
              <a:t>Backed up and restored with the database</a:t>
            </a:r>
          </a:p>
          <a:p>
            <a:r>
              <a:rPr lang="en-US" dirty="0" smtClean="0"/>
              <a:t>Each symmetric key has a GUID</a:t>
            </a:r>
          </a:p>
          <a:p>
            <a:pPr lvl="1"/>
            <a:r>
              <a:rPr lang="en-US" dirty="0" smtClean="0"/>
              <a:t>GUID is stored with data</a:t>
            </a:r>
          </a:p>
          <a:p>
            <a:pPr lvl="1"/>
            <a:r>
              <a:rPr lang="en-US" dirty="0" smtClean="0"/>
              <a:t>Allows finding appropriate key to decrypt</a:t>
            </a:r>
          </a:p>
          <a:p>
            <a:r>
              <a:rPr lang="en-US" dirty="0" smtClean="0"/>
              <a:t>Control symmetric key content</a:t>
            </a:r>
          </a:p>
          <a:p>
            <a:pPr lvl="1"/>
            <a:r>
              <a:rPr lang="en-US" dirty="0" smtClean="0"/>
              <a:t>GUID can be derived from IDENTITY_VALUE</a:t>
            </a:r>
          </a:p>
          <a:p>
            <a:pPr lvl="1"/>
            <a:r>
              <a:rPr lang="en-US" dirty="0" smtClean="0"/>
              <a:t>Key can be derived from pass phrase KEY_SOURCE</a:t>
            </a:r>
          </a:p>
          <a:p>
            <a:pPr lvl="1"/>
            <a:r>
              <a:rPr lang="en-US" dirty="0" smtClean="0"/>
              <a:t>Useful for creating same key on different servers</a:t>
            </a:r>
          </a:p>
          <a:p>
            <a:r>
              <a:rPr lang="en-US" dirty="0" smtClean="0"/>
              <a:t>Special Parameters for EKM providers</a:t>
            </a:r>
          </a:p>
          <a:p>
            <a:r>
              <a:rPr lang="en-US" dirty="0" smtClean="0"/>
              <a:t>SMK and DMK are symmetric keys</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35666911"/>
              </p:ext>
            </p:extLst>
          </p:nvPr>
        </p:nvGraphicFramePr>
        <p:xfrm>
          <a:off x="533400" y="1333500"/>
          <a:ext cx="8077200" cy="4511040"/>
        </p:xfrm>
        <a:graphic>
          <a:graphicData uri="http://schemas.openxmlformats.org/drawingml/2006/table">
            <a:tbl>
              <a:tblPr firstRow="1" bandRow="1">
                <a:tableStyleId>{073A0DAA-6AF3-43AB-8588-CEC1D06C72B9}</a:tableStyleId>
              </a:tblPr>
              <a:tblGrid>
                <a:gridCol w="1615440"/>
                <a:gridCol w="1615440"/>
                <a:gridCol w="1615440"/>
                <a:gridCol w="1615440"/>
                <a:gridCol w="1615440"/>
              </a:tblGrid>
              <a:tr h="370840">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endParaRPr kumimoji="0" lang="en-US" sz="2000" b="0" i="0" u="none" strike="noStrike" cap="none" normalizeH="0" baseline="0" dirty="0" smtClean="0">
                        <a:ln>
                          <a:noFill/>
                        </a:ln>
                        <a:solidFill>
                          <a:schemeClr val="tx1"/>
                        </a:solidFill>
                        <a:effectLst>
                          <a:outerShdw blurRad="38100" dist="38100" dir="2700000" algn="tl">
                            <a:srgbClr val="000000"/>
                          </a:outerShdw>
                        </a:effectLst>
                        <a:latin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rPr>
                        <a:t>Scope</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rPr>
                        <a:t>Separate</a:t>
                      </a: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rPr>
                        <a:t>Backup</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rPr>
                        <a:t>Encrypted</a:t>
                      </a: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Calibri" pitchFamily="34" charset="0"/>
                        </a:rPr>
                        <a:t>By</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1" i="0" u="none" strike="noStrike" cap="none" normalizeH="0" baseline="0" smtClean="0">
                          <a:ln>
                            <a:noFill/>
                          </a:ln>
                          <a:solidFill>
                            <a:schemeClr val="tx1"/>
                          </a:solidFill>
                          <a:effectLst>
                            <a:outerShdw blurRad="38100" dist="38100" dir="2700000" algn="tl">
                              <a:srgbClr val="000000"/>
                            </a:outerShdw>
                          </a:effectLst>
                          <a:latin typeface="Calibri" pitchFamily="34" charset="0"/>
                        </a:rPr>
                        <a:t>Multiple</a:t>
                      </a: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1" i="0" u="none" strike="noStrike" cap="none" normalizeH="0" baseline="0" smtClean="0">
                          <a:ln>
                            <a:noFill/>
                          </a:ln>
                          <a:solidFill>
                            <a:schemeClr val="tx1"/>
                          </a:solidFill>
                          <a:effectLst>
                            <a:outerShdw blurRad="38100" dist="38100" dir="2700000" algn="tl">
                              <a:srgbClr val="000000"/>
                            </a:outerShdw>
                          </a:effectLst>
                          <a:latin typeface="Calibri" pitchFamily="34" charset="0"/>
                        </a:rPr>
                        <a:t>Encrypt?</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Service Master</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Instance</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DPAPI</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Yes, 2</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Database</a:t>
                      </a: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Master</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Database</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Service Mst,</a:t>
                      </a: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Password(s)</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Yes</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Certificate</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Database</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DBMaster</a:t>
                      </a: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Password</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No</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Asymmetric</a:t>
                      </a: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Key</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Database</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No</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err="1" smtClean="0">
                          <a:ln>
                            <a:noFill/>
                          </a:ln>
                          <a:solidFill>
                            <a:schemeClr val="bg2"/>
                          </a:solidFill>
                          <a:effectLst/>
                          <a:latin typeface="Calibri" pitchFamily="34" charset="0"/>
                        </a:rPr>
                        <a:t>DBMaster</a:t>
                      </a:r>
                      <a:endParaRPr kumimoji="0" lang="en-US" sz="2000" b="0" i="0" u="none" strike="noStrike" cap="none" normalizeH="0" baseline="0" dirty="0" smtClean="0">
                        <a:ln>
                          <a:noFill/>
                        </a:ln>
                        <a:solidFill>
                          <a:schemeClr val="bg2"/>
                        </a:solidFill>
                        <a:effectLst/>
                        <a:latin typeface="Calibri" pitchFamily="34" charset="0"/>
                      </a:endParaRP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Password</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No</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Symmetric Key</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smtClean="0">
                          <a:ln>
                            <a:noFill/>
                          </a:ln>
                          <a:solidFill>
                            <a:schemeClr val="bg2"/>
                          </a:solidFill>
                          <a:effectLst/>
                          <a:latin typeface="Calibri" pitchFamily="34" charset="0"/>
                        </a:rPr>
                        <a:t>Database</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No</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Cert, </a:t>
                      </a:r>
                      <a:r>
                        <a:rPr kumimoji="0" lang="en-US" sz="2000" b="0" i="0" u="none" strike="noStrike" cap="none" normalizeH="0" baseline="0" dirty="0" err="1" smtClean="0">
                          <a:ln>
                            <a:noFill/>
                          </a:ln>
                          <a:solidFill>
                            <a:schemeClr val="bg2"/>
                          </a:solidFill>
                          <a:effectLst/>
                          <a:latin typeface="Calibri" pitchFamily="34" charset="0"/>
                        </a:rPr>
                        <a:t>Asym</a:t>
                      </a:r>
                      <a:endParaRPr kumimoji="0" lang="en-US" sz="2000" b="0" i="0" u="none" strike="noStrike" cap="none" normalizeH="0" baseline="0" dirty="0" smtClean="0">
                        <a:ln>
                          <a:noFill/>
                        </a:ln>
                        <a:solidFill>
                          <a:schemeClr val="bg2"/>
                        </a:solidFill>
                        <a:effectLst/>
                        <a:latin typeface="Calibri" pitchFamily="34" charset="0"/>
                      </a:endParaRPr>
                    </a:p>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PW, </a:t>
                      </a:r>
                      <a:r>
                        <a:rPr kumimoji="0" lang="en-US" sz="2000" b="0" i="0" u="none" strike="noStrike" cap="none" normalizeH="0" baseline="0" dirty="0" err="1" smtClean="0">
                          <a:ln>
                            <a:noFill/>
                          </a:ln>
                          <a:solidFill>
                            <a:schemeClr val="bg2"/>
                          </a:solidFill>
                          <a:effectLst/>
                          <a:latin typeface="Calibri" pitchFamily="34" charset="0"/>
                        </a:rPr>
                        <a:t>Sym</a:t>
                      </a:r>
                      <a:endParaRPr kumimoji="0" lang="en-US" sz="2000" b="0" i="0" u="none" strike="noStrike" cap="none" normalizeH="0" baseline="0" dirty="0" smtClean="0">
                        <a:ln>
                          <a:noFill/>
                        </a:ln>
                        <a:solidFill>
                          <a:schemeClr val="bg2"/>
                        </a:solidFill>
                        <a:effectLst/>
                        <a:latin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rgbClr val="FFCC00"/>
                        </a:buClr>
                        <a:buSzTx/>
                        <a:buFontTx/>
                        <a:buNone/>
                        <a:tabLst/>
                      </a:pPr>
                      <a:r>
                        <a:rPr kumimoji="0" lang="en-US" sz="2000" b="0" i="0" u="none" strike="noStrike" cap="none" normalizeH="0" baseline="0" dirty="0" smtClean="0">
                          <a:ln>
                            <a:noFill/>
                          </a:ln>
                          <a:solidFill>
                            <a:schemeClr val="bg2"/>
                          </a:solidFill>
                          <a:effectLst/>
                          <a:latin typeface="Calibri" pitchFamily="34" charset="0"/>
                        </a:rPr>
                        <a:t>Yes</a:t>
                      </a:r>
                    </a:p>
                  </a:txBody>
                  <a:tcPr horzOverflow="overflow"/>
                </a:tc>
              </a:tr>
            </a:tbl>
          </a:graphicData>
        </a:graphic>
      </p:graphicFrame>
    </p:spTree>
    <p:extLst>
      <p:ext uri="{BB962C8B-B14F-4D97-AF65-F5344CB8AC3E}">
        <p14:creationId xmlns:p14="http://schemas.microsoft.com/office/powerpoint/2010/main" val="8928421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0776" name="Rectangle 8"/>
          <p:cNvSpPr>
            <a:spLocks noGrp="1" noChangeArrowheads="1"/>
          </p:cNvSpPr>
          <p:nvPr>
            <p:ph type="title"/>
          </p:nvPr>
        </p:nvSpPr>
        <p:spPr/>
        <p:txBody>
          <a:bodyPr/>
          <a:lstStyle/>
          <a:p>
            <a:r>
              <a:rPr lang="en-US" smtClean="0"/>
              <a:t>Symmetric Key Operations</a:t>
            </a:r>
            <a:endParaRPr lang="en-US"/>
          </a:p>
        </p:txBody>
      </p:sp>
      <p:sp>
        <p:nvSpPr>
          <p:cNvPr id="800777" name="Rectangle 9"/>
          <p:cNvSpPr>
            <a:spLocks noGrp="1" noChangeArrowheads="1"/>
          </p:cNvSpPr>
          <p:nvPr>
            <p:ph type="body" idx="1"/>
          </p:nvPr>
        </p:nvSpPr>
        <p:spPr/>
        <p:txBody>
          <a:bodyPr>
            <a:normAutofit/>
          </a:bodyPr>
          <a:lstStyle/>
          <a:p>
            <a:r>
              <a:rPr lang="en-US" dirty="0" smtClean="0"/>
              <a:t>Symmetric keys must be opened before using</a:t>
            </a:r>
          </a:p>
          <a:p>
            <a:pPr lvl="1"/>
            <a:r>
              <a:rPr lang="en-US" dirty="0" err="1" smtClean="0"/>
              <a:t>DecryptByKeyAutoCert</a:t>
            </a:r>
            <a:r>
              <a:rPr lang="en-US" dirty="0" smtClean="0"/>
              <a:t> and </a:t>
            </a:r>
            <a:r>
              <a:rPr lang="en-US" dirty="0" err="1" smtClean="0"/>
              <a:t>DecryptByKeyAutoAsymKey</a:t>
            </a:r>
            <a:r>
              <a:rPr lang="en-US" dirty="0" smtClean="0"/>
              <a:t> do the open automatically</a:t>
            </a:r>
          </a:p>
          <a:p>
            <a:pPr lvl="1"/>
            <a:r>
              <a:rPr lang="en-US" dirty="0" smtClean="0"/>
              <a:t>User must have permission to open</a:t>
            </a:r>
          </a:p>
          <a:p>
            <a:pPr lvl="1"/>
            <a:r>
              <a:rPr lang="en-US" dirty="0" smtClean="0"/>
              <a:t>Key must be visible to open</a:t>
            </a:r>
          </a:p>
          <a:p>
            <a:pPr lvl="1"/>
            <a:r>
              <a:rPr lang="en-US" dirty="0" smtClean="0"/>
              <a:t>CLOSE SYMMETRIC KEY ... or CLOSE ALL SYMMETRIC KEYS to close</a:t>
            </a:r>
          </a:p>
          <a:p>
            <a:r>
              <a:rPr lang="en-US" dirty="0" smtClean="0"/>
              <a:t>You can use an authenticator with encryption functions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Grp="1" noChangeAspect="1" noChangeArrowheads="1"/>
          </p:cNvSpPr>
          <p:nvPr>
            <p:ph type="title"/>
          </p:nvPr>
        </p:nvSpPr>
        <p:spPr/>
        <p:txBody>
          <a:bodyPr/>
          <a:lstStyle/>
          <a:p>
            <a:r>
              <a:rPr lang="en-US" dirty="0" smtClean="0"/>
              <a:t>Overview</a:t>
            </a:r>
            <a:endParaRPr lang="en-US" dirty="0"/>
          </a:p>
        </p:txBody>
      </p:sp>
      <p:sp>
        <p:nvSpPr>
          <p:cNvPr id="939011" name="Rectangle 3"/>
          <p:cNvSpPr>
            <a:spLocks noGrp="1" noChangeAspect="1" noChangeArrowheads="1"/>
          </p:cNvSpPr>
          <p:nvPr>
            <p:ph type="body" idx="1"/>
          </p:nvPr>
        </p:nvSpPr>
        <p:spPr/>
        <p:txBody>
          <a:bodyPr/>
          <a:lstStyle/>
          <a:p>
            <a:r>
              <a:rPr lang="en-US" dirty="0" smtClean="0"/>
              <a:t>Encryption and Types of Keys</a:t>
            </a:r>
          </a:p>
          <a:p>
            <a:r>
              <a:rPr lang="en-US" dirty="0" smtClean="0"/>
              <a:t>Key Hierarchy</a:t>
            </a:r>
          </a:p>
          <a:p>
            <a:r>
              <a:rPr lang="en-US" dirty="0" smtClean="0"/>
              <a:t>Key Management</a:t>
            </a:r>
          </a:p>
          <a:p>
            <a:pPr lvl="1"/>
            <a:r>
              <a:rPr lang="en-US" dirty="0" smtClean="0"/>
              <a:t>Backup and Restore with Keys</a:t>
            </a:r>
          </a:p>
          <a:p>
            <a:r>
              <a:rPr lang="en-US" dirty="0" smtClean="0"/>
              <a:t>Encrypting Data</a:t>
            </a:r>
          </a:p>
          <a:p>
            <a:r>
              <a:rPr lang="en-US" dirty="0" smtClean="0"/>
              <a:t>Encrypting a Database (TDE)</a:t>
            </a:r>
          </a:p>
          <a:p>
            <a:r>
              <a:rPr lang="en-US" dirty="0" smtClean="0"/>
              <a:t>Extensible Key Management (EKM)</a:t>
            </a:r>
          </a:p>
          <a:p>
            <a:r>
              <a:rPr lang="en-US" dirty="0" smtClean="0"/>
              <a:t>Other Key Uses</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Encryption Functions</a:t>
            </a:r>
            <a:endParaRPr lang="en-US" dirty="0"/>
          </a:p>
        </p:txBody>
      </p:sp>
      <p:sp>
        <p:nvSpPr>
          <p:cNvPr id="3" name="Content Placeholder 2"/>
          <p:cNvSpPr>
            <a:spLocks noGrp="1"/>
          </p:cNvSpPr>
          <p:nvPr>
            <p:ph idx="1"/>
          </p:nvPr>
        </p:nvSpPr>
        <p:spPr/>
        <p:txBody>
          <a:bodyPr>
            <a:normAutofit lnSpcReduction="10000"/>
          </a:bodyPr>
          <a:lstStyle/>
          <a:p>
            <a:r>
              <a:rPr lang="en-US" dirty="0" smtClean="0"/>
              <a:t>Symmetric Functions</a:t>
            </a:r>
          </a:p>
          <a:p>
            <a:pPr lvl="1"/>
            <a:r>
              <a:rPr lang="en-US" dirty="0" err="1" smtClean="0"/>
              <a:t>EncryptByKey</a:t>
            </a:r>
            <a:r>
              <a:rPr lang="en-US" dirty="0" smtClean="0"/>
              <a:t>, </a:t>
            </a:r>
            <a:r>
              <a:rPr lang="en-US" dirty="0" err="1" smtClean="0"/>
              <a:t>DecryptByKey</a:t>
            </a:r>
            <a:endParaRPr lang="en-US" dirty="0" smtClean="0"/>
          </a:p>
          <a:p>
            <a:pPr lvl="1"/>
            <a:r>
              <a:rPr lang="en-US" dirty="0" err="1" smtClean="0"/>
              <a:t>EncryptByPassPhrase</a:t>
            </a:r>
            <a:r>
              <a:rPr lang="en-US" dirty="0" smtClean="0"/>
              <a:t>, </a:t>
            </a:r>
            <a:r>
              <a:rPr lang="en-US" dirty="0" err="1" smtClean="0"/>
              <a:t>DecryptByPassPhrase</a:t>
            </a:r>
            <a:endParaRPr lang="en-US" dirty="0" smtClean="0"/>
          </a:p>
          <a:p>
            <a:pPr lvl="1"/>
            <a:r>
              <a:rPr lang="en-US" dirty="0" err="1" smtClean="0"/>
              <a:t>DecryptByKeyAutoCert</a:t>
            </a:r>
            <a:endParaRPr lang="en-US" dirty="0" smtClean="0"/>
          </a:p>
          <a:p>
            <a:pPr lvl="1"/>
            <a:r>
              <a:rPr lang="en-US" dirty="0" err="1" smtClean="0"/>
              <a:t>DecryptByKeyAuto</a:t>
            </a:r>
            <a:r>
              <a:rPr lang="en-US" dirty="0" smtClean="0"/>
              <a:t> </a:t>
            </a:r>
            <a:r>
              <a:rPr lang="en-US" dirty="0" err="1" smtClean="0"/>
              <a:t>AsymKey</a:t>
            </a:r>
            <a:endParaRPr lang="en-US" dirty="0" smtClean="0"/>
          </a:p>
          <a:p>
            <a:pPr lvl="1"/>
            <a:r>
              <a:rPr lang="en-US" dirty="0" err="1" smtClean="0"/>
              <a:t>Key_ID</a:t>
            </a:r>
            <a:r>
              <a:rPr lang="en-US" dirty="0" smtClean="0"/>
              <a:t>, </a:t>
            </a:r>
            <a:r>
              <a:rPr lang="en-US" dirty="0" err="1" smtClean="0"/>
              <a:t>Key_Guid</a:t>
            </a:r>
            <a:endParaRPr lang="en-US" dirty="0" smtClean="0"/>
          </a:p>
          <a:p>
            <a:r>
              <a:rPr lang="en-US" dirty="0" smtClean="0"/>
              <a:t>Asymmetric Functions</a:t>
            </a:r>
          </a:p>
          <a:p>
            <a:pPr lvl="1"/>
            <a:r>
              <a:rPr lang="en-US" dirty="0" err="1" smtClean="0"/>
              <a:t>EncryptByAsmKey</a:t>
            </a:r>
            <a:r>
              <a:rPr lang="en-US" dirty="0" smtClean="0"/>
              <a:t>, </a:t>
            </a:r>
            <a:r>
              <a:rPr lang="en-US" dirty="0" err="1" smtClean="0"/>
              <a:t>DecryptByAsmKey</a:t>
            </a:r>
            <a:endParaRPr lang="en-US" dirty="0" smtClean="0"/>
          </a:p>
          <a:p>
            <a:pPr lvl="1"/>
            <a:r>
              <a:rPr lang="en-US" dirty="0" err="1" smtClean="0"/>
              <a:t>EncryptByCert</a:t>
            </a:r>
            <a:r>
              <a:rPr lang="en-US" dirty="0" smtClean="0"/>
              <a:t>, </a:t>
            </a:r>
            <a:r>
              <a:rPr lang="en-US" dirty="0" err="1" smtClean="0"/>
              <a:t>DecryptByCert</a:t>
            </a:r>
            <a:r>
              <a:rPr lang="en-US" dirty="0" smtClean="0"/>
              <a:t> </a:t>
            </a:r>
          </a:p>
          <a:p>
            <a:pPr lvl="1"/>
            <a:r>
              <a:rPr lang="en-US" dirty="0" err="1" smtClean="0"/>
              <a:t>Cert_ID</a:t>
            </a:r>
            <a:r>
              <a:rPr lang="en-US" dirty="0" smtClean="0"/>
              <a:t>, </a:t>
            </a:r>
            <a:r>
              <a:rPr lang="en-US" dirty="0" err="1" smtClean="0"/>
              <a:t>AsymKey_ID</a:t>
            </a:r>
            <a:r>
              <a:rPr lang="en-US" dirty="0" smtClean="0"/>
              <a:t>, </a:t>
            </a:r>
            <a:r>
              <a:rPr lang="en-US" dirty="0" err="1" smtClean="0"/>
              <a:t>CertProperty</a:t>
            </a:r>
            <a:r>
              <a:rPr lang="en-US" dirty="0" smtClean="0"/>
              <a:t> </a:t>
            </a:r>
          </a:p>
          <a:p>
            <a:r>
              <a:rPr lang="en-US" dirty="0" smtClean="0"/>
              <a:t>Signing and Signature Verification</a:t>
            </a:r>
          </a:p>
          <a:p>
            <a:pPr lvl="1"/>
            <a:r>
              <a:rPr lang="en-US" dirty="0" err="1" smtClean="0"/>
              <a:t>SignByAsymKey</a:t>
            </a:r>
            <a:r>
              <a:rPr lang="en-US" dirty="0" smtClean="0"/>
              <a:t>, </a:t>
            </a:r>
            <a:r>
              <a:rPr lang="en-US" dirty="0" err="1" smtClean="0"/>
              <a:t>VerifySignedByAsymKey</a:t>
            </a:r>
            <a:r>
              <a:rPr lang="en-US" dirty="0" smtClean="0"/>
              <a:t> </a:t>
            </a:r>
          </a:p>
          <a:p>
            <a:pPr lvl="1"/>
            <a:r>
              <a:rPr lang="en-US" dirty="0" err="1" smtClean="0"/>
              <a:t>SignByCert</a:t>
            </a:r>
            <a:r>
              <a:rPr lang="en-US" dirty="0" smtClean="0"/>
              <a:t>, </a:t>
            </a:r>
            <a:r>
              <a:rPr lang="en-US" dirty="0" err="1" smtClean="0"/>
              <a:t>VerifySignedByCert</a:t>
            </a:r>
            <a:r>
              <a:rPr lang="en-US" dirty="0" smtClean="0"/>
              <a:t> </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Data-Centric Look At Encryption</a:t>
            </a:r>
            <a:endParaRPr lang="en-US" dirty="0"/>
          </a:p>
        </p:txBody>
      </p:sp>
      <p:pic>
        <p:nvPicPr>
          <p:cNvPr id="1026" name="Picture 2" descr="C:\Users\bobb\Pictures\encryption_hi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344613"/>
            <a:ext cx="4737100" cy="498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3417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t>Indexing and Encrypting</a:t>
            </a:r>
          </a:p>
        </p:txBody>
      </p:sp>
      <p:sp>
        <p:nvSpPr>
          <p:cNvPr id="3" name="Content Placeholder 2"/>
          <p:cNvSpPr>
            <a:spLocks noGrp="1"/>
          </p:cNvSpPr>
          <p:nvPr>
            <p:ph idx="1"/>
          </p:nvPr>
        </p:nvSpPr>
        <p:spPr/>
        <p:txBody>
          <a:bodyPr/>
          <a:lstStyle/>
          <a:p>
            <a:r>
              <a:rPr lang="en-US" dirty="0" smtClean="0"/>
              <a:t>Encrypted data is </a:t>
            </a:r>
            <a:r>
              <a:rPr lang="en-US" dirty="0" err="1" smtClean="0"/>
              <a:t>varbinary</a:t>
            </a:r>
            <a:endParaRPr lang="en-US" dirty="0" smtClean="0"/>
          </a:p>
          <a:p>
            <a:pPr lvl="1"/>
            <a:r>
              <a:rPr lang="en-US" dirty="0" smtClean="0"/>
              <a:t>No indexing, not a search predicate</a:t>
            </a:r>
          </a:p>
          <a:p>
            <a:r>
              <a:rPr lang="en-US" dirty="0" smtClean="0"/>
              <a:t>If indexing is desired</a:t>
            </a:r>
          </a:p>
          <a:p>
            <a:pPr lvl="1"/>
            <a:r>
              <a:rPr lang="en-US" dirty="0" smtClean="0"/>
              <a:t>Use HASHBYTES</a:t>
            </a:r>
          </a:p>
          <a:p>
            <a:pPr lvl="2"/>
            <a:r>
              <a:rPr lang="en-US" dirty="0" smtClean="0"/>
              <a:t>Data not decrypted, compare hashed values</a:t>
            </a:r>
          </a:p>
          <a:p>
            <a:pPr lvl="2"/>
            <a:r>
              <a:rPr lang="en-US" dirty="0" smtClean="0"/>
              <a:t>Can store in </a:t>
            </a:r>
            <a:r>
              <a:rPr lang="en-US" dirty="0" err="1" smtClean="0"/>
              <a:t>varchar</a:t>
            </a:r>
            <a:r>
              <a:rPr lang="en-US" dirty="0" smtClean="0"/>
              <a:t> column</a:t>
            </a:r>
          </a:p>
          <a:p>
            <a:pPr lvl="2"/>
            <a:r>
              <a:rPr lang="en-US" dirty="0" smtClean="0"/>
              <a:t>Hashed value can be indexed</a:t>
            </a:r>
          </a:p>
          <a:p>
            <a:pPr lvl="2"/>
            <a:r>
              <a:rPr lang="en-US" dirty="0" smtClean="0"/>
              <a:t>Enables equality predicate only</a:t>
            </a:r>
          </a:p>
          <a:p>
            <a:pPr lvl="1"/>
            <a:r>
              <a:rPr lang="en-US" dirty="0" smtClean="0"/>
              <a:t>Salt data before using </a:t>
            </a:r>
            <a:r>
              <a:rPr lang="en-US" dirty="0"/>
              <a:t>HASHBYTES</a:t>
            </a:r>
          </a:p>
          <a:p>
            <a:pPr lvl="2"/>
            <a:r>
              <a:rPr lang="en-US" dirty="0" smtClean="0"/>
              <a:t>Use random bits as input to key function</a:t>
            </a:r>
          </a:p>
          <a:p>
            <a:pPr lvl="2"/>
            <a:r>
              <a:rPr lang="en-US" dirty="0" smtClean="0"/>
              <a:t>Encrypt salt + hash</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Transparent Data Encryption</a:t>
            </a:r>
            <a:endParaRPr lang="en-US" dirty="0"/>
          </a:p>
        </p:txBody>
      </p:sp>
      <p:sp>
        <p:nvSpPr>
          <p:cNvPr id="3" name="Content Placeholder 2"/>
          <p:cNvSpPr>
            <a:spLocks noGrp="1"/>
          </p:cNvSpPr>
          <p:nvPr>
            <p:ph idx="1"/>
          </p:nvPr>
        </p:nvSpPr>
        <p:spPr/>
        <p:txBody>
          <a:bodyPr/>
          <a:lstStyle/>
          <a:p>
            <a:r>
              <a:rPr lang="en-US" dirty="0" smtClean="0"/>
              <a:t>Entire database is encrypted and protected</a:t>
            </a:r>
          </a:p>
          <a:p>
            <a:r>
              <a:rPr lang="en-US" dirty="0" smtClean="0"/>
              <a:t>No application changes required</a:t>
            </a:r>
          </a:p>
          <a:p>
            <a:pPr lvl="1"/>
            <a:r>
              <a:rPr lang="en-US" dirty="0" smtClean="0"/>
              <a:t>Applications do not need to explicitly encrypt/decrypt data</a:t>
            </a:r>
          </a:p>
          <a:p>
            <a:r>
              <a:rPr lang="en-US" dirty="0" smtClean="0"/>
              <a:t>No restrictions with indexes or data types (except FILESTREAM cannot be encrypted)</a:t>
            </a:r>
          </a:p>
          <a:p>
            <a:r>
              <a:rPr lang="en-US" dirty="0" smtClean="0"/>
              <a:t>Performance cost is small</a:t>
            </a:r>
          </a:p>
          <a:p>
            <a:r>
              <a:rPr lang="en-US" dirty="0" smtClean="0"/>
              <a:t>Backups are unusable without key</a:t>
            </a:r>
          </a:p>
          <a:p>
            <a:r>
              <a:rPr lang="en-US" dirty="0" smtClean="0"/>
              <a:t>Can be used with Extensible Key Management (</a:t>
            </a:r>
            <a:r>
              <a:rPr lang="en-US" smtClean="0"/>
              <a:t>asymmetric key in EKM)</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Enabling TDE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Create a master key in master database</a:t>
            </a:r>
          </a:p>
          <a:p>
            <a:pPr lvl="1"/>
            <a:r>
              <a:rPr lang="en-US" dirty="0" smtClean="0"/>
              <a:t>CREATE MASTER KEY ENCRYPTION BY PASSWORD = '&lt;</a:t>
            </a:r>
            <a:r>
              <a:rPr lang="en-US" dirty="0" err="1" smtClean="0"/>
              <a:t>UseStrongPwdHere</a:t>
            </a:r>
            <a:r>
              <a:rPr lang="en-US" dirty="0" smtClean="0"/>
              <a:t>&gt;';</a:t>
            </a:r>
          </a:p>
          <a:p>
            <a:r>
              <a:rPr lang="en-US" dirty="0" smtClean="0"/>
              <a:t>Create or obtain a certificate protected by the master key in master database</a:t>
            </a:r>
          </a:p>
          <a:p>
            <a:pPr lvl="1"/>
            <a:r>
              <a:rPr lang="en-US" dirty="0" smtClean="0"/>
              <a:t>CREATE CERTIFICATE </a:t>
            </a:r>
            <a:r>
              <a:rPr lang="en-US" dirty="0" err="1" smtClean="0"/>
              <a:t>MyDEKCert</a:t>
            </a:r>
            <a:r>
              <a:rPr lang="en-US" dirty="0" smtClean="0"/>
              <a:t> WITH SUBJECT = 'My DEK Certificate';</a:t>
            </a:r>
          </a:p>
          <a:p>
            <a:r>
              <a:rPr lang="en-US" dirty="0" smtClean="0"/>
              <a:t>Create a database encryption key in the encrypted database and protect it by the server certificate</a:t>
            </a:r>
          </a:p>
          <a:p>
            <a:pPr lvl="1"/>
            <a:r>
              <a:rPr lang="en-US" dirty="0" smtClean="0"/>
              <a:t>CREATE DATABASE ENCRYPTION KEY WITH ALGORITHM = AES_128 ENCRYPTION BY SERVER CERTIFICATE </a:t>
            </a:r>
            <a:r>
              <a:rPr lang="en-US" dirty="0" err="1" smtClean="0"/>
              <a:t>MyDEKCert</a:t>
            </a:r>
            <a:r>
              <a:rPr lang="en-US" dirty="0" smtClean="0"/>
              <a:t>;</a:t>
            </a:r>
          </a:p>
          <a:p>
            <a:r>
              <a:rPr lang="en-US" dirty="0" smtClean="0"/>
              <a:t>Set the database to use encryption</a:t>
            </a:r>
          </a:p>
          <a:p>
            <a:pPr lvl="1"/>
            <a:r>
              <a:rPr lang="en-US" dirty="0" smtClean="0"/>
              <a:t>ALTER DATABASE </a:t>
            </a:r>
            <a:r>
              <a:rPr lang="en-US" dirty="0" err="1" smtClean="0"/>
              <a:t>MyDatabase</a:t>
            </a:r>
            <a:r>
              <a:rPr lang="en-US" dirty="0" smtClean="0"/>
              <a:t> SET ENCRYPTION ON;</a:t>
            </a:r>
          </a:p>
          <a:p>
            <a:pPr lvl="1"/>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TDE Mechanism</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Very simple:</a:t>
            </a:r>
          </a:p>
          <a:p>
            <a:pPr lvl="1"/>
            <a:r>
              <a:rPr lang="en-US" dirty="0" smtClean="0"/>
              <a:t>Database pages are encrypted before being written to disk</a:t>
            </a:r>
          </a:p>
          <a:p>
            <a:pPr lvl="1"/>
            <a:r>
              <a:rPr lang="en-US" dirty="0" smtClean="0"/>
              <a:t>Page protection (e.g. checksums) applied after encryption</a:t>
            </a:r>
          </a:p>
          <a:p>
            <a:pPr lvl="1"/>
            <a:r>
              <a:rPr lang="en-US" dirty="0" smtClean="0"/>
              <a:t>Page protection (e.g. checksums) checked before decryption</a:t>
            </a:r>
          </a:p>
          <a:p>
            <a:pPr lvl="1"/>
            <a:r>
              <a:rPr lang="en-US" dirty="0" smtClean="0"/>
              <a:t>Database pages are decrypted when read into memory</a:t>
            </a:r>
          </a:p>
          <a:p>
            <a:r>
              <a:rPr lang="en-US" dirty="0" smtClean="0"/>
              <a:t>When TDE is enabled, initial encryption of existing pages happens as a background process</a:t>
            </a:r>
          </a:p>
          <a:p>
            <a:pPr lvl="1"/>
            <a:r>
              <a:rPr lang="en-US" dirty="0" smtClean="0"/>
              <a:t>Similar mechanism for disabling TDE</a:t>
            </a:r>
          </a:p>
          <a:p>
            <a:pPr lvl="1"/>
            <a:r>
              <a:rPr lang="en-US" dirty="0" smtClean="0"/>
              <a:t>Monitor with </a:t>
            </a:r>
            <a:r>
              <a:rPr lang="en-US" dirty="0" err="1" smtClean="0"/>
              <a:t>encryption_state</a:t>
            </a:r>
            <a:r>
              <a:rPr lang="en-US" dirty="0" smtClean="0"/>
              <a:t> column of </a:t>
            </a:r>
            <a:r>
              <a:rPr lang="en-US" dirty="0" err="1" smtClean="0"/>
              <a:t>sys.dm_database_encryption_keys</a:t>
            </a:r>
            <a:endParaRPr lang="en-US" dirty="0" smtClean="0"/>
          </a:p>
          <a:p>
            <a:pPr lvl="2"/>
            <a:r>
              <a:rPr lang="en-US" dirty="0" smtClean="0"/>
              <a:t>Encryption state 2 means the background process has not completed</a:t>
            </a:r>
          </a:p>
          <a:p>
            <a:pPr lvl="2"/>
            <a:r>
              <a:rPr lang="en-US" dirty="0" smtClean="0"/>
              <a:t>Encryption state 3 means the database is fully encrypted</a:t>
            </a:r>
          </a:p>
          <a:p>
            <a:pPr lvl="1"/>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Backups and TDE</a:t>
            </a:r>
            <a:endParaRPr lang="en-US" dirty="0"/>
          </a:p>
        </p:txBody>
      </p:sp>
      <p:sp>
        <p:nvSpPr>
          <p:cNvPr id="3" name="Content Placeholder 2"/>
          <p:cNvSpPr>
            <a:spLocks noGrp="1"/>
          </p:cNvSpPr>
          <p:nvPr>
            <p:ph idx="1"/>
          </p:nvPr>
        </p:nvSpPr>
        <p:spPr/>
        <p:txBody>
          <a:bodyPr/>
          <a:lstStyle/>
          <a:p>
            <a:r>
              <a:rPr lang="en-US" dirty="0" smtClean="0"/>
              <a:t>A backup of a TDE encrypted database is also encrypted using the database encryption key</a:t>
            </a:r>
          </a:p>
          <a:p>
            <a:r>
              <a:rPr lang="en-US" dirty="0" smtClean="0"/>
              <a:t>To restore the backup OR attach the database, the DEK must be available!</a:t>
            </a:r>
          </a:p>
          <a:p>
            <a:pPr lvl="1"/>
            <a:r>
              <a:rPr lang="en-US" dirty="0" smtClean="0"/>
              <a:t>There is no way around this – if you lose the DEK, you lose the ability to restore the backup</a:t>
            </a:r>
          </a:p>
          <a:p>
            <a:pPr lvl="1"/>
            <a:r>
              <a:rPr lang="en-US" dirty="0" smtClean="0"/>
              <a:t>Maintain backups of server certificates too</a:t>
            </a:r>
          </a:p>
          <a:p>
            <a:r>
              <a:rPr lang="en-US" dirty="0" smtClean="0"/>
              <a:t>After DEK is rotated twice, a log backup must be performed before rotating again</a:t>
            </a:r>
          </a:p>
          <a:p>
            <a:pPr lvl="1"/>
            <a:r>
              <a:rPr lang="en-US" dirty="0" smtClean="0"/>
              <a:t>Or use SIMPLE recovery model</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TDE Limitations</a:t>
            </a:r>
            <a:endParaRPr lang="en-US" dirty="0"/>
          </a:p>
        </p:txBody>
      </p:sp>
      <p:sp>
        <p:nvSpPr>
          <p:cNvPr id="3" name="Content Placeholder 2"/>
          <p:cNvSpPr>
            <a:spLocks noGrp="1"/>
          </p:cNvSpPr>
          <p:nvPr>
            <p:ph idx="1"/>
          </p:nvPr>
        </p:nvSpPr>
        <p:spPr/>
        <p:txBody>
          <a:bodyPr/>
          <a:lstStyle/>
          <a:p>
            <a:r>
              <a:rPr lang="en-US" smtClean="0"/>
              <a:t>If TDE is enabled, a database will not use instant file initialization</a:t>
            </a:r>
          </a:p>
          <a:p>
            <a:pPr lvl="1"/>
            <a:r>
              <a:rPr lang="en-US" smtClean="0"/>
              <a:t>Can cause significant performance drop</a:t>
            </a:r>
          </a:p>
          <a:p>
            <a:pPr lvl="1"/>
            <a:r>
              <a:rPr lang="en-US" smtClean="0"/>
              <a:t>Especially important for database restore operations during disaster recovery</a:t>
            </a:r>
          </a:p>
          <a:p>
            <a:r>
              <a:rPr lang="en-US" smtClean="0"/>
              <a:t>FILESTREAM data is not encrypted</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Extensible Key Management</a:t>
            </a:r>
            <a:endParaRPr lang="en-US" dirty="0"/>
          </a:p>
        </p:txBody>
      </p:sp>
      <p:graphicFrame>
        <p:nvGraphicFramePr>
          <p:cNvPr id="9" name="Content Placeholder 3"/>
          <p:cNvGraphicFramePr>
            <a:graphicFrameLocks noGrp="1"/>
          </p:cNvGraphicFramePr>
          <p:nvPr>
            <p:ph idx="1"/>
          </p:nvPr>
        </p:nvGraphicFramePr>
        <p:xfrm>
          <a:off x="991458" y="1229474"/>
          <a:ext cx="7114854"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6" descr="C:\Work\PAG_icon library\Application Server Sm.png"/>
          <p:cNvPicPr>
            <a:picLocks noChangeAspect="1" noChangeArrowheads="1"/>
          </p:cNvPicPr>
          <p:nvPr/>
        </p:nvPicPr>
        <p:blipFill>
          <a:blip r:embed="rId8" cstate="print"/>
          <a:srcRect/>
          <a:stretch>
            <a:fillRect/>
          </a:stretch>
        </p:blipFill>
        <p:spPr bwMode="auto">
          <a:xfrm>
            <a:off x="4114800" y="1676400"/>
            <a:ext cx="660400" cy="1179286"/>
          </a:xfrm>
          <a:prstGeom prst="rect">
            <a:avLst/>
          </a:prstGeom>
          <a:noFill/>
        </p:spPr>
      </p:pic>
      <p:pic>
        <p:nvPicPr>
          <p:cNvPr id="12" name="Picture 5" descr="C:\Work\MSL Graphics\Security_Secured.png"/>
          <p:cNvPicPr>
            <a:picLocks noChangeAspect="1" noChangeArrowheads="1"/>
          </p:cNvPicPr>
          <p:nvPr/>
        </p:nvPicPr>
        <p:blipFill>
          <a:blip r:embed="rId9" cstate="print"/>
          <a:srcRect/>
          <a:stretch>
            <a:fillRect/>
          </a:stretch>
        </p:blipFill>
        <p:spPr bwMode="auto">
          <a:xfrm>
            <a:off x="4648200" y="1676400"/>
            <a:ext cx="569214" cy="914400"/>
          </a:xfrm>
          <a:prstGeom prst="rect">
            <a:avLst/>
          </a:prstGeom>
          <a:noFill/>
        </p:spPr>
      </p:pic>
      <p:pic>
        <p:nvPicPr>
          <p:cNvPr id="13" name="Picture 8" descr="C:\Work\PAG_icon library\Server.png"/>
          <p:cNvPicPr>
            <a:picLocks noChangeAspect="1" noChangeArrowheads="1"/>
          </p:cNvPicPr>
          <p:nvPr/>
        </p:nvPicPr>
        <p:blipFill>
          <a:blip r:embed="rId10" cstate="print"/>
          <a:srcRect/>
          <a:stretch>
            <a:fillRect/>
          </a:stretch>
        </p:blipFill>
        <p:spPr bwMode="auto">
          <a:xfrm>
            <a:off x="1644716" y="1651570"/>
            <a:ext cx="874959" cy="1290638"/>
          </a:xfrm>
          <a:prstGeom prst="rect">
            <a:avLst/>
          </a:prstGeom>
          <a:noFill/>
        </p:spPr>
      </p:pic>
      <p:pic>
        <p:nvPicPr>
          <p:cNvPr id="14" name="Picture 7" descr="C:\Work\MSL Graphics\Security_Keys.png"/>
          <p:cNvPicPr>
            <a:picLocks noChangeAspect="1" noChangeArrowheads="1"/>
          </p:cNvPicPr>
          <p:nvPr/>
        </p:nvPicPr>
        <p:blipFill>
          <a:blip r:embed="rId11" cstate="print"/>
          <a:srcRect/>
          <a:stretch>
            <a:fillRect/>
          </a:stretch>
        </p:blipFill>
        <p:spPr bwMode="auto">
          <a:xfrm>
            <a:off x="2178116" y="2108770"/>
            <a:ext cx="526760" cy="744538"/>
          </a:xfrm>
          <a:prstGeom prst="rect">
            <a:avLst/>
          </a:prstGeom>
          <a:noFill/>
        </p:spPr>
      </p:pic>
      <p:pic>
        <p:nvPicPr>
          <p:cNvPr id="15" name="Picture 9" descr="C:\Work\MSL Graphics\FlashDrive.png"/>
          <p:cNvPicPr>
            <a:picLocks noChangeAspect="1" noChangeArrowheads="1"/>
          </p:cNvPicPr>
          <p:nvPr/>
        </p:nvPicPr>
        <p:blipFill>
          <a:blip r:embed="rId12" cstate="print"/>
          <a:srcRect/>
          <a:stretch>
            <a:fillRect/>
          </a:stretch>
        </p:blipFill>
        <p:spPr bwMode="auto">
          <a:xfrm>
            <a:off x="6370840" y="1823758"/>
            <a:ext cx="1066800" cy="909918"/>
          </a:xfrm>
          <a:prstGeom prst="rect">
            <a:avLst/>
          </a:prstGeom>
          <a:noFill/>
        </p:spPr>
      </p:pic>
      <p:pic>
        <p:nvPicPr>
          <p:cNvPr id="16" name="Picture 2" descr="C:\Work\Katmai Marketing\PAG_icon library\secure key.png"/>
          <p:cNvPicPr>
            <a:picLocks noChangeAspect="1" noChangeArrowheads="1"/>
          </p:cNvPicPr>
          <p:nvPr/>
        </p:nvPicPr>
        <p:blipFill>
          <a:blip r:embed="rId13" cstate="print"/>
          <a:srcRect/>
          <a:stretch>
            <a:fillRect/>
          </a:stretch>
        </p:blipFill>
        <p:spPr bwMode="auto">
          <a:xfrm>
            <a:off x="6980440" y="2133600"/>
            <a:ext cx="600075" cy="600075"/>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EKM Benefits</a:t>
            </a:r>
            <a:endParaRPr lang="en-US" dirty="0"/>
          </a:p>
        </p:txBody>
      </p:sp>
      <p:sp>
        <p:nvSpPr>
          <p:cNvPr id="3" name="Content Placeholder 2"/>
          <p:cNvSpPr>
            <a:spLocks noGrp="1"/>
          </p:cNvSpPr>
          <p:nvPr>
            <p:ph idx="1"/>
          </p:nvPr>
        </p:nvSpPr>
        <p:spPr/>
        <p:txBody>
          <a:bodyPr>
            <a:normAutofit fontScale="85000" lnSpcReduction="20000"/>
          </a:bodyPr>
          <a:lstStyle/>
          <a:p>
            <a:pPr lvl="0"/>
            <a:r>
              <a:rPr lang="en-US" dirty="0" smtClean="0"/>
              <a:t>Physical separation of data and keys</a:t>
            </a:r>
            <a:endParaRPr lang="en-GB" dirty="0" smtClean="0"/>
          </a:p>
          <a:p>
            <a:pPr lvl="0"/>
            <a:r>
              <a:rPr lang="en-US" dirty="0" smtClean="0"/>
              <a:t>Additional authorization check (separation of duties)</a:t>
            </a:r>
            <a:endParaRPr lang="en-GB" dirty="0" smtClean="0"/>
          </a:p>
          <a:p>
            <a:pPr lvl="0"/>
            <a:r>
              <a:rPr lang="en-US" dirty="0" smtClean="0"/>
              <a:t>Higher performance for hardware based encryption/decryption</a:t>
            </a:r>
            <a:endParaRPr lang="en-GB" dirty="0" smtClean="0"/>
          </a:p>
          <a:p>
            <a:pPr lvl="0"/>
            <a:r>
              <a:rPr lang="en-US" dirty="0" smtClean="0"/>
              <a:t>Store keys from across the enterprise together - easy management</a:t>
            </a:r>
            <a:endParaRPr lang="en-GB" dirty="0" smtClean="0"/>
          </a:p>
          <a:p>
            <a:pPr lvl="0"/>
            <a:r>
              <a:rPr lang="en-US" dirty="0" smtClean="0"/>
              <a:t>Enterprise Key Managers enable and enhance functionality not available in the SQL Server Engine:</a:t>
            </a:r>
            <a:endParaRPr lang="en-GB" dirty="0" smtClean="0"/>
          </a:p>
          <a:p>
            <a:pPr lvl="1"/>
            <a:r>
              <a:rPr lang="en-US" dirty="0" smtClean="0"/>
              <a:t>Key Generation and Disposal</a:t>
            </a:r>
            <a:endParaRPr lang="en-GB" dirty="0" smtClean="0"/>
          </a:p>
          <a:p>
            <a:pPr lvl="1"/>
            <a:r>
              <a:rPr lang="en-US" dirty="0" smtClean="0"/>
              <a:t>Key Storage – Keeping data separate from protection keys is best practice</a:t>
            </a:r>
            <a:endParaRPr lang="en-GB" dirty="0" smtClean="0"/>
          </a:p>
          <a:p>
            <a:pPr lvl="1"/>
            <a:r>
              <a:rPr lang="en-US" dirty="0" smtClean="0"/>
              <a:t>Key Retention – Rotating keys is important to reduce the risk of one key getting compromised </a:t>
            </a:r>
            <a:endParaRPr lang="en-GB" dirty="0" smtClean="0"/>
          </a:p>
          <a:p>
            <a:pPr lvl="1"/>
            <a:r>
              <a:rPr lang="en-US" dirty="0" smtClean="0"/>
              <a:t>Key Recovery</a:t>
            </a:r>
          </a:p>
          <a:p>
            <a:pPr lvl="1"/>
            <a:r>
              <a:rPr lang="en-US" dirty="0" smtClean="0"/>
              <a:t>Key Retrieval </a:t>
            </a:r>
            <a:endParaRPr lang="en-GB" dirty="0" smtClean="0"/>
          </a:p>
          <a:p>
            <a:pPr lvl="1"/>
            <a:r>
              <a:rPr lang="en-US" dirty="0" smtClean="0"/>
              <a:t>Key Distribution </a:t>
            </a:r>
            <a:endParaRPr lang="en-GB"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8" name="Rectangle 8"/>
          <p:cNvSpPr>
            <a:spLocks noGrp="1" noChangeArrowheads="1"/>
          </p:cNvSpPr>
          <p:nvPr>
            <p:ph type="title"/>
          </p:nvPr>
        </p:nvSpPr>
        <p:spPr/>
        <p:txBody>
          <a:bodyPr/>
          <a:lstStyle/>
          <a:p>
            <a:r>
              <a:rPr lang="en-US" dirty="0" smtClean="0"/>
              <a:t>Certificates and Keys in Databases</a:t>
            </a:r>
            <a:endParaRPr lang="en-US" dirty="0"/>
          </a:p>
        </p:txBody>
      </p:sp>
      <p:sp>
        <p:nvSpPr>
          <p:cNvPr id="783369" name="Rectangle 9"/>
          <p:cNvSpPr>
            <a:spLocks noGrp="1" noChangeArrowheads="1"/>
          </p:cNvSpPr>
          <p:nvPr>
            <p:ph idx="1"/>
          </p:nvPr>
        </p:nvSpPr>
        <p:spPr/>
        <p:txBody>
          <a:bodyPr>
            <a:normAutofit fontScale="92500" lnSpcReduction="20000"/>
          </a:bodyPr>
          <a:lstStyle/>
          <a:p>
            <a:r>
              <a:rPr lang="en-US" dirty="0" smtClean="0"/>
              <a:t>Storing secrets in databases requires keys</a:t>
            </a:r>
          </a:p>
          <a:p>
            <a:pPr lvl="1"/>
            <a:r>
              <a:rPr lang="en-US" dirty="0" smtClean="0"/>
              <a:t>Linked server passwords</a:t>
            </a:r>
          </a:p>
          <a:p>
            <a:pPr lvl="1"/>
            <a:r>
              <a:rPr lang="en-US" dirty="0" smtClean="0"/>
              <a:t>Operating system passwords – proxy accounts</a:t>
            </a:r>
          </a:p>
          <a:p>
            <a:pPr lvl="1"/>
            <a:r>
              <a:rPr lang="en-US" dirty="0" smtClean="0"/>
              <a:t>Encrypted data</a:t>
            </a:r>
          </a:p>
          <a:p>
            <a:r>
              <a:rPr lang="en-US" dirty="0" smtClean="0"/>
              <a:t>Three types of keys in SQL Server </a:t>
            </a:r>
          </a:p>
          <a:p>
            <a:pPr lvl="1"/>
            <a:r>
              <a:rPr lang="en-US" dirty="0" smtClean="0"/>
              <a:t>Certificates</a:t>
            </a:r>
          </a:p>
          <a:p>
            <a:pPr lvl="2"/>
            <a:r>
              <a:rPr lang="en-US" dirty="0" smtClean="0"/>
              <a:t>Self-signed</a:t>
            </a:r>
          </a:p>
          <a:p>
            <a:pPr lvl="2"/>
            <a:r>
              <a:rPr lang="en-US" dirty="0" smtClean="0"/>
              <a:t>Installed from outside sources</a:t>
            </a:r>
          </a:p>
          <a:p>
            <a:pPr lvl="1"/>
            <a:r>
              <a:rPr lang="en-US" dirty="0" smtClean="0"/>
              <a:t>Asymmetric Keys</a:t>
            </a:r>
          </a:p>
          <a:p>
            <a:pPr lvl="1"/>
            <a:r>
              <a:rPr lang="en-US" dirty="0" smtClean="0"/>
              <a:t>Symmetric Keys</a:t>
            </a:r>
          </a:p>
          <a:p>
            <a:pPr lvl="2"/>
            <a:r>
              <a:rPr lang="en-US" dirty="0" smtClean="0"/>
              <a:t>Service master key and database master keys</a:t>
            </a:r>
          </a:p>
          <a:p>
            <a:pPr lvl="2"/>
            <a:r>
              <a:rPr lang="en-US" dirty="0" smtClean="0"/>
              <a:t>User keys</a:t>
            </a:r>
          </a:p>
          <a:p>
            <a:r>
              <a:rPr lang="en-US" dirty="0" smtClean="0"/>
              <a:t>Each has a different</a:t>
            </a:r>
          </a:p>
          <a:p>
            <a:pPr lvl="1"/>
            <a:r>
              <a:rPr lang="en-US" dirty="0" smtClean="0"/>
              <a:t>Role to play in encryption</a:t>
            </a:r>
          </a:p>
          <a:p>
            <a:pPr lvl="1"/>
            <a:r>
              <a:rPr lang="en-US" dirty="0" smtClean="0"/>
              <a:t>Set of requirements for being encrypted, backup, restore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EKM and Keys</a:t>
            </a:r>
            <a:endParaRPr lang="en-US" dirty="0"/>
          </a:p>
        </p:txBody>
      </p:sp>
      <p:sp>
        <p:nvSpPr>
          <p:cNvPr id="3" name="Content Placeholder 2"/>
          <p:cNvSpPr>
            <a:spLocks noGrp="1"/>
          </p:cNvSpPr>
          <p:nvPr>
            <p:ph idx="1"/>
          </p:nvPr>
        </p:nvSpPr>
        <p:spPr/>
        <p:txBody>
          <a:bodyPr/>
          <a:lstStyle/>
          <a:p>
            <a:r>
              <a:rPr lang="en-US" dirty="0" smtClean="0"/>
              <a:t>CREATE [symmetric/asymmetric] KEY specifies FROM PROVIDER [</a:t>
            </a:r>
            <a:r>
              <a:rPr lang="en-US" dirty="0" err="1" smtClean="0"/>
              <a:t>provname</a:t>
            </a:r>
            <a:r>
              <a:rPr lang="en-US" dirty="0" smtClean="0"/>
              <a:t>]</a:t>
            </a:r>
          </a:p>
          <a:p>
            <a:pPr lvl="1"/>
            <a:r>
              <a:rPr lang="en-US" dirty="0" smtClean="0"/>
              <a:t>PROVIDER KEY NAME</a:t>
            </a:r>
          </a:p>
          <a:p>
            <a:pPr lvl="1"/>
            <a:r>
              <a:rPr lang="en-US" dirty="0" smtClean="0"/>
              <a:t>CREATION_DISPOSITION</a:t>
            </a:r>
          </a:p>
          <a:p>
            <a:pPr lvl="2"/>
            <a:r>
              <a:rPr lang="en-US" dirty="0" smtClean="0"/>
              <a:t>CREATE_NEW - new key in provider</a:t>
            </a:r>
          </a:p>
          <a:p>
            <a:pPr lvl="2"/>
            <a:r>
              <a:rPr lang="en-US" dirty="0" smtClean="0"/>
              <a:t>OPEN_EXISTING - maps provider key to SQL Server</a:t>
            </a:r>
          </a:p>
          <a:p>
            <a:r>
              <a:rPr lang="en-US" dirty="0" smtClean="0"/>
              <a:t>You can use EKM keys for</a:t>
            </a:r>
          </a:p>
          <a:p>
            <a:pPr lvl="1"/>
            <a:r>
              <a:rPr lang="en-US" dirty="0" smtClean="0"/>
              <a:t>Encryption of other keys</a:t>
            </a:r>
          </a:p>
          <a:p>
            <a:pPr lvl="2"/>
            <a:r>
              <a:rPr lang="en-US" dirty="0" smtClean="0"/>
              <a:t>Cannot encrypt one EKM key with another EKM key</a:t>
            </a:r>
          </a:p>
          <a:p>
            <a:pPr lvl="1"/>
            <a:r>
              <a:rPr lang="en-US" dirty="0" smtClean="0"/>
              <a:t>Encryption of data</a:t>
            </a:r>
          </a:p>
          <a:p>
            <a:r>
              <a:rPr lang="en-US" dirty="0" smtClean="0"/>
              <a:t>Provider-based keys cannot be opened</a:t>
            </a:r>
          </a:p>
          <a:p>
            <a:pPr lvl="1"/>
            <a:r>
              <a:rPr lang="en-US" dirty="0" smtClean="0"/>
              <a:t>But can be used to open keys that they encrypt</a:t>
            </a:r>
          </a:p>
        </p:txBody>
      </p:sp>
    </p:spTree>
    <p:extLst>
      <p:ext uri="{BB962C8B-B14F-4D97-AF65-F5344CB8AC3E}">
        <p14:creationId xmlns:p14="http://schemas.microsoft.com/office/powerpoint/2010/main" val="28883943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Expiring Certificates</a:t>
            </a:r>
            <a:endParaRPr lang="en-US" dirty="0"/>
          </a:p>
        </p:txBody>
      </p:sp>
      <p:sp>
        <p:nvSpPr>
          <p:cNvPr id="3" name="Content Placeholder 2"/>
          <p:cNvSpPr>
            <a:spLocks noGrp="1"/>
          </p:cNvSpPr>
          <p:nvPr>
            <p:ph idx="1"/>
          </p:nvPr>
        </p:nvSpPr>
        <p:spPr/>
        <p:txBody>
          <a:bodyPr/>
          <a:lstStyle/>
          <a:p>
            <a:r>
              <a:rPr lang="en-US" dirty="0" smtClean="0"/>
              <a:t>Expiration is not used when certificates are used for encryption</a:t>
            </a:r>
          </a:p>
          <a:p>
            <a:r>
              <a:rPr lang="en-US" dirty="0" smtClean="0"/>
              <a:t>But expiration is checked with certificates used by Service Broker protocol</a:t>
            </a:r>
          </a:p>
          <a:p>
            <a:pPr lvl="1"/>
            <a:r>
              <a:rPr lang="en-US" dirty="0" smtClean="0"/>
              <a:t>Service Broker Transport Security</a:t>
            </a:r>
          </a:p>
          <a:p>
            <a:pPr lvl="1"/>
            <a:r>
              <a:rPr lang="en-US" dirty="0" smtClean="0"/>
              <a:t>Service Broker Dialog Security</a:t>
            </a:r>
          </a:p>
          <a:p>
            <a:pPr lvl="1"/>
            <a:r>
              <a:rPr lang="en-US" dirty="0"/>
              <a:t>Database </a:t>
            </a:r>
            <a:r>
              <a:rPr lang="en-US" dirty="0" smtClean="0"/>
              <a:t>Mirroring</a:t>
            </a:r>
          </a:p>
          <a:p>
            <a:pPr lvl="1"/>
            <a:r>
              <a:rPr lang="en-US" dirty="0" smtClean="0"/>
              <a:t>Availability Groups</a:t>
            </a:r>
          </a:p>
          <a:p>
            <a:r>
              <a:rPr lang="en-US" dirty="0" smtClean="0"/>
              <a:t>"How to replace" in Service Broker module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Encryption and Network Traffic</a:t>
            </a:r>
            <a:endParaRPr lang="en-US" dirty="0"/>
          </a:p>
        </p:txBody>
      </p:sp>
      <p:sp>
        <p:nvSpPr>
          <p:cNvPr id="3" name="Content Placeholder 2"/>
          <p:cNvSpPr>
            <a:spLocks noGrp="1"/>
          </p:cNvSpPr>
          <p:nvPr>
            <p:ph idx="1"/>
          </p:nvPr>
        </p:nvSpPr>
        <p:spPr/>
        <p:txBody>
          <a:bodyPr/>
          <a:lstStyle/>
          <a:p>
            <a:r>
              <a:rPr lang="en-US" dirty="0" smtClean="0"/>
              <a:t>SQL Login information is always encrypted</a:t>
            </a:r>
          </a:p>
          <a:p>
            <a:pPr lvl="1"/>
            <a:r>
              <a:rPr lang="en-US" dirty="0" smtClean="0"/>
              <a:t>SQL Server Configuration Manager setup</a:t>
            </a:r>
          </a:p>
          <a:p>
            <a:pPr lvl="1"/>
            <a:r>
              <a:rPr lang="en-US" dirty="0" smtClean="0"/>
              <a:t>Else self-signed certificate used</a:t>
            </a:r>
          </a:p>
          <a:p>
            <a:pPr lvl="2"/>
            <a:r>
              <a:rPr lang="en-US" dirty="0" smtClean="0"/>
              <a:t>No man-in-the-middle protection for self-signed</a:t>
            </a:r>
          </a:p>
          <a:p>
            <a:r>
              <a:rPr lang="en-US" dirty="0" smtClean="0"/>
              <a:t>Network sessions can be encrypted</a:t>
            </a:r>
          </a:p>
          <a:p>
            <a:pPr lvl="1"/>
            <a:r>
              <a:rPr lang="en-US" dirty="0" smtClean="0"/>
              <a:t>SQL Server Configuration  Manager setup</a:t>
            </a:r>
          </a:p>
          <a:p>
            <a:pPr lvl="1"/>
            <a:r>
              <a:rPr lang="en-US" dirty="0" smtClean="0"/>
              <a:t>Encryption specified in connection string</a:t>
            </a:r>
          </a:p>
          <a:p>
            <a:pPr lvl="1"/>
            <a:r>
              <a:rPr lang="en-US" dirty="0" smtClean="0"/>
              <a:t>Force encryption in SSCM to require it</a:t>
            </a:r>
          </a:p>
          <a:p>
            <a:r>
              <a:rPr lang="en-US" dirty="0" smtClean="0"/>
              <a:t>Same certificate picker used for both</a:t>
            </a:r>
          </a:p>
          <a:p>
            <a:r>
              <a:rPr lang="en-US" dirty="0" smtClean="0"/>
              <a:t>With FCI, need FQDN of virtual server</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Encryption and Reporting Services</a:t>
            </a:r>
            <a:endParaRPr lang="en-US" dirty="0"/>
          </a:p>
        </p:txBody>
      </p:sp>
      <p:sp>
        <p:nvSpPr>
          <p:cNvPr id="3" name="Content Placeholder 2"/>
          <p:cNvSpPr>
            <a:spLocks noGrp="1"/>
          </p:cNvSpPr>
          <p:nvPr>
            <p:ph idx="1"/>
          </p:nvPr>
        </p:nvSpPr>
        <p:spPr/>
        <p:txBody>
          <a:bodyPr/>
          <a:lstStyle/>
          <a:p>
            <a:r>
              <a:rPr lang="en-US" dirty="0" smtClean="0"/>
              <a:t>Reporting Services Encrypts Login Information For Data Sources</a:t>
            </a:r>
          </a:p>
          <a:p>
            <a:r>
              <a:rPr lang="en-US" dirty="0" smtClean="0"/>
              <a:t>Key can have problems if</a:t>
            </a:r>
          </a:p>
          <a:p>
            <a:pPr lvl="1"/>
            <a:r>
              <a:rPr lang="en-US" dirty="0" smtClean="0"/>
              <a:t>Reporting Services Web Service ID changes</a:t>
            </a:r>
          </a:p>
          <a:p>
            <a:pPr lvl="1"/>
            <a:r>
              <a:rPr lang="en-US" dirty="0" smtClean="0"/>
              <a:t>SQL Server where catalog if stored changes</a:t>
            </a:r>
          </a:p>
          <a:p>
            <a:pPr lvl="1"/>
            <a:r>
              <a:rPr lang="en-US" dirty="0" smtClean="0"/>
              <a:t>Computer Name of RS host changes</a:t>
            </a:r>
          </a:p>
          <a:p>
            <a:r>
              <a:rPr lang="en-US" dirty="0" smtClean="0"/>
              <a:t>To backup/restore key</a:t>
            </a:r>
          </a:p>
          <a:p>
            <a:pPr lvl="1"/>
            <a:r>
              <a:rPr lang="en-US" dirty="0" smtClean="0"/>
              <a:t>Use Reporting Services </a:t>
            </a:r>
            <a:r>
              <a:rPr lang="en-US" dirty="0" err="1" smtClean="0"/>
              <a:t>Config</a:t>
            </a:r>
            <a:r>
              <a:rPr lang="en-US" dirty="0" smtClean="0"/>
              <a:t> Manager</a:t>
            </a:r>
          </a:p>
          <a:p>
            <a:r>
              <a:rPr lang="en-US" dirty="0" smtClean="0"/>
              <a:t>Can also choose to lose encrypted data and re-enter through Report Manager</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normAutofit/>
          </a:bodyPr>
          <a:lstStyle/>
          <a:p>
            <a:r>
              <a:rPr lang="en-US" dirty="0" smtClean="0"/>
              <a:t>SQL Server uses an encryption hierarchy</a:t>
            </a:r>
          </a:p>
          <a:p>
            <a:pPr lvl="1"/>
            <a:r>
              <a:rPr lang="en-US" dirty="0" smtClean="0"/>
              <a:t>Service master key</a:t>
            </a:r>
          </a:p>
          <a:p>
            <a:pPr lvl="1"/>
            <a:r>
              <a:rPr lang="en-US" dirty="0" smtClean="0"/>
              <a:t>Database master keys</a:t>
            </a:r>
          </a:p>
          <a:p>
            <a:pPr lvl="1"/>
            <a:r>
              <a:rPr lang="en-US" dirty="0" smtClean="0"/>
              <a:t>Certificates and Asymmetric keys</a:t>
            </a:r>
          </a:p>
          <a:p>
            <a:pPr lvl="1"/>
            <a:r>
              <a:rPr lang="en-US" dirty="0" smtClean="0"/>
              <a:t>Symmetric Keys</a:t>
            </a:r>
          </a:p>
          <a:p>
            <a:r>
              <a:rPr lang="en-US" dirty="0" smtClean="0"/>
              <a:t>Can encrypt data using built-in functions</a:t>
            </a:r>
          </a:p>
          <a:p>
            <a:r>
              <a:rPr lang="en-US" dirty="0" smtClean="0"/>
              <a:t>Can encrypt entire database using TDE</a:t>
            </a:r>
          </a:p>
          <a:p>
            <a:r>
              <a:rPr lang="en-US" dirty="0" smtClean="0"/>
              <a:t>Encryption keys can be managed externally</a:t>
            </a:r>
          </a:p>
          <a:p>
            <a:r>
              <a:rPr lang="en-US" dirty="0" smtClean="0"/>
              <a:t>SQL Login information is always encrypted</a:t>
            </a:r>
          </a:p>
          <a:p>
            <a:pPr lvl="1"/>
            <a:r>
              <a:rPr lang="en-US" dirty="0" smtClean="0"/>
              <a:t>Network sessions can be encrypted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Cryptography in SQL Server	</a:t>
            </a:r>
          </a:p>
          <a:p>
            <a:pPr lvl="1"/>
            <a:r>
              <a:rPr lang="en-US" sz="2400" dirty="0" smtClean="0"/>
              <a:t>msdn.microsoft.com/en-us/library/cc837966.aspx</a:t>
            </a:r>
          </a:p>
          <a:p>
            <a:r>
              <a:rPr lang="en-US" dirty="0" smtClean="0"/>
              <a:t>Database Encryption in SQL Server 2008 Enterprise Edition</a:t>
            </a:r>
          </a:p>
          <a:p>
            <a:pPr lvl="1"/>
            <a:r>
              <a:rPr lang="en-US" sz="2400" dirty="0" smtClean="0"/>
              <a:t>msdn.microsoft.com/en-us/library/cc278098.aspx</a:t>
            </a:r>
          </a:p>
          <a:p>
            <a:r>
              <a:rPr lang="en-US" dirty="0" err="1" smtClean="0"/>
              <a:t>Laurentiu</a:t>
            </a:r>
            <a:r>
              <a:rPr lang="en-US" dirty="0" smtClean="0"/>
              <a:t> </a:t>
            </a:r>
            <a:r>
              <a:rPr lang="en-US" dirty="0" err="1" smtClean="0"/>
              <a:t>Cristofor's</a:t>
            </a:r>
            <a:r>
              <a:rPr lang="en-US" dirty="0" smtClean="0"/>
              <a:t> Blog</a:t>
            </a:r>
          </a:p>
          <a:p>
            <a:pPr lvl="1"/>
            <a:r>
              <a:rPr lang="en-US" dirty="0" smtClean="0"/>
              <a:t>http://blogs.msdn.com/lcris</a:t>
            </a:r>
          </a:p>
          <a:p>
            <a:r>
              <a:rPr lang="en-US" dirty="0" smtClean="0"/>
              <a:t>Raul Garcia's Blog</a:t>
            </a:r>
          </a:p>
          <a:p>
            <a:pPr lvl="1"/>
            <a:r>
              <a:rPr lang="en-US" dirty="0" smtClean="0"/>
              <a:t>http://blogs.msdn.com/raulga</a:t>
            </a:r>
          </a:p>
          <a:p>
            <a:r>
              <a:rPr lang="en-US" dirty="0" smtClean="0"/>
              <a:t>SQL Server Security Team Blog	</a:t>
            </a:r>
          </a:p>
          <a:p>
            <a:pPr lvl="1"/>
            <a:r>
              <a:rPr lang="en-US" dirty="0" smtClean="0"/>
              <a:t>http://blogs.msdn.com/sqlsecurity</a:t>
            </a:r>
          </a:p>
          <a:p>
            <a:r>
              <a:rPr lang="en-US" dirty="0" smtClean="0"/>
              <a:t>SQLDBATIPS Blog on TDE</a:t>
            </a:r>
          </a:p>
          <a:p>
            <a:pPr lvl="1"/>
            <a:r>
              <a:rPr lang="en-US" sz="2000" dirty="0" smtClean="0"/>
              <a:t>http://sqlblogcasts.com/blogs/sqldbatips/archive/2008/06/24/new-in-sql-2008-transparent-data-encryption-overview.aspx</a:t>
            </a:r>
            <a:endParaRPr lang="en-US" dirty="0" smtClean="0"/>
          </a:p>
          <a:p>
            <a:r>
              <a:rPr lang="en-US" dirty="0" smtClean="0"/>
              <a:t>John </a:t>
            </a:r>
            <a:r>
              <a:rPr lang="en-US" dirty="0" err="1" smtClean="0"/>
              <a:t>Magnbosco</a:t>
            </a:r>
            <a:endParaRPr lang="en-US" dirty="0" smtClean="0"/>
          </a:p>
          <a:p>
            <a:pPr lvl="1"/>
            <a:r>
              <a:rPr lang="en-US" sz="2400" dirty="0" smtClean="0"/>
              <a:t>http://www.simple-talk.com/community/blogs/johnm</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Cryptography</a:t>
            </a:r>
            <a:endParaRPr lang="en-US" dirty="0"/>
          </a:p>
        </p:txBody>
      </p:sp>
      <p:sp>
        <p:nvSpPr>
          <p:cNvPr id="3" name="Content Placeholder 2"/>
          <p:cNvSpPr>
            <a:spLocks noGrp="1"/>
          </p:cNvSpPr>
          <p:nvPr>
            <p:ph idx="1"/>
          </p:nvPr>
        </p:nvSpPr>
        <p:spPr/>
        <p:txBody>
          <a:bodyPr/>
          <a:lstStyle/>
          <a:p>
            <a:r>
              <a:rPr lang="en-US" dirty="0" smtClean="0"/>
              <a:t>Three types of cryptography supported by SQL Server 2005 and above</a:t>
            </a:r>
          </a:p>
          <a:p>
            <a:pPr lvl="1"/>
            <a:r>
              <a:rPr lang="en-US" dirty="0" smtClean="0"/>
              <a:t>Symmetric Key Encryption</a:t>
            </a:r>
          </a:p>
          <a:p>
            <a:pPr lvl="1"/>
            <a:r>
              <a:rPr lang="en-US" dirty="0" smtClean="0"/>
              <a:t>Asymmetric Key Encryption</a:t>
            </a:r>
          </a:p>
          <a:p>
            <a:pPr lvl="1"/>
            <a:r>
              <a:rPr lang="en-US" dirty="0" smtClean="0"/>
              <a:t>One-Way Hashing</a:t>
            </a:r>
          </a:p>
          <a:p>
            <a:r>
              <a:rPr lang="en-US" dirty="0" smtClean="0"/>
              <a:t>Hybrid approaches use multiple methods</a:t>
            </a:r>
          </a:p>
          <a:p>
            <a:pPr lvl="1"/>
            <a:r>
              <a:rPr lang="en-US" dirty="0" smtClean="0"/>
              <a:t>Hash document, then encrypt the hash</a:t>
            </a:r>
          </a:p>
          <a:p>
            <a:pPr lvl="1"/>
            <a:r>
              <a:rPr lang="en-US" dirty="0" smtClean="0"/>
              <a:t>Encrypt data with symmetric key and encrypt the symmetric key </a:t>
            </a:r>
            <a:r>
              <a:rPr lang="en-US" smtClean="0"/>
              <a:t>with asymmetric key</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p:txBody>
          <a:bodyPr/>
          <a:lstStyle/>
          <a:p>
            <a:r>
              <a:rPr lang="en-US" smtClean="0"/>
              <a:t>Key Algorithm Choices</a:t>
            </a:r>
            <a:endParaRPr lang="en-US"/>
          </a:p>
        </p:txBody>
      </p:sp>
      <p:sp>
        <p:nvSpPr>
          <p:cNvPr id="829443" name="Rectangle 3"/>
          <p:cNvSpPr>
            <a:spLocks noGrp="1" noChangeArrowheads="1"/>
          </p:cNvSpPr>
          <p:nvPr>
            <p:ph type="body" idx="1"/>
          </p:nvPr>
        </p:nvSpPr>
        <p:spPr/>
        <p:txBody>
          <a:bodyPr>
            <a:normAutofit fontScale="92500" lnSpcReduction="10000"/>
          </a:bodyPr>
          <a:lstStyle/>
          <a:p>
            <a:r>
              <a:rPr lang="en-US" dirty="0" smtClean="0"/>
              <a:t>Symmetric Key Algorithms</a:t>
            </a:r>
          </a:p>
          <a:p>
            <a:pPr lvl="1"/>
            <a:r>
              <a:rPr lang="en-US" dirty="0" smtClean="0"/>
              <a:t>DES, DESX, TRIPLE_DES, TRIPLE_DES_3KEY</a:t>
            </a:r>
          </a:p>
          <a:p>
            <a:pPr lvl="2"/>
            <a:r>
              <a:rPr lang="en-US" dirty="0" smtClean="0"/>
              <a:t>Oldest algorithms</a:t>
            </a:r>
          </a:p>
          <a:p>
            <a:pPr lvl="2"/>
            <a:r>
              <a:rPr lang="en-US" dirty="0" smtClean="0"/>
              <a:t>TRIPLE_DES used to encrypt key passwords, available on all </a:t>
            </a:r>
            <a:r>
              <a:rPr lang="en-US" dirty="0" err="1" smtClean="0"/>
              <a:t>OSes</a:t>
            </a:r>
            <a:endParaRPr lang="en-US" dirty="0" smtClean="0"/>
          </a:p>
          <a:p>
            <a:pPr lvl="2"/>
            <a:r>
              <a:rPr lang="en-US" dirty="0" smtClean="0"/>
              <a:t>DESX deprecated (similar to TRIPLE_DES_3KEY)</a:t>
            </a:r>
          </a:p>
          <a:p>
            <a:pPr lvl="1"/>
            <a:r>
              <a:rPr lang="en-US" dirty="0" smtClean="0"/>
              <a:t>AES_128, AES_192, AES_256</a:t>
            </a:r>
          </a:p>
          <a:p>
            <a:pPr lvl="2"/>
            <a:r>
              <a:rPr lang="en-US" dirty="0" smtClean="0"/>
              <a:t>AES_192 sufficient for most purposes</a:t>
            </a:r>
          </a:p>
          <a:p>
            <a:pPr lvl="2"/>
            <a:r>
              <a:rPr lang="en-US" dirty="0" smtClean="0"/>
              <a:t>Only available on Windows Server 2003 and above or XP post-SP1 currently</a:t>
            </a:r>
          </a:p>
          <a:p>
            <a:pPr lvl="1"/>
            <a:r>
              <a:rPr lang="en-US" dirty="0" smtClean="0"/>
              <a:t>RC2, RC4, RC4_128</a:t>
            </a:r>
          </a:p>
          <a:p>
            <a:pPr lvl="2"/>
            <a:r>
              <a:rPr lang="en-US" dirty="0" smtClean="0"/>
              <a:t>Not recommended (RC4, RC4_128 deprecated) </a:t>
            </a:r>
          </a:p>
          <a:p>
            <a:r>
              <a:rPr lang="en-US" dirty="0" smtClean="0"/>
              <a:t>Asymmetric Key Algorithms</a:t>
            </a:r>
          </a:p>
          <a:p>
            <a:pPr lvl="1"/>
            <a:r>
              <a:rPr lang="en-US" dirty="0" smtClean="0"/>
              <a:t>RSA_512, RSA_1024, RSA_2048</a:t>
            </a:r>
          </a:p>
          <a:p>
            <a:pPr lvl="1"/>
            <a:r>
              <a:rPr lang="en-US" dirty="0" smtClean="0"/>
              <a:t>Very slow as data encryption algorithms</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Algorithm Changes - 2012</a:t>
            </a:r>
            <a:endParaRPr lang="en-US" dirty="0"/>
          </a:p>
        </p:txBody>
      </p:sp>
      <p:sp>
        <p:nvSpPr>
          <p:cNvPr id="3" name="Content Placeholder 2"/>
          <p:cNvSpPr>
            <a:spLocks noGrp="1"/>
          </p:cNvSpPr>
          <p:nvPr>
            <p:ph idx="1"/>
          </p:nvPr>
        </p:nvSpPr>
        <p:spPr/>
        <p:txBody>
          <a:bodyPr/>
          <a:lstStyle/>
          <a:p>
            <a:r>
              <a:rPr lang="en-US" dirty="0" err="1" smtClean="0"/>
              <a:t>Hashbytes</a:t>
            </a:r>
            <a:r>
              <a:rPr lang="en-US" dirty="0" smtClean="0"/>
              <a:t> supports SHA2_256</a:t>
            </a:r>
            <a:r>
              <a:rPr lang="en-US" dirty="0"/>
              <a:t>, and </a:t>
            </a:r>
            <a:r>
              <a:rPr lang="en-US" dirty="0" smtClean="0"/>
              <a:t>SHA2_512</a:t>
            </a:r>
          </a:p>
          <a:p>
            <a:r>
              <a:rPr lang="en-US" dirty="0" smtClean="0"/>
              <a:t>New encryption with </a:t>
            </a:r>
            <a:r>
              <a:rPr lang="en-US" dirty="0"/>
              <a:t>RC4 or </a:t>
            </a:r>
            <a:r>
              <a:rPr lang="en-US" dirty="0" smtClean="0"/>
              <a:t>RC4_128 in compatibility mode only</a:t>
            </a:r>
          </a:p>
          <a:p>
            <a:r>
              <a:rPr lang="en-US" dirty="0" smtClean="0"/>
              <a:t>Service Master Key and Database Master Key</a:t>
            </a:r>
          </a:p>
          <a:p>
            <a:pPr lvl="1"/>
            <a:r>
              <a:rPr lang="en-US" dirty="0" smtClean="0"/>
              <a:t>Encryption by AES_256 not 3DES</a:t>
            </a:r>
            <a:endParaRPr lang="en-US" dirty="0"/>
          </a:p>
        </p:txBody>
      </p:sp>
    </p:spTree>
    <p:extLst>
      <p:ext uri="{BB962C8B-B14F-4D97-AF65-F5344CB8AC3E}">
        <p14:creationId xmlns:p14="http://schemas.microsoft.com/office/powerpoint/2010/main" val="230782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6" name="Rectangle 8"/>
          <p:cNvSpPr>
            <a:spLocks noGrp="1" noChangeArrowheads="1"/>
          </p:cNvSpPr>
          <p:nvPr>
            <p:ph type="title"/>
          </p:nvPr>
        </p:nvSpPr>
        <p:spPr/>
        <p:txBody>
          <a:bodyPr/>
          <a:lstStyle/>
          <a:p>
            <a:r>
              <a:rPr lang="en-US" smtClean="0"/>
              <a:t>Keys and Files</a:t>
            </a:r>
            <a:endParaRPr lang="en-US"/>
          </a:p>
        </p:txBody>
      </p:sp>
      <p:sp>
        <p:nvSpPr>
          <p:cNvPr id="785417" name="Rectangle 9"/>
          <p:cNvSpPr>
            <a:spLocks noGrp="1" noChangeArrowheads="1"/>
          </p:cNvSpPr>
          <p:nvPr>
            <p:ph type="body" idx="1"/>
          </p:nvPr>
        </p:nvSpPr>
        <p:spPr/>
        <p:txBody>
          <a:bodyPr/>
          <a:lstStyle/>
          <a:p>
            <a:r>
              <a:rPr lang="en-US" dirty="0" smtClean="0"/>
              <a:t>Certificates</a:t>
            </a:r>
          </a:p>
          <a:p>
            <a:pPr lvl="1"/>
            <a:r>
              <a:rPr lang="en-US" dirty="0" smtClean="0"/>
              <a:t>Standard X.509V3 (only V1 fields used)</a:t>
            </a:r>
          </a:p>
          <a:p>
            <a:pPr lvl="1"/>
            <a:r>
              <a:rPr lang="en-US" dirty="0" smtClean="0"/>
              <a:t>Limit on size of certificate</a:t>
            </a:r>
          </a:p>
          <a:p>
            <a:pPr lvl="1"/>
            <a:r>
              <a:rPr lang="en-US" dirty="0" smtClean="0"/>
              <a:t>No checks on</a:t>
            </a:r>
          </a:p>
          <a:p>
            <a:pPr lvl="2"/>
            <a:r>
              <a:rPr lang="en-US" dirty="0" smtClean="0"/>
              <a:t>Certificate authority – CREATE generates self-signed, no check for revocation </a:t>
            </a:r>
          </a:p>
          <a:p>
            <a:pPr lvl="2"/>
            <a:r>
              <a:rPr lang="en-US" dirty="0" smtClean="0"/>
              <a:t>Expirations – good for one year for default</a:t>
            </a:r>
          </a:p>
          <a:p>
            <a:pPr lvl="3"/>
            <a:r>
              <a:rPr lang="en-US" dirty="0" smtClean="0"/>
              <a:t>Data Encryption functions bypass expiration check</a:t>
            </a:r>
          </a:p>
          <a:p>
            <a:pPr lvl="3"/>
            <a:r>
              <a:rPr lang="en-US" dirty="0" smtClean="0"/>
              <a:t>Service Broker does check expiration</a:t>
            </a:r>
          </a:p>
          <a:p>
            <a:pPr lvl="1"/>
            <a:r>
              <a:rPr lang="en-US" dirty="0" smtClean="0"/>
              <a:t>Can come from .DLL or .NET assembly signed with </a:t>
            </a:r>
            <a:r>
              <a:rPr lang="en-US" dirty="0" err="1" smtClean="0"/>
              <a:t>authenticode</a:t>
            </a:r>
            <a:endParaRPr lang="en-US" dirty="0" smtClean="0"/>
          </a:p>
          <a:p>
            <a:r>
              <a:rPr lang="en-US" dirty="0" smtClean="0"/>
              <a:t>Asymmetric Keys</a:t>
            </a:r>
          </a:p>
          <a:p>
            <a:pPr lvl="1"/>
            <a:r>
              <a:rPr lang="en-US" dirty="0" smtClean="0"/>
              <a:t>Can come from strong-named .NET assembly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84" name="Rectangle 8"/>
          <p:cNvSpPr>
            <a:spLocks noGrp="1" noChangeArrowheads="1"/>
          </p:cNvSpPr>
          <p:nvPr>
            <p:ph type="title"/>
          </p:nvPr>
        </p:nvSpPr>
        <p:spPr/>
        <p:txBody>
          <a:bodyPr/>
          <a:lstStyle/>
          <a:p>
            <a:r>
              <a:rPr lang="en-US" smtClean="0"/>
              <a:t>Key Hierarchy and Encryption</a:t>
            </a:r>
            <a:endParaRPr lang="en-US"/>
          </a:p>
        </p:txBody>
      </p:sp>
      <p:sp>
        <p:nvSpPr>
          <p:cNvPr id="792585" name="Rectangle 9"/>
          <p:cNvSpPr>
            <a:spLocks noGrp="1" noChangeArrowheads="1"/>
          </p:cNvSpPr>
          <p:nvPr>
            <p:ph type="body" idx="1"/>
          </p:nvPr>
        </p:nvSpPr>
        <p:spPr/>
        <p:txBody>
          <a:bodyPr/>
          <a:lstStyle/>
          <a:p>
            <a:r>
              <a:rPr lang="en-US" dirty="0" smtClean="0"/>
              <a:t>Service Master Key</a:t>
            </a:r>
          </a:p>
          <a:p>
            <a:pPr lvl="1"/>
            <a:r>
              <a:rPr lang="en-US" dirty="0" smtClean="0"/>
              <a:t>128 bit triple-DES key (112 + 16 parity check bits)</a:t>
            </a:r>
          </a:p>
          <a:p>
            <a:pPr lvl="2"/>
            <a:r>
              <a:rPr lang="en-US" dirty="0" smtClean="0"/>
              <a:t>AES_256 in SQL Server 2012</a:t>
            </a:r>
          </a:p>
          <a:p>
            <a:pPr lvl="1"/>
            <a:r>
              <a:rPr lang="en-US" dirty="0" smtClean="0"/>
              <a:t>Stored in master database</a:t>
            </a:r>
          </a:p>
          <a:p>
            <a:pPr lvl="1"/>
            <a:r>
              <a:rPr lang="en-US" dirty="0" smtClean="0"/>
              <a:t>No user-retrievable password</a:t>
            </a:r>
          </a:p>
          <a:p>
            <a:pPr lvl="1"/>
            <a:r>
              <a:rPr lang="en-US" dirty="0" smtClean="0"/>
              <a:t>Used to encrypt</a:t>
            </a:r>
          </a:p>
          <a:p>
            <a:pPr lvl="2"/>
            <a:r>
              <a:rPr lang="en-US" dirty="0" smtClean="0"/>
              <a:t>Database master keys</a:t>
            </a:r>
          </a:p>
          <a:p>
            <a:pPr lvl="2"/>
            <a:r>
              <a:rPr lang="en-US" dirty="0" smtClean="0"/>
              <a:t>Linked server passwords</a:t>
            </a:r>
          </a:p>
          <a:p>
            <a:pPr lvl="2"/>
            <a:r>
              <a:rPr lang="en-US" dirty="0" smtClean="0"/>
              <a:t>CREDENTIALs</a:t>
            </a:r>
          </a:p>
          <a:p>
            <a:pPr lvl="1"/>
            <a:r>
              <a:rPr lang="en-US" dirty="0" smtClean="0"/>
              <a:t>Encrypted by</a:t>
            </a:r>
          </a:p>
          <a:p>
            <a:pPr lvl="2"/>
            <a:r>
              <a:rPr lang="en-US" dirty="0" smtClean="0"/>
              <a:t>DPAPI and Service Account and...</a:t>
            </a:r>
          </a:p>
          <a:p>
            <a:pPr lvl="2"/>
            <a:r>
              <a:rPr lang="en-US" dirty="0" smtClean="0"/>
              <a:t>DPAPI and Local machine key</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8" name="Rectangle 8"/>
          <p:cNvSpPr>
            <a:spLocks noGrp="1" noChangeArrowheads="1"/>
          </p:cNvSpPr>
          <p:nvPr>
            <p:ph type="title"/>
          </p:nvPr>
        </p:nvSpPr>
        <p:spPr/>
        <p:txBody>
          <a:bodyPr/>
          <a:lstStyle/>
          <a:p>
            <a:r>
              <a:rPr lang="en-US" smtClean="0"/>
              <a:t>Service Master Key and Startup</a:t>
            </a:r>
            <a:endParaRPr lang="en-US"/>
          </a:p>
        </p:txBody>
      </p:sp>
      <p:sp>
        <p:nvSpPr>
          <p:cNvPr id="793609" name="Rectangle 9"/>
          <p:cNvSpPr>
            <a:spLocks noGrp="1" noChangeArrowheads="1"/>
          </p:cNvSpPr>
          <p:nvPr>
            <p:ph type="body" idx="1"/>
          </p:nvPr>
        </p:nvSpPr>
        <p:spPr/>
        <p:txBody>
          <a:bodyPr/>
          <a:lstStyle/>
          <a:p>
            <a:r>
              <a:rPr lang="en-US" smtClean="0"/>
              <a:t>Service Master Key (SMK) is generated at install time (on first startup)</a:t>
            </a:r>
          </a:p>
          <a:p>
            <a:pPr lvl="1"/>
            <a:r>
              <a:rPr lang="en-US" smtClean="0"/>
              <a:t>Key can be changed/regenerated</a:t>
            </a:r>
          </a:p>
          <a:p>
            <a:pPr lvl="2"/>
            <a:r>
              <a:rPr lang="en-US" smtClean="0"/>
              <a:t>ALTER SERVICE MASTER KEY REGENERATE</a:t>
            </a:r>
          </a:p>
          <a:p>
            <a:pPr lvl="2"/>
            <a:r>
              <a:rPr lang="en-US" smtClean="0"/>
              <a:t>Decrypts and re-encrypts all secrets</a:t>
            </a:r>
          </a:p>
          <a:p>
            <a:pPr lvl="1"/>
            <a:r>
              <a:rPr lang="en-US" smtClean="0"/>
              <a:t>Checks decryption at instance startup</a:t>
            </a:r>
          </a:p>
          <a:p>
            <a:pPr lvl="2"/>
            <a:r>
              <a:rPr lang="en-US" smtClean="0"/>
              <a:t>If either decryption fails "fixes" encryption fix the other one</a:t>
            </a:r>
          </a:p>
          <a:p>
            <a:pPr lvl="2"/>
            <a:r>
              <a:rPr lang="en-US" smtClean="0"/>
              <a:t>If both decryptions fail causes an error</a:t>
            </a:r>
          </a:p>
          <a:p>
            <a:pPr lvl="1"/>
            <a:r>
              <a:rPr lang="en-US" smtClean="0"/>
              <a:t>Must be considered when changing service accounts</a:t>
            </a:r>
          </a:p>
          <a:p>
            <a:pPr lvl="2"/>
            <a:r>
              <a:rPr lang="en-US" smtClean="0"/>
              <a:t>Use SQL Server Configuration manager or...</a:t>
            </a:r>
          </a:p>
          <a:p>
            <a:pPr lvl="2"/>
            <a:r>
              <a:rPr lang="en-US" smtClean="0"/>
              <a:t>Fix service master key manually</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QLskills_BobB_Template">
  <a:themeElements>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fontScheme name="SQLskills_BobB_Template">
      <a:majorFont>
        <a:latin typeface="Eurostile"/>
        <a:ea typeface=""/>
        <a:cs typeface="Arial"/>
      </a:majorFont>
      <a:minorFont>
        <a:latin typeface="Eurostile"/>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5565</TotalTime>
  <Words>2623</Words>
  <Application>Microsoft Office PowerPoint</Application>
  <PresentationFormat>Letter Paper (8.5x11 in)</PresentationFormat>
  <Paragraphs>454</Paragraphs>
  <Slides>35</Slides>
  <Notes>23</Notes>
  <HiddenSlides>1</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SQLskills Master Template</vt:lpstr>
      <vt:lpstr>SQLskills_BobB_Template</vt:lpstr>
      <vt:lpstr>Module 4 Keys And Encryption </vt:lpstr>
      <vt:lpstr>Overview</vt:lpstr>
      <vt:lpstr>Certificates and Keys in Databases</vt:lpstr>
      <vt:lpstr>Types of Cryptography</vt:lpstr>
      <vt:lpstr>Key Algorithm Choices</vt:lpstr>
      <vt:lpstr>Key Algorithm Changes - 2012</vt:lpstr>
      <vt:lpstr>Keys and Files</vt:lpstr>
      <vt:lpstr>Key Hierarchy and Encryption</vt:lpstr>
      <vt:lpstr>Service Master Key and Startup</vt:lpstr>
      <vt:lpstr>Backup and Restore</vt:lpstr>
      <vt:lpstr>Database Master Key (DMK)</vt:lpstr>
      <vt:lpstr>DMK Management</vt:lpstr>
      <vt:lpstr>Certificates/Asymmetric Keys</vt:lpstr>
      <vt:lpstr>Certificate Backup</vt:lpstr>
      <vt:lpstr>Certificate Changes - 2012</vt:lpstr>
      <vt:lpstr>Symmetric Keys</vt:lpstr>
      <vt:lpstr>Symmetric Keys - 2</vt:lpstr>
      <vt:lpstr>Keys</vt:lpstr>
      <vt:lpstr>Symmetric Key Operations</vt:lpstr>
      <vt:lpstr>Encryption Functions</vt:lpstr>
      <vt:lpstr>A Data-Centric Look At Encryption</vt:lpstr>
      <vt:lpstr>Indexing and Encrypting</vt:lpstr>
      <vt:lpstr>Transparent Data Encryption</vt:lpstr>
      <vt:lpstr>Enabling TDE</vt:lpstr>
      <vt:lpstr>TDE Mechanism</vt:lpstr>
      <vt:lpstr>Backups and TDE</vt:lpstr>
      <vt:lpstr>TDE Limitations</vt:lpstr>
      <vt:lpstr>Extensible Key Management</vt:lpstr>
      <vt:lpstr>EKM Benefits</vt:lpstr>
      <vt:lpstr>EKM and Keys</vt:lpstr>
      <vt:lpstr>Expiring Certificates</vt:lpstr>
      <vt:lpstr>Encryption and Network Traffic</vt:lpstr>
      <vt:lpstr>Encryption and Reporting Services</vt:lpstr>
      <vt:lpstr>Summary</vt:lpstr>
      <vt:lpstr>References</vt:lpstr>
    </vt:vector>
  </TitlesOfParts>
  <Manager>SQLskills.com</Manager>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Up and Maintaining a Secure SQL Server</dc:title>
  <dc:subject>SQL Server 2008</dc:subject>
  <dc:creator>Bob Beauchemin</dc:creator>
  <cp:lastModifiedBy>bobb</cp:lastModifiedBy>
  <cp:revision>277</cp:revision>
  <dcterms:created xsi:type="dcterms:W3CDTF">2004-05-26T19:38:49Z</dcterms:created>
  <dcterms:modified xsi:type="dcterms:W3CDTF">2012-09-07T21:46:26Z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