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43"/>
  </p:notesMasterIdLst>
  <p:handoutMasterIdLst>
    <p:handoutMasterId r:id="rId44"/>
  </p:handoutMasterIdLst>
  <p:sldIdLst>
    <p:sldId id="271" r:id="rId3"/>
    <p:sldId id="268" r:id="rId4"/>
    <p:sldId id="257" r:id="rId5"/>
    <p:sldId id="307" r:id="rId6"/>
    <p:sldId id="258" r:id="rId7"/>
    <p:sldId id="308" r:id="rId8"/>
    <p:sldId id="259" r:id="rId9"/>
    <p:sldId id="260" r:id="rId10"/>
    <p:sldId id="295" r:id="rId11"/>
    <p:sldId id="297" r:id="rId12"/>
    <p:sldId id="261" r:id="rId13"/>
    <p:sldId id="309" r:id="rId14"/>
    <p:sldId id="275" r:id="rId15"/>
    <p:sldId id="276" r:id="rId16"/>
    <p:sldId id="282" r:id="rId17"/>
    <p:sldId id="277" r:id="rId18"/>
    <p:sldId id="278" r:id="rId19"/>
    <p:sldId id="296" r:id="rId20"/>
    <p:sldId id="279" r:id="rId21"/>
    <p:sldId id="280" r:id="rId22"/>
    <p:sldId id="281" r:id="rId23"/>
    <p:sldId id="262" r:id="rId24"/>
    <p:sldId id="270" r:id="rId25"/>
    <p:sldId id="263" r:id="rId26"/>
    <p:sldId id="272" r:id="rId27"/>
    <p:sldId id="273" r:id="rId28"/>
    <p:sldId id="274" r:id="rId29"/>
    <p:sldId id="299" r:id="rId30"/>
    <p:sldId id="300" r:id="rId31"/>
    <p:sldId id="301" r:id="rId32"/>
    <p:sldId id="302" r:id="rId33"/>
    <p:sldId id="305" r:id="rId34"/>
    <p:sldId id="304" r:id="rId35"/>
    <p:sldId id="306" r:id="rId36"/>
    <p:sldId id="289" r:id="rId37"/>
    <p:sldId id="294" r:id="rId38"/>
    <p:sldId id="291" r:id="rId39"/>
    <p:sldId id="292" r:id="rId40"/>
    <p:sldId id="293" r:id="rId41"/>
    <p:sldId id="267" r:id="rId42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5755" autoAdjust="0"/>
  </p:normalViewPr>
  <p:slideViewPr>
    <p:cSldViewPr snapToGrid="0">
      <p:cViewPr>
        <p:scale>
          <a:sx n="75" d="100"/>
          <a:sy n="75" d="100"/>
        </p:scale>
        <p:origin x="-1794" y="-168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notesViewPr>
    <p:cSldViewPr snapToGrid="0">
      <p:cViewPr>
        <p:scale>
          <a:sx n="75" d="100"/>
          <a:sy n="75" d="100"/>
        </p:scale>
        <p:origin x="-3096" y="25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79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572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SQLskills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596F6B-BB37-48A9-9B84-12F7792DD201}" type="slidenum">
              <a:rPr lang="en-US"/>
              <a:pPr/>
              <a:t>1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Office 2007 supports .</a:t>
            </a:r>
            <a:r>
              <a:rPr lang="en-US" dirty="0" err="1" smtClean="0"/>
              <a:t>docx</a:t>
            </a:r>
            <a:r>
              <a:rPr lang="en-US" dirty="0" smtClean="0"/>
              <a:t>. Full-text appears to have the Office 2003 filters.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81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4" y="4415135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No</a:t>
            </a:r>
            <a:r>
              <a:rPr lang="en-GB" baseline="0" dirty="0" smtClean="0"/>
              <a:t> longer an OLEDB external service.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Index is stored in internal tables.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Fdhost</a:t>
            </a:r>
            <a:r>
              <a:rPr lang="en-GB" baseline="0" dirty="0" smtClean="0"/>
              <a:t> processes host the </a:t>
            </a:r>
            <a:r>
              <a:rPr lang="en-GB" baseline="0" dirty="0" err="1" smtClean="0"/>
              <a:t>ifilters</a:t>
            </a:r>
            <a:r>
              <a:rPr lang="en-GB" baseline="0" dirty="0" smtClean="0"/>
              <a:t> (filter daemon host) to perform the word breaking. </a:t>
            </a:r>
            <a:r>
              <a:rPr lang="en-GB" baseline="0" dirty="0" err="1" smtClean="0"/>
              <a:t>iFilters</a:t>
            </a:r>
            <a:r>
              <a:rPr lang="en-GB" baseline="0" dirty="0" smtClean="0"/>
              <a:t> can be written by anyone and so you don’t want them running in the engine.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Because it is just a table, can be </a:t>
            </a:r>
            <a:r>
              <a:rPr lang="en-GB" baseline="0" dirty="0" err="1" smtClean="0"/>
              <a:t>inluded</a:t>
            </a:r>
            <a:r>
              <a:rPr lang="en-GB" baseline="0" dirty="0" smtClean="0"/>
              <a:t> anywhere in the query plan, provides much greater options for query optimisation.</a:t>
            </a:r>
          </a:p>
          <a:p>
            <a:endParaRPr lang="en-GB" baseline="0" dirty="0" smtClean="0"/>
          </a:p>
          <a:p>
            <a:r>
              <a:rPr lang="en-GB" baseline="0" dirty="0" smtClean="0"/>
              <a:t>Lack of a map between surrogate keys and unique keys will have huge improvement for large queries.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4" y="4415135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Noise</a:t>
            </a:r>
            <a:r>
              <a:rPr lang="en-GB" baseline="0" dirty="0" smtClean="0"/>
              <a:t> words no longer stored in the file system</a:t>
            </a:r>
          </a:p>
          <a:p>
            <a:r>
              <a:rPr lang="en-GB" baseline="0" dirty="0" smtClean="0"/>
              <a:t>They can be added with out restarting the service. Does not apply to already indexed content</a:t>
            </a:r>
          </a:p>
          <a:p>
            <a:endParaRPr lang="en-GB" baseline="0" dirty="0" smtClean="0"/>
          </a:p>
          <a:p>
            <a:r>
              <a:rPr lang="en-GB" baseline="0" dirty="0" smtClean="0"/>
              <a:t>Multiple stop lists, can configure it for the column or at query time.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Word broken terms can be obtained on index and document level using DMVs.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Dm_fts_parser</a:t>
            </a:r>
            <a:r>
              <a:rPr lang="en-GB" baseline="0" dirty="0" smtClean="0"/>
              <a:t> returns the query terms after applying stop lists, thesaurus files and word breaking.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751522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13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Supporting Full-Text </a:t>
            </a:r>
            <a:br>
              <a:rPr lang="en-US" sz="6000" dirty="0" smtClean="0"/>
            </a:br>
            <a:r>
              <a:rPr lang="en-US" sz="6000" dirty="0" smtClean="0"/>
              <a:t>and Semantic Search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FULLTEXT INDEX</a:t>
            </a:r>
          </a:p>
          <a:p>
            <a:r>
              <a:rPr lang="en-US" dirty="0" smtClean="0"/>
              <a:t>ALTER FULLTEXT INDEX</a:t>
            </a:r>
          </a:p>
          <a:p>
            <a:r>
              <a:rPr lang="en-US" dirty="0" smtClean="0"/>
              <a:t>DROP FULLTEXT INDEX</a:t>
            </a:r>
          </a:p>
          <a:p>
            <a:r>
              <a:rPr lang="en-US" dirty="0" smtClean="0"/>
              <a:t>CREATE/ALTER/DROP </a:t>
            </a:r>
            <a:r>
              <a:rPr lang="en-US" dirty="0" err="1" smtClean="0"/>
              <a:t>Stoplists</a:t>
            </a:r>
            <a:endParaRPr lang="en-US" dirty="0" smtClean="0"/>
          </a:p>
          <a:p>
            <a:r>
              <a:rPr lang="en-US" dirty="0"/>
              <a:t>CREATE/ALTER/DROP </a:t>
            </a:r>
            <a:r>
              <a:rPr lang="en-US" dirty="0" smtClean="0"/>
              <a:t>Property Lists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39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Administering FTS </a:t>
            </a:r>
            <a:r>
              <a:rPr lang="en-US" dirty="0" smtClean="0"/>
              <a:t>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Create FULLTEXT CATALOG</a:t>
            </a:r>
          </a:p>
          <a:p>
            <a:pPr lvl="1"/>
            <a:r>
              <a:rPr lang="en-US" dirty="0" smtClean="0"/>
              <a:t>Specify if it's the default, accent sensitive</a:t>
            </a:r>
          </a:p>
          <a:p>
            <a:r>
              <a:rPr lang="en-US" dirty="0" smtClean="0"/>
              <a:t>Creating FTS Index (CREATE </a:t>
            </a:r>
            <a:r>
              <a:rPr lang="en-US" dirty="0"/>
              <a:t>FULLTEXT INDEX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Change-Tracking Options</a:t>
            </a:r>
          </a:p>
          <a:p>
            <a:pPr lvl="2"/>
            <a:r>
              <a:rPr lang="en-US" dirty="0" smtClean="0"/>
              <a:t>AUTO</a:t>
            </a:r>
          </a:p>
          <a:p>
            <a:pPr lvl="2"/>
            <a:r>
              <a:rPr lang="en-US" dirty="0" smtClean="0"/>
              <a:t>MANUAL</a:t>
            </a:r>
          </a:p>
          <a:p>
            <a:pPr lvl="2"/>
            <a:r>
              <a:rPr lang="en-US" dirty="0" smtClean="0"/>
              <a:t>OFF [NO_POPULATION]</a:t>
            </a:r>
          </a:p>
          <a:p>
            <a:r>
              <a:rPr lang="en-US" dirty="0" smtClean="0"/>
              <a:t>Changing-rebuilding (ALTER FULLTEXT INDEX)</a:t>
            </a:r>
          </a:p>
          <a:p>
            <a:pPr lvl="1"/>
            <a:r>
              <a:rPr lang="en-US" dirty="0" smtClean="0"/>
              <a:t>Incremental, update, or full population</a:t>
            </a:r>
          </a:p>
          <a:p>
            <a:pPr lvl="1"/>
            <a:r>
              <a:rPr lang="en-US" dirty="0" smtClean="0"/>
              <a:t>Alter change-tracking options</a:t>
            </a:r>
          </a:p>
          <a:p>
            <a:pPr lvl="1"/>
            <a:r>
              <a:rPr lang="en-US" dirty="0" smtClean="0"/>
              <a:t>No online index rebuild</a:t>
            </a:r>
          </a:p>
          <a:p>
            <a:r>
              <a:rPr lang="en-US" dirty="0" smtClean="0"/>
              <a:t>Configure instance-level FTS properties</a:t>
            </a:r>
          </a:p>
          <a:p>
            <a:pPr lvl="1"/>
            <a:r>
              <a:rPr lang="en-US" dirty="0"/>
              <a:t>e.g. max full-text crawl</a:t>
            </a:r>
          </a:p>
        </p:txBody>
      </p:sp>
    </p:spTree>
    <p:extLst>
      <p:ext uri="{BB962C8B-B14F-4D97-AF65-F5344CB8AC3E}">
        <p14:creationId xmlns:p14="http://schemas.microsoft.com/office/powerpoint/2010/main" val="42539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Full-text Index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full-text index per table</a:t>
            </a:r>
          </a:p>
          <a:p>
            <a:pPr lvl="1"/>
            <a:r>
              <a:rPr lang="en-US" dirty="0" smtClean="0"/>
              <a:t>Also allowed on indexed views</a:t>
            </a:r>
          </a:p>
          <a:p>
            <a:pPr lvl="1"/>
            <a:r>
              <a:rPr lang="en-US" dirty="0" smtClean="0"/>
              <a:t>Multiple columns can be specified</a:t>
            </a:r>
          </a:p>
          <a:p>
            <a:pPr lvl="2"/>
            <a:r>
              <a:rPr lang="en-US" dirty="0" smtClean="0"/>
              <a:t>Character, binary, or XML types</a:t>
            </a:r>
          </a:p>
          <a:p>
            <a:pPr lvl="2"/>
            <a:r>
              <a:rPr lang="en-US" dirty="0" smtClean="0"/>
              <a:t>With different or same LCID for each</a:t>
            </a:r>
          </a:p>
          <a:p>
            <a:r>
              <a:rPr lang="en-US" dirty="0" smtClean="0"/>
              <a:t>Needs key index</a:t>
            </a:r>
          </a:p>
          <a:p>
            <a:pPr lvl="1"/>
            <a:r>
              <a:rPr lang="en-US" dirty="0" smtClean="0"/>
              <a:t>Integer type key preferred for performance</a:t>
            </a:r>
          </a:p>
          <a:p>
            <a:r>
              <a:rPr lang="en-US" dirty="0" smtClean="0"/>
              <a:t>Specify catalog</a:t>
            </a:r>
          </a:p>
          <a:p>
            <a:r>
              <a:rPr lang="en-US" dirty="0" smtClean="0"/>
              <a:t>Specify </a:t>
            </a:r>
            <a:r>
              <a:rPr lang="en-US" dirty="0" err="1" smtClean="0"/>
              <a:t>filegroups</a:t>
            </a:r>
            <a:endParaRPr lang="en-US" dirty="0" smtClean="0"/>
          </a:p>
          <a:p>
            <a:pPr lvl="1"/>
            <a:r>
              <a:rPr lang="en-US" dirty="0" smtClean="0"/>
              <a:t>Index defaults to primary FG for partitioned table</a:t>
            </a:r>
          </a:p>
        </p:txBody>
      </p:sp>
    </p:spTree>
    <p:extLst>
      <p:ext uri="{BB962C8B-B14F-4D97-AF65-F5344CB8AC3E}">
        <p14:creationId xmlns:p14="http://schemas.microsoft.com/office/powerpoint/2010/main" val="2232063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Full-text Index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Full-text index building is resource intensive</a:t>
            </a:r>
          </a:p>
          <a:p>
            <a:r>
              <a:rPr lang="en-US" dirty="0" smtClean="0"/>
              <a:t>CREATE FULLTEXT INDEX</a:t>
            </a:r>
          </a:p>
          <a:p>
            <a:r>
              <a:rPr lang="en-US" dirty="0" smtClean="0"/>
              <a:t>Change tracking parameter on CREATE</a:t>
            </a:r>
          </a:p>
          <a:p>
            <a:pPr lvl="1"/>
            <a:r>
              <a:rPr lang="en-US" dirty="0" smtClean="0"/>
              <a:t>AUTO (default) </a:t>
            </a:r>
          </a:p>
          <a:p>
            <a:pPr lvl="2"/>
            <a:r>
              <a:rPr lang="en-US" dirty="0" smtClean="0"/>
              <a:t>Index built immediately, maintained automatically</a:t>
            </a:r>
          </a:p>
          <a:p>
            <a:pPr lvl="1"/>
            <a:r>
              <a:rPr lang="en-US" dirty="0" smtClean="0"/>
              <a:t>MANUAL</a:t>
            </a:r>
          </a:p>
          <a:p>
            <a:pPr lvl="2"/>
            <a:r>
              <a:rPr lang="en-US" dirty="0" smtClean="0"/>
              <a:t>Index built immediately</a:t>
            </a:r>
          </a:p>
          <a:p>
            <a:pPr lvl="2"/>
            <a:r>
              <a:rPr lang="en-US" dirty="0" smtClean="0"/>
              <a:t>Change tracking info kept</a:t>
            </a:r>
          </a:p>
          <a:p>
            <a:pPr lvl="2"/>
            <a:r>
              <a:rPr lang="en-US" dirty="0" smtClean="0"/>
              <a:t>Must maintain index manually w/ALTER INDEX</a:t>
            </a:r>
          </a:p>
          <a:p>
            <a:pPr lvl="1"/>
            <a:r>
              <a:rPr lang="en-US" dirty="0" smtClean="0"/>
              <a:t>OFF</a:t>
            </a:r>
          </a:p>
          <a:p>
            <a:pPr lvl="2"/>
            <a:r>
              <a:rPr lang="en-US" dirty="0" smtClean="0"/>
              <a:t>No change tracking info – built immediately</a:t>
            </a:r>
          </a:p>
          <a:p>
            <a:pPr lvl="2"/>
            <a:r>
              <a:rPr lang="en-US" dirty="0" smtClean="0"/>
              <a:t>OFF, NO POPULATION – don't build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044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Full-text </a:t>
            </a:r>
            <a:r>
              <a:rPr lang="en-US" dirty="0" smtClean="0"/>
              <a:t>Index Maintenance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ALTER FULLTEXT INDEX</a:t>
            </a:r>
          </a:p>
          <a:p>
            <a:pPr lvl="1"/>
            <a:r>
              <a:rPr lang="en-US" dirty="0" smtClean="0"/>
              <a:t>Alter index properties or update index content</a:t>
            </a:r>
          </a:p>
          <a:p>
            <a:r>
              <a:rPr lang="en-US" dirty="0" smtClean="0"/>
              <a:t>SET CHANGE_TRACKING</a:t>
            </a:r>
          </a:p>
          <a:p>
            <a:pPr lvl="1"/>
            <a:r>
              <a:rPr lang="en-US" dirty="0" smtClean="0"/>
              <a:t>Options like CREATE FULLTEXT INDEX</a:t>
            </a:r>
          </a:p>
          <a:p>
            <a:r>
              <a:rPr lang="en-US" dirty="0" smtClean="0"/>
              <a:t>START … POPULATION</a:t>
            </a:r>
          </a:p>
          <a:p>
            <a:pPr lvl="1"/>
            <a:r>
              <a:rPr lang="en-US" dirty="0" smtClean="0"/>
              <a:t>FULL – rebuilds entire index</a:t>
            </a:r>
          </a:p>
          <a:p>
            <a:pPr lvl="1"/>
            <a:r>
              <a:rPr lang="en-US" dirty="0" smtClean="0"/>
              <a:t>UPDATE – use with manual change tracking</a:t>
            </a:r>
          </a:p>
          <a:p>
            <a:pPr lvl="1"/>
            <a:r>
              <a:rPr lang="en-US" dirty="0" smtClean="0"/>
              <a:t>INCREMENTAL – table must have timestamp</a:t>
            </a:r>
          </a:p>
          <a:p>
            <a:r>
              <a:rPr lang="en-US" dirty="0" smtClean="0"/>
              <a:t>STOP POPULATION – stops </a:t>
            </a:r>
            <a:r>
              <a:rPr lang="en-US" dirty="0" err="1" smtClean="0"/>
              <a:t>popl'n</a:t>
            </a:r>
            <a:r>
              <a:rPr lang="en-US" dirty="0" smtClean="0"/>
              <a:t> in progress</a:t>
            </a:r>
          </a:p>
          <a:p>
            <a:r>
              <a:rPr lang="en-US" dirty="0" smtClean="0"/>
              <a:t>PAUSE/RESUME POPULATION</a:t>
            </a:r>
          </a:p>
          <a:p>
            <a:pPr lvl="1"/>
            <a:r>
              <a:rPr lang="en-US" dirty="0" smtClean="0"/>
              <a:t>Only works with FULL population</a:t>
            </a:r>
          </a:p>
          <a:p>
            <a:r>
              <a:rPr lang="en-US" dirty="0" smtClean="0"/>
              <a:t>Monitor Population (crawl) </a:t>
            </a:r>
            <a:endParaRPr lang="en-US" dirty="0"/>
          </a:p>
          <a:p>
            <a:pPr lvl="1"/>
            <a:r>
              <a:rPr lang="en-US" dirty="0" smtClean="0"/>
              <a:t>With SQL Profiler or </a:t>
            </a:r>
            <a:r>
              <a:rPr lang="en-US" dirty="0" err="1" smtClean="0"/>
              <a:t>XEvents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28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Merge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FTS stores its data in fragments</a:t>
            </a:r>
          </a:p>
          <a:p>
            <a:pPr lvl="1"/>
            <a:r>
              <a:rPr lang="en-US" dirty="0"/>
              <a:t>#</a:t>
            </a:r>
            <a:r>
              <a:rPr lang="en-US" dirty="0" smtClean="0"/>
              <a:t> of fragments depends of create/alter options</a:t>
            </a:r>
          </a:p>
          <a:p>
            <a:pPr lvl="1"/>
            <a:r>
              <a:rPr lang="en-US" dirty="0" smtClean="0"/>
              <a:t>More fragments = worse performance</a:t>
            </a:r>
          </a:p>
          <a:p>
            <a:pPr lvl="2"/>
            <a:r>
              <a:rPr lang="en-US" dirty="0" smtClean="0"/>
              <a:t>Special pointers for updated/deleted rows</a:t>
            </a:r>
          </a:p>
          <a:p>
            <a:r>
              <a:rPr lang="en-US" dirty="0" smtClean="0"/>
              <a:t>Master merge</a:t>
            </a:r>
          </a:p>
          <a:p>
            <a:pPr lvl="1"/>
            <a:r>
              <a:rPr lang="en-US" dirty="0" smtClean="0"/>
              <a:t>Merges all fragments into single fragment</a:t>
            </a:r>
          </a:p>
          <a:p>
            <a:pPr lvl="1"/>
            <a:r>
              <a:rPr lang="en-US" dirty="0" smtClean="0"/>
              <a:t>Happens at the end of full population</a:t>
            </a:r>
          </a:p>
          <a:p>
            <a:pPr lvl="1"/>
            <a:r>
              <a:rPr lang="en-US" dirty="0" smtClean="0"/>
              <a:t>Can be done for all indexes in a full-text catalog with ALTER FULLTEXT CATALOG REBUILD</a:t>
            </a:r>
          </a:p>
          <a:p>
            <a:r>
              <a:rPr lang="en-US" dirty="0" smtClean="0"/>
              <a:t>Can grow transaction log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840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Server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 the indexing process</a:t>
            </a:r>
          </a:p>
          <a:p>
            <a:pPr lvl="1"/>
            <a:r>
              <a:rPr lang="en-US" dirty="0" err="1" smtClean="0"/>
              <a:t>max_fulltext_crawl_ranges</a:t>
            </a:r>
            <a:endParaRPr lang="en-US" dirty="0" smtClean="0"/>
          </a:p>
          <a:p>
            <a:pPr lvl="2"/>
            <a:r>
              <a:rPr lang="en-US" dirty="0" smtClean="0"/>
              <a:t>Number of partitions used for crawl (default 4)</a:t>
            </a:r>
          </a:p>
          <a:p>
            <a:r>
              <a:rPr lang="en-US" dirty="0"/>
              <a:t>Configuring FTS</a:t>
            </a:r>
          </a:p>
          <a:p>
            <a:pPr lvl="1"/>
            <a:r>
              <a:rPr lang="en-US" dirty="0" err="1"/>
              <a:t>default_fulltext_language</a:t>
            </a:r>
            <a:r>
              <a:rPr lang="en-US" dirty="0"/>
              <a:t> (default 1033</a:t>
            </a:r>
            <a:r>
              <a:rPr lang="en-US" dirty="0" smtClean="0"/>
              <a:t>)</a:t>
            </a:r>
          </a:p>
          <a:p>
            <a:r>
              <a:rPr lang="en-US" dirty="0" smtClean="0"/>
              <a:t>Deprecated soon</a:t>
            </a:r>
          </a:p>
          <a:p>
            <a:pPr lvl="1"/>
            <a:r>
              <a:rPr lang="en-US" dirty="0" err="1" smtClean="0"/>
              <a:t>ft_crawl_bandwidth</a:t>
            </a:r>
            <a:r>
              <a:rPr lang="en-US" dirty="0" smtClean="0"/>
              <a:t> (min and max)</a:t>
            </a:r>
          </a:p>
          <a:p>
            <a:pPr lvl="2"/>
            <a:r>
              <a:rPr lang="en-US" dirty="0" smtClean="0"/>
              <a:t>Number of large memory buffers for crawl</a:t>
            </a:r>
          </a:p>
          <a:p>
            <a:pPr lvl="1"/>
            <a:r>
              <a:rPr lang="en-US" dirty="0" err="1" smtClean="0"/>
              <a:t>ft_notify_bandwidth</a:t>
            </a:r>
            <a:r>
              <a:rPr lang="en-US" dirty="0" smtClean="0"/>
              <a:t> (min and max)</a:t>
            </a:r>
          </a:p>
          <a:p>
            <a:pPr lvl="2"/>
            <a:r>
              <a:rPr lang="en-US" dirty="0" smtClean="0"/>
              <a:t>Number of small memory buffers for crawl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768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Metadata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 err="1" smtClean="0"/>
              <a:t>sys.fulltext_catalogs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Contains a row for each full-text catalog.</a:t>
            </a:r>
          </a:p>
          <a:p>
            <a:r>
              <a:rPr lang="en-US" sz="2000" dirty="0" err="1" smtClean="0"/>
              <a:t>sys.fulltext_document_types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Returns a row for each document type that is available for full-text indexing operations. Each row represents the </a:t>
            </a:r>
            <a:r>
              <a:rPr lang="en-US" sz="1600" dirty="0" err="1" smtClean="0"/>
              <a:t>IFilter</a:t>
            </a:r>
            <a:r>
              <a:rPr lang="en-US" sz="1600" dirty="0" smtClean="0"/>
              <a:t> interface that is registered in the instance of SQL Server. </a:t>
            </a:r>
          </a:p>
          <a:p>
            <a:r>
              <a:rPr lang="en-US" sz="2000" dirty="0" err="1" smtClean="0"/>
              <a:t>sys.fulltext_index_catalog_usages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Returns a row for each full-text catalog to full-text index reference.</a:t>
            </a:r>
          </a:p>
          <a:p>
            <a:r>
              <a:rPr lang="en-US" sz="2000" dirty="0" err="1" smtClean="0"/>
              <a:t>sys.fulltext_index_columns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Contains a row for each column that is part of a full-text index.</a:t>
            </a:r>
          </a:p>
          <a:p>
            <a:r>
              <a:rPr lang="en-US" sz="2000" dirty="0" err="1" smtClean="0"/>
              <a:t>sys.fulltext_index_fragments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Contains a row for each full-text index fragment in every table that contains a full-text index.</a:t>
            </a:r>
          </a:p>
          <a:p>
            <a:r>
              <a:rPr lang="en-US" sz="2000" dirty="0" err="1" smtClean="0"/>
              <a:t>sys.fulltext_indexes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Contains a row per full-text index of a tabular object.</a:t>
            </a:r>
          </a:p>
          <a:p>
            <a:r>
              <a:rPr lang="en-US" sz="2000" dirty="0" err="1" smtClean="0"/>
              <a:t>sys.fulltext_languages</a:t>
            </a:r>
            <a:r>
              <a:rPr lang="en-US" sz="2000" dirty="0" smtClean="0"/>
              <a:t> </a:t>
            </a:r>
          </a:p>
          <a:p>
            <a:pPr lvl="1"/>
            <a:r>
              <a:rPr lang="en-US" sz="1600" dirty="0" smtClean="0"/>
              <a:t>Contains one row per language whose word breakers are registered with SQL Server. Each row displays the LCID and name of the language. </a:t>
            </a:r>
          </a:p>
          <a:p>
            <a:r>
              <a:rPr lang="en-US" sz="2000" dirty="0" err="1" smtClean="0"/>
              <a:t>sys.fulltext_stoplists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Contains a row per full-text </a:t>
            </a:r>
            <a:r>
              <a:rPr lang="en-US" sz="2000" dirty="0" err="1" smtClean="0"/>
              <a:t>stoplist</a:t>
            </a:r>
            <a:r>
              <a:rPr lang="en-US" sz="2000" dirty="0" smtClean="0"/>
              <a:t> in the database.</a:t>
            </a:r>
          </a:p>
          <a:p>
            <a:r>
              <a:rPr lang="en-US" sz="2000" dirty="0" err="1" smtClean="0"/>
              <a:t>sys.fulltext_stopwords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Contains a row per </a:t>
            </a:r>
            <a:r>
              <a:rPr lang="en-US" sz="2000" dirty="0" err="1" smtClean="0"/>
              <a:t>stopword</a:t>
            </a:r>
            <a:r>
              <a:rPr lang="en-US" sz="2000" dirty="0" smtClean="0"/>
              <a:t> for all </a:t>
            </a:r>
            <a:r>
              <a:rPr lang="en-US" sz="2000" dirty="0" err="1" smtClean="0"/>
              <a:t>stoplists</a:t>
            </a:r>
            <a:r>
              <a:rPr lang="en-US" sz="2000" dirty="0" smtClean="0"/>
              <a:t> in the database.</a:t>
            </a:r>
          </a:p>
          <a:p>
            <a:r>
              <a:rPr lang="en-US" sz="2000" dirty="0" err="1" smtClean="0"/>
              <a:t>sys.fulltext_system_stopwords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Provides access to the system </a:t>
            </a:r>
            <a:r>
              <a:rPr lang="en-US" sz="2000" dirty="0" err="1" smtClean="0"/>
              <a:t>stoplist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06023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sp_fulltext_keymappings</a:t>
            </a:r>
            <a:r>
              <a:rPr lang="en-US" dirty="0"/>
              <a:t> </a:t>
            </a:r>
          </a:p>
          <a:p>
            <a:r>
              <a:rPr lang="en-US" dirty="0" err="1"/>
              <a:t>sp_fulltext_load_thesaurus_file</a:t>
            </a:r>
            <a:r>
              <a:rPr lang="en-US" dirty="0"/>
              <a:t> </a:t>
            </a:r>
          </a:p>
          <a:p>
            <a:r>
              <a:rPr lang="en-US" dirty="0" err="1"/>
              <a:t>sp_fulltext_pendingchanges</a:t>
            </a:r>
            <a:endParaRPr lang="en-US" dirty="0"/>
          </a:p>
          <a:p>
            <a:r>
              <a:rPr lang="en-US" dirty="0" err="1" smtClean="0"/>
              <a:t>sp_fulltext_service</a:t>
            </a:r>
            <a:endParaRPr lang="en-US" dirty="0"/>
          </a:p>
          <a:p>
            <a:r>
              <a:rPr lang="en-US" dirty="0" err="1" smtClean="0"/>
              <a:t>sp_help_fulltext_system_components</a:t>
            </a:r>
            <a:endParaRPr lang="en-US" dirty="0" smtClean="0"/>
          </a:p>
          <a:p>
            <a:r>
              <a:rPr lang="en-US" sz="2600" dirty="0" err="1"/>
              <a:t>sp_fulltext_semantic_register_language_statistics_db</a:t>
            </a:r>
            <a:endParaRPr lang="en-US" sz="2600" dirty="0"/>
          </a:p>
          <a:p>
            <a:r>
              <a:rPr lang="en-US" sz="2600" dirty="0" err="1" smtClean="0"/>
              <a:t>sp_fulltext_semantic_unregister_language_statistics_db</a:t>
            </a:r>
            <a:r>
              <a:rPr lang="en-US" sz="2600" dirty="0" smtClean="0"/>
              <a:t> </a:t>
            </a:r>
            <a:endParaRPr lang="en-US" sz="2600" dirty="0"/>
          </a:p>
          <a:p>
            <a:r>
              <a:rPr lang="en-US" dirty="0" smtClean="0"/>
              <a:t>Additional deprecated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497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Dynamic Management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2"/>
            <a:ext cx="8455025" cy="5526087"/>
          </a:xfrm>
        </p:spPr>
        <p:txBody>
          <a:bodyPr>
            <a:normAutofit fontScale="47500" lnSpcReduction="20000"/>
          </a:bodyPr>
          <a:lstStyle/>
          <a:p>
            <a:r>
              <a:rPr lang="en-US" sz="4200" dirty="0" err="1"/>
              <a:t>sys.dm_fts_active_catalogs</a:t>
            </a:r>
            <a:r>
              <a:rPr lang="en-US" sz="4200" dirty="0"/>
              <a:t> </a:t>
            </a:r>
          </a:p>
          <a:p>
            <a:pPr lvl="1"/>
            <a:r>
              <a:rPr lang="en-US" dirty="0" smtClean="0"/>
              <a:t>Returns </a:t>
            </a:r>
            <a:r>
              <a:rPr lang="en-US" dirty="0"/>
              <a:t>information on the full-text catalogs that have some population activity in progress on the server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sys.dm_fts_fdhosts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on the current activity of the filter daemon host or hosts on the server instance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sys.dm_fts_index_keywords_by_document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the document-level content of a full-text index for the specified table. A given keyword can appear in several documents. </a:t>
            </a:r>
          </a:p>
          <a:p>
            <a:r>
              <a:rPr lang="en-US" sz="3800" dirty="0" err="1"/>
              <a:t>sys.dm_fts_index_keywords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the content of a full-text index for the specified table. </a:t>
            </a:r>
          </a:p>
          <a:p>
            <a:r>
              <a:rPr lang="en-US" sz="3800" dirty="0" err="1"/>
              <a:t>sys.dm_fts_index_population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the full-text index populations currently in progress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sys.dm_fts_memory_buffers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memory buffers belonging to a specific memory pool that are used as part of a full-text crawl or a full-text crawl range. </a:t>
            </a:r>
          </a:p>
          <a:p>
            <a:r>
              <a:rPr lang="en-US" sz="3800" dirty="0" err="1"/>
              <a:t>sys.dm_fts_memory_pools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the shared memory pools available to the Full-Text Gatherer component for a full-text crawl or a full-text crawl range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sys.dm_fts_outstanding_batches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each full-text indexing batch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sys.dm_fts_parser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the final tokenization result after applying a given word breaker, thesaurus, and </a:t>
            </a:r>
            <a:r>
              <a:rPr lang="en-US" dirty="0" err="1"/>
              <a:t>stoplist</a:t>
            </a:r>
            <a:r>
              <a:rPr lang="en-US" dirty="0"/>
              <a:t> combination to a query string input. The output is equivalent to the output if the specified given query string were issued to the Full-Text Engine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sz="3800" dirty="0" err="1"/>
              <a:t>sys.dm_fts_population_ranges</a:t>
            </a:r>
            <a:r>
              <a:rPr lang="en-US" sz="3800" dirty="0"/>
              <a:t> </a:t>
            </a:r>
          </a:p>
          <a:p>
            <a:pPr lvl="1"/>
            <a:r>
              <a:rPr lang="en-US" dirty="0"/>
              <a:t>Returns information about the specific ranges related to a full-text index population currently in progress</a:t>
            </a:r>
            <a:r>
              <a:rPr lang="en-US" dirty="0" smtClean="0"/>
              <a:t>.</a:t>
            </a:r>
          </a:p>
          <a:p>
            <a:r>
              <a:rPr lang="en-US" sz="3800" dirty="0" err="1" smtClean="0"/>
              <a:t>sys.dm_db_fts_index_physical_stats</a:t>
            </a:r>
            <a:endParaRPr lang="en-US" sz="3800" dirty="0" smtClean="0"/>
          </a:p>
          <a:p>
            <a:pPr lvl="1"/>
            <a:r>
              <a:rPr lang="en-US" dirty="0" smtClean="0"/>
              <a:t>Sizes of </a:t>
            </a:r>
            <a:r>
              <a:rPr lang="en-US" dirty="0" err="1" smtClean="0"/>
              <a:t>fulltext</a:t>
            </a:r>
            <a:r>
              <a:rPr lang="en-US" dirty="0" smtClean="0"/>
              <a:t> indexes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33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Full-text Search components</a:t>
            </a:r>
          </a:p>
          <a:p>
            <a:pPr lvl="1"/>
            <a:r>
              <a:rPr lang="en-US" dirty="0" smtClean="0"/>
              <a:t>Language Support</a:t>
            </a:r>
          </a:p>
          <a:p>
            <a:pPr lvl="1"/>
            <a:r>
              <a:rPr lang="en-US" dirty="0" smtClean="0"/>
              <a:t>Filters</a:t>
            </a:r>
          </a:p>
          <a:p>
            <a:pPr lvl="1"/>
            <a:r>
              <a:rPr lang="en-US" dirty="0" err="1" smtClean="0"/>
              <a:t>Stoplists</a:t>
            </a:r>
            <a:endParaRPr lang="en-US" dirty="0" smtClean="0"/>
          </a:p>
          <a:p>
            <a:pPr lvl="1"/>
            <a:r>
              <a:rPr lang="en-US" dirty="0" smtClean="0"/>
              <a:t>Thesaurus</a:t>
            </a:r>
          </a:p>
          <a:p>
            <a:pPr lvl="1"/>
            <a:r>
              <a:rPr lang="en-US" dirty="0"/>
              <a:t>Property </a:t>
            </a:r>
            <a:r>
              <a:rPr lang="en-US" dirty="0" smtClean="0"/>
              <a:t>Lists</a:t>
            </a:r>
          </a:p>
          <a:p>
            <a:r>
              <a:rPr lang="en-US" dirty="0" smtClean="0"/>
              <a:t>Full-text Search database objects</a:t>
            </a:r>
          </a:p>
          <a:p>
            <a:r>
              <a:rPr lang="en-US" dirty="0" smtClean="0"/>
              <a:t>Maintaining Full-text indexes</a:t>
            </a:r>
          </a:p>
          <a:p>
            <a:r>
              <a:rPr lang="en-US" dirty="0" smtClean="0"/>
              <a:t>Implementing Semantic Search</a:t>
            </a:r>
          </a:p>
          <a:p>
            <a:r>
              <a:rPr lang="en-US" dirty="0" smtClean="0"/>
              <a:t>Internals and Troubleshooting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FTS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Trace Flags can </a:t>
            </a:r>
          </a:p>
          <a:p>
            <a:pPr lvl="1"/>
            <a:r>
              <a:rPr lang="en-US" dirty="0" smtClean="0"/>
              <a:t>Put out diagnostic information</a:t>
            </a:r>
          </a:p>
          <a:p>
            <a:pPr lvl="2"/>
            <a:r>
              <a:rPr lang="en-US" dirty="0" smtClean="0"/>
              <a:t>TF 760x (x = 1-5)</a:t>
            </a:r>
          </a:p>
          <a:p>
            <a:pPr lvl="2"/>
            <a:r>
              <a:rPr lang="en-US" dirty="0" smtClean="0"/>
              <a:t>Produces info in SQL Server Log</a:t>
            </a:r>
          </a:p>
          <a:p>
            <a:pPr lvl="2"/>
            <a:r>
              <a:rPr lang="en-US" dirty="0" smtClean="0"/>
              <a:t>Produces additional info in FTS Log</a:t>
            </a:r>
          </a:p>
          <a:p>
            <a:pPr lvl="1"/>
            <a:r>
              <a:rPr lang="en-US" dirty="0" smtClean="0"/>
              <a:t>Make the crawl more efficient</a:t>
            </a:r>
          </a:p>
          <a:p>
            <a:pPr lvl="2"/>
            <a:r>
              <a:rPr lang="en-US" dirty="0" smtClean="0"/>
              <a:t>TF 7646 – Eliminate internal blocking in SQL Server 2008</a:t>
            </a:r>
          </a:p>
          <a:p>
            <a:r>
              <a:rPr lang="en-US" dirty="0" smtClean="0"/>
              <a:t>Usual disclaimers about trace flags apply</a:t>
            </a:r>
          </a:p>
          <a:p>
            <a:pPr lvl="1"/>
            <a:r>
              <a:rPr lang="en-US" dirty="0" smtClean="0"/>
              <a:t>Use of same number can differ between releases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632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Performance Tuning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Indexing performance depends on</a:t>
            </a:r>
          </a:p>
          <a:p>
            <a:pPr lvl="1"/>
            <a:r>
              <a:rPr lang="en-US" dirty="0" smtClean="0"/>
              <a:t>Time to create FTS batches</a:t>
            </a:r>
          </a:p>
          <a:p>
            <a:pPr lvl="1"/>
            <a:r>
              <a:rPr lang="en-US" dirty="0" smtClean="0"/>
              <a:t>Time for </a:t>
            </a:r>
            <a:r>
              <a:rPr lang="en-US" dirty="0" err="1" smtClean="0"/>
              <a:t>fdhost</a:t>
            </a:r>
            <a:r>
              <a:rPr lang="en-US" dirty="0" smtClean="0"/>
              <a:t> to consume batches</a:t>
            </a:r>
          </a:p>
          <a:p>
            <a:r>
              <a:rPr lang="en-US" dirty="0" smtClean="0"/>
              <a:t>FDHOST can run out of memory</a:t>
            </a:r>
          </a:p>
          <a:p>
            <a:pPr lvl="1"/>
            <a:r>
              <a:rPr lang="en-US" dirty="0" smtClean="0"/>
              <a:t>Adjust </a:t>
            </a:r>
            <a:r>
              <a:rPr lang="en-US" dirty="0" err="1" smtClean="0"/>
              <a:t>max_server_memory</a:t>
            </a:r>
            <a:r>
              <a:rPr lang="en-US" dirty="0" smtClean="0"/>
              <a:t> for SQL Server</a:t>
            </a:r>
          </a:p>
          <a:p>
            <a:pPr lvl="1"/>
            <a:r>
              <a:rPr lang="en-US" dirty="0" err="1" smtClean="0"/>
              <a:t>Fdhost</a:t>
            </a:r>
            <a:r>
              <a:rPr lang="en-US" dirty="0" smtClean="0"/>
              <a:t> memory requirement bases on number of crawl ranges</a:t>
            </a:r>
          </a:p>
          <a:p>
            <a:r>
              <a:rPr lang="en-US" dirty="0" smtClean="0"/>
              <a:t>Only FULL population optimized </a:t>
            </a:r>
          </a:p>
          <a:p>
            <a:pPr lvl="1"/>
            <a:r>
              <a:rPr lang="en-US" dirty="0" smtClean="0"/>
              <a:t>Not incremental</a:t>
            </a:r>
          </a:p>
          <a:p>
            <a:r>
              <a:rPr lang="en-US" dirty="0" smtClean="0"/>
              <a:t>Make sure base table has</a:t>
            </a:r>
          </a:p>
          <a:p>
            <a:pPr lvl="1"/>
            <a:r>
              <a:rPr lang="en-US" dirty="0" smtClean="0"/>
              <a:t>Clustered index </a:t>
            </a:r>
          </a:p>
          <a:p>
            <a:pPr lvl="1"/>
            <a:r>
              <a:rPr lang="en-US" dirty="0" smtClean="0"/>
              <a:t>Updated statistics</a:t>
            </a:r>
          </a:p>
          <a:p>
            <a:r>
              <a:rPr lang="en-US" dirty="0" smtClean="0"/>
              <a:t>See: Performance Tuning and Optimization of Full-Text Indexes</a:t>
            </a:r>
          </a:p>
          <a:p>
            <a:pPr lvl="1"/>
            <a:r>
              <a:rPr lang="en-US" sz="2400" dirty="0" smtClean="0"/>
              <a:t>http://technet.microsoft.com/en-us/library/ms142560.aspx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017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DML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FTS-specific functions in T-SQL</a:t>
            </a:r>
          </a:p>
          <a:p>
            <a:pPr lvl="1"/>
            <a:r>
              <a:rPr lang="en-US" dirty="0" smtClean="0"/>
              <a:t>CONTAINS, CONTAINSTABLE</a:t>
            </a:r>
          </a:p>
          <a:p>
            <a:pPr lvl="1"/>
            <a:r>
              <a:rPr lang="en-US" dirty="0" smtClean="0"/>
              <a:t>FREETEXT, FREETEXTTABLE</a:t>
            </a:r>
          </a:p>
          <a:p>
            <a:r>
              <a:rPr lang="en-US" dirty="0" smtClean="0"/>
              <a:t>Language-specific or multi-language search</a:t>
            </a:r>
          </a:p>
          <a:p>
            <a:r>
              <a:rPr lang="en-US" dirty="0" smtClean="0"/>
              <a:t>Some database objects disallow FTS functions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.g. indexed views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07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Full-Text DML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CONTAINS is used as a predicate</a:t>
            </a:r>
          </a:p>
          <a:p>
            <a:pPr lvl="1"/>
            <a:r>
              <a:rPr lang="en-US" dirty="0" smtClean="0"/>
              <a:t>Different types of pattern matching</a:t>
            </a:r>
          </a:p>
          <a:p>
            <a:r>
              <a:rPr lang="en-US" dirty="0" smtClean="0"/>
              <a:t>CONTAINSTABLE returns a table based on full-text matching</a:t>
            </a:r>
          </a:p>
          <a:p>
            <a:pPr lvl="1"/>
            <a:r>
              <a:rPr lang="en-US" dirty="0" smtClean="0"/>
              <a:t>Can include ranking based on weighting</a:t>
            </a:r>
          </a:p>
          <a:p>
            <a:r>
              <a:rPr lang="en-US" dirty="0" smtClean="0"/>
              <a:t>FREETEXT and FREETEXTTABLE</a:t>
            </a:r>
          </a:p>
          <a:p>
            <a:pPr lvl="1"/>
            <a:r>
              <a:rPr lang="en-US" dirty="0" smtClean="0"/>
              <a:t>Use string of space-separated words to match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Full-text Enhancements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Integrated Backup and Restore</a:t>
            </a:r>
          </a:p>
          <a:p>
            <a:pPr lvl="1"/>
            <a:r>
              <a:rPr lang="en-US" dirty="0" smtClean="0"/>
              <a:t>Since SQL Server 2005</a:t>
            </a:r>
          </a:p>
          <a:p>
            <a:r>
              <a:rPr lang="en-US" dirty="0" smtClean="0"/>
              <a:t>Better query performance</a:t>
            </a:r>
          </a:p>
          <a:p>
            <a:pPr lvl="1"/>
            <a:r>
              <a:rPr lang="en-US" dirty="0" smtClean="0"/>
              <a:t>Since SQL Server 2005</a:t>
            </a:r>
          </a:p>
          <a:p>
            <a:pPr lvl="1"/>
            <a:r>
              <a:rPr lang="en-US" dirty="0" smtClean="0"/>
              <a:t>SQL Server 2008 - Additional Performance Enhancements</a:t>
            </a:r>
          </a:p>
          <a:p>
            <a:pPr lvl="2"/>
            <a:r>
              <a:rPr lang="en-US" dirty="0" smtClean="0"/>
              <a:t>Queries run in SQL Server process</a:t>
            </a:r>
          </a:p>
        </p:txBody>
      </p:sp>
    </p:spTree>
    <p:extLst>
      <p:ext uri="{BB962C8B-B14F-4D97-AF65-F5344CB8AC3E}">
        <p14:creationId xmlns:p14="http://schemas.microsoft.com/office/powerpoint/2010/main" val="411533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FTS 2008+ Engine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Integrated in the database engine</a:t>
            </a:r>
          </a:p>
          <a:p>
            <a:pPr lvl="1"/>
            <a:r>
              <a:rPr lang="en-US" dirty="0" smtClean="0"/>
              <a:t>Stored as internal table</a:t>
            </a:r>
          </a:p>
          <a:p>
            <a:pPr lvl="1"/>
            <a:r>
              <a:rPr lang="en-US" dirty="0" smtClean="0"/>
              <a:t>Backed up and restored with database</a:t>
            </a:r>
          </a:p>
          <a:p>
            <a:pPr lvl="1"/>
            <a:r>
              <a:rPr lang="en-US" dirty="0" smtClean="0"/>
              <a:t>Memory managed by the database engine</a:t>
            </a:r>
          </a:p>
          <a:p>
            <a:pPr lvl="1"/>
            <a:r>
              <a:rPr lang="en-US" dirty="0" smtClean="0"/>
              <a:t>No </a:t>
            </a:r>
            <a:r>
              <a:rPr lang="en-US" dirty="0" err="1" smtClean="0"/>
              <a:t>perf</a:t>
            </a:r>
            <a:r>
              <a:rPr lang="en-US" dirty="0" smtClean="0"/>
              <a:t> hit from OLEDB-based access</a:t>
            </a:r>
          </a:p>
          <a:p>
            <a:r>
              <a:rPr lang="en-US" dirty="0" smtClean="0"/>
              <a:t>Indexing engine external process</a:t>
            </a:r>
          </a:p>
          <a:p>
            <a:pPr lvl="1"/>
            <a:r>
              <a:rPr lang="en-US" dirty="0" smtClean="0"/>
              <a:t>More reliable and secure</a:t>
            </a:r>
          </a:p>
          <a:p>
            <a:r>
              <a:rPr lang="en-US" dirty="0" smtClean="0"/>
              <a:t>Indexes require upgrade from 2005</a:t>
            </a:r>
          </a:p>
        </p:txBody>
      </p:sp>
    </p:spTree>
    <p:extLst>
      <p:ext uri="{BB962C8B-B14F-4D97-AF65-F5344CB8AC3E}">
        <p14:creationId xmlns:p14="http://schemas.microsoft.com/office/powerpoint/2010/main" val="16993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FTS 2008+ Query Features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Query </a:t>
            </a:r>
            <a:r>
              <a:rPr lang="en-US" dirty="0" smtClean="0"/>
              <a:t>improvements</a:t>
            </a:r>
          </a:p>
          <a:p>
            <a:pPr lvl="1"/>
            <a:r>
              <a:rPr lang="en-US" dirty="0" smtClean="0"/>
              <a:t>FTS integrated with SQL engine</a:t>
            </a:r>
            <a:endParaRPr lang="en-US" dirty="0"/>
          </a:p>
          <a:p>
            <a:pPr lvl="1"/>
            <a:r>
              <a:rPr lang="en-US" dirty="0"/>
              <a:t>All relational operators can be used</a:t>
            </a:r>
          </a:p>
          <a:p>
            <a:pPr lvl="1"/>
            <a:r>
              <a:rPr lang="en-US" dirty="0"/>
              <a:t>Filters can be applied anywhere</a:t>
            </a:r>
          </a:p>
          <a:p>
            <a:pPr lvl="1"/>
            <a:r>
              <a:rPr lang="en-US" dirty="0"/>
              <a:t>No surrogate keys in use (if PK is integer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Noise words now </a:t>
            </a:r>
            <a:r>
              <a:rPr lang="en-US" dirty="0" err="1" smtClean="0"/>
              <a:t>stoplists</a:t>
            </a:r>
            <a:endParaRPr lang="en-US" dirty="0" smtClean="0"/>
          </a:p>
          <a:p>
            <a:pPr lvl="1"/>
            <a:r>
              <a:rPr lang="en-US" dirty="0" smtClean="0"/>
              <a:t>DB objects, stored in internal tables</a:t>
            </a:r>
          </a:p>
          <a:p>
            <a:pPr lvl="1"/>
            <a:r>
              <a:rPr lang="en-US" dirty="0" smtClean="0"/>
              <a:t>Alterable on the fly</a:t>
            </a:r>
          </a:p>
          <a:p>
            <a:pPr lvl="1"/>
            <a:r>
              <a:rPr lang="en-US" dirty="0" smtClean="0"/>
              <a:t>Configurable for column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9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Transparency in FTS 2008+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Index contents visible</a:t>
            </a:r>
          </a:p>
          <a:p>
            <a:pPr lvl="1"/>
            <a:r>
              <a:rPr lang="en-US" dirty="0"/>
              <a:t>Two dynamic management views expose </a:t>
            </a:r>
            <a:r>
              <a:rPr lang="en-US" dirty="0" smtClean="0"/>
              <a:t>index</a:t>
            </a:r>
          </a:p>
          <a:p>
            <a:pPr lvl="2"/>
            <a:r>
              <a:rPr lang="en-US" dirty="0"/>
              <a:t>sys.dm_fts_index_keywords</a:t>
            </a:r>
          </a:p>
          <a:p>
            <a:pPr lvl="2"/>
            <a:r>
              <a:rPr lang="en-US" dirty="0" smtClean="0"/>
              <a:t>sys.dm_fts_index_keywords_by_document</a:t>
            </a:r>
            <a:endParaRPr lang="en-US" dirty="0"/>
          </a:p>
          <a:p>
            <a:r>
              <a:rPr lang="en-US" dirty="0"/>
              <a:t>Query semantics transparent</a:t>
            </a:r>
          </a:p>
          <a:p>
            <a:pPr lvl="1"/>
            <a:r>
              <a:rPr lang="en-US" dirty="0" smtClean="0"/>
              <a:t>sys.dm_fts_parser </a:t>
            </a:r>
            <a:r>
              <a:rPr lang="en-US" dirty="0"/>
              <a:t>returns query </a:t>
            </a:r>
            <a:r>
              <a:rPr lang="en-US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2012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Scales up to 350 million documents</a:t>
            </a:r>
          </a:p>
          <a:p>
            <a:r>
              <a:rPr lang="en-US" smtClean="0"/>
              <a:t>Index-building speed</a:t>
            </a:r>
          </a:p>
          <a:p>
            <a:pPr lvl="1"/>
            <a:r>
              <a:rPr lang="en-US" smtClean="0"/>
              <a:t>Master merge parallelization</a:t>
            </a:r>
          </a:p>
          <a:p>
            <a:pPr lvl="1"/>
            <a:r>
              <a:rPr lang="en-US" smtClean="0"/>
              <a:t>More granular build</a:t>
            </a:r>
          </a:p>
          <a:p>
            <a:pPr lvl="1"/>
            <a:r>
              <a:rPr lang="en-US" smtClean="0"/>
              <a:t>More granular locks during build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02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2012 Query Performance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Query orders of magnitude faster than 2008</a:t>
            </a:r>
          </a:p>
          <a:p>
            <a:r>
              <a:rPr lang="en-US" smtClean="0"/>
              <a:t>Worst case query response time &lt; 3 sec</a:t>
            </a:r>
          </a:p>
          <a:p>
            <a:r>
              <a:rPr lang="en-US" smtClean="0"/>
              <a:t>Predicate folding</a:t>
            </a:r>
          </a:p>
          <a:p>
            <a:pPr lvl="1"/>
            <a:r>
              <a:rPr lang="en-US" smtClean="0"/>
              <a:t>e.g. CT(1) AND CT(2) -&gt; CT(1 AND 2)</a:t>
            </a:r>
          </a:p>
          <a:p>
            <a:r>
              <a:rPr lang="en-US" smtClean="0"/>
              <a:t>Faster search time using FTS STVF</a:t>
            </a:r>
          </a:p>
          <a:p>
            <a:pPr lvl="1"/>
            <a:r>
              <a:rPr lang="en-US" smtClean="0"/>
              <a:t>Query parallelization</a:t>
            </a:r>
          </a:p>
          <a:p>
            <a:pPr lvl="1"/>
            <a:r>
              <a:rPr lang="en-US" smtClean="0"/>
              <a:t>Optimized for SELECT TOP 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461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Provides search against character-based data</a:t>
            </a:r>
          </a:p>
          <a:p>
            <a:pPr lvl="1"/>
            <a:r>
              <a:rPr lang="en-US" dirty="0" smtClean="0"/>
              <a:t>Character-based columns</a:t>
            </a:r>
          </a:p>
          <a:p>
            <a:pPr lvl="1"/>
            <a:r>
              <a:rPr lang="en-US" dirty="0" err="1" smtClean="0"/>
              <a:t>Varbinary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For binary document formats</a:t>
            </a:r>
          </a:p>
          <a:p>
            <a:pPr lvl="2"/>
            <a:r>
              <a:rPr lang="en-US" dirty="0" smtClean="0"/>
              <a:t>Includes </a:t>
            </a:r>
            <a:r>
              <a:rPr lang="en-US" dirty="0" err="1" smtClean="0"/>
              <a:t>filestream</a:t>
            </a:r>
            <a:r>
              <a:rPr lang="en-US" dirty="0" smtClean="0"/>
              <a:t> storage data</a:t>
            </a:r>
          </a:p>
          <a:p>
            <a:pPr lvl="1"/>
            <a:r>
              <a:rPr lang="en-US" dirty="0" smtClean="0"/>
              <a:t>XML</a:t>
            </a:r>
          </a:p>
          <a:p>
            <a:r>
              <a:rPr lang="en-US" dirty="0" smtClean="0"/>
              <a:t>Search functionality </a:t>
            </a:r>
            <a:r>
              <a:rPr lang="en-US" dirty="0"/>
              <a:t>includes</a:t>
            </a:r>
          </a:p>
          <a:p>
            <a:pPr lvl="1"/>
            <a:r>
              <a:rPr lang="en-US" dirty="0"/>
              <a:t>Simple terms - with </a:t>
            </a:r>
            <a:r>
              <a:rPr lang="en-US" dirty="0" err="1"/>
              <a:t>boolean</a:t>
            </a:r>
            <a:r>
              <a:rPr lang="en-US" dirty="0"/>
              <a:t> operators and fuzzy matching</a:t>
            </a:r>
          </a:p>
          <a:p>
            <a:pPr lvl="1"/>
            <a:r>
              <a:rPr lang="en-US" dirty="0" smtClean="0"/>
              <a:t>Prefix </a:t>
            </a:r>
            <a:r>
              <a:rPr lang="en-US" dirty="0"/>
              <a:t>searches</a:t>
            </a:r>
          </a:p>
          <a:p>
            <a:pPr lvl="1"/>
            <a:r>
              <a:rPr lang="en-US" dirty="0"/>
              <a:t>Inflectional forms</a:t>
            </a:r>
          </a:p>
          <a:p>
            <a:pPr lvl="1"/>
            <a:r>
              <a:rPr lang="en-US" dirty="0" smtClean="0"/>
              <a:t>Words </a:t>
            </a:r>
            <a:r>
              <a:rPr lang="en-US" dirty="0"/>
              <a:t>near other words or </a:t>
            </a:r>
            <a:r>
              <a:rPr lang="en-US" dirty="0" smtClean="0"/>
              <a:t>phrases</a:t>
            </a:r>
          </a:p>
          <a:p>
            <a:pPr lvl="1"/>
            <a:r>
              <a:rPr lang="en-US" dirty="0"/>
              <a:t>Ranking documents by </a:t>
            </a:r>
            <a:r>
              <a:rPr lang="en-US" dirty="0" smtClean="0"/>
              <a:t>relevance</a:t>
            </a:r>
          </a:p>
          <a:p>
            <a:pPr lvl="1"/>
            <a:r>
              <a:rPr lang="en-US" dirty="0"/>
              <a:t>Weighted </a:t>
            </a:r>
            <a:r>
              <a:rPr lang="en-US" dirty="0" smtClean="0"/>
              <a:t>values</a:t>
            </a:r>
          </a:p>
          <a:p>
            <a:pPr lvl="1"/>
            <a:r>
              <a:rPr lang="en-US" dirty="0" smtClean="0"/>
              <a:t>Document Property-based search (2012)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23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2012 Property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Property-based search</a:t>
            </a:r>
          </a:p>
          <a:p>
            <a:pPr lvl="1"/>
            <a:r>
              <a:rPr lang="en-US" smtClean="0"/>
              <a:t>Define property lists (DB object)</a:t>
            </a:r>
          </a:p>
          <a:p>
            <a:pPr lvl="1"/>
            <a:r>
              <a:rPr lang="en-US" smtClean="0"/>
              <a:t>Property lists are per-index</a:t>
            </a:r>
          </a:p>
          <a:p>
            <a:pPr lvl="2"/>
            <a:r>
              <a:rPr lang="en-US" smtClean="0"/>
              <a:t>Must update index content if added to existing index</a:t>
            </a:r>
          </a:p>
          <a:p>
            <a:pPr lvl="1"/>
            <a:r>
              <a:rPr lang="en-US" smtClean="0"/>
              <a:t>Used with form of CONTAINS, CONTAINSTABLE</a:t>
            </a:r>
          </a:p>
          <a:p>
            <a:pPr lvl="1"/>
            <a:r>
              <a:rPr lang="en-US" smtClean="0"/>
              <a:t>IFilter must support extracting properties of interest</a:t>
            </a:r>
          </a:p>
          <a:p>
            <a:pPr lvl="2"/>
            <a:r>
              <a:rPr lang="en-US" smtClean="0"/>
              <a:t>Troubleshoot with TF 7603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1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Search Property 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SEARCH PROPERTY LIST</a:t>
            </a:r>
          </a:p>
          <a:p>
            <a:pPr lvl="1"/>
            <a:r>
              <a:rPr lang="en-US" smtClean="0"/>
              <a:t>Empty list or from existing</a:t>
            </a:r>
          </a:p>
          <a:p>
            <a:r>
              <a:rPr lang="en-US" smtClean="0"/>
              <a:t>ALTER SEARCH PROPERTY LIST</a:t>
            </a:r>
          </a:p>
          <a:p>
            <a:pPr lvl="1"/>
            <a:r>
              <a:rPr lang="en-US" smtClean="0"/>
              <a:t>Add or remove search properties</a:t>
            </a:r>
          </a:p>
          <a:p>
            <a:pPr lvl="1"/>
            <a:r>
              <a:rPr lang="en-US" smtClean="0"/>
              <a:t>Windows Property Sets/Properties have well-known IDs</a:t>
            </a:r>
          </a:p>
          <a:p>
            <a:pPr lvl="2"/>
            <a:r>
              <a:rPr lang="en-US" smtClean="0"/>
              <a:t>http://msdn.microsoft.com/en-us/library/dd561977(v=VS.85).aspx</a:t>
            </a:r>
          </a:p>
          <a:p>
            <a:r>
              <a:rPr lang="en-US" smtClean="0"/>
              <a:t>Associate with FULLTEXT INDEX</a:t>
            </a:r>
          </a:p>
          <a:p>
            <a:pPr lvl="1"/>
            <a:r>
              <a:rPr lang="en-US" smtClean="0"/>
              <a:t>In CREATE or ALTER FULLTEXT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21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Implementing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SemanticsDB must be installed</a:t>
            </a:r>
          </a:p>
          <a:p>
            <a:pPr lvl="1"/>
            <a:r>
              <a:rPr lang="en-US" smtClean="0"/>
              <a:t>Language Model – subset of FTS languages </a:t>
            </a:r>
          </a:p>
          <a:p>
            <a:r>
              <a:rPr lang="en-US" smtClean="0"/>
              <a:t>Specify in full-text index specification</a:t>
            </a:r>
          </a:p>
          <a:p>
            <a:pPr lvl="1"/>
            <a:r>
              <a:rPr lang="en-US" smtClean="0"/>
              <a:t>SEMANTIC_STATISTICS, per-column</a:t>
            </a:r>
          </a:p>
          <a:p>
            <a:pPr lvl="1"/>
            <a:r>
              <a:rPr lang="en-US" smtClean="0"/>
              <a:t>Built as part of full-text index build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Semantic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Uses two internal indexes</a:t>
            </a:r>
          </a:p>
          <a:p>
            <a:pPr lvl="1"/>
            <a:r>
              <a:rPr lang="en-US" smtClean="0"/>
              <a:t>Tag Index</a:t>
            </a:r>
          </a:p>
          <a:p>
            <a:pPr lvl="2"/>
            <a:r>
              <a:rPr lang="en-US" smtClean="0"/>
              <a:t>Uses variation of TF-IDX algorithm </a:t>
            </a:r>
          </a:p>
          <a:p>
            <a:pPr lvl="3"/>
            <a:r>
              <a:rPr lang="en-US" smtClean="0"/>
              <a:t>Term Frequency / Inverse Document Frequency</a:t>
            </a:r>
          </a:p>
          <a:p>
            <a:pPr lvl="1"/>
            <a:r>
              <a:rPr lang="en-US" smtClean="0"/>
              <a:t>Document Similarity Index</a:t>
            </a:r>
          </a:p>
          <a:p>
            <a:pPr lvl="2"/>
            <a:r>
              <a:rPr lang="en-US" smtClean="0"/>
              <a:t>Uses variation of cosine similarity algorithm</a:t>
            </a:r>
          </a:p>
          <a:p>
            <a:pPr lvl="1"/>
            <a:r>
              <a:rPr lang="en-US" smtClean="0"/>
              <a:t>Only supports unigrams in SQL Server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40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Semantic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Three table-valued functions</a:t>
            </a:r>
          </a:p>
          <a:p>
            <a:pPr lvl="1"/>
            <a:r>
              <a:rPr lang="en-US" smtClean="0"/>
              <a:t>SEMANTICKEYPHRASETABLE</a:t>
            </a:r>
          </a:p>
          <a:p>
            <a:pPr lvl="2"/>
            <a:r>
              <a:rPr lang="en-US" smtClean="0"/>
              <a:t>Keyphrases by column &amp; document (scored)</a:t>
            </a:r>
          </a:p>
          <a:p>
            <a:pPr lvl="1"/>
            <a:r>
              <a:rPr lang="en-US" smtClean="0"/>
              <a:t>SEMANTICSIMILARITYDETAILSTABLE</a:t>
            </a:r>
          </a:p>
          <a:p>
            <a:pPr lvl="2"/>
            <a:r>
              <a:rPr lang="en-US" smtClean="0"/>
              <a:t>Find most similar documents to exemplar (scored)</a:t>
            </a:r>
          </a:p>
          <a:p>
            <a:pPr lvl="1"/>
            <a:r>
              <a:rPr lang="en-US" smtClean="0"/>
              <a:t>SEMANTICSIMILARITYTABLE</a:t>
            </a:r>
          </a:p>
          <a:p>
            <a:pPr lvl="2"/>
            <a:r>
              <a:rPr lang="en-US" smtClean="0"/>
              <a:t>Why two documents are similar (scored)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17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- Extended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full_update_instead_of_partial_update</a:t>
            </a:r>
            <a:endParaRPr lang="en-US" dirty="0"/>
          </a:p>
          <a:p>
            <a:r>
              <a:rPr lang="en-US" dirty="0" err="1"/>
              <a:t>full_text_crawl_started</a:t>
            </a:r>
            <a:endParaRPr lang="en-US" dirty="0"/>
          </a:p>
          <a:p>
            <a:r>
              <a:rPr lang="en-US" dirty="0" err="1"/>
              <a:t>full_text_crawl_stopped</a:t>
            </a:r>
            <a:endParaRPr lang="en-US" dirty="0"/>
          </a:p>
          <a:p>
            <a:r>
              <a:rPr lang="en-US" dirty="0" err="1"/>
              <a:t>fulltext_query_exec_stats</a:t>
            </a:r>
            <a:endParaRPr lang="en-US" dirty="0"/>
          </a:p>
          <a:p>
            <a:r>
              <a:rPr lang="en-US" dirty="0" err="1"/>
              <a:t>fulltext_reorganize_start</a:t>
            </a:r>
            <a:endParaRPr lang="en-US" dirty="0"/>
          </a:p>
          <a:p>
            <a:r>
              <a:rPr lang="en-US" dirty="0" err="1"/>
              <a:t>fulltext_reorganize_source_fragment</a:t>
            </a:r>
            <a:endParaRPr lang="en-US" dirty="0"/>
          </a:p>
          <a:p>
            <a:r>
              <a:rPr lang="en-US" dirty="0"/>
              <a:t>fulltext_reorganize_phase1_source_fragment</a:t>
            </a:r>
          </a:p>
          <a:p>
            <a:r>
              <a:rPr lang="en-US" dirty="0"/>
              <a:t>fulltext_reorganize_phase1_destination_fragment</a:t>
            </a:r>
          </a:p>
          <a:p>
            <a:r>
              <a:rPr lang="en-US" dirty="0" err="1"/>
              <a:t>fulltext_reorganize_progress</a:t>
            </a:r>
            <a:endParaRPr lang="en-US" dirty="0"/>
          </a:p>
          <a:p>
            <a:r>
              <a:rPr lang="en-US" dirty="0" err="1"/>
              <a:t>fulltext_query_recompile</a:t>
            </a:r>
            <a:endParaRPr lang="en-US" dirty="0"/>
          </a:p>
          <a:p>
            <a:r>
              <a:rPr lang="en-US" dirty="0" err="1"/>
              <a:t>fulltext_semantic_document_language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8804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- Profiler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FT:Crawl</a:t>
            </a:r>
            <a:r>
              <a:rPr lang="en-US" dirty="0"/>
              <a:t> Started</a:t>
            </a:r>
          </a:p>
          <a:p>
            <a:r>
              <a:rPr lang="en-US" dirty="0" err="1"/>
              <a:t>FT:Crawl</a:t>
            </a:r>
            <a:r>
              <a:rPr lang="en-US" dirty="0"/>
              <a:t> Stopped</a:t>
            </a:r>
          </a:p>
          <a:p>
            <a:r>
              <a:rPr lang="en-US" dirty="0" err="1"/>
              <a:t>FT:Crawl</a:t>
            </a:r>
            <a:r>
              <a:rPr lang="en-US" dirty="0"/>
              <a:t> </a:t>
            </a:r>
            <a:r>
              <a:rPr lang="en-US" dirty="0" smtClean="0"/>
              <a:t>Aborted</a:t>
            </a:r>
            <a:endParaRPr lang="en-US" dirty="0"/>
          </a:p>
          <a:p>
            <a:r>
              <a:rPr lang="en-US" dirty="0" smtClean="0"/>
              <a:t>Audit </a:t>
            </a:r>
            <a:r>
              <a:rPr lang="en-US" dirty="0" err="1"/>
              <a:t>Fulltext</a:t>
            </a:r>
            <a:endParaRPr lang="en-US" dirty="0"/>
          </a:p>
          <a:p>
            <a:r>
              <a:rPr lang="en-US" dirty="0" err="1"/>
              <a:t>SQL:FullTextQuery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6352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default full-text language</a:t>
            </a:r>
          </a:p>
          <a:p>
            <a:r>
              <a:rPr lang="en-US" dirty="0"/>
              <a:t>max full-text crawl </a:t>
            </a:r>
            <a:r>
              <a:rPr lang="en-US" dirty="0" smtClean="0"/>
              <a:t>range</a:t>
            </a:r>
          </a:p>
          <a:p>
            <a:r>
              <a:rPr lang="en-US" dirty="0" err="1"/>
              <a:t>ft</a:t>
            </a:r>
            <a:r>
              <a:rPr lang="en-US" dirty="0"/>
              <a:t> crawl bandwidth (max)</a:t>
            </a:r>
          </a:p>
          <a:p>
            <a:r>
              <a:rPr lang="en-US" dirty="0" err="1"/>
              <a:t>ft</a:t>
            </a:r>
            <a:r>
              <a:rPr lang="en-US" dirty="0"/>
              <a:t> crawl bandwidth (min)</a:t>
            </a:r>
          </a:p>
          <a:p>
            <a:r>
              <a:rPr lang="en-US" dirty="0" err="1"/>
              <a:t>ft</a:t>
            </a:r>
            <a:r>
              <a:rPr lang="en-US" dirty="0"/>
              <a:t> notify bandwidth (max)</a:t>
            </a:r>
          </a:p>
          <a:p>
            <a:r>
              <a:rPr lang="en-US" dirty="0" err="1"/>
              <a:t>ft</a:t>
            </a:r>
            <a:r>
              <a:rPr lang="en-US" dirty="0"/>
              <a:t> notify bandwidth (min</a:t>
            </a:r>
            <a:r>
              <a:rPr lang="en-US" dirty="0" smtClean="0"/>
              <a:t>)</a:t>
            </a:r>
          </a:p>
          <a:p>
            <a:r>
              <a:rPr lang="en-US" dirty="0"/>
              <a:t>transform noise words</a:t>
            </a:r>
          </a:p>
        </p:txBody>
      </p:sp>
    </p:spTree>
    <p:extLst>
      <p:ext uri="{BB962C8B-B14F-4D97-AF65-F5344CB8AC3E}">
        <p14:creationId xmlns:p14="http://schemas.microsoft.com/office/powerpoint/2010/main" val="28773183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Space and OS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Full-text Filter Daemon Launcher</a:t>
            </a:r>
          </a:p>
          <a:p>
            <a:pPr lvl="1"/>
            <a:r>
              <a:rPr lang="en-US" dirty="0" smtClean="0"/>
              <a:t>Separate process</a:t>
            </a:r>
          </a:p>
          <a:p>
            <a:pPr lvl="1"/>
            <a:r>
              <a:rPr lang="en-US" dirty="0" smtClean="0"/>
              <a:t>Service account</a:t>
            </a:r>
          </a:p>
          <a:p>
            <a:r>
              <a:rPr lang="en-US" dirty="0" smtClean="0"/>
              <a:t>PDF filter requires DLL directory to be in path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6454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Monitor thread and memory usage when crawl is taking place</a:t>
            </a:r>
          </a:p>
          <a:p>
            <a:r>
              <a:rPr lang="en-US" dirty="0" smtClean="0"/>
              <a:t>Monitor </a:t>
            </a:r>
            <a:r>
              <a:rPr lang="en-US" dirty="0" err="1" smtClean="0"/>
              <a:t>Fulltext</a:t>
            </a:r>
            <a:r>
              <a:rPr lang="en-US" dirty="0" smtClean="0"/>
              <a:t> Daemon Launcher process in </a:t>
            </a:r>
            <a:r>
              <a:rPr lang="en-US" dirty="0" err="1" smtClean="0"/>
              <a:t>Perfmon</a:t>
            </a:r>
            <a:endParaRPr lang="en-US" dirty="0" smtClean="0"/>
          </a:p>
          <a:p>
            <a:pPr lvl="1"/>
            <a:r>
              <a:rPr lang="en-US" dirty="0" smtClean="0"/>
              <a:t>FTHOST.exe</a:t>
            </a:r>
          </a:p>
          <a:p>
            <a:r>
              <a:rPr lang="en-US" dirty="0" smtClean="0"/>
              <a:t>FTS-specific wait types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286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Semantic Search – SQL Server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Search the meaning of the document</a:t>
            </a:r>
          </a:p>
          <a:p>
            <a:pPr lvl="1"/>
            <a:r>
              <a:rPr lang="en-US" smtClean="0"/>
              <a:t>Not just keywords</a:t>
            </a:r>
          </a:p>
          <a:p>
            <a:r>
              <a:rPr lang="en-US" smtClean="0"/>
              <a:t>Implements common search pattern</a:t>
            </a:r>
          </a:p>
          <a:p>
            <a:pPr lvl="1"/>
            <a:r>
              <a:rPr lang="en-US" smtClean="0"/>
              <a:t>Search by keyword (full-text)</a:t>
            </a:r>
          </a:p>
          <a:p>
            <a:pPr lvl="1"/>
            <a:r>
              <a:rPr lang="en-US" smtClean="0"/>
              <a:t>Most relevant keyphrases (document summary)</a:t>
            </a:r>
          </a:p>
          <a:p>
            <a:pPr lvl="1"/>
            <a:r>
              <a:rPr lang="en-US" smtClean="0"/>
              <a:t>Finds closest documents by relevance</a:t>
            </a:r>
          </a:p>
          <a:p>
            <a:pPr lvl="1"/>
            <a:r>
              <a:rPr lang="en-US" smtClean="0"/>
              <a:t>Reason (keyphrases) for document similarity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515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Rectangle 6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576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Fulltext search re-architected in SQL Server 2008</a:t>
            </a:r>
          </a:p>
          <a:p>
            <a:pPr lvl="1"/>
            <a:r>
              <a:rPr lang="en-US" dirty="0" smtClean="0"/>
              <a:t>Search component integrated with SQL Server</a:t>
            </a:r>
          </a:p>
          <a:p>
            <a:pPr lvl="1"/>
            <a:r>
              <a:rPr lang="en-US" dirty="0" smtClean="0"/>
              <a:t>Query improvements</a:t>
            </a:r>
          </a:p>
          <a:p>
            <a:pPr lvl="1"/>
            <a:r>
              <a:rPr lang="en-US" dirty="0" smtClean="0"/>
              <a:t>Queries are more transparent</a:t>
            </a:r>
          </a:p>
          <a:p>
            <a:pPr lvl="2"/>
            <a:r>
              <a:rPr lang="en-US" dirty="0" smtClean="0"/>
              <a:t>DMVs can be used to troubleshoot 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for over 50 languages</a:t>
            </a:r>
          </a:p>
          <a:p>
            <a:pPr lvl="1"/>
            <a:r>
              <a:rPr lang="en-US" dirty="0" err="1" smtClean="0"/>
              <a:t>sys.fulltext_languages</a:t>
            </a:r>
            <a:endParaRPr lang="en-US" dirty="0" smtClean="0"/>
          </a:p>
          <a:p>
            <a:r>
              <a:rPr lang="en-US" dirty="0" smtClean="0"/>
              <a:t>For each supported language</a:t>
            </a:r>
          </a:p>
          <a:p>
            <a:pPr lvl="1"/>
            <a:r>
              <a:rPr lang="en-US" dirty="0" smtClean="0"/>
              <a:t>Word breaker and stemmer</a:t>
            </a:r>
          </a:p>
          <a:p>
            <a:pPr lvl="2"/>
            <a:r>
              <a:rPr lang="en-US" dirty="0" smtClean="0"/>
              <a:t>Word breaker determines what constitutes a word</a:t>
            </a:r>
          </a:p>
          <a:p>
            <a:pPr lvl="2"/>
            <a:r>
              <a:rPr lang="en-US" dirty="0" smtClean="0"/>
              <a:t>Stemmer generates inflectional forms of a word</a:t>
            </a:r>
          </a:p>
          <a:p>
            <a:pPr lvl="2"/>
            <a:r>
              <a:rPr lang="en-US" dirty="0" smtClean="0"/>
              <a:t>Third party language support can be registered</a:t>
            </a:r>
          </a:p>
          <a:p>
            <a:pPr lvl="1"/>
            <a:r>
              <a:rPr lang="en-US" dirty="0" smtClean="0"/>
              <a:t>Thesaurus file (XML format files)</a:t>
            </a:r>
          </a:p>
          <a:p>
            <a:pPr lvl="2"/>
            <a:r>
              <a:rPr lang="en-US" dirty="0" smtClean="0"/>
              <a:t>Expansion sets</a:t>
            </a:r>
          </a:p>
          <a:p>
            <a:pPr lvl="2"/>
            <a:r>
              <a:rPr lang="en-US" dirty="0" smtClean="0"/>
              <a:t>Replacement sets (synonyms)</a:t>
            </a:r>
          </a:p>
          <a:p>
            <a:pPr lvl="2"/>
            <a:r>
              <a:rPr lang="en-US" dirty="0" smtClean="0"/>
              <a:t>Diacritics setting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ist of words to be ignored in system </a:t>
            </a:r>
            <a:r>
              <a:rPr lang="en-US" dirty="0" err="1" smtClean="0"/>
              <a:t>stoplist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058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FTS SQL Server 2012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Word breakers updated</a:t>
            </a:r>
          </a:p>
          <a:p>
            <a:pPr lvl="1"/>
            <a:r>
              <a:rPr lang="en-US" dirty="0" smtClean="0"/>
              <a:t>English, Danish, Polish, Turkish</a:t>
            </a:r>
          </a:p>
          <a:p>
            <a:pPr lvl="1"/>
            <a:r>
              <a:rPr lang="en-US" dirty="0" smtClean="0"/>
              <a:t>Third party replaced with MS components</a:t>
            </a:r>
          </a:p>
          <a:p>
            <a:pPr lvl="1"/>
            <a:r>
              <a:rPr lang="en-US" dirty="0" smtClean="0"/>
              <a:t>You can revert to previous versions</a:t>
            </a:r>
          </a:p>
          <a:p>
            <a:r>
              <a:rPr lang="en-US" dirty="0" smtClean="0"/>
              <a:t>New </a:t>
            </a:r>
            <a:r>
              <a:rPr lang="en-US" dirty="0" smtClean="0"/>
              <a:t>language support</a:t>
            </a:r>
            <a:endParaRPr lang="en-US" dirty="0" smtClean="0"/>
          </a:p>
          <a:p>
            <a:pPr lvl="1"/>
            <a:r>
              <a:rPr lang="en-US" dirty="0" smtClean="0"/>
              <a:t>Czech, Greek</a:t>
            </a:r>
          </a:p>
          <a:p>
            <a:r>
              <a:rPr lang="en-US" dirty="0" err="1" smtClean="0"/>
              <a:t>Stoplists</a:t>
            </a:r>
            <a:r>
              <a:rPr lang="en-US" dirty="0" smtClean="0"/>
              <a:t>, Thesaurus, Filters </a:t>
            </a:r>
            <a:r>
              <a:rPr lang="en-US" dirty="0" smtClean="0"/>
              <a:t>as </a:t>
            </a:r>
            <a:r>
              <a:rPr lang="en-US" dirty="0" smtClean="0"/>
              <a:t>SQL Server 2008</a:t>
            </a:r>
          </a:p>
          <a:p>
            <a:pPr lvl="1"/>
            <a:r>
              <a:rPr lang="en-US" dirty="0" smtClean="0"/>
              <a:t>Office 2010 filters must be installed manually</a:t>
            </a:r>
          </a:p>
          <a:p>
            <a:r>
              <a:rPr lang="en-US" dirty="0" smtClean="0"/>
              <a:t>Property Lists added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44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FTS Filters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filter is provided for each document type</a:t>
            </a:r>
          </a:p>
          <a:p>
            <a:pPr lvl="1"/>
            <a:r>
              <a:rPr lang="en-US" dirty="0" smtClean="0"/>
              <a:t>Knows the format of non-text documents - extracts text</a:t>
            </a:r>
          </a:p>
          <a:p>
            <a:pPr lvl="1"/>
            <a:r>
              <a:rPr lang="en-US" dirty="0" smtClean="0"/>
              <a:t>Examples include Microsoft Office documents and PDF files</a:t>
            </a:r>
          </a:p>
          <a:p>
            <a:pPr lvl="1"/>
            <a:r>
              <a:rPr lang="en-US" dirty="0" smtClean="0"/>
              <a:t>XML and HTML filters included</a:t>
            </a:r>
          </a:p>
          <a:p>
            <a:pPr lvl="1"/>
            <a:r>
              <a:rPr lang="en-US" dirty="0" smtClean="0"/>
              <a:t>Third party filters can be installed</a:t>
            </a:r>
          </a:p>
          <a:p>
            <a:r>
              <a:rPr lang="en-US" dirty="0" smtClean="0"/>
              <a:t>Suffix can be specified in a separate column</a:t>
            </a:r>
          </a:p>
          <a:p>
            <a:pPr lvl="1"/>
            <a:r>
              <a:rPr lang="en-US" dirty="0" smtClean="0"/>
              <a:t>In the table to be indexed</a:t>
            </a:r>
          </a:p>
          <a:p>
            <a:pPr lvl="1"/>
            <a:r>
              <a:rPr lang="en-US" dirty="0" smtClean="0"/>
              <a:t>Filter chosen by suffix</a:t>
            </a:r>
          </a:p>
          <a:p>
            <a:pPr lvl="1"/>
            <a:r>
              <a:rPr lang="en-US" dirty="0" smtClean="0"/>
              <a:t>Allows multiple document-types in one table/column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13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Administration -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FTS-specific services</a:t>
            </a:r>
          </a:p>
          <a:p>
            <a:pPr lvl="1"/>
            <a:r>
              <a:rPr lang="en-US" dirty="0" smtClean="0"/>
              <a:t>Pre-2008: </a:t>
            </a:r>
            <a:r>
              <a:rPr lang="en-US" dirty="0" err="1" smtClean="0"/>
              <a:t>Fulltext</a:t>
            </a:r>
            <a:r>
              <a:rPr lang="en-US" dirty="0" smtClean="0"/>
              <a:t> search service</a:t>
            </a:r>
          </a:p>
          <a:p>
            <a:pPr lvl="2"/>
            <a:r>
              <a:rPr lang="en-US" dirty="0" smtClean="0"/>
              <a:t>All search runs in this service</a:t>
            </a:r>
          </a:p>
          <a:p>
            <a:pPr lvl="1"/>
            <a:r>
              <a:rPr lang="en-US" dirty="0" smtClean="0"/>
              <a:t>2008 </a:t>
            </a:r>
            <a:r>
              <a:rPr lang="en-US" dirty="0"/>
              <a:t>and above: FDHOST Launcher service </a:t>
            </a:r>
            <a:endParaRPr lang="en-US" dirty="0" smtClean="0"/>
          </a:p>
          <a:p>
            <a:pPr lvl="2"/>
            <a:r>
              <a:rPr lang="en-US" dirty="0" smtClean="0"/>
              <a:t>Used to build FTS index</a:t>
            </a:r>
          </a:p>
          <a:p>
            <a:pPr lvl="2"/>
            <a:r>
              <a:rPr lang="en-US" dirty="0" smtClean="0"/>
              <a:t>Word-breakers and filters run in this service</a:t>
            </a:r>
          </a:p>
          <a:p>
            <a:pPr lvl="2"/>
            <a:r>
              <a:rPr lang="en-US" dirty="0" smtClean="0"/>
              <a:t>Searches run in SQL Server engine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72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 and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FULLTEXT CATALOG</a:t>
            </a:r>
          </a:p>
          <a:p>
            <a:r>
              <a:rPr lang="en-US" dirty="0" smtClean="0"/>
              <a:t>FULLTEXT INDEX</a:t>
            </a:r>
          </a:p>
          <a:p>
            <a:r>
              <a:rPr lang="en-US" dirty="0" smtClean="0"/>
              <a:t>Word breaker/Stemmer (Language support)</a:t>
            </a:r>
          </a:p>
          <a:p>
            <a:r>
              <a:rPr lang="en-US" dirty="0"/>
              <a:t>Document </a:t>
            </a:r>
            <a:r>
              <a:rPr lang="en-US" dirty="0" smtClean="0"/>
              <a:t>Filters</a:t>
            </a:r>
          </a:p>
          <a:p>
            <a:r>
              <a:rPr lang="en-US" dirty="0" err="1" smtClean="0"/>
              <a:t>Stoplists</a:t>
            </a:r>
            <a:endParaRPr lang="en-US" dirty="0" smtClean="0"/>
          </a:p>
          <a:p>
            <a:r>
              <a:rPr lang="en-US" dirty="0" smtClean="0"/>
              <a:t>Property Lists</a:t>
            </a:r>
          </a:p>
          <a:p>
            <a:r>
              <a:rPr lang="en-US" dirty="0" smtClean="0"/>
              <a:t>Thesaurus Files (per-instance)</a:t>
            </a:r>
          </a:p>
        </p:txBody>
      </p:sp>
    </p:spTree>
    <p:extLst>
      <p:ext uri="{BB962C8B-B14F-4D97-AF65-F5344CB8AC3E}">
        <p14:creationId xmlns:p14="http://schemas.microsoft.com/office/powerpoint/2010/main" val="2706515251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5849</TotalTime>
  <Words>2025</Words>
  <Application>Microsoft Office PowerPoint</Application>
  <PresentationFormat>Letter Paper (8.5x11 in)</PresentationFormat>
  <Paragraphs>410</Paragraphs>
  <Slides>40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SQLskills Master Template</vt:lpstr>
      <vt:lpstr>SQLskills_BobB_Template</vt:lpstr>
      <vt:lpstr>Module 13 Supporting Full-Text  and Semantic Search </vt:lpstr>
      <vt:lpstr>Outline</vt:lpstr>
      <vt:lpstr>FTS Overview</vt:lpstr>
      <vt:lpstr>Semantic Search – SQL Server 2012</vt:lpstr>
      <vt:lpstr>FTS Components</vt:lpstr>
      <vt:lpstr>FTS SQL Server 2012 Components</vt:lpstr>
      <vt:lpstr>FTS Filters</vt:lpstr>
      <vt:lpstr>Administration - Services</vt:lpstr>
      <vt:lpstr>Objects and Types</vt:lpstr>
      <vt:lpstr>DDL Statements</vt:lpstr>
      <vt:lpstr>Administering FTS Indexes</vt:lpstr>
      <vt:lpstr>Full-text Index Parameters</vt:lpstr>
      <vt:lpstr>Full-text Index Creation</vt:lpstr>
      <vt:lpstr>Full-text Index Maintenance </vt:lpstr>
      <vt:lpstr>Master Merge</vt:lpstr>
      <vt:lpstr>FTS Server Options</vt:lpstr>
      <vt:lpstr>FTS Metadata Views</vt:lpstr>
      <vt:lpstr>System Management</vt:lpstr>
      <vt:lpstr>FTS Dynamic Management Views</vt:lpstr>
      <vt:lpstr>Additional FTS Control</vt:lpstr>
      <vt:lpstr>FTS Performance Tuning</vt:lpstr>
      <vt:lpstr>FTS DML</vt:lpstr>
      <vt:lpstr>Full-Text DML</vt:lpstr>
      <vt:lpstr>Full-text Enhancements</vt:lpstr>
      <vt:lpstr>FTS 2008+ Engine Features</vt:lpstr>
      <vt:lpstr>FTS 2008+ Query Features </vt:lpstr>
      <vt:lpstr>Transparency in FTS 2008+</vt:lpstr>
      <vt:lpstr>FTS 2012 Performance</vt:lpstr>
      <vt:lpstr>FTS 2012 Query Performance </vt:lpstr>
      <vt:lpstr>SQL Server 2012 Property Lists</vt:lpstr>
      <vt:lpstr>Using Search Property Lists</vt:lpstr>
      <vt:lpstr>Implementing Semantic Search</vt:lpstr>
      <vt:lpstr>Semantic Indexes</vt:lpstr>
      <vt:lpstr>Programming Semantic Search</vt:lpstr>
      <vt:lpstr>Events - Extended Events</vt:lpstr>
      <vt:lpstr>Events - Profiler</vt:lpstr>
      <vt:lpstr>Configuration Options</vt:lpstr>
      <vt:lpstr>Space and OS Considerations</vt:lpstr>
      <vt:lpstr>Troubleshooting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333</cp:revision>
  <dcterms:created xsi:type="dcterms:W3CDTF">2004-05-26T19:38:49Z</dcterms:created>
  <dcterms:modified xsi:type="dcterms:W3CDTF">2012-09-05T21:20:10Z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