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30"/>
  </p:notesMasterIdLst>
  <p:handoutMasterIdLst>
    <p:handoutMasterId r:id="rId31"/>
  </p:handoutMasterIdLst>
  <p:sldIdLst>
    <p:sldId id="623" r:id="rId3"/>
    <p:sldId id="661" r:id="rId4"/>
    <p:sldId id="662" r:id="rId5"/>
    <p:sldId id="663" r:id="rId6"/>
    <p:sldId id="701" r:id="rId7"/>
    <p:sldId id="664" r:id="rId8"/>
    <p:sldId id="665" r:id="rId9"/>
    <p:sldId id="669" r:id="rId10"/>
    <p:sldId id="670" r:id="rId11"/>
    <p:sldId id="671" r:id="rId12"/>
    <p:sldId id="702" r:id="rId13"/>
    <p:sldId id="673" r:id="rId14"/>
    <p:sldId id="703" r:id="rId15"/>
    <p:sldId id="687" r:id="rId16"/>
    <p:sldId id="674" r:id="rId17"/>
    <p:sldId id="675" r:id="rId18"/>
    <p:sldId id="676" r:id="rId19"/>
    <p:sldId id="677" r:id="rId20"/>
    <p:sldId id="678" r:id="rId21"/>
    <p:sldId id="689" r:id="rId22"/>
    <p:sldId id="694" r:id="rId23"/>
    <p:sldId id="680" r:id="rId24"/>
    <p:sldId id="699" r:id="rId25"/>
    <p:sldId id="700" r:id="rId26"/>
    <p:sldId id="683" r:id="rId27"/>
    <p:sldId id="685" r:id="rId28"/>
    <p:sldId id="686" r:id="rId29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096" y="26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772320"/>
            <a:ext cx="7315200" cy="4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b="1" dirty="0" err="1">
                <a:latin typeface="Calibri" pitchFamily="34" charset="0"/>
              </a:rPr>
              <a:t>SQLskills</a:t>
            </a:r>
            <a:r>
              <a:rPr lang="en-US" b="1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dirty="0">
                <a:latin typeface="Calibri" pitchFamily="34" charset="0"/>
              </a:rPr>
              <a:t>Page </a:t>
            </a:r>
            <a:fld id="{726231B1-EC7A-4FC1-96E9-E3A5007216C4}" type="slidenum">
              <a:rPr lang="en-US">
                <a:latin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037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1640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bobb/2007/10/25/SpatialDataANicheOrAToolForTheMasses.aspx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52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67F632-F668-462F-BF11-B3791B772F7D}" type="slidenum">
              <a:rPr lang="en-US"/>
              <a:pPr/>
              <a:t>1</a:t>
            </a:fld>
            <a:endParaRPr lang="en-US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mtClean="0"/>
              <a:t>Top three show the level 1, Level 2 and then Level 3 and 4 intersections.</a:t>
            </a:r>
          </a:p>
          <a:p>
            <a:endParaRPr lang="en-GB" smtClean="0"/>
          </a:p>
          <a:p>
            <a:r>
              <a:rPr lang="en-GB" smtClean="0"/>
              <a:t>If we stored all of these intersections we would have 85 matches. </a:t>
            </a:r>
          </a:p>
          <a:p>
            <a:endParaRPr lang="en-GB" smtClean="0"/>
          </a:p>
          <a:p>
            <a:r>
              <a:rPr lang="en-GB" smtClean="0"/>
              <a:t>What we do find is that some of the cells are complete matches these don’t need to be broken down to the lower level cells. Like in Figure 4.</a:t>
            </a:r>
          </a:p>
          <a:p>
            <a:endParaRPr lang="en-GB" smtClean="0"/>
          </a:p>
          <a:p>
            <a:r>
              <a:rPr lang="en-GB" smtClean="0"/>
              <a:t>However we still have a large number of matches, depending on the cells per object setting on the index the tessellation process will stop once it hits the limit as we have in Figure 5.</a:t>
            </a:r>
          </a:p>
          <a:p>
            <a:endParaRPr lang="en-GB" smtClean="0"/>
          </a:p>
          <a:p>
            <a:r>
              <a:rPr lang="en-GB" smtClean="0"/>
              <a:t>This shows how imprecise the index is. It is only meant as a filter to avoid doing a very expensive calculation on all the data.</a:t>
            </a: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94807C-2E33-445D-9932-212ACC3B7EF5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 specific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Perfmon</a:t>
            </a:r>
            <a:r>
              <a:rPr lang="en-US" baseline="0" dirty="0" smtClean="0"/>
              <a:t> counters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09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931717">
              <a:defRPr/>
            </a:pPr>
            <a:r>
              <a:rPr lang="en-US" dirty="0" smtClean="0"/>
              <a:t>Reference: </a:t>
            </a:r>
            <a:r>
              <a:rPr lang="en-US" sz="1300" u="sng" dirty="0">
                <a:hlinkClick r:id="rId3"/>
              </a:rPr>
              <a:t>http://www.sqlskills.com/blogs/bobb/2007/10/25/SpatialDataANicheOrAToolForTheMasses.aspx</a:t>
            </a:r>
            <a:r>
              <a:rPr lang="en-US" sz="1300" dirty="0"/>
              <a:t>  </a:t>
            </a:r>
            <a:endParaRPr lang="en-US" dirty="0" smtClean="0"/>
          </a:p>
          <a:p>
            <a:endParaRPr lang="en-GB" dirty="0" smtClean="0"/>
          </a:p>
          <a:p>
            <a:r>
              <a:rPr lang="en-GB" dirty="0" smtClean="0"/>
              <a:t>Spatial data allows you to answer</a:t>
            </a:r>
            <a:r>
              <a:rPr lang="en-GB" baseline="0" dirty="0" smtClean="0"/>
              <a:t> questions in 2 dimensions, often related to location based information. </a:t>
            </a:r>
          </a:p>
          <a:p>
            <a:endParaRPr lang="en-GB" baseline="0" dirty="0" smtClean="0"/>
          </a:p>
          <a:p>
            <a:r>
              <a:rPr lang="en-GB" baseline="0" dirty="0" smtClean="0"/>
              <a:t>Almost every database contains location information, i.e.. Addresses, however they don’t know where those addresses are. They don’t know that 4</a:t>
            </a:r>
            <a:r>
              <a:rPr lang="en-GB" baseline="30000" dirty="0" smtClean="0"/>
              <a:t>th</a:t>
            </a:r>
            <a:r>
              <a:rPr lang="en-GB" baseline="0" dirty="0" smtClean="0"/>
              <a:t> street is next to 3</a:t>
            </a:r>
            <a:r>
              <a:rPr lang="en-GB" baseline="30000" dirty="0" smtClean="0"/>
              <a:t>rd</a:t>
            </a:r>
            <a:r>
              <a:rPr lang="en-GB" baseline="0" dirty="0" smtClean="0"/>
              <a:t> street and that 1</a:t>
            </a:r>
            <a:r>
              <a:rPr lang="en-GB" baseline="30000" dirty="0" smtClean="0"/>
              <a:t>st</a:t>
            </a:r>
            <a:r>
              <a:rPr lang="en-GB" baseline="0" dirty="0" smtClean="0"/>
              <a:t> avenue intersects both of them.</a:t>
            </a:r>
          </a:p>
          <a:p>
            <a:endParaRPr lang="en-GB" baseline="0" dirty="0" smtClean="0"/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smtClean="0"/>
              <a:t>The spatial implementation</a:t>
            </a:r>
            <a:r>
              <a:rPr lang="en-GB" baseline="0" dirty="0" smtClean="0"/>
              <a:t> in SQL Server 2008 is based on the OGC standards.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There is a hierarchy of Spatial data instances starting with a point then a line and finally a polygon. This relates to their dimensionality, a point has 0 dimensions, a line has 1 and a polygon has 2. </a:t>
            </a:r>
          </a:p>
          <a:p>
            <a:endParaRPr lang="en-GB" baseline="0" dirty="0" smtClean="0"/>
          </a:p>
          <a:p>
            <a:r>
              <a:rPr lang="en-GB" baseline="0" dirty="0" smtClean="0"/>
              <a:t>You also have MULTI instances which contain more than one of the other types and then the collection type which can contain any of the other types</a:t>
            </a:r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smtClean="0"/>
              <a:t>This is the hierarchy.</a:t>
            </a:r>
          </a:p>
          <a:p>
            <a:endParaRPr lang="en-GB" dirty="0" smtClean="0"/>
          </a:p>
          <a:p>
            <a:r>
              <a:rPr lang="en-GB" dirty="0" smtClean="0"/>
              <a:t>Not the terms curve and surface,</a:t>
            </a:r>
            <a:r>
              <a:rPr lang="en-GB" baseline="0" dirty="0" smtClean="0"/>
              <a:t> this implies 3 dimensions which SQL Server spatial data doesn’t support, it only supports 2 dimensions. More on that later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en-GB" dirty="0" smtClean="0"/>
              <a:t>Spatial data is created from a defined</a:t>
            </a:r>
            <a:r>
              <a:rPr lang="en-GB" baseline="0" dirty="0" smtClean="0"/>
              <a:t> format, that is either a text base format, a binary format or an XML format.</a:t>
            </a:r>
          </a:p>
          <a:p>
            <a:endParaRPr lang="en-GB" baseline="0" dirty="0" smtClean="0"/>
          </a:p>
          <a:p>
            <a:r>
              <a:rPr lang="en-GB" baseline="0" dirty="0" smtClean="0"/>
              <a:t>WKT is the text representation</a:t>
            </a:r>
          </a:p>
          <a:p>
            <a:r>
              <a:rPr lang="en-GB" baseline="0" dirty="0" smtClean="0"/>
              <a:t>WKB is the binary form</a:t>
            </a:r>
          </a:p>
          <a:p>
            <a:r>
              <a:rPr lang="en-GB" baseline="0" dirty="0" smtClean="0"/>
              <a:t>GML is the XML structure.</a:t>
            </a:r>
          </a:p>
          <a:p>
            <a:endParaRPr lang="en-GB" baseline="0" dirty="0" smtClean="0"/>
          </a:p>
          <a:p>
            <a:r>
              <a:rPr lang="en-GB" baseline="0" dirty="0" smtClean="0"/>
              <a:t>Only WKT support passing in Z and M values.</a:t>
            </a:r>
          </a:p>
          <a:p>
            <a:endParaRPr lang="en-GB" baseline="0" dirty="0" smtClean="0"/>
          </a:p>
          <a:p>
            <a:r>
              <a:rPr lang="en-GB" baseline="0" dirty="0" smtClean="0"/>
              <a:t>WKT is more readable but as its text it doesn’t perform as well as the binary format. </a:t>
            </a:r>
          </a:p>
          <a:p>
            <a:endParaRPr lang="en-GB" baseline="0" dirty="0" smtClean="0"/>
          </a:p>
          <a:p>
            <a:r>
              <a:rPr lang="en-GB" baseline="0" dirty="0" smtClean="0"/>
              <a:t>It is stored in the database in a proprietary binary format. If you have that format you can also create an instance from that, if you are passing data from a client application using this format is the best to use. </a:t>
            </a:r>
          </a:p>
          <a:p>
            <a:endParaRPr lang="en-GB" baseline="0" dirty="0" smtClean="0"/>
          </a:p>
          <a:p>
            <a:r>
              <a:rPr lang="en-GB" baseline="0" dirty="0" smtClean="0"/>
              <a:t>You create an instance by assigning a string to a type, using parse, or one of the STFROM... Methods.</a:t>
            </a:r>
          </a:p>
          <a:p>
            <a:endParaRPr lang="en-GB" baseline="0" dirty="0" smtClean="0"/>
          </a:p>
          <a:p>
            <a:r>
              <a:rPr lang="en-GB" baseline="0" dirty="0" smtClean="0"/>
              <a:t>Much of the data in the industry is in shape file format. This is a format define by ESRI and for which you will need an application to convert to a format usable by SQL Server</a:t>
            </a:r>
          </a:p>
          <a:p>
            <a:endParaRPr lang="en-GB" baseline="0" dirty="0" smtClean="0"/>
          </a:p>
          <a:p>
            <a:r>
              <a:rPr lang="en-GB" baseline="0" dirty="0" smtClean="0"/>
              <a:t>For more information on the spatial builder API and an example, see http://blogs.msdn.com/isaac/archive/2008/05/30/our-upcoming-builder-api.aspx</a:t>
            </a:r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smtClean="0"/>
              <a:t>You can output any of the formats that are used to create</a:t>
            </a:r>
            <a:r>
              <a:rPr lang="en-GB" baseline="0" dirty="0" smtClean="0"/>
              <a:t> an instance.</a:t>
            </a:r>
          </a:p>
          <a:p>
            <a:endParaRPr lang="en-GB" baseline="0" dirty="0" smtClean="0"/>
          </a:p>
          <a:p>
            <a:r>
              <a:rPr lang="en-GB" baseline="0" dirty="0" smtClean="0"/>
              <a:t>Other formats used by applications such as Google maps an virtual earth are not supported directly. You have to create these yourself more on that later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smtClean="0"/>
              <a:t>SRID defines the unit</a:t>
            </a:r>
            <a:r>
              <a:rPr lang="en-GB" baseline="0" dirty="0" smtClean="0"/>
              <a:t> </a:t>
            </a:r>
            <a:r>
              <a:rPr lang="en-GB" dirty="0" smtClean="0"/>
              <a:t>of measure datum  (shape of the ellipsoid) and projection.</a:t>
            </a:r>
            <a:r>
              <a:rPr lang="en-GB" baseline="0" dirty="0" smtClean="0"/>
              <a:t> Each piece of geography data requires a spatial reference.</a:t>
            </a:r>
          </a:p>
          <a:p>
            <a:endParaRPr lang="en-GB" baseline="0" dirty="0" smtClean="0"/>
          </a:p>
          <a:p>
            <a:r>
              <a:rPr lang="en-GB" baseline="0" dirty="0" smtClean="0"/>
              <a:t>You cannot combine data of different SRIDs, as this is like comparing apples and pears.</a:t>
            </a:r>
          </a:p>
          <a:p>
            <a:endParaRPr lang="en-GB" baseline="0" dirty="0" smtClean="0"/>
          </a:p>
          <a:p>
            <a:r>
              <a:rPr lang="en-GB" baseline="0" dirty="0" smtClean="0"/>
              <a:t>You need to make sure you use the correct reference to ensure you calculations are correct. Lengths and areas will differ under different spatial references when dealing with geography data.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There is no mechanism for translating between spatial references in SQL Server. You will need a 3</a:t>
            </a:r>
            <a:r>
              <a:rPr lang="en-GB" baseline="30000" dirty="0" smtClean="0"/>
              <a:t>rd</a:t>
            </a:r>
            <a:r>
              <a:rPr lang="en-GB" baseline="0" dirty="0" smtClean="0"/>
              <a:t> party application to achieve that.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413" y="4415134"/>
            <a:ext cx="5609574" cy="41837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smtClean="0"/>
              <a:t>Index is an internal table. One row represents</a:t>
            </a:r>
            <a:r>
              <a:rPr lang="en-GB" baseline="0" dirty="0" smtClean="0"/>
              <a:t> a hierarchy of intersections  of cells with in the grid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Each</a:t>
            </a:r>
            <a:r>
              <a:rPr lang="en-GB" baseline="0" dirty="0" smtClean="0"/>
              <a:t> cell that a shape intersects is recorded in the index.</a:t>
            </a:r>
          </a:p>
          <a:p>
            <a:endParaRPr lang="en-GB" baseline="0" dirty="0" smtClean="0"/>
          </a:p>
          <a:p>
            <a:r>
              <a:rPr lang="en-GB" baseline="0" dirty="0" smtClean="0"/>
              <a:t>4 levels of grid used to provide greater accuracy. Each cell in grid is split into x more cells in the next level grid.</a:t>
            </a:r>
          </a:p>
          <a:p>
            <a:endParaRPr lang="en-GB" baseline="0" dirty="0" smtClean="0"/>
          </a:p>
          <a:p>
            <a:r>
              <a:rPr lang="en-GB" baseline="0" dirty="0" smtClean="0"/>
              <a:t>Number of cells in each grid is defined when you create the index</a:t>
            </a:r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tent-p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054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defRPr sz="2800">
                <a:latin typeface="Calibri" pitchFamily="34" charset="0"/>
              </a:defRPr>
            </a:lvl1pPr>
            <a:lvl2pPr>
              <a:buClr>
                <a:schemeClr val="accent2">
                  <a:lumMod val="75000"/>
                </a:schemeClr>
              </a:buClr>
              <a:defRPr sz="2400">
                <a:latin typeface="Calibri" pitchFamily="34" charset="0"/>
              </a:defRPr>
            </a:lvl2pPr>
            <a:lvl3pPr>
              <a:buClr>
                <a:schemeClr val="accent2">
                  <a:lumMod val="75000"/>
                </a:schemeClr>
              </a:buClr>
              <a:defRPr sz="2000">
                <a:latin typeface="Calibri" pitchFamily="34" charset="0"/>
              </a:defRPr>
            </a:lvl3pPr>
            <a:lvl4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4pPr>
            <a:lvl5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Title 16"/>
          <p:cNvSpPr>
            <a:spLocks noGrp="1"/>
          </p:cNvSpPr>
          <p:nvPr>
            <p:ph type="title"/>
          </p:nvPr>
        </p:nvSpPr>
        <p:spPr bwMode="ltGray">
          <a:xfrm>
            <a:off x="304800" y="0"/>
            <a:ext cx="8610600" cy="1219200"/>
          </a:xfrm>
          <a:prstGeom prst="rect">
            <a:avLst/>
          </a:prstGeom>
        </p:spPr>
        <p:txBody>
          <a:bodyPr rtlCol="0" anchor="t" anchorCtr="0"/>
          <a:lstStyle>
            <a:lvl1pPr algn="ctr">
              <a:defRPr sz="3600" b="0" baseline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288795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971800"/>
            <a:ext cx="7772400" cy="8413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US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  <a:prstGeom prst="roundRect">
            <a:avLst/>
          </a:prstGeom>
          <a:solidFill>
            <a:schemeClr val="bg1">
              <a:lumMod val="75000"/>
              <a:alpha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127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75" r:id="rId12"/>
    <p:sldLayoutId id="2147483676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463675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accent1"/>
                </a:solidFill>
              </a:rPr>
              <a:t>Module 12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 smtClean="0"/>
              <a:t>Supporting Spatial Data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SRID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Each instance of a spatial type must have an SRID</a:t>
            </a:r>
          </a:p>
          <a:p>
            <a:pPr lvl="1"/>
            <a:r>
              <a:rPr lang="en-US" dirty="0" smtClean="0"/>
              <a:t>Spatial Reference Identifier</a:t>
            </a:r>
          </a:p>
          <a:p>
            <a:r>
              <a:rPr lang="en-US" dirty="0" smtClean="0"/>
              <a:t>SRID specifies the specification used to compute it</a:t>
            </a:r>
          </a:p>
          <a:p>
            <a:pPr lvl="1"/>
            <a:r>
              <a:rPr lang="en-US" dirty="0" smtClean="0"/>
              <a:t>SRID 4326 - GPS, default for GEOGRAPHY</a:t>
            </a:r>
          </a:p>
          <a:p>
            <a:pPr lvl="1"/>
            <a:r>
              <a:rPr lang="en-US" dirty="0" smtClean="0"/>
              <a:t>SRID 4269 - usually used by ESRI</a:t>
            </a:r>
          </a:p>
          <a:p>
            <a:pPr lvl="1"/>
            <a:r>
              <a:rPr lang="en-US" dirty="0" smtClean="0"/>
              <a:t>SRID 0 - no special reference, default for GEOMETRY</a:t>
            </a:r>
          </a:p>
          <a:p>
            <a:r>
              <a:rPr lang="en-US" dirty="0" smtClean="0"/>
              <a:t>Methods that use multiple spatial types (e.g., STDistance) must have types with matching SRID</a:t>
            </a:r>
          </a:p>
          <a:p>
            <a:pPr lvl="1"/>
            <a:r>
              <a:rPr lang="en-US" dirty="0" smtClean="0"/>
              <a:t>Else method returns NULL</a:t>
            </a:r>
          </a:p>
          <a:p>
            <a:r>
              <a:rPr lang="en-US" dirty="0" smtClean="0"/>
              <a:t>Geography instance must reference one of these SRID stored in sys.spatial_reference_systems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2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DDL 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CREATE SPATIAL INDEX</a:t>
            </a:r>
          </a:p>
          <a:p>
            <a:pPr lvl="1"/>
            <a:r>
              <a:rPr lang="en-US" dirty="0" smtClean="0"/>
              <a:t>Multiple spatial indexes on same column allowed</a:t>
            </a:r>
          </a:p>
          <a:p>
            <a:pPr lvl="1"/>
            <a:r>
              <a:rPr lang="en-US" dirty="0" smtClean="0"/>
              <a:t>Included columns not allowed</a:t>
            </a:r>
          </a:p>
          <a:p>
            <a:r>
              <a:rPr lang="en-US" dirty="0" smtClean="0"/>
              <a:t>ALTER INDEX</a:t>
            </a:r>
          </a:p>
          <a:p>
            <a:pPr lvl="1"/>
            <a:r>
              <a:rPr lang="en-US" dirty="0" smtClean="0"/>
              <a:t>No ONLINE=ON, REBUILD WITH ONLINE=ON</a:t>
            </a:r>
          </a:p>
          <a:p>
            <a:pPr lvl="1"/>
            <a:r>
              <a:rPr lang="en-US" dirty="0" smtClean="0"/>
              <a:t>No partitioned rebuild or reorganize</a:t>
            </a:r>
          </a:p>
          <a:p>
            <a:pPr lvl="2"/>
            <a:r>
              <a:rPr lang="en-US" dirty="0"/>
              <a:t>C</a:t>
            </a:r>
            <a:r>
              <a:rPr lang="en-US" dirty="0" smtClean="0"/>
              <a:t>an specify spatial index in complete partition rebuild</a:t>
            </a:r>
          </a:p>
          <a:p>
            <a:pPr lvl="1"/>
            <a:r>
              <a:rPr lang="en-US" dirty="0" smtClean="0"/>
              <a:t>IGNORE_DUP_KEY=ON is invalid</a:t>
            </a:r>
          </a:p>
          <a:p>
            <a:pPr lvl="1"/>
            <a:r>
              <a:rPr lang="en-US" dirty="0" smtClean="0"/>
              <a:t>Uses only one processor</a:t>
            </a:r>
          </a:p>
          <a:p>
            <a:pPr lvl="1"/>
            <a:r>
              <a:rPr lang="en-US" dirty="0" smtClean="0"/>
              <a:t>Underlying table is unavailable (schema lock)</a:t>
            </a:r>
          </a:p>
          <a:p>
            <a:pPr lvl="1"/>
            <a:r>
              <a:rPr lang="en-US" dirty="0" smtClean="0"/>
              <a:t>To change spatial options use DROP_EXISTING</a:t>
            </a:r>
          </a:p>
          <a:p>
            <a:r>
              <a:rPr lang="en-US" dirty="0" smtClean="0"/>
              <a:t>DROP INDEX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49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Indexes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SQL Server Spatial Indexes Based on B-Trees</a:t>
            </a:r>
          </a:p>
          <a:p>
            <a:pPr lvl="1"/>
            <a:r>
              <a:rPr lang="en-US" dirty="0" smtClean="0"/>
              <a:t>Uses tessellation to tile 2D to linear</a:t>
            </a:r>
          </a:p>
          <a:p>
            <a:pPr lvl="1"/>
            <a:r>
              <a:rPr lang="en-US" dirty="0" smtClean="0"/>
              <a:t>Divides space into grid of cells(Hilbert algorithm)</a:t>
            </a:r>
          </a:p>
          <a:p>
            <a:r>
              <a:rPr lang="en-US" dirty="0" smtClean="0"/>
              <a:t>Meant as a first level of row elimination</a:t>
            </a:r>
          </a:p>
          <a:p>
            <a:r>
              <a:rPr lang="en-US" dirty="0" smtClean="0"/>
              <a:t>You specify</a:t>
            </a:r>
          </a:p>
          <a:p>
            <a:pPr lvl="1"/>
            <a:r>
              <a:rPr lang="en-US" dirty="0" smtClean="0"/>
              <a:t>Bounding box of top level grid - GEOMETRY index</a:t>
            </a:r>
          </a:p>
          <a:p>
            <a:pPr lvl="1"/>
            <a:r>
              <a:rPr lang="en-US" dirty="0" smtClean="0"/>
              <a:t>Cells per object - number of cells recorded </a:t>
            </a:r>
          </a:p>
          <a:p>
            <a:pPr lvl="1"/>
            <a:r>
              <a:rPr lang="en-US" dirty="0" smtClean="0"/>
              <a:t>Grids </a:t>
            </a:r>
          </a:p>
          <a:p>
            <a:pPr lvl="2"/>
            <a:r>
              <a:rPr lang="en-US" dirty="0" smtClean="0"/>
              <a:t>Four Grid Levels</a:t>
            </a:r>
          </a:p>
          <a:p>
            <a:pPr lvl="2"/>
            <a:r>
              <a:rPr lang="en-US" dirty="0" smtClean="0"/>
              <a:t>Three Grid Densities Per Level - Low, Medium, High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661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Auto-Grid Indexes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Allows "general best" index</a:t>
            </a:r>
          </a:p>
          <a:p>
            <a:pPr lvl="1"/>
            <a:r>
              <a:rPr lang="en-US" smtClean="0"/>
              <a:t>For products that always add default index</a:t>
            </a:r>
          </a:p>
          <a:p>
            <a:r>
              <a:rPr lang="en-US" smtClean="0"/>
              <a:t>Specify Geometry/Geography_Auto_Grid</a:t>
            </a:r>
          </a:p>
          <a:p>
            <a:pPr lvl="1"/>
            <a:r>
              <a:rPr lang="en-US" smtClean="0"/>
              <a:t>Grid density not specifiable</a:t>
            </a:r>
          </a:p>
          <a:p>
            <a:r>
              <a:rPr lang="en-US" smtClean="0"/>
              <a:t>Index is 8-level</a:t>
            </a:r>
          </a:p>
          <a:p>
            <a:pPr lvl="1"/>
            <a:r>
              <a:rPr lang="en-US" smtClean="0"/>
              <a:t>Not 4-level like original grid</a:t>
            </a:r>
          </a:p>
          <a:p>
            <a:pPr lvl="1"/>
            <a:r>
              <a:rPr lang="en-US" smtClean="0"/>
              <a:t>Density is HLLLLLLL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8421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Spatial Indexes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Table </a:t>
            </a:r>
            <a:r>
              <a:rPr lang="en-US" dirty="0"/>
              <a:t>must have primary key</a:t>
            </a:r>
          </a:p>
          <a:p>
            <a:pPr lvl="1"/>
            <a:r>
              <a:rPr lang="en-US" dirty="0"/>
              <a:t>Primary key must be clustered index</a:t>
            </a:r>
          </a:p>
          <a:p>
            <a:r>
              <a:rPr lang="en-US" dirty="0" smtClean="0"/>
              <a:t>Spatial </a:t>
            </a:r>
            <a:r>
              <a:rPr lang="en-US" dirty="0"/>
              <a:t>indexes only creatable on tables</a:t>
            </a:r>
          </a:p>
          <a:p>
            <a:pPr lvl="1"/>
            <a:r>
              <a:rPr lang="en-US" dirty="0"/>
              <a:t>Not on indexed views, table variables</a:t>
            </a:r>
          </a:p>
          <a:p>
            <a:pPr lvl="1"/>
            <a:r>
              <a:rPr lang="en-US" dirty="0"/>
              <a:t>Not on computed </a:t>
            </a:r>
            <a:r>
              <a:rPr lang="en-US" dirty="0" smtClean="0"/>
              <a:t>spatial </a:t>
            </a:r>
            <a:r>
              <a:rPr lang="en-US" dirty="0"/>
              <a:t>data type columns</a:t>
            </a:r>
          </a:p>
          <a:p>
            <a:r>
              <a:rPr lang="en-US" dirty="0"/>
              <a:t>Required SET options </a:t>
            </a:r>
          </a:p>
          <a:p>
            <a:pPr lvl="1"/>
            <a:r>
              <a:rPr lang="en-US" dirty="0"/>
              <a:t>Same as indexed views / computed column index</a:t>
            </a:r>
          </a:p>
          <a:p>
            <a:r>
              <a:rPr lang="en-US" dirty="0" smtClean="0"/>
              <a:t>Spatial </a:t>
            </a:r>
            <a:r>
              <a:rPr lang="en-US" dirty="0"/>
              <a:t>indexes </a:t>
            </a:r>
          </a:p>
          <a:p>
            <a:pPr lvl="1"/>
            <a:r>
              <a:rPr lang="en-US" dirty="0" smtClean="0"/>
              <a:t>Do </a:t>
            </a:r>
            <a:r>
              <a:rPr lang="en-US" dirty="0"/>
              <a:t>not support </a:t>
            </a:r>
            <a:r>
              <a:rPr lang="en-US" dirty="0" smtClean="0"/>
              <a:t>compression (until SQL 2012)</a:t>
            </a:r>
            <a:endParaRPr lang="en-US" dirty="0"/>
          </a:p>
          <a:p>
            <a:pPr lvl="1"/>
            <a:r>
              <a:rPr lang="en-US" dirty="0"/>
              <a:t>Cannot be rebuilt online</a:t>
            </a:r>
          </a:p>
          <a:p>
            <a:pPr lvl="1"/>
            <a:r>
              <a:rPr lang="en-US" dirty="0" smtClean="0"/>
              <a:t>You CAN specify partition scheme or </a:t>
            </a:r>
            <a:r>
              <a:rPr lang="en-US" dirty="0" err="1" smtClean="0"/>
              <a:t>filegroup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196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Spatial Index Grid Hierarchy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Specify four grid levels</a:t>
            </a:r>
          </a:p>
          <a:p>
            <a:pPr lvl="1"/>
            <a:r>
              <a:rPr lang="en-US" dirty="0" smtClean="0"/>
              <a:t>Low (4x4), medium (8x8), or high (16x16) density</a:t>
            </a:r>
          </a:p>
          <a:p>
            <a:pPr lvl="1"/>
            <a:r>
              <a:rPr lang="en-US" dirty="0" smtClean="0"/>
              <a:t>Specify bounding box (</a:t>
            </a:r>
            <a:r>
              <a:rPr lang="en-US" dirty="0" err="1" smtClean="0"/>
              <a:t>Geometry_Grid</a:t>
            </a:r>
            <a:r>
              <a:rPr lang="en-US" dirty="0" smtClean="0"/>
              <a:t> only)</a:t>
            </a:r>
          </a:p>
          <a:p>
            <a:pPr lvl="1">
              <a:buFont typeface="Arial" charset="0"/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  </a:t>
            </a:r>
          </a:p>
        </p:txBody>
      </p:sp>
      <p:pic>
        <p:nvPicPr>
          <p:cNvPr id="56324" name="Content Placeholder 3" descr="spat_index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933700"/>
            <a:ext cx="685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46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Spatial Index Population Rules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Covering Rule</a:t>
            </a:r>
          </a:p>
          <a:p>
            <a:r>
              <a:rPr lang="en-US" sz="2800" dirty="0" smtClean="0"/>
              <a:t>Cells-Per-Object Rule</a:t>
            </a:r>
          </a:p>
          <a:p>
            <a:pPr lvl="1"/>
            <a:r>
              <a:rPr lang="en-US" dirty="0" smtClean="0"/>
              <a:t>Specify </a:t>
            </a:r>
            <a:r>
              <a:rPr lang="en-US" dirty="0" err="1" smtClean="0"/>
              <a:t>cells_per_object</a:t>
            </a:r>
            <a:r>
              <a:rPr lang="en-US" dirty="0" smtClean="0"/>
              <a:t> maximum on index definition</a:t>
            </a:r>
          </a:p>
          <a:p>
            <a:r>
              <a:rPr lang="en-US" sz="2800" dirty="0" smtClean="0"/>
              <a:t>Deepest-Cell Rule</a:t>
            </a:r>
          </a:p>
        </p:txBody>
      </p:sp>
      <p:pic>
        <p:nvPicPr>
          <p:cNvPr id="57348" name="Picture 3" descr="spat_deepest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67100"/>
            <a:ext cx="6477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62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Tessellation process</a:t>
            </a:r>
          </a:p>
        </p:txBody>
      </p:sp>
      <p:pic>
        <p:nvPicPr>
          <p:cNvPr id="58371" name="Picture 2" descr="http://blogs.msdn.com/photos/isaac/images/7968868/original.aspx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75" y="1508125"/>
            <a:ext cx="21590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2" name="Picture 4" descr="http://blogs.msdn.com/photos/isaac/images/7968975/original.asp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863" y="1506538"/>
            <a:ext cx="216058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6" descr="http://blogs.msdn.com/photos/isaac/images/7968875/original.aspx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508125"/>
            <a:ext cx="216058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8" descr="http://blogs.msdn.com/photos/isaac/images/7968877/original.aspx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114800"/>
            <a:ext cx="216058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Picture 10" descr="http://blogs.msdn.com/photos/isaac/images/7968888/original.aspx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563" y="4114800"/>
            <a:ext cx="216058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148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Geography Grid Index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Projects each hemisphere on pyramid</a:t>
            </a:r>
          </a:p>
          <a:p>
            <a:r>
              <a:rPr lang="en-US" sz="2800" dirty="0" smtClean="0"/>
              <a:t>Flattens two pyramids</a:t>
            </a:r>
          </a:p>
          <a:p>
            <a:r>
              <a:rPr lang="en-US" sz="2800" dirty="0" smtClean="0"/>
              <a:t>Joins flattened pyramids - forms non-Euclidian plane</a:t>
            </a:r>
          </a:p>
        </p:txBody>
      </p:sp>
      <p:pic>
        <p:nvPicPr>
          <p:cNvPr id="59396" name="Picture 3" descr="geog_index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743200"/>
            <a:ext cx="81534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823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Spatial Index and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Index only used with specific methods</a:t>
            </a:r>
          </a:p>
          <a:p>
            <a:pPr lvl="1">
              <a:defRPr/>
            </a:pPr>
            <a:r>
              <a:rPr lang="en-US" dirty="0" smtClean="0"/>
              <a:t>Geography or Geometry</a:t>
            </a:r>
          </a:p>
          <a:p>
            <a:pPr lvl="2">
              <a:defRPr/>
            </a:pPr>
            <a:r>
              <a:rPr lang="en-US" dirty="0" smtClean="0"/>
              <a:t>geography1.STIntersects ( geography2 ) = 1 </a:t>
            </a:r>
          </a:p>
          <a:p>
            <a:pPr lvl="2">
              <a:defRPr/>
            </a:pPr>
            <a:r>
              <a:rPr lang="en-US" dirty="0" smtClean="0"/>
              <a:t>geography1.STEquals ( geography2 ) = 1 </a:t>
            </a:r>
          </a:p>
          <a:p>
            <a:pPr lvl="2">
              <a:defRPr/>
            </a:pPr>
            <a:r>
              <a:rPr lang="en-US" dirty="0" smtClean="0"/>
              <a:t>geography1.STDistance ( geography2 ) &lt; number </a:t>
            </a:r>
          </a:p>
          <a:p>
            <a:pPr lvl="2">
              <a:defRPr/>
            </a:pPr>
            <a:r>
              <a:rPr lang="en-US" dirty="0" smtClean="0"/>
              <a:t>geography1.STDistance ( geography2 ) &lt;= number</a:t>
            </a:r>
          </a:p>
          <a:p>
            <a:pPr lvl="1">
              <a:defRPr/>
            </a:pPr>
            <a:r>
              <a:rPr lang="en-US" dirty="0" smtClean="0"/>
              <a:t>Additional Geometry Only</a:t>
            </a:r>
          </a:p>
          <a:p>
            <a:pPr lvl="1">
              <a:defRPr/>
            </a:pPr>
            <a:r>
              <a:rPr lang="en-US" dirty="0" smtClean="0"/>
              <a:t>Or Geography in SQL Server 2012</a:t>
            </a:r>
          </a:p>
          <a:p>
            <a:pPr lvl="2">
              <a:defRPr/>
            </a:pPr>
            <a:r>
              <a:rPr lang="en-US" dirty="0" smtClean="0"/>
              <a:t>geometry1.STContains ( geometry2 ) = 1</a:t>
            </a:r>
          </a:p>
          <a:p>
            <a:pPr lvl="2">
              <a:defRPr/>
            </a:pPr>
            <a:r>
              <a:rPr lang="en-US" dirty="0" smtClean="0"/>
              <a:t>geometry1.STOverlaps (geometry2) = 1 </a:t>
            </a:r>
          </a:p>
          <a:p>
            <a:pPr lvl="2">
              <a:defRPr/>
            </a:pPr>
            <a:r>
              <a:rPr lang="en-US" dirty="0" smtClean="0"/>
              <a:t>geometry1.STTouches ( geometry2 ) = 1</a:t>
            </a:r>
          </a:p>
          <a:p>
            <a:pPr lvl="2">
              <a:defRPr/>
            </a:pPr>
            <a:r>
              <a:rPr lang="en-US" dirty="0" smtClean="0"/>
              <a:t>geometry1.STWithin ( geometry2 ) =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48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Geometry and Geography</a:t>
            </a:r>
          </a:p>
          <a:p>
            <a:r>
              <a:rPr lang="en-US" dirty="0"/>
              <a:t>CLR-based architecture</a:t>
            </a:r>
          </a:p>
          <a:p>
            <a:pPr lvl="1"/>
            <a:r>
              <a:rPr lang="en-US" dirty="0"/>
              <a:t>Invoking Properties and Methods</a:t>
            </a:r>
          </a:p>
          <a:p>
            <a:pPr lvl="1"/>
            <a:r>
              <a:rPr lang="en-US" dirty="0"/>
              <a:t>Demo</a:t>
            </a:r>
          </a:p>
          <a:p>
            <a:r>
              <a:rPr lang="en-US" dirty="0"/>
              <a:t>Spatial Indexes and performance</a:t>
            </a:r>
          </a:p>
          <a:p>
            <a:pPr lvl="1"/>
            <a:r>
              <a:rPr lang="en-US" dirty="0"/>
              <a:t>Deep Dive and Demo</a:t>
            </a:r>
          </a:p>
          <a:p>
            <a:r>
              <a:rPr lang="en-US" dirty="0" smtClean="0"/>
              <a:t>Importing </a:t>
            </a:r>
            <a:r>
              <a:rPr lang="en-US" dirty="0"/>
              <a:t>Spatial </a:t>
            </a:r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Interoperability with the rest of SQL Server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24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Metadata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Geography supported SRIDs</a:t>
            </a:r>
          </a:p>
          <a:p>
            <a:pPr lvl="1"/>
            <a:r>
              <a:rPr lang="en-US" dirty="0" err="1" smtClean="0"/>
              <a:t>sys.spatial_reference_systems</a:t>
            </a:r>
            <a:endParaRPr lang="en-US" dirty="0" smtClean="0"/>
          </a:p>
          <a:p>
            <a:r>
              <a:rPr lang="en-US" dirty="0" smtClean="0"/>
              <a:t>Spatial indexes are listed in </a:t>
            </a:r>
            <a:r>
              <a:rPr lang="en-US" dirty="0" err="1" smtClean="0"/>
              <a:t>sys.indexes</a:t>
            </a:r>
            <a:endParaRPr lang="en-US" dirty="0" smtClean="0"/>
          </a:p>
          <a:p>
            <a:pPr lvl="1"/>
            <a:r>
              <a:rPr lang="en-US" dirty="0" smtClean="0"/>
              <a:t>Type 4 is spatial index</a:t>
            </a:r>
          </a:p>
          <a:p>
            <a:r>
              <a:rPr lang="en-US" dirty="0"/>
              <a:t>Spatial index metadata – additional info</a:t>
            </a:r>
          </a:p>
          <a:p>
            <a:pPr lvl="1"/>
            <a:r>
              <a:rPr lang="en-US" dirty="0" err="1"/>
              <a:t>sys.spatial_indexes</a:t>
            </a:r>
            <a:endParaRPr lang="en-US" dirty="0"/>
          </a:p>
          <a:p>
            <a:pPr lvl="1"/>
            <a:r>
              <a:rPr lang="en-US" dirty="0" err="1" smtClean="0"/>
              <a:t>sys.spatial_index_tessellations</a:t>
            </a:r>
            <a:endParaRPr lang="en-US" dirty="0" smtClean="0"/>
          </a:p>
          <a:p>
            <a:r>
              <a:rPr lang="en-US" dirty="0" smtClean="0"/>
              <a:t>The spatial index is an internal table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3474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Spatial Index Analysis Procedures</a:t>
            </a:r>
          </a:p>
          <a:p>
            <a:pPr lvl="1"/>
            <a:r>
              <a:rPr lang="en-US" dirty="0" err="1" smtClean="0"/>
              <a:t>sp_help_spatial_geography_index</a:t>
            </a:r>
            <a:endParaRPr lang="en-US" dirty="0" smtClean="0"/>
          </a:p>
          <a:p>
            <a:pPr lvl="1"/>
            <a:r>
              <a:rPr lang="en-US" dirty="0" err="1" smtClean="0"/>
              <a:t>sp_help_spatial_geography_index_xml</a:t>
            </a:r>
            <a:endParaRPr lang="en-US" dirty="0"/>
          </a:p>
          <a:p>
            <a:pPr lvl="1"/>
            <a:r>
              <a:rPr lang="en-US" dirty="0" err="1" smtClean="0"/>
              <a:t>sp_help_spatial_geometry_index</a:t>
            </a:r>
            <a:endParaRPr lang="en-US" dirty="0" smtClean="0"/>
          </a:p>
          <a:p>
            <a:pPr lvl="1"/>
            <a:r>
              <a:rPr lang="en-US" dirty="0" err="1" smtClean="0"/>
              <a:t>sp_help_spatial_geometry_index_xml</a:t>
            </a:r>
            <a:endParaRPr lang="en-US" dirty="0" smtClean="0"/>
          </a:p>
          <a:p>
            <a:r>
              <a:rPr lang="en-US" dirty="0" smtClean="0"/>
              <a:t>Spatial Distribution (SQL 2012)</a:t>
            </a:r>
          </a:p>
          <a:p>
            <a:pPr lvl="1"/>
            <a:r>
              <a:rPr lang="en-US" dirty="0" err="1"/>
              <a:t>sp_help_spatial_geography_histogram</a:t>
            </a:r>
            <a:endParaRPr lang="en-US" dirty="0"/>
          </a:p>
          <a:p>
            <a:pPr lvl="1"/>
            <a:r>
              <a:rPr lang="en-US" dirty="0" err="1" smtClean="0"/>
              <a:t>sp_help_spatial_geometry_histogram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1909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Index Diagnostic Procedures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Evaluates index against query sample</a:t>
            </a:r>
          </a:p>
          <a:p>
            <a:r>
              <a:rPr lang="en-US" dirty="0" smtClean="0"/>
              <a:t>Provides</a:t>
            </a:r>
          </a:p>
          <a:p>
            <a:pPr lvl="1"/>
            <a:r>
              <a:rPr lang="en-US" dirty="0" smtClean="0"/>
              <a:t>Information about the index itself</a:t>
            </a:r>
          </a:p>
          <a:p>
            <a:pPr lvl="1"/>
            <a:r>
              <a:rPr lang="en-US" dirty="0" smtClean="0"/>
              <a:t>Information about the query sample</a:t>
            </a:r>
          </a:p>
          <a:p>
            <a:pPr lvl="1"/>
            <a:r>
              <a:rPr lang="en-US" dirty="0" smtClean="0"/>
              <a:t>How efficient the query index is when used against the query sample</a:t>
            </a:r>
          </a:p>
          <a:p>
            <a:r>
              <a:rPr lang="en-US" dirty="0" smtClean="0"/>
              <a:t>Helps decision on index parameters</a:t>
            </a:r>
          </a:p>
        </p:txBody>
      </p:sp>
    </p:spTree>
    <p:extLst>
      <p:ext uri="{BB962C8B-B14F-4D97-AF65-F5344CB8AC3E}">
        <p14:creationId xmlns:p14="http://schemas.microsoft.com/office/powerpoint/2010/main" val="63077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Space and OS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Spatial types can be up to 2 GB</a:t>
            </a:r>
          </a:p>
          <a:p>
            <a:pPr lvl="1"/>
            <a:r>
              <a:rPr lang="en-US" dirty="0" smtClean="0"/>
              <a:t>More spatially complex data is bigger</a:t>
            </a:r>
          </a:p>
          <a:p>
            <a:r>
              <a:rPr lang="en-US" dirty="0" smtClean="0"/>
              <a:t>Spatial index size depends on parameters</a:t>
            </a:r>
          </a:p>
          <a:p>
            <a:pPr lvl="1"/>
            <a:r>
              <a:rPr lang="en-US" dirty="0" smtClean="0"/>
              <a:t>More cells per object - bigger</a:t>
            </a:r>
          </a:p>
          <a:p>
            <a:pPr lvl="2"/>
            <a:r>
              <a:rPr lang="en-US" dirty="0" smtClean="0"/>
              <a:t>Equal to rows in in</a:t>
            </a:r>
          </a:p>
          <a:p>
            <a:pPr lvl="1"/>
            <a:r>
              <a:rPr lang="en-US" dirty="0" smtClean="0"/>
              <a:t>Auto grid has 8 levels - bigger</a:t>
            </a:r>
          </a:p>
          <a:p>
            <a:pPr lvl="1"/>
            <a:r>
              <a:rPr lang="en-US" dirty="0" smtClean="0"/>
              <a:t>Exception to both: point data</a:t>
            </a:r>
          </a:p>
          <a:p>
            <a:r>
              <a:rPr lang="en-US" dirty="0" smtClean="0"/>
              <a:t>Spatial data is often static</a:t>
            </a:r>
          </a:p>
        </p:txBody>
      </p:sp>
    </p:spTree>
    <p:extLst>
      <p:ext uri="{BB962C8B-B14F-4D97-AF65-F5344CB8AC3E}">
        <p14:creationId xmlns:p14="http://schemas.microsoft.com/office/powerpoint/2010/main" val="21716768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Spatial Index can be hinted</a:t>
            </a:r>
          </a:p>
          <a:p>
            <a:pPr lvl="1"/>
            <a:r>
              <a:rPr lang="en-US" dirty="0" smtClean="0"/>
              <a:t>Optimizer does not always choose optimal spatial index if multiple spatial indexes exist </a:t>
            </a:r>
          </a:p>
          <a:p>
            <a:r>
              <a:rPr lang="en-US" dirty="0"/>
              <a:t>MAXDOP useful on spatial </a:t>
            </a:r>
            <a:r>
              <a:rPr lang="en-US" dirty="0" smtClean="0"/>
              <a:t>queries</a:t>
            </a:r>
          </a:p>
          <a:p>
            <a:r>
              <a:rPr lang="en-US" dirty="0" smtClean="0"/>
              <a:t>Spatial query hint (SQL 2012)</a:t>
            </a:r>
          </a:p>
          <a:p>
            <a:pPr lvl="1"/>
            <a:r>
              <a:rPr lang="en-US" dirty="0" smtClean="0"/>
              <a:t>SPATIAL_WINDOW_MAX_CELLS</a:t>
            </a:r>
          </a:p>
          <a:p>
            <a:r>
              <a:rPr lang="en-US" dirty="0" smtClean="0"/>
              <a:t>Nearest </a:t>
            </a:r>
            <a:r>
              <a:rPr lang="en-US" dirty="0"/>
              <a:t>neighbor </a:t>
            </a:r>
            <a:r>
              <a:rPr lang="en-US" dirty="0" smtClean="0"/>
              <a:t>query plan (SQL 2012)</a:t>
            </a:r>
          </a:p>
          <a:p>
            <a:pPr lvl="1"/>
            <a:r>
              <a:rPr lang="en-US" dirty="0" smtClean="0"/>
              <a:t>Requires </a:t>
            </a:r>
            <a:r>
              <a:rPr lang="en-US" dirty="0" err="1" smtClean="0"/>
              <a:t>STDistance</a:t>
            </a:r>
            <a:r>
              <a:rPr lang="en-US" dirty="0" smtClean="0"/>
              <a:t> in predicate</a:t>
            </a:r>
          </a:p>
          <a:p>
            <a:pPr lvl="1"/>
            <a:r>
              <a:rPr lang="en-US" dirty="0" smtClean="0"/>
              <a:t>Requires order by and top clauses</a:t>
            </a:r>
          </a:p>
          <a:p>
            <a:r>
              <a:rPr lang="en-US" dirty="0" smtClean="0"/>
              <a:t>No specific </a:t>
            </a:r>
          </a:p>
          <a:p>
            <a:pPr lvl="1"/>
            <a:r>
              <a:rPr lang="en-US" dirty="0" smtClean="0"/>
              <a:t>Security considerations</a:t>
            </a:r>
          </a:p>
          <a:p>
            <a:pPr lvl="1"/>
            <a:r>
              <a:rPr lang="en-US" dirty="0" smtClean="0"/>
              <a:t>Dynamic Management Views</a:t>
            </a:r>
          </a:p>
          <a:p>
            <a:pPr lvl="1"/>
            <a:r>
              <a:rPr lang="en-US" dirty="0" err="1" smtClean="0"/>
              <a:t>Perfmon</a:t>
            </a:r>
            <a:r>
              <a:rPr lang="en-US" dirty="0" smtClean="0"/>
              <a:t> Counters (CLR counters helpful)</a:t>
            </a:r>
          </a:p>
          <a:p>
            <a:pPr lvl="1"/>
            <a:r>
              <a:rPr lang="en-US" dirty="0" smtClean="0"/>
              <a:t>Profiler Events</a:t>
            </a:r>
          </a:p>
          <a:p>
            <a:pPr lvl="1"/>
            <a:r>
              <a:rPr lang="en-US" dirty="0" smtClean="0"/>
              <a:t>Configuration Options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5625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Data Import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main spatial data format is ESRI Shape File</a:t>
            </a:r>
          </a:p>
          <a:p>
            <a:pPr lvl="1"/>
            <a:r>
              <a:rPr lang="en-US" dirty="0" smtClean="0"/>
              <a:t>No direct support in SQL Server engine</a:t>
            </a:r>
          </a:p>
          <a:p>
            <a:pPr lvl="1"/>
            <a:r>
              <a:rPr lang="en-US" dirty="0" smtClean="0"/>
              <a:t>Supported in SSRS map control</a:t>
            </a:r>
          </a:p>
          <a:p>
            <a:r>
              <a:rPr lang="en-US" dirty="0" smtClean="0"/>
              <a:t>Import through</a:t>
            </a:r>
          </a:p>
          <a:p>
            <a:pPr lvl="1"/>
            <a:r>
              <a:rPr lang="en-US" dirty="0" smtClean="0"/>
              <a:t>Third party products</a:t>
            </a:r>
          </a:p>
          <a:p>
            <a:pPr lvl="1"/>
            <a:r>
              <a:rPr lang="en-US" dirty="0" err="1" smtClean="0"/>
              <a:t>Codeplex</a:t>
            </a:r>
            <a:r>
              <a:rPr lang="en-US" dirty="0" smtClean="0"/>
              <a:t> utilities</a:t>
            </a:r>
          </a:p>
          <a:p>
            <a:pPr lvl="2"/>
            <a:r>
              <a:rPr lang="en-US" dirty="0" smtClean="0"/>
              <a:t>Shape 2 SQL</a:t>
            </a:r>
          </a:p>
          <a:p>
            <a:pPr lvl="2"/>
            <a:r>
              <a:rPr lang="en-US" dirty="0" smtClean="0"/>
              <a:t>SSIS components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68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Feature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SSRS Map Control in SQL Server 2008 R2</a:t>
            </a:r>
          </a:p>
          <a:p>
            <a:pPr lvl="1">
              <a:defRPr/>
            </a:pPr>
            <a:r>
              <a:rPr lang="en-US" dirty="0" smtClean="0"/>
              <a:t>Supports SQL Server spatial or ESRI </a:t>
            </a:r>
            <a:r>
              <a:rPr lang="en-US" dirty="0" err="1" smtClean="0"/>
              <a:t>shapefile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No built-in support in SSIS, SSAS, Data Mining</a:t>
            </a:r>
          </a:p>
        </p:txBody>
      </p:sp>
    </p:spTree>
    <p:extLst>
      <p:ext uri="{BB962C8B-B14F-4D97-AF65-F5344CB8AC3E}">
        <p14:creationId xmlns:p14="http://schemas.microsoft.com/office/powerpoint/2010/main" val="64283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2" name="Rectangle 6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Review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57699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Spatial Data Types are native in SQL Server 2008+</a:t>
            </a:r>
          </a:p>
          <a:p>
            <a:pPr lvl="1"/>
            <a:r>
              <a:rPr lang="en-US" dirty="0" smtClean="0"/>
              <a:t>Open Geospatial Consortium compliant</a:t>
            </a:r>
          </a:p>
          <a:p>
            <a:pPr lvl="1"/>
            <a:r>
              <a:rPr lang="en-US" dirty="0" smtClean="0"/>
              <a:t>Two types - geometry and geography</a:t>
            </a:r>
          </a:p>
          <a:p>
            <a:pPr lvl="1"/>
            <a:r>
              <a:rPr lang="en-US" dirty="0" smtClean="0"/>
              <a:t>Implemented as SQLCLR types</a:t>
            </a:r>
          </a:p>
          <a:p>
            <a:r>
              <a:rPr lang="en-US" dirty="0" smtClean="0"/>
              <a:t>Spatial indexes assist in spatial queries</a:t>
            </a:r>
          </a:p>
          <a:p>
            <a:pPr lvl="1"/>
            <a:r>
              <a:rPr lang="en-US" dirty="0" smtClean="0"/>
              <a:t>Special index parameters for spatial</a:t>
            </a:r>
          </a:p>
          <a:p>
            <a:pPr lvl="1"/>
            <a:r>
              <a:rPr lang="en-US" dirty="0" smtClean="0"/>
              <a:t>Diagnostic procedures to troubleshoot</a:t>
            </a:r>
          </a:p>
        </p:txBody>
      </p:sp>
    </p:spTree>
    <p:extLst>
      <p:ext uri="{BB962C8B-B14F-4D97-AF65-F5344CB8AC3E}">
        <p14:creationId xmlns:p14="http://schemas.microsoft.com/office/powerpoint/2010/main" val="88661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Spatial data provides answers to location-based queries</a:t>
            </a:r>
          </a:p>
          <a:p>
            <a:pPr lvl="1"/>
            <a:r>
              <a:rPr lang="en-US" dirty="0" smtClean="0"/>
              <a:t>Which roads intersect the Microsoft campus?</a:t>
            </a:r>
          </a:p>
          <a:p>
            <a:pPr lvl="1"/>
            <a:r>
              <a:rPr lang="en-US" dirty="0" smtClean="0"/>
              <a:t>Does my land claim overlap yours?</a:t>
            </a:r>
          </a:p>
          <a:p>
            <a:pPr lvl="1"/>
            <a:r>
              <a:rPr lang="en-US" dirty="0" smtClean="0"/>
              <a:t>List all of the Italian restaurants within 5 kilometers</a:t>
            </a:r>
          </a:p>
          <a:p>
            <a:r>
              <a:rPr lang="en-US" dirty="0" smtClean="0"/>
              <a:t>Spatial data is part of almost every database</a:t>
            </a:r>
          </a:p>
          <a:p>
            <a:pPr lvl="1"/>
            <a:r>
              <a:rPr lang="en-US" dirty="0" smtClean="0"/>
              <a:t>If your database includes an address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02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1189">
              <a:defRPr/>
            </a:pPr>
            <a:r>
              <a:rPr smtClean="0"/>
              <a:t>Sample Query</a:t>
            </a:r>
          </a:p>
        </p:txBody>
      </p:sp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dirty="0">
              <a:latin typeface="Segoe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61489" y="5049178"/>
            <a:ext cx="7086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Which roads intersect Microsoft’s main campus?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73146" y="5084852"/>
            <a:ext cx="51363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" pitchFamily="34" charset="0"/>
                <a:cs typeface="Arial" pitchFamily="34" charset="0"/>
              </a:rPr>
              <a:t>SELECT *</a:t>
            </a: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FROM roads </a:t>
            </a:r>
            <a:endParaRPr lang="en-US" sz="2000" i="1" dirty="0"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WHERE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roads.geom.STIntersects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(@ms)=1</a:t>
            </a:r>
          </a:p>
        </p:txBody>
      </p:sp>
      <p:pic>
        <p:nvPicPr>
          <p:cNvPr id="317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8940" y="1410129"/>
            <a:ext cx="5162550" cy="351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842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Objects and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Spatial Data Types</a:t>
            </a:r>
          </a:p>
          <a:p>
            <a:pPr lvl="1"/>
            <a:r>
              <a:rPr lang="en-US" dirty="0" smtClean="0"/>
              <a:t>Geometry</a:t>
            </a:r>
          </a:p>
          <a:p>
            <a:pPr lvl="1"/>
            <a:r>
              <a:rPr lang="en-US" dirty="0" smtClean="0"/>
              <a:t>Geography</a:t>
            </a:r>
          </a:p>
          <a:p>
            <a:r>
              <a:rPr lang="en-US" dirty="0"/>
              <a:t>Spatial Data Types are SQLCLR </a:t>
            </a:r>
            <a:r>
              <a:rPr lang="en-US" dirty="0" smtClean="0"/>
              <a:t>UDTs</a:t>
            </a:r>
          </a:p>
          <a:p>
            <a:r>
              <a:rPr lang="en-US" dirty="0" smtClean="0"/>
              <a:t>OGC and SQL/MM Spatial Type Support</a:t>
            </a:r>
            <a:endParaRPr lang="en-US" dirty="0"/>
          </a:p>
          <a:p>
            <a:r>
              <a:rPr lang="en-US" dirty="0" smtClean="0"/>
              <a:t>Spatial Indexes</a:t>
            </a:r>
          </a:p>
        </p:txBody>
      </p:sp>
    </p:spTree>
    <p:extLst>
      <p:ext uri="{BB962C8B-B14F-4D97-AF65-F5344CB8AC3E}">
        <p14:creationId xmlns:p14="http://schemas.microsoft.com/office/powerpoint/2010/main" val="1320694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Open Geospatial Consortium defines a hierarchy of spatial data types</a:t>
            </a:r>
          </a:p>
          <a:p>
            <a:r>
              <a:rPr lang="en-US" dirty="0" smtClean="0"/>
              <a:t>SQL Server supports</a:t>
            </a:r>
          </a:p>
          <a:p>
            <a:pPr lvl="1"/>
            <a:r>
              <a:rPr lang="en-US" dirty="0" smtClean="0"/>
              <a:t>Point</a:t>
            </a:r>
          </a:p>
          <a:p>
            <a:pPr lvl="1"/>
            <a:r>
              <a:rPr lang="en-US" dirty="0" smtClean="0"/>
              <a:t>Linestring</a:t>
            </a:r>
          </a:p>
          <a:p>
            <a:pPr lvl="1"/>
            <a:r>
              <a:rPr lang="en-US" dirty="0" smtClean="0"/>
              <a:t>Polygon</a:t>
            </a:r>
          </a:p>
          <a:p>
            <a:pPr lvl="1"/>
            <a:r>
              <a:rPr lang="en-US" dirty="0" smtClean="0"/>
              <a:t>MultiPoint</a:t>
            </a:r>
          </a:p>
          <a:p>
            <a:pPr lvl="1"/>
            <a:r>
              <a:rPr lang="en-US" dirty="0" smtClean="0"/>
              <a:t>MultiLinestring</a:t>
            </a:r>
          </a:p>
          <a:p>
            <a:pPr lvl="1"/>
            <a:r>
              <a:rPr lang="en-US" dirty="0" smtClean="0"/>
              <a:t>MultiPolygon</a:t>
            </a:r>
          </a:p>
          <a:p>
            <a:pPr lvl="1"/>
            <a:r>
              <a:rPr lang="en-US" dirty="0" err="1" smtClean="0"/>
              <a:t>GeomCollection</a:t>
            </a:r>
            <a:endParaRPr lang="en-US" dirty="0" smtClean="0"/>
          </a:p>
          <a:p>
            <a:pPr marL="457200" lvl="1" indent="-457200"/>
            <a:r>
              <a:rPr lang="en-US" dirty="0" smtClean="0"/>
              <a:t>Additional </a:t>
            </a:r>
            <a:r>
              <a:rPr lang="en-US" dirty="0"/>
              <a:t>types </a:t>
            </a:r>
            <a:r>
              <a:rPr lang="en-US" dirty="0" smtClean="0"/>
              <a:t>from </a:t>
            </a:r>
            <a:r>
              <a:rPr lang="en-US" dirty="0"/>
              <a:t>SQL/MM </a:t>
            </a:r>
            <a:r>
              <a:rPr lang="en-US" dirty="0" smtClean="0"/>
              <a:t>specification (SQL 2012)</a:t>
            </a:r>
          </a:p>
          <a:p>
            <a:pPr lvl="1"/>
            <a:r>
              <a:rPr lang="en-US" dirty="0" err="1" smtClean="0"/>
              <a:t>CircularString</a:t>
            </a:r>
            <a:endParaRPr lang="en-US" dirty="0" smtClean="0"/>
          </a:p>
          <a:p>
            <a:pPr lvl="1"/>
            <a:r>
              <a:rPr lang="en-US" dirty="0" smtClean="0"/>
              <a:t>Compound Curve</a:t>
            </a:r>
          </a:p>
          <a:p>
            <a:pPr lvl="1"/>
            <a:r>
              <a:rPr lang="en-US" dirty="0" err="1" smtClean="0"/>
              <a:t>CurvePolygon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57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OGC Hierarchy of Spatial Types</a:t>
            </a:r>
            <a:endParaRPr lang="en-US" dirty="0"/>
          </a:p>
        </p:txBody>
      </p:sp>
      <p:pic>
        <p:nvPicPr>
          <p:cNvPr id="7" name="Content Placeholder 6" descr="spatial.bmp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8800" y="1485900"/>
            <a:ext cx="8128000" cy="4470400"/>
          </a:xfrm>
        </p:spPr>
      </p:pic>
    </p:spTree>
    <p:extLst>
      <p:ext uri="{BB962C8B-B14F-4D97-AF65-F5344CB8AC3E}">
        <p14:creationId xmlns:p14="http://schemas.microsoft.com/office/powerpoint/2010/main" val="126757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141413"/>
            <a:ext cx="8599487" cy="5283200"/>
          </a:xfrm>
        </p:spPr>
        <p:txBody>
          <a:bodyPr>
            <a:normAutofit/>
          </a:bodyPr>
          <a:lstStyle/>
          <a:p>
            <a:r>
              <a:rPr lang="en-US" dirty="0" smtClean="0"/>
              <a:t>Spatial data stored in proprietary binary format</a:t>
            </a:r>
          </a:p>
          <a:p>
            <a:r>
              <a:rPr lang="en-US" dirty="0" smtClean="0"/>
              <a:t>Instance of the type can be NULL</a:t>
            </a:r>
          </a:p>
          <a:p>
            <a:r>
              <a:rPr lang="en-US" dirty="0" smtClean="0"/>
              <a:t>Can be input as</a:t>
            </a:r>
          </a:p>
          <a:p>
            <a:pPr lvl="1"/>
            <a:r>
              <a:rPr lang="en-US" dirty="0" smtClean="0"/>
              <a:t>Well Known binary - ST[Type]FromWKB</a:t>
            </a:r>
          </a:p>
          <a:p>
            <a:pPr lvl="1"/>
            <a:r>
              <a:rPr lang="en-US" dirty="0" smtClean="0"/>
              <a:t>Well Known text - ST[Type]FromText</a:t>
            </a:r>
          </a:p>
          <a:p>
            <a:pPr lvl="1"/>
            <a:r>
              <a:rPr lang="en-US" dirty="0" smtClean="0"/>
              <a:t>Geography Markup Language (GML) - GeomFromGml</a:t>
            </a:r>
          </a:p>
          <a:p>
            <a:r>
              <a:rPr lang="en-US" dirty="0" smtClean="0"/>
              <a:t>Can also use SQLCLR functions</a:t>
            </a:r>
          </a:p>
          <a:p>
            <a:pPr lvl="1"/>
            <a:r>
              <a:rPr lang="en-US" dirty="0" smtClean="0"/>
              <a:t>Parse</a:t>
            </a:r>
          </a:p>
          <a:p>
            <a:pPr lvl="1"/>
            <a:r>
              <a:rPr lang="en-US" dirty="0" smtClean="0"/>
              <a:t>Point - extension function</a:t>
            </a:r>
          </a:p>
        </p:txBody>
      </p:sp>
    </p:spTree>
    <p:extLst>
      <p:ext uri="{BB962C8B-B14F-4D97-AF65-F5344CB8AC3E}">
        <p14:creationId xmlns:p14="http://schemas.microsoft.com/office/powerpoint/2010/main" val="306256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Spatial Data Can Be Output As</a:t>
            </a:r>
          </a:p>
          <a:p>
            <a:pPr lvl="1"/>
            <a:r>
              <a:rPr lang="en-US" dirty="0" smtClean="0"/>
              <a:t>Well Known binary - STAsBinary</a:t>
            </a:r>
          </a:p>
          <a:p>
            <a:pPr lvl="1"/>
            <a:r>
              <a:rPr lang="en-US" dirty="0" smtClean="0"/>
              <a:t>Well Known text - STAsText</a:t>
            </a:r>
          </a:p>
          <a:p>
            <a:pPr lvl="1"/>
            <a:r>
              <a:rPr lang="en-US" dirty="0" smtClean="0"/>
              <a:t>GML - AsGml</a:t>
            </a:r>
          </a:p>
          <a:p>
            <a:pPr lvl="1"/>
            <a:r>
              <a:rPr lang="en-US" dirty="0" smtClean="0"/>
              <a:t>Text with Z and M values - AsTextZM</a:t>
            </a:r>
          </a:p>
          <a:p>
            <a:r>
              <a:rPr lang="en-US" dirty="0" smtClean="0"/>
              <a:t>SQLCLR standard method</a:t>
            </a:r>
          </a:p>
          <a:p>
            <a:pPr lvl="1"/>
            <a:r>
              <a:rPr lang="en-US" dirty="0" smtClean="0"/>
              <a:t>ToString - returns Well Known text</a:t>
            </a:r>
          </a:p>
          <a:p>
            <a:r>
              <a:rPr lang="en-US" dirty="0" smtClean="0"/>
              <a:t>Other useful formats are GeoRSS, KML</a:t>
            </a:r>
          </a:p>
          <a:p>
            <a:pPr lvl="1"/>
            <a:r>
              <a:rPr lang="en-US" dirty="0" smtClean="0"/>
              <a:t>Not Directly Supported</a:t>
            </a:r>
          </a:p>
        </p:txBody>
      </p:sp>
    </p:spTree>
    <p:extLst>
      <p:ext uri="{BB962C8B-B14F-4D97-AF65-F5344CB8AC3E}">
        <p14:creationId xmlns:p14="http://schemas.microsoft.com/office/powerpoint/2010/main" val="190414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5535</TotalTime>
  <Words>1680</Words>
  <Application>Microsoft Office PowerPoint</Application>
  <PresentationFormat>Letter Paper (8.5x11 in)</PresentationFormat>
  <Paragraphs>288</Paragraphs>
  <Slides>27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SQLskills Master Template</vt:lpstr>
      <vt:lpstr>SQLskills_BobB_Template</vt:lpstr>
      <vt:lpstr>Module 12 Supporting Spatial Data</vt:lpstr>
      <vt:lpstr>Overview</vt:lpstr>
      <vt:lpstr>Spatial Data</vt:lpstr>
      <vt:lpstr>Sample Query</vt:lpstr>
      <vt:lpstr>Objects and Types</vt:lpstr>
      <vt:lpstr>Spatial Data Types</vt:lpstr>
      <vt:lpstr>OGC Hierarchy of Spatial Types</vt:lpstr>
      <vt:lpstr>Input</vt:lpstr>
      <vt:lpstr>Output</vt:lpstr>
      <vt:lpstr>SRID</vt:lpstr>
      <vt:lpstr>DDL Statements</vt:lpstr>
      <vt:lpstr>Spatial Indexes</vt:lpstr>
      <vt:lpstr>Auto-Grid Indexes</vt:lpstr>
      <vt:lpstr>Creating Spatial Indexes</vt:lpstr>
      <vt:lpstr>Spatial Index Grid Hierarchy</vt:lpstr>
      <vt:lpstr>Spatial Index Population Rules</vt:lpstr>
      <vt:lpstr>Tessellation process</vt:lpstr>
      <vt:lpstr>Geography Grid Index</vt:lpstr>
      <vt:lpstr>Spatial Index and Methods</vt:lpstr>
      <vt:lpstr>System Metadata </vt:lpstr>
      <vt:lpstr>System Management</vt:lpstr>
      <vt:lpstr>Index Diagnostic Procedures</vt:lpstr>
      <vt:lpstr>Space and OS Considerations</vt:lpstr>
      <vt:lpstr>Troubleshooting</vt:lpstr>
      <vt:lpstr>Spatial Data Import</vt:lpstr>
      <vt:lpstr>SQL Server Feature Support</vt:lpstr>
      <vt:lpstr>Review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318</cp:revision>
  <dcterms:created xsi:type="dcterms:W3CDTF">2004-05-26T19:38:49Z</dcterms:created>
  <dcterms:modified xsi:type="dcterms:W3CDTF">2012-07-28T19:10:01Z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