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3" r:id="rId2"/>
  </p:sldMasterIdLst>
  <p:notesMasterIdLst>
    <p:notesMasterId r:id="rId41"/>
  </p:notesMasterIdLst>
  <p:handoutMasterIdLst>
    <p:handoutMasterId r:id="rId42"/>
  </p:handoutMasterIdLst>
  <p:sldIdLst>
    <p:sldId id="623" r:id="rId3"/>
    <p:sldId id="661" r:id="rId4"/>
    <p:sldId id="703" r:id="rId5"/>
    <p:sldId id="663" r:id="rId6"/>
    <p:sldId id="664" r:id="rId7"/>
    <p:sldId id="666" r:id="rId8"/>
    <p:sldId id="667" r:id="rId9"/>
    <p:sldId id="668" r:id="rId10"/>
    <p:sldId id="669" r:id="rId11"/>
    <p:sldId id="704" r:id="rId12"/>
    <p:sldId id="665" r:id="rId13"/>
    <p:sldId id="670" r:id="rId14"/>
    <p:sldId id="671" r:id="rId15"/>
    <p:sldId id="672" r:id="rId16"/>
    <p:sldId id="673" r:id="rId17"/>
    <p:sldId id="674" r:id="rId18"/>
    <p:sldId id="675" r:id="rId19"/>
    <p:sldId id="692" r:id="rId20"/>
    <p:sldId id="678" r:id="rId21"/>
    <p:sldId id="679" r:id="rId22"/>
    <p:sldId id="680" r:id="rId23"/>
    <p:sldId id="696" r:id="rId24"/>
    <p:sldId id="697" r:id="rId25"/>
    <p:sldId id="695" r:id="rId26"/>
    <p:sldId id="688" r:id="rId27"/>
    <p:sldId id="698" r:id="rId28"/>
    <p:sldId id="699" r:id="rId29"/>
    <p:sldId id="700" r:id="rId30"/>
    <p:sldId id="701" r:id="rId31"/>
    <p:sldId id="702" r:id="rId32"/>
    <p:sldId id="705" r:id="rId33"/>
    <p:sldId id="684" r:id="rId34"/>
    <p:sldId id="685" r:id="rId35"/>
    <p:sldId id="686" r:id="rId36"/>
    <p:sldId id="687" r:id="rId37"/>
    <p:sldId id="689" r:id="rId38"/>
    <p:sldId id="690" r:id="rId39"/>
    <p:sldId id="691" r:id="rId40"/>
  </p:sldIdLst>
  <p:sldSz cx="9144000" cy="6858000" type="letter"/>
  <p:notesSz cx="7010400" cy="9296400"/>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003366"/>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18" autoAdjust="0"/>
    <p:restoredTop sz="86286" autoAdjust="0"/>
  </p:normalViewPr>
  <p:slideViewPr>
    <p:cSldViewPr snapToGrid="0">
      <p:cViewPr>
        <p:scale>
          <a:sx n="75" d="100"/>
          <a:sy n="75" d="100"/>
        </p:scale>
        <p:origin x="-1794" y="-180"/>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3096" y="26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7611" name="Picture 27" descr="SQLskills wide Logo2"/>
          <p:cNvPicPr>
            <a:picLocks noChangeAspect="1" noChangeArrowheads="1"/>
          </p:cNvPicPr>
          <p:nvPr/>
        </p:nvPicPr>
        <p:blipFill>
          <a:blip r:embed="rId2" cstate="print"/>
          <a:srcRect l="6503" t="22223" r="4047" b="33333"/>
          <a:stretch>
            <a:fillRect/>
          </a:stretch>
        </p:blipFill>
        <p:spPr bwMode="auto">
          <a:xfrm>
            <a:off x="2393950" y="188913"/>
            <a:ext cx="2378075" cy="581025"/>
          </a:xfrm>
          <a:prstGeom prst="rect">
            <a:avLst/>
          </a:prstGeom>
          <a:noFill/>
        </p:spPr>
      </p:pic>
      <p:sp>
        <p:nvSpPr>
          <p:cNvPr id="67612" name="Rectangle 28"/>
          <p:cNvSpPr>
            <a:spLocks noGrp="1" noChangeArrowheads="1"/>
          </p:cNvSpPr>
          <p:nvPr>
            <p:ph type="sldNum" sz="quarter" idx="3"/>
          </p:nvPr>
        </p:nvSpPr>
        <p:spPr bwMode="auto">
          <a:xfrm>
            <a:off x="0" y="8772320"/>
            <a:ext cx="7315200" cy="466930"/>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spAutoFit/>
          </a:bodyPr>
          <a:lstStyle>
            <a:lvl1pPr algn="ctr" defTabSz="966788" eaLnBrk="0" hangingPunct="0">
              <a:lnSpc>
                <a:spcPct val="100000"/>
              </a:lnSpc>
              <a:defRPr sz="1200" b="0">
                <a:solidFill>
                  <a:schemeClr val="tx1"/>
                </a:solidFill>
                <a:latin typeface="Arial" charset="0"/>
              </a:defRPr>
            </a:lvl1pPr>
          </a:lstStyle>
          <a:p>
            <a:pPr>
              <a:defRPr/>
            </a:pPr>
            <a:r>
              <a:rPr lang="en-US" b="1" dirty="0" err="1">
                <a:latin typeface="Calibri" pitchFamily="34" charset="0"/>
              </a:rPr>
              <a:t>SQLskills</a:t>
            </a:r>
            <a:r>
              <a:rPr lang="en-US" b="1" dirty="0">
                <a:latin typeface="Calibri" pitchFamily="34" charset="0"/>
              </a:rPr>
              <a:t> Immersion Event</a:t>
            </a:r>
          </a:p>
          <a:p>
            <a:pPr>
              <a:defRPr/>
            </a:pPr>
            <a:r>
              <a:rPr lang="en-US" dirty="0">
                <a:latin typeface="Calibri" pitchFamily="34" charset="0"/>
              </a:rPr>
              <a:t>Page </a:t>
            </a:r>
            <a:fld id="{726231B1-EC7A-4FC1-96E9-E3A5007216C4}" type="slidenum">
              <a:rPr lang="en-US">
                <a:latin typeface="Calibri" pitchFamily="34" charset="0"/>
              </a:rPr>
              <a:pPr>
                <a:defRPr/>
              </a:pPr>
              <a:t>‹#›</a:t>
            </a:fld>
            <a:endParaRPr lang="en-US" dirty="0">
              <a:latin typeface="Calibri" pitchFamily="34" charset="0"/>
            </a:endParaRPr>
          </a:p>
        </p:txBody>
      </p:sp>
    </p:spTree>
    <p:extLst>
      <p:ext uri="{BB962C8B-B14F-4D97-AF65-F5344CB8AC3E}">
        <p14:creationId xmlns:p14="http://schemas.microsoft.com/office/powerpoint/2010/main" val="2460037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84" name="Rectangle 8"/>
          <p:cNvSpPr>
            <a:spLocks noGrp="1" noRot="1" noChangeAspect="1" noChangeArrowheads="1" noTextEdit="1"/>
          </p:cNvSpPr>
          <p:nvPr>
            <p:ph type="sldImg" idx="2"/>
          </p:nvPr>
        </p:nvSpPr>
        <p:spPr bwMode="auto">
          <a:xfrm>
            <a:off x="1182688" y="698500"/>
            <a:ext cx="4648200" cy="3486150"/>
          </a:xfrm>
          <a:prstGeom prst="rect">
            <a:avLst/>
          </a:prstGeom>
          <a:noFill/>
          <a:ln w="9525">
            <a:solidFill>
              <a:srgbClr val="000000"/>
            </a:solidFill>
            <a:miter lim="800000"/>
            <a:headEnd/>
            <a:tailEnd/>
          </a:ln>
          <a:effectLst/>
        </p:spPr>
      </p:sp>
      <p:sp>
        <p:nvSpPr>
          <p:cNvPr id="50185" name="Rectangle 9"/>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defTabSz="930275">
              <a:lnSpc>
                <a:spcPct val="100000"/>
              </a:lnSpc>
              <a:defRPr sz="1300" b="0">
                <a:solidFill>
                  <a:schemeClr val="tx1"/>
                </a:solidFill>
                <a:latin typeface="Times New Roman" pitchFamily="18" charset="0"/>
              </a:defRPr>
            </a:lvl1pPr>
          </a:lstStyle>
          <a:p>
            <a:endParaRPr lang="en-US"/>
          </a:p>
        </p:txBody>
      </p:sp>
      <p:sp>
        <p:nvSpPr>
          <p:cNvPr id="50186" name="Rectangle 10"/>
          <p:cNvSpPr>
            <a:spLocks noGrp="1" noChangeArrowheads="1"/>
          </p:cNvSpPr>
          <p:nvPr>
            <p:ph type="dt" idx="1"/>
          </p:nvPr>
        </p:nvSpPr>
        <p:spPr bwMode="auto">
          <a:xfrm>
            <a:off x="3970338" y="0"/>
            <a:ext cx="3038475" cy="463550"/>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endParaRPr lang="en-US"/>
          </a:p>
        </p:txBody>
      </p:sp>
      <p:sp>
        <p:nvSpPr>
          <p:cNvPr id="50187" name="Rectangle 11"/>
          <p:cNvSpPr>
            <a:spLocks noGrp="1" noChangeArrowheads="1"/>
          </p:cNvSpPr>
          <p:nvPr>
            <p:ph type="body" sz="quarter" idx="3"/>
          </p:nvPr>
        </p:nvSpPr>
        <p:spPr bwMode="auto">
          <a:xfrm>
            <a:off x="701675" y="4416425"/>
            <a:ext cx="5607050" cy="4181475"/>
          </a:xfrm>
          <a:prstGeom prst="rect">
            <a:avLst/>
          </a:prstGeom>
          <a:noFill/>
          <a:ln w="9525">
            <a:noFill/>
            <a:miter lim="800000"/>
            <a:headEnd/>
            <a:tailEnd/>
          </a:ln>
          <a:effectLst/>
        </p:spPr>
        <p:txBody>
          <a:bodyPr vert="horz" wrap="square" lIns="93167" tIns="46583" rIns="93167" bIns="4658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0188" name="Rectangle 12"/>
          <p:cNvSpPr>
            <a:spLocks noGrp="1" noChangeArrowheads="1"/>
          </p:cNvSpPr>
          <p:nvPr>
            <p:ph type="ftr" sz="quarter" idx="4"/>
          </p:nvPr>
        </p:nvSpPr>
        <p:spPr bwMode="auto">
          <a:xfrm>
            <a:off x="0" y="8831263"/>
            <a:ext cx="5802313"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defTabSz="930275">
              <a:lnSpc>
                <a:spcPct val="100000"/>
              </a:lnSpc>
              <a:defRPr sz="800" b="0">
                <a:solidFill>
                  <a:schemeClr val="tx1"/>
                </a:solidFill>
                <a:latin typeface="Arial" charset="0"/>
              </a:defRPr>
            </a:lvl1pPr>
          </a:lstStyle>
          <a:p>
            <a:r>
              <a:rPr lang="en-US"/>
              <a:t>© Bob Beauchemin</a:t>
            </a:r>
          </a:p>
          <a:p>
            <a:r>
              <a:rPr lang="en-US"/>
              <a:t>All Rights Reserved</a:t>
            </a:r>
            <a:endParaRPr lang="en-US" sz="1000"/>
          </a:p>
        </p:txBody>
      </p:sp>
      <p:sp>
        <p:nvSpPr>
          <p:cNvPr id="50189" name="Rectangle 13"/>
          <p:cNvSpPr>
            <a:spLocks noGrp="1" noChangeArrowheads="1"/>
          </p:cNvSpPr>
          <p:nvPr>
            <p:ph type="sldNum" sz="quarter" idx="5"/>
          </p:nvPr>
        </p:nvSpPr>
        <p:spPr bwMode="auto">
          <a:xfrm>
            <a:off x="5891213" y="8831263"/>
            <a:ext cx="1117600" cy="463550"/>
          </a:xfrm>
          <a:prstGeom prst="rect">
            <a:avLst/>
          </a:prstGeom>
          <a:noFill/>
          <a:ln w="9525">
            <a:noFill/>
            <a:miter lim="800000"/>
            <a:headEnd/>
            <a:tailEnd/>
          </a:ln>
          <a:effectLst/>
        </p:spPr>
        <p:txBody>
          <a:bodyPr vert="horz" wrap="square" lIns="93167" tIns="46583" rIns="93167" bIns="46583" numCol="1" anchor="b" anchorCtr="0" compatLnSpc="1">
            <a:prstTxWarp prst="textNoShape">
              <a:avLst/>
            </a:prstTxWarp>
          </a:bodyPr>
          <a:lstStyle>
            <a:lvl1pPr algn="r" defTabSz="930275">
              <a:lnSpc>
                <a:spcPct val="100000"/>
              </a:lnSpc>
              <a:defRPr sz="1300" b="0">
                <a:solidFill>
                  <a:schemeClr val="tx1"/>
                </a:solidFill>
                <a:latin typeface="Times New Roman" pitchFamily="18" charset="0"/>
              </a:defRPr>
            </a:lvl1pPr>
          </a:lstStyle>
          <a:p>
            <a:fld id="{6FF6857E-9AB2-43A3-B43F-73FF1EFBD7B7}" type="slidenum">
              <a:rPr lang="en-US"/>
              <a:pPr/>
              <a:t>‹#›</a:t>
            </a:fld>
            <a:endParaRPr lang="en-US"/>
          </a:p>
        </p:txBody>
      </p:sp>
    </p:spTree>
    <p:extLst>
      <p:ext uri="{BB962C8B-B14F-4D97-AF65-F5344CB8AC3E}">
        <p14:creationId xmlns:p14="http://schemas.microsoft.com/office/powerpoint/2010/main" val="3437616400"/>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sqlskills.com/blogs/bobb/2007/09/19/SQLCLRAndSystemFunctionalityInSQLServer2008Part1.aspx"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sqlskills.com/blogs/bobb/2007/09/19/SQLCLRAndSystemFunctionalityInSQLServer2008Part2.aspx"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www.sqlskills.com/blogs/bobb/2007/09/19/SQLCLRAndSystemFunctionalityInSQLServer2008Part3.aspx"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sqlskills.com/blogs/bobb/2008/02/15/LINQAndLINQToXMLToAppearInSQLServer2008SQLCLRApprovedList.aspx"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2"/>
          <p:cNvSpPr>
            <a:spLocks noGrp="1" noChangeArrowheads="1"/>
          </p:cNvSpPr>
          <p:nvPr>
            <p:ph type="ftr" sz="quarter" idx="4"/>
          </p:nvPr>
        </p:nvSpPr>
        <p:spPr>
          <a:noFill/>
        </p:spPr>
        <p:txBody>
          <a:bodyPr/>
          <a:lstStyle/>
          <a:p>
            <a:r>
              <a:rPr lang="en-US"/>
              <a:t>© Kimberly L. Tripp</a:t>
            </a:r>
            <a:br>
              <a:rPr lang="en-US"/>
            </a:br>
            <a:r>
              <a:rPr lang="en-US"/>
              <a:t>SYSolutions, Inc. All rights reserved.</a:t>
            </a:r>
          </a:p>
        </p:txBody>
      </p:sp>
      <p:sp>
        <p:nvSpPr>
          <p:cNvPr id="55299" name="Rectangle 13"/>
          <p:cNvSpPr>
            <a:spLocks noGrp="1" noChangeArrowheads="1"/>
          </p:cNvSpPr>
          <p:nvPr>
            <p:ph type="sldNum" sz="quarter" idx="5"/>
          </p:nvPr>
        </p:nvSpPr>
        <p:spPr>
          <a:noFill/>
        </p:spPr>
        <p:txBody>
          <a:bodyPr/>
          <a:lstStyle/>
          <a:p>
            <a:fld id="{B467F632-F668-462F-BF11-B3791B772F7D}" type="slidenum">
              <a:rPr lang="en-US"/>
              <a:pPr/>
              <a:t>1</a:t>
            </a:fld>
            <a:endParaRPr lang="en-US"/>
          </a:p>
        </p:txBody>
      </p:sp>
      <p:sp>
        <p:nvSpPr>
          <p:cNvPr id="55300" name="Rectangle 2"/>
          <p:cNvSpPr>
            <a:spLocks noGrp="1" noRot="1" noChangeAspect="1" noChangeArrowheads="1" noTextEdit="1"/>
          </p:cNvSpPr>
          <p:nvPr>
            <p:ph type="sldImg"/>
          </p:nvPr>
        </p:nvSpPr>
        <p:spPr>
          <a:solidFill>
            <a:srgbClr val="FFFFFF"/>
          </a:solidFill>
          <a:ln/>
        </p:spPr>
      </p:sp>
      <p:sp>
        <p:nvSpPr>
          <p:cNvPr id="5530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Bob Beauchemin</a:t>
            </a:r>
          </a:p>
          <a:p>
            <a:r>
              <a:rPr lang="en-US"/>
              <a:t>All Rights Reserved</a:t>
            </a:r>
            <a:endParaRPr lang="en-US" sz="1100"/>
          </a:p>
        </p:txBody>
      </p:sp>
      <p:sp>
        <p:nvSpPr>
          <p:cNvPr id="6" name="Rectangle 13"/>
          <p:cNvSpPr>
            <a:spLocks noGrp="1" noChangeArrowheads="1"/>
          </p:cNvSpPr>
          <p:nvPr>
            <p:ph type="sldNum" sz="quarter" idx="5"/>
          </p:nvPr>
        </p:nvSpPr>
        <p:spPr>
          <a:ln/>
        </p:spPr>
        <p:txBody>
          <a:bodyPr/>
          <a:lstStyle/>
          <a:p>
            <a:fld id="{D1544942-ADDA-490E-BF6B-437EF209E3B6}" type="slidenum">
              <a:rPr lang="en-US"/>
              <a:pPr/>
              <a:t>16</a:t>
            </a:fld>
            <a:endParaRPr lang="en-US"/>
          </a:p>
        </p:txBody>
      </p:sp>
      <p:sp>
        <p:nvSpPr>
          <p:cNvPr id="851970" name="Rectangle 2"/>
          <p:cNvSpPr>
            <a:spLocks noGrp="1" noRot="1" noChangeAspect="1" noChangeArrowheads="1" noTextEdit="1"/>
          </p:cNvSpPr>
          <p:nvPr>
            <p:ph type="sldImg"/>
          </p:nvPr>
        </p:nvSpPr>
        <p:spPr>
          <a:xfrm>
            <a:off x="1181100" y="698500"/>
            <a:ext cx="4648200" cy="3486150"/>
          </a:xfr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Bob Beauchemin</a:t>
            </a:r>
          </a:p>
          <a:p>
            <a:r>
              <a:rPr lang="en-US"/>
              <a:t>All Rights Reserved</a:t>
            </a:r>
            <a:endParaRPr lang="en-US" sz="1100"/>
          </a:p>
        </p:txBody>
      </p:sp>
      <p:sp>
        <p:nvSpPr>
          <p:cNvPr id="6" name="Rectangle 13"/>
          <p:cNvSpPr>
            <a:spLocks noGrp="1" noChangeArrowheads="1"/>
          </p:cNvSpPr>
          <p:nvPr>
            <p:ph type="sldNum" sz="quarter" idx="5"/>
          </p:nvPr>
        </p:nvSpPr>
        <p:spPr>
          <a:ln/>
        </p:spPr>
        <p:txBody>
          <a:bodyPr/>
          <a:lstStyle/>
          <a:p>
            <a:fld id="{1C220A4D-4923-47B6-AD47-ACA2FB8D5978}" type="slidenum">
              <a:rPr lang="en-US"/>
              <a:pPr/>
              <a:t>17</a:t>
            </a:fld>
            <a:endParaRPr lang="en-US"/>
          </a:p>
        </p:txBody>
      </p:sp>
      <p:sp>
        <p:nvSpPr>
          <p:cNvPr id="854018" name="Rectangle 2"/>
          <p:cNvSpPr>
            <a:spLocks noGrp="1" noRot="1" noChangeAspect="1" noChangeArrowheads="1" noTextEdit="1"/>
          </p:cNvSpPr>
          <p:nvPr>
            <p:ph type="sldImg"/>
          </p:nvPr>
        </p:nvSpPr>
        <p:spPr>
          <a:xfrm>
            <a:off x="1181100" y="698500"/>
            <a:ext cx="4648200" cy="3486150"/>
          </a:xfr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p>
          <a:p>
            <a:r>
              <a:rPr lang="en-US"/>
              <a:t>All Rights Reserved</a:t>
            </a:r>
            <a:endParaRPr lang="en-US" sz="1100"/>
          </a:p>
        </p:txBody>
      </p:sp>
      <p:sp>
        <p:nvSpPr>
          <p:cNvPr id="7" name="Rectangle 13"/>
          <p:cNvSpPr>
            <a:spLocks noGrp="1" noChangeArrowheads="1"/>
          </p:cNvSpPr>
          <p:nvPr>
            <p:ph type="sldNum" sz="quarter" idx="5"/>
          </p:nvPr>
        </p:nvSpPr>
        <p:spPr>
          <a:ln/>
        </p:spPr>
        <p:txBody>
          <a:bodyPr/>
          <a:lstStyle/>
          <a:p>
            <a:fld id="{3F7CD3F9-C444-4CF0-BAA9-6E9E408AADEF}" type="slidenum">
              <a:rPr lang="en-US"/>
              <a:pPr/>
              <a:t>19</a:t>
            </a:fld>
            <a:endParaRPr lang="en-US"/>
          </a:p>
        </p:txBody>
      </p:sp>
      <p:sp>
        <p:nvSpPr>
          <p:cNvPr id="886786" name="Rectangle 2"/>
          <p:cNvSpPr>
            <a:spLocks noGrp="1" noRot="1" noChangeAspect="1" noChangeArrowheads="1" noTextEdit="1"/>
          </p:cNvSpPr>
          <p:nvPr>
            <p:ph type="sldImg"/>
          </p:nvPr>
        </p:nvSpPr>
        <p:spPr>
          <a:xfrm>
            <a:off x="1181100" y="700088"/>
            <a:ext cx="4648200" cy="3486150"/>
          </a:xfrm>
          <a:ln/>
        </p:spPr>
      </p:sp>
      <p:sp>
        <p:nvSpPr>
          <p:cNvPr id="886787" name="Rectangle 3"/>
          <p:cNvSpPr>
            <a:spLocks noGrp="1" noChangeArrowheads="1"/>
          </p:cNvSpPr>
          <p:nvPr>
            <p:ph type="body" idx="1"/>
          </p:nvPr>
        </p:nvSpPr>
        <p:spPr/>
        <p:txBody>
          <a:bodyPr/>
          <a:lstStyle/>
          <a:p>
            <a:r>
              <a:rPr lang="en-US"/>
              <a:t>AppDomain (or more) per identity and SQL Server control of the .Net CLR are very important features in allowing SQL Server to meet its security and reliability goals.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ln/>
        </p:spPr>
        <p:txBody>
          <a:bodyPr/>
          <a:lstStyle/>
          <a:p>
            <a:r>
              <a:rPr lang="en-US"/>
              <a:t>© Bob Beauchemin</a:t>
            </a:r>
          </a:p>
          <a:p>
            <a:r>
              <a:rPr lang="en-US"/>
              <a:t>All Rights Reserved</a:t>
            </a:r>
            <a:endParaRPr lang="en-US" sz="1100"/>
          </a:p>
        </p:txBody>
      </p:sp>
      <p:sp>
        <p:nvSpPr>
          <p:cNvPr id="7" name="Rectangle 13"/>
          <p:cNvSpPr>
            <a:spLocks noGrp="1" noChangeArrowheads="1"/>
          </p:cNvSpPr>
          <p:nvPr>
            <p:ph type="sldNum" sz="quarter" idx="5"/>
          </p:nvPr>
        </p:nvSpPr>
        <p:spPr>
          <a:ln/>
        </p:spPr>
        <p:txBody>
          <a:bodyPr/>
          <a:lstStyle/>
          <a:p>
            <a:fld id="{89FC0B44-3E96-48FA-BB3A-D7A28312A69A}" type="slidenum">
              <a:rPr lang="en-US"/>
              <a:pPr/>
              <a:t>20</a:t>
            </a:fld>
            <a:endParaRPr lang="en-US"/>
          </a:p>
        </p:txBody>
      </p:sp>
      <p:sp>
        <p:nvSpPr>
          <p:cNvPr id="845826" name="Rectangle 2"/>
          <p:cNvSpPr>
            <a:spLocks noGrp="1" noRot="1" noChangeAspect="1" noChangeArrowheads="1" noTextEdit="1"/>
          </p:cNvSpPr>
          <p:nvPr>
            <p:ph type="sldImg"/>
          </p:nvPr>
        </p:nvSpPr>
        <p:spPr>
          <a:xfrm>
            <a:off x="1181100" y="698500"/>
            <a:ext cx="4648200" cy="3486150"/>
          </a:xfrm>
          <a:ln/>
        </p:spPr>
      </p:sp>
      <p:sp>
        <p:nvSpPr>
          <p:cNvPr id="845827" name="Rectangle 3"/>
          <p:cNvSpPr>
            <a:spLocks noGrp="1" noChangeArrowheads="1"/>
          </p:cNvSpPr>
          <p:nvPr>
            <p:ph type="body" idx="1"/>
          </p:nvPr>
        </p:nvSpPr>
        <p:spPr/>
        <p:txBody>
          <a:bodyPr/>
          <a:lstStyle/>
          <a:p>
            <a:r>
              <a:rPr lang="en-US" sz="1100"/>
              <a:t>Because the CLR and user written code is running in process with SQL Server itself it SQL Server must make sure that no exceptions or out of resource conditions propagate back to it. As a result is will escalate an any exception or out of resource condition to a fatal exception for the AppDomain that caused the problem. This may cause an AppDomain, or one of its threads, to be unloaded but the rest of SQL server will keep running.</a:t>
            </a:r>
          </a:p>
          <a:p>
            <a:endParaRPr lang="en-US" sz="1100"/>
          </a:p>
          <a:p>
            <a:r>
              <a:rPr lang="en-US" sz="1100"/>
              <a:t>This diagram shows a memory leak and a db connection leak causing a an AppDomain to be shut down, rather than letting it continue running compromise SQL Server itself.</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Bob Beauchemin</a:t>
            </a:r>
          </a:p>
          <a:p>
            <a:r>
              <a:rPr lang="en-US"/>
              <a:t>All Rights Reserved</a:t>
            </a:r>
            <a:endParaRPr lang="en-US" sz="1100"/>
          </a:p>
        </p:txBody>
      </p:sp>
      <p:sp>
        <p:nvSpPr>
          <p:cNvPr id="6" name="Rectangle 13"/>
          <p:cNvSpPr>
            <a:spLocks noGrp="1" noChangeArrowheads="1"/>
          </p:cNvSpPr>
          <p:nvPr>
            <p:ph type="sldNum" sz="quarter" idx="5"/>
          </p:nvPr>
        </p:nvSpPr>
        <p:spPr>
          <a:ln/>
        </p:spPr>
        <p:txBody>
          <a:bodyPr/>
          <a:lstStyle/>
          <a:p>
            <a:fld id="{A08DB977-514D-4E13-ABE5-615DC5BA39EA}" type="slidenum">
              <a:rPr lang="en-US"/>
              <a:pPr/>
              <a:t>21</a:t>
            </a:fld>
            <a:endParaRPr lang="en-US"/>
          </a:p>
        </p:txBody>
      </p:sp>
      <p:sp>
        <p:nvSpPr>
          <p:cNvPr id="847874" name="Rectangle 2"/>
          <p:cNvSpPr>
            <a:spLocks noGrp="1" noRot="1" noChangeAspect="1" noChangeArrowheads="1" noTextEdit="1"/>
          </p:cNvSpPr>
          <p:nvPr>
            <p:ph type="sldImg"/>
          </p:nvPr>
        </p:nvSpPr>
        <p:spPr>
          <a:xfrm>
            <a:off x="1181100" y="698500"/>
            <a:ext cx="4648200" cy="3486150"/>
          </a:xfr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Any data access</a:t>
            </a:r>
            <a:r>
              <a:rPr lang="en-GB" baseline="0" dirty="0" smtClean="0"/>
              <a:t> is executed as the CALLER of the code not the owner as is the case with other stored procedures.</a:t>
            </a:r>
          </a:p>
          <a:p>
            <a:endParaRPr lang="en-GB" baseline="0" dirty="0" smtClean="0"/>
          </a:p>
          <a:p>
            <a:r>
              <a:rPr lang="en-GB" baseline="0" dirty="0" smtClean="0"/>
              <a:t>Similar to executing dynamic SQL in a TSQL stored proc.</a:t>
            </a:r>
          </a:p>
          <a:p>
            <a:endParaRPr lang="en-GB" baseline="0" dirty="0" smtClean="0"/>
          </a:p>
          <a:p>
            <a:r>
              <a:rPr lang="en-GB" baseline="0" dirty="0" smtClean="0"/>
              <a:t>This means the caller needs access to the objects you are calling. If you use SPs then they only need access to the SPs but that may not always be the case (although as it has been in </a:t>
            </a:r>
            <a:r>
              <a:rPr lang="en-GB" baseline="0" dirty="0" err="1" smtClean="0"/>
              <a:t>sql</a:t>
            </a:r>
            <a:r>
              <a:rPr lang="en-GB" baseline="0" dirty="0" smtClean="0"/>
              <a:t> 2005 and 2008 I can’t see them changing the behaviour)</a:t>
            </a:r>
          </a:p>
          <a:p>
            <a:endParaRPr lang="en-GB" baseline="0" dirty="0" smtClean="0"/>
          </a:p>
          <a:p>
            <a:r>
              <a:rPr lang="en-GB" baseline="0" dirty="0" smtClean="0"/>
              <a:t>As with dynamic SQL dependency tracking isn’t in place, so still best to use procedures.</a:t>
            </a:r>
            <a:endParaRPr lang="en-GB"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External access</a:t>
            </a:r>
            <a:r>
              <a:rPr lang="en-GB" baseline="0" dirty="0" smtClean="0"/>
              <a:t> uses the SQL Server Service account. </a:t>
            </a:r>
          </a:p>
          <a:p>
            <a:endParaRPr lang="en-GB" baseline="0" dirty="0" smtClean="0"/>
          </a:p>
          <a:p>
            <a:r>
              <a:rPr lang="en-GB" baseline="0" dirty="0" smtClean="0"/>
              <a:t>What if you are using service account using least privilege, which you should be.</a:t>
            </a:r>
          </a:p>
          <a:p>
            <a:endParaRPr lang="en-GB" baseline="0" dirty="0" smtClean="0"/>
          </a:p>
          <a:p>
            <a:r>
              <a:rPr lang="en-GB" baseline="0" dirty="0" smtClean="0"/>
              <a:t>Solution is to impersonate the caller, ONLY if the user is a windows user and not a SQL Login</a:t>
            </a:r>
          </a:p>
          <a:p>
            <a:endParaRPr lang="en-GB" baseline="0" dirty="0" smtClean="0"/>
          </a:p>
          <a:p>
            <a:r>
              <a:rPr lang="en-GB" dirty="0" smtClean="0"/>
              <a:t>Cannot use impersonate</a:t>
            </a:r>
            <a:r>
              <a:rPr lang="en-GB" baseline="0" dirty="0" smtClean="0"/>
              <a:t> someone else only the caller. You can’t use execute as to impersonate the owner of an object.</a:t>
            </a:r>
          </a:p>
          <a:p>
            <a:endParaRPr lang="en-GB" baseline="0" dirty="0" smtClean="0"/>
          </a:p>
          <a:p>
            <a:r>
              <a:rPr lang="en-GB" baseline="0" dirty="0" smtClean="0"/>
              <a:t>Also once you are impersonating you can’t do data access.</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32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Scalar UDFs</a:t>
            </a:r>
            <a:r>
              <a:rPr lang="en-GB" baseline="0" dirty="0" smtClean="0"/>
              <a:t> are compiled and are very close to the engine code. Its very similar to calling a system function with only a few steps to get there via CLR. </a:t>
            </a:r>
          </a:p>
          <a:p>
            <a:endParaRPr lang="en-GB" baseline="0" dirty="0" smtClean="0"/>
          </a:p>
          <a:p>
            <a:r>
              <a:rPr lang="en-GB" baseline="0" dirty="0" smtClean="0"/>
              <a:t>This is unlike TSQL functions which are </a:t>
            </a:r>
            <a:r>
              <a:rPr lang="en-GB" baseline="0" dirty="0" err="1" smtClean="0"/>
              <a:t>intepreted</a:t>
            </a:r>
            <a:r>
              <a:rPr lang="en-GB" baseline="0" dirty="0" smtClean="0"/>
              <a:t> TSQL and so the TSQL has to be interpreted each time. </a:t>
            </a:r>
          </a:p>
          <a:p>
            <a:endParaRPr lang="en-GB" baseline="0" dirty="0" smtClean="0"/>
          </a:p>
          <a:p>
            <a:r>
              <a:rPr lang="en-GB" baseline="0" dirty="0" smtClean="0"/>
              <a:t>Scalar CLR UDFs are much faster than the equivalent TSQL </a:t>
            </a:r>
            <a:r>
              <a:rPr lang="en-GB" baseline="0" dirty="0" err="1" smtClean="0"/>
              <a:t>udf</a:t>
            </a:r>
            <a:r>
              <a:rPr lang="en-GB" baseline="0" dirty="0" smtClean="0"/>
              <a:t> except where data access is performed.</a:t>
            </a:r>
          </a:p>
          <a:p>
            <a:endParaRPr lang="en-GB" baseline="0" dirty="0" smtClean="0"/>
          </a:p>
          <a:p>
            <a:r>
              <a:rPr lang="en-GB" baseline="0" dirty="0" smtClean="0"/>
              <a:t>Data access is bad in any </a:t>
            </a:r>
            <a:r>
              <a:rPr lang="en-GB" baseline="0" dirty="0" err="1" smtClean="0"/>
              <a:t>udf</a:t>
            </a:r>
            <a:r>
              <a:rPr lang="en-GB" baseline="0" dirty="0" smtClean="0"/>
              <a:t> as it is called once per row and so not set based and thus poor performing.</a:t>
            </a:r>
          </a:p>
          <a:p>
            <a:endParaRPr lang="en-GB" baseline="0" dirty="0" smtClean="0"/>
          </a:p>
          <a:p>
            <a:r>
              <a:rPr lang="en-GB" baseline="0" dirty="0" smtClean="0"/>
              <a:t>Determinism and Precision is down to your honesty, if you lie then you will suffer. The engine may make some assumptions that could cause unexpected results.</a:t>
            </a:r>
          </a:p>
          <a:p>
            <a:endParaRPr lang="en-GB" baseline="0" dirty="0" smtClean="0"/>
          </a:p>
          <a:p>
            <a:r>
              <a:rPr lang="en-GB" dirty="0" smtClean="0"/>
              <a:t>http://sqlblogcasts.com/blogs/simons/archive/2005/01/17/User-Defined-Function-performance-comparison.aspx</a:t>
            </a:r>
            <a:endParaRPr lang="en-GB"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33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TVFs as more complicated.</a:t>
            </a:r>
          </a:p>
          <a:p>
            <a:endParaRPr lang="en-GB" dirty="0" smtClean="0"/>
          </a:p>
          <a:p>
            <a:r>
              <a:rPr lang="en-GB" dirty="0" smtClean="0"/>
              <a:t>Two methods one that builds an enumerator</a:t>
            </a:r>
            <a:r>
              <a:rPr lang="en-GB" baseline="0" dirty="0" smtClean="0"/>
              <a:t> and one that processors each item in the enumerator.</a:t>
            </a:r>
          </a:p>
          <a:p>
            <a:endParaRPr lang="en-GB" baseline="0" dirty="0" smtClean="0"/>
          </a:p>
          <a:p>
            <a:r>
              <a:rPr lang="en-GB" baseline="0" dirty="0" smtClean="0"/>
              <a:t>Generally the whole rowset is processed and so processing in the First or second method should be decided on which place provides best set based performance. </a:t>
            </a:r>
            <a:endParaRPr lang="en-GB"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34</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Data</a:t>
            </a:r>
            <a:r>
              <a:rPr lang="en-GB" baseline="0" dirty="0" smtClean="0"/>
              <a:t> access in stored procedures is an assumption that is made. The significance of this is that with stored procedures a SQL Context is generated which provides the ability for CLR to make database calls. The creating of this is an expensive overhead so if you are not doing data access use a function.</a:t>
            </a:r>
          </a:p>
          <a:p>
            <a:endParaRPr lang="en-GB" baseline="0" dirty="0" smtClean="0"/>
          </a:p>
          <a:p>
            <a:r>
              <a:rPr lang="en-GB" baseline="0" dirty="0" smtClean="0"/>
              <a:t>In addition to get data the data has to go through some layers, whilst the Context connection provides a better performing route than going outside of SQL and back in it still has overhead compared with a pure TSQL stored procedure. This is why data access in stored procedures is slower in CLR procedures.</a:t>
            </a:r>
          </a:p>
          <a:p>
            <a:endParaRPr lang="en-GB" baseline="0" dirty="0" smtClean="0"/>
          </a:p>
          <a:p>
            <a:r>
              <a:rPr lang="en-GB" baseline="0" dirty="0" smtClean="0"/>
              <a:t>If you stored procedure does data logic, procedure calculations then the overhead for the data access maybe acceptable given the performance increase in doing the procedure code. This is a trade off which is specific to each situation.</a:t>
            </a:r>
            <a:endParaRPr lang="en-GB"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35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US" dirty="0" smtClean="0"/>
              <a:t>Reference: </a:t>
            </a:r>
            <a:r>
              <a:rPr lang="en-US" sz="1300" u="sng" dirty="0">
                <a:hlinkClick r:id="rId3"/>
              </a:rPr>
              <a:t>http://www.sqlskills.com/blogs/bobb/2007/09/19/SQLCLRAndSystemFunctionalityInSQLServer2008Part1.aspx</a:t>
            </a:r>
            <a:r>
              <a:rPr lang="en-US" sz="1300" dirty="0"/>
              <a:t>  </a:t>
            </a:r>
          </a:p>
          <a:p>
            <a:endParaRPr lang="en-US" sz="1300" dirty="0"/>
          </a:p>
          <a:p>
            <a:r>
              <a:rPr lang="en-US" sz="1300" dirty="0"/>
              <a:t>In SQL 2005 no system .Net Code</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No its application server</a:t>
            </a:r>
            <a:r>
              <a:rPr lang="en-GB" baseline="0" dirty="0" smtClean="0"/>
              <a:t> code. SQL is becoming an application server.</a:t>
            </a:r>
          </a:p>
          <a:p>
            <a:endParaRPr lang="en-GB" baseline="0" dirty="0" smtClean="0"/>
          </a:p>
          <a:p>
            <a:r>
              <a:rPr lang="en-GB" baseline="0" dirty="0" smtClean="0"/>
              <a:t>Moving data around is expensive, so moving lots of to a middle tier is very expensive. Keeping data on the server avoids this overhead.</a:t>
            </a:r>
          </a:p>
          <a:p>
            <a:endParaRPr lang="en-GB" baseline="0" dirty="0" smtClean="0"/>
          </a:p>
          <a:p>
            <a:r>
              <a:rPr lang="en-GB" baseline="0" dirty="0" smtClean="0"/>
              <a:t>Unit of scale is a server, once you’ve used the resources on that box you need a bigger box. Having your SQL box do application server stuff will mean you will need a bigger box. </a:t>
            </a:r>
          </a:p>
          <a:p>
            <a:endParaRPr lang="en-GB" baseline="0" dirty="0" smtClean="0"/>
          </a:p>
          <a:p>
            <a:r>
              <a:rPr lang="en-GB" baseline="0" dirty="0" smtClean="0"/>
              <a:t>SQL Boxes are normally more expensive than middle tier boxes. Once you hit a certain size, scaling a single box is not linear i.e. Going to 8 sockets is &gt; twice 4 sockets. Is that an issue with you getting more cores in a socket, fine if your app scales slower than processors. Some processes don’t work well in multiprocessor world.</a:t>
            </a:r>
          </a:p>
          <a:p>
            <a:endParaRPr lang="en-GB" baseline="0"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Bob Beauchemin</a:t>
            </a:r>
            <a:br>
              <a:rPr lang="en-US"/>
            </a:br>
            <a:r>
              <a:rPr lang="en-US"/>
              <a:t>SYSolutions, Inc. All rights reserved.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US" dirty="0" smtClean="0"/>
              <a:t>Reference: </a:t>
            </a:r>
            <a:r>
              <a:rPr lang="en-US" sz="1300" u="sng" dirty="0">
                <a:hlinkClick r:id="rId3"/>
              </a:rPr>
              <a:t>http://www.sqlskills.com/blogs/bobb/2007/09/19/SQLCLRAndSystemFunctionalityInSQLServer2008Part2.aspx</a:t>
            </a:r>
            <a:r>
              <a:rPr lang="en-US" sz="1300" dirty="0"/>
              <a:t>  </a:t>
            </a:r>
          </a:p>
          <a:p>
            <a:r>
              <a:rPr lang="en-US" sz="1300" dirty="0"/>
              <a:t>And  </a:t>
            </a:r>
            <a:r>
              <a:rPr lang="en-US" sz="1300" u="sng" dirty="0">
                <a:hlinkClick r:id="rId4"/>
              </a:rPr>
              <a:t>http://www.sqlskills.com/blogs/bobb/2007/09/19/SQLCLRAndSystemFunctionalityInSQLServer2008Part3.aspx</a:t>
            </a:r>
            <a:r>
              <a:rPr lang="en-US" sz="1300" dirty="0"/>
              <a:t>  </a:t>
            </a:r>
          </a:p>
          <a:p>
            <a:r>
              <a:rPr lang="en-US" sz="1300" dirty="0"/>
              <a:t>For information about how this works with system types implemented in SQLCLR.</a:t>
            </a:r>
          </a:p>
          <a:p>
            <a:endParaRPr lang="en-US" sz="1300" dirty="0"/>
          </a:p>
          <a:p>
            <a:r>
              <a:rPr lang="en-US" sz="1300" dirty="0"/>
              <a:t>As mentioned in Beyond Relational SQL2008 has three UDTs using SQLCLR.</a:t>
            </a:r>
          </a:p>
          <a:p>
            <a:endParaRPr lang="en-US" sz="1300" dirty="0"/>
          </a:p>
          <a:p>
            <a:r>
              <a:rPr lang="en-US" sz="1300" dirty="0"/>
              <a:t>To use these on a client you need </a:t>
            </a:r>
            <a:r>
              <a:rPr lang="en-US" dirty="0" smtClean="0"/>
              <a:t>Microsoft.SqlServer.Types and additionally you need </a:t>
            </a:r>
            <a:r>
              <a:rPr lang="en-US" dirty="0" err="1" smtClean="0"/>
              <a:t>SQLServer.Spatial.dll</a:t>
            </a:r>
            <a:r>
              <a:rPr lang="en-US" dirty="0" smtClean="0"/>
              <a:t> on the system. The latter is</a:t>
            </a:r>
            <a:r>
              <a:rPr lang="en-US" baseline="0" dirty="0" smtClean="0"/>
              <a:t> unmanaged code and is why the assembly is marked as UNSAFE in </a:t>
            </a:r>
            <a:r>
              <a:rPr lang="en-US" baseline="0" dirty="0" err="1" smtClean="0"/>
              <a:t>sys.assemblies</a:t>
            </a:r>
            <a:r>
              <a:rPr lang="en-US" baseline="0" dirty="0" smtClean="0"/>
              <a: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US" dirty="0" smtClean="0"/>
              <a:t>The</a:t>
            </a:r>
            <a:r>
              <a:rPr lang="en-US" baseline="0" dirty="0" smtClean="0"/>
              <a:t> SQL Server.exe process is hosting .Net run time and has done since SQL 2005. This is for performance.</a:t>
            </a:r>
          </a:p>
          <a:p>
            <a:endParaRPr lang="en-US" baseline="0" dirty="0" smtClean="0"/>
          </a:p>
          <a:p>
            <a:r>
              <a:rPr lang="en-US" baseline="0" dirty="0" smtClean="0"/>
              <a:t>DB2 and Oracle allow .Net code but DB2 fires up a windows service per .Net request, Oracle has a single windows service that runs for all requests.</a:t>
            </a:r>
          </a:p>
          <a:p>
            <a:endParaRPr lang="en-US" baseline="0" dirty="0" smtClean="0"/>
          </a:p>
          <a:p>
            <a:r>
              <a:rPr lang="en-US" baseline="0" dirty="0" smtClean="0"/>
              <a:t>Prior to .Net 2.0 the runtime could be hosted but for SQL2005 changes were made so SQL had control of all the knobs.</a:t>
            </a:r>
          </a:p>
          <a:p>
            <a:endParaRPr lang="en-US" baseline="0" dirty="0" smtClean="0"/>
          </a:p>
          <a:p>
            <a:r>
              <a:rPr lang="en-US" dirty="0" smtClean="0"/>
              <a:t>SQL</a:t>
            </a:r>
            <a:r>
              <a:rPr lang="en-US" baseline="0" dirty="0" smtClean="0"/>
              <a:t> is very good at memory management, threading, scheduling and so it needed control over what was being done and when. These changes were made to that SQL could suspend one set of work and start other work, so it could manage the memory. So when some .Net code asks for some memory, it uses the normal </a:t>
            </a:r>
            <a:r>
              <a:rPr lang="en-US" baseline="0" dirty="0" err="1" smtClean="0"/>
              <a:t>.net</a:t>
            </a:r>
            <a:r>
              <a:rPr lang="en-US" baseline="0" dirty="0" smtClean="0"/>
              <a:t> </a:t>
            </a:r>
            <a:r>
              <a:rPr lang="en-US" baseline="0" dirty="0" err="1" smtClean="0"/>
              <a:t>apis</a:t>
            </a:r>
            <a:r>
              <a:rPr lang="en-US" baseline="0" dirty="0" smtClean="0"/>
              <a:t> but the runtime actually calls SQL to get the memory allocated.</a:t>
            </a:r>
          </a:p>
          <a:p>
            <a:endParaRPr lang="en-US" baseline="0" dirty="0" smtClean="0"/>
          </a:p>
          <a:p>
            <a:r>
              <a:rPr lang="en-US" baseline="0" dirty="0" smtClean="0"/>
              <a:t>System assemblies those that ship with .Net 2.0 had to be classed as safe to be allowed to run inside of SQL. By safe, they shouldn’t do nasty things with pointers or calling things they shouldn’t i.e. anything that could cause instability. The last thing you want is for sqlserver.exe to crash.</a:t>
            </a:r>
          </a:p>
          <a:p>
            <a:endParaRPr lang="en-US" baseline="0" dirty="0" smtClean="0"/>
          </a:p>
          <a:p>
            <a:r>
              <a:rPr lang="en-US" dirty="0" smtClean="0"/>
              <a:t>There is then code users write. These</a:t>
            </a:r>
            <a:r>
              <a:rPr lang="en-US" baseline="0" dirty="0" smtClean="0"/>
              <a:t> are given three classes of execution, that signify how they operate and there restrictions.  </a:t>
            </a:r>
            <a:endParaRPr lang="en-US" dirty="0" smtClean="0"/>
          </a:p>
          <a:p>
            <a:endParaRPr lang="en-US" dirty="0" smtClean="0"/>
          </a:p>
          <a:p>
            <a:r>
              <a:rPr lang="en-US" dirty="0" err="1" smtClean="0"/>
              <a:t>AppDomains</a:t>
            </a:r>
            <a:r>
              <a:rPr lang="en-US" dirty="0" smtClean="0"/>
              <a:t> are per database and so if one goes down it won’t affect others on</a:t>
            </a:r>
            <a:r>
              <a:rPr lang="en-US" baseline="0" dirty="0" smtClean="0"/>
              <a:t> the server (in other databases), If SQL finds an app domain using too much memory it can pressure a single </a:t>
            </a:r>
            <a:r>
              <a:rPr lang="en-US" baseline="0" dirty="0" err="1" smtClean="0"/>
              <a:t>appdomain</a:t>
            </a:r>
            <a:r>
              <a:rPr lang="en-US" baseline="0" dirty="0" smtClean="0"/>
              <a:t>.</a:t>
            </a:r>
            <a:endParaRPr lang="en-US" dirty="0" smtClean="0"/>
          </a:p>
          <a:p>
            <a:endParaRPr lang="en-US" dirty="0" smtClean="0"/>
          </a:p>
          <a:p>
            <a:r>
              <a:rPr lang="en-US" dirty="0" smtClean="0"/>
              <a:t>Reference </a:t>
            </a:r>
            <a:r>
              <a:rPr lang="en-US" sz="1300" u="sng" dirty="0">
                <a:hlinkClick r:id="rId3"/>
              </a:rPr>
              <a:t>http://www.sqlskills.com/blogs/bobb/2008/02/15/LINQAndLINQToXMLToAppearInSQLServer2008SQLCLRApprovedList.aspx</a:t>
            </a:r>
            <a:r>
              <a:rPr lang="en-US" sz="1300" dirty="0"/>
              <a:t>  </a:t>
            </a:r>
          </a:p>
          <a:p>
            <a:r>
              <a:rPr lang="en-US" sz="1300" dirty="0"/>
              <a:t>For information about new .NET 3.5 system assemblies added to the "safe" list in SQL Server 2008.</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Bob Beauchemin</a:t>
            </a:r>
          </a:p>
          <a:p>
            <a:r>
              <a:rPr lang="en-US"/>
              <a:t>All Rights Reserved</a:t>
            </a:r>
            <a:endParaRPr lang="en-US" sz="1100"/>
          </a:p>
        </p:txBody>
      </p:sp>
      <p:sp>
        <p:nvSpPr>
          <p:cNvPr id="6" name="Rectangle 13"/>
          <p:cNvSpPr>
            <a:spLocks noGrp="1" noChangeArrowheads="1"/>
          </p:cNvSpPr>
          <p:nvPr>
            <p:ph type="sldNum" sz="quarter" idx="5"/>
          </p:nvPr>
        </p:nvSpPr>
        <p:spPr>
          <a:ln/>
        </p:spPr>
        <p:txBody>
          <a:bodyPr/>
          <a:lstStyle/>
          <a:p>
            <a:fld id="{383895BD-B4AB-4F01-92BF-89F1C85A9708}" type="slidenum">
              <a:rPr lang="en-US"/>
              <a:pPr/>
              <a:t>7</a:t>
            </a:fld>
            <a:endParaRPr lang="en-US"/>
          </a:p>
        </p:txBody>
      </p:sp>
      <p:sp>
        <p:nvSpPr>
          <p:cNvPr id="837634" name="Rectangle 2"/>
          <p:cNvSpPr>
            <a:spLocks noGrp="1" noRot="1" noChangeAspect="1" noChangeArrowheads="1" noTextEdit="1"/>
          </p:cNvSpPr>
          <p:nvPr>
            <p:ph type="sldImg"/>
          </p:nvPr>
        </p:nvSpPr>
        <p:spPr>
          <a:xfrm>
            <a:off x="1181100" y="698500"/>
            <a:ext cx="4648200" cy="3486150"/>
          </a:xfr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Bob Beauchemin</a:t>
            </a:r>
          </a:p>
          <a:p>
            <a:r>
              <a:rPr lang="en-US"/>
              <a:t>All Rights Reserved</a:t>
            </a:r>
            <a:endParaRPr lang="en-US" sz="1100"/>
          </a:p>
        </p:txBody>
      </p:sp>
      <p:sp>
        <p:nvSpPr>
          <p:cNvPr id="6" name="Rectangle 13"/>
          <p:cNvSpPr>
            <a:spLocks noGrp="1" noChangeArrowheads="1"/>
          </p:cNvSpPr>
          <p:nvPr>
            <p:ph type="sldNum" sz="quarter" idx="5"/>
          </p:nvPr>
        </p:nvSpPr>
        <p:spPr>
          <a:ln/>
        </p:spPr>
        <p:txBody>
          <a:bodyPr/>
          <a:lstStyle/>
          <a:p>
            <a:fld id="{B17F7BD7-2944-4A49-95D4-CB7431C75E3E}" type="slidenum">
              <a:rPr lang="en-US"/>
              <a:pPr/>
              <a:t>8</a:t>
            </a:fld>
            <a:endParaRPr lang="en-US"/>
          </a:p>
        </p:txBody>
      </p:sp>
      <p:sp>
        <p:nvSpPr>
          <p:cNvPr id="915458" name="Rectangle 2"/>
          <p:cNvSpPr>
            <a:spLocks noGrp="1" noRot="1" noChangeAspect="1" noChangeArrowheads="1" noTextEdit="1"/>
          </p:cNvSpPr>
          <p:nvPr>
            <p:ph type="sldImg"/>
          </p:nvPr>
        </p:nvSpPr>
        <p:spPr>
          <a:xfrm>
            <a:off x="1181100" y="698500"/>
            <a:ext cx="4648200" cy="3486150"/>
          </a:xfr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2"/>
          <p:cNvSpPr>
            <a:spLocks noGrp="1" noChangeArrowheads="1"/>
          </p:cNvSpPr>
          <p:nvPr>
            <p:ph type="ftr" sz="quarter" idx="4"/>
          </p:nvPr>
        </p:nvSpPr>
        <p:spPr>
          <a:ln/>
        </p:spPr>
        <p:txBody>
          <a:bodyPr/>
          <a:lstStyle/>
          <a:p>
            <a:r>
              <a:rPr lang="en-US"/>
              <a:t>© Bob Beauchemin</a:t>
            </a:r>
          </a:p>
          <a:p>
            <a:r>
              <a:rPr lang="en-US"/>
              <a:t>All Rights Reserved</a:t>
            </a:r>
            <a:endParaRPr lang="en-US" sz="1100"/>
          </a:p>
        </p:txBody>
      </p:sp>
      <p:sp>
        <p:nvSpPr>
          <p:cNvPr id="6" name="Rectangle 13"/>
          <p:cNvSpPr>
            <a:spLocks noGrp="1" noChangeArrowheads="1"/>
          </p:cNvSpPr>
          <p:nvPr>
            <p:ph type="sldNum" sz="quarter" idx="5"/>
          </p:nvPr>
        </p:nvSpPr>
        <p:spPr>
          <a:ln/>
        </p:spPr>
        <p:txBody>
          <a:bodyPr/>
          <a:lstStyle/>
          <a:p>
            <a:fld id="{D217B118-84E2-4576-B6F3-E9D94C32F96D}" type="slidenum">
              <a:rPr lang="en-US"/>
              <a:pPr/>
              <a:t>9</a:t>
            </a:fld>
            <a:endParaRPr lang="en-US"/>
          </a:p>
        </p:txBody>
      </p:sp>
      <p:sp>
        <p:nvSpPr>
          <p:cNvPr id="917506" name="Rectangle 2"/>
          <p:cNvSpPr>
            <a:spLocks noGrp="1" noRot="1" noChangeAspect="1" noChangeArrowheads="1" noTextEdit="1"/>
          </p:cNvSpPr>
          <p:nvPr>
            <p:ph type="sldImg"/>
          </p:nvPr>
        </p:nvSpPr>
        <p:spPr>
          <a:xfrm>
            <a:off x="1181100" y="696913"/>
            <a:ext cx="4648200" cy="3486150"/>
          </a:xfr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The system can run CLR code as it wants without you enablin</a:t>
            </a:r>
            <a:r>
              <a:rPr lang="en-GB" baseline="0" dirty="0" smtClean="0"/>
              <a:t>g it. In SQL 2008 this is used for DMF, Spatial types and Hierarchy types.</a:t>
            </a:r>
          </a:p>
          <a:p>
            <a:endParaRPr lang="en-GB" baseline="0" dirty="0" smtClean="0"/>
          </a:p>
          <a:p>
            <a:r>
              <a:rPr lang="en-GB" baseline="0" dirty="0" smtClean="0"/>
              <a:t>Enabling CLR is a per server thing, although you can restrict create assembly permission to limit use of CLR once enabled.</a:t>
            </a:r>
          </a:p>
          <a:p>
            <a:endParaRPr lang="en-GB" baseline="0" dirty="0" smtClean="0"/>
          </a:p>
          <a:p>
            <a:r>
              <a:rPr lang="en-GB" baseline="0" dirty="0" smtClean="0"/>
              <a:t>Using CLR objects requires them to be declared in the database with a TSQL wrapper.  This wrapper acts as a Synonym for the object/method and enables case-insensitive naming.</a:t>
            </a:r>
          </a:p>
          <a:p>
            <a:endParaRPr lang="en-GB" baseline="0" dirty="0" smtClean="0"/>
          </a:p>
          <a:p>
            <a:r>
              <a:rPr lang="en-GB" baseline="0" dirty="0" smtClean="0"/>
              <a:t>Note :with names many people have the assembly as [</a:t>
            </a:r>
            <a:r>
              <a:rPr lang="en-GB" baseline="0" dirty="0" err="1" smtClean="0"/>
              <a:t>SQLSkills.SQLCLR</a:t>
            </a:r>
            <a:r>
              <a:rPr lang="en-GB" baseline="0" dirty="0" smtClean="0"/>
              <a:t>] and the class as [</a:t>
            </a:r>
            <a:r>
              <a:rPr lang="en-GB" baseline="0" dirty="0" err="1" smtClean="0"/>
              <a:t>SQLSkills.SQLCLR.Functions</a:t>
            </a:r>
            <a:r>
              <a:rPr lang="en-GB" baseline="0" dirty="0" smtClean="0"/>
              <a:t>] although </a:t>
            </a:r>
            <a:r>
              <a:rPr lang="en-GB" baseline="0" dirty="0" err="1" smtClean="0"/>
              <a:t>repetive</a:t>
            </a:r>
            <a:r>
              <a:rPr lang="en-GB" baseline="0" dirty="0" smtClean="0"/>
              <a:t> both need to be specified in full i.e.</a:t>
            </a:r>
          </a:p>
          <a:p>
            <a:endParaRPr lang="en-GB" baseline="0" dirty="0" smtClean="0"/>
          </a:p>
          <a:p>
            <a:r>
              <a:rPr lang="en-GB" baseline="0" dirty="0" smtClean="0"/>
              <a:t>[</a:t>
            </a:r>
            <a:r>
              <a:rPr lang="en-GB" baseline="0" dirty="0" err="1" smtClean="0"/>
              <a:t>SQLSkills.SQLCLR</a:t>
            </a:r>
            <a:r>
              <a:rPr lang="en-GB" baseline="0" dirty="0" smtClean="0"/>
              <a:t>]. [</a:t>
            </a:r>
            <a:r>
              <a:rPr lang="en-GB" baseline="0" dirty="0" err="1" smtClean="0"/>
              <a:t>SQLSkills.SQLCLR.Functions</a:t>
            </a:r>
            <a:r>
              <a:rPr lang="en-GB" baseline="0" dirty="0" smtClean="0"/>
              <a:t>].[</a:t>
            </a:r>
            <a:r>
              <a:rPr lang="en-GB" baseline="0" dirty="0" err="1" smtClean="0"/>
              <a:t>StringFormat</a:t>
            </a:r>
            <a:r>
              <a:rPr lang="en-GB" baseline="0" dirty="0" smtClean="0"/>
              <a:t>] enclosing each bit in [].</a:t>
            </a:r>
          </a:p>
          <a:p>
            <a:endParaRPr lang="en-GB" baseline="0" dirty="0" smtClean="0"/>
          </a:p>
          <a:p>
            <a:r>
              <a:rPr lang="en-GB" baseline="0" dirty="0" smtClean="0"/>
              <a:t>If using VS the deploy feature will do this for you.</a:t>
            </a:r>
          </a:p>
          <a:p>
            <a:endParaRPr lang="en-GB" baseline="0" dirty="0" smtClean="0"/>
          </a:p>
        </p:txBody>
      </p:sp>
      <p:sp>
        <p:nvSpPr>
          <p:cNvPr id="4" name="Slide Number Placeholder 3"/>
          <p:cNvSpPr>
            <a:spLocks noGrp="1"/>
          </p:cNvSpPr>
          <p:nvPr>
            <p:ph type="sldNum" sz="quarter" idx="10"/>
          </p:nvPr>
        </p:nvSpPr>
        <p:spPr/>
        <p:txBody>
          <a:bodyPr/>
          <a:lstStyle/>
          <a:p>
            <a:fld id="{F6DBDB4D-69A4-4917-A30B-B1318B72CF21}"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413" y="4415134"/>
            <a:ext cx="5609574" cy="4183708"/>
          </a:xfrm>
          <a:prstGeom prst="rect">
            <a:avLst/>
          </a:prstGeom>
        </p:spPr>
        <p:txBody>
          <a:bodyPr>
            <a:normAutofit/>
          </a:bodyPr>
          <a:lstStyle/>
          <a:p>
            <a:r>
              <a:rPr lang="en-GB" dirty="0" smtClean="0"/>
              <a:t>To use an assembly</a:t>
            </a:r>
            <a:r>
              <a:rPr lang="en-GB" baseline="0" dirty="0" smtClean="0"/>
              <a:t> it has to be put in the </a:t>
            </a:r>
            <a:r>
              <a:rPr lang="en-GB" b="1" baseline="0" dirty="0" smtClean="0"/>
              <a:t>database. </a:t>
            </a:r>
            <a:r>
              <a:rPr lang="en-GB" b="0" baseline="0" dirty="0" smtClean="0"/>
              <a:t>Note database and not server. The database is the unit of recovery and as such the </a:t>
            </a:r>
            <a:r>
              <a:rPr lang="en-GB" b="0" baseline="0" dirty="0" err="1" smtClean="0"/>
              <a:t>aseemblies</a:t>
            </a:r>
            <a:r>
              <a:rPr lang="en-GB" b="0" baseline="0" dirty="0" smtClean="0"/>
              <a:t> have to reside in the database. ( you can make cross database calls but you would then have to recover &gt; 1 database to recover your system).</a:t>
            </a:r>
          </a:p>
          <a:p>
            <a:endParaRPr lang="en-GB" b="0" baseline="0" dirty="0" smtClean="0"/>
          </a:p>
          <a:p>
            <a:r>
              <a:rPr lang="en-GB" b="0" dirty="0" smtClean="0"/>
              <a:t>You do not register assemblies</a:t>
            </a:r>
            <a:r>
              <a:rPr lang="en-GB" b="0" baseline="0" dirty="0" smtClean="0"/>
              <a:t> in the GAC. It is best practice not to register assemblies in the GAC on your SQL box.</a:t>
            </a:r>
          </a:p>
          <a:p>
            <a:endParaRPr lang="en-GB" b="0" baseline="0" dirty="0" smtClean="0"/>
          </a:p>
          <a:p>
            <a:r>
              <a:rPr lang="en-GB" b="0" baseline="0" dirty="0" smtClean="0"/>
              <a:t>System/blessed assemblies are loaded from the GAC based on a blessed list.</a:t>
            </a:r>
          </a:p>
          <a:p>
            <a:endParaRPr lang="en-GB" b="0" baseline="0" dirty="0" smtClean="0"/>
          </a:p>
          <a:p>
            <a:r>
              <a:rPr lang="en-GB" b="0" baseline="0" dirty="0" smtClean="0"/>
              <a:t>You can alter assemblies, becomes more difficult when you have schema binding and UDTs.</a:t>
            </a:r>
          </a:p>
          <a:p>
            <a:endParaRPr lang="en-GB" b="0" baseline="0" dirty="0" smtClean="0"/>
          </a:p>
          <a:p>
            <a:r>
              <a:rPr lang="en-GB" b="0" baseline="0" dirty="0" smtClean="0"/>
              <a:t>If your assembly requires other assemblies they also need to be loaded into the database if not already in there.</a:t>
            </a:r>
          </a:p>
          <a:p>
            <a:endParaRPr lang="en-GB" b="0" baseline="0" dirty="0" smtClean="0"/>
          </a:p>
          <a:p>
            <a:endParaRPr lang="en-GB" b="0" dirty="0" smtClean="0"/>
          </a:p>
          <a:p>
            <a:endParaRPr lang="en-GB" b="1" dirty="0" smtClean="0"/>
          </a:p>
        </p:txBody>
      </p:sp>
      <p:sp>
        <p:nvSpPr>
          <p:cNvPr id="4" name="Slide Number Placeholder 3"/>
          <p:cNvSpPr>
            <a:spLocks noGrp="1"/>
          </p:cNvSpPr>
          <p:nvPr>
            <p:ph type="sldNum" sz="quarter" idx="10"/>
          </p:nvPr>
        </p:nvSpPr>
        <p:spPr/>
        <p:txBody>
          <a:bodyPr/>
          <a:lstStyle/>
          <a:p>
            <a:fld id="{F6DBDB4D-69A4-4917-A30B-B1318B72CF21}"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ctrTitle" sz="quarter"/>
          </p:nvPr>
        </p:nvSpPr>
        <p:spPr>
          <a:xfrm>
            <a:off x="0" y="106334"/>
            <a:ext cx="9144000" cy="701731"/>
          </a:xfrm>
          <a:effectLst>
            <a:outerShdw dist="17961" dir="2700000" algn="ctr" rotWithShape="0">
              <a:schemeClr val="bg2"/>
            </a:outerShdw>
          </a:effectLst>
        </p:spPr>
        <p:txBody>
          <a:bodyPr anchor="ctr"/>
          <a:lstStyle>
            <a:lvl1pPr algn="r">
              <a:defRPr baseline="0">
                <a:latin typeface="Calibri" pitchFamily="34" charset="0"/>
              </a:defRPr>
            </a:lvl1pPr>
          </a:lstStyle>
          <a:p>
            <a:r>
              <a:rPr lang="en-US" dirty="0"/>
              <a:t>Click to edit Master title style</a:t>
            </a:r>
          </a:p>
        </p:txBody>
      </p:sp>
      <p:pic>
        <p:nvPicPr>
          <p:cNvPr id="66570"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800">
                <a:latin typeface="Calibri" pitchFamily="34" charset="0"/>
              </a:defRPr>
            </a:lvl1pPr>
            <a:lvl2pPr>
              <a:buClr>
                <a:schemeClr val="accent2">
                  <a:lumMod val="75000"/>
                </a:schemeClr>
              </a:buClr>
              <a:defRPr sz="2400">
                <a:latin typeface="Calibri" pitchFamily="34" charset="0"/>
              </a:defRPr>
            </a:lvl2pPr>
            <a:lvl3pPr>
              <a:buClr>
                <a:schemeClr val="accent2">
                  <a:lumMod val="75000"/>
                </a:schemeClr>
              </a:buClr>
              <a:defRPr sz="2000">
                <a:latin typeface="Calibri" pitchFamily="34" charset="0"/>
              </a:defRPr>
            </a:lvl3pPr>
            <a:lvl4pPr>
              <a:buClr>
                <a:schemeClr val="accent2">
                  <a:lumMod val="75000"/>
                </a:schemeClr>
              </a:buClr>
              <a:defRPr sz="1800">
                <a:latin typeface="Calibri" pitchFamily="34" charset="0"/>
              </a:defRPr>
            </a:lvl4pPr>
            <a:lvl5pPr>
              <a:buClr>
                <a:schemeClr val="accent2">
                  <a:lumMod val="75000"/>
                </a:schemeClr>
              </a:buClr>
              <a:defRPr sz="18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ltGray">
          <a:xfrm>
            <a:off x="304800" y="0"/>
            <a:ext cx="8610600" cy="1219200"/>
          </a:xfrm>
          <a:prstGeom prst="rect">
            <a:avLst/>
          </a:prstGeom>
        </p:spPr>
        <p:txBody>
          <a:bodyPr rtlCol="0" anchor="t" anchorCtr="0"/>
          <a:lstStyle>
            <a:lvl1pPr algn="ctr">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extLst>
      <p:ext uri="{BB962C8B-B14F-4D97-AF65-F5344CB8AC3E}">
        <p14:creationId xmlns:p14="http://schemas.microsoft.com/office/powerpoint/2010/main" val="3534944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971800"/>
            <a:ext cx="7772400" cy="841375"/>
          </a:xfrm>
          <a:prstGeom prst="rect">
            <a:avLst/>
          </a:prstGeom>
        </p:spPr>
        <p:txBody>
          <a:bodyPr>
            <a:normAutofit fontScale="90000"/>
          </a:bodyPr>
          <a:lstStyle>
            <a:lvl1pPr algn="ctr" rtl="0" eaLnBrk="1" fontAlgn="base" hangingPunct="1">
              <a:lnSpc>
                <a:spcPct val="80000"/>
              </a:lnSpc>
              <a:spcBef>
                <a:spcPct val="0"/>
              </a:spcBef>
              <a:spcAft>
                <a:spcPct val="0"/>
              </a:spcAft>
              <a:defRPr lang="en-US" sz="3600" kern="1200" dirty="0">
                <a:solidFill>
                  <a:schemeClr val="bg1"/>
                </a:solidFill>
                <a:latin typeface="+mj-lt"/>
                <a:ea typeface="+mj-ea"/>
                <a:cs typeface="+mj-cs"/>
              </a:defRPr>
            </a:lvl1pPr>
          </a:lstStyle>
          <a:p>
            <a:r>
              <a:rPr lang="en-US" dirty="0" smtClean="0"/>
              <a:t>Click to edit Master title style</a:t>
            </a:r>
            <a:endParaRPr lang="en-US" dirty="0"/>
          </a:p>
        </p:txBody>
      </p:sp>
      <p:sp>
        <p:nvSpPr>
          <p:cNvPr id="4" name="Subtitle 2"/>
          <p:cNvSpPr>
            <a:spLocks noGrp="1"/>
          </p:cNvSpPr>
          <p:nvPr>
            <p:ph type="subTitle" idx="1"/>
          </p:nvPr>
        </p:nvSpPr>
        <p:spPr>
          <a:xfrm>
            <a:off x="1371600" y="4572000"/>
            <a:ext cx="6400800" cy="1752600"/>
          </a:xfrm>
          <a:prstGeom prst="roundRect">
            <a:avLst/>
          </a:prstGeom>
          <a:solidFill>
            <a:schemeClr val="bg1">
              <a:lumMod val="75000"/>
              <a:alpha val="40000"/>
            </a:schemeClr>
          </a:solidFill>
        </p:spPr>
        <p:txBody>
          <a:bodyPr/>
          <a:lstStyle>
            <a:lvl1pPr marL="0" indent="0" algn="ctr">
              <a:buNone/>
              <a:defRPr>
                <a:solidFill>
                  <a:schemeClr val="accent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181369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08962" name="Rectangle 2"/>
          <p:cNvSpPr>
            <a:spLocks noGrp="1" noChangeArrowheads="1"/>
          </p:cNvSpPr>
          <p:nvPr>
            <p:ph type="ctrTitle"/>
          </p:nvPr>
        </p:nvSpPr>
        <p:spPr>
          <a:xfrm>
            <a:off x="265113" y="112713"/>
            <a:ext cx="8599487" cy="750887"/>
          </a:xfrm>
          <a:effectLst>
            <a:outerShdw dist="17961" dir="2700000" algn="ctr" rotWithShape="0">
              <a:schemeClr val="bg2">
                <a:alpha val="50000"/>
              </a:schemeClr>
            </a:outerShdw>
          </a:effectLst>
        </p:spPr>
        <p:txBody>
          <a:bodyPr anchor="ctr"/>
          <a:lstStyle>
            <a:lvl1pPr>
              <a:defRPr/>
            </a:lvl1pPr>
          </a:lstStyle>
          <a:p>
            <a:r>
              <a:rPr lang="en-US"/>
              <a:t>Click to edit Master title style</a:t>
            </a:r>
          </a:p>
        </p:txBody>
      </p:sp>
      <p:sp>
        <p:nvSpPr>
          <p:cNvPr id="808963" name="Rectangle 3"/>
          <p:cNvSpPr>
            <a:spLocks noGrp="1" noChangeArrowheads="1"/>
          </p:cNvSpPr>
          <p:nvPr>
            <p:ph type="subTitle" idx="1"/>
          </p:nvPr>
        </p:nvSpPr>
        <p:spPr>
          <a:xfrm>
            <a:off x="263525" y="4756150"/>
            <a:ext cx="8659813" cy="641350"/>
          </a:xfrm>
        </p:spPr>
        <p:txBody>
          <a:bodyPr anchor="ctr"/>
          <a:lstStyle>
            <a:lvl1pPr marL="0" indent="0">
              <a:buFont typeface="Wingdings" pitchFamily="2" charset="2"/>
              <a:buNone/>
              <a:defRPr sz="3600">
                <a:solidFill>
                  <a:schemeClr val="accent1"/>
                </a:solidFill>
              </a:defRPr>
            </a:lvl1pPr>
          </a:lstStyle>
          <a:p>
            <a:r>
              <a:rPr lang="en-US"/>
              <a:t>Click to edit Master subtitle style</a:t>
            </a:r>
          </a:p>
        </p:txBody>
      </p:sp>
      <p:pic>
        <p:nvPicPr>
          <p:cNvPr id="808964" name="Picture 4" descr="sqlskills_logo_pure"/>
          <p:cNvPicPr>
            <a:picLocks noChangeAspect="1" noChangeArrowheads="1"/>
          </p:cNvPicPr>
          <p:nvPr/>
        </p:nvPicPr>
        <p:blipFill>
          <a:blip r:embed="rId3" cstate="print"/>
          <a:srcRect/>
          <a:stretch>
            <a:fillRect/>
          </a:stretch>
        </p:blipFill>
        <p:spPr bwMode="auto">
          <a:xfrm>
            <a:off x="7848600" y="6243638"/>
            <a:ext cx="1168400" cy="514350"/>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825"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4463"/>
            <a:ext cx="4117975" cy="1981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cs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b="0">
                <a:effectLst/>
                <a:latin typeface="Calibri" pitchFamily="34" charset="0"/>
                <a:cs typeface="Calibri" pitchFamily="34" charset="0"/>
              </a:defRPr>
            </a:lvl1pPr>
            <a:lvl2pPr>
              <a:defRPr b="0">
                <a:effectLst/>
                <a:latin typeface="Calibri" pitchFamily="34" charset="0"/>
                <a:cs typeface="Calibri" pitchFamily="34" charset="0"/>
              </a:defRPr>
            </a:lvl2pPr>
            <a:lvl3pPr>
              <a:defRPr b="0">
                <a:effectLst/>
                <a:latin typeface="Calibri" pitchFamily="34" charset="0"/>
                <a:cs typeface="Calibri" pitchFamily="34" charset="0"/>
              </a:defRPr>
            </a:lvl3pPr>
            <a:lvl4pPr>
              <a:defRPr b="0">
                <a:effectLst/>
                <a:latin typeface="Calibri" pitchFamily="34" charset="0"/>
                <a:cs typeface="Calibri" pitchFamily="34" charset="0"/>
              </a:defRPr>
            </a:lvl4pPr>
            <a:lvl5pPr>
              <a:defRPr b="0">
                <a:effectLst/>
                <a:latin typeface="Calibri" pitchFamily="34" charset="0"/>
                <a:cs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5438" y="244475"/>
            <a:ext cx="2098675" cy="3151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825" y="244475"/>
            <a:ext cx="6145213" cy="3151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65540" name="Picture 4" descr="sqlskills_logo_pure"/>
          <p:cNvPicPr>
            <a:picLocks noChangeAspect="1" noChangeArrowheads="1"/>
          </p:cNvPicPr>
          <p:nvPr/>
        </p:nvPicPr>
        <p:blipFill>
          <a:blip r:embed="rId16" cstate="print"/>
          <a:srcRect/>
          <a:stretch>
            <a:fillRect/>
          </a:stretch>
        </p:blipFill>
        <p:spPr bwMode="auto">
          <a:xfrm>
            <a:off x="7918450" y="6299200"/>
            <a:ext cx="1168400" cy="514350"/>
          </a:xfrm>
          <a:prstGeom prst="rect">
            <a:avLst/>
          </a:prstGeom>
          <a:noFill/>
        </p:spPr>
      </p:pic>
      <p:sp>
        <p:nvSpPr>
          <p:cNvPr id="65543" name="Rectangle 7"/>
          <p:cNvSpPr>
            <a:spLocks noChangeArrowheads="1"/>
          </p:cNvSpPr>
          <p:nvPr userDrawn="1"/>
        </p:nvSpPr>
        <p:spPr bwMode="auto">
          <a:xfrm>
            <a:off x="0" y="6461125"/>
            <a:ext cx="1540806" cy="400110"/>
          </a:xfrm>
          <a:prstGeom prst="rect">
            <a:avLst/>
          </a:prstGeom>
          <a:noFill/>
          <a:ln w="12700">
            <a:noFill/>
            <a:miter lim="800000"/>
            <a:headEnd/>
            <a:tailEnd/>
          </a:ln>
          <a:effectLst/>
        </p:spPr>
        <p:txBody>
          <a:bodyPr wrap="none">
            <a:spAutoFit/>
          </a:bodyPr>
          <a:lstStyle/>
          <a:p>
            <a:pPr>
              <a:lnSpc>
                <a:spcPct val="100000"/>
              </a:lnSpc>
              <a:defRPr/>
            </a:pPr>
            <a:r>
              <a:rPr lang="en-US" sz="1000" b="0" dirty="0" smtClean="0">
                <a:solidFill>
                  <a:srgbClr val="969696"/>
                </a:solidFill>
                <a:latin typeface="Calibri" pitchFamily="34" charset="0"/>
                <a:sym typeface="Symbol" pitchFamily="18" charset="2"/>
              </a:rPr>
              <a:t></a:t>
            </a:r>
            <a:r>
              <a:rPr lang="en-US" sz="1000" b="0" dirty="0" smtClean="0">
                <a:solidFill>
                  <a:srgbClr val="969696"/>
                </a:solidFill>
                <a:latin typeface="Calibri" pitchFamily="34" charset="0"/>
              </a:rPr>
              <a:t>SQLskills.com</a:t>
            </a:r>
            <a:br>
              <a:rPr lang="en-US" sz="1000" b="0" dirty="0" smtClean="0">
                <a:solidFill>
                  <a:srgbClr val="969696"/>
                </a:solidFill>
                <a:latin typeface="Calibri" pitchFamily="34" charset="0"/>
              </a:rPr>
            </a:br>
            <a:r>
              <a:rPr lang="en-US" sz="1000" b="0" dirty="0" err="1" smtClean="0">
                <a:solidFill>
                  <a:srgbClr val="969696"/>
                </a:solidFill>
                <a:latin typeface="Calibri" pitchFamily="34" charset="0"/>
              </a:rPr>
              <a:t>SQLskills</a:t>
            </a:r>
            <a:r>
              <a:rPr lang="en-US" sz="1000" b="0" dirty="0" smtClean="0">
                <a:solidFill>
                  <a:srgbClr val="969696"/>
                </a:solidFill>
                <a:latin typeface="Calibri" pitchFamily="34" charset="0"/>
              </a:rPr>
              <a:t>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52"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75" r:id="rId12"/>
    <p:sldLayoutId id="2147483676" r:id="rId13"/>
  </p:sldLayoutIdLst>
  <p:txStyles>
    <p:titleStyle>
      <a:lvl1pPr algn="l" rtl="0" fontAlgn="base">
        <a:lnSpc>
          <a:spcPct val="90000"/>
        </a:lnSpc>
        <a:spcBef>
          <a:spcPct val="0"/>
        </a:spcBef>
        <a:spcAft>
          <a:spcPct val="0"/>
        </a:spcAft>
        <a:defRPr sz="4400" b="1" baseline="0">
          <a:solidFill>
            <a:srgbClr val="FFCC00"/>
          </a:solidFill>
          <a:latin typeface="Calibri" pitchFamily="34" charset="0"/>
          <a:ea typeface="+mj-ea"/>
          <a:cs typeface="+mj-cs"/>
        </a:defRPr>
      </a:lvl1pPr>
      <a:lvl2pPr algn="l" rtl="0" fontAlgn="base">
        <a:lnSpc>
          <a:spcPct val="90000"/>
        </a:lnSpc>
        <a:spcBef>
          <a:spcPct val="0"/>
        </a:spcBef>
        <a:spcAft>
          <a:spcPct val="0"/>
        </a:spcAft>
        <a:defRPr sz="4400" b="1">
          <a:solidFill>
            <a:srgbClr val="FFCC00"/>
          </a:solidFill>
          <a:latin typeface="Eurostile" pitchFamily="34" charset="0"/>
        </a:defRPr>
      </a:lvl2pPr>
      <a:lvl3pPr algn="l" rtl="0" fontAlgn="base">
        <a:lnSpc>
          <a:spcPct val="90000"/>
        </a:lnSpc>
        <a:spcBef>
          <a:spcPct val="0"/>
        </a:spcBef>
        <a:spcAft>
          <a:spcPct val="0"/>
        </a:spcAft>
        <a:defRPr sz="4400" b="1">
          <a:solidFill>
            <a:srgbClr val="FFCC00"/>
          </a:solidFill>
          <a:latin typeface="Eurostile" pitchFamily="34" charset="0"/>
        </a:defRPr>
      </a:lvl3pPr>
      <a:lvl4pPr algn="l" rtl="0" fontAlgn="base">
        <a:lnSpc>
          <a:spcPct val="90000"/>
        </a:lnSpc>
        <a:spcBef>
          <a:spcPct val="0"/>
        </a:spcBef>
        <a:spcAft>
          <a:spcPct val="0"/>
        </a:spcAft>
        <a:defRPr sz="4400" b="1">
          <a:solidFill>
            <a:srgbClr val="FFCC00"/>
          </a:solidFill>
          <a:latin typeface="Eurostile" pitchFamily="34" charset="0"/>
        </a:defRPr>
      </a:lvl4pPr>
      <a:lvl5pPr algn="l" rtl="0" fontAlgn="base">
        <a:lnSpc>
          <a:spcPct val="90000"/>
        </a:lnSpc>
        <a:spcBef>
          <a:spcPct val="0"/>
        </a:spcBef>
        <a:spcAft>
          <a:spcPct val="0"/>
        </a:spcAft>
        <a:defRPr sz="4400" b="1">
          <a:solidFill>
            <a:srgbClr val="FFCC00"/>
          </a:solidFill>
          <a:latin typeface="Eurostile"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fontAlgn="base">
        <a:spcBef>
          <a:spcPct val="0"/>
        </a:spcBef>
        <a:spcAft>
          <a:spcPct val="0"/>
        </a:spcAft>
        <a:buSzPct val="95000"/>
        <a:buBlip>
          <a:blip r:embed="rId17"/>
        </a:buBlip>
        <a:defRPr sz="3200" b="1" baseline="0">
          <a:solidFill>
            <a:schemeClr val="tx1"/>
          </a:solidFill>
          <a:effectLst>
            <a:outerShdw blurRad="38100" dist="38100" dir="2700000" algn="tl">
              <a:srgbClr val="000000"/>
            </a:outerShdw>
          </a:effectLst>
          <a:latin typeface="Calibri" pitchFamily="34" charset="0"/>
          <a:ea typeface="+mn-ea"/>
          <a:cs typeface="+mn-cs"/>
        </a:defRPr>
      </a:lvl1pPr>
      <a:lvl2pPr marL="1030288" indent="-454025" algn="l" rtl="0" fontAlgn="base">
        <a:spcBef>
          <a:spcPct val="0"/>
        </a:spcBef>
        <a:spcAft>
          <a:spcPct val="0"/>
        </a:spcAft>
        <a:buSzPct val="95000"/>
        <a:buBlip>
          <a:blip r:embed="rId17"/>
        </a:buBlip>
        <a:defRPr sz="2800" b="1" baseline="0">
          <a:solidFill>
            <a:schemeClr val="tx1"/>
          </a:solidFill>
          <a:effectLst>
            <a:outerShdw blurRad="38100" dist="38100" dir="2700000" algn="tl">
              <a:srgbClr val="000000"/>
            </a:outerShdw>
          </a:effectLst>
          <a:latin typeface="Calibri" pitchFamily="34" charset="0"/>
        </a:defRPr>
      </a:lvl2pPr>
      <a:lvl3pPr marL="1481138" indent="-336550" algn="l" rtl="0" fontAlgn="base">
        <a:spcBef>
          <a:spcPct val="0"/>
        </a:spcBef>
        <a:spcAft>
          <a:spcPct val="0"/>
        </a:spcAft>
        <a:buSzPct val="95000"/>
        <a:buBlip>
          <a:blip r:embed="rId17"/>
        </a:buBlip>
        <a:defRPr sz="2400" b="1" baseline="0">
          <a:solidFill>
            <a:schemeClr val="tx1"/>
          </a:solidFill>
          <a:effectLst>
            <a:outerShdw blurRad="38100" dist="38100" dir="2700000" algn="tl">
              <a:srgbClr val="000000"/>
            </a:outerShdw>
          </a:effectLst>
          <a:latin typeface="Calibri" pitchFamily="34" charset="0"/>
        </a:defRPr>
      </a:lvl3pPr>
      <a:lvl4pPr marL="1944688" indent="-349250" algn="l" rtl="0" fontAlgn="base">
        <a:spcBef>
          <a:spcPct val="0"/>
        </a:spcBef>
        <a:spcAft>
          <a:spcPct val="0"/>
        </a:spcAft>
        <a:buSzPct val="95000"/>
        <a:buBlip>
          <a:blip r:embed="rId17"/>
        </a:buBlip>
        <a:defRPr sz="2000" b="1" baseline="0">
          <a:solidFill>
            <a:schemeClr val="tx1"/>
          </a:solidFill>
          <a:effectLst>
            <a:outerShdw blurRad="38100" dist="38100" dir="2700000" algn="tl">
              <a:srgbClr val="000000"/>
            </a:outerShdw>
          </a:effectLst>
          <a:latin typeface="Calibri" pitchFamily="34" charset="0"/>
        </a:defRPr>
      </a:lvl4pPr>
      <a:lvl5pPr marL="2395538" indent="-336550" algn="l" rtl="0" fontAlgn="base">
        <a:spcBef>
          <a:spcPct val="0"/>
        </a:spcBef>
        <a:spcAft>
          <a:spcPct val="0"/>
        </a:spcAft>
        <a:buSzPct val="95000"/>
        <a:buBlip>
          <a:blip r:embed="rId17"/>
        </a:buBlip>
        <a:defRPr sz="2000" b="1" baseline="0">
          <a:solidFill>
            <a:schemeClr val="tx1"/>
          </a:solidFill>
          <a:effectLst>
            <a:outerShdw blurRad="38100" dist="38100" dir="2700000" algn="tl">
              <a:srgbClr val="000000"/>
            </a:outerShdw>
          </a:effectLst>
          <a:latin typeface="Calibri" pitchFamily="34" charset="0"/>
        </a:defRPr>
      </a:lvl5pPr>
      <a:lvl6pPr marL="28527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bwMode="auto">
          <a:xfrm>
            <a:off x="381000" y="244475"/>
            <a:ext cx="8393113" cy="750888"/>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807939" name="Rectangle 3"/>
          <p:cNvSpPr>
            <a:spLocks noGrp="1" noChangeArrowheads="1"/>
          </p:cNvSpPr>
          <p:nvPr>
            <p:ph type="body" idx="1"/>
          </p:nvPr>
        </p:nvSpPr>
        <p:spPr bwMode="auto">
          <a:xfrm>
            <a:off x="377825" y="1414463"/>
            <a:ext cx="8388350" cy="1981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65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fade/>
  </p:transition>
  <p:timing>
    <p:tnLst>
      <p:par>
        <p:cTn id="1" dur="indefinite" restart="never" nodeType="tmRoot"/>
      </p:par>
    </p:tnLst>
  </p:timing>
  <p:txStyles>
    <p:titleStyle>
      <a:lvl1pPr algn="r" rtl="0" fontAlgn="base">
        <a:lnSpc>
          <a:spcPct val="90000"/>
        </a:lnSpc>
        <a:spcBef>
          <a:spcPct val="0"/>
        </a:spcBef>
        <a:spcAft>
          <a:spcPct val="0"/>
        </a:spcAft>
        <a:defRPr sz="4800" b="1">
          <a:solidFill>
            <a:schemeClr val="tx2"/>
          </a:solidFill>
          <a:latin typeface="+mj-lt"/>
          <a:ea typeface="+mj-ea"/>
          <a:cs typeface="+mj-cs"/>
        </a:defRPr>
      </a:lvl1pPr>
      <a:lvl2pPr algn="r" rtl="0" fontAlgn="base">
        <a:lnSpc>
          <a:spcPct val="90000"/>
        </a:lnSpc>
        <a:spcBef>
          <a:spcPct val="0"/>
        </a:spcBef>
        <a:spcAft>
          <a:spcPct val="0"/>
        </a:spcAft>
        <a:defRPr sz="4800" b="1">
          <a:solidFill>
            <a:schemeClr val="tx2"/>
          </a:solidFill>
          <a:latin typeface="Eurostile" pitchFamily="34" charset="0"/>
          <a:cs typeface="Arial" charset="0"/>
        </a:defRPr>
      </a:lvl2pPr>
      <a:lvl3pPr algn="r" rtl="0" fontAlgn="base">
        <a:lnSpc>
          <a:spcPct val="90000"/>
        </a:lnSpc>
        <a:spcBef>
          <a:spcPct val="0"/>
        </a:spcBef>
        <a:spcAft>
          <a:spcPct val="0"/>
        </a:spcAft>
        <a:defRPr sz="4800" b="1">
          <a:solidFill>
            <a:schemeClr val="tx2"/>
          </a:solidFill>
          <a:latin typeface="Eurostile" pitchFamily="34" charset="0"/>
          <a:cs typeface="Arial" charset="0"/>
        </a:defRPr>
      </a:lvl3pPr>
      <a:lvl4pPr algn="r" rtl="0" fontAlgn="base">
        <a:lnSpc>
          <a:spcPct val="90000"/>
        </a:lnSpc>
        <a:spcBef>
          <a:spcPct val="0"/>
        </a:spcBef>
        <a:spcAft>
          <a:spcPct val="0"/>
        </a:spcAft>
        <a:defRPr sz="4800" b="1">
          <a:solidFill>
            <a:schemeClr val="tx2"/>
          </a:solidFill>
          <a:latin typeface="Eurostile" pitchFamily="34" charset="0"/>
          <a:cs typeface="Arial" charset="0"/>
        </a:defRPr>
      </a:lvl4pPr>
      <a:lvl5pPr algn="r" rtl="0" fontAlgn="base">
        <a:lnSpc>
          <a:spcPct val="90000"/>
        </a:lnSpc>
        <a:spcBef>
          <a:spcPct val="0"/>
        </a:spcBef>
        <a:spcAft>
          <a:spcPct val="0"/>
        </a:spcAft>
        <a:defRPr sz="4800" b="1">
          <a:solidFill>
            <a:schemeClr val="tx2"/>
          </a:solidFill>
          <a:latin typeface="Eurostile" pitchFamily="34" charset="0"/>
          <a:cs typeface="Arial" charset="0"/>
        </a:defRPr>
      </a:lvl5pPr>
      <a:lvl6pPr marL="457200" algn="r" rtl="0" fontAlgn="base">
        <a:lnSpc>
          <a:spcPct val="90000"/>
        </a:lnSpc>
        <a:spcBef>
          <a:spcPct val="0"/>
        </a:spcBef>
        <a:spcAft>
          <a:spcPct val="0"/>
        </a:spcAft>
        <a:defRPr sz="4800" b="1">
          <a:solidFill>
            <a:schemeClr val="tx2"/>
          </a:solidFill>
          <a:latin typeface="Eurostile" pitchFamily="34" charset="0"/>
          <a:cs typeface="Arial" charset="0"/>
        </a:defRPr>
      </a:lvl6pPr>
      <a:lvl7pPr marL="914400" algn="r" rtl="0" fontAlgn="base">
        <a:lnSpc>
          <a:spcPct val="90000"/>
        </a:lnSpc>
        <a:spcBef>
          <a:spcPct val="0"/>
        </a:spcBef>
        <a:spcAft>
          <a:spcPct val="0"/>
        </a:spcAft>
        <a:defRPr sz="4800" b="1">
          <a:solidFill>
            <a:schemeClr val="tx2"/>
          </a:solidFill>
          <a:latin typeface="Eurostile" pitchFamily="34" charset="0"/>
          <a:cs typeface="Arial" charset="0"/>
        </a:defRPr>
      </a:lvl7pPr>
      <a:lvl8pPr marL="1371600" algn="r" rtl="0" fontAlgn="base">
        <a:lnSpc>
          <a:spcPct val="90000"/>
        </a:lnSpc>
        <a:spcBef>
          <a:spcPct val="0"/>
        </a:spcBef>
        <a:spcAft>
          <a:spcPct val="0"/>
        </a:spcAft>
        <a:defRPr sz="4800" b="1">
          <a:solidFill>
            <a:schemeClr val="tx2"/>
          </a:solidFill>
          <a:latin typeface="Eurostile" pitchFamily="34" charset="0"/>
          <a:cs typeface="Arial" charset="0"/>
        </a:defRPr>
      </a:lvl8pPr>
      <a:lvl9pPr marL="1828800" algn="r" rtl="0" fontAlgn="base">
        <a:lnSpc>
          <a:spcPct val="90000"/>
        </a:lnSpc>
        <a:spcBef>
          <a:spcPct val="0"/>
        </a:spcBef>
        <a:spcAft>
          <a:spcPct val="0"/>
        </a:spcAft>
        <a:defRPr sz="4800" b="1">
          <a:solidFill>
            <a:schemeClr val="tx2"/>
          </a:solidFill>
          <a:latin typeface="Eurostile" pitchFamily="34" charset="0"/>
          <a:cs typeface="Arial" charset="0"/>
        </a:defRPr>
      </a:lvl9pPr>
    </p:titleStyle>
    <p:bodyStyle>
      <a:lvl1pPr marL="571500" indent="-571500" algn="l" rtl="0" fontAlgn="base">
        <a:spcBef>
          <a:spcPct val="0"/>
        </a:spcBef>
        <a:spcAft>
          <a:spcPct val="0"/>
        </a:spcAft>
        <a:buClr>
          <a:schemeClr val="tx2"/>
        </a:buClr>
        <a:buSzPct val="95000"/>
        <a:buFont typeface="Wingdings" pitchFamily="2" charset="2"/>
        <a:buBlip>
          <a:blip r:embed="rId14"/>
        </a:buBlip>
        <a:defRPr sz="3200" b="1">
          <a:solidFill>
            <a:schemeClr val="tx1"/>
          </a:solidFill>
          <a:effectLst>
            <a:outerShdw blurRad="38100" dist="38100" dir="2700000" algn="tl">
              <a:srgbClr val="000000"/>
            </a:outerShdw>
          </a:effectLst>
          <a:latin typeface="+mn-lt"/>
          <a:ea typeface="+mn-ea"/>
          <a:cs typeface="+mn-cs"/>
        </a:defRPr>
      </a:lvl1pPr>
      <a:lvl2pPr marL="1028700" indent="-455613" algn="l" rtl="0" fontAlgn="base">
        <a:spcBef>
          <a:spcPct val="0"/>
        </a:spcBef>
        <a:spcAft>
          <a:spcPct val="0"/>
        </a:spcAft>
        <a:buClr>
          <a:schemeClr val="tx2"/>
        </a:buClr>
        <a:buSzPct val="95000"/>
        <a:buFont typeface="Wingdings" pitchFamily="2" charset="2"/>
        <a:buBlip>
          <a:blip r:embed="rId14"/>
        </a:buBlip>
        <a:defRPr sz="2800" b="1">
          <a:solidFill>
            <a:schemeClr val="tx1"/>
          </a:solidFill>
          <a:effectLst>
            <a:outerShdw blurRad="38100" dist="38100" dir="2700000" algn="tl">
              <a:srgbClr val="000000"/>
            </a:outerShdw>
          </a:effectLst>
          <a:latin typeface="+mn-lt"/>
          <a:cs typeface="+mn-cs"/>
        </a:defRPr>
      </a:lvl2pPr>
      <a:lvl3pPr marL="1428750" indent="-398463" algn="l" rtl="0" fontAlgn="base">
        <a:spcBef>
          <a:spcPct val="0"/>
        </a:spcBef>
        <a:spcAft>
          <a:spcPct val="0"/>
        </a:spcAft>
        <a:buClr>
          <a:schemeClr val="tx2"/>
        </a:buClr>
        <a:buSzPct val="95000"/>
        <a:buFont typeface="Wingdings" pitchFamily="2" charset="2"/>
        <a:buBlip>
          <a:blip r:embed="rId14"/>
        </a:buBlip>
        <a:defRPr sz="2400" b="1">
          <a:solidFill>
            <a:schemeClr val="tx1"/>
          </a:solidFill>
          <a:effectLst>
            <a:outerShdw blurRad="38100" dist="38100" dir="2700000" algn="tl">
              <a:srgbClr val="000000"/>
            </a:outerShdw>
          </a:effectLst>
          <a:latin typeface="+mn-lt"/>
          <a:cs typeface="+mn-cs"/>
        </a:defRPr>
      </a:lvl3pPr>
      <a:lvl4pPr marL="1828800" indent="-398463"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4pPr>
      <a:lvl5pPr marL="22272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5pPr>
      <a:lvl6pPr marL="26844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6pPr>
      <a:lvl7pPr marL="31416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7pPr>
      <a:lvl8pPr marL="35988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8pPr>
      <a:lvl9pPr marL="4056063" indent="-396875" algn="l" rtl="0" fontAlgn="base">
        <a:spcBef>
          <a:spcPct val="0"/>
        </a:spcBef>
        <a:spcAft>
          <a:spcPct val="0"/>
        </a:spcAft>
        <a:buClr>
          <a:schemeClr val="tx2"/>
        </a:buClr>
        <a:buSzPct val="95000"/>
        <a:buFont typeface="Wingdings" pitchFamily="2" charset="2"/>
        <a:buBlip>
          <a:blip r:embed="rId14"/>
        </a:buBlip>
        <a:defRPr sz="2000" b="1">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463675"/>
          </a:xfrm>
        </p:spPr>
        <p:txBody>
          <a:bodyPr anchor="t"/>
          <a:lstStyle/>
          <a:p>
            <a:pPr eaLnBrk="1" hangingPunct="1">
              <a:defRPr/>
            </a:pPr>
            <a:r>
              <a:rPr lang="en-US" sz="4000" dirty="0" smtClean="0">
                <a:solidFill>
                  <a:schemeClr val="accent1"/>
                </a:solidFill>
              </a:rPr>
              <a:t>Module 9</a:t>
            </a:r>
            <a:r>
              <a:rPr lang="en-US" dirty="0" smtClean="0"/>
              <a:t/>
            </a:r>
            <a:br>
              <a:rPr lang="en-US" dirty="0" smtClean="0"/>
            </a:br>
            <a:r>
              <a:rPr lang="en-US" sz="6000" dirty="0" smtClean="0"/>
              <a:t>Supporting SQLCLR</a:t>
            </a:r>
            <a:endParaRPr lang="en-US" sz="3200" dirty="0" smtClean="0">
              <a:solidFill>
                <a:srgbClr val="FCEB98"/>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DDL Statements</a:t>
            </a:r>
            <a:endParaRPr lang="en-US" dirty="0"/>
          </a:p>
        </p:txBody>
      </p:sp>
      <p:sp>
        <p:nvSpPr>
          <p:cNvPr id="3" name="Content Placeholder 2"/>
          <p:cNvSpPr>
            <a:spLocks noGrp="1"/>
          </p:cNvSpPr>
          <p:nvPr>
            <p:ph idx="1"/>
          </p:nvPr>
        </p:nvSpPr>
        <p:spPr/>
        <p:txBody>
          <a:bodyPr/>
          <a:lstStyle/>
          <a:p>
            <a:r>
              <a:rPr lang="en-US" dirty="0" smtClean="0"/>
              <a:t>CREATE/ALTER/DROP ASSEMBLY</a:t>
            </a:r>
          </a:p>
          <a:p>
            <a:r>
              <a:rPr lang="en-US" dirty="0" smtClean="0"/>
              <a:t>CREATE PROCEDURE/FUNCTION/TRIGGER</a:t>
            </a:r>
          </a:p>
          <a:p>
            <a:pPr lvl="1"/>
            <a:r>
              <a:rPr lang="en-US" dirty="0" smtClean="0"/>
              <a:t>AS [Assembly].[Class].[Method]</a:t>
            </a:r>
          </a:p>
          <a:p>
            <a:r>
              <a:rPr lang="en-US" dirty="0" smtClean="0"/>
              <a:t>CREATE TYPE/AGGREGATE</a:t>
            </a:r>
          </a:p>
          <a:p>
            <a:pPr lvl="1"/>
            <a:r>
              <a:rPr lang="en-US" dirty="0" smtClean="0"/>
              <a:t>AS </a:t>
            </a:r>
            <a:r>
              <a:rPr lang="en-US" dirty="0"/>
              <a:t>[Assembly].[Class]</a:t>
            </a:r>
          </a:p>
        </p:txBody>
      </p:sp>
    </p:spTree>
    <p:extLst>
      <p:ext uri="{BB962C8B-B14F-4D97-AF65-F5344CB8AC3E}">
        <p14:creationId xmlns:p14="http://schemas.microsoft.com/office/powerpoint/2010/main" val="1077572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SQLCLR and DDL</a:t>
            </a:r>
            <a:endParaRPr lang="en-US" dirty="0"/>
          </a:p>
        </p:txBody>
      </p:sp>
      <p:sp>
        <p:nvSpPr>
          <p:cNvPr id="3" name="Content Placeholder 2"/>
          <p:cNvSpPr>
            <a:spLocks noGrp="1"/>
          </p:cNvSpPr>
          <p:nvPr>
            <p:ph idx="1"/>
          </p:nvPr>
        </p:nvSpPr>
        <p:spPr/>
        <p:txBody>
          <a:bodyPr>
            <a:normAutofit/>
          </a:bodyPr>
          <a:lstStyle/>
          <a:p>
            <a:r>
              <a:rPr lang="en-US" dirty="0" smtClean="0"/>
              <a:t>To run SQLCLR user code, it must be enabled</a:t>
            </a:r>
          </a:p>
          <a:p>
            <a:pPr lvl="1"/>
            <a:r>
              <a:rPr lang="en-US" dirty="0" err="1" smtClean="0"/>
              <a:t>sp_configure</a:t>
            </a:r>
            <a:r>
              <a:rPr lang="en-US" dirty="0" smtClean="0"/>
              <a:t> '</a:t>
            </a:r>
            <a:r>
              <a:rPr lang="en-US" dirty="0" err="1" smtClean="0"/>
              <a:t>clr</a:t>
            </a:r>
            <a:r>
              <a:rPr lang="en-US" dirty="0" smtClean="0"/>
              <a:t> enabled', 1</a:t>
            </a:r>
          </a:p>
          <a:p>
            <a:pPr lvl="1"/>
            <a:r>
              <a:rPr lang="en-US" dirty="0" smtClean="0"/>
              <a:t>System SQLCLR code is always enabled</a:t>
            </a:r>
          </a:p>
          <a:p>
            <a:r>
              <a:rPr lang="en-US" dirty="0" smtClean="0"/>
              <a:t>Assembly must be cataloged to the database</a:t>
            </a:r>
          </a:p>
          <a:p>
            <a:r>
              <a:rPr lang="en-US" dirty="0" smtClean="0"/>
              <a:t>DDL 'CREATE' statements use EXTERNAL NAME clause</a:t>
            </a:r>
          </a:p>
          <a:p>
            <a:pPr lvl="1"/>
            <a:r>
              <a:rPr lang="en-US" dirty="0" smtClean="0"/>
              <a:t>Functions, procedures, triggers use 3-part name</a:t>
            </a:r>
          </a:p>
          <a:p>
            <a:pPr lvl="2"/>
            <a:r>
              <a:rPr lang="en-US" dirty="0" smtClean="0"/>
              <a:t>[Assembly].[Class].[Method]</a:t>
            </a:r>
          </a:p>
          <a:p>
            <a:pPr lvl="1"/>
            <a:r>
              <a:rPr lang="en-US" dirty="0" smtClean="0"/>
              <a:t>UDTs and </a:t>
            </a:r>
            <a:r>
              <a:rPr lang="en-US" dirty="0" err="1" smtClean="0"/>
              <a:t>UDAggs</a:t>
            </a:r>
            <a:r>
              <a:rPr lang="en-US" dirty="0" smtClean="0"/>
              <a:t> use 2-part name</a:t>
            </a:r>
          </a:p>
          <a:p>
            <a:pPr lvl="2"/>
            <a:r>
              <a:rPr lang="en-US" dirty="0" smtClean="0"/>
              <a:t>[Assembly].[Class]</a:t>
            </a:r>
          </a:p>
        </p:txBody>
      </p:sp>
    </p:spTree>
    <p:extLst>
      <p:ext uri="{BB962C8B-B14F-4D97-AF65-F5344CB8AC3E}">
        <p14:creationId xmlns:p14="http://schemas.microsoft.com/office/powerpoint/2010/main" val="1737752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Assemblies</a:t>
            </a:r>
            <a:endParaRPr lang="en-US" dirty="0"/>
          </a:p>
        </p:txBody>
      </p:sp>
      <p:sp>
        <p:nvSpPr>
          <p:cNvPr id="3" name="Content Placeholder 2"/>
          <p:cNvSpPr>
            <a:spLocks noGrp="1"/>
          </p:cNvSpPr>
          <p:nvPr>
            <p:ph idx="1"/>
          </p:nvPr>
        </p:nvSpPr>
        <p:spPr/>
        <p:txBody>
          <a:bodyPr>
            <a:normAutofit fontScale="92500"/>
          </a:bodyPr>
          <a:lstStyle/>
          <a:p>
            <a:r>
              <a:rPr lang="en-US" dirty="0" smtClean="0"/>
              <a:t>User assemblies must be cataloged to SQL Server</a:t>
            </a:r>
          </a:p>
          <a:p>
            <a:r>
              <a:rPr lang="en-US" dirty="0" smtClean="0"/>
              <a:t>Assemblies and </a:t>
            </a:r>
            <a:r>
              <a:rPr lang="en-US" dirty="0" err="1" smtClean="0"/>
              <a:t>appdomains</a:t>
            </a:r>
            <a:r>
              <a:rPr lang="en-US" dirty="0" smtClean="0"/>
              <a:t> are per-database</a:t>
            </a:r>
          </a:p>
          <a:p>
            <a:r>
              <a:rPr lang="en-US" dirty="0" smtClean="0"/>
              <a:t>System assemblies loaded from the GAC </a:t>
            </a:r>
          </a:p>
          <a:p>
            <a:pPr lvl="1"/>
            <a:r>
              <a:rPr lang="en-US" dirty="0" smtClean="0"/>
              <a:t>Defined in resource database</a:t>
            </a:r>
          </a:p>
          <a:p>
            <a:r>
              <a:rPr lang="en-US" dirty="0" smtClean="0"/>
              <a:t>CREATE ASSEMBLY specifies safety level</a:t>
            </a:r>
          </a:p>
          <a:p>
            <a:pPr lvl="1"/>
            <a:r>
              <a:rPr lang="en-US" dirty="0" smtClean="0"/>
              <a:t>Special requirements for external access and unsafe</a:t>
            </a:r>
          </a:p>
          <a:p>
            <a:r>
              <a:rPr lang="en-US" dirty="0" smtClean="0"/>
              <a:t>Assemblies code can be replaced with ALTER</a:t>
            </a:r>
          </a:p>
          <a:p>
            <a:pPr lvl="1"/>
            <a:r>
              <a:rPr lang="en-US" dirty="0" smtClean="0"/>
              <a:t>Subject to restrictions</a:t>
            </a:r>
          </a:p>
          <a:p>
            <a:r>
              <a:rPr lang="en-US" dirty="0" smtClean="0"/>
              <a:t>Assembly dependencies are tracked</a:t>
            </a:r>
          </a:p>
          <a:p>
            <a:pPr lvl="1"/>
            <a:r>
              <a:rPr lang="en-US" dirty="0" smtClean="0"/>
              <a:t>Dependent assemblies are dropped with base assembly</a:t>
            </a:r>
            <a:endParaRPr lang="en-US" dirty="0"/>
          </a:p>
        </p:txBody>
      </p:sp>
    </p:spTree>
    <p:extLst>
      <p:ext uri="{BB962C8B-B14F-4D97-AF65-F5344CB8AC3E}">
        <p14:creationId xmlns:p14="http://schemas.microsoft.com/office/powerpoint/2010/main" val="4026897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058" name="Rectangle 2"/>
          <p:cNvSpPr>
            <a:spLocks noGrp="1" noChangeAspect="1" noChangeArrowheads="1"/>
          </p:cNvSpPr>
          <p:nvPr>
            <p:ph type="title"/>
          </p:nvPr>
        </p:nvSpPr>
        <p:spPr/>
        <p:txBody>
          <a:bodyPr/>
          <a:lstStyle/>
          <a:p>
            <a:r>
              <a:rPr lang="en-US"/>
              <a:t>Extra Requirements</a:t>
            </a:r>
          </a:p>
        </p:txBody>
      </p:sp>
      <p:sp>
        <p:nvSpPr>
          <p:cNvPr id="941059" name="Rectangle 3"/>
          <p:cNvSpPr>
            <a:spLocks noGrp="1" noChangeAspect="1" noChangeArrowheads="1"/>
          </p:cNvSpPr>
          <p:nvPr>
            <p:ph idx="1"/>
          </p:nvPr>
        </p:nvSpPr>
        <p:spPr/>
        <p:txBody>
          <a:bodyPr/>
          <a:lstStyle/>
          <a:p>
            <a:pPr>
              <a:lnSpc>
                <a:spcPct val="90000"/>
              </a:lnSpc>
            </a:pPr>
            <a:r>
              <a:rPr lang="en-US" dirty="0"/>
              <a:t>External access and Unsafe require SQL permissions</a:t>
            </a:r>
          </a:p>
          <a:p>
            <a:pPr lvl="1">
              <a:lnSpc>
                <a:spcPct val="90000"/>
              </a:lnSpc>
            </a:pPr>
            <a:r>
              <a:rPr lang="en-US" dirty="0"/>
              <a:t>GRANT EXTERNAL ACCESS ASSEMBLY</a:t>
            </a:r>
          </a:p>
          <a:p>
            <a:pPr lvl="1">
              <a:lnSpc>
                <a:spcPct val="90000"/>
              </a:lnSpc>
            </a:pPr>
            <a:r>
              <a:rPr lang="en-US" dirty="0"/>
              <a:t>GRANT UNSAFE ASSEMBLY </a:t>
            </a:r>
          </a:p>
          <a:p>
            <a:pPr>
              <a:lnSpc>
                <a:spcPct val="90000"/>
              </a:lnSpc>
            </a:pPr>
            <a:r>
              <a:rPr lang="en-US" dirty="0"/>
              <a:t>Additional requirements: one of...</a:t>
            </a:r>
          </a:p>
          <a:p>
            <a:pPr lvl="1">
              <a:lnSpc>
                <a:spcPct val="90000"/>
              </a:lnSpc>
            </a:pPr>
            <a:r>
              <a:rPr lang="en-US" dirty="0"/>
              <a:t>Database has TRUSTWORTHY ON or</a:t>
            </a:r>
          </a:p>
          <a:p>
            <a:pPr lvl="1">
              <a:lnSpc>
                <a:spcPct val="90000"/>
              </a:lnSpc>
            </a:pPr>
            <a:r>
              <a:rPr lang="en-US" dirty="0"/>
              <a:t>Signing key must be stored in MASTER</a:t>
            </a:r>
          </a:p>
          <a:p>
            <a:pPr lvl="2">
              <a:lnSpc>
                <a:spcPct val="90000"/>
              </a:lnSpc>
            </a:pPr>
            <a:r>
              <a:rPr lang="en-US" dirty="0"/>
              <a:t>Sign assembly</a:t>
            </a:r>
          </a:p>
          <a:p>
            <a:pPr lvl="2">
              <a:lnSpc>
                <a:spcPct val="90000"/>
              </a:lnSpc>
            </a:pPr>
            <a:r>
              <a:rPr lang="en-US" dirty="0"/>
              <a:t>CREATE ASYMMETRIC KEY </a:t>
            </a:r>
            <a:r>
              <a:rPr lang="en-US" dirty="0" err="1"/>
              <a:t>thekey</a:t>
            </a:r>
            <a:r>
              <a:rPr lang="en-US" dirty="0"/>
              <a:t> ... in MASTER</a:t>
            </a:r>
          </a:p>
          <a:p>
            <a:pPr lvl="3">
              <a:lnSpc>
                <a:spcPct val="90000"/>
              </a:lnSpc>
            </a:pPr>
            <a:r>
              <a:rPr lang="en-US" dirty="0"/>
              <a:t>Use file containing the key</a:t>
            </a:r>
          </a:p>
          <a:p>
            <a:pPr lvl="2">
              <a:lnSpc>
                <a:spcPct val="90000"/>
              </a:lnSpc>
            </a:pPr>
            <a:r>
              <a:rPr lang="en-US" dirty="0"/>
              <a:t>CREATE LOGIN foo FOR ASYMMRETIC KEY </a:t>
            </a:r>
            <a:r>
              <a:rPr lang="en-US" dirty="0" err="1"/>
              <a:t>thekey</a:t>
            </a:r>
            <a:endParaRPr lang="en-US" dirty="0"/>
          </a:p>
          <a:p>
            <a:pPr lvl="2">
              <a:lnSpc>
                <a:spcPct val="90000"/>
              </a:lnSpc>
            </a:pPr>
            <a:r>
              <a:rPr lang="en-US" dirty="0"/>
              <a:t>GRANT UNSAFE ASSEMBLY TO foo</a:t>
            </a:r>
          </a:p>
          <a:p>
            <a:pPr lvl="2">
              <a:lnSpc>
                <a:spcPct val="90000"/>
              </a:lnSpc>
            </a:pPr>
            <a:r>
              <a:rPr lang="en-US" dirty="0"/>
              <a:t>Also possible using certificate</a:t>
            </a:r>
          </a:p>
        </p:txBody>
      </p:sp>
    </p:spTree>
    <p:extLst>
      <p:ext uri="{BB962C8B-B14F-4D97-AF65-F5344CB8AC3E}">
        <p14:creationId xmlns:p14="http://schemas.microsoft.com/office/powerpoint/2010/main" val="423226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105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4105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4105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4105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4105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41059">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41059">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41059">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4105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ChangeAspect="1" noChangeArrowheads="1"/>
          </p:cNvSpPr>
          <p:nvPr>
            <p:ph type="title"/>
          </p:nvPr>
        </p:nvSpPr>
        <p:spPr/>
        <p:txBody>
          <a:bodyPr/>
          <a:lstStyle/>
          <a:p>
            <a:r>
              <a:rPr lang="en-US"/>
              <a:t>Cataloging an UNSAFE assembly</a:t>
            </a:r>
          </a:p>
        </p:txBody>
      </p:sp>
      <p:sp>
        <p:nvSpPr>
          <p:cNvPr id="942084" name="Rectangle 4"/>
          <p:cNvSpPr>
            <a:spLocks noChangeArrowheads="1"/>
          </p:cNvSpPr>
          <p:nvPr/>
        </p:nvSpPr>
        <p:spPr bwMode="auto">
          <a:xfrm>
            <a:off x="609600" y="1113293"/>
            <a:ext cx="8051800" cy="5355312"/>
          </a:xfrm>
          <a:prstGeom prst="rect">
            <a:avLst/>
          </a:prstGeom>
          <a:gradFill rotWithShape="1">
            <a:gsLst>
              <a:gs pos="0">
                <a:srgbClr val="FFFFE3"/>
              </a:gs>
              <a:gs pos="100000">
                <a:srgbClr val="FFFFE3">
                  <a:gamma/>
                  <a:shade val="66275"/>
                  <a:invGamma/>
                </a:srgbClr>
              </a:gs>
            </a:gsLst>
            <a:path path="rect">
              <a:fillToRect r="100000" b="100000"/>
            </a:path>
          </a:gradFill>
          <a:ln w="9525">
            <a:solidFill>
              <a:schemeClr val="tx1"/>
            </a:solidFill>
            <a:miter lim="800000"/>
            <a:headEnd/>
            <a:tailEnd/>
          </a:ln>
          <a:effectLst>
            <a:outerShdw dist="107763" dir="2700000" algn="ctr" rotWithShape="0">
              <a:schemeClr val="bg2">
                <a:alpha val="50000"/>
              </a:schemeClr>
            </a:outerShdw>
          </a:effectLst>
        </p:spPr>
        <p:txBody>
          <a:bodyPr wrap="square" anchor="ctr">
            <a:spAutoFit/>
          </a:bodyPr>
          <a:lstStyle/>
          <a:p>
            <a:pPr marL="114300" lvl="1">
              <a:lnSpc>
                <a:spcPct val="100000"/>
              </a:lnSpc>
              <a:buSzPct val="95000"/>
            </a:pPr>
            <a:r>
              <a:rPr lang="en-US" sz="1800" dirty="0">
                <a:solidFill>
                  <a:schemeClr val="bg2"/>
                </a:solidFill>
                <a:latin typeface="Consolas" pitchFamily="49" charset="0"/>
                <a:cs typeface="Consolas" pitchFamily="49" charset="0"/>
              </a:rPr>
              <a:t>-- </a:t>
            </a:r>
            <a:r>
              <a:rPr lang="en-US" sz="1800" dirty="0" smtClean="0">
                <a:solidFill>
                  <a:schemeClr val="bg2"/>
                </a:solidFill>
                <a:latin typeface="Consolas" pitchFamily="49" charset="0"/>
                <a:cs typeface="Consolas" pitchFamily="49" charset="0"/>
              </a:rPr>
              <a:t>Need </a:t>
            </a:r>
            <a:r>
              <a:rPr lang="en-US" sz="1800" dirty="0">
                <a:solidFill>
                  <a:schemeClr val="bg2"/>
                </a:solidFill>
                <a:latin typeface="Consolas" pitchFamily="49" charset="0"/>
                <a:cs typeface="Consolas" pitchFamily="49" charset="0"/>
              </a:rPr>
              <a:t>master key in master database to protect </a:t>
            </a:r>
            <a:r>
              <a:rPr lang="en-US" sz="1800" dirty="0" err="1">
                <a:solidFill>
                  <a:schemeClr val="bg2"/>
                </a:solidFill>
                <a:latin typeface="Consolas" pitchFamily="49" charset="0"/>
                <a:cs typeface="Consolas" pitchFamily="49" charset="0"/>
              </a:rPr>
              <a:t>asym</a:t>
            </a:r>
            <a:r>
              <a:rPr lang="en-US" sz="1800" dirty="0">
                <a:solidFill>
                  <a:schemeClr val="bg2"/>
                </a:solidFill>
                <a:latin typeface="Consolas" pitchFamily="49" charset="0"/>
                <a:cs typeface="Consolas" pitchFamily="49" charset="0"/>
              </a:rPr>
              <a:t> key</a:t>
            </a:r>
          </a:p>
          <a:p>
            <a:pPr marL="114300" lvl="1">
              <a:lnSpc>
                <a:spcPct val="100000"/>
              </a:lnSpc>
              <a:buSzPct val="95000"/>
            </a:pPr>
            <a:r>
              <a:rPr lang="en-US" sz="1800" dirty="0">
                <a:solidFill>
                  <a:schemeClr val="bg2"/>
                </a:solidFill>
                <a:latin typeface="Consolas" pitchFamily="49" charset="0"/>
                <a:cs typeface="Consolas" pitchFamily="49" charset="0"/>
              </a:rPr>
              <a:t>USE master</a:t>
            </a:r>
          </a:p>
          <a:p>
            <a:pPr marL="114300" lvl="1">
              <a:lnSpc>
                <a:spcPct val="100000"/>
              </a:lnSpc>
              <a:buSzPct val="95000"/>
            </a:pPr>
            <a:r>
              <a:rPr lang="en-US" sz="1800" dirty="0" smtClean="0">
                <a:solidFill>
                  <a:schemeClr val="bg2"/>
                </a:solidFill>
                <a:latin typeface="Consolas" pitchFamily="49" charset="0"/>
                <a:cs typeface="Consolas" pitchFamily="49" charset="0"/>
              </a:rPr>
              <a:t>GO</a:t>
            </a:r>
            <a:endParaRPr lang="en-US" sz="1800" dirty="0">
              <a:solidFill>
                <a:schemeClr val="bg2"/>
              </a:solidFill>
              <a:latin typeface="Consolas" pitchFamily="49" charset="0"/>
              <a:cs typeface="Consolas" pitchFamily="49" charset="0"/>
            </a:endParaRPr>
          </a:p>
          <a:p>
            <a:pPr marL="114300" lvl="1">
              <a:lnSpc>
                <a:spcPct val="100000"/>
              </a:lnSpc>
              <a:buSzPct val="95000"/>
            </a:pPr>
            <a:r>
              <a:rPr lang="en-US" sz="1800" dirty="0">
                <a:solidFill>
                  <a:schemeClr val="bg2"/>
                </a:solidFill>
                <a:latin typeface="Consolas" pitchFamily="49" charset="0"/>
                <a:cs typeface="Consolas" pitchFamily="49" charset="0"/>
              </a:rPr>
              <a:t>CREATE MASTER KEY ENCRYPTION BY PASSWORD = 'StrongPassword1'</a:t>
            </a:r>
          </a:p>
          <a:p>
            <a:pPr marL="114300" lvl="1">
              <a:lnSpc>
                <a:spcPct val="100000"/>
              </a:lnSpc>
              <a:buSzPct val="95000"/>
            </a:pPr>
            <a:r>
              <a:rPr lang="en-US" sz="1800" dirty="0" smtClean="0">
                <a:solidFill>
                  <a:schemeClr val="bg2"/>
                </a:solidFill>
                <a:latin typeface="Consolas" pitchFamily="49" charset="0"/>
                <a:cs typeface="Consolas" pitchFamily="49" charset="0"/>
              </a:rPr>
              <a:t>GO</a:t>
            </a:r>
            <a:endParaRPr lang="en-US" sz="1800" dirty="0">
              <a:solidFill>
                <a:schemeClr val="bg2"/>
              </a:solidFill>
              <a:latin typeface="Consolas" pitchFamily="49" charset="0"/>
              <a:cs typeface="Consolas" pitchFamily="49" charset="0"/>
            </a:endParaRPr>
          </a:p>
          <a:p>
            <a:pPr marL="114300" lvl="1">
              <a:lnSpc>
                <a:spcPct val="100000"/>
              </a:lnSpc>
              <a:buSzPct val="95000"/>
            </a:pPr>
            <a:endParaRPr lang="en-US" sz="1800" dirty="0">
              <a:solidFill>
                <a:schemeClr val="bg2"/>
              </a:solidFill>
              <a:latin typeface="Consolas" pitchFamily="49" charset="0"/>
              <a:cs typeface="Consolas" pitchFamily="49" charset="0"/>
            </a:endParaRPr>
          </a:p>
          <a:p>
            <a:pPr marL="114300" lvl="1">
              <a:lnSpc>
                <a:spcPct val="100000"/>
              </a:lnSpc>
              <a:buSzPct val="95000"/>
            </a:pPr>
            <a:r>
              <a:rPr lang="en-US" sz="1800" dirty="0">
                <a:solidFill>
                  <a:schemeClr val="bg2"/>
                </a:solidFill>
                <a:latin typeface="Consolas" pitchFamily="49" charset="0"/>
                <a:cs typeface="Consolas" pitchFamily="49" charset="0"/>
              </a:rPr>
              <a:t>-- </a:t>
            </a:r>
            <a:r>
              <a:rPr lang="en-US" sz="1800" dirty="0" err="1" smtClean="0">
                <a:solidFill>
                  <a:schemeClr val="bg2"/>
                </a:solidFill>
                <a:latin typeface="Consolas" pitchFamily="49" charset="0"/>
                <a:cs typeface="Consolas" pitchFamily="49" charset="0"/>
              </a:rPr>
              <a:t>Keyfile</a:t>
            </a:r>
            <a:r>
              <a:rPr lang="en-US" sz="1800" dirty="0" smtClean="0">
                <a:solidFill>
                  <a:schemeClr val="bg2"/>
                </a:solidFill>
                <a:latin typeface="Consolas" pitchFamily="49" charset="0"/>
                <a:cs typeface="Consolas" pitchFamily="49" charset="0"/>
              </a:rPr>
              <a:t> </a:t>
            </a:r>
            <a:r>
              <a:rPr lang="en-US" sz="1800" dirty="0">
                <a:solidFill>
                  <a:schemeClr val="bg2"/>
                </a:solidFill>
                <a:latin typeface="Consolas" pitchFamily="49" charset="0"/>
                <a:cs typeface="Consolas" pitchFamily="49" charset="0"/>
              </a:rPr>
              <a:t>generated by VS or .NET command line utilities</a:t>
            </a:r>
          </a:p>
          <a:p>
            <a:pPr marL="114300" lvl="1">
              <a:lnSpc>
                <a:spcPct val="100000"/>
              </a:lnSpc>
              <a:buSzPct val="95000"/>
            </a:pPr>
            <a:r>
              <a:rPr lang="en-US" sz="1800" dirty="0">
                <a:solidFill>
                  <a:schemeClr val="bg2"/>
                </a:solidFill>
                <a:latin typeface="Consolas" pitchFamily="49" charset="0"/>
                <a:cs typeface="Consolas" pitchFamily="49" charset="0"/>
              </a:rPr>
              <a:t>CREATE ASYMMETRIC KEY </a:t>
            </a:r>
            <a:r>
              <a:rPr lang="en-US" sz="1800" dirty="0" err="1">
                <a:solidFill>
                  <a:schemeClr val="bg2"/>
                </a:solidFill>
                <a:latin typeface="Consolas" pitchFamily="49" charset="0"/>
                <a:cs typeface="Consolas" pitchFamily="49" charset="0"/>
              </a:rPr>
              <a:t>assm</a:t>
            </a:r>
            <a:r>
              <a:rPr lang="en-US" sz="1800" dirty="0">
                <a:solidFill>
                  <a:schemeClr val="bg2"/>
                </a:solidFill>
                <a:latin typeface="Consolas" pitchFamily="49" charset="0"/>
                <a:cs typeface="Consolas" pitchFamily="49" charset="0"/>
              </a:rPr>
              <a:t> FROM FILE='c:\temp\</a:t>
            </a:r>
            <a:r>
              <a:rPr lang="en-US" sz="1800" dirty="0" err="1">
                <a:solidFill>
                  <a:schemeClr val="bg2"/>
                </a:solidFill>
                <a:latin typeface="Consolas" pitchFamily="49" charset="0"/>
                <a:cs typeface="Consolas" pitchFamily="49" charset="0"/>
              </a:rPr>
              <a:t>assm.snk</a:t>
            </a:r>
            <a:r>
              <a:rPr lang="en-US" sz="1800" dirty="0">
                <a:solidFill>
                  <a:schemeClr val="bg2"/>
                </a:solidFill>
                <a:latin typeface="Consolas" pitchFamily="49" charset="0"/>
                <a:cs typeface="Consolas" pitchFamily="49" charset="0"/>
              </a:rPr>
              <a:t>'</a:t>
            </a:r>
          </a:p>
          <a:p>
            <a:pPr marL="114300" lvl="1">
              <a:lnSpc>
                <a:spcPct val="100000"/>
              </a:lnSpc>
              <a:buSzPct val="95000"/>
            </a:pPr>
            <a:r>
              <a:rPr lang="en-US" sz="1800" dirty="0" smtClean="0">
                <a:solidFill>
                  <a:schemeClr val="bg2"/>
                </a:solidFill>
                <a:latin typeface="Consolas" pitchFamily="49" charset="0"/>
                <a:cs typeface="Consolas" pitchFamily="49" charset="0"/>
              </a:rPr>
              <a:t>GO</a:t>
            </a:r>
            <a:endParaRPr lang="en-US" sz="1800" dirty="0">
              <a:solidFill>
                <a:schemeClr val="bg2"/>
              </a:solidFill>
              <a:latin typeface="Consolas" pitchFamily="49" charset="0"/>
              <a:cs typeface="Consolas" pitchFamily="49" charset="0"/>
            </a:endParaRPr>
          </a:p>
          <a:p>
            <a:pPr marL="114300" lvl="1">
              <a:lnSpc>
                <a:spcPct val="100000"/>
              </a:lnSpc>
              <a:buSzPct val="95000"/>
            </a:pPr>
            <a:r>
              <a:rPr lang="en-US" sz="1800" dirty="0">
                <a:solidFill>
                  <a:schemeClr val="bg2"/>
                </a:solidFill>
                <a:latin typeface="Consolas" pitchFamily="49" charset="0"/>
                <a:cs typeface="Consolas" pitchFamily="49" charset="0"/>
              </a:rPr>
              <a:t>CREATE LOGIN </a:t>
            </a:r>
            <a:r>
              <a:rPr lang="en-US" sz="1800" dirty="0" err="1">
                <a:solidFill>
                  <a:schemeClr val="bg2"/>
                </a:solidFill>
                <a:latin typeface="Consolas" pitchFamily="49" charset="0"/>
                <a:cs typeface="Consolas" pitchFamily="49" charset="0"/>
              </a:rPr>
              <a:t>snk</a:t>
            </a:r>
            <a:r>
              <a:rPr lang="en-US" sz="1800" dirty="0">
                <a:solidFill>
                  <a:schemeClr val="bg2"/>
                </a:solidFill>
                <a:latin typeface="Consolas" pitchFamily="49" charset="0"/>
                <a:cs typeface="Consolas" pitchFamily="49" charset="0"/>
              </a:rPr>
              <a:t> FROM ASYMMETRIC KEY </a:t>
            </a:r>
            <a:r>
              <a:rPr lang="en-US" sz="1800" dirty="0" err="1">
                <a:solidFill>
                  <a:schemeClr val="bg2"/>
                </a:solidFill>
                <a:latin typeface="Consolas" pitchFamily="49" charset="0"/>
                <a:cs typeface="Consolas" pitchFamily="49" charset="0"/>
              </a:rPr>
              <a:t>assm</a:t>
            </a:r>
            <a:endParaRPr lang="en-US" sz="1800" dirty="0">
              <a:solidFill>
                <a:schemeClr val="bg2"/>
              </a:solidFill>
              <a:latin typeface="Consolas" pitchFamily="49" charset="0"/>
              <a:cs typeface="Consolas" pitchFamily="49" charset="0"/>
            </a:endParaRPr>
          </a:p>
          <a:p>
            <a:pPr marL="114300" lvl="1">
              <a:lnSpc>
                <a:spcPct val="100000"/>
              </a:lnSpc>
              <a:buSzPct val="95000"/>
            </a:pPr>
            <a:r>
              <a:rPr lang="en-US" sz="1800" dirty="0" smtClean="0">
                <a:solidFill>
                  <a:schemeClr val="bg2"/>
                </a:solidFill>
                <a:latin typeface="Consolas" pitchFamily="49" charset="0"/>
                <a:cs typeface="Consolas" pitchFamily="49" charset="0"/>
              </a:rPr>
              <a:t>GO</a:t>
            </a:r>
            <a:endParaRPr lang="en-US" sz="1800" dirty="0">
              <a:solidFill>
                <a:schemeClr val="bg2"/>
              </a:solidFill>
              <a:latin typeface="Consolas" pitchFamily="49" charset="0"/>
              <a:cs typeface="Consolas" pitchFamily="49" charset="0"/>
            </a:endParaRPr>
          </a:p>
          <a:p>
            <a:pPr marL="114300" lvl="1">
              <a:lnSpc>
                <a:spcPct val="100000"/>
              </a:lnSpc>
              <a:buSzPct val="95000"/>
            </a:pPr>
            <a:r>
              <a:rPr lang="en-US" sz="1800" dirty="0">
                <a:solidFill>
                  <a:schemeClr val="bg2"/>
                </a:solidFill>
                <a:latin typeface="Consolas" pitchFamily="49" charset="0"/>
                <a:cs typeface="Consolas" pitchFamily="49" charset="0"/>
              </a:rPr>
              <a:t>GRANT UNSAFE ASSEMBLY TO </a:t>
            </a:r>
            <a:r>
              <a:rPr lang="en-US" sz="1800" dirty="0" err="1">
                <a:solidFill>
                  <a:schemeClr val="bg2"/>
                </a:solidFill>
                <a:latin typeface="Consolas" pitchFamily="49" charset="0"/>
                <a:cs typeface="Consolas" pitchFamily="49" charset="0"/>
              </a:rPr>
              <a:t>snk</a:t>
            </a:r>
            <a:endParaRPr lang="en-US" sz="1800" dirty="0">
              <a:solidFill>
                <a:schemeClr val="bg2"/>
              </a:solidFill>
              <a:latin typeface="Consolas" pitchFamily="49" charset="0"/>
              <a:cs typeface="Consolas" pitchFamily="49" charset="0"/>
            </a:endParaRPr>
          </a:p>
          <a:p>
            <a:pPr marL="114300" lvl="1">
              <a:lnSpc>
                <a:spcPct val="100000"/>
              </a:lnSpc>
              <a:buSzPct val="95000"/>
            </a:pPr>
            <a:r>
              <a:rPr lang="en-US" sz="1800" dirty="0">
                <a:solidFill>
                  <a:schemeClr val="bg2"/>
                </a:solidFill>
                <a:latin typeface="Consolas" pitchFamily="49" charset="0"/>
                <a:cs typeface="Consolas" pitchFamily="49" charset="0"/>
              </a:rPr>
              <a:t>GO</a:t>
            </a:r>
          </a:p>
          <a:p>
            <a:pPr marL="114300" lvl="1">
              <a:lnSpc>
                <a:spcPct val="100000"/>
              </a:lnSpc>
              <a:buSzPct val="95000"/>
            </a:pPr>
            <a:endParaRPr lang="en-US" sz="1800" dirty="0">
              <a:solidFill>
                <a:schemeClr val="bg2"/>
              </a:solidFill>
              <a:latin typeface="Consolas" pitchFamily="49" charset="0"/>
              <a:cs typeface="Consolas" pitchFamily="49" charset="0"/>
            </a:endParaRPr>
          </a:p>
          <a:p>
            <a:pPr marL="114300" lvl="1">
              <a:lnSpc>
                <a:spcPct val="100000"/>
              </a:lnSpc>
              <a:buSzPct val="95000"/>
            </a:pPr>
            <a:r>
              <a:rPr lang="en-US" sz="1800" dirty="0">
                <a:solidFill>
                  <a:schemeClr val="bg2"/>
                </a:solidFill>
                <a:latin typeface="Consolas" pitchFamily="49" charset="0"/>
                <a:cs typeface="Consolas" pitchFamily="49" charset="0"/>
              </a:rPr>
              <a:t>USE </a:t>
            </a:r>
            <a:r>
              <a:rPr lang="en-US" sz="1800" dirty="0" err="1">
                <a:solidFill>
                  <a:schemeClr val="bg2"/>
                </a:solidFill>
                <a:latin typeface="Consolas" pitchFamily="49" charset="0"/>
                <a:cs typeface="Consolas" pitchFamily="49" charset="0"/>
              </a:rPr>
              <a:t>somedb</a:t>
            </a:r>
            <a:endParaRPr lang="en-US" sz="1800" dirty="0">
              <a:solidFill>
                <a:schemeClr val="bg2"/>
              </a:solidFill>
              <a:latin typeface="Consolas" pitchFamily="49" charset="0"/>
              <a:cs typeface="Consolas" pitchFamily="49" charset="0"/>
            </a:endParaRPr>
          </a:p>
          <a:p>
            <a:pPr marL="114300" lvl="1">
              <a:lnSpc>
                <a:spcPct val="100000"/>
              </a:lnSpc>
              <a:buSzPct val="95000"/>
            </a:pPr>
            <a:r>
              <a:rPr lang="en-US" sz="1800" dirty="0" smtClean="0">
                <a:solidFill>
                  <a:schemeClr val="bg2"/>
                </a:solidFill>
                <a:latin typeface="Consolas" pitchFamily="49" charset="0"/>
                <a:cs typeface="Consolas" pitchFamily="49" charset="0"/>
              </a:rPr>
              <a:t>GO</a:t>
            </a:r>
            <a:endParaRPr lang="en-US" sz="1800" dirty="0">
              <a:solidFill>
                <a:schemeClr val="bg2"/>
              </a:solidFill>
              <a:latin typeface="Consolas" pitchFamily="49" charset="0"/>
              <a:cs typeface="Consolas" pitchFamily="49" charset="0"/>
            </a:endParaRPr>
          </a:p>
          <a:p>
            <a:pPr marL="114300" lvl="1">
              <a:lnSpc>
                <a:spcPct val="100000"/>
              </a:lnSpc>
              <a:buSzPct val="95000"/>
            </a:pPr>
            <a:r>
              <a:rPr lang="en-US" sz="1800" dirty="0">
                <a:solidFill>
                  <a:schemeClr val="bg2"/>
                </a:solidFill>
                <a:latin typeface="Consolas" pitchFamily="49" charset="0"/>
                <a:cs typeface="Consolas" pitchFamily="49" charset="0"/>
              </a:rPr>
              <a:t>CREATE ASSEMBLY </a:t>
            </a:r>
            <a:r>
              <a:rPr lang="en-US" sz="1800" dirty="0" err="1">
                <a:solidFill>
                  <a:schemeClr val="bg2"/>
                </a:solidFill>
                <a:latin typeface="Consolas" pitchFamily="49" charset="0"/>
                <a:cs typeface="Consolas" pitchFamily="49" charset="0"/>
              </a:rPr>
              <a:t>unsafeassemblyex</a:t>
            </a:r>
            <a:r>
              <a:rPr lang="en-US" sz="1800" dirty="0">
                <a:solidFill>
                  <a:schemeClr val="bg2"/>
                </a:solidFill>
                <a:latin typeface="Consolas" pitchFamily="49" charset="0"/>
                <a:cs typeface="Consolas" pitchFamily="49" charset="0"/>
              </a:rPr>
              <a:t> FROM 'c:\temp\unsafe1.dll'</a:t>
            </a:r>
          </a:p>
          <a:p>
            <a:pPr marL="114300" lvl="1">
              <a:lnSpc>
                <a:spcPct val="100000"/>
              </a:lnSpc>
              <a:buSzPct val="95000"/>
            </a:pPr>
            <a:r>
              <a:rPr lang="en-US" sz="1800" dirty="0">
                <a:solidFill>
                  <a:schemeClr val="bg2"/>
                </a:solidFill>
                <a:latin typeface="Consolas" pitchFamily="49" charset="0"/>
                <a:cs typeface="Consolas" pitchFamily="49" charset="0"/>
              </a:rPr>
              <a:t>  WITH PERMISSION_SET = unsafe</a:t>
            </a:r>
          </a:p>
          <a:p>
            <a:pPr marL="114300" lvl="1">
              <a:lnSpc>
                <a:spcPct val="100000"/>
              </a:lnSpc>
              <a:buSzPct val="95000"/>
            </a:pPr>
            <a:r>
              <a:rPr lang="en-US" sz="1800" dirty="0">
                <a:solidFill>
                  <a:schemeClr val="bg2"/>
                </a:solidFill>
                <a:latin typeface="Consolas" pitchFamily="49" charset="0"/>
                <a:cs typeface="Consolas" pitchFamily="49" charset="0"/>
              </a:rPr>
              <a:t>GO</a:t>
            </a:r>
          </a:p>
        </p:txBody>
      </p:sp>
    </p:spTree>
    <p:extLst>
      <p:ext uri="{BB962C8B-B14F-4D97-AF65-F5344CB8AC3E}">
        <p14:creationId xmlns:p14="http://schemas.microsoft.com/office/powerpoint/2010/main" val="35866232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530" name="Rectangle 2"/>
          <p:cNvSpPr>
            <a:spLocks noGrp="1" noChangeAspect="1" noChangeArrowheads="1"/>
          </p:cNvSpPr>
          <p:nvPr>
            <p:ph type="title"/>
          </p:nvPr>
        </p:nvSpPr>
        <p:spPr/>
        <p:txBody>
          <a:bodyPr/>
          <a:lstStyle/>
          <a:p>
            <a:r>
              <a:rPr lang="en-US"/>
              <a:t>Assembly Management</a:t>
            </a:r>
          </a:p>
        </p:txBody>
      </p:sp>
      <p:sp>
        <p:nvSpPr>
          <p:cNvPr id="918531" name="Rectangle 3"/>
          <p:cNvSpPr>
            <a:spLocks noGrp="1" noChangeAspect="1" noChangeArrowheads="1"/>
          </p:cNvSpPr>
          <p:nvPr>
            <p:ph idx="1"/>
          </p:nvPr>
        </p:nvSpPr>
        <p:spPr/>
        <p:txBody>
          <a:bodyPr>
            <a:normAutofit fontScale="92500" lnSpcReduction="10000"/>
          </a:bodyPr>
          <a:lstStyle/>
          <a:p>
            <a:r>
              <a:rPr lang="en-US" sz="2800" dirty="0"/>
              <a:t>Approved Assemblies (these load from GAC)</a:t>
            </a:r>
          </a:p>
          <a:p>
            <a:pPr lvl="1">
              <a:lnSpc>
                <a:spcPct val="70000"/>
              </a:lnSpc>
            </a:pPr>
            <a:r>
              <a:rPr lang="en-US" sz="2400" dirty="0" err="1"/>
              <a:t>Microsoft.VisualBasic</a:t>
            </a:r>
            <a:endParaRPr lang="en-US" sz="2400" dirty="0"/>
          </a:p>
          <a:p>
            <a:pPr lvl="1"/>
            <a:r>
              <a:rPr lang="en-US" sz="2400" dirty="0" err="1"/>
              <a:t>Microsoft.VisualC</a:t>
            </a:r>
            <a:endParaRPr lang="en-US" sz="2400" dirty="0"/>
          </a:p>
          <a:p>
            <a:pPr lvl="1"/>
            <a:r>
              <a:rPr lang="en-US" sz="2400" dirty="0" err="1"/>
              <a:t>Mscorlib</a:t>
            </a:r>
            <a:endParaRPr lang="en-US" sz="2400" dirty="0"/>
          </a:p>
          <a:p>
            <a:pPr lvl="1"/>
            <a:r>
              <a:rPr lang="en-US" sz="2400" dirty="0"/>
              <a:t>System</a:t>
            </a:r>
          </a:p>
          <a:p>
            <a:pPr lvl="1"/>
            <a:r>
              <a:rPr lang="en-US" sz="2400" dirty="0" err="1" smtClean="0"/>
              <a:t>System.Configuration</a:t>
            </a:r>
            <a:endParaRPr lang="en-US" sz="2400" dirty="0" smtClean="0"/>
          </a:p>
          <a:p>
            <a:pPr lvl="1"/>
            <a:r>
              <a:rPr lang="en-US" sz="2400" dirty="0" err="1" smtClean="0"/>
              <a:t>System.Deployment</a:t>
            </a:r>
            <a:r>
              <a:rPr lang="en-US" sz="2400" dirty="0" smtClean="0"/>
              <a:t> (SQL Server 2005 SP1)</a:t>
            </a:r>
            <a:endParaRPr lang="en-US" sz="2400" dirty="0"/>
          </a:p>
          <a:p>
            <a:pPr lvl="1"/>
            <a:r>
              <a:rPr lang="en-US" sz="2400" dirty="0" err="1"/>
              <a:t>System.Data</a:t>
            </a:r>
            <a:endParaRPr lang="en-US" sz="2400" dirty="0"/>
          </a:p>
          <a:p>
            <a:pPr lvl="1"/>
            <a:r>
              <a:rPr lang="en-US" sz="2400" dirty="0" err="1"/>
              <a:t>System.Data.OracleClient</a:t>
            </a:r>
            <a:endParaRPr lang="en-US" sz="2400" dirty="0"/>
          </a:p>
          <a:p>
            <a:pPr lvl="1"/>
            <a:r>
              <a:rPr lang="en-US" sz="2400" dirty="0" err="1"/>
              <a:t>System.Data.SqlXml</a:t>
            </a:r>
            <a:endParaRPr lang="en-US" sz="2400" dirty="0"/>
          </a:p>
          <a:p>
            <a:pPr lvl="1"/>
            <a:r>
              <a:rPr lang="en-US" sz="2400" dirty="0" err="1"/>
              <a:t>System.Security</a:t>
            </a:r>
            <a:endParaRPr lang="en-US" sz="2400" dirty="0"/>
          </a:p>
          <a:p>
            <a:pPr lvl="1"/>
            <a:r>
              <a:rPr lang="en-US" sz="2400" dirty="0" err="1"/>
              <a:t>System.Transactions</a:t>
            </a:r>
            <a:endParaRPr lang="en-US" sz="2400" dirty="0"/>
          </a:p>
          <a:p>
            <a:pPr lvl="1"/>
            <a:r>
              <a:rPr lang="en-US" sz="2400" dirty="0" err="1"/>
              <a:t>System.Web.Services</a:t>
            </a:r>
            <a:endParaRPr lang="en-US" sz="2400" dirty="0"/>
          </a:p>
          <a:p>
            <a:pPr lvl="1"/>
            <a:r>
              <a:rPr lang="en-US" sz="2400" dirty="0" err="1"/>
              <a:t>System.Xml</a:t>
            </a:r>
            <a:endParaRPr lang="en-US" sz="2400" dirty="0"/>
          </a:p>
          <a:p>
            <a:pPr lvl="1"/>
            <a:r>
              <a:rPr lang="en-US" sz="2400" dirty="0" err="1" smtClean="0"/>
              <a:t>CustomMarshalers</a:t>
            </a:r>
            <a:endParaRPr lang="en-US" sz="2400" dirty="0" smtClean="0"/>
          </a:p>
          <a:p>
            <a:pPr lvl="1"/>
            <a:r>
              <a:rPr lang="en-US" sz="2400" dirty="0" err="1" smtClean="0"/>
              <a:t>System.Core</a:t>
            </a:r>
            <a:r>
              <a:rPr lang="en-US" sz="2400" dirty="0" smtClean="0"/>
              <a:t> (SQL Server 2008)</a:t>
            </a:r>
          </a:p>
          <a:p>
            <a:pPr lvl="1"/>
            <a:r>
              <a:rPr lang="en-US" sz="2400" dirty="0" err="1" smtClean="0"/>
              <a:t>System.Xml.Linq</a:t>
            </a:r>
            <a:r>
              <a:rPr lang="en-US" sz="2400" dirty="0" smtClean="0"/>
              <a:t> (SQL Server 2008)</a:t>
            </a:r>
            <a:endParaRPr lang="en-US" sz="2400" dirty="0"/>
          </a:p>
        </p:txBody>
      </p:sp>
    </p:spTree>
    <p:extLst>
      <p:ext uri="{BB962C8B-B14F-4D97-AF65-F5344CB8AC3E}">
        <p14:creationId xmlns:p14="http://schemas.microsoft.com/office/powerpoint/2010/main" val="6724928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2"/>
          <p:cNvSpPr>
            <a:spLocks noGrp="1" noChangeAspect="1" noChangeArrowheads="1"/>
          </p:cNvSpPr>
          <p:nvPr>
            <p:ph type="title"/>
          </p:nvPr>
        </p:nvSpPr>
        <p:spPr/>
        <p:txBody>
          <a:bodyPr/>
          <a:lstStyle/>
          <a:p>
            <a:r>
              <a:rPr lang="en-US" dirty="0"/>
              <a:t>User </a:t>
            </a:r>
            <a:r>
              <a:rPr lang="en-US" dirty="0" smtClean="0"/>
              <a:t>Code Validation</a:t>
            </a:r>
            <a:endParaRPr lang="en-US" dirty="0"/>
          </a:p>
        </p:txBody>
      </p:sp>
      <p:sp>
        <p:nvSpPr>
          <p:cNvPr id="850947" name="Rectangle 3"/>
          <p:cNvSpPr>
            <a:spLocks noGrp="1" noChangeAspect="1" noChangeArrowheads="1"/>
          </p:cNvSpPr>
          <p:nvPr>
            <p:ph idx="1"/>
          </p:nvPr>
        </p:nvSpPr>
        <p:spPr/>
        <p:txBody>
          <a:bodyPr/>
          <a:lstStyle/>
          <a:p>
            <a:r>
              <a:rPr lang="en-US" dirty="0"/>
              <a:t>At catalog time, SQL Server validates the code</a:t>
            </a:r>
          </a:p>
          <a:p>
            <a:pPr lvl="1"/>
            <a:r>
              <a:rPr lang="en-US" dirty="0"/>
              <a:t>All user code</a:t>
            </a:r>
          </a:p>
          <a:p>
            <a:pPr lvl="2"/>
            <a:r>
              <a:rPr lang="en-US" dirty="0"/>
              <a:t>PE, metadata verification</a:t>
            </a:r>
          </a:p>
          <a:p>
            <a:pPr lvl="1"/>
            <a:r>
              <a:rPr lang="en-US" dirty="0"/>
              <a:t>Safe and external access</a:t>
            </a:r>
          </a:p>
          <a:p>
            <a:pPr lvl="2"/>
            <a:r>
              <a:rPr lang="en-US" dirty="0"/>
              <a:t>No mutable statics</a:t>
            </a:r>
          </a:p>
          <a:p>
            <a:pPr lvl="2"/>
            <a:r>
              <a:rPr lang="en-US" dirty="0"/>
              <a:t>No "dangerous" attributes (validates against a list)</a:t>
            </a:r>
          </a:p>
          <a:p>
            <a:pPr lvl="2"/>
            <a:r>
              <a:rPr lang="en-US" dirty="0"/>
              <a:t>No </a:t>
            </a:r>
            <a:r>
              <a:rPr lang="en-US" dirty="0" err="1"/>
              <a:t>finalizers</a:t>
            </a:r>
            <a:endParaRPr lang="en-US" dirty="0"/>
          </a:p>
          <a:p>
            <a:pPr lvl="2"/>
            <a:r>
              <a:rPr lang="en-US" dirty="0"/>
              <a:t>Type safe</a:t>
            </a:r>
          </a:p>
          <a:p>
            <a:endParaRPr lang="en-US" dirty="0"/>
          </a:p>
        </p:txBody>
      </p:sp>
    </p:spTree>
    <p:extLst>
      <p:ext uri="{BB962C8B-B14F-4D97-AF65-F5344CB8AC3E}">
        <p14:creationId xmlns:p14="http://schemas.microsoft.com/office/powerpoint/2010/main" val="13741293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094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50947">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5094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5094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5094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50947">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509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Grp="1" noChangeAspect="1" noChangeArrowheads="1"/>
          </p:cNvSpPr>
          <p:nvPr>
            <p:ph type="title"/>
          </p:nvPr>
        </p:nvSpPr>
        <p:spPr/>
        <p:txBody>
          <a:bodyPr/>
          <a:lstStyle/>
          <a:p>
            <a:r>
              <a:rPr lang="en-US"/>
              <a:t>HostProtectionAttribute</a:t>
            </a:r>
          </a:p>
        </p:txBody>
      </p:sp>
      <p:sp>
        <p:nvSpPr>
          <p:cNvPr id="852995" name="Rectangle 3"/>
          <p:cNvSpPr>
            <a:spLocks noGrp="1" noChangeAspect="1" noChangeArrowheads="1"/>
          </p:cNvSpPr>
          <p:nvPr>
            <p:ph idx="1"/>
          </p:nvPr>
        </p:nvSpPr>
        <p:spPr/>
        <p:txBody>
          <a:bodyPr>
            <a:normAutofit/>
          </a:bodyPr>
          <a:lstStyle/>
          <a:p>
            <a:r>
              <a:rPr lang="en-US" dirty="0"/>
              <a:t>Potentially dangerous FX code HPA-marked</a:t>
            </a:r>
          </a:p>
          <a:p>
            <a:pPr lvl="1"/>
            <a:r>
              <a:rPr lang="en-US" dirty="0"/>
              <a:t>Code review of all SQL Server 2005-allowed FX libraries</a:t>
            </a:r>
          </a:p>
          <a:p>
            <a:pPr lvl="1"/>
            <a:r>
              <a:rPr lang="en-US" dirty="0"/>
              <a:t>User code attempting execution causes security exception</a:t>
            </a:r>
          </a:p>
          <a:p>
            <a:pPr lvl="2"/>
            <a:r>
              <a:rPr lang="en-US" dirty="0"/>
              <a:t>Based on host discretion</a:t>
            </a:r>
          </a:p>
          <a:p>
            <a:pPr lvl="1"/>
            <a:r>
              <a:rPr lang="en-US" dirty="0" err="1"/>
              <a:t>HostProtectionResource</a:t>
            </a:r>
            <a:r>
              <a:rPr lang="en-US" dirty="0"/>
              <a:t> enumerates hazards to host, e.g.</a:t>
            </a:r>
          </a:p>
          <a:p>
            <a:pPr lvl="2"/>
            <a:r>
              <a:rPr lang="en-US" dirty="0" err="1"/>
              <a:t>SharedState</a:t>
            </a:r>
            <a:endParaRPr lang="en-US" dirty="0"/>
          </a:p>
          <a:p>
            <a:pPr lvl="2"/>
            <a:r>
              <a:rPr lang="en-US" dirty="0"/>
              <a:t>Synchronization</a:t>
            </a:r>
          </a:p>
          <a:p>
            <a:pPr lvl="2"/>
            <a:r>
              <a:rPr lang="en-US" dirty="0"/>
              <a:t>others</a:t>
            </a:r>
          </a:p>
        </p:txBody>
      </p:sp>
    </p:spTree>
    <p:extLst>
      <p:ext uri="{BB962C8B-B14F-4D97-AF65-F5344CB8AC3E}">
        <p14:creationId xmlns:p14="http://schemas.microsoft.com/office/powerpoint/2010/main" val="26408824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299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5299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5299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299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5299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5299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5299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Permission Set Summary</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4226624"/>
              </p:ext>
            </p:extLst>
          </p:nvPr>
        </p:nvGraphicFramePr>
        <p:xfrm>
          <a:off x="850900" y="1511300"/>
          <a:ext cx="7708899" cy="4480560"/>
        </p:xfrm>
        <a:graphic>
          <a:graphicData uri="http://schemas.openxmlformats.org/drawingml/2006/table">
            <a:tbl>
              <a:tblPr firstRow="1" bandRow="1">
                <a:tableStyleId>{073A0DAA-6AF3-43AB-8588-CEC1D06C72B9}</a:tableStyleId>
              </a:tblPr>
              <a:tblGrid>
                <a:gridCol w="2191092"/>
                <a:gridCol w="1733208"/>
                <a:gridCol w="1930400"/>
                <a:gridCol w="1854199"/>
              </a:tblGrid>
              <a:tr h="370840">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endParaRPr kumimoji="0" lang="en-US" sz="2400" b="0" i="0" u="none" strike="noStrike" cap="none" normalizeH="0" baseline="0" dirty="0" smtClean="0">
                        <a:ln>
                          <a:noFill/>
                        </a:ln>
                        <a:solidFill>
                          <a:schemeClr val="tx1"/>
                        </a:solidFill>
                        <a:effectLst/>
                        <a:latin typeface="Eurostile"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tx1"/>
                          </a:solidFill>
                          <a:effectLst/>
                          <a:latin typeface="Calibri" pitchFamily="34" charset="0"/>
                          <a:cs typeface="Calibri" pitchFamily="34" charset="0"/>
                        </a:rPr>
                        <a:t>SAFE</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tx1"/>
                          </a:solidFill>
                          <a:effectLst/>
                          <a:latin typeface="Calibri" pitchFamily="34" charset="0"/>
                          <a:cs typeface="Calibri" pitchFamily="34" charset="0"/>
                        </a:rPr>
                        <a:t>EXTERNAL</a:t>
                      </a:r>
                    </a:p>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tx1"/>
                          </a:solidFill>
                          <a:effectLst/>
                          <a:latin typeface="Calibri" pitchFamily="34" charset="0"/>
                          <a:cs typeface="Calibri" pitchFamily="34" charset="0"/>
                        </a:rPr>
                        <a:t>ACCESS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tx1"/>
                          </a:solidFill>
                          <a:effectLst/>
                          <a:latin typeface="Calibri" pitchFamily="34" charset="0"/>
                          <a:cs typeface="Calibri" pitchFamily="34" charset="0"/>
                        </a:rPr>
                        <a:t>UNSAFE</a:t>
                      </a:r>
                    </a:p>
                  </a:txBody>
                  <a:tcPr horzOverflow="overflow"/>
                </a:tc>
              </a:tr>
              <a:tr h="370840">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CAS Permissions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Execute</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smtClean="0">
                          <a:ln>
                            <a:noFill/>
                          </a:ln>
                          <a:solidFill>
                            <a:schemeClr val="bg2"/>
                          </a:solidFill>
                          <a:effectLst/>
                          <a:latin typeface="Calibri" pitchFamily="34" charset="0"/>
                          <a:cs typeface="Calibri" pitchFamily="34" charset="0"/>
                        </a:rPr>
                        <a:t>Execute + external resources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smtClean="0">
                          <a:ln>
                            <a:noFill/>
                          </a:ln>
                          <a:solidFill>
                            <a:schemeClr val="bg2"/>
                          </a:solidFill>
                          <a:effectLst/>
                          <a:latin typeface="Calibri" pitchFamily="34" charset="0"/>
                          <a:cs typeface="Calibri" pitchFamily="34" charset="0"/>
                        </a:rPr>
                        <a:t>Unrestricted</a:t>
                      </a:r>
                    </a:p>
                  </a:txBody>
                  <a:tcPr horzOverflow="overflow"/>
                </a:tc>
              </a:tr>
              <a:tr h="370840">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Programming Restrictions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Yes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Yes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smtClean="0">
                          <a:ln>
                            <a:noFill/>
                          </a:ln>
                          <a:solidFill>
                            <a:schemeClr val="bg2"/>
                          </a:solidFill>
                          <a:effectLst/>
                          <a:latin typeface="Calibri" pitchFamily="34" charset="0"/>
                          <a:cs typeface="Calibri" pitchFamily="34" charset="0"/>
                        </a:rPr>
                        <a:t>No</a:t>
                      </a:r>
                    </a:p>
                  </a:txBody>
                  <a:tcPr horzOverflow="overflow"/>
                </a:tc>
              </a:tr>
              <a:tr h="370840">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smtClean="0">
                          <a:ln>
                            <a:noFill/>
                          </a:ln>
                          <a:solidFill>
                            <a:schemeClr val="bg2"/>
                          </a:solidFill>
                          <a:effectLst/>
                          <a:latin typeface="Calibri" pitchFamily="34" charset="0"/>
                          <a:cs typeface="Calibri" pitchFamily="34" charset="0"/>
                        </a:rPr>
                        <a:t>Must be verifiable</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Yes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Yes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No</a:t>
                      </a:r>
                    </a:p>
                  </a:txBody>
                  <a:tcPr horzOverflow="overflow"/>
                </a:tc>
              </a:tr>
              <a:tr h="370840">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smtClean="0">
                          <a:ln>
                            <a:noFill/>
                          </a:ln>
                          <a:solidFill>
                            <a:schemeClr val="bg2"/>
                          </a:solidFill>
                          <a:effectLst/>
                          <a:latin typeface="Calibri" pitchFamily="34" charset="0"/>
                          <a:cs typeface="Calibri" pitchFamily="34" charset="0"/>
                        </a:rPr>
                        <a:t>Local Data Access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smtClean="0">
                          <a:ln>
                            <a:noFill/>
                          </a:ln>
                          <a:solidFill>
                            <a:schemeClr val="bg2"/>
                          </a:solidFill>
                          <a:effectLst/>
                          <a:latin typeface="Calibri" pitchFamily="34" charset="0"/>
                          <a:cs typeface="Calibri" pitchFamily="34" charset="0"/>
                        </a:rPr>
                        <a:t>Yes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Yes</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Pct val="95000"/>
                        <a:buFontTx/>
                        <a:buNone/>
                        <a:tabLst/>
                      </a:pPr>
                      <a:r>
                        <a:rPr kumimoji="0" lang="en-US" sz="2400" b="0" i="0" u="none" strike="noStrike" cap="none" normalizeH="0" baseline="0" dirty="0" smtClean="0">
                          <a:ln>
                            <a:noFill/>
                          </a:ln>
                          <a:solidFill>
                            <a:schemeClr val="bg2"/>
                          </a:solidFill>
                          <a:effectLst/>
                          <a:latin typeface="Calibri" pitchFamily="34" charset="0"/>
                          <a:cs typeface="Calibri" pitchFamily="34" charset="0"/>
                        </a:rPr>
                        <a:t>Yes</a:t>
                      </a:r>
                    </a:p>
                  </a:txBody>
                  <a:tcPr horzOverflow="overflow"/>
                </a:tc>
              </a:tr>
            </a:tbl>
          </a:graphicData>
        </a:graphic>
      </p:graphicFrame>
    </p:spTree>
    <p:extLst>
      <p:ext uri="{BB962C8B-B14F-4D97-AF65-F5344CB8AC3E}">
        <p14:creationId xmlns:p14="http://schemas.microsoft.com/office/powerpoint/2010/main" val="6883686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2" name="Rectangle 2"/>
          <p:cNvSpPr>
            <a:spLocks noGrp="1" noChangeAspect="1" noChangeArrowheads="1"/>
          </p:cNvSpPr>
          <p:nvPr>
            <p:ph type="title"/>
          </p:nvPr>
        </p:nvSpPr>
        <p:spPr/>
        <p:txBody>
          <a:bodyPr/>
          <a:lstStyle/>
          <a:p>
            <a:r>
              <a:rPr lang="en-US" smtClean="0"/>
              <a:t>SQL Server and AppDomains</a:t>
            </a:r>
            <a:endParaRPr lang="en-US"/>
          </a:p>
        </p:txBody>
      </p:sp>
      <p:sp>
        <p:nvSpPr>
          <p:cNvPr id="885763" name="Rectangle 3"/>
          <p:cNvSpPr>
            <a:spLocks noGrp="1" noChangeAspect="1" noChangeArrowheads="1"/>
          </p:cNvSpPr>
          <p:nvPr>
            <p:ph idx="1"/>
          </p:nvPr>
        </p:nvSpPr>
        <p:spPr/>
        <p:txBody>
          <a:bodyPr>
            <a:normAutofit/>
          </a:bodyPr>
          <a:lstStyle/>
          <a:p>
            <a:r>
              <a:rPr lang="en-US" dirty="0" err="1" smtClean="0"/>
              <a:t>AppDomain</a:t>
            </a:r>
            <a:r>
              <a:rPr lang="en-US" dirty="0" smtClean="0"/>
              <a:t> is .NET execution boundary</a:t>
            </a:r>
          </a:p>
          <a:p>
            <a:pPr lvl="1"/>
            <a:r>
              <a:rPr lang="en-US" dirty="0" smtClean="0"/>
              <a:t> Similar to process isolation in Windows</a:t>
            </a:r>
          </a:p>
          <a:p>
            <a:r>
              <a:rPr lang="en-US" dirty="0" smtClean="0"/>
              <a:t>Process initially has one </a:t>
            </a:r>
            <a:r>
              <a:rPr lang="en-US" dirty="0" err="1" smtClean="0"/>
              <a:t>AppDomain</a:t>
            </a:r>
            <a:endParaRPr lang="en-US" dirty="0" smtClean="0"/>
          </a:p>
          <a:p>
            <a:pPr lvl="1"/>
            <a:r>
              <a:rPr lang="en-US" dirty="0" smtClean="0"/>
              <a:t>Can add additional </a:t>
            </a:r>
            <a:r>
              <a:rPr lang="en-US" dirty="0" err="1" smtClean="0"/>
              <a:t>AppDomains</a:t>
            </a:r>
            <a:endParaRPr lang="en-US" dirty="0" smtClean="0"/>
          </a:p>
          <a:p>
            <a:r>
              <a:rPr lang="en-US" dirty="0" smtClean="0"/>
              <a:t>SQL Server allocates one </a:t>
            </a:r>
            <a:r>
              <a:rPr lang="en-US" dirty="0" err="1" smtClean="0"/>
              <a:t>AppDomain</a:t>
            </a:r>
            <a:r>
              <a:rPr lang="en-US" dirty="0" smtClean="0"/>
              <a:t>/DB/owner identity</a:t>
            </a:r>
          </a:p>
          <a:p>
            <a:pPr lvl="1"/>
            <a:r>
              <a:rPr lang="en-US" dirty="0" smtClean="0"/>
              <a:t>Allocates more when needed (e.g. for DDL)</a:t>
            </a:r>
            <a:endParaRPr lang="en-US" dirty="0"/>
          </a:p>
        </p:txBody>
      </p:sp>
      <p:grpSp>
        <p:nvGrpSpPr>
          <p:cNvPr id="885764" name="Group 4"/>
          <p:cNvGrpSpPr>
            <a:grpSpLocks/>
          </p:cNvGrpSpPr>
          <p:nvPr/>
        </p:nvGrpSpPr>
        <p:grpSpPr bwMode="auto">
          <a:xfrm>
            <a:off x="1041400" y="4470400"/>
            <a:ext cx="6235700" cy="2317750"/>
            <a:chOff x="656" y="2669"/>
            <a:chExt cx="3928" cy="1460"/>
          </a:xfrm>
        </p:grpSpPr>
        <p:sp>
          <p:nvSpPr>
            <p:cNvPr id="885765" name="Rectangle 5"/>
            <p:cNvSpPr>
              <a:spLocks noChangeArrowheads="1"/>
            </p:cNvSpPr>
            <p:nvPr/>
          </p:nvSpPr>
          <p:spPr bwMode="auto">
            <a:xfrm>
              <a:off x="656" y="2669"/>
              <a:ext cx="1742" cy="1355"/>
            </a:xfrm>
            <a:prstGeom prst="rect">
              <a:avLst/>
            </a:prstGeom>
            <a:gradFill rotWithShape="1">
              <a:gsLst>
                <a:gs pos="0">
                  <a:schemeClr val="accent1"/>
                </a:gs>
                <a:gs pos="100000">
                  <a:schemeClr val="accent1">
                    <a:gamma/>
                    <a:shade val="86275"/>
                    <a:invGamma/>
                  </a:schemeClr>
                </a:gs>
              </a:gsLst>
              <a:lin ang="0" scaled="1"/>
            </a:gradFill>
            <a:ln w="9525" algn="ctr">
              <a:solidFill>
                <a:schemeClr val="bg2"/>
              </a:solidFill>
              <a:miter lim="800000"/>
              <a:headEnd/>
              <a:tailEnd/>
            </a:ln>
            <a:effectLst/>
          </p:spPr>
          <p:txBody>
            <a:bodyPr wrap="none"/>
            <a:lstStyle/>
            <a:p>
              <a:r>
                <a:rPr lang="en-US" sz="1400">
                  <a:solidFill>
                    <a:schemeClr val="bg2"/>
                  </a:solidFill>
                  <a:latin typeface="Arial" charset="0"/>
                </a:rPr>
                <a:t>Hosted CLR</a:t>
              </a:r>
            </a:p>
          </p:txBody>
        </p:sp>
        <p:sp>
          <p:nvSpPr>
            <p:cNvPr id="885766" name="Rectangle 6"/>
            <p:cNvSpPr>
              <a:spLocks noChangeArrowheads="1"/>
            </p:cNvSpPr>
            <p:nvPr/>
          </p:nvSpPr>
          <p:spPr bwMode="auto">
            <a:xfrm>
              <a:off x="776" y="2820"/>
              <a:ext cx="1506" cy="1130"/>
            </a:xfrm>
            <a:prstGeom prst="rect">
              <a:avLst/>
            </a:prstGeom>
            <a:noFill/>
            <a:ln w="12700" algn="ctr">
              <a:solidFill>
                <a:schemeClr val="bg2"/>
              </a:solidFill>
              <a:miter lim="800000"/>
              <a:headEnd/>
              <a:tailEnd/>
            </a:ln>
            <a:effectLst/>
          </p:spPr>
          <p:txBody>
            <a:bodyPr wrap="none" anchorCtr="1"/>
            <a:lstStyle/>
            <a:p>
              <a:r>
                <a:rPr lang="en-US" sz="1200">
                  <a:solidFill>
                    <a:schemeClr val="bg2"/>
                  </a:solidFill>
                  <a:latin typeface="Arial" charset="0"/>
                </a:rPr>
                <a:t>AppDomain</a:t>
              </a:r>
            </a:p>
          </p:txBody>
        </p:sp>
        <p:sp>
          <p:nvSpPr>
            <p:cNvPr id="885767" name="Rectangle 7"/>
            <p:cNvSpPr>
              <a:spLocks noChangeArrowheads="1"/>
            </p:cNvSpPr>
            <p:nvPr/>
          </p:nvSpPr>
          <p:spPr bwMode="auto">
            <a:xfrm>
              <a:off x="1130" y="3109"/>
              <a:ext cx="356" cy="201"/>
            </a:xfrm>
            <a:prstGeom prst="rect">
              <a:avLst/>
            </a:prstGeom>
            <a:noFill/>
            <a:ln w="9525" algn="ctr">
              <a:solidFill>
                <a:schemeClr val="bg2"/>
              </a:solidFill>
              <a:miter lim="800000"/>
              <a:headEnd/>
              <a:tailEnd/>
            </a:ln>
            <a:effectLst/>
          </p:spPr>
          <p:txBody>
            <a:bodyPr wrap="none" anchor="ctr"/>
            <a:lstStyle/>
            <a:p>
              <a:endParaRPr lang="en-US"/>
            </a:p>
          </p:txBody>
        </p:sp>
        <p:sp>
          <p:nvSpPr>
            <p:cNvPr id="885768" name="Rectangle 8"/>
            <p:cNvSpPr>
              <a:spLocks noChangeArrowheads="1"/>
            </p:cNvSpPr>
            <p:nvPr/>
          </p:nvSpPr>
          <p:spPr bwMode="auto">
            <a:xfrm>
              <a:off x="1673" y="3102"/>
              <a:ext cx="357" cy="202"/>
            </a:xfrm>
            <a:prstGeom prst="rect">
              <a:avLst/>
            </a:prstGeom>
            <a:noFill/>
            <a:ln w="9525" algn="ctr">
              <a:solidFill>
                <a:schemeClr val="bg2"/>
              </a:solidFill>
              <a:miter lim="800000"/>
              <a:headEnd/>
              <a:tailEnd/>
            </a:ln>
            <a:effectLst/>
          </p:spPr>
          <p:txBody>
            <a:bodyPr wrap="none" anchor="ctr"/>
            <a:lstStyle/>
            <a:p>
              <a:endParaRPr lang="en-US"/>
            </a:p>
          </p:txBody>
        </p:sp>
        <p:sp>
          <p:nvSpPr>
            <p:cNvPr id="885769" name="Rectangle 9"/>
            <p:cNvSpPr>
              <a:spLocks noChangeArrowheads="1"/>
            </p:cNvSpPr>
            <p:nvPr/>
          </p:nvSpPr>
          <p:spPr bwMode="auto">
            <a:xfrm>
              <a:off x="944" y="2959"/>
              <a:ext cx="1192" cy="380"/>
            </a:xfrm>
            <a:prstGeom prst="rect">
              <a:avLst/>
            </a:prstGeom>
            <a:noFill/>
            <a:ln w="9525" algn="ctr">
              <a:solidFill>
                <a:schemeClr val="bg2"/>
              </a:solidFill>
              <a:prstDash val="dash"/>
              <a:miter lim="800000"/>
              <a:headEnd/>
              <a:tailEnd/>
            </a:ln>
            <a:effectLst/>
          </p:spPr>
          <p:txBody>
            <a:bodyPr wrap="none"/>
            <a:lstStyle/>
            <a:p>
              <a:pPr algn="ctr"/>
              <a:r>
                <a:rPr lang="en-US" sz="1200">
                  <a:solidFill>
                    <a:schemeClr val="bg2"/>
                  </a:solidFill>
                  <a:latin typeface="Arial" charset="0"/>
                </a:rPr>
                <a:t>Owner1 Assemblies</a:t>
              </a:r>
            </a:p>
          </p:txBody>
        </p:sp>
        <p:sp>
          <p:nvSpPr>
            <p:cNvPr id="885770" name="Rectangle 10"/>
            <p:cNvSpPr>
              <a:spLocks noChangeArrowheads="1"/>
            </p:cNvSpPr>
            <p:nvPr/>
          </p:nvSpPr>
          <p:spPr bwMode="auto">
            <a:xfrm>
              <a:off x="1655" y="3633"/>
              <a:ext cx="388" cy="202"/>
            </a:xfrm>
            <a:prstGeom prst="rect">
              <a:avLst/>
            </a:prstGeom>
            <a:noFill/>
            <a:ln w="9525" algn="ctr">
              <a:solidFill>
                <a:schemeClr val="bg2"/>
              </a:solidFill>
              <a:miter lim="800000"/>
              <a:headEnd/>
              <a:tailEnd/>
            </a:ln>
            <a:effectLst/>
          </p:spPr>
          <p:txBody>
            <a:bodyPr wrap="none" anchor="ctr"/>
            <a:lstStyle/>
            <a:p>
              <a:endParaRPr lang="en-US"/>
            </a:p>
          </p:txBody>
        </p:sp>
        <p:sp>
          <p:nvSpPr>
            <p:cNvPr id="885771" name="Rectangle 11"/>
            <p:cNvSpPr>
              <a:spLocks noChangeArrowheads="1"/>
            </p:cNvSpPr>
            <p:nvPr/>
          </p:nvSpPr>
          <p:spPr bwMode="auto">
            <a:xfrm>
              <a:off x="1143" y="3633"/>
              <a:ext cx="357" cy="202"/>
            </a:xfrm>
            <a:prstGeom prst="rect">
              <a:avLst/>
            </a:prstGeom>
            <a:noFill/>
            <a:ln w="9525" algn="ctr">
              <a:solidFill>
                <a:schemeClr val="bg2"/>
              </a:solidFill>
              <a:miter lim="800000"/>
              <a:headEnd/>
              <a:tailEnd/>
            </a:ln>
            <a:effectLst/>
          </p:spPr>
          <p:txBody>
            <a:bodyPr wrap="none" anchor="ctr"/>
            <a:lstStyle/>
            <a:p>
              <a:endParaRPr lang="en-US"/>
            </a:p>
          </p:txBody>
        </p:sp>
        <p:sp>
          <p:nvSpPr>
            <p:cNvPr id="885772" name="Rectangle 12"/>
            <p:cNvSpPr>
              <a:spLocks noChangeArrowheads="1"/>
            </p:cNvSpPr>
            <p:nvPr/>
          </p:nvSpPr>
          <p:spPr bwMode="auto">
            <a:xfrm>
              <a:off x="974" y="3484"/>
              <a:ext cx="1192" cy="381"/>
            </a:xfrm>
            <a:prstGeom prst="rect">
              <a:avLst/>
            </a:prstGeom>
            <a:noFill/>
            <a:ln w="9525" algn="ctr">
              <a:solidFill>
                <a:schemeClr val="bg2"/>
              </a:solidFill>
              <a:prstDash val="dash"/>
              <a:miter lim="800000"/>
              <a:headEnd/>
              <a:tailEnd/>
            </a:ln>
            <a:effectLst/>
          </p:spPr>
          <p:txBody>
            <a:bodyPr wrap="none"/>
            <a:lstStyle/>
            <a:p>
              <a:pPr algn="ctr"/>
              <a:r>
                <a:rPr lang="en-US" sz="1200">
                  <a:solidFill>
                    <a:schemeClr val="bg2"/>
                  </a:solidFill>
                  <a:latin typeface="Arial" charset="0"/>
                </a:rPr>
                <a:t>Owner2 Assemblies</a:t>
              </a:r>
            </a:p>
          </p:txBody>
        </p:sp>
        <p:sp>
          <p:nvSpPr>
            <p:cNvPr id="885773" name="Text Box 13"/>
            <p:cNvSpPr txBox="1">
              <a:spLocks noChangeArrowheads="1"/>
            </p:cNvSpPr>
            <p:nvPr/>
          </p:nvSpPr>
          <p:spPr bwMode="auto">
            <a:xfrm>
              <a:off x="1077" y="3339"/>
              <a:ext cx="890" cy="162"/>
            </a:xfrm>
            <a:prstGeom prst="rect">
              <a:avLst/>
            </a:prstGeom>
            <a:noFill/>
            <a:ln w="9525" algn="ctr">
              <a:noFill/>
              <a:miter lim="800000"/>
              <a:headEnd/>
              <a:tailEnd/>
            </a:ln>
            <a:effectLst/>
          </p:spPr>
          <p:txBody>
            <a:bodyPr>
              <a:spAutoFit/>
            </a:bodyPr>
            <a:lstStyle/>
            <a:p>
              <a:pPr algn="ctr"/>
              <a:r>
                <a:rPr lang="en-US" sz="1200">
                  <a:solidFill>
                    <a:schemeClr val="bg2"/>
                  </a:solidFill>
                  <a:latin typeface="Arial" charset="0"/>
                </a:rPr>
                <a:t>AppDomain</a:t>
              </a:r>
            </a:p>
          </p:txBody>
        </p:sp>
        <p:sp>
          <p:nvSpPr>
            <p:cNvPr id="885774" name="AutoShape 14"/>
            <p:cNvSpPr>
              <a:spLocks noChangeArrowheads="1"/>
            </p:cNvSpPr>
            <p:nvPr/>
          </p:nvSpPr>
          <p:spPr bwMode="auto">
            <a:xfrm>
              <a:off x="3709" y="2827"/>
              <a:ext cx="875" cy="1065"/>
            </a:xfrm>
            <a:prstGeom prst="can">
              <a:avLst>
                <a:gd name="adj" fmla="val 30429"/>
              </a:avLst>
            </a:prstGeom>
            <a:gradFill rotWithShape="1">
              <a:gsLst>
                <a:gs pos="0">
                  <a:schemeClr val="accent1">
                    <a:gamma/>
                    <a:shade val="51373"/>
                    <a:invGamma/>
                  </a:schemeClr>
                </a:gs>
                <a:gs pos="50000">
                  <a:schemeClr val="accent1"/>
                </a:gs>
                <a:gs pos="100000">
                  <a:schemeClr val="accent1">
                    <a:gamma/>
                    <a:shade val="51373"/>
                    <a:invGamma/>
                  </a:schemeClr>
                </a:gs>
              </a:gsLst>
              <a:lin ang="0" scaled="1"/>
            </a:gradFill>
            <a:ln w="9525">
              <a:solidFill>
                <a:schemeClr val="bg2"/>
              </a:solidFill>
              <a:round/>
              <a:headEnd/>
              <a:tailEnd/>
            </a:ln>
            <a:effectLst/>
          </p:spPr>
          <p:txBody>
            <a:bodyPr wrap="none" anchor="ctr"/>
            <a:lstStyle/>
            <a:p>
              <a:endParaRPr lang="en-US"/>
            </a:p>
          </p:txBody>
        </p:sp>
        <p:cxnSp>
          <p:nvCxnSpPr>
            <p:cNvPr id="885775" name="AutoShape 15"/>
            <p:cNvCxnSpPr>
              <a:cxnSpLocks noChangeShapeType="1"/>
              <a:stCxn id="885769" idx="3"/>
              <a:endCxn id="885774" idx="2"/>
            </p:cNvCxnSpPr>
            <p:nvPr/>
          </p:nvCxnSpPr>
          <p:spPr bwMode="auto">
            <a:xfrm>
              <a:off x="2136" y="3149"/>
              <a:ext cx="1573" cy="211"/>
            </a:xfrm>
            <a:prstGeom prst="straightConnector1">
              <a:avLst/>
            </a:prstGeom>
            <a:noFill/>
            <a:ln w="25400">
              <a:solidFill>
                <a:schemeClr val="accent2"/>
              </a:solidFill>
              <a:round/>
              <a:headEnd type="triangle" w="lg" len="lg"/>
              <a:tailEnd type="triangle" w="lg" len="lg"/>
            </a:ln>
            <a:effectLst/>
          </p:spPr>
        </p:cxnSp>
        <p:cxnSp>
          <p:nvCxnSpPr>
            <p:cNvPr id="885776" name="AutoShape 16"/>
            <p:cNvCxnSpPr>
              <a:cxnSpLocks noChangeShapeType="1"/>
              <a:stCxn id="885772" idx="3"/>
            </p:cNvCxnSpPr>
            <p:nvPr/>
          </p:nvCxnSpPr>
          <p:spPr bwMode="auto">
            <a:xfrm flipV="1">
              <a:off x="2166" y="3501"/>
              <a:ext cx="1528" cy="174"/>
            </a:xfrm>
            <a:prstGeom prst="straightConnector1">
              <a:avLst/>
            </a:prstGeom>
            <a:noFill/>
            <a:ln w="25400">
              <a:solidFill>
                <a:schemeClr val="accent2"/>
              </a:solidFill>
              <a:round/>
              <a:headEnd type="triangle" w="lg" len="lg"/>
              <a:tailEnd type="triangle" w="lg" len="lg"/>
            </a:ln>
            <a:effectLst/>
          </p:spPr>
        </p:cxnSp>
        <p:sp>
          <p:nvSpPr>
            <p:cNvPr id="885777" name="Rectangle 17"/>
            <p:cNvSpPr>
              <a:spLocks noChangeArrowheads="1"/>
            </p:cNvSpPr>
            <p:nvPr/>
          </p:nvSpPr>
          <p:spPr bwMode="auto">
            <a:xfrm>
              <a:off x="3873" y="3950"/>
              <a:ext cx="612" cy="179"/>
            </a:xfrm>
            <a:prstGeom prst="rect">
              <a:avLst/>
            </a:prstGeom>
            <a:noFill/>
            <a:ln w="25400" algn="ctr">
              <a:noFill/>
              <a:miter lim="800000"/>
              <a:headEnd type="none" w="lg" len="lg"/>
              <a:tailEnd type="none" w="lg" len="lg"/>
            </a:ln>
            <a:effectLst/>
          </p:spPr>
          <p:txBody>
            <a:bodyPr wrap="none">
              <a:spAutoFit/>
            </a:bodyPr>
            <a:lstStyle/>
            <a:p>
              <a:pPr algn="ctr"/>
              <a:r>
                <a:rPr lang="en-US" sz="1400">
                  <a:solidFill>
                    <a:schemeClr val="tx1"/>
                  </a:solidFill>
                  <a:latin typeface="Arial" charset="0"/>
                </a:rPr>
                <a:t>Database</a:t>
              </a:r>
            </a:p>
          </p:txBody>
        </p:sp>
      </p:grpSp>
    </p:spTree>
    <p:extLst>
      <p:ext uri="{BB962C8B-B14F-4D97-AF65-F5344CB8AC3E}">
        <p14:creationId xmlns:p14="http://schemas.microsoft.com/office/powerpoint/2010/main" val="23447906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576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8576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8576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8576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8576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57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a:t>
            </a:r>
            <a:endParaRPr lang="en-US" dirty="0"/>
          </a:p>
        </p:txBody>
      </p:sp>
      <p:sp>
        <p:nvSpPr>
          <p:cNvPr id="2" name="Content Placeholder 1"/>
          <p:cNvSpPr>
            <a:spLocks noGrp="1"/>
          </p:cNvSpPr>
          <p:nvPr>
            <p:ph idx="1"/>
          </p:nvPr>
        </p:nvSpPr>
        <p:spPr/>
        <p:txBody>
          <a:bodyPr/>
          <a:lstStyle/>
          <a:p>
            <a:r>
              <a:rPr lang="en-US" dirty="0"/>
              <a:t>SQLCLR </a:t>
            </a:r>
            <a:r>
              <a:rPr lang="en-US" dirty="0" smtClean="0"/>
              <a:t>Objects</a:t>
            </a:r>
          </a:p>
          <a:p>
            <a:pPr lvl="1"/>
            <a:r>
              <a:rPr lang="en-US" dirty="0" smtClean="0"/>
              <a:t>User SQLCLR vs. System SQLCLR</a:t>
            </a:r>
          </a:p>
          <a:p>
            <a:r>
              <a:rPr lang="en-US" dirty="0" smtClean="0"/>
              <a:t>SQLCLR Internals Overview</a:t>
            </a:r>
          </a:p>
          <a:p>
            <a:r>
              <a:rPr lang="en-US" dirty="0"/>
              <a:t>Security and </a:t>
            </a:r>
            <a:r>
              <a:rPr lang="en-US" dirty="0" smtClean="0"/>
              <a:t>Reliability</a:t>
            </a:r>
          </a:p>
          <a:p>
            <a:r>
              <a:rPr lang="en-US" dirty="0" smtClean="0"/>
              <a:t>Troubleshooting</a:t>
            </a:r>
          </a:p>
          <a:p>
            <a:r>
              <a:rPr lang="en-US" dirty="0" smtClean="0"/>
              <a:t>Best Practices</a:t>
            </a:r>
          </a:p>
        </p:txBody>
      </p:sp>
    </p:spTree>
    <p:extLst>
      <p:ext uri="{BB962C8B-B14F-4D97-AF65-F5344CB8AC3E}">
        <p14:creationId xmlns:p14="http://schemas.microsoft.com/office/powerpoint/2010/main" val="11741847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2" name="Rectangle 2"/>
          <p:cNvSpPr>
            <a:spLocks noGrp="1" noChangeAspect="1" noChangeArrowheads="1"/>
          </p:cNvSpPr>
          <p:nvPr>
            <p:ph type="title"/>
          </p:nvPr>
        </p:nvSpPr>
        <p:spPr/>
        <p:txBody>
          <a:bodyPr/>
          <a:lstStyle/>
          <a:p>
            <a:r>
              <a:rPr lang="en-US"/>
              <a:t>Exceptional conditions</a:t>
            </a:r>
          </a:p>
        </p:txBody>
      </p:sp>
      <p:sp>
        <p:nvSpPr>
          <p:cNvPr id="844803" name="Rectangle 3"/>
          <p:cNvSpPr>
            <a:spLocks noGrp="1" noChangeAspect="1" noChangeArrowheads="1"/>
          </p:cNvSpPr>
          <p:nvPr>
            <p:ph idx="1"/>
          </p:nvPr>
        </p:nvSpPr>
        <p:spPr/>
        <p:txBody>
          <a:bodyPr/>
          <a:lstStyle/>
          <a:p>
            <a:r>
              <a:rPr lang="en-US"/>
              <a:t>Reliability considerations dictate</a:t>
            </a:r>
          </a:p>
          <a:p>
            <a:pPr lvl="1"/>
            <a:r>
              <a:rPr lang="en-US"/>
              <a:t>Abnormal conditions can't bring down SQL Server</a:t>
            </a:r>
          </a:p>
          <a:p>
            <a:pPr lvl="1"/>
            <a:r>
              <a:rPr lang="en-US"/>
              <a:t>SQL Server can't leak resources, transactions</a:t>
            </a:r>
          </a:p>
          <a:p>
            <a:pPr lvl="1"/>
            <a:r>
              <a:rPr lang="en-US"/>
              <a:t>SQL Server can't leak memory</a:t>
            </a:r>
          </a:p>
          <a:p>
            <a:endParaRPr lang="en-US"/>
          </a:p>
        </p:txBody>
      </p:sp>
      <p:grpSp>
        <p:nvGrpSpPr>
          <p:cNvPr id="844804" name="Group 4"/>
          <p:cNvGrpSpPr>
            <a:grpSpLocks noChangeAspect="1"/>
          </p:cNvGrpSpPr>
          <p:nvPr/>
        </p:nvGrpSpPr>
        <p:grpSpPr bwMode="auto">
          <a:xfrm>
            <a:off x="1854200" y="3352800"/>
            <a:ext cx="5753100" cy="3111500"/>
            <a:chOff x="1008" y="1920"/>
            <a:chExt cx="3624" cy="1960"/>
          </a:xfrm>
        </p:grpSpPr>
        <p:sp>
          <p:nvSpPr>
            <p:cNvPr id="844805" name="AutoShape 5"/>
            <p:cNvSpPr>
              <a:spLocks noChangeAspect="1" noChangeArrowheads="1" noTextEdit="1"/>
            </p:cNvSpPr>
            <p:nvPr/>
          </p:nvSpPr>
          <p:spPr bwMode="auto">
            <a:xfrm>
              <a:off x="1008" y="1920"/>
              <a:ext cx="3624" cy="1960"/>
            </a:xfrm>
            <a:prstGeom prst="rect">
              <a:avLst/>
            </a:prstGeom>
            <a:noFill/>
            <a:ln w="9525">
              <a:noFill/>
              <a:miter lim="800000"/>
              <a:headEnd/>
              <a:tailEnd/>
            </a:ln>
          </p:spPr>
          <p:txBody>
            <a:bodyPr/>
            <a:lstStyle/>
            <a:p>
              <a:endParaRPr lang="en-US"/>
            </a:p>
          </p:txBody>
        </p:sp>
        <p:sp>
          <p:nvSpPr>
            <p:cNvPr id="844806" name="Rectangle 6"/>
            <p:cNvSpPr>
              <a:spLocks noChangeArrowheads="1"/>
            </p:cNvSpPr>
            <p:nvPr/>
          </p:nvSpPr>
          <p:spPr bwMode="auto">
            <a:xfrm>
              <a:off x="1016" y="2086"/>
              <a:ext cx="2062" cy="1786"/>
            </a:xfrm>
            <a:prstGeom prst="rect">
              <a:avLst/>
            </a:prstGeom>
            <a:solidFill>
              <a:schemeClr val="accent1"/>
            </a:solidFill>
            <a:ln w="12700">
              <a:solidFill>
                <a:srgbClr val="000000"/>
              </a:solidFill>
              <a:miter lim="800000"/>
              <a:headEnd/>
              <a:tailEnd/>
            </a:ln>
          </p:spPr>
          <p:txBody>
            <a:bodyPr/>
            <a:lstStyle/>
            <a:p>
              <a:endParaRPr lang="en-US"/>
            </a:p>
          </p:txBody>
        </p:sp>
        <p:sp>
          <p:nvSpPr>
            <p:cNvPr id="844807" name="Rectangle 7"/>
            <p:cNvSpPr>
              <a:spLocks noChangeArrowheads="1"/>
            </p:cNvSpPr>
            <p:nvPr/>
          </p:nvSpPr>
          <p:spPr bwMode="auto">
            <a:xfrm>
              <a:off x="1110" y="2464"/>
              <a:ext cx="1694" cy="1356"/>
            </a:xfrm>
            <a:prstGeom prst="rect">
              <a:avLst/>
            </a:prstGeom>
            <a:solidFill>
              <a:srgbClr val="FFFFBF"/>
            </a:solidFill>
            <a:ln w="12700">
              <a:solidFill>
                <a:srgbClr val="000000"/>
              </a:solidFill>
              <a:miter lim="800000"/>
              <a:headEnd/>
              <a:tailEnd/>
            </a:ln>
          </p:spPr>
          <p:txBody>
            <a:bodyPr/>
            <a:lstStyle/>
            <a:p>
              <a:endParaRPr lang="en-US"/>
            </a:p>
          </p:txBody>
        </p:sp>
        <p:sp>
          <p:nvSpPr>
            <p:cNvPr id="844808" name="Rectangle 8"/>
            <p:cNvSpPr>
              <a:spLocks noChangeArrowheads="1"/>
            </p:cNvSpPr>
            <p:nvPr/>
          </p:nvSpPr>
          <p:spPr bwMode="auto">
            <a:xfrm>
              <a:off x="1664" y="1930"/>
              <a:ext cx="669" cy="154"/>
            </a:xfrm>
            <a:prstGeom prst="rect">
              <a:avLst/>
            </a:prstGeom>
            <a:noFill/>
            <a:ln w="9525">
              <a:noFill/>
              <a:miter lim="800000"/>
              <a:headEnd/>
              <a:tailEnd/>
            </a:ln>
          </p:spPr>
          <p:txBody>
            <a:bodyPr wrap="none" lIns="0" tIns="0" rIns="0" bIns="0">
              <a:spAutoFit/>
            </a:bodyPr>
            <a:lstStyle/>
            <a:p>
              <a:pPr eaLnBrk="0" hangingPunct="0">
                <a:lnSpc>
                  <a:spcPct val="100000"/>
                </a:lnSpc>
              </a:pPr>
              <a:r>
                <a:rPr lang="en-US" sz="1600" b="0">
                  <a:solidFill>
                    <a:schemeClr val="tx1"/>
                  </a:solidFill>
                  <a:latin typeface="Arial" charset="0"/>
                </a:rPr>
                <a:t>SQL Server</a:t>
              </a:r>
              <a:endParaRPr lang="en-US" sz="2400">
                <a:solidFill>
                  <a:schemeClr val="tx1"/>
                </a:solidFill>
                <a:latin typeface="Arial" charset="0"/>
              </a:endParaRPr>
            </a:p>
          </p:txBody>
        </p:sp>
        <p:sp>
          <p:nvSpPr>
            <p:cNvPr id="844809" name="Line 9"/>
            <p:cNvSpPr>
              <a:spLocks noChangeShapeType="1"/>
            </p:cNvSpPr>
            <p:nvPr/>
          </p:nvSpPr>
          <p:spPr bwMode="auto">
            <a:xfrm flipH="1">
              <a:off x="2564" y="3722"/>
              <a:ext cx="48" cy="1"/>
            </a:xfrm>
            <a:prstGeom prst="line">
              <a:avLst/>
            </a:prstGeom>
            <a:noFill/>
            <a:ln w="12700">
              <a:solidFill>
                <a:srgbClr val="000000"/>
              </a:solidFill>
              <a:round/>
              <a:headEnd/>
              <a:tailEnd/>
            </a:ln>
          </p:spPr>
          <p:txBody>
            <a:bodyPr/>
            <a:lstStyle/>
            <a:p>
              <a:endParaRPr lang="en-US"/>
            </a:p>
          </p:txBody>
        </p:sp>
        <p:sp>
          <p:nvSpPr>
            <p:cNvPr id="844810" name="Line 10"/>
            <p:cNvSpPr>
              <a:spLocks noChangeShapeType="1"/>
            </p:cNvSpPr>
            <p:nvPr/>
          </p:nvSpPr>
          <p:spPr bwMode="auto">
            <a:xfrm flipH="1">
              <a:off x="2468" y="3722"/>
              <a:ext cx="48" cy="1"/>
            </a:xfrm>
            <a:prstGeom prst="line">
              <a:avLst/>
            </a:prstGeom>
            <a:noFill/>
            <a:ln w="12700">
              <a:solidFill>
                <a:srgbClr val="000000"/>
              </a:solidFill>
              <a:round/>
              <a:headEnd/>
              <a:tailEnd/>
            </a:ln>
          </p:spPr>
          <p:txBody>
            <a:bodyPr/>
            <a:lstStyle/>
            <a:p>
              <a:endParaRPr lang="en-US"/>
            </a:p>
          </p:txBody>
        </p:sp>
        <p:sp>
          <p:nvSpPr>
            <p:cNvPr id="844811" name="Line 11"/>
            <p:cNvSpPr>
              <a:spLocks noChangeShapeType="1"/>
            </p:cNvSpPr>
            <p:nvPr/>
          </p:nvSpPr>
          <p:spPr bwMode="auto">
            <a:xfrm flipH="1">
              <a:off x="2372" y="3722"/>
              <a:ext cx="48" cy="1"/>
            </a:xfrm>
            <a:prstGeom prst="line">
              <a:avLst/>
            </a:prstGeom>
            <a:noFill/>
            <a:ln w="12700">
              <a:solidFill>
                <a:srgbClr val="000000"/>
              </a:solidFill>
              <a:round/>
              <a:headEnd/>
              <a:tailEnd/>
            </a:ln>
          </p:spPr>
          <p:txBody>
            <a:bodyPr/>
            <a:lstStyle/>
            <a:p>
              <a:endParaRPr lang="en-US"/>
            </a:p>
          </p:txBody>
        </p:sp>
        <p:sp>
          <p:nvSpPr>
            <p:cNvPr id="844812" name="Line 12"/>
            <p:cNvSpPr>
              <a:spLocks noChangeShapeType="1"/>
            </p:cNvSpPr>
            <p:nvPr/>
          </p:nvSpPr>
          <p:spPr bwMode="auto">
            <a:xfrm flipH="1">
              <a:off x="2276" y="3722"/>
              <a:ext cx="48" cy="1"/>
            </a:xfrm>
            <a:prstGeom prst="line">
              <a:avLst/>
            </a:prstGeom>
            <a:noFill/>
            <a:ln w="12700">
              <a:solidFill>
                <a:srgbClr val="000000"/>
              </a:solidFill>
              <a:round/>
              <a:headEnd/>
              <a:tailEnd/>
            </a:ln>
          </p:spPr>
          <p:txBody>
            <a:bodyPr/>
            <a:lstStyle/>
            <a:p>
              <a:endParaRPr lang="en-US"/>
            </a:p>
          </p:txBody>
        </p:sp>
        <p:sp>
          <p:nvSpPr>
            <p:cNvPr id="844813" name="Line 13"/>
            <p:cNvSpPr>
              <a:spLocks noChangeShapeType="1"/>
            </p:cNvSpPr>
            <p:nvPr/>
          </p:nvSpPr>
          <p:spPr bwMode="auto">
            <a:xfrm flipH="1">
              <a:off x="2180" y="3722"/>
              <a:ext cx="48" cy="1"/>
            </a:xfrm>
            <a:prstGeom prst="line">
              <a:avLst/>
            </a:prstGeom>
            <a:noFill/>
            <a:ln w="12700">
              <a:solidFill>
                <a:srgbClr val="000000"/>
              </a:solidFill>
              <a:round/>
              <a:headEnd/>
              <a:tailEnd/>
            </a:ln>
          </p:spPr>
          <p:txBody>
            <a:bodyPr/>
            <a:lstStyle/>
            <a:p>
              <a:endParaRPr lang="en-US"/>
            </a:p>
          </p:txBody>
        </p:sp>
        <p:sp>
          <p:nvSpPr>
            <p:cNvPr id="844814" name="Line 14"/>
            <p:cNvSpPr>
              <a:spLocks noChangeShapeType="1"/>
            </p:cNvSpPr>
            <p:nvPr/>
          </p:nvSpPr>
          <p:spPr bwMode="auto">
            <a:xfrm flipH="1">
              <a:off x="2084" y="3722"/>
              <a:ext cx="48" cy="1"/>
            </a:xfrm>
            <a:prstGeom prst="line">
              <a:avLst/>
            </a:prstGeom>
            <a:noFill/>
            <a:ln w="12700">
              <a:solidFill>
                <a:srgbClr val="000000"/>
              </a:solidFill>
              <a:round/>
              <a:headEnd/>
              <a:tailEnd/>
            </a:ln>
          </p:spPr>
          <p:txBody>
            <a:bodyPr/>
            <a:lstStyle/>
            <a:p>
              <a:endParaRPr lang="en-US"/>
            </a:p>
          </p:txBody>
        </p:sp>
        <p:sp>
          <p:nvSpPr>
            <p:cNvPr id="844815" name="Line 15"/>
            <p:cNvSpPr>
              <a:spLocks noChangeShapeType="1"/>
            </p:cNvSpPr>
            <p:nvPr/>
          </p:nvSpPr>
          <p:spPr bwMode="auto">
            <a:xfrm flipH="1">
              <a:off x="1988" y="3722"/>
              <a:ext cx="48" cy="1"/>
            </a:xfrm>
            <a:prstGeom prst="line">
              <a:avLst/>
            </a:prstGeom>
            <a:noFill/>
            <a:ln w="12700">
              <a:solidFill>
                <a:srgbClr val="000000"/>
              </a:solidFill>
              <a:round/>
              <a:headEnd/>
              <a:tailEnd/>
            </a:ln>
          </p:spPr>
          <p:txBody>
            <a:bodyPr/>
            <a:lstStyle/>
            <a:p>
              <a:endParaRPr lang="en-US"/>
            </a:p>
          </p:txBody>
        </p:sp>
        <p:sp>
          <p:nvSpPr>
            <p:cNvPr id="844816" name="Line 16"/>
            <p:cNvSpPr>
              <a:spLocks noChangeShapeType="1"/>
            </p:cNvSpPr>
            <p:nvPr/>
          </p:nvSpPr>
          <p:spPr bwMode="auto">
            <a:xfrm flipH="1">
              <a:off x="1892" y="3722"/>
              <a:ext cx="48" cy="1"/>
            </a:xfrm>
            <a:prstGeom prst="line">
              <a:avLst/>
            </a:prstGeom>
            <a:noFill/>
            <a:ln w="12700">
              <a:solidFill>
                <a:srgbClr val="000000"/>
              </a:solidFill>
              <a:round/>
              <a:headEnd/>
              <a:tailEnd/>
            </a:ln>
          </p:spPr>
          <p:txBody>
            <a:bodyPr/>
            <a:lstStyle/>
            <a:p>
              <a:endParaRPr lang="en-US"/>
            </a:p>
          </p:txBody>
        </p:sp>
        <p:sp>
          <p:nvSpPr>
            <p:cNvPr id="844817" name="Line 17"/>
            <p:cNvSpPr>
              <a:spLocks noChangeShapeType="1"/>
            </p:cNvSpPr>
            <p:nvPr/>
          </p:nvSpPr>
          <p:spPr bwMode="auto">
            <a:xfrm flipH="1">
              <a:off x="1796" y="3722"/>
              <a:ext cx="48" cy="1"/>
            </a:xfrm>
            <a:prstGeom prst="line">
              <a:avLst/>
            </a:prstGeom>
            <a:noFill/>
            <a:ln w="12700">
              <a:solidFill>
                <a:srgbClr val="000000"/>
              </a:solidFill>
              <a:round/>
              <a:headEnd/>
              <a:tailEnd/>
            </a:ln>
          </p:spPr>
          <p:txBody>
            <a:bodyPr/>
            <a:lstStyle/>
            <a:p>
              <a:endParaRPr lang="en-US"/>
            </a:p>
          </p:txBody>
        </p:sp>
        <p:sp>
          <p:nvSpPr>
            <p:cNvPr id="844818" name="Line 18"/>
            <p:cNvSpPr>
              <a:spLocks noChangeShapeType="1"/>
            </p:cNvSpPr>
            <p:nvPr/>
          </p:nvSpPr>
          <p:spPr bwMode="auto">
            <a:xfrm flipH="1">
              <a:off x="1700" y="3722"/>
              <a:ext cx="48" cy="1"/>
            </a:xfrm>
            <a:prstGeom prst="line">
              <a:avLst/>
            </a:prstGeom>
            <a:noFill/>
            <a:ln w="12700">
              <a:solidFill>
                <a:srgbClr val="000000"/>
              </a:solidFill>
              <a:round/>
              <a:headEnd/>
              <a:tailEnd/>
            </a:ln>
          </p:spPr>
          <p:txBody>
            <a:bodyPr/>
            <a:lstStyle/>
            <a:p>
              <a:endParaRPr lang="en-US"/>
            </a:p>
          </p:txBody>
        </p:sp>
        <p:sp>
          <p:nvSpPr>
            <p:cNvPr id="844819" name="Line 19"/>
            <p:cNvSpPr>
              <a:spLocks noChangeShapeType="1"/>
            </p:cNvSpPr>
            <p:nvPr/>
          </p:nvSpPr>
          <p:spPr bwMode="auto">
            <a:xfrm flipH="1">
              <a:off x="1604" y="3722"/>
              <a:ext cx="48" cy="1"/>
            </a:xfrm>
            <a:prstGeom prst="line">
              <a:avLst/>
            </a:prstGeom>
            <a:noFill/>
            <a:ln w="12700">
              <a:solidFill>
                <a:srgbClr val="000000"/>
              </a:solidFill>
              <a:round/>
              <a:headEnd/>
              <a:tailEnd/>
            </a:ln>
          </p:spPr>
          <p:txBody>
            <a:bodyPr/>
            <a:lstStyle/>
            <a:p>
              <a:endParaRPr lang="en-US"/>
            </a:p>
          </p:txBody>
        </p:sp>
        <p:sp>
          <p:nvSpPr>
            <p:cNvPr id="844820" name="Line 20"/>
            <p:cNvSpPr>
              <a:spLocks noChangeShapeType="1"/>
            </p:cNvSpPr>
            <p:nvPr/>
          </p:nvSpPr>
          <p:spPr bwMode="auto">
            <a:xfrm flipH="1">
              <a:off x="1508" y="3722"/>
              <a:ext cx="48" cy="1"/>
            </a:xfrm>
            <a:prstGeom prst="line">
              <a:avLst/>
            </a:prstGeom>
            <a:noFill/>
            <a:ln w="12700">
              <a:solidFill>
                <a:srgbClr val="000000"/>
              </a:solidFill>
              <a:round/>
              <a:headEnd/>
              <a:tailEnd/>
            </a:ln>
          </p:spPr>
          <p:txBody>
            <a:bodyPr/>
            <a:lstStyle/>
            <a:p>
              <a:endParaRPr lang="en-US"/>
            </a:p>
          </p:txBody>
        </p:sp>
        <p:sp>
          <p:nvSpPr>
            <p:cNvPr id="844821" name="Line 21"/>
            <p:cNvSpPr>
              <a:spLocks noChangeShapeType="1"/>
            </p:cNvSpPr>
            <p:nvPr/>
          </p:nvSpPr>
          <p:spPr bwMode="auto">
            <a:xfrm flipH="1">
              <a:off x="1412" y="3722"/>
              <a:ext cx="48" cy="1"/>
            </a:xfrm>
            <a:prstGeom prst="line">
              <a:avLst/>
            </a:prstGeom>
            <a:noFill/>
            <a:ln w="12700">
              <a:solidFill>
                <a:srgbClr val="000000"/>
              </a:solidFill>
              <a:round/>
              <a:headEnd/>
              <a:tailEnd/>
            </a:ln>
          </p:spPr>
          <p:txBody>
            <a:bodyPr/>
            <a:lstStyle/>
            <a:p>
              <a:endParaRPr lang="en-US"/>
            </a:p>
          </p:txBody>
        </p:sp>
        <p:sp>
          <p:nvSpPr>
            <p:cNvPr id="844822" name="Line 22"/>
            <p:cNvSpPr>
              <a:spLocks noChangeShapeType="1"/>
            </p:cNvSpPr>
            <p:nvPr/>
          </p:nvSpPr>
          <p:spPr bwMode="auto">
            <a:xfrm flipH="1">
              <a:off x="1316" y="3722"/>
              <a:ext cx="48" cy="1"/>
            </a:xfrm>
            <a:prstGeom prst="line">
              <a:avLst/>
            </a:prstGeom>
            <a:noFill/>
            <a:ln w="12700">
              <a:solidFill>
                <a:srgbClr val="000000"/>
              </a:solidFill>
              <a:round/>
              <a:headEnd/>
              <a:tailEnd/>
            </a:ln>
          </p:spPr>
          <p:txBody>
            <a:bodyPr/>
            <a:lstStyle/>
            <a:p>
              <a:endParaRPr lang="en-US"/>
            </a:p>
          </p:txBody>
        </p:sp>
        <p:sp>
          <p:nvSpPr>
            <p:cNvPr id="844823" name="Line 23"/>
            <p:cNvSpPr>
              <a:spLocks noChangeShapeType="1"/>
            </p:cNvSpPr>
            <p:nvPr/>
          </p:nvSpPr>
          <p:spPr bwMode="auto">
            <a:xfrm flipH="1">
              <a:off x="1220" y="3722"/>
              <a:ext cx="48" cy="1"/>
            </a:xfrm>
            <a:prstGeom prst="line">
              <a:avLst/>
            </a:prstGeom>
            <a:noFill/>
            <a:ln w="12700">
              <a:solidFill>
                <a:srgbClr val="000000"/>
              </a:solidFill>
              <a:round/>
              <a:headEnd/>
              <a:tailEnd/>
            </a:ln>
          </p:spPr>
          <p:txBody>
            <a:bodyPr/>
            <a:lstStyle/>
            <a:p>
              <a:endParaRPr lang="en-US"/>
            </a:p>
          </p:txBody>
        </p:sp>
        <p:sp>
          <p:nvSpPr>
            <p:cNvPr id="844824" name="Line 24"/>
            <p:cNvSpPr>
              <a:spLocks noChangeShapeType="1"/>
            </p:cNvSpPr>
            <p:nvPr/>
          </p:nvSpPr>
          <p:spPr bwMode="auto">
            <a:xfrm flipV="1">
              <a:off x="1196" y="3650"/>
              <a:ext cx="1" cy="48"/>
            </a:xfrm>
            <a:prstGeom prst="line">
              <a:avLst/>
            </a:prstGeom>
            <a:noFill/>
            <a:ln w="12700">
              <a:solidFill>
                <a:srgbClr val="000000"/>
              </a:solidFill>
              <a:round/>
              <a:headEnd/>
              <a:tailEnd/>
            </a:ln>
          </p:spPr>
          <p:txBody>
            <a:bodyPr/>
            <a:lstStyle/>
            <a:p>
              <a:endParaRPr lang="en-US"/>
            </a:p>
          </p:txBody>
        </p:sp>
        <p:sp>
          <p:nvSpPr>
            <p:cNvPr id="844825" name="Line 25"/>
            <p:cNvSpPr>
              <a:spLocks noChangeShapeType="1"/>
            </p:cNvSpPr>
            <p:nvPr/>
          </p:nvSpPr>
          <p:spPr bwMode="auto">
            <a:xfrm flipV="1">
              <a:off x="1196" y="3554"/>
              <a:ext cx="1" cy="48"/>
            </a:xfrm>
            <a:prstGeom prst="line">
              <a:avLst/>
            </a:prstGeom>
            <a:noFill/>
            <a:ln w="12700">
              <a:solidFill>
                <a:srgbClr val="000000"/>
              </a:solidFill>
              <a:round/>
              <a:headEnd/>
              <a:tailEnd/>
            </a:ln>
          </p:spPr>
          <p:txBody>
            <a:bodyPr/>
            <a:lstStyle/>
            <a:p>
              <a:endParaRPr lang="en-US"/>
            </a:p>
          </p:txBody>
        </p:sp>
        <p:sp>
          <p:nvSpPr>
            <p:cNvPr id="844826" name="Line 26"/>
            <p:cNvSpPr>
              <a:spLocks noChangeShapeType="1"/>
            </p:cNvSpPr>
            <p:nvPr/>
          </p:nvSpPr>
          <p:spPr bwMode="auto">
            <a:xfrm flipV="1">
              <a:off x="1196" y="3458"/>
              <a:ext cx="1" cy="48"/>
            </a:xfrm>
            <a:prstGeom prst="line">
              <a:avLst/>
            </a:prstGeom>
            <a:noFill/>
            <a:ln w="12700">
              <a:solidFill>
                <a:srgbClr val="000000"/>
              </a:solidFill>
              <a:round/>
              <a:headEnd/>
              <a:tailEnd/>
            </a:ln>
          </p:spPr>
          <p:txBody>
            <a:bodyPr/>
            <a:lstStyle/>
            <a:p>
              <a:endParaRPr lang="en-US"/>
            </a:p>
          </p:txBody>
        </p:sp>
        <p:sp>
          <p:nvSpPr>
            <p:cNvPr id="844827" name="Line 27"/>
            <p:cNvSpPr>
              <a:spLocks noChangeShapeType="1"/>
            </p:cNvSpPr>
            <p:nvPr/>
          </p:nvSpPr>
          <p:spPr bwMode="auto">
            <a:xfrm flipV="1">
              <a:off x="1196" y="3362"/>
              <a:ext cx="1" cy="48"/>
            </a:xfrm>
            <a:prstGeom prst="line">
              <a:avLst/>
            </a:prstGeom>
            <a:noFill/>
            <a:ln w="12700">
              <a:solidFill>
                <a:srgbClr val="000000"/>
              </a:solidFill>
              <a:round/>
              <a:headEnd/>
              <a:tailEnd/>
            </a:ln>
          </p:spPr>
          <p:txBody>
            <a:bodyPr/>
            <a:lstStyle/>
            <a:p>
              <a:endParaRPr lang="en-US"/>
            </a:p>
          </p:txBody>
        </p:sp>
        <p:sp>
          <p:nvSpPr>
            <p:cNvPr id="844828" name="Line 28"/>
            <p:cNvSpPr>
              <a:spLocks noChangeShapeType="1"/>
            </p:cNvSpPr>
            <p:nvPr/>
          </p:nvSpPr>
          <p:spPr bwMode="auto">
            <a:xfrm flipV="1">
              <a:off x="1196" y="3266"/>
              <a:ext cx="1" cy="48"/>
            </a:xfrm>
            <a:prstGeom prst="line">
              <a:avLst/>
            </a:prstGeom>
            <a:noFill/>
            <a:ln w="12700">
              <a:solidFill>
                <a:srgbClr val="000000"/>
              </a:solidFill>
              <a:round/>
              <a:headEnd/>
              <a:tailEnd/>
            </a:ln>
          </p:spPr>
          <p:txBody>
            <a:bodyPr/>
            <a:lstStyle/>
            <a:p>
              <a:endParaRPr lang="en-US"/>
            </a:p>
          </p:txBody>
        </p:sp>
        <p:sp>
          <p:nvSpPr>
            <p:cNvPr id="844829" name="Line 29"/>
            <p:cNvSpPr>
              <a:spLocks noChangeShapeType="1"/>
            </p:cNvSpPr>
            <p:nvPr/>
          </p:nvSpPr>
          <p:spPr bwMode="auto">
            <a:xfrm flipV="1">
              <a:off x="1196" y="3170"/>
              <a:ext cx="1" cy="48"/>
            </a:xfrm>
            <a:prstGeom prst="line">
              <a:avLst/>
            </a:prstGeom>
            <a:noFill/>
            <a:ln w="12700">
              <a:solidFill>
                <a:srgbClr val="000000"/>
              </a:solidFill>
              <a:round/>
              <a:headEnd/>
              <a:tailEnd/>
            </a:ln>
          </p:spPr>
          <p:txBody>
            <a:bodyPr/>
            <a:lstStyle/>
            <a:p>
              <a:endParaRPr lang="en-US"/>
            </a:p>
          </p:txBody>
        </p:sp>
        <p:sp>
          <p:nvSpPr>
            <p:cNvPr id="844830" name="Line 30"/>
            <p:cNvSpPr>
              <a:spLocks noChangeShapeType="1"/>
            </p:cNvSpPr>
            <p:nvPr/>
          </p:nvSpPr>
          <p:spPr bwMode="auto">
            <a:xfrm flipV="1">
              <a:off x="1196" y="3074"/>
              <a:ext cx="1" cy="48"/>
            </a:xfrm>
            <a:prstGeom prst="line">
              <a:avLst/>
            </a:prstGeom>
            <a:noFill/>
            <a:ln w="12700">
              <a:solidFill>
                <a:srgbClr val="000000"/>
              </a:solidFill>
              <a:round/>
              <a:headEnd/>
              <a:tailEnd/>
            </a:ln>
          </p:spPr>
          <p:txBody>
            <a:bodyPr/>
            <a:lstStyle/>
            <a:p>
              <a:endParaRPr lang="en-US"/>
            </a:p>
          </p:txBody>
        </p:sp>
        <p:sp>
          <p:nvSpPr>
            <p:cNvPr id="844831" name="Line 31"/>
            <p:cNvSpPr>
              <a:spLocks noChangeShapeType="1"/>
            </p:cNvSpPr>
            <p:nvPr/>
          </p:nvSpPr>
          <p:spPr bwMode="auto">
            <a:xfrm flipV="1">
              <a:off x="1196" y="2978"/>
              <a:ext cx="1" cy="48"/>
            </a:xfrm>
            <a:prstGeom prst="line">
              <a:avLst/>
            </a:prstGeom>
            <a:noFill/>
            <a:ln w="12700">
              <a:solidFill>
                <a:srgbClr val="000000"/>
              </a:solidFill>
              <a:round/>
              <a:headEnd/>
              <a:tailEnd/>
            </a:ln>
          </p:spPr>
          <p:txBody>
            <a:bodyPr/>
            <a:lstStyle/>
            <a:p>
              <a:endParaRPr lang="en-US"/>
            </a:p>
          </p:txBody>
        </p:sp>
        <p:sp>
          <p:nvSpPr>
            <p:cNvPr id="844832" name="Line 32"/>
            <p:cNvSpPr>
              <a:spLocks noChangeShapeType="1"/>
            </p:cNvSpPr>
            <p:nvPr/>
          </p:nvSpPr>
          <p:spPr bwMode="auto">
            <a:xfrm flipV="1">
              <a:off x="1196" y="2882"/>
              <a:ext cx="1" cy="48"/>
            </a:xfrm>
            <a:prstGeom prst="line">
              <a:avLst/>
            </a:prstGeom>
            <a:noFill/>
            <a:ln w="12700">
              <a:solidFill>
                <a:srgbClr val="000000"/>
              </a:solidFill>
              <a:round/>
              <a:headEnd/>
              <a:tailEnd/>
            </a:ln>
          </p:spPr>
          <p:txBody>
            <a:bodyPr/>
            <a:lstStyle/>
            <a:p>
              <a:endParaRPr lang="en-US"/>
            </a:p>
          </p:txBody>
        </p:sp>
        <p:sp>
          <p:nvSpPr>
            <p:cNvPr id="844833" name="Line 33"/>
            <p:cNvSpPr>
              <a:spLocks noChangeShapeType="1"/>
            </p:cNvSpPr>
            <p:nvPr/>
          </p:nvSpPr>
          <p:spPr bwMode="auto">
            <a:xfrm flipV="1">
              <a:off x="1196" y="2786"/>
              <a:ext cx="1" cy="48"/>
            </a:xfrm>
            <a:prstGeom prst="line">
              <a:avLst/>
            </a:prstGeom>
            <a:noFill/>
            <a:ln w="12700">
              <a:solidFill>
                <a:srgbClr val="000000"/>
              </a:solidFill>
              <a:round/>
              <a:headEnd/>
              <a:tailEnd/>
            </a:ln>
          </p:spPr>
          <p:txBody>
            <a:bodyPr/>
            <a:lstStyle/>
            <a:p>
              <a:endParaRPr lang="en-US"/>
            </a:p>
          </p:txBody>
        </p:sp>
        <p:sp>
          <p:nvSpPr>
            <p:cNvPr id="844834" name="Line 34"/>
            <p:cNvSpPr>
              <a:spLocks noChangeShapeType="1"/>
            </p:cNvSpPr>
            <p:nvPr/>
          </p:nvSpPr>
          <p:spPr bwMode="auto">
            <a:xfrm flipV="1">
              <a:off x="1196" y="2690"/>
              <a:ext cx="1" cy="48"/>
            </a:xfrm>
            <a:prstGeom prst="line">
              <a:avLst/>
            </a:prstGeom>
            <a:noFill/>
            <a:ln w="12700">
              <a:solidFill>
                <a:srgbClr val="000000"/>
              </a:solidFill>
              <a:round/>
              <a:headEnd/>
              <a:tailEnd/>
            </a:ln>
          </p:spPr>
          <p:txBody>
            <a:bodyPr/>
            <a:lstStyle/>
            <a:p>
              <a:endParaRPr lang="en-US"/>
            </a:p>
          </p:txBody>
        </p:sp>
        <p:sp>
          <p:nvSpPr>
            <p:cNvPr id="844835" name="Line 35"/>
            <p:cNvSpPr>
              <a:spLocks noChangeShapeType="1"/>
            </p:cNvSpPr>
            <p:nvPr/>
          </p:nvSpPr>
          <p:spPr bwMode="auto">
            <a:xfrm>
              <a:off x="1198" y="2646"/>
              <a:ext cx="48" cy="1"/>
            </a:xfrm>
            <a:prstGeom prst="line">
              <a:avLst/>
            </a:prstGeom>
            <a:noFill/>
            <a:ln w="12700">
              <a:solidFill>
                <a:srgbClr val="000000"/>
              </a:solidFill>
              <a:round/>
              <a:headEnd/>
              <a:tailEnd/>
            </a:ln>
          </p:spPr>
          <p:txBody>
            <a:bodyPr/>
            <a:lstStyle/>
            <a:p>
              <a:endParaRPr lang="en-US"/>
            </a:p>
          </p:txBody>
        </p:sp>
        <p:sp>
          <p:nvSpPr>
            <p:cNvPr id="844836" name="Line 36"/>
            <p:cNvSpPr>
              <a:spLocks noChangeShapeType="1"/>
            </p:cNvSpPr>
            <p:nvPr/>
          </p:nvSpPr>
          <p:spPr bwMode="auto">
            <a:xfrm>
              <a:off x="1294" y="2646"/>
              <a:ext cx="48" cy="1"/>
            </a:xfrm>
            <a:prstGeom prst="line">
              <a:avLst/>
            </a:prstGeom>
            <a:noFill/>
            <a:ln w="12700">
              <a:solidFill>
                <a:srgbClr val="000000"/>
              </a:solidFill>
              <a:round/>
              <a:headEnd/>
              <a:tailEnd/>
            </a:ln>
          </p:spPr>
          <p:txBody>
            <a:bodyPr/>
            <a:lstStyle/>
            <a:p>
              <a:endParaRPr lang="en-US"/>
            </a:p>
          </p:txBody>
        </p:sp>
        <p:sp>
          <p:nvSpPr>
            <p:cNvPr id="844837" name="Line 37"/>
            <p:cNvSpPr>
              <a:spLocks noChangeShapeType="1"/>
            </p:cNvSpPr>
            <p:nvPr/>
          </p:nvSpPr>
          <p:spPr bwMode="auto">
            <a:xfrm>
              <a:off x="1390" y="2646"/>
              <a:ext cx="48" cy="1"/>
            </a:xfrm>
            <a:prstGeom prst="line">
              <a:avLst/>
            </a:prstGeom>
            <a:noFill/>
            <a:ln w="12700">
              <a:solidFill>
                <a:srgbClr val="000000"/>
              </a:solidFill>
              <a:round/>
              <a:headEnd/>
              <a:tailEnd/>
            </a:ln>
          </p:spPr>
          <p:txBody>
            <a:bodyPr/>
            <a:lstStyle/>
            <a:p>
              <a:endParaRPr lang="en-US"/>
            </a:p>
          </p:txBody>
        </p:sp>
        <p:sp>
          <p:nvSpPr>
            <p:cNvPr id="844838" name="Line 38"/>
            <p:cNvSpPr>
              <a:spLocks noChangeShapeType="1"/>
            </p:cNvSpPr>
            <p:nvPr/>
          </p:nvSpPr>
          <p:spPr bwMode="auto">
            <a:xfrm>
              <a:off x="1486" y="2646"/>
              <a:ext cx="48" cy="1"/>
            </a:xfrm>
            <a:prstGeom prst="line">
              <a:avLst/>
            </a:prstGeom>
            <a:noFill/>
            <a:ln w="12700">
              <a:solidFill>
                <a:srgbClr val="000000"/>
              </a:solidFill>
              <a:round/>
              <a:headEnd/>
              <a:tailEnd/>
            </a:ln>
          </p:spPr>
          <p:txBody>
            <a:bodyPr/>
            <a:lstStyle/>
            <a:p>
              <a:endParaRPr lang="en-US"/>
            </a:p>
          </p:txBody>
        </p:sp>
        <p:sp>
          <p:nvSpPr>
            <p:cNvPr id="844839" name="Line 39"/>
            <p:cNvSpPr>
              <a:spLocks noChangeShapeType="1"/>
            </p:cNvSpPr>
            <p:nvPr/>
          </p:nvSpPr>
          <p:spPr bwMode="auto">
            <a:xfrm>
              <a:off x="1582" y="2646"/>
              <a:ext cx="48" cy="1"/>
            </a:xfrm>
            <a:prstGeom prst="line">
              <a:avLst/>
            </a:prstGeom>
            <a:noFill/>
            <a:ln w="12700">
              <a:solidFill>
                <a:srgbClr val="000000"/>
              </a:solidFill>
              <a:round/>
              <a:headEnd/>
              <a:tailEnd/>
            </a:ln>
          </p:spPr>
          <p:txBody>
            <a:bodyPr/>
            <a:lstStyle/>
            <a:p>
              <a:endParaRPr lang="en-US"/>
            </a:p>
          </p:txBody>
        </p:sp>
        <p:sp>
          <p:nvSpPr>
            <p:cNvPr id="844840" name="Line 40"/>
            <p:cNvSpPr>
              <a:spLocks noChangeShapeType="1"/>
            </p:cNvSpPr>
            <p:nvPr/>
          </p:nvSpPr>
          <p:spPr bwMode="auto">
            <a:xfrm>
              <a:off x="1678" y="2646"/>
              <a:ext cx="48" cy="1"/>
            </a:xfrm>
            <a:prstGeom prst="line">
              <a:avLst/>
            </a:prstGeom>
            <a:noFill/>
            <a:ln w="12700">
              <a:solidFill>
                <a:srgbClr val="000000"/>
              </a:solidFill>
              <a:round/>
              <a:headEnd/>
              <a:tailEnd/>
            </a:ln>
          </p:spPr>
          <p:txBody>
            <a:bodyPr/>
            <a:lstStyle/>
            <a:p>
              <a:endParaRPr lang="en-US"/>
            </a:p>
          </p:txBody>
        </p:sp>
        <p:sp>
          <p:nvSpPr>
            <p:cNvPr id="844841" name="Line 41"/>
            <p:cNvSpPr>
              <a:spLocks noChangeShapeType="1"/>
            </p:cNvSpPr>
            <p:nvPr/>
          </p:nvSpPr>
          <p:spPr bwMode="auto">
            <a:xfrm>
              <a:off x="1774" y="2646"/>
              <a:ext cx="48" cy="1"/>
            </a:xfrm>
            <a:prstGeom prst="line">
              <a:avLst/>
            </a:prstGeom>
            <a:noFill/>
            <a:ln w="12700">
              <a:solidFill>
                <a:srgbClr val="000000"/>
              </a:solidFill>
              <a:round/>
              <a:headEnd/>
              <a:tailEnd/>
            </a:ln>
          </p:spPr>
          <p:txBody>
            <a:bodyPr/>
            <a:lstStyle/>
            <a:p>
              <a:endParaRPr lang="en-US"/>
            </a:p>
          </p:txBody>
        </p:sp>
        <p:sp>
          <p:nvSpPr>
            <p:cNvPr id="844842" name="Line 42"/>
            <p:cNvSpPr>
              <a:spLocks noChangeShapeType="1"/>
            </p:cNvSpPr>
            <p:nvPr/>
          </p:nvSpPr>
          <p:spPr bwMode="auto">
            <a:xfrm>
              <a:off x="1870" y="2646"/>
              <a:ext cx="48" cy="1"/>
            </a:xfrm>
            <a:prstGeom prst="line">
              <a:avLst/>
            </a:prstGeom>
            <a:noFill/>
            <a:ln w="12700">
              <a:solidFill>
                <a:srgbClr val="000000"/>
              </a:solidFill>
              <a:round/>
              <a:headEnd/>
              <a:tailEnd/>
            </a:ln>
          </p:spPr>
          <p:txBody>
            <a:bodyPr/>
            <a:lstStyle/>
            <a:p>
              <a:endParaRPr lang="en-US"/>
            </a:p>
          </p:txBody>
        </p:sp>
        <p:sp>
          <p:nvSpPr>
            <p:cNvPr id="844843" name="Line 43"/>
            <p:cNvSpPr>
              <a:spLocks noChangeShapeType="1"/>
            </p:cNvSpPr>
            <p:nvPr/>
          </p:nvSpPr>
          <p:spPr bwMode="auto">
            <a:xfrm>
              <a:off x="1966" y="2646"/>
              <a:ext cx="48" cy="1"/>
            </a:xfrm>
            <a:prstGeom prst="line">
              <a:avLst/>
            </a:prstGeom>
            <a:noFill/>
            <a:ln w="12700">
              <a:solidFill>
                <a:srgbClr val="000000"/>
              </a:solidFill>
              <a:round/>
              <a:headEnd/>
              <a:tailEnd/>
            </a:ln>
          </p:spPr>
          <p:txBody>
            <a:bodyPr/>
            <a:lstStyle/>
            <a:p>
              <a:endParaRPr lang="en-US"/>
            </a:p>
          </p:txBody>
        </p:sp>
        <p:sp>
          <p:nvSpPr>
            <p:cNvPr id="844844" name="Line 44"/>
            <p:cNvSpPr>
              <a:spLocks noChangeShapeType="1"/>
            </p:cNvSpPr>
            <p:nvPr/>
          </p:nvSpPr>
          <p:spPr bwMode="auto">
            <a:xfrm>
              <a:off x="2062" y="2646"/>
              <a:ext cx="48" cy="1"/>
            </a:xfrm>
            <a:prstGeom prst="line">
              <a:avLst/>
            </a:prstGeom>
            <a:noFill/>
            <a:ln w="12700">
              <a:solidFill>
                <a:srgbClr val="000000"/>
              </a:solidFill>
              <a:round/>
              <a:headEnd/>
              <a:tailEnd/>
            </a:ln>
          </p:spPr>
          <p:txBody>
            <a:bodyPr/>
            <a:lstStyle/>
            <a:p>
              <a:endParaRPr lang="en-US"/>
            </a:p>
          </p:txBody>
        </p:sp>
        <p:sp>
          <p:nvSpPr>
            <p:cNvPr id="844845" name="Line 45"/>
            <p:cNvSpPr>
              <a:spLocks noChangeShapeType="1"/>
            </p:cNvSpPr>
            <p:nvPr/>
          </p:nvSpPr>
          <p:spPr bwMode="auto">
            <a:xfrm>
              <a:off x="2158" y="2646"/>
              <a:ext cx="48" cy="1"/>
            </a:xfrm>
            <a:prstGeom prst="line">
              <a:avLst/>
            </a:prstGeom>
            <a:noFill/>
            <a:ln w="12700">
              <a:solidFill>
                <a:srgbClr val="000000"/>
              </a:solidFill>
              <a:round/>
              <a:headEnd/>
              <a:tailEnd/>
            </a:ln>
          </p:spPr>
          <p:txBody>
            <a:bodyPr/>
            <a:lstStyle/>
            <a:p>
              <a:endParaRPr lang="en-US"/>
            </a:p>
          </p:txBody>
        </p:sp>
        <p:sp>
          <p:nvSpPr>
            <p:cNvPr id="844846" name="Line 46"/>
            <p:cNvSpPr>
              <a:spLocks noChangeShapeType="1"/>
            </p:cNvSpPr>
            <p:nvPr/>
          </p:nvSpPr>
          <p:spPr bwMode="auto">
            <a:xfrm>
              <a:off x="2254" y="2646"/>
              <a:ext cx="48" cy="1"/>
            </a:xfrm>
            <a:prstGeom prst="line">
              <a:avLst/>
            </a:prstGeom>
            <a:noFill/>
            <a:ln w="12700">
              <a:solidFill>
                <a:srgbClr val="000000"/>
              </a:solidFill>
              <a:round/>
              <a:headEnd/>
              <a:tailEnd/>
            </a:ln>
          </p:spPr>
          <p:txBody>
            <a:bodyPr/>
            <a:lstStyle/>
            <a:p>
              <a:endParaRPr lang="en-US"/>
            </a:p>
          </p:txBody>
        </p:sp>
        <p:sp>
          <p:nvSpPr>
            <p:cNvPr id="844847" name="Line 47"/>
            <p:cNvSpPr>
              <a:spLocks noChangeShapeType="1"/>
            </p:cNvSpPr>
            <p:nvPr/>
          </p:nvSpPr>
          <p:spPr bwMode="auto">
            <a:xfrm>
              <a:off x="2350" y="2646"/>
              <a:ext cx="48" cy="1"/>
            </a:xfrm>
            <a:prstGeom prst="line">
              <a:avLst/>
            </a:prstGeom>
            <a:noFill/>
            <a:ln w="12700">
              <a:solidFill>
                <a:srgbClr val="000000"/>
              </a:solidFill>
              <a:round/>
              <a:headEnd/>
              <a:tailEnd/>
            </a:ln>
          </p:spPr>
          <p:txBody>
            <a:bodyPr/>
            <a:lstStyle/>
            <a:p>
              <a:endParaRPr lang="en-US"/>
            </a:p>
          </p:txBody>
        </p:sp>
        <p:sp>
          <p:nvSpPr>
            <p:cNvPr id="844848" name="Line 48"/>
            <p:cNvSpPr>
              <a:spLocks noChangeShapeType="1"/>
            </p:cNvSpPr>
            <p:nvPr/>
          </p:nvSpPr>
          <p:spPr bwMode="auto">
            <a:xfrm>
              <a:off x="2446" y="2646"/>
              <a:ext cx="48" cy="1"/>
            </a:xfrm>
            <a:prstGeom prst="line">
              <a:avLst/>
            </a:prstGeom>
            <a:noFill/>
            <a:ln w="12700">
              <a:solidFill>
                <a:srgbClr val="000000"/>
              </a:solidFill>
              <a:round/>
              <a:headEnd/>
              <a:tailEnd/>
            </a:ln>
          </p:spPr>
          <p:txBody>
            <a:bodyPr/>
            <a:lstStyle/>
            <a:p>
              <a:endParaRPr lang="en-US"/>
            </a:p>
          </p:txBody>
        </p:sp>
        <p:sp>
          <p:nvSpPr>
            <p:cNvPr id="844849" name="Line 49"/>
            <p:cNvSpPr>
              <a:spLocks noChangeShapeType="1"/>
            </p:cNvSpPr>
            <p:nvPr/>
          </p:nvSpPr>
          <p:spPr bwMode="auto">
            <a:xfrm>
              <a:off x="2542" y="2646"/>
              <a:ext cx="48" cy="1"/>
            </a:xfrm>
            <a:prstGeom prst="line">
              <a:avLst/>
            </a:prstGeom>
            <a:noFill/>
            <a:ln w="12700">
              <a:solidFill>
                <a:srgbClr val="000000"/>
              </a:solidFill>
              <a:round/>
              <a:headEnd/>
              <a:tailEnd/>
            </a:ln>
          </p:spPr>
          <p:txBody>
            <a:bodyPr/>
            <a:lstStyle/>
            <a:p>
              <a:endParaRPr lang="en-US"/>
            </a:p>
          </p:txBody>
        </p:sp>
        <p:sp>
          <p:nvSpPr>
            <p:cNvPr id="844850" name="Line 50"/>
            <p:cNvSpPr>
              <a:spLocks noChangeShapeType="1"/>
            </p:cNvSpPr>
            <p:nvPr/>
          </p:nvSpPr>
          <p:spPr bwMode="auto">
            <a:xfrm>
              <a:off x="2612" y="2672"/>
              <a:ext cx="1" cy="48"/>
            </a:xfrm>
            <a:prstGeom prst="line">
              <a:avLst/>
            </a:prstGeom>
            <a:noFill/>
            <a:ln w="12700">
              <a:solidFill>
                <a:srgbClr val="000000"/>
              </a:solidFill>
              <a:round/>
              <a:headEnd/>
              <a:tailEnd/>
            </a:ln>
          </p:spPr>
          <p:txBody>
            <a:bodyPr/>
            <a:lstStyle/>
            <a:p>
              <a:endParaRPr lang="en-US"/>
            </a:p>
          </p:txBody>
        </p:sp>
        <p:sp>
          <p:nvSpPr>
            <p:cNvPr id="844851" name="Line 51"/>
            <p:cNvSpPr>
              <a:spLocks noChangeShapeType="1"/>
            </p:cNvSpPr>
            <p:nvPr/>
          </p:nvSpPr>
          <p:spPr bwMode="auto">
            <a:xfrm>
              <a:off x="2612" y="2768"/>
              <a:ext cx="1" cy="48"/>
            </a:xfrm>
            <a:prstGeom prst="line">
              <a:avLst/>
            </a:prstGeom>
            <a:noFill/>
            <a:ln w="12700">
              <a:solidFill>
                <a:srgbClr val="000000"/>
              </a:solidFill>
              <a:round/>
              <a:headEnd/>
              <a:tailEnd/>
            </a:ln>
          </p:spPr>
          <p:txBody>
            <a:bodyPr/>
            <a:lstStyle/>
            <a:p>
              <a:endParaRPr lang="en-US"/>
            </a:p>
          </p:txBody>
        </p:sp>
        <p:sp>
          <p:nvSpPr>
            <p:cNvPr id="844852" name="Line 52"/>
            <p:cNvSpPr>
              <a:spLocks noChangeShapeType="1"/>
            </p:cNvSpPr>
            <p:nvPr/>
          </p:nvSpPr>
          <p:spPr bwMode="auto">
            <a:xfrm>
              <a:off x="2612" y="2864"/>
              <a:ext cx="1" cy="48"/>
            </a:xfrm>
            <a:prstGeom prst="line">
              <a:avLst/>
            </a:prstGeom>
            <a:noFill/>
            <a:ln w="12700">
              <a:solidFill>
                <a:srgbClr val="000000"/>
              </a:solidFill>
              <a:round/>
              <a:headEnd/>
              <a:tailEnd/>
            </a:ln>
          </p:spPr>
          <p:txBody>
            <a:bodyPr/>
            <a:lstStyle/>
            <a:p>
              <a:endParaRPr lang="en-US"/>
            </a:p>
          </p:txBody>
        </p:sp>
        <p:sp>
          <p:nvSpPr>
            <p:cNvPr id="844853" name="Line 53"/>
            <p:cNvSpPr>
              <a:spLocks noChangeShapeType="1"/>
            </p:cNvSpPr>
            <p:nvPr/>
          </p:nvSpPr>
          <p:spPr bwMode="auto">
            <a:xfrm>
              <a:off x="2612" y="2960"/>
              <a:ext cx="1" cy="48"/>
            </a:xfrm>
            <a:prstGeom prst="line">
              <a:avLst/>
            </a:prstGeom>
            <a:noFill/>
            <a:ln w="12700">
              <a:solidFill>
                <a:srgbClr val="000000"/>
              </a:solidFill>
              <a:round/>
              <a:headEnd/>
              <a:tailEnd/>
            </a:ln>
          </p:spPr>
          <p:txBody>
            <a:bodyPr/>
            <a:lstStyle/>
            <a:p>
              <a:endParaRPr lang="en-US"/>
            </a:p>
          </p:txBody>
        </p:sp>
        <p:sp>
          <p:nvSpPr>
            <p:cNvPr id="844854" name="Line 54"/>
            <p:cNvSpPr>
              <a:spLocks noChangeShapeType="1"/>
            </p:cNvSpPr>
            <p:nvPr/>
          </p:nvSpPr>
          <p:spPr bwMode="auto">
            <a:xfrm>
              <a:off x="2612" y="3056"/>
              <a:ext cx="1" cy="48"/>
            </a:xfrm>
            <a:prstGeom prst="line">
              <a:avLst/>
            </a:prstGeom>
            <a:noFill/>
            <a:ln w="12700">
              <a:solidFill>
                <a:srgbClr val="000000"/>
              </a:solidFill>
              <a:round/>
              <a:headEnd/>
              <a:tailEnd/>
            </a:ln>
          </p:spPr>
          <p:txBody>
            <a:bodyPr/>
            <a:lstStyle/>
            <a:p>
              <a:endParaRPr lang="en-US"/>
            </a:p>
          </p:txBody>
        </p:sp>
        <p:sp>
          <p:nvSpPr>
            <p:cNvPr id="844855" name="Line 55"/>
            <p:cNvSpPr>
              <a:spLocks noChangeShapeType="1"/>
            </p:cNvSpPr>
            <p:nvPr/>
          </p:nvSpPr>
          <p:spPr bwMode="auto">
            <a:xfrm>
              <a:off x="2612" y="3152"/>
              <a:ext cx="1" cy="48"/>
            </a:xfrm>
            <a:prstGeom prst="line">
              <a:avLst/>
            </a:prstGeom>
            <a:noFill/>
            <a:ln w="12700">
              <a:solidFill>
                <a:srgbClr val="000000"/>
              </a:solidFill>
              <a:round/>
              <a:headEnd/>
              <a:tailEnd/>
            </a:ln>
          </p:spPr>
          <p:txBody>
            <a:bodyPr/>
            <a:lstStyle/>
            <a:p>
              <a:endParaRPr lang="en-US"/>
            </a:p>
          </p:txBody>
        </p:sp>
        <p:sp>
          <p:nvSpPr>
            <p:cNvPr id="844856" name="Line 56"/>
            <p:cNvSpPr>
              <a:spLocks noChangeShapeType="1"/>
            </p:cNvSpPr>
            <p:nvPr/>
          </p:nvSpPr>
          <p:spPr bwMode="auto">
            <a:xfrm>
              <a:off x="2612" y="3248"/>
              <a:ext cx="1" cy="48"/>
            </a:xfrm>
            <a:prstGeom prst="line">
              <a:avLst/>
            </a:prstGeom>
            <a:noFill/>
            <a:ln w="12700">
              <a:solidFill>
                <a:srgbClr val="000000"/>
              </a:solidFill>
              <a:round/>
              <a:headEnd/>
              <a:tailEnd/>
            </a:ln>
          </p:spPr>
          <p:txBody>
            <a:bodyPr/>
            <a:lstStyle/>
            <a:p>
              <a:endParaRPr lang="en-US"/>
            </a:p>
          </p:txBody>
        </p:sp>
        <p:sp>
          <p:nvSpPr>
            <p:cNvPr id="844857" name="Line 57"/>
            <p:cNvSpPr>
              <a:spLocks noChangeShapeType="1"/>
            </p:cNvSpPr>
            <p:nvPr/>
          </p:nvSpPr>
          <p:spPr bwMode="auto">
            <a:xfrm>
              <a:off x="2612" y="3344"/>
              <a:ext cx="1" cy="48"/>
            </a:xfrm>
            <a:prstGeom prst="line">
              <a:avLst/>
            </a:prstGeom>
            <a:noFill/>
            <a:ln w="12700">
              <a:solidFill>
                <a:srgbClr val="000000"/>
              </a:solidFill>
              <a:round/>
              <a:headEnd/>
              <a:tailEnd/>
            </a:ln>
          </p:spPr>
          <p:txBody>
            <a:bodyPr/>
            <a:lstStyle/>
            <a:p>
              <a:endParaRPr lang="en-US"/>
            </a:p>
          </p:txBody>
        </p:sp>
        <p:sp>
          <p:nvSpPr>
            <p:cNvPr id="844858" name="Line 58"/>
            <p:cNvSpPr>
              <a:spLocks noChangeShapeType="1"/>
            </p:cNvSpPr>
            <p:nvPr/>
          </p:nvSpPr>
          <p:spPr bwMode="auto">
            <a:xfrm>
              <a:off x="2612" y="3440"/>
              <a:ext cx="1" cy="48"/>
            </a:xfrm>
            <a:prstGeom prst="line">
              <a:avLst/>
            </a:prstGeom>
            <a:noFill/>
            <a:ln w="12700">
              <a:solidFill>
                <a:srgbClr val="000000"/>
              </a:solidFill>
              <a:round/>
              <a:headEnd/>
              <a:tailEnd/>
            </a:ln>
          </p:spPr>
          <p:txBody>
            <a:bodyPr/>
            <a:lstStyle/>
            <a:p>
              <a:endParaRPr lang="en-US"/>
            </a:p>
          </p:txBody>
        </p:sp>
        <p:sp>
          <p:nvSpPr>
            <p:cNvPr id="844859" name="Line 59"/>
            <p:cNvSpPr>
              <a:spLocks noChangeShapeType="1"/>
            </p:cNvSpPr>
            <p:nvPr/>
          </p:nvSpPr>
          <p:spPr bwMode="auto">
            <a:xfrm>
              <a:off x="2612" y="3536"/>
              <a:ext cx="1" cy="48"/>
            </a:xfrm>
            <a:prstGeom prst="line">
              <a:avLst/>
            </a:prstGeom>
            <a:noFill/>
            <a:ln w="12700">
              <a:solidFill>
                <a:srgbClr val="000000"/>
              </a:solidFill>
              <a:round/>
              <a:headEnd/>
              <a:tailEnd/>
            </a:ln>
          </p:spPr>
          <p:txBody>
            <a:bodyPr/>
            <a:lstStyle/>
            <a:p>
              <a:endParaRPr lang="en-US"/>
            </a:p>
          </p:txBody>
        </p:sp>
        <p:sp>
          <p:nvSpPr>
            <p:cNvPr id="844860" name="Line 60"/>
            <p:cNvSpPr>
              <a:spLocks noChangeShapeType="1"/>
            </p:cNvSpPr>
            <p:nvPr/>
          </p:nvSpPr>
          <p:spPr bwMode="auto">
            <a:xfrm>
              <a:off x="2612" y="3632"/>
              <a:ext cx="1" cy="48"/>
            </a:xfrm>
            <a:prstGeom prst="line">
              <a:avLst/>
            </a:prstGeom>
            <a:noFill/>
            <a:ln w="12700">
              <a:solidFill>
                <a:srgbClr val="000000"/>
              </a:solidFill>
              <a:round/>
              <a:headEnd/>
              <a:tailEnd/>
            </a:ln>
          </p:spPr>
          <p:txBody>
            <a:bodyPr/>
            <a:lstStyle/>
            <a:p>
              <a:endParaRPr lang="en-US"/>
            </a:p>
          </p:txBody>
        </p:sp>
        <p:sp>
          <p:nvSpPr>
            <p:cNvPr id="844861" name="Rectangle 61"/>
            <p:cNvSpPr>
              <a:spLocks noChangeArrowheads="1"/>
            </p:cNvSpPr>
            <p:nvPr/>
          </p:nvSpPr>
          <p:spPr bwMode="auto">
            <a:xfrm>
              <a:off x="1234" y="2478"/>
              <a:ext cx="667" cy="154"/>
            </a:xfrm>
            <a:prstGeom prst="rect">
              <a:avLst/>
            </a:prstGeom>
            <a:noFill/>
            <a:ln w="9525">
              <a:noFill/>
              <a:miter lim="800000"/>
              <a:headEnd/>
              <a:tailEnd/>
            </a:ln>
          </p:spPr>
          <p:txBody>
            <a:bodyPr wrap="none" lIns="0" tIns="0" rIns="0" bIns="0">
              <a:spAutoFit/>
            </a:bodyPr>
            <a:lstStyle/>
            <a:p>
              <a:pPr eaLnBrk="0" hangingPunct="0">
                <a:lnSpc>
                  <a:spcPct val="100000"/>
                </a:lnSpc>
              </a:pPr>
              <a:r>
                <a:rPr lang="en-US" sz="1600" b="0">
                  <a:solidFill>
                    <a:srgbClr val="000000"/>
                  </a:solidFill>
                  <a:latin typeface="Arial" charset="0"/>
                </a:rPr>
                <a:t>AppDomain</a:t>
              </a:r>
              <a:endParaRPr lang="en-US" sz="2400">
                <a:solidFill>
                  <a:schemeClr val="tx1"/>
                </a:solidFill>
                <a:latin typeface="Arial" charset="0"/>
              </a:endParaRPr>
            </a:p>
          </p:txBody>
        </p:sp>
        <p:sp>
          <p:nvSpPr>
            <p:cNvPr id="844862" name="Freeform 62"/>
            <p:cNvSpPr>
              <a:spLocks/>
            </p:cNvSpPr>
            <p:nvPr/>
          </p:nvSpPr>
          <p:spPr bwMode="auto">
            <a:xfrm>
              <a:off x="2152" y="2566"/>
              <a:ext cx="118" cy="150"/>
            </a:xfrm>
            <a:custGeom>
              <a:avLst/>
              <a:gdLst/>
              <a:ahLst/>
              <a:cxnLst>
                <a:cxn ang="0">
                  <a:pos x="0" y="150"/>
                </a:cxn>
                <a:cxn ang="0">
                  <a:pos x="8" y="142"/>
                </a:cxn>
                <a:cxn ang="0">
                  <a:pos x="12" y="130"/>
                </a:cxn>
                <a:cxn ang="0">
                  <a:pos x="22" y="120"/>
                </a:cxn>
                <a:cxn ang="0">
                  <a:pos x="26" y="110"/>
                </a:cxn>
                <a:cxn ang="0">
                  <a:pos x="32" y="98"/>
                </a:cxn>
                <a:cxn ang="0">
                  <a:pos x="40" y="88"/>
                </a:cxn>
                <a:cxn ang="0">
                  <a:pos x="46" y="80"/>
                </a:cxn>
                <a:cxn ang="0">
                  <a:pos x="50" y="72"/>
                </a:cxn>
                <a:cxn ang="0">
                  <a:pos x="44" y="62"/>
                </a:cxn>
                <a:cxn ang="0">
                  <a:pos x="38" y="50"/>
                </a:cxn>
                <a:cxn ang="0">
                  <a:pos x="34" y="40"/>
                </a:cxn>
                <a:cxn ang="0">
                  <a:pos x="28" y="30"/>
                </a:cxn>
                <a:cxn ang="0">
                  <a:pos x="22" y="18"/>
                </a:cxn>
                <a:cxn ang="0">
                  <a:pos x="18" y="10"/>
                </a:cxn>
                <a:cxn ang="0">
                  <a:pos x="14" y="0"/>
                </a:cxn>
                <a:cxn ang="0">
                  <a:pos x="32" y="2"/>
                </a:cxn>
                <a:cxn ang="0">
                  <a:pos x="36" y="14"/>
                </a:cxn>
                <a:cxn ang="0">
                  <a:pos x="42" y="24"/>
                </a:cxn>
                <a:cxn ang="0">
                  <a:pos x="46" y="36"/>
                </a:cxn>
                <a:cxn ang="0">
                  <a:pos x="50" y="44"/>
                </a:cxn>
                <a:cxn ang="0">
                  <a:pos x="54" y="48"/>
                </a:cxn>
                <a:cxn ang="0">
                  <a:pos x="56" y="52"/>
                </a:cxn>
                <a:cxn ang="0">
                  <a:pos x="60" y="60"/>
                </a:cxn>
                <a:cxn ang="0">
                  <a:pos x="68" y="46"/>
                </a:cxn>
                <a:cxn ang="0">
                  <a:pos x="78" y="40"/>
                </a:cxn>
                <a:cxn ang="0">
                  <a:pos x="84" y="32"/>
                </a:cxn>
                <a:cxn ang="0">
                  <a:pos x="90" y="26"/>
                </a:cxn>
                <a:cxn ang="0">
                  <a:pos x="106" y="28"/>
                </a:cxn>
                <a:cxn ang="0">
                  <a:pos x="98" y="38"/>
                </a:cxn>
                <a:cxn ang="0">
                  <a:pos x="90" y="46"/>
                </a:cxn>
                <a:cxn ang="0">
                  <a:pos x="84" y="54"/>
                </a:cxn>
                <a:cxn ang="0">
                  <a:pos x="76" y="64"/>
                </a:cxn>
                <a:cxn ang="0">
                  <a:pos x="68" y="72"/>
                </a:cxn>
                <a:cxn ang="0">
                  <a:pos x="76" y="82"/>
                </a:cxn>
                <a:cxn ang="0">
                  <a:pos x="86" y="90"/>
                </a:cxn>
                <a:cxn ang="0">
                  <a:pos x="90" y="94"/>
                </a:cxn>
                <a:cxn ang="0">
                  <a:pos x="96" y="96"/>
                </a:cxn>
                <a:cxn ang="0">
                  <a:pos x="104" y="104"/>
                </a:cxn>
                <a:cxn ang="0">
                  <a:pos x="114" y="112"/>
                </a:cxn>
                <a:cxn ang="0">
                  <a:pos x="118" y="118"/>
                </a:cxn>
                <a:cxn ang="0">
                  <a:pos x="108" y="120"/>
                </a:cxn>
                <a:cxn ang="0">
                  <a:pos x="98" y="120"/>
                </a:cxn>
                <a:cxn ang="0">
                  <a:pos x="90" y="112"/>
                </a:cxn>
                <a:cxn ang="0">
                  <a:pos x="80" y="104"/>
                </a:cxn>
                <a:cxn ang="0">
                  <a:pos x="70" y="98"/>
                </a:cxn>
                <a:cxn ang="0">
                  <a:pos x="64" y="92"/>
                </a:cxn>
                <a:cxn ang="0">
                  <a:pos x="60" y="86"/>
                </a:cxn>
                <a:cxn ang="0">
                  <a:pos x="54" y="94"/>
                </a:cxn>
                <a:cxn ang="0">
                  <a:pos x="46" y="106"/>
                </a:cxn>
                <a:cxn ang="0">
                  <a:pos x="40" y="118"/>
                </a:cxn>
                <a:cxn ang="0">
                  <a:pos x="32" y="130"/>
                </a:cxn>
                <a:cxn ang="0">
                  <a:pos x="26" y="140"/>
                </a:cxn>
                <a:cxn ang="0">
                  <a:pos x="20" y="148"/>
                </a:cxn>
                <a:cxn ang="0">
                  <a:pos x="8" y="150"/>
                </a:cxn>
                <a:cxn ang="0">
                  <a:pos x="0" y="150"/>
                </a:cxn>
              </a:cxnLst>
              <a:rect l="0" t="0" r="r" b="b"/>
              <a:pathLst>
                <a:path w="118" h="150">
                  <a:moveTo>
                    <a:pt x="0" y="150"/>
                  </a:moveTo>
                  <a:lnTo>
                    <a:pt x="0" y="150"/>
                  </a:lnTo>
                  <a:lnTo>
                    <a:pt x="8" y="142"/>
                  </a:lnTo>
                  <a:lnTo>
                    <a:pt x="8" y="142"/>
                  </a:lnTo>
                  <a:lnTo>
                    <a:pt x="12" y="130"/>
                  </a:lnTo>
                  <a:lnTo>
                    <a:pt x="12" y="130"/>
                  </a:lnTo>
                  <a:lnTo>
                    <a:pt x="22" y="120"/>
                  </a:lnTo>
                  <a:lnTo>
                    <a:pt x="22" y="120"/>
                  </a:lnTo>
                  <a:lnTo>
                    <a:pt x="26" y="110"/>
                  </a:lnTo>
                  <a:lnTo>
                    <a:pt x="26" y="110"/>
                  </a:lnTo>
                  <a:lnTo>
                    <a:pt x="32" y="98"/>
                  </a:lnTo>
                  <a:lnTo>
                    <a:pt x="32" y="98"/>
                  </a:lnTo>
                  <a:lnTo>
                    <a:pt x="40" y="88"/>
                  </a:lnTo>
                  <a:lnTo>
                    <a:pt x="40" y="88"/>
                  </a:lnTo>
                  <a:lnTo>
                    <a:pt x="46" y="80"/>
                  </a:lnTo>
                  <a:lnTo>
                    <a:pt x="46" y="80"/>
                  </a:lnTo>
                  <a:lnTo>
                    <a:pt x="50" y="72"/>
                  </a:lnTo>
                  <a:lnTo>
                    <a:pt x="50" y="72"/>
                  </a:lnTo>
                  <a:lnTo>
                    <a:pt x="44" y="62"/>
                  </a:lnTo>
                  <a:lnTo>
                    <a:pt x="44" y="62"/>
                  </a:lnTo>
                  <a:lnTo>
                    <a:pt x="38" y="50"/>
                  </a:lnTo>
                  <a:lnTo>
                    <a:pt x="38" y="50"/>
                  </a:lnTo>
                  <a:lnTo>
                    <a:pt x="34" y="40"/>
                  </a:lnTo>
                  <a:lnTo>
                    <a:pt x="34" y="40"/>
                  </a:lnTo>
                  <a:lnTo>
                    <a:pt x="28" y="30"/>
                  </a:lnTo>
                  <a:lnTo>
                    <a:pt x="28" y="30"/>
                  </a:lnTo>
                  <a:lnTo>
                    <a:pt x="22" y="18"/>
                  </a:lnTo>
                  <a:lnTo>
                    <a:pt x="22" y="18"/>
                  </a:lnTo>
                  <a:lnTo>
                    <a:pt x="18" y="10"/>
                  </a:lnTo>
                  <a:lnTo>
                    <a:pt x="18" y="10"/>
                  </a:lnTo>
                  <a:lnTo>
                    <a:pt x="14" y="0"/>
                  </a:lnTo>
                  <a:lnTo>
                    <a:pt x="14" y="0"/>
                  </a:lnTo>
                  <a:lnTo>
                    <a:pt x="22" y="0"/>
                  </a:lnTo>
                  <a:lnTo>
                    <a:pt x="32" y="2"/>
                  </a:lnTo>
                  <a:lnTo>
                    <a:pt x="32" y="2"/>
                  </a:lnTo>
                  <a:lnTo>
                    <a:pt x="36" y="14"/>
                  </a:lnTo>
                  <a:lnTo>
                    <a:pt x="36" y="14"/>
                  </a:lnTo>
                  <a:lnTo>
                    <a:pt x="42" y="24"/>
                  </a:lnTo>
                  <a:lnTo>
                    <a:pt x="42" y="24"/>
                  </a:lnTo>
                  <a:lnTo>
                    <a:pt x="46" y="36"/>
                  </a:lnTo>
                  <a:lnTo>
                    <a:pt x="46" y="36"/>
                  </a:lnTo>
                  <a:lnTo>
                    <a:pt x="50" y="44"/>
                  </a:lnTo>
                  <a:lnTo>
                    <a:pt x="50" y="44"/>
                  </a:lnTo>
                  <a:lnTo>
                    <a:pt x="54" y="48"/>
                  </a:lnTo>
                  <a:lnTo>
                    <a:pt x="56" y="52"/>
                  </a:lnTo>
                  <a:lnTo>
                    <a:pt x="56" y="52"/>
                  </a:lnTo>
                  <a:lnTo>
                    <a:pt x="60" y="60"/>
                  </a:lnTo>
                  <a:lnTo>
                    <a:pt x="60" y="60"/>
                  </a:lnTo>
                  <a:lnTo>
                    <a:pt x="64" y="54"/>
                  </a:lnTo>
                  <a:lnTo>
                    <a:pt x="68" y="46"/>
                  </a:lnTo>
                  <a:lnTo>
                    <a:pt x="68" y="46"/>
                  </a:lnTo>
                  <a:lnTo>
                    <a:pt x="78" y="40"/>
                  </a:lnTo>
                  <a:lnTo>
                    <a:pt x="78" y="40"/>
                  </a:lnTo>
                  <a:lnTo>
                    <a:pt x="84" y="32"/>
                  </a:lnTo>
                  <a:lnTo>
                    <a:pt x="84" y="32"/>
                  </a:lnTo>
                  <a:lnTo>
                    <a:pt x="90" y="26"/>
                  </a:lnTo>
                  <a:lnTo>
                    <a:pt x="90" y="26"/>
                  </a:lnTo>
                  <a:lnTo>
                    <a:pt x="106" y="28"/>
                  </a:lnTo>
                  <a:lnTo>
                    <a:pt x="106" y="28"/>
                  </a:lnTo>
                  <a:lnTo>
                    <a:pt x="98" y="38"/>
                  </a:lnTo>
                  <a:lnTo>
                    <a:pt x="98" y="38"/>
                  </a:lnTo>
                  <a:lnTo>
                    <a:pt x="90" y="46"/>
                  </a:lnTo>
                  <a:lnTo>
                    <a:pt x="90" y="46"/>
                  </a:lnTo>
                  <a:lnTo>
                    <a:pt x="84" y="54"/>
                  </a:lnTo>
                  <a:lnTo>
                    <a:pt x="84" y="54"/>
                  </a:lnTo>
                  <a:lnTo>
                    <a:pt x="76" y="64"/>
                  </a:lnTo>
                  <a:lnTo>
                    <a:pt x="76" y="64"/>
                  </a:lnTo>
                  <a:lnTo>
                    <a:pt x="68" y="72"/>
                  </a:lnTo>
                  <a:lnTo>
                    <a:pt x="68" y="72"/>
                  </a:lnTo>
                  <a:lnTo>
                    <a:pt x="76" y="82"/>
                  </a:lnTo>
                  <a:lnTo>
                    <a:pt x="76" y="82"/>
                  </a:lnTo>
                  <a:lnTo>
                    <a:pt x="86" y="90"/>
                  </a:lnTo>
                  <a:lnTo>
                    <a:pt x="86" y="90"/>
                  </a:lnTo>
                  <a:lnTo>
                    <a:pt x="90" y="94"/>
                  </a:lnTo>
                  <a:lnTo>
                    <a:pt x="96" y="96"/>
                  </a:lnTo>
                  <a:lnTo>
                    <a:pt x="96" y="96"/>
                  </a:lnTo>
                  <a:lnTo>
                    <a:pt x="104" y="104"/>
                  </a:lnTo>
                  <a:lnTo>
                    <a:pt x="104" y="104"/>
                  </a:lnTo>
                  <a:lnTo>
                    <a:pt x="114" y="112"/>
                  </a:lnTo>
                  <a:lnTo>
                    <a:pt x="114" y="112"/>
                  </a:lnTo>
                  <a:lnTo>
                    <a:pt x="118" y="118"/>
                  </a:lnTo>
                  <a:lnTo>
                    <a:pt x="118" y="118"/>
                  </a:lnTo>
                  <a:lnTo>
                    <a:pt x="114" y="118"/>
                  </a:lnTo>
                  <a:lnTo>
                    <a:pt x="108" y="120"/>
                  </a:lnTo>
                  <a:lnTo>
                    <a:pt x="108" y="120"/>
                  </a:lnTo>
                  <a:lnTo>
                    <a:pt x="98" y="120"/>
                  </a:lnTo>
                  <a:lnTo>
                    <a:pt x="98" y="120"/>
                  </a:lnTo>
                  <a:lnTo>
                    <a:pt x="90" y="112"/>
                  </a:lnTo>
                  <a:lnTo>
                    <a:pt x="90" y="112"/>
                  </a:lnTo>
                  <a:lnTo>
                    <a:pt x="80" y="104"/>
                  </a:lnTo>
                  <a:lnTo>
                    <a:pt x="80" y="104"/>
                  </a:lnTo>
                  <a:lnTo>
                    <a:pt x="70" y="98"/>
                  </a:lnTo>
                  <a:lnTo>
                    <a:pt x="70" y="98"/>
                  </a:lnTo>
                  <a:lnTo>
                    <a:pt x="64" y="92"/>
                  </a:lnTo>
                  <a:lnTo>
                    <a:pt x="64" y="92"/>
                  </a:lnTo>
                  <a:lnTo>
                    <a:pt x="60" y="86"/>
                  </a:lnTo>
                  <a:lnTo>
                    <a:pt x="60" y="86"/>
                  </a:lnTo>
                  <a:lnTo>
                    <a:pt x="54" y="94"/>
                  </a:lnTo>
                  <a:lnTo>
                    <a:pt x="54" y="94"/>
                  </a:lnTo>
                  <a:lnTo>
                    <a:pt x="46" y="106"/>
                  </a:lnTo>
                  <a:lnTo>
                    <a:pt x="46" y="106"/>
                  </a:lnTo>
                  <a:lnTo>
                    <a:pt x="40" y="118"/>
                  </a:lnTo>
                  <a:lnTo>
                    <a:pt x="40" y="118"/>
                  </a:lnTo>
                  <a:lnTo>
                    <a:pt x="32" y="130"/>
                  </a:lnTo>
                  <a:lnTo>
                    <a:pt x="32" y="130"/>
                  </a:lnTo>
                  <a:lnTo>
                    <a:pt x="26" y="140"/>
                  </a:lnTo>
                  <a:lnTo>
                    <a:pt x="26" y="140"/>
                  </a:lnTo>
                  <a:lnTo>
                    <a:pt x="20" y="148"/>
                  </a:lnTo>
                  <a:lnTo>
                    <a:pt x="20" y="148"/>
                  </a:lnTo>
                  <a:lnTo>
                    <a:pt x="8" y="150"/>
                  </a:lnTo>
                  <a:lnTo>
                    <a:pt x="8" y="150"/>
                  </a:lnTo>
                  <a:lnTo>
                    <a:pt x="0" y="150"/>
                  </a:lnTo>
                  <a:lnTo>
                    <a:pt x="0" y="150"/>
                  </a:lnTo>
                  <a:close/>
                </a:path>
              </a:pathLst>
            </a:custGeom>
            <a:solidFill>
              <a:srgbClr val="000000"/>
            </a:solidFill>
            <a:ln w="9525">
              <a:noFill/>
              <a:round/>
              <a:headEnd/>
              <a:tailEnd/>
            </a:ln>
          </p:spPr>
          <p:txBody>
            <a:bodyPr/>
            <a:lstStyle/>
            <a:p>
              <a:endParaRPr lang="en-US"/>
            </a:p>
          </p:txBody>
        </p:sp>
        <p:sp>
          <p:nvSpPr>
            <p:cNvPr id="844863" name="Rectangle 63"/>
            <p:cNvSpPr>
              <a:spLocks noChangeArrowheads="1"/>
            </p:cNvSpPr>
            <p:nvPr/>
          </p:nvSpPr>
          <p:spPr bwMode="auto">
            <a:xfrm>
              <a:off x="1398" y="2918"/>
              <a:ext cx="128" cy="452"/>
            </a:xfrm>
            <a:prstGeom prst="rect">
              <a:avLst/>
            </a:prstGeom>
            <a:solidFill>
              <a:srgbClr val="FFFF41"/>
            </a:solidFill>
            <a:ln w="12700">
              <a:solidFill>
                <a:srgbClr val="000000"/>
              </a:solidFill>
              <a:miter lim="800000"/>
              <a:headEnd/>
              <a:tailEnd/>
            </a:ln>
          </p:spPr>
          <p:txBody>
            <a:bodyPr/>
            <a:lstStyle/>
            <a:p>
              <a:endParaRPr lang="en-US"/>
            </a:p>
          </p:txBody>
        </p:sp>
        <p:sp>
          <p:nvSpPr>
            <p:cNvPr id="844864" name="Rectangle 64"/>
            <p:cNvSpPr>
              <a:spLocks noChangeArrowheads="1"/>
            </p:cNvSpPr>
            <p:nvPr/>
          </p:nvSpPr>
          <p:spPr bwMode="auto">
            <a:xfrm>
              <a:off x="1398" y="3366"/>
              <a:ext cx="128" cy="252"/>
            </a:xfrm>
            <a:prstGeom prst="rect">
              <a:avLst/>
            </a:prstGeom>
            <a:solidFill>
              <a:srgbClr val="FF0000"/>
            </a:solidFill>
            <a:ln w="9525">
              <a:noFill/>
              <a:miter lim="800000"/>
              <a:headEnd/>
              <a:tailEnd/>
            </a:ln>
          </p:spPr>
          <p:txBody>
            <a:bodyPr/>
            <a:lstStyle/>
            <a:p>
              <a:endParaRPr lang="en-US"/>
            </a:p>
          </p:txBody>
        </p:sp>
        <p:sp>
          <p:nvSpPr>
            <p:cNvPr id="844865" name="Line 65"/>
            <p:cNvSpPr>
              <a:spLocks noChangeShapeType="1"/>
            </p:cNvSpPr>
            <p:nvPr/>
          </p:nvSpPr>
          <p:spPr bwMode="auto">
            <a:xfrm flipH="1">
              <a:off x="1478" y="3618"/>
              <a:ext cx="48" cy="1"/>
            </a:xfrm>
            <a:prstGeom prst="line">
              <a:avLst/>
            </a:prstGeom>
            <a:noFill/>
            <a:ln w="12700">
              <a:solidFill>
                <a:srgbClr val="000000"/>
              </a:solidFill>
              <a:round/>
              <a:headEnd/>
              <a:tailEnd/>
            </a:ln>
          </p:spPr>
          <p:txBody>
            <a:bodyPr/>
            <a:lstStyle/>
            <a:p>
              <a:endParaRPr lang="en-US"/>
            </a:p>
          </p:txBody>
        </p:sp>
        <p:sp>
          <p:nvSpPr>
            <p:cNvPr id="844866" name="Freeform 66"/>
            <p:cNvSpPr>
              <a:spLocks/>
            </p:cNvSpPr>
            <p:nvPr/>
          </p:nvSpPr>
          <p:spPr bwMode="auto">
            <a:xfrm>
              <a:off x="1398" y="3604"/>
              <a:ext cx="32" cy="14"/>
            </a:xfrm>
            <a:custGeom>
              <a:avLst/>
              <a:gdLst/>
              <a:ahLst/>
              <a:cxnLst>
                <a:cxn ang="0">
                  <a:pos x="32" y="14"/>
                </a:cxn>
                <a:cxn ang="0">
                  <a:pos x="0" y="14"/>
                </a:cxn>
                <a:cxn ang="0">
                  <a:pos x="0" y="0"/>
                </a:cxn>
              </a:cxnLst>
              <a:rect l="0" t="0" r="r" b="b"/>
              <a:pathLst>
                <a:path w="32" h="14">
                  <a:moveTo>
                    <a:pt x="32" y="14"/>
                  </a:moveTo>
                  <a:lnTo>
                    <a:pt x="0" y="14"/>
                  </a:lnTo>
                  <a:lnTo>
                    <a:pt x="0" y="0"/>
                  </a:lnTo>
                </a:path>
              </a:pathLst>
            </a:custGeom>
            <a:noFill/>
            <a:ln w="12700">
              <a:solidFill>
                <a:srgbClr val="000000"/>
              </a:solidFill>
              <a:prstDash val="solid"/>
              <a:round/>
              <a:headEnd/>
              <a:tailEnd/>
            </a:ln>
          </p:spPr>
          <p:txBody>
            <a:bodyPr/>
            <a:lstStyle/>
            <a:p>
              <a:endParaRPr lang="en-US"/>
            </a:p>
          </p:txBody>
        </p:sp>
        <p:sp>
          <p:nvSpPr>
            <p:cNvPr id="844867" name="Line 67"/>
            <p:cNvSpPr>
              <a:spLocks noChangeShapeType="1"/>
            </p:cNvSpPr>
            <p:nvPr/>
          </p:nvSpPr>
          <p:spPr bwMode="auto">
            <a:xfrm flipV="1">
              <a:off x="1398" y="3508"/>
              <a:ext cx="1" cy="48"/>
            </a:xfrm>
            <a:prstGeom prst="line">
              <a:avLst/>
            </a:prstGeom>
            <a:noFill/>
            <a:ln w="12700">
              <a:solidFill>
                <a:srgbClr val="000000"/>
              </a:solidFill>
              <a:round/>
              <a:headEnd/>
              <a:tailEnd/>
            </a:ln>
          </p:spPr>
          <p:txBody>
            <a:bodyPr/>
            <a:lstStyle/>
            <a:p>
              <a:endParaRPr lang="en-US"/>
            </a:p>
          </p:txBody>
        </p:sp>
        <p:sp>
          <p:nvSpPr>
            <p:cNvPr id="844868" name="Line 68"/>
            <p:cNvSpPr>
              <a:spLocks noChangeShapeType="1"/>
            </p:cNvSpPr>
            <p:nvPr/>
          </p:nvSpPr>
          <p:spPr bwMode="auto">
            <a:xfrm flipV="1">
              <a:off x="1398" y="3412"/>
              <a:ext cx="1" cy="48"/>
            </a:xfrm>
            <a:prstGeom prst="line">
              <a:avLst/>
            </a:prstGeom>
            <a:noFill/>
            <a:ln w="12700">
              <a:solidFill>
                <a:srgbClr val="000000"/>
              </a:solidFill>
              <a:round/>
              <a:headEnd/>
              <a:tailEnd/>
            </a:ln>
          </p:spPr>
          <p:txBody>
            <a:bodyPr/>
            <a:lstStyle/>
            <a:p>
              <a:endParaRPr lang="en-US"/>
            </a:p>
          </p:txBody>
        </p:sp>
        <p:sp>
          <p:nvSpPr>
            <p:cNvPr id="844869" name="Line 69"/>
            <p:cNvSpPr>
              <a:spLocks noChangeShapeType="1"/>
            </p:cNvSpPr>
            <p:nvPr/>
          </p:nvSpPr>
          <p:spPr bwMode="auto">
            <a:xfrm>
              <a:off x="1400" y="3366"/>
              <a:ext cx="48" cy="1"/>
            </a:xfrm>
            <a:prstGeom prst="line">
              <a:avLst/>
            </a:prstGeom>
            <a:noFill/>
            <a:ln w="12700">
              <a:solidFill>
                <a:srgbClr val="000000"/>
              </a:solidFill>
              <a:round/>
              <a:headEnd/>
              <a:tailEnd/>
            </a:ln>
          </p:spPr>
          <p:txBody>
            <a:bodyPr/>
            <a:lstStyle/>
            <a:p>
              <a:endParaRPr lang="en-US"/>
            </a:p>
          </p:txBody>
        </p:sp>
        <p:sp>
          <p:nvSpPr>
            <p:cNvPr id="844870" name="Freeform 70"/>
            <p:cNvSpPr>
              <a:spLocks/>
            </p:cNvSpPr>
            <p:nvPr/>
          </p:nvSpPr>
          <p:spPr bwMode="auto">
            <a:xfrm>
              <a:off x="1496" y="3366"/>
              <a:ext cx="30" cy="18"/>
            </a:xfrm>
            <a:custGeom>
              <a:avLst/>
              <a:gdLst/>
              <a:ahLst/>
              <a:cxnLst>
                <a:cxn ang="0">
                  <a:pos x="0" y="0"/>
                </a:cxn>
                <a:cxn ang="0">
                  <a:pos x="30" y="0"/>
                </a:cxn>
                <a:cxn ang="0">
                  <a:pos x="30" y="18"/>
                </a:cxn>
              </a:cxnLst>
              <a:rect l="0" t="0" r="r" b="b"/>
              <a:pathLst>
                <a:path w="30" h="18">
                  <a:moveTo>
                    <a:pt x="0" y="0"/>
                  </a:moveTo>
                  <a:lnTo>
                    <a:pt x="30" y="0"/>
                  </a:lnTo>
                  <a:lnTo>
                    <a:pt x="30" y="18"/>
                  </a:lnTo>
                </a:path>
              </a:pathLst>
            </a:custGeom>
            <a:noFill/>
            <a:ln w="12700">
              <a:solidFill>
                <a:srgbClr val="000000"/>
              </a:solidFill>
              <a:prstDash val="solid"/>
              <a:round/>
              <a:headEnd/>
              <a:tailEnd/>
            </a:ln>
          </p:spPr>
          <p:txBody>
            <a:bodyPr/>
            <a:lstStyle/>
            <a:p>
              <a:endParaRPr lang="en-US"/>
            </a:p>
          </p:txBody>
        </p:sp>
        <p:sp>
          <p:nvSpPr>
            <p:cNvPr id="844871" name="Line 71"/>
            <p:cNvSpPr>
              <a:spLocks noChangeShapeType="1"/>
            </p:cNvSpPr>
            <p:nvPr/>
          </p:nvSpPr>
          <p:spPr bwMode="auto">
            <a:xfrm>
              <a:off x="1526" y="3432"/>
              <a:ext cx="1" cy="48"/>
            </a:xfrm>
            <a:prstGeom prst="line">
              <a:avLst/>
            </a:prstGeom>
            <a:noFill/>
            <a:ln w="12700">
              <a:solidFill>
                <a:srgbClr val="000000"/>
              </a:solidFill>
              <a:round/>
              <a:headEnd/>
              <a:tailEnd/>
            </a:ln>
          </p:spPr>
          <p:txBody>
            <a:bodyPr/>
            <a:lstStyle/>
            <a:p>
              <a:endParaRPr lang="en-US"/>
            </a:p>
          </p:txBody>
        </p:sp>
        <p:sp>
          <p:nvSpPr>
            <p:cNvPr id="844872" name="Line 72"/>
            <p:cNvSpPr>
              <a:spLocks noChangeShapeType="1"/>
            </p:cNvSpPr>
            <p:nvPr/>
          </p:nvSpPr>
          <p:spPr bwMode="auto">
            <a:xfrm>
              <a:off x="1526" y="3528"/>
              <a:ext cx="1" cy="48"/>
            </a:xfrm>
            <a:prstGeom prst="line">
              <a:avLst/>
            </a:prstGeom>
            <a:noFill/>
            <a:ln w="12700">
              <a:solidFill>
                <a:srgbClr val="000000"/>
              </a:solidFill>
              <a:round/>
              <a:headEnd/>
              <a:tailEnd/>
            </a:ln>
          </p:spPr>
          <p:txBody>
            <a:bodyPr/>
            <a:lstStyle/>
            <a:p>
              <a:endParaRPr lang="en-US"/>
            </a:p>
          </p:txBody>
        </p:sp>
        <p:sp>
          <p:nvSpPr>
            <p:cNvPr id="844873" name="Freeform 73"/>
            <p:cNvSpPr>
              <a:spLocks/>
            </p:cNvSpPr>
            <p:nvPr/>
          </p:nvSpPr>
          <p:spPr bwMode="auto">
            <a:xfrm>
              <a:off x="1440" y="3422"/>
              <a:ext cx="46" cy="88"/>
            </a:xfrm>
            <a:custGeom>
              <a:avLst/>
              <a:gdLst/>
              <a:ahLst/>
              <a:cxnLst>
                <a:cxn ang="0">
                  <a:pos x="0" y="0"/>
                </a:cxn>
                <a:cxn ang="0">
                  <a:pos x="22" y="88"/>
                </a:cxn>
                <a:cxn ang="0">
                  <a:pos x="46" y="0"/>
                </a:cxn>
                <a:cxn ang="0">
                  <a:pos x="0" y="0"/>
                </a:cxn>
              </a:cxnLst>
              <a:rect l="0" t="0" r="r" b="b"/>
              <a:pathLst>
                <a:path w="46" h="88">
                  <a:moveTo>
                    <a:pt x="0" y="0"/>
                  </a:moveTo>
                  <a:lnTo>
                    <a:pt x="22" y="88"/>
                  </a:lnTo>
                  <a:lnTo>
                    <a:pt x="46" y="0"/>
                  </a:lnTo>
                  <a:lnTo>
                    <a:pt x="0" y="0"/>
                  </a:lnTo>
                  <a:close/>
                </a:path>
              </a:pathLst>
            </a:custGeom>
            <a:solidFill>
              <a:srgbClr val="FFFFFF"/>
            </a:solidFill>
            <a:ln w="9525">
              <a:noFill/>
              <a:round/>
              <a:headEnd/>
              <a:tailEnd/>
            </a:ln>
          </p:spPr>
          <p:txBody>
            <a:bodyPr/>
            <a:lstStyle/>
            <a:p>
              <a:endParaRPr lang="en-US"/>
            </a:p>
          </p:txBody>
        </p:sp>
        <p:sp>
          <p:nvSpPr>
            <p:cNvPr id="844874" name="Line 74"/>
            <p:cNvSpPr>
              <a:spLocks noChangeShapeType="1"/>
            </p:cNvSpPr>
            <p:nvPr/>
          </p:nvSpPr>
          <p:spPr bwMode="auto">
            <a:xfrm>
              <a:off x="1462" y="3270"/>
              <a:ext cx="1" cy="168"/>
            </a:xfrm>
            <a:prstGeom prst="line">
              <a:avLst/>
            </a:prstGeom>
            <a:noFill/>
            <a:ln w="12700">
              <a:solidFill>
                <a:srgbClr val="000000"/>
              </a:solidFill>
              <a:round/>
              <a:headEnd/>
              <a:tailEnd/>
            </a:ln>
          </p:spPr>
          <p:txBody>
            <a:bodyPr/>
            <a:lstStyle/>
            <a:p>
              <a:endParaRPr lang="en-US"/>
            </a:p>
          </p:txBody>
        </p:sp>
        <p:sp>
          <p:nvSpPr>
            <p:cNvPr id="844875" name="Freeform 75"/>
            <p:cNvSpPr>
              <a:spLocks/>
            </p:cNvSpPr>
            <p:nvPr/>
          </p:nvSpPr>
          <p:spPr bwMode="auto">
            <a:xfrm>
              <a:off x="1440" y="3422"/>
              <a:ext cx="46" cy="88"/>
            </a:xfrm>
            <a:custGeom>
              <a:avLst/>
              <a:gdLst/>
              <a:ahLst/>
              <a:cxnLst>
                <a:cxn ang="0">
                  <a:pos x="0" y="0"/>
                </a:cxn>
                <a:cxn ang="0">
                  <a:pos x="22" y="88"/>
                </a:cxn>
                <a:cxn ang="0">
                  <a:pos x="46" y="0"/>
                </a:cxn>
                <a:cxn ang="0">
                  <a:pos x="0" y="0"/>
                </a:cxn>
              </a:cxnLst>
              <a:rect l="0" t="0" r="r" b="b"/>
              <a:pathLst>
                <a:path w="46" h="88">
                  <a:moveTo>
                    <a:pt x="0" y="0"/>
                  </a:moveTo>
                  <a:lnTo>
                    <a:pt x="22" y="88"/>
                  </a:lnTo>
                  <a:lnTo>
                    <a:pt x="46" y="0"/>
                  </a:lnTo>
                  <a:lnTo>
                    <a:pt x="0" y="0"/>
                  </a:lnTo>
                  <a:close/>
                </a:path>
              </a:pathLst>
            </a:custGeom>
            <a:solidFill>
              <a:srgbClr val="000000"/>
            </a:solidFill>
            <a:ln w="9525">
              <a:noFill/>
              <a:round/>
              <a:headEnd/>
              <a:tailEnd/>
            </a:ln>
          </p:spPr>
          <p:txBody>
            <a:bodyPr/>
            <a:lstStyle/>
            <a:p>
              <a:endParaRPr lang="en-US"/>
            </a:p>
          </p:txBody>
        </p:sp>
        <p:sp>
          <p:nvSpPr>
            <p:cNvPr id="844876" name="Rectangle 76"/>
            <p:cNvSpPr>
              <a:spLocks noChangeArrowheads="1"/>
            </p:cNvSpPr>
            <p:nvPr/>
          </p:nvSpPr>
          <p:spPr bwMode="auto">
            <a:xfrm>
              <a:off x="1292" y="2760"/>
              <a:ext cx="305" cy="154"/>
            </a:xfrm>
            <a:prstGeom prst="rect">
              <a:avLst/>
            </a:prstGeom>
            <a:noFill/>
            <a:ln w="9525">
              <a:noFill/>
              <a:miter lim="800000"/>
              <a:headEnd/>
              <a:tailEnd/>
            </a:ln>
          </p:spPr>
          <p:txBody>
            <a:bodyPr wrap="none" lIns="0" tIns="0" rIns="0" bIns="0">
              <a:spAutoFit/>
            </a:bodyPr>
            <a:lstStyle/>
            <a:p>
              <a:pPr eaLnBrk="0" hangingPunct="0">
                <a:lnSpc>
                  <a:spcPct val="100000"/>
                </a:lnSpc>
              </a:pPr>
              <a:r>
                <a:rPr lang="en-US" sz="1600" b="0">
                  <a:solidFill>
                    <a:srgbClr val="000000"/>
                  </a:solidFill>
                  <a:latin typeface="Arial" charset="0"/>
                </a:rPr>
                <a:t>Heap</a:t>
              </a:r>
              <a:endParaRPr lang="en-US" sz="2400">
                <a:solidFill>
                  <a:schemeClr val="tx1"/>
                </a:solidFill>
                <a:latin typeface="Arial" charset="0"/>
              </a:endParaRPr>
            </a:p>
          </p:txBody>
        </p:sp>
        <p:sp>
          <p:nvSpPr>
            <p:cNvPr id="844877" name="Freeform 77"/>
            <p:cNvSpPr>
              <a:spLocks/>
            </p:cNvSpPr>
            <p:nvPr/>
          </p:nvSpPr>
          <p:spPr bwMode="auto">
            <a:xfrm>
              <a:off x="2220" y="2156"/>
              <a:ext cx="46" cy="90"/>
            </a:xfrm>
            <a:custGeom>
              <a:avLst/>
              <a:gdLst/>
              <a:ahLst/>
              <a:cxnLst>
                <a:cxn ang="0">
                  <a:pos x="46" y="86"/>
                </a:cxn>
                <a:cxn ang="0">
                  <a:pos x="16" y="0"/>
                </a:cxn>
                <a:cxn ang="0">
                  <a:pos x="0" y="90"/>
                </a:cxn>
                <a:cxn ang="0">
                  <a:pos x="46" y="86"/>
                </a:cxn>
              </a:cxnLst>
              <a:rect l="0" t="0" r="r" b="b"/>
              <a:pathLst>
                <a:path w="46" h="90">
                  <a:moveTo>
                    <a:pt x="46" y="86"/>
                  </a:moveTo>
                  <a:lnTo>
                    <a:pt x="16" y="0"/>
                  </a:lnTo>
                  <a:lnTo>
                    <a:pt x="0" y="90"/>
                  </a:lnTo>
                  <a:lnTo>
                    <a:pt x="46" y="86"/>
                  </a:lnTo>
                  <a:close/>
                </a:path>
              </a:pathLst>
            </a:custGeom>
            <a:solidFill>
              <a:srgbClr val="FFFFFF"/>
            </a:solidFill>
            <a:ln w="9525">
              <a:noFill/>
              <a:round/>
              <a:headEnd/>
              <a:tailEnd/>
            </a:ln>
          </p:spPr>
          <p:txBody>
            <a:bodyPr/>
            <a:lstStyle/>
            <a:p>
              <a:endParaRPr lang="en-US"/>
            </a:p>
          </p:txBody>
        </p:sp>
        <p:sp>
          <p:nvSpPr>
            <p:cNvPr id="844878" name="Freeform 78"/>
            <p:cNvSpPr>
              <a:spLocks/>
            </p:cNvSpPr>
            <p:nvPr/>
          </p:nvSpPr>
          <p:spPr bwMode="auto">
            <a:xfrm>
              <a:off x="1554" y="2228"/>
              <a:ext cx="692" cy="1138"/>
            </a:xfrm>
            <a:custGeom>
              <a:avLst/>
              <a:gdLst/>
              <a:ahLst/>
              <a:cxnLst>
                <a:cxn ang="0">
                  <a:pos x="0" y="1138"/>
                </a:cxn>
                <a:cxn ang="0">
                  <a:pos x="0" y="1138"/>
                </a:cxn>
                <a:cxn ang="0">
                  <a:pos x="88" y="1094"/>
                </a:cxn>
                <a:cxn ang="0">
                  <a:pos x="132" y="1070"/>
                </a:cxn>
                <a:cxn ang="0">
                  <a:pos x="176" y="1046"/>
                </a:cxn>
                <a:cxn ang="0">
                  <a:pos x="218" y="1020"/>
                </a:cxn>
                <a:cxn ang="0">
                  <a:pos x="260" y="994"/>
                </a:cxn>
                <a:cxn ang="0">
                  <a:pos x="302" y="964"/>
                </a:cxn>
                <a:cxn ang="0">
                  <a:pos x="342" y="934"/>
                </a:cxn>
                <a:cxn ang="0">
                  <a:pos x="380" y="902"/>
                </a:cxn>
                <a:cxn ang="0">
                  <a:pos x="416" y="870"/>
                </a:cxn>
                <a:cxn ang="0">
                  <a:pos x="450" y="834"/>
                </a:cxn>
                <a:cxn ang="0">
                  <a:pos x="484" y="798"/>
                </a:cxn>
                <a:cxn ang="0">
                  <a:pos x="514" y="760"/>
                </a:cxn>
                <a:cxn ang="0">
                  <a:pos x="542" y="718"/>
                </a:cxn>
                <a:cxn ang="0">
                  <a:pos x="568" y="676"/>
                </a:cxn>
                <a:cxn ang="0">
                  <a:pos x="590" y="632"/>
                </a:cxn>
                <a:cxn ang="0">
                  <a:pos x="590" y="632"/>
                </a:cxn>
                <a:cxn ang="0">
                  <a:pos x="612" y="578"/>
                </a:cxn>
                <a:cxn ang="0">
                  <a:pos x="634" y="522"/>
                </a:cxn>
                <a:cxn ang="0">
                  <a:pos x="650" y="464"/>
                </a:cxn>
                <a:cxn ang="0">
                  <a:pos x="664" y="408"/>
                </a:cxn>
                <a:cxn ang="0">
                  <a:pos x="664" y="408"/>
                </a:cxn>
                <a:cxn ang="0">
                  <a:pos x="672" y="356"/>
                </a:cxn>
                <a:cxn ang="0">
                  <a:pos x="680" y="306"/>
                </a:cxn>
                <a:cxn ang="0">
                  <a:pos x="686" y="256"/>
                </a:cxn>
                <a:cxn ang="0">
                  <a:pos x="690" y="204"/>
                </a:cxn>
                <a:cxn ang="0">
                  <a:pos x="692" y="154"/>
                </a:cxn>
                <a:cxn ang="0">
                  <a:pos x="692" y="102"/>
                </a:cxn>
                <a:cxn ang="0">
                  <a:pos x="692" y="50"/>
                </a:cxn>
                <a:cxn ang="0">
                  <a:pos x="688" y="0"/>
                </a:cxn>
              </a:cxnLst>
              <a:rect l="0" t="0" r="r" b="b"/>
              <a:pathLst>
                <a:path w="692" h="1138">
                  <a:moveTo>
                    <a:pt x="0" y="1138"/>
                  </a:moveTo>
                  <a:lnTo>
                    <a:pt x="0" y="1138"/>
                  </a:lnTo>
                  <a:lnTo>
                    <a:pt x="88" y="1094"/>
                  </a:lnTo>
                  <a:lnTo>
                    <a:pt x="132" y="1070"/>
                  </a:lnTo>
                  <a:lnTo>
                    <a:pt x="176" y="1046"/>
                  </a:lnTo>
                  <a:lnTo>
                    <a:pt x="218" y="1020"/>
                  </a:lnTo>
                  <a:lnTo>
                    <a:pt x="260" y="994"/>
                  </a:lnTo>
                  <a:lnTo>
                    <a:pt x="302" y="964"/>
                  </a:lnTo>
                  <a:lnTo>
                    <a:pt x="342" y="934"/>
                  </a:lnTo>
                  <a:lnTo>
                    <a:pt x="380" y="902"/>
                  </a:lnTo>
                  <a:lnTo>
                    <a:pt x="416" y="870"/>
                  </a:lnTo>
                  <a:lnTo>
                    <a:pt x="450" y="834"/>
                  </a:lnTo>
                  <a:lnTo>
                    <a:pt x="484" y="798"/>
                  </a:lnTo>
                  <a:lnTo>
                    <a:pt x="514" y="760"/>
                  </a:lnTo>
                  <a:lnTo>
                    <a:pt x="542" y="718"/>
                  </a:lnTo>
                  <a:lnTo>
                    <a:pt x="568" y="676"/>
                  </a:lnTo>
                  <a:lnTo>
                    <a:pt x="590" y="632"/>
                  </a:lnTo>
                  <a:lnTo>
                    <a:pt x="590" y="632"/>
                  </a:lnTo>
                  <a:lnTo>
                    <a:pt x="612" y="578"/>
                  </a:lnTo>
                  <a:lnTo>
                    <a:pt x="634" y="522"/>
                  </a:lnTo>
                  <a:lnTo>
                    <a:pt x="650" y="464"/>
                  </a:lnTo>
                  <a:lnTo>
                    <a:pt x="664" y="408"/>
                  </a:lnTo>
                  <a:lnTo>
                    <a:pt x="664" y="408"/>
                  </a:lnTo>
                  <a:lnTo>
                    <a:pt x="672" y="356"/>
                  </a:lnTo>
                  <a:lnTo>
                    <a:pt x="680" y="306"/>
                  </a:lnTo>
                  <a:lnTo>
                    <a:pt x="686" y="256"/>
                  </a:lnTo>
                  <a:lnTo>
                    <a:pt x="690" y="204"/>
                  </a:lnTo>
                  <a:lnTo>
                    <a:pt x="692" y="154"/>
                  </a:lnTo>
                  <a:lnTo>
                    <a:pt x="692" y="102"/>
                  </a:lnTo>
                  <a:lnTo>
                    <a:pt x="692" y="50"/>
                  </a:lnTo>
                  <a:lnTo>
                    <a:pt x="688" y="0"/>
                  </a:lnTo>
                </a:path>
              </a:pathLst>
            </a:custGeom>
            <a:noFill/>
            <a:ln w="12700">
              <a:solidFill>
                <a:srgbClr val="000000"/>
              </a:solidFill>
              <a:prstDash val="solid"/>
              <a:round/>
              <a:headEnd/>
              <a:tailEnd/>
            </a:ln>
          </p:spPr>
          <p:txBody>
            <a:bodyPr/>
            <a:lstStyle/>
            <a:p>
              <a:endParaRPr lang="en-US"/>
            </a:p>
          </p:txBody>
        </p:sp>
        <p:sp>
          <p:nvSpPr>
            <p:cNvPr id="844879" name="Freeform 79"/>
            <p:cNvSpPr>
              <a:spLocks/>
            </p:cNvSpPr>
            <p:nvPr/>
          </p:nvSpPr>
          <p:spPr bwMode="auto">
            <a:xfrm>
              <a:off x="2220" y="2156"/>
              <a:ext cx="46" cy="90"/>
            </a:xfrm>
            <a:custGeom>
              <a:avLst/>
              <a:gdLst/>
              <a:ahLst/>
              <a:cxnLst>
                <a:cxn ang="0">
                  <a:pos x="46" y="86"/>
                </a:cxn>
                <a:cxn ang="0">
                  <a:pos x="16" y="0"/>
                </a:cxn>
                <a:cxn ang="0">
                  <a:pos x="0" y="90"/>
                </a:cxn>
                <a:cxn ang="0">
                  <a:pos x="46" y="86"/>
                </a:cxn>
              </a:cxnLst>
              <a:rect l="0" t="0" r="r" b="b"/>
              <a:pathLst>
                <a:path w="46" h="90">
                  <a:moveTo>
                    <a:pt x="46" y="86"/>
                  </a:moveTo>
                  <a:lnTo>
                    <a:pt x="16" y="0"/>
                  </a:lnTo>
                  <a:lnTo>
                    <a:pt x="0" y="90"/>
                  </a:lnTo>
                  <a:lnTo>
                    <a:pt x="46" y="86"/>
                  </a:lnTo>
                  <a:close/>
                </a:path>
              </a:pathLst>
            </a:custGeom>
            <a:solidFill>
              <a:srgbClr val="000000"/>
            </a:solidFill>
            <a:ln w="9525">
              <a:noFill/>
              <a:round/>
              <a:headEnd/>
              <a:tailEnd/>
            </a:ln>
          </p:spPr>
          <p:txBody>
            <a:bodyPr/>
            <a:lstStyle/>
            <a:p>
              <a:endParaRPr lang="en-US"/>
            </a:p>
          </p:txBody>
        </p:sp>
        <p:sp>
          <p:nvSpPr>
            <p:cNvPr id="844880" name="Rectangle 80"/>
            <p:cNvSpPr>
              <a:spLocks noChangeArrowheads="1"/>
            </p:cNvSpPr>
            <p:nvPr/>
          </p:nvSpPr>
          <p:spPr bwMode="auto">
            <a:xfrm>
              <a:off x="1160" y="2308"/>
              <a:ext cx="696" cy="154"/>
            </a:xfrm>
            <a:prstGeom prst="rect">
              <a:avLst/>
            </a:prstGeom>
            <a:noFill/>
            <a:ln w="9525">
              <a:noFill/>
              <a:miter lim="800000"/>
              <a:headEnd/>
              <a:tailEnd/>
            </a:ln>
          </p:spPr>
          <p:txBody>
            <a:bodyPr wrap="none" lIns="0" tIns="0" rIns="0" bIns="0">
              <a:spAutoFit/>
            </a:bodyPr>
            <a:lstStyle/>
            <a:p>
              <a:pPr eaLnBrk="0" hangingPunct="0">
                <a:lnSpc>
                  <a:spcPct val="100000"/>
                </a:lnSpc>
              </a:pPr>
              <a:r>
                <a:rPr lang="en-US" sz="1600" b="0">
                  <a:solidFill>
                    <a:srgbClr val="000000"/>
                  </a:solidFill>
                  <a:latin typeface="Arial" charset="0"/>
                </a:rPr>
                <a:t>Hosted CLR</a:t>
              </a:r>
              <a:endParaRPr lang="en-US" sz="2400">
                <a:solidFill>
                  <a:schemeClr val="tx1"/>
                </a:solidFill>
                <a:latin typeface="Arial" charset="0"/>
              </a:endParaRPr>
            </a:p>
          </p:txBody>
        </p:sp>
        <p:pic>
          <p:nvPicPr>
            <p:cNvPr id="844881" name="Picture 81"/>
            <p:cNvPicPr>
              <a:picLocks noChangeAspect="1" noChangeArrowheads="1"/>
            </p:cNvPicPr>
            <p:nvPr/>
          </p:nvPicPr>
          <p:blipFill>
            <a:blip r:embed="rId3"/>
            <a:srcRect/>
            <a:stretch>
              <a:fillRect/>
            </a:stretch>
          </p:blipFill>
          <p:spPr bwMode="auto">
            <a:xfrm>
              <a:off x="4130" y="3414"/>
              <a:ext cx="396" cy="144"/>
            </a:xfrm>
            <a:prstGeom prst="rect">
              <a:avLst/>
            </a:prstGeom>
            <a:noFill/>
            <a:ln w="9525">
              <a:noFill/>
              <a:miter lim="800000"/>
              <a:headEnd/>
              <a:tailEnd/>
            </a:ln>
          </p:spPr>
        </p:pic>
        <p:sp>
          <p:nvSpPr>
            <p:cNvPr id="844882" name="Freeform 82"/>
            <p:cNvSpPr>
              <a:spLocks/>
            </p:cNvSpPr>
            <p:nvPr/>
          </p:nvSpPr>
          <p:spPr bwMode="auto">
            <a:xfrm>
              <a:off x="4142" y="3426"/>
              <a:ext cx="374" cy="120"/>
            </a:xfrm>
            <a:custGeom>
              <a:avLst/>
              <a:gdLst/>
              <a:ahLst/>
              <a:cxnLst>
                <a:cxn ang="0">
                  <a:pos x="374" y="60"/>
                </a:cxn>
                <a:cxn ang="0">
                  <a:pos x="374" y="60"/>
                </a:cxn>
                <a:cxn ang="0">
                  <a:pos x="372" y="66"/>
                </a:cxn>
                <a:cxn ang="0">
                  <a:pos x="370" y="72"/>
                </a:cxn>
                <a:cxn ang="0">
                  <a:pos x="366" y="78"/>
                </a:cxn>
                <a:cxn ang="0">
                  <a:pos x="358" y="84"/>
                </a:cxn>
                <a:cxn ang="0">
                  <a:pos x="342" y="94"/>
                </a:cxn>
                <a:cxn ang="0">
                  <a:pos x="318" y="102"/>
                </a:cxn>
                <a:cxn ang="0">
                  <a:pos x="292" y="110"/>
                </a:cxn>
                <a:cxn ang="0">
                  <a:pos x="260" y="116"/>
                </a:cxn>
                <a:cxn ang="0">
                  <a:pos x="224" y="118"/>
                </a:cxn>
                <a:cxn ang="0">
                  <a:pos x="186" y="120"/>
                </a:cxn>
                <a:cxn ang="0">
                  <a:pos x="186" y="120"/>
                </a:cxn>
                <a:cxn ang="0">
                  <a:pos x="150" y="118"/>
                </a:cxn>
                <a:cxn ang="0">
                  <a:pos x="114" y="116"/>
                </a:cxn>
                <a:cxn ang="0">
                  <a:pos x="82" y="110"/>
                </a:cxn>
                <a:cxn ang="0">
                  <a:pos x="54" y="102"/>
                </a:cxn>
                <a:cxn ang="0">
                  <a:pos x="32" y="94"/>
                </a:cxn>
                <a:cxn ang="0">
                  <a:pos x="14" y="84"/>
                </a:cxn>
                <a:cxn ang="0">
                  <a:pos x="8" y="78"/>
                </a:cxn>
                <a:cxn ang="0">
                  <a:pos x="4" y="72"/>
                </a:cxn>
                <a:cxn ang="0">
                  <a:pos x="2" y="66"/>
                </a:cxn>
                <a:cxn ang="0">
                  <a:pos x="0" y="60"/>
                </a:cxn>
                <a:cxn ang="0">
                  <a:pos x="0" y="60"/>
                </a:cxn>
                <a:cxn ang="0">
                  <a:pos x="2" y="54"/>
                </a:cxn>
                <a:cxn ang="0">
                  <a:pos x="4" y="48"/>
                </a:cxn>
                <a:cxn ang="0">
                  <a:pos x="8" y="42"/>
                </a:cxn>
                <a:cxn ang="0">
                  <a:pos x="14" y="36"/>
                </a:cxn>
                <a:cxn ang="0">
                  <a:pos x="32" y="26"/>
                </a:cxn>
                <a:cxn ang="0">
                  <a:pos x="54" y="18"/>
                </a:cxn>
                <a:cxn ang="0">
                  <a:pos x="82" y="10"/>
                </a:cxn>
                <a:cxn ang="0">
                  <a:pos x="114" y="4"/>
                </a:cxn>
                <a:cxn ang="0">
                  <a:pos x="150" y="2"/>
                </a:cxn>
                <a:cxn ang="0">
                  <a:pos x="186" y="0"/>
                </a:cxn>
                <a:cxn ang="0">
                  <a:pos x="186" y="0"/>
                </a:cxn>
                <a:cxn ang="0">
                  <a:pos x="224" y="2"/>
                </a:cxn>
                <a:cxn ang="0">
                  <a:pos x="260" y="4"/>
                </a:cxn>
                <a:cxn ang="0">
                  <a:pos x="292" y="10"/>
                </a:cxn>
                <a:cxn ang="0">
                  <a:pos x="318" y="18"/>
                </a:cxn>
                <a:cxn ang="0">
                  <a:pos x="342" y="26"/>
                </a:cxn>
                <a:cxn ang="0">
                  <a:pos x="358" y="36"/>
                </a:cxn>
                <a:cxn ang="0">
                  <a:pos x="366" y="42"/>
                </a:cxn>
                <a:cxn ang="0">
                  <a:pos x="370" y="48"/>
                </a:cxn>
                <a:cxn ang="0">
                  <a:pos x="372" y="54"/>
                </a:cxn>
                <a:cxn ang="0">
                  <a:pos x="374" y="60"/>
                </a:cxn>
                <a:cxn ang="0">
                  <a:pos x="374" y="60"/>
                </a:cxn>
              </a:cxnLst>
              <a:rect l="0" t="0" r="r" b="b"/>
              <a:pathLst>
                <a:path w="374" h="120">
                  <a:moveTo>
                    <a:pt x="374" y="60"/>
                  </a:moveTo>
                  <a:lnTo>
                    <a:pt x="374" y="60"/>
                  </a:lnTo>
                  <a:lnTo>
                    <a:pt x="372" y="66"/>
                  </a:lnTo>
                  <a:lnTo>
                    <a:pt x="370" y="72"/>
                  </a:lnTo>
                  <a:lnTo>
                    <a:pt x="366" y="78"/>
                  </a:lnTo>
                  <a:lnTo>
                    <a:pt x="358" y="84"/>
                  </a:lnTo>
                  <a:lnTo>
                    <a:pt x="342" y="94"/>
                  </a:lnTo>
                  <a:lnTo>
                    <a:pt x="318" y="102"/>
                  </a:lnTo>
                  <a:lnTo>
                    <a:pt x="292" y="110"/>
                  </a:lnTo>
                  <a:lnTo>
                    <a:pt x="260" y="116"/>
                  </a:lnTo>
                  <a:lnTo>
                    <a:pt x="224" y="118"/>
                  </a:lnTo>
                  <a:lnTo>
                    <a:pt x="186" y="120"/>
                  </a:lnTo>
                  <a:lnTo>
                    <a:pt x="186" y="120"/>
                  </a:lnTo>
                  <a:lnTo>
                    <a:pt x="150" y="118"/>
                  </a:lnTo>
                  <a:lnTo>
                    <a:pt x="114" y="116"/>
                  </a:lnTo>
                  <a:lnTo>
                    <a:pt x="82" y="110"/>
                  </a:lnTo>
                  <a:lnTo>
                    <a:pt x="54" y="102"/>
                  </a:lnTo>
                  <a:lnTo>
                    <a:pt x="32" y="94"/>
                  </a:lnTo>
                  <a:lnTo>
                    <a:pt x="14" y="84"/>
                  </a:lnTo>
                  <a:lnTo>
                    <a:pt x="8" y="78"/>
                  </a:lnTo>
                  <a:lnTo>
                    <a:pt x="4" y="72"/>
                  </a:lnTo>
                  <a:lnTo>
                    <a:pt x="2" y="66"/>
                  </a:lnTo>
                  <a:lnTo>
                    <a:pt x="0" y="60"/>
                  </a:lnTo>
                  <a:lnTo>
                    <a:pt x="0" y="60"/>
                  </a:lnTo>
                  <a:lnTo>
                    <a:pt x="2" y="54"/>
                  </a:lnTo>
                  <a:lnTo>
                    <a:pt x="4" y="48"/>
                  </a:lnTo>
                  <a:lnTo>
                    <a:pt x="8" y="42"/>
                  </a:lnTo>
                  <a:lnTo>
                    <a:pt x="14" y="36"/>
                  </a:lnTo>
                  <a:lnTo>
                    <a:pt x="32" y="26"/>
                  </a:lnTo>
                  <a:lnTo>
                    <a:pt x="54" y="18"/>
                  </a:lnTo>
                  <a:lnTo>
                    <a:pt x="82" y="10"/>
                  </a:lnTo>
                  <a:lnTo>
                    <a:pt x="114" y="4"/>
                  </a:lnTo>
                  <a:lnTo>
                    <a:pt x="150" y="2"/>
                  </a:lnTo>
                  <a:lnTo>
                    <a:pt x="186" y="0"/>
                  </a:lnTo>
                  <a:lnTo>
                    <a:pt x="186" y="0"/>
                  </a:lnTo>
                  <a:lnTo>
                    <a:pt x="224" y="2"/>
                  </a:lnTo>
                  <a:lnTo>
                    <a:pt x="260" y="4"/>
                  </a:lnTo>
                  <a:lnTo>
                    <a:pt x="292" y="10"/>
                  </a:lnTo>
                  <a:lnTo>
                    <a:pt x="318" y="18"/>
                  </a:lnTo>
                  <a:lnTo>
                    <a:pt x="342" y="26"/>
                  </a:lnTo>
                  <a:lnTo>
                    <a:pt x="358" y="36"/>
                  </a:lnTo>
                  <a:lnTo>
                    <a:pt x="366" y="42"/>
                  </a:lnTo>
                  <a:lnTo>
                    <a:pt x="370" y="48"/>
                  </a:lnTo>
                  <a:lnTo>
                    <a:pt x="372" y="54"/>
                  </a:lnTo>
                  <a:lnTo>
                    <a:pt x="374" y="60"/>
                  </a:lnTo>
                  <a:lnTo>
                    <a:pt x="374" y="60"/>
                  </a:lnTo>
                  <a:close/>
                </a:path>
              </a:pathLst>
            </a:custGeom>
            <a:noFill/>
            <a:ln w="12700">
              <a:solidFill>
                <a:srgbClr val="000000"/>
              </a:solidFill>
              <a:prstDash val="solid"/>
              <a:round/>
              <a:headEnd/>
              <a:tailEnd/>
            </a:ln>
          </p:spPr>
          <p:txBody>
            <a:bodyPr/>
            <a:lstStyle/>
            <a:p>
              <a:endParaRPr lang="en-US"/>
            </a:p>
          </p:txBody>
        </p:sp>
        <p:pic>
          <p:nvPicPr>
            <p:cNvPr id="844883" name="Picture 83"/>
            <p:cNvPicPr>
              <a:picLocks noChangeAspect="1" noChangeArrowheads="1"/>
            </p:cNvPicPr>
            <p:nvPr/>
          </p:nvPicPr>
          <p:blipFill>
            <a:blip r:embed="rId4"/>
            <a:srcRect/>
            <a:stretch>
              <a:fillRect/>
            </a:stretch>
          </p:blipFill>
          <p:spPr bwMode="auto">
            <a:xfrm>
              <a:off x="4134" y="3004"/>
              <a:ext cx="390" cy="498"/>
            </a:xfrm>
            <a:prstGeom prst="rect">
              <a:avLst/>
            </a:prstGeom>
            <a:noFill/>
            <a:ln w="9525">
              <a:noFill/>
              <a:miter lim="800000"/>
              <a:headEnd/>
              <a:tailEnd/>
            </a:ln>
          </p:spPr>
        </p:pic>
        <p:pic>
          <p:nvPicPr>
            <p:cNvPr id="844884" name="Picture 84"/>
            <p:cNvPicPr>
              <a:picLocks noChangeAspect="1" noChangeArrowheads="1"/>
            </p:cNvPicPr>
            <p:nvPr/>
          </p:nvPicPr>
          <p:blipFill>
            <a:blip r:embed="rId5"/>
            <a:srcRect/>
            <a:stretch>
              <a:fillRect/>
            </a:stretch>
          </p:blipFill>
          <p:spPr bwMode="auto">
            <a:xfrm>
              <a:off x="4128" y="2938"/>
              <a:ext cx="402" cy="144"/>
            </a:xfrm>
            <a:prstGeom prst="rect">
              <a:avLst/>
            </a:prstGeom>
            <a:noFill/>
            <a:ln w="9525">
              <a:noFill/>
              <a:miter lim="800000"/>
              <a:headEnd/>
              <a:tailEnd/>
            </a:ln>
          </p:spPr>
        </p:pic>
        <p:sp>
          <p:nvSpPr>
            <p:cNvPr id="844885" name="Freeform 85"/>
            <p:cNvSpPr>
              <a:spLocks/>
            </p:cNvSpPr>
            <p:nvPr/>
          </p:nvSpPr>
          <p:spPr bwMode="auto">
            <a:xfrm>
              <a:off x="4142" y="2948"/>
              <a:ext cx="380" cy="120"/>
            </a:xfrm>
            <a:custGeom>
              <a:avLst/>
              <a:gdLst/>
              <a:ahLst/>
              <a:cxnLst>
                <a:cxn ang="0">
                  <a:pos x="380" y="60"/>
                </a:cxn>
                <a:cxn ang="0">
                  <a:pos x="380" y="60"/>
                </a:cxn>
                <a:cxn ang="0">
                  <a:pos x="378" y="66"/>
                </a:cxn>
                <a:cxn ang="0">
                  <a:pos x="376" y="72"/>
                </a:cxn>
                <a:cxn ang="0">
                  <a:pos x="372" y="78"/>
                </a:cxn>
                <a:cxn ang="0">
                  <a:pos x="364" y="84"/>
                </a:cxn>
                <a:cxn ang="0">
                  <a:pos x="348" y="94"/>
                </a:cxn>
                <a:cxn ang="0">
                  <a:pos x="324" y="104"/>
                </a:cxn>
                <a:cxn ang="0">
                  <a:pos x="296" y="110"/>
                </a:cxn>
                <a:cxn ang="0">
                  <a:pos x="264" y="116"/>
                </a:cxn>
                <a:cxn ang="0">
                  <a:pos x="228" y="120"/>
                </a:cxn>
                <a:cxn ang="0">
                  <a:pos x="190" y="120"/>
                </a:cxn>
                <a:cxn ang="0">
                  <a:pos x="190" y="120"/>
                </a:cxn>
                <a:cxn ang="0">
                  <a:pos x="152" y="120"/>
                </a:cxn>
                <a:cxn ang="0">
                  <a:pos x="116" y="116"/>
                </a:cxn>
                <a:cxn ang="0">
                  <a:pos x="84" y="110"/>
                </a:cxn>
                <a:cxn ang="0">
                  <a:pos x="56" y="104"/>
                </a:cxn>
                <a:cxn ang="0">
                  <a:pos x="32" y="94"/>
                </a:cxn>
                <a:cxn ang="0">
                  <a:pos x="14" y="84"/>
                </a:cxn>
                <a:cxn ang="0">
                  <a:pos x="8" y="78"/>
                </a:cxn>
                <a:cxn ang="0">
                  <a:pos x="4" y="72"/>
                </a:cxn>
                <a:cxn ang="0">
                  <a:pos x="0" y="66"/>
                </a:cxn>
                <a:cxn ang="0">
                  <a:pos x="0" y="60"/>
                </a:cxn>
                <a:cxn ang="0">
                  <a:pos x="0" y="60"/>
                </a:cxn>
                <a:cxn ang="0">
                  <a:pos x="0" y="54"/>
                </a:cxn>
                <a:cxn ang="0">
                  <a:pos x="4" y="48"/>
                </a:cxn>
                <a:cxn ang="0">
                  <a:pos x="8" y="42"/>
                </a:cxn>
                <a:cxn ang="0">
                  <a:pos x="14" y="38"/>
                </a:cxn>
                <a:cxn ang="0">
                  <a:pos x="32" y="28"/>
                </a:cxn>
                <a:cxn ang="0">
                  <a:pos x="56" y="18"/>
                </a:cxn>
                <a:cxn ang="0">
                  <a:pos x="84" y="12"/>
                </a:cxn>
                <a:cxn ang="0">
                  <a:pos x="116" y="6"/>
                </a:cxn>
                <a:cxn ang="0">
                  <a:pos x="152" y="2"/>
                </a:cxn>
                <a:cxn ang="0">
                  <a:pos x="190" y="0"/>
                </a:cxn>
                <a:cxn ang="0">
                  <a:pos x="190" y="0"/>
                </a:cxn>
                <a:cxn ang="0">
                  <a:pos x="228" y="2"/>
                </a:cxn>
                <a:cxn ang="0">
                  <a:pos x="264" y="6"/>
                </a:cxn>
                <a:cxn ang="0">
                  <a:pos x="296" y="12"/>
                </a:cxn>
                <a:cxn ang="0">
                  <a:pos x="324" y="18"/>
                </a:cxn>
                <a:cxn ang="0">
                  <a:pos x="348" y="28"/>
                </a:cxn>
                <a:cxn ang="0">
                  <a:pos x="364" y="38"/>
                </a:cxn>
                <a:cxn ang="0">
                  <a:pos x="372" y="42"/>
                </a:cxn>
                <a:cxn ang="0">
                  <a:pos x="376" y="48"/>
                </a:cxn>
                <a:cxn ang="0">
                  <a:pos x="378" y="54"/>
                </a:cxn>
                <a:cxn ang="0">
                  <a:pos x="380" y="60"/>
                </a:cxn>
                <a:cxn ang="0">
                  <a:pos x="380" y="60"/>
                </a:cxn>
              </a:cxnLst>
              <a:rect l="0" t="0" r="r" b="b"/>
              <a:pathLst>
                <a:path w="380" h="120">
                  <a:moveTo>
                    <a:pt x="380" y="60"/>
                  </a:moveTo>
                  <a:lnTo>
                    <a:pt x="380" y="60"/>
                  </a:lnTo>
                  <a:lnTo>
                    <a:pt x="378" y="66"/>
                  </a:lnTo>
                  <a:lnTo>
                    <a:pt x="376" y="72"/>
                  </a:lnTo>
                  <a:lnTo>
                    <a:pt x="372" y="78"/>
                  </a:lnTo>
                  <a:lnTo>
                    <a:pt x="364" y="84"/>
                  </a:lnTo>
                  <a:lnTo>
                    <a:pt x="348" y="94"/>
                  </a:lnTo>
                  <a:lnTo>
                    <a:pt x="324" y="104"/>
                  </a:lnTo>
                  <a:lnTo>
                    <a:pt x="296" y="110"/>
                  </a:lnTo>
                  <a:lnTo>
                    <a:pt x="264" y="116"/>
                  </a:lnTo>
                  <a:lnTo>
                    <a:pt x="228" y="120"/>
                  </a:lnTo>
                  <a:lnTo>
                    <a:pt x="190" y="120"/>
                  </a:lnTo>
                  <a:lnTo>
                    <a:pt x="190" y="120"/>
                  </a:lnTo>
                  <a:lnTo>
                    <a:pt x="152" y="120"/>
                  </a:lnTo>
                  <a:lnTo>
                    <a:pt x="116" y="116"/>
                  </a:lnTo>
                  <a:lnTo>
                    <a:pt x="84" y="110"/>
                  </a:lnTo>
                  <a:lnTo>
                    <a:pt x="56" y="104"/>
                  </a:lnTo>
                  <a:lnTo>
                    <a:pt x="32" y="94"/>
                  </a:lnTo>
                  <a:lnTo>
                    <a:pt x="14" y="84"/>
                  </a:lnTo>
                  <a:lnTo>
                    <a:pt x="8" y="78"/>
                  </a:lnTo>
                  <a:lnTo>
                    <a:pt x="4" y="72"/>
                  </a:lnTo>
                  <a:lnTo>
                    <a:pt x="0" y="66"/>
                  </a:lnTo>
                  <a:lnTo>
                    <a:pt x="0" y="60"/>
                  </a:lnTo>
                  <a:lnTo>
                    <a:pt x="0" y="60"/>
                  </a:lnTo>
                  <a:lnTo>
                    <a:pt x="0" y="54"/>
                  </a:lnTo>
                  <a:lnTo>
                    <a:pt x="4" y="48"/>
                  </a:lnTo>
                  <a:lnTo>
                    <a:pt x="8" y="42"/>
                  </a:lnTo>
                  <a:lnTo>
                    <a:pt x="14" y="38"/>
                  </a:lnTo>
                  <a:lnTo>
                    <a:pt x="32" y="28"/>
                  </a:lnTo>
                  <a:lnTo>
                    <a:pt x="56" y="18"/>
                  </a:lnTo>
                  <a:lnTo>
                    <a:pt x="84" y="12"/>
                  </a:lnTo>
                  <a:lnTo>
                    <a:pt x="116" y="6"/>
                  </a:lnTo>
                  <a:lnTo>
                    <a:pt x="152" y="2"/>
                  </a:lnTo>
                  <a:lnTo>
                    <a:pt x="190" y="0"/>
                  </a:lnTo>
                  <a:lnTo>
                    <a:pt x="190" y="0"/>
                  </a:lnTo>
                  <a:lnTo>
                    <a:pt x="228" y="2"/>
                  </a:lnTo>
                  <a:lnTo>
                    <a:pt x="264" y="6"/>
                  </a:lnTo>
                  <a:lnTo>
                    <a:pt x="296" y="12"/>
                  </a:lnTo>
                  <a:lnTo>
                    <a:pt x="324" y="18"/>
                  </a:lnTo>
                  <a:lnTo>
                    <a:pt x="348" y="28"/>
                  </a:lnTo>
                  <a:lnTo>
                    <a:pt x="364" y="38"/>
                  </a:lnTo>
                  <a:lnTo>
                    <a:pt x="372" y="42"/>
                  </a:lnTo>
                  <a:lnTo>
                    <a:pt x="376" y="48"/>
                  </a:lnTo>
                  <a:lnTo>
                    <a:pt x="378" y="54"/>
                  </a:lnTo>
                  <a:lnTo>
                    <a:pt x="380" y="60"/>
                  </a:lnTo>
                  <a:lnTo>
                    <a:pt x="380" y="60"/>
                  </a:lnTo>
                  <a:close/>
                </a:path>
              </a:pathLst>
            </a:custGeom>
            <a:noFill/>
            <a:ln w="12700">
              <a:solidFill>
                <a:srgbClr val="000000"/>
              </a:solidFill>
              <a:prstDash val="solid"/>
              <a:round/>
              <a:headEnd/>
              <a:tailEnd/>
            </a:ln>
          </p:spPr>
          <p:txBody>
            <a:bodyPr/>
            <a:lstStyle/>
            <a:p>
              <a:endParaRPr lang="en-US"/>
            </a:p>
          </p:txBody>
        </p:sp>
        <p:sp>
          <p:nvSpPr>
            <p:cNvPr id="844886" name="Line 86"/>
            <p:cNvSpPr>
              <a:spLocks noChangeShapeType="1"/>
            </p:cNvSpPr>
            <p:nvPr/>
          </p:nvSpPr>
          <p:spPr bwMode="auto">
            <a:xfrm>
              <a:off x="4144" y="3018"/>
              <a:ext cx="1" cy="474"/>
            </a:xfrm>
            <a:prstGeom prst="line">
              <a:avLst/>
            </a:prstGeom>
            <a:noFill/>
            <a:ln w="12700">
              <a:solidFill>
                <a:srgbClr val="000000"/>
              </a:solidFill>
              <a:round/>
              <a:headEnd/>
              <a:tailEnd/>
            </a:ln>
          </p:spPr>
          <p:txBody>
            <a:bodyPr/>
            <a:lstStyle/>
            <a:p>
              <a:endParaRPr lang="en-US"/>
            </a:p>
          </p:txBody>
        </p:sp>
        <p:sp>
          <p:nvSpPr>
            <p:cNvPr id="844887" name="Line 87"/>
            <p:cNvSpPr>
              <a:spLocks noChangeShapeType="1"/>
            </p:cNvSpPr>
            <p:nvPr/>
          </p:nvSpPr>
          <p:spPr bwMode="auto">
            <a:xfrm flipH="1">
              <a:off x="4514" y="3008"/>
              <a:ext cx="6" cy="484"/>
            </a:xfrm>
            <a:prstGeom prst="line">
              <a:avLst/>
            </a:prstGeom>
            <a:noFill/>
            <a:ln w="12700">
              <a:solidFill>
                <a:srgbClr val="000000"/>
              </a:solidFill>
              <a:round/>
              <a:headEnd/>
              <a:tailEnd/>
            </a:ln>
          </p:spPr>
          <p:txBody>
            <a:bodyPr/>
            <a:lstStyle/>
            <a:p>
              <a:endParaRPr lang="en-US"/>
            </a:p>
          </p:txBody>
        </p:sp>
        <p:sp>
          <p:nvSpPr>
            <p:cNvPr id="844888" name="Rectangle 88"/>
            <p:cNvSpPr>
              <a:spLocks noChangeArrowheads="1"/>
            </p:cNvSpPr>
            <p:nvPr/>
          </p:nvSpPr>
          <p:spPr bwMode="auto">
            <a:xfrm>
              <a:off x="4020" y="3602"/>
              <a:ext cx="611" cy="154"/>
            </a:xfrm>
            <a:prstGeom prst="rect">
              <a:avLst/>
            </a:prstGeom>
            <a:noFill/>
            <a:ln w="9525">
              <a:noFill/>
              <a:miter lim="800000"/>
              <a:headEnd/>
              <a:tailEnd/>
            </a:ln>
          </p:spPr>
          <p:txBody>
            <a:bodyPr wrap="none" lIns="0" tIns="0" rIns="0" bIns="0">
              <a:spAutoFit/>
            </a:bodyPr>
            <a:lstStyle/>
            <a:p>
              <a:pPr eaLnBrk="0" hangingPunct="0">
                <a:lnSpc>
                  <a:spcPct val="100000"/>
                </a:lnSpc>
              </a:pPr>
              <a:r>
                <a:rPr lang="en-US" sz="1600" b="0">
                  <a:solidFill>
                    <a:srgbClr val="000000"/>
                  </a:solidFill>
                  <a:latin typeface="Arial" charset="0"/>
                </a:rPr>
                <a:t>Databases</a:t>
              </a:r>
              <a:endParaRPr lang="en-US" sz="2400">
                <a:solidFill>
                  <a:schemeClr val="tx1"/>
                </a:solidFill>
                <a:latin typeface="Arial" charset="0"/>
              </a:endParaRPr>
            </a:p>
          </p:txBody>
        </p:sp>
        <p:sp>
          <p:nvSpPr>
            <p:cNvPr id="844889" name="Freeform 89"/>
            <p:cNvSpPr>
              <a:spLocks/>
            </p:cNvSpPr>
            <p:nvPr/>
          </p:nvSpPr>
          <p:spPr bwMode="auto">
            <a:xfrm>
              <a:off x="2426" y="3140"/>
              <a:ext cx="1546" cy="1"/>
            </a:xfrm>
            <a:custGeom>
              <a:avLst/>
              <a:gdLst/>
              <a:ahLst/>
              <a:cxnLst>
                <a:cxn ang="0">
                  <a:pos x="0" y="0"/>
                </a:cxn>
                <a:cxn ang="0">
                  <a:pos x="1546" y="0"/>
                </a:cxn>
                <a:cxn ang="0">
                  <a:pos x="0" y="0"/>
                </a:cxn>
              </a:cxnLst>
              <a:rect l="0" t="0" r="r" b="b"/>
              <a:pathLst>
                <a:path w="1546">
                  <a:moveTo>
                    <a:pt x="0" y="0"/>
                  </a:moveTo>
                  <a:lnTo>
                    <a:pt x="1546" y="0"/>
                  </a:lnTo>
                  <a:lnTo>
                    <a:pt x="0" y="0"/>
                  </a:lnTo>
                  <a:close/>
                </a:path>
              </a:pathLst>
            </a:custGeom>
            <a:solidFill>
              <a:srgbClr val="333333"/>
            </a:solidFill>
            <a:ln w="9525">
              <a:noFill/>
              <a:round/>
              <a:headEnd/>
              <a:tailEnd/>
            </a:ln>
          </p:spPr>
          <p:txBody>
            <a:bodyPr/>
            <a:lstStyle/>
            <a:p>
              <a:endParaRPr lang="en-US"/>
            </a:p>
          </p:txBody>
        </p:sp>
        <p:sp>
          <p:nvSpPr>
            <p:cNvPr id="844890" name="Line 90"/>
            <p:cNvSpPr>
              <a:spLocks noChangeShapeType="1"/>
            </p:cNvSpPr>
            <p:nvPr/>
          </p:nvSpPr>
          <p:spPr bwMode="auto">
            <a:xfrm>
              <a:off x="2426" y="3140"/>
              <a:ext cx="1546" cy="1"/>
            </a:xfrm>
            <a:prstGeom prst="line">
              <a:avLst/>
            </a:prstGeom>
            <a:noFill/>
            <a:ln w="9525">
              <a:noFill/>
              <a:round/>
              <a:headEnd/>
              <a:tailEnd/>
            </a:ln>
          </p:spPr>
          <p:txBody>
            <a:bodyPr/>
            <a:lstStyle/>
            <a:p>
              <a:endParaRPr lang="en-US"/>
            </a:p>
          </p:txBody>
        </p:sp>
        <p:sp>
          <p:nvSpPr>
            <p:cNvPr id="844891" name="Freeform 91"/>
            <p:cNvSpPr>
              <a:spLocks/>
            </p:cNvSpPr>
            <p:nvPr/>
          </p:nvSpPr>
          <p:spPr bwMode="auto">
            <a:xfrm>
              <a:off x="3956" y="3116"/>
              <a:ext cx="88" cy="48"/>
            </a:xfrm>
            <a:custGeom>
              <a:avLst/>
              <a:gdLst/>
              <a:ahLst/>
              <a:cxnLst>
                <a:cxn ang="0">
                  <a:pos x="0" y="48"/>
                </a:cxn>
                <a:cxn ang="0">
                  <a:pos x="88" y="24"/>
                </a:cxn>
                <a:cxn ang="0">
                  <a:pos x="0" y="0"/>
                </a:cxn>
                <a:cxn ang="0">
                  <a:pos x="0" y="48"/>
                </a:cxn>
              </a:cxnLst>
              <a:rect l="0" t="0" r="r" b="b"/>
              <a:pathLst>
                <a:path w="88" h="48">
                  <a:moveTo>
                    <a:pt x="0" y="48"/>
                  </a:moveTo>
                  <a:lnTo>
                    <a:pt x="88" y="24"/>
                  </a:lnTo>
                  <a:lnTo>
                    <a:pt x="0" y="0"/>
                  </a:lnTo>
                  <a:lnTo>
                    <a:pt x="0" y="48"/>
                  </a:lnTo>
                  <a:close/>
                </a:path>
              </a:pathLst>
            </a:custGeom>
            <a:solidFill>
              <a:srgbClr val="333333"/>
            </a:solidFill>
            <a:ln w="9525">
              <a:noFill/>
              <a:round/>
              <a:headEnd/>
              <a:tailEnd/>
            </a:ln>
          </p:spPr>
          <p:txBody>
            <a:bodyPr/>
            <a:lstStyle/>
            <a:p>
              <a:endParaRPr lang="en-US"/>
            </a:p>
          </p:txBody>
        </p:sp>
        <p:sp>
          <p:nvSpPr>
            <p:cNvPr id="844892" name="Line 92"/>
            <p:cNvSpPr>
              <a:spLocks noChangeShapeType="1"/>
            </p:cNvSpPr>
            <p:nvPr/>
          </p:nvSpPr>
          <p:spPr bwMode="auto">
            <a:xfrm>
              <a:off x="2426" y="3140"/>
              <a:ext cx="1546" cy="1"/>
            </a:xfrm>
            <a:prstGeom prst="line">
              <a:avLst/>
            </a:prstGeom>
            <a:noFill/>
            <a:ln w="12700">
              <a:solidFill>
                <a:srgbClr val="666666"/>
              </a:solidFill>
              <a:round/>
              <a:headEnd/>
              <a:tailEnd/>
            </a:ln>
          </p:spPr>
          <p:txBody>
            <a:bodyPr/>
            <a:lstStyle/>
            <a:p>
              <a:endParaRPr lang="en-US"/>
            </a:p>
          </p:txBody>
        </p:sp>
        <p:sp>
          <p:nvSpPr>
            <p:cNvPr id="844893" name="Freeform 93"/>
            <p:cNvSpPr>
              <a:spLocks/>
            </p:cNvSpPr>
            <p:nvPr/>
          </p:nvSpPr>
          <p:spPr bwMode="auto">
            <a:xfrm>
              <a:off x="3956" y="3116"/>
              <a:ext cx="88" cy="48"/>
            </a:xfrm>
            <a:custGeom>
              <a:avLst/>
              <a:gdLst/>
              <a:ahLst/>
              <a:cxnLst>
                <a:cxn ang="0">
                  <a:pos x="0" y="48"/>
                </a:cxn>
                <a:cxn ang="0">
                  <a:pos x="88" y="24"/>
                </a:cxn>
                <a:cxn ang="0">
                  <a:pos x="0" y="0"/>
                </a:cxn>
                <a:cxn ang="0">
                  <a:pos x="0" y="48"/>
                </a:cxn>
              </a:cxnLst>
              <a:rect l="0" t="0" r="r" b="b"/>
              <a:pathLst>
                <a:path w="88" h="48">
                  <a:moveTo>
                    <a:pt x="0" y="48"/>
                  </a:moveTo>
                  <a:lnTo>
                    <a:pt x="88" y="24"/>
                  </a:lnTo>
                  <a:lnTo>
                    <a:pt x="0" y="0"/>
                  </a:lnTo>
                  <a:lnTo>
                    <a:pt x="0" y="48"/>
                  </a:lnTo>
                  <a:close/>
                </a:path>
              </a:pathLst>
            </a:custGeom>
            <a:solidFill>
              <a:srgbClr val="666666"/>
            </a:solidFill>
            <a:ln w="9525">
              <a:noFill/>
              <a:round/>
              <a:headEnd/>
              <a:tailEnd/>
            </a:ln>
          </p:spPr>
          <p:txBody>
            <a:bodyPr/>
            <a:lstStyle/>
            <a:p>
              <a:endParaRPr lang="en-US"/>
            </a:p>
          </p:txBody>
        </p:sp>
        <p:sp>
          <p:nvSpPr>
            <p:cNvPr id="844894" name="Freeform 94"/>
            <p:cNvSpPr>
              <a:spLocks/>
            </p:cNvSpPr>
            <p:nvPr/>
          </p:nvSpPr>
          <p:spPr bwMode="auto">
            <a:xfrm>
              <a:off x="2426" y="3296"/>
              <a:ext cx="1546" cy="1"/>
            </a:xfrm>
            <a:custGeom>
              <a:avLst/>
              <a:gdLst/>
              <a:ahLst/>
              <a:cxnLst>
                <a:cxn ang="0">
                  <a:pos x="0" y="0"/>
                </a:cxn>
                <a:cxn ang="0">
                  <a:pos x="1546" y="0"/>
                </a:cxn>
                <a:cxn ang="0">
                  <a:pos x="0" y="0"/>
                </a:cxn>
              </a:cxnLst>
              <a:rect l="0" t="0" r="r" b="b"/>
              <a:pathLst>
                <a:path w="1546">
                  <a:moveTo>
                    <a:pt x="0" y="0"/>
                  </a:moveTo>
                  <a:lnTo>
                    <a:pt x="1546" y="0"/>
                  </a:lnTo>
                  <a:lnTo>
                    <a:pt x="0" y="0"/>
                  </a:lnTo>
                  <a:close/>
                </a:path>
              </a:pathLst>
            </a:custGeom>
            <a:solidFill>
              <a:srgbClr val="333333"/>
            </a:solidFill>
            <a:ln w="9525">
              <a:noFill/>
              <a:round/>
              <a:headEnd/>
              <a:tailEnd/>
            </a:ln>
          </p:spPr>
          <p:txBody>
            <a:bodyPr/>
            <a:lstStyle/>
            <a:p>
              <a:endParaRPr lang="en-US"/>
            </a:p>
          </p:txBody>
        </p:sp>
        <p:sp>
          <p:nvSpPr>
            <p:cNvPr id="844895" name="Line 95"/>
            <p:cNvSpPr>
              <a:spLocks noChangeShapeType="1"/>
            </p:cNvSpPr>
            <p:nvPr/>
          </p:nvSpPr>
          <p:spPr bwMode="auto">
            <a:xfrm>
              <a:off x="2426" y="3296"/>
              <a:ext cx="1546" cy="1"/>
            </a:xfrm>
            <a:prstGeom prst="line">
              <a:avLst/>
            </a:prstGeom>
            <a:noFill/>
            <a:ln w="9525">
              <a:noFill/>
              <a:round/>
              <a:headEnd/>
              <a:tailEnd/>
            </a:ln>
          </p:spPr>
          <p:txBody>
            <a:bodyPr/>
            <a:lstStyle/>
            <a:p>
              <a:endParaRPr lang="en-US"/>
            </a:p>
          </p:txBody>
        </p:sp>
        <p:sp>
          <p:nvSpPr>
            <p:cNvPr id="844896" name="Freeform 96"/>
            <p:cNvSpPr>
              <a:spLocks/>
            </p:cNvSpPr>
            <p:nvPr/>
          </p:nvSpPr>
          <p:spPr bwMode="auto">
            <a:xfrm>
              <a:off x="3956" y="3274"/>
              <a:ext cx="88" cy="46"/>
            </a:xfrm>
            <a:custGeom>
              <a:avLst/>
              <a:gdLst/>
              <a:ahLst/>
              <a:cxnLst>
                <a:cxn ang="0">
                  <a:pos x="0" y="46"/>
                </a:cxn>
                <a:cxn ang="0">
                  <a:pos x="88" y="22"/>
                </a:cxn>
                <a:cxn ang="0">
                  <a:pos x="0" y="0"/>
                </a:cxn>
                <a:cxn ang="0">
                  <a:pos x="0" y="46"/>
                </a:cxn>
              </a:cxnLst>
              <a:rect l="0" t="0" r="r" b="b"/>
              <a:pathLst>
                <a:path w="88" h="46">
                  <a:moveTo>
                    <a:pt x="0" y="46"/>
                  </a:moveTo>
                  <a:lnTo>
                    <a:pt x="88" y="22"/>
                  </a:lnTo>
                  <a:lnTo>
                    <a:pt x="0" y="0"/>
                  </a:lnTo>
                  <a:lnTo>
                    <a:pt x="0" y="46"/>
                  </a:lnTo>
                  <a:close/>
                </a:path>
              </a:pathLst>
            </a:custGeom>
            <a:solidFill>
              <a:srgbClr val="333333"/>
            </a:solidFill>
            <a:ln w="9525">
              <a:noFill/>
              <a:round/>
              <a:headEnd/>
              <a:tailEnd/>
            </a:ln>
          </p:spPr>
          <p:txBody>
            <a:bodyPr/>
            <a:lstStyle/>
            <a:p>
              <a:endParaRPr lang="en-US"/>
            </a:p>
          </p:txBody>
        </p:sp>
        <p:sp>
          <p:nvSpPr>
            <p:cNvPr id="844897" name="Line 97"/>
            <p:cNvSpPr>
              <a:spLocks noChangeShapeType="1"/>
            </p:cNvSpPr>
            <p:nvPr/>
          </p:nvSpPr>
          <p:spPr bwMode="auto">
            <a:xfrm>
              <a:off x="2426" y="3296"/>
              <a:ext cx="1546" cy="1"/>
            </a:xfrm>
            <a:prstGeom prst="line">
              <a:avLst/>
            </a:prstGeom>
            <a:noFill/>
            <a:ln w="12700">
              <a:solidFill>
                <a:srgbClr val="666666"/>
              </a:solidFill>
              <a:round/>
              <a:headEnd/>
              <a:tailEnd/>
            </a:ln>
          </p:spPr>
          <p:txBody>
            <a:bodyPr/>
            <a:lstStyle/>
            <a:p>
              <a:endParaRPr lang="en-US"/>
            </a:p>
          </p:txBody>
        </p:sp>
        <p:sp>
          <p:nvSpPr>
            <p:cNvPr id="844898" name="Freeform 98"/>
            <p:cNvSpPr>
              <a:spLocks/>
            </p:cNvSpPr>
            <p:nvPr/>
          </p:nvSpPr>
          <p:spPr bwMode="auto">
            <a:xfrm>
              <a:off x="3956" y="3274"/>
              <a:ext cx="88" cy="46"/>
            </a:xfrm>
            <a:custGeom>
              <a:avLst/>
              <a:gdLst/>
              <a:ahLst/>
              <a:cxnLst>
                <a:cxn ang="0">
                  <a:pos x="0" y="46"/>
                </a:cxn>
                <a:cxn ang="0">
                  <a:pos x="88" y="22"/>
                </a:cxn>
                <a:cxn ang="0">
                  <a:pos x="0" y="0"/>
                </a:cxn>
                <a:cxn ang="0">
                  <a:pos x="0" y="46"/>
                </a:cxn>
              </a:cxnLst>
              <a:rect l="0" t="0" r="r" b="b"/>
              <a:pathLst>
                <a:path w="88" h="46">
                  <a:moveTo>
                    <a:pt x="0" y="46"/>
                  </a:moveTo>
                  <a:lnTo>
                    <a:pt x="88" y="22"/>
                  </a:lnTo>
                  <a:lnTo>
                    <a:pt x="0" y="0"/>
                  </a:lnTo>
                  <a:lnTo>
                    <a:pt x="0" y="46"/>
                  </a:lnTo>
                  <a:close/>
                </a:path>
              </a:pathLst>
            </a:custGeom>
            <a:solidFill>
              <a:srgbClr val="666666"/>
            </a:solidFill>
            <a:ln w="9525">
              <a:noFill/>
              <a:round/>
              <a:headEnd/>
              <a:tailEnd/>
            </a:ln>
          </p:spPr>
          <p:txBody>
            <a:bodyPr/>
            <a:lstStyle/>
            <a:p>
              <a:endParaRPr lang="en-US"/>
            </a:p>
          </p:txBody>
        </p:sp>
        <p:sp>
          <p:nvSpPr>
            <p:cNvPr id="844899" name="Freeform 99"/>
            <p:cNvSpPr>
              <a:spLocks/>
            </p:cNvSpPr>
            <p:nvPr/>
          </p:nvSpPr>
          <p:spPr bwMode="auto">
            <a:xfrm>
              <a:off x="2424" y="3220"/>
              <a:ext cx="1548" cy="1"/>
            </a:xfrm>
            <a:custGeom>
              <a:avLst/>
              <a:gdLst/>
              <a:ahLst/>
              <a:cxnLst>
                <a:cxn ang="0">
                  <a:pos x="0" y="0"/>
                </a:cxn>
                <a:cxn ang="0">
                  <a:pos x="1548" y="0"/>
                </a:cxn>
                <a:cxn ang="0">
                  <a:pos x="0" y="0"/>
                </a:cxn>
              </a:cxnLst>
              <a:rect l="0" t="0" r="r" b="b"/>
              <a:pathLst>
                <a:path w="1548">
                  <a:moveTo>
                    <a:pt x="0" y="0"/>
                  </a:moveTo>
                  <a:lnTo>
                    <a:pt x="1548" y="0"/>
                  </a:lnTo>
                  <a:lnTo>
                    <a:pt x="0" y="0"/>
                  </a:lnTo>
                  <a:close/>
                </a:path>
              </a:pathLst>
            </a:custGeom>
            <a:solidFill>
              <a:srgbClr val="333333"/>
            </a:solidFill>
            <a:ln w="9525">
              <a:noFill/>
              <a:round/>
              <a:headEnd/>
              <a:tailEnd/>
            </a:ln>
          </p:spPr>
          <p:txBody>
            <a:bodyPr/>
            <a:lstStyle/>
            <a:p>
              <a:endParaRPr lang="en-US"/>
            </a:p>
          </p:txBody>
        </p:sp>
        <p:sp>
          <p:nvSpPr>
            <p:cNvPr id="844900" name="Line 100"/>
            <p:cNvSpPr>
              <a:spLocks noChangeShapeType="1"/>
            </p:cNvSpPr>
            <p:nvPr/>
          </p:nvSpPr>
          <p:spPr bwMode="auto">
            <a:xfrm>
              <a:off x="2424" y="3220"/>
              <a:ext cx="1548" cy="1"/>
            </a:xfrm>
            <a:prstGeom prst="line">
              <a:avLst/>
            </a:prstGeom>
            <a:noFill/>
            <a:ln w="9525">
              <a:noFill/>
              <a:round/>
              <a:headEnd/>
              <a:tailEnd/>
            </a:ln>
          </p:spPr>
          <p:txBody>
            <a:bodyPr/>
            <a:lstStyle/>
            <a:p>
              <a:endParaRPr lang="en-US"/>
            </a:p>
          </p:txBody>
        </p:sp>
        <p:sp>
          <p:nvSpPr>
            <p:cNvPr id="844901" name="Freeform 101"/>
            <p:cNvSpPr>
              <a:spLocks/>
            </p:cNvSpPr>
            <p:nvPr/>
          </p:nvSpPr>
          <p:spPr bwMode="auto">
            <a:xfrm>
              <a:off x="3956" y="3198"/>
              <a:ext cx="88" cy="46"/>
            </a:xfrm>
            <a:custGeom>
              <a:avLst/>
              <a:gdLst/>
              <a:ahLst/>
              <a:cxnLst>
                <a:cxn ang="0">
                  <a:pos x="0" y="46"/>
                </a:cxn>
                <a:cxn ang="0">
                  <a:pos x="88" y="22"/>
                </a:cxn>
                <a:cxn ang="0">
                  <a:pos x="0" y="0"/>
                </a:cxn>
                <a:cxn ang="0">
                  <a:pos x="0" y="46"/>
                </a:cxn>
              </a:cxnLst>
              <a:rect l="0" t="0" r="r" b="b"/>
              <a:pathLst>
                <a:path w="88" h="46">
                  <a:moveTo>
                    <a:pt x="0" y="46"/>
                  </a:moveTo>
                  <a:lnTo>
                    <a:pt x="88" y="22"/>
                  </a:lnTo>
                  <a:lnTo>
                    <a:pt x="0" y="0"/>
                  </a:lnTo>
                  <a:lnTo>
                    <a:pt x="0" y="46"/>
                  </a:lnTo>
                  <a:close/>
                </a:path>
              </a:pathLst>
            </a:custGeom>
            <a:solidFill>
              <a:srgbClr val="333333"/>
            </a:solidFill>
            <a:ln w="9525">
              <a:noFill/>
              <a:round/>
              <a:headEnd/>
              <a:tailEnd/>
            </a:ln>
          </p:spPr>
          <p:txBody>
            <a:bodyPr/>
            <a:lstStyle/>
            <a:p>
              <a:endParaRPr lang="en-US"/>
            </a:p>
          </p:txBody>
        </p:sp>
        <p:sp>
          <p:nvSpPr>
            <p:cNvPr id="844902" name="Line 102"/>
            <p:cNvSpPr>
              <a:spLocks noChangeShapeType="1"/>
            </p:cNvSpPr>
            <p:nvPr/>
          </p:nvSpPr>
          <p:spPr bwMode="auto">
            <a:xfrm>
              <a:off x="2424" y="3220"/>
              <a:ext cx="1548" cy="1"/>
            </a:xfrm>
            <a:prstGeom prst="line">
              <a:avLst/>
            </a:prstGeom>
            <a:noFill/>
            <a:ln w="12700">
              <a:solidFill>
                <a:srgbClr val="666666"/>
              </a:solidFill>
              <a:round/>
              <a:headEnd/>
              <a:tailEnd/>
            </a:ln>
          </p:spPr>
          <p:txBody>
            <a:bodyPr/>
            <a:lstStyle/>
            <a:p>
              <a:endParaRPr lang="en-US"/>
            </a:p>
          </p:txBody>
        </p:sp>
        <p:sp>
          <p:nvSpPr>
            <p:cNvPr id="844903" name="Freeform 103"/>
            <p:cNvSpPr>
              <a:spLocks/>
            </p:cNvSpPr>
            <p:nvPr/>
          </p:nvSpPr>
          <p:spPr bwMode="auto">
            <a:xfrm>
              <a:off x="3956" y="3198"/>
              <a:ext cx="88" cy="46"/>
            </a:xfrm>
            <a:custGeom>
              <a:avLst/>
              <a:gdLst/>
              <a:ahLst/>
              <a:cxnLst>
                <a:cxn ang="0">
                  <a:pos x="0" y="46"/>
                </a:cxn>
                <a:cxn ang="0">
                  <a:pos x="88" y="22"/>
                </a:cxn>
                <a:cxn ang="0">
                  <a:pos x="0" y="0"/>
                </a:cxn>
                <a:cxn ang="0">
                  <a:pos x="0" y="46"/>
                </a:cxn>
              </a:cxnLst>
              <a:rect l="0" t="0" r="r" b="b"/>
              <a:pathLst>
                <a:path w="88" h="46">
                  <a:moveTo>
                    <a:pt x="0" y="46"/>
                  </a:moveTo>
                  <a:lnTo>
                    <a:pt x="88" y="22"/>
                  </a:lnTo>
                  <a:lnTo>
                    <a:pt x="0" y="0"/>
                  </a:lnTo>
                  <a:lnTo>
                    <a:pt x="0" y="46"/>
                  </a:lnTo>
                  <a:close/>
                </a:path>
              </a:pathLst>
            </a:custGeom>
            <a:solidFill>
              <a:srgbClr val="666666"/>
            </a:solidFill>
            <a:ln w="9525">
              <a:noFill/>
              <a:round/>
              <a:headEnd/>
              <a:tailEnd/>
            </a:ln>
          </p:spPr>
          <p:txBody>
            <a:bodyPr/>
            <a:lstStyle/>
            <a:p>
              <a:endParaRPr lang="en-US"/>
            </a:p>
          </p:txBody>
        </p:sp>
        <p:sp>
          <p:nvSpPr>
            <p:cNvPr id="844904" name="Freeform 104"/>
            <p:cNvSpPr>
              <a:spLocks/>
            </p:cNvSpPr>
            <p:nvPr/>
          </p:nvSpPr>
          <p:spPr bwMode="auto">
            <a:xfrm>
              <a:off x="2426" y="3374"/>
              <a:ext cx="1546" cy="1"/>
            </a:xfrm>
            <a:custGeom>
              <a:avLst/>
              <a:gdLst/>
              <a:ahLst/>
              <a:cxnLst>
                <a:cxn ang="0">
                  <a:pos x="0" y="0"/>
                </a:cxn>
                <a:cxn ang="0">
                  <a:pos x="1546" y="0"/>
                </a:cxn>
                <a:cxn ang="0">
                  <a:pos x="0" y="0"/>
                </a:cxn>
              </a:cxnLst>
              <a:rect l="0" t="0" r="r" b="b"/>
              <a:pathLst>
                <a:path w="1546">
                  <a:moveTo>
                    <a:pt x="0" y="0"/>
                  </a:moveTo>
                  <a:lnTo>
                    <a:pt x="1546" y="0"/>
                  </a:lnTo>
                  <a:lnTo>
                    <a:pt x="0" y="0"/>
                  </a:lnTo>
                  <a:close/>
                </a:path>
              </a:pathLst>
            </a:custGeom>
            <a:solidFill>
              <a:srgbClr val="333333"/>
            </a:solidFill>
            <a:ln w="9525">
              <a:noFill/>
              <a:round/>
              <a:headEnd/>
              <a:tailEnd/>
            </a:ln>
          </p:spPr>
          <p:txBody>
            <a:bodyPr/>
            <a:lstStyle/>
            <a:p>
              <a:endParaRPr lang="en-US"/>
            </a:p>
          </p:txBody>
        </p:sp>
        <p:sp>
          <p:nvSpPr>
            <p:cNvPr id="844905" name="Line 105"/>
            <p:cNvSpPr>
              <a:spLocks noChangeShapeType="1"/>
            </p:cNvSpPr>
            <p:nvPr/>
          </p:nvSpPr>
          <p:spPr bwMode="auto">
            <a:xfrm>
              <a:off x="2426" y="3374"/>
              <a:ext cx="1546" cy="1"/>
            </a:xfrm>
            <a:prstGeom prst="line">
              <a:avLst/>
            </a:prstGeom>
            <a:noFill/>
            <a:ln w="9525">
              <a:noFill/>
              <a:round/>
              <a:headEnd/>
              <a:tailEnd/>
            </a:ln>
          </p:spPr>
          <p:txBody>
            <a:bodyPr/>
            <a:lstStyle/>
            <a:p>
              <a:endParaRPr lang="en-US"/>
            </a:p>
          </p:txBody>
        </p:sp>
        <p:sp>
          <p:nvSpPr>
            <p:cNvPr id="844906" name="Freeform 106"/>
            <p:cNvSpPr>
              <a:spLocks/>
            </p:cNvSpPr>
            <p:nvPr/>
          </p:nvSpPr>
          <p:spPr bwMode="auto">
            <a:xfrm>
              <a:off x="3956" y="3350"/>
              <a:ext cx="88" cy="46"/>
            </a:xfrm>
            <a:custGeom>
              <a:avLst/>
              <a:gdLst/>
              <a:ahLst/>
              <a:cxnLst>
                <a:cxn ang="0">
                  <a:pos x="0" y="46"/>
                </a:cxn>
                <a:cxn ang="0">
                  <a:pos x="88" y="22"/>
                </a:cxn>
                <a:cxn ang="0">
                  <a:pos x="0" y="0"/>
                </a:cxn>
                <a:cxn ang="0">
                  <a:pos x="0" y="46"/>
                </a:cxn>
              </a:cxnLst>
              <a:rect l="0" t="0" r="r" b="b"/>
              <a:pathLst>
                <a:path w="88" h="46">
                  <a:moveTo>
                    <a:pt x="0" y="46"/>
                  </a:moveTo>
                  <a:lnTo>
                    <a:pt x="88" y="22"/>
                  </a:lnTo>
                  <a:lnTo>
                    <a:pt x="0" y="0"/>
                  </a:lnTo>
                  <a:lnTo>
                    <a:pt x="0" y="46"/>
                  </a:lnTo>
                  <a:close/>
                </a:path>
              </a:pathLst>
            </a:custGeom>
            <a:solidFill>
              <a:srgbClr val="333333"/>
            </a:solidFill>
            <a:ln w="9525">
              <a:noFill/>
              <a:round/>
              <a:headEnd/>
              <a:tailEnd/>
            </a:ln>
          </p:spPr>
          <p:txBody>
            <a:bodyPr/>
            <a:lstStyle/>
            <a:p>
              <a:endParaRPr lang="en-US"/>
            </a:p>
          </p:txBody>
        </p:sp>
        <p:sp>
          <p:nvSpPr>
            <p:cNvPr id="844907" name="Line 107"/>
            <p:cNvSpPr>
              <a:spLocks noChangeShapeType="1"/>
            </p:cNvSpPr>
            <p:nvPr/>
          </p:nvSpPr>
          <p:spPr bwMode="auto">
            <a:xfrm>
              <a:off x="2426" y="3374"/>
              <a:ext cx="1546" cy="1"/>
            </a:xfrm>
            <a:prstGeom prst="line">
              <a:avLst/>
            </a:prstGeom>
            <a:noFill/>
            <a:ln w="12700">
              <a:solidFill>
                <a:srgbClr val="666666"/>
              </a:solidFill>
              <a:round/>
              <a:headEnd/>
              <a:tailEnd/>
            </a:ln>
          </p:spPr>
          <p:txBody>
            <a:bodyPr/>
            <a:lstStyle/>
            <a:p>
              <a:endParaRPr lang="en-US"/>
            </a:p>
          </p:txBody>
        </p:sp>
        <p:sp>
          <p:nvSpPr>
            <p:cNvPr id="844908" name="Freeform 108"/>
            <p:cNvSpPr>
              <a:spLocks/>
            </p:cNvSpPr>
            <p:nvPr/>
          </p:nvSpPr>
          <p:spPr bwMode="auto">
            <a:xfrm>
              <a:off x="3956" y="3350"/>
              <a:ext cx="88" cy="46"/>
            </a:xfrm>
            <a:custGeom>
              <a:avLst/>
              <a:gdLst/>
              <a:ahLst/>
              <a:cxnLst>
                <a:cxn ang="0">
                  <a:pos x="0" y="46"/>
                </a:cxn>
                <a:cxn ang="0">
                  <a:pos x="88" y="22"/>
                </a:cxn>
                <a:cxn ang="0">
                  <a:pos x="0" y="0"/>
                </a:cxn>
                <a:cxn ang="0">
                  <a:pos x="0" y="46"/>
                </a:cxn>
              </a:cxnLst>
              <a:rect l="0" t="0" r="r" b="b"/>
              <a:pathLst>
                <a:path w="88" h="46">
                  <a:moveTo>
                    <a:pt x="0" y="46"/>
                  </a:moveTo>
                  <a:lnTo>
                    <a:pt x="88" y="22"/>
                  </a:lnTo>
                  <a:lnTo>
                    <a:pt x="0" y="0"/>
                  </a:lnTo>
                  <a:lnTo>
                    <a:pt x="0" y="46"/>
                  </a:lnTo>
                  <a:close/>
                </a:path>
              </a:pathLst>
            </a:custGeom>
            <a:solidFill>
              <a:srgbClr val="666666"/>
            </a:solidFill>
            <a:ln w="9525">
              <a:noFill/>
              <a:round/>
              <a:headEnd/>
              <a:tailEnd/>
            </a:ln>
          </p:spPr>
          <p:txBody>
            <a:bodyPr/>
            <a:lstStyle/>
            <a:p>
              <a:endParaRPr lang="en-US"/>
            </a:p>
          </p:txBody>
        </p:sp>
        <p:sp>
          <p:nvSpPr>
            <p:cNvPr id="844909" name="Freeform 109"/>
            <p:cNvSpPr>
              <a:spLocks/>
            </p:cNvSpPr>
            <p:nvPr/>
          </p:nvSpPr>
          <p:spPr bwMode="auto">
            <a:xfrm>
              <a:off x="2426" y="3454"/>
              <a:ext cx="1546" cy="1"/>
            </a:xfrm>
            <a:custGeom>
              <a:avLst/>
              <a:gdLst/>
              <a:ahLst/>
              <a:cxnLst>
                <a:cxn ang="0">
                  <a:pos x="0" y="0"/>
                </a:cxn>
                <a:cxn ang="0">
                  <a:pos x="1546" y="0"/>
                </a:cxn>
                <a:cxn ang="0">
                  <a:pos x="0" y="0"/>
                </a:cxn>
              </a:cxnLst>
              <a:rect l="0" t="0" r="r" b="b"/>
              <a:pathLst>
                <a:path w="1546">
                  <a:moveTo>
                    <a:pt x="0" y="0"/>
                  </a:moveTo>
                  <a:lnTo>
                    <a:pt x="1546" y="0"/>
                  </a:lnTo>
                  <a:lnTo>
                    <a:pt x="0" y="0"/>
                  </a:lnTo>
                  <a:close/>
                </a:path>
              </a:pathLst>
            </a:custGeom>
            <a:solidFill>
              <a:srgbClr val="000000"/>
            </a:solidFill>
            <a:ln w="9525">
              <a:noFill/>
              <a:round/>
              <a:headEnd/>
              <a:tailEnd/>
            </a:ln>
          </p:spPr>
          <p:txBody>
            <a:bodyPr/>
            <a:lstStyle/>
            <a:p>
              <a:endParaRPr lang="en-US"/>
            </a:p>
          </p:txBody>
        </p:sp>
        <p:sp>
          <p:nvSpPr>
            <p:cNvPr id="844910" name="Line 110"/>
            <p:cNvSpPr>
              <a:spLocks noChangeShapeType="1"/>
            </p:cNvSpPr>
            <p:nvPr/>
          </p:nvSpPr>
          <p:spPr bwMode="auto">
            <a:xfrm>
              <a:off x="2426" y="3454"/>
              <a:ext cx="1546" cy="1"/>
            </a:xfrm>
            <a:prstGeom prst="line">
              <a:avLst/>
            </a:prstGeom>
            <a:noFill/>
            <a:ln w="9525">
              <a:noFill/>
              <a:round/>
              <a:headEnd/>
              <a:tailEnd/>
            </a:ln>
          </p:spPr>
          <p:txBody>
            <a:bodyPr/>
            <a:lstStyle/>
            <a:p>
              <a:endParaRPr lang="en-US"/>
            </a:p>
          </p:txBody>
        </p:sp>
        <p:sp>
          <p:nvSpPr>
            <p:cNvPr id="844911" name="Freeform 111"/>
            <p:cNvSpPr>
              <a:spLocks/>
            </p:cNvSpPr>
            <p:nvPr/>
          </p:nvSpPr>
          <p:spPr bwMode="auto">
            <a:xfrm>
              <a:off x="3956" y="3430"/>
              <a:ext cx="88" cy="46"/>
            </a:xfrm>
            <a:custGeom>
              <a:avLst/>
              <a:gdLst/>
              <a:ahLst/>
              <a:cxnLst>
                <a:cxn ang="0">
                  <a:pos x="0" y="46"/>
                </a:cxn>
                <a:cxn ang="0">
                  <a:pos x="88" y="24"/>
                </a:cxn>
                <a:cxn ang="0">
                  <a:pos x="0" y="0"/>
                </a:cxn>
                <a:cxn ang="0">
                  <a:pos x="0" y="46"/>
                </a:cxn>
              </a:cxnLst>
              <a:rect l="0" t="0" r="r" b="b"/>
              <a:pathLst>
                <a:path w="88" h="46">
                  <a:moveTo>
                    <a:pt x="0" y="46"/>
                  </a:moveTo>
                  <a:lnTo>
                    <a:pt x="88" y="24"/>
                  </a:lnTo>
                  <a:lnTo>
                    <a:pt x="0" y="0"/>
                  </a:lnTo>
                  <a:lnTo>
                    <a:pt x="0" y="46"/>
                  </a:lnTo>
                  <a:close/>
                </a:path>
              </a:pathLst>
            </a:custGeom>
            <a:solidFill>
              <a:srgbClr val="000000"/>
            </a:solidFill>
            <a:ln w="9525">
              <a:noFill/>
              <a:round/>
              <a:headEnd/>
              <a:tailEnd/>
            </a:ln>
          </p:spPr>
          <p:txBody>
            <a:bodyPr/>
            <a:lstStyle/>
            <a:p>
              <a:endParaRPr lang="en-US"/>
            </a:p>
          </p:txBody>
        </p:sp>
        <p:sp>
          <p:nvSpPr>
            <p:cNvPr id="844912" name="Line 112"/>
            <p:cNvSpPr>
              <a:spLocks noChangeShapeType="1"/>
            </p:cNvSpPr>
            <p:nvPr/>
          </p:nvSpPr>
          <p:spPr bwMode="auto">
            <a:xfrm>
              <a:off x="2426" y="3454"/>
              <a:ext cx="1546" cy="1"/>
            </a:xfrm>
            <a:prstGeom prst="line">
              <a:avLst/>
            </a:prstGeom>
            <a:noFill/>
            <a:ln w="25400">
              <a:solidFill>
                <a:srgbClr val="FF0000"/>
              </a:solidFill>
              <a:round/>
              <a:headEnd/>
              <a:tailEnd/>
            </a:ln>
          </p:spPr>
          <p:txBody>
            <a:bodyPr/>
            <a:lstStyle/>
            <a:p>
              <a:endParaRPr lang="en-US"/>
            </a:p>
          </p:txBody>
        </p:sp>
        <p:sp>
          <p:nvSpPr>
            <p:cNvPr id="844913" name="Freeform 113"/>
            <p:cNvSpPr>
              <a:spLocks/>
            </p:cNvSpPr>
            <p:nvPr/>
          </p:nvSpPr>
          <p:spPr bwMode="auto">
            <a:xfrm>
              <a:off x="3940" y="3406"/>
              <a:ext cx="174" cy="94"/>
            </a:xfrm>
            <a:custGeom>
              <a:avLst/>
              <a:gdLst/>
              <a:ahLst/>
              <a:cxnLst>
                <a:cxn ang="0">
                  <a:pos x="0" y="94"/>
                </a:cxn>
                <a:cxn ang="0">
                  <a:pos x="174" y="48"/>
                </a:cxn>
                <a:cxn ang="0">
                  <a:pos x="0" y="0"/>
                </a:cxn>
                <a:cxn ang="0">
                  <a:pos x="0" y="94"/>
                </a:cxn>
              </a:cxnLst>
              <a:rect l="0" t="0" r="r" b="b"/>
              <a:pathLst>
                <a:path w="174" h="94">
                  <a:moveTo>
                    <a:pt x="0" y="94"/>
                  </a:moveTo>
                  <a:lnTo>
                    <a:pt x="174" y="48"/>
                  </a:lnTo>
                  <a:lnTo>
                    <a:pt x="0" y="0"/>
                  </a:lnTo>
                  <a:lnTo>
                    <a:pt x="0" y="94"/>
                  </a:lnTo>
                  <a:close/>
                </a:path>
              </a:pathLst>
            </a:custGeom>
            <a:solidFill>
              <a:srgbClr val="FF0000"/>
            </a:solidFill>
            <a:ln w="9525">
              <a:noFill/>
              <a:round/>
              <a:headEnd/>
              <a:tailEnd/>
            </a:ln>
          </p:spPr>
          <p:txBody>
            <a:bodyPr/>
            <a:lstStyle/>
            <a:p>
              <a:endParaRPr lang="en-US"/>
            </a:p>
          </p:txBody>
        </p:sp>
        <p:sp>
          <p:nvSpPr>
            <p:cNvPr id="844914" name="Freeform 114"/>
            <p:cNvSpPr>
              <a:spLocks/>
            </p:cNvSpPr>
            <p:nvPr/>
          </p:nvSpPr>
          <p:spPr bwMode="auto">
            <a:xfrm>
              <a:off x="2364" y="2182"/>
              <a:ext cx="46" cy="88"/>
            </a:xfrm>
            <a:custGeom>
              <a:avLst/>
              <a:gdLst/>
              <a:ahLst/>
              <a:cxnLst>
                <a:cxn ang="0">
                  <a:pos x="46" y="88"/>
                </a:cxn>
                <a:cxn ang="0">
                  <a:pos x="36" y="0"/>
                </a:cxn>
                <a:cxn ang="0">
                  <a:pos x="0" y="82"/>
                </a:cxn>
                <a:cxn ang="0">
                  <a:pos x="46" y="88"/>
                </a:cxn>
              </a:cxnLst>
              <a:rect l="0" t="0" r="r" b="b"/>
              <a:pathLst>
                <a:path w="46" h="88">
                  <a:moveTo>
                    <a:pt x="46" y="88"/>
                  </a:moveTo>
                  <a:lnTo>
                    <a:pt x="36" y="0"/>
                  </a:lnTo>
                  <a:lnTo>
                    <a:pt x="0" y="82"/>
                  </a:lnTo>
                  <a:lnTo>
                    <a:pt x="46" y="88"/>
                  </a:lnTo>
                  <a:close/>
                </a:path>
              </a:pathLst>
            </a:custGeom>
            <a:solidFill>
              <a:srgbClr val="FFFFFF"/>
            </a:solidFill>
            <a:ln w="9525">
              <a:noFill/>
              <a:round/>
              <a:headEnd/>
              <a:tailEnd/>
            </a:ln>
          </p:spPr>
          <p:txBody>
            <a:bodyPr/>
            <a:lstStyle/>
            <a:p>
              <a:endParaRPr lang="en-US"/>
            </a:p>
          </p:txBody>
        </p:sp>
        <p:sp>
          <p:nvSpPr>
            <p:cNvPr id="844915" name="Freeform 115"/>
            <p:cNvSpPr>
              <a:spLocks/>
            </p:cNvSpPr>
            <p:nvPr/>
          </p:nvSpPr>
          <p:spPr bwMode="auto">
            <a:xfrm>
              <a:off x="2272" y="2252"/>
              <a:ext cx="118" cy="1206"/>
            </a:xfrm>
            <a:custGeom>
              <a:avLst/>
              <a:gdLst/>
              <a:ahLst/>
              <a:cxnLst>
                <a:cxn ang="0">
                  <a:pos x="118" y="1206"/>
                </a:cxn>
                <a:cxn ang="0">
                  <a:pos x="118" y="1206"/>
                </a:cxn>
                <a:cxn ang="0">
                  <a:pos x="90" y="1180"/>
                </a:cxn>
                <a:cxn ang="0">
                  <a:pos x="64" y="1154"/>
                </a:cxn>
                <a:cxn ang="0">
                  <a:pos x="52" y="1140"/>
                </a:cxn>
                <a:cxn ang="0">
                  <a:pos x="42" y="1126"/>
                </a:cxn>
                <a:cxn ang="0">
                  <a:pos x="34" y="1110"/>
                </a:cxn>
                <a:cxn ang="0">
                  <a:pos x="28" y="1092"/>
                </a:cxn>
                <a:cxn ang="0">
                  <a:pos x="28" y="1092"/>
                </a:cxn>
                <a:cxn ang="0">
                  <a:pos x="18" y="1056"/>
                </a:cxn>
                <a:cxn ang="0">
                  <a:pos x="10" y="1016"/>
                </a:cxn>
                <a:cxn ang="0">
                  <a:pos x="4" y="976"/>
                </a:cxn>
                <a:cxn ang="0">
                  <a:pos x="0" y="938"/>
                </a:cxn>
                <a:cxn ang="0">
                  <a:pos x="0" y="938"/>
                </a:cxn>
                <a:cxn ang="0">
                  <a:pos x="0" y="910"/>
                </a:cxn>
                <a:cxn ang="0">
                  <a:pos x="4" y="880"/>
                </a:cxn>
                <a:cxn ang="0">
                  <a:pos x="8" y="850"/>
                </a:cxn>
                <a:cxn ang="0">
                  <a:pos x="16" y="820"/>
                </a:cxn>
                <a:cxn ang="0">
                  <a:pos x="34" y="762"/>
                </a:cxn>
                <a:cxn ang="0">
                  <a:pos x="52" y="706"/>
                </a:cxn>
                <a:cxn ang="0">
                  <a:pos x="52" y="706"/>
                </a:cxn>
                <a:cxn ang="0">
                  <a:pos x="66" y="652"/>
                </a:cxn>
                <a:cxn ang="0">
                  <a:pos x="76" y="598"/>
                </a:cxn>
                <a:cxn ang="0">
                  <a:pos x="96" y="490"/>
                </a:cxn>
                <a:cxn ang="0">
                  <a:pos x="96" y="490"/>
                </a:cxn>
                <a:cxn ang="0">
                  <a:pos x="106" y="428"/>
                </a:cxn>
                <a:cxn ang="0">
                  <a:pos x="108" y="398"/>
                </a:cxn>
                <a:cxn ang="0">
                  <a:pos x="108" y="372"/>
                </a:cxn>
                <a:cxn ang="0">
                  <a:pos x="108" y="344"/>
                </a:cxn>
                <a:cxn ang="0">
                  <a:pos x="106" y="314"/>
                </a:cxn>
                <a:cxn ang="0">
                  <a:pos x="98" y="252"/>
                </a:cxn>
                <a:cxn ang="0">
                  <a:pos x="98" y="252"/>
                </a:cxn>
                <a:cxn ang="0">
                  <a:pos x="96" y="220"/>
                </a:cxn>
                <a:cxn ang="0">
                  <a:pos x="94" y="188"/>
                </a:cxn>
                <a:cxn ang="0">
                  <a:pos x="96" y="156"/>
                </a:cxn>
                <a:cxn ang="0">
                  <a:pos x="98" y="126"/>
                </a:cxn>
                <a:cxn ang="0">
                  <a:pos x="106" y="64"/>
                </a:cxn>
                <a:cxn ang="0">
                  <a:pos x="118" y="0"/>
                </a:cxn>
              </a:cxnLst>
              <a:rect l="0" t="0" r="r" b="b"/>
              <a:pathLst>
                <a:path w="118" h="1206">
                  <a:moveTo>
                    <a:pt x="118" y="1206"/>
                  </a:moveTo>
                  <a:lnTo>
                    <a:pt x="118" y="1206"/>
                  </a:lnTo>
                  <a:lnTo>
                    <a:pt x="90" y="1180"/>
                  </a:lnTo>
                  <a:lnTo>
                    <a:pt x="64" y="1154"/>
                  </a:lnTo>
                  <a:lnTo>
                    <a:pt x="52" y="1140"/>
                  </a:lnTo>
                  <a:lnTo>
                    <a:pt x="42" y="1126"/>
                  </a:lnTo>
                  <a:lnTo>
                    <a:pt x="34" y="1110"/>
                  </a:lnTo>
                  <a:lnTo>
                    <a:pt x="28" y="1092"/>
                  </a:lnTo>
                  <a:lnTo>
                    <a:pt x="28" y="1092"/>
                  </a:lnTo>
                  <a:lnTo>
                    <a:pt x="18" y="1056"/>
                  </a:lnTo>
                  <a:lnTo>
                    <a:pt x="10" y="1016"/>
                  </a:lnTo>
                  <a:lnTo>
                    <a:pt x="4" y="976"/>
                  </a:lnTo>
                  <a:lnTo>
                    <a:pt x="0" y="938"/>
                  </a:lnTo>
                  <a:lnTo>
                    <a:pt x="0" y="938"/>
                  </a:lnTo>
                  <a:lnTo>
                    <a:pt x="0" y="910"/>
                  </a:lnTo>
                  <a:lnTo>
                    <a:pt x="4" y="880"/>
                  </a:lnTo>
                  <a:lnTo>
                    <a:pt x="8" y="850"/>
                  </a:lnTo>
                  <a:lnTo>
                    <a:pt x="16" y="820"/>
                  </a:lnTo>
                  <a:lnTo>
                    <a:pt x="34" y="762"/>
                  </a:lnTo>
                  <a:lnTo>
                    <a:pt x="52" y="706"/>
                  </a:lnTo>
                  <a:lnTo>
                    <a:pt x="52" y="706"/>
                  </a:lnTo>
                  <a:lnTo>
                    <a:pt x="66" y="652"/>
                  </a:lnTo>
                  <a:lnTo>
                    <a:pt x="76" y="598"/>
                  </a:lnTo>
                  <a:lnTo>
                    <a:pt x="96" y="490"/>
                  </a:lnTo>
                  <a:lnTo>
                    <a:pt x="96" y="490"/>
                  </a:lnTo>
                  <a:lnTo>
                    <a:pt x="106" y="428"/>
                  </a:lnTo>
                  <a:lnTo>
                    <a:pt x="108" y="398"/>
                  </a:lnTo>
                  <a:lnTo>
                    <a:pt x="108" y="372"/>
                  </a:lnTo>
                  <a:lnTo>
                    <a:pt x="108" y="344"/>
                  </a:lnTo>
                  <a:lnTo>
                    <a:pt x="106" y="314"/>
                  </a:lnTo>
                  <a:lnTo>
                    <a:pt x="98" y="252"/>
                  </a:lnTo>
                  <a:lnTo>
                    <a:pt x="98" y="252"/>
                  </a:lnTo>
                  <a:lnTo>
                    <a:pt x="96" y="220"/>
                  </a:lnTo>
                  <a:lnTo>
                    <a:pt x="94" y="188"/>
                  </a:lnTo>
                  <a:lnTo>
                    <a:pt x="96" y="156"/>
                  </a:lnTo>
                  <a:lnTo>
                    <a:pt x="98" y="126"/>
                  </a:lnTo>
                  <a:lnTo>
                    <a:pt x="106" y="64"/>
                  </a:lnTo>
                  <a:lnTo>
                    <a:pt x="118" y="0"/>
                  </a:lnTo>
                </a:path>
              </a:pathLst>
            </a:custGeom>
            <a:noFill/>
            <a:ln w="12700">
              <a:solidFill>
                <a:srgbClr val="000000"/>
              </a:solidFill>
              <a:prstDash val="solid"/>
              <a:round/>
              <a:headEnd/>
              <a:tailEnd/>
            </a:ln>
          </p:spPr>
          <p:txBody>
            <a:bodyPr/>
            <a:lstStyle/>
            <a:p>
              <a:endParaRPr lang="en-US"/>
            </a:p>
          </p:txBody>
        </p:sp>
        <p:sp>
          <p:nvSpPr>
            <p:cNvPr id="844916" name="Freeform 116"/>
            <p:cNvSpPr>
              <a:spLocks/>
            </p:cNvSpPr>
            <p:nvPr/>
          </p:nvSpPr>
          <p:spPr bwMode="auto">
            <a:xfrm>
              <a:off x="2364" y="2182"/>
              <a:ext cx="46" cy="88"/>
            </a:xfrm>
            <a:custGeom>
              <a:avLst/>
              <a:gdLst/>
              <a:ahLst/>
              <a:cxnLst>
                <a:cxn ang="0">
                  <a:pos x="46" y="88"/>
                </a:cxn>
                <a:cxn ang="0">
                  <a:pos x="36" y="0"/>
                </a:cxn>
                <a:cxn ang="0">
                  <a:pos x="0" y="82"/>
                </a:cxn>
                <a:cxn ang="0">
                  <a:pos x="46" y="88"/>
                </a:cxn>
              </a:cxnLst>
              <a:rect l="0" t="0" r="r" b="b"/>
              <a:pathLst>
                <a:path w="46" h="88">
                  <a:moveTo>
                    <a:pt x="46" y="88"/>
                  </a:moveTo>
                  <a:lnTo>
                    <a:pt x="36" y="0"/>
                  </a:lnTo>
                  <a:lnTo>
                    <a:pt x="0" y="82"/>
                  </a:lnTo>
                  <a:lnTo>
                    <a:pt x="46" y="88"/>
                  </a:lnTo>
                  <a:close/>
                </a:path>
              </a:pathLst>
            </a:custGeom>
            <a:solidFill>
              <a:srgbClr val="000000"/>
            </a:solidFill>
            <a:ln w="9525">
              <a:noFill/>
              <a:round/>
              <a:headEnd/>
              <a:tailEnd/>
            </a:ln>
          </p:spPr>
          <p:txBody>
            <a:bodyPr/>
            <a:lstStyle/>
            <a:p>
              <a:endParaRPr lang="en-US"/>
            </a:p>
          </p:txBody>
        </p:sp>
        <p:sp>
          <p:nvSpPr>
            <p:cNvPr id="844917" name="Freeform 117"/>
            <p:cNvSpPr>
              <a:spLocks/>
            </p:cNvSpPr>
            <p:nvPr/>
          </p:nvSpPr>
          <p:spPr bwMode="auto">
            <a:xfrm>
              <a:off x="2324" y="2568"/>
              <a:ext cx="120" cy="150"/>
            </a:xfrm>
            <a:custGeom>
              <a:avLst/>
              <a:gdLst/>
              <a:ahLst/>
              <a:cxnLst>
                <a:cxn ang="0">
                  <a:pos x="0" y="150"/>
                </a:cxn>
                <a:cxn ang="0">
                  <a:pos x="8" y="142"/>
                </a:cxn>
                <a:cxn ang="0">
                  <a:pos x="14" y="130"/>
                </a:cxn>
                <a:cxn ang="0">
                  <a:pos x="22" y="122"/>
                </a:cxn>
                <a:cxn ang="0">
                  <a:pos x="28" y="110"/>
                </a:cxn>
                <a:cxn ang="0">
                  <a:pos x="32" y="98"/>
                </a:cxn>
                <a:cxn ang="0">
                  <a:pos x="40" y="88"/>
                </a:cxn>
                <a:cxn ang="0">
                  <a:pos x="46" y="80"/>
                </a:cxn>
                <a:cxn ang="0">
                  <a:pos x="50" y="72"/>
                </a:cxn>
                <a:cxn ang="0">
                  <a:pos x="44" y="62"/>
                </a:cxn>
                <a:cxn ang="0">
                  <a:pos x="38" y="50"/>
                </a:cxn>
                <a:cxn ang="0">
                  <a:pos x="34" y="40"/>
                </a:cxn>
                <a:cxn ang="0">
                  <a:pos x="28" y="30"/>
                </a:cxn>
                <a:cxn ang="0">
                  <a:pos x="22" y="18"/>
                </a:cxn>
                <a:cxn ang="0">
                  <a:pos x="18" y="10"/>
                </a:cxn>
                <a:cxn ang="0">
                  <a:pos x="14" y="0"/>
                </a:cxn>
                <a:cxn ang="0">
                  <a:pos x="32" y="2"/>
                </a:cxn>
                <a:cxn ang="0">
                  <a:pos x="36" y="14"/>
                </a:cxn>
                <a:cxn ang="0">
                  <a:pos x="44" y="24"/>
                </a:cxn>
                <a:cxn ang="0">
                  <a:pos x="46" y="36"/>
                </a:cxn>
                <a:cxn ang="0">
                  <a:pos x="50" y="44"/>
                </a:cxn>
                <a:cxn ang="0">
                  <a:pos x="54" y="48"/>
                </a:cxn>
                <a:cxn ang="0">
                  <a:pos x="58" y="52"/>
                </a:cxn>
                <a:cxn ang="0">
                  <a:pos x="62" y="60"/>
                </a:cxn>
                <a:cxn ang="0">
                  <a:pos x="68" y="46"/>
                </a:cxn>
                <a:cxn ang="0">
                  <a:pos x="78" y="40"/>
                </a:cxn>
                <a:cxn ang="0">
                  <a:pos x="86" y="32"/>
                </a:cxn>
                <a:cxn ang="0">
                  <a:pos x="90" y="26"/>
                </a:cxn>
                <a:cxn ang="0">
                  <a:pos x="106" y="28"/>
                </a:cxn>
                <a:cxn ang="0">
                  <a:pos x="100" y="38"/>
                </a:cxn>
                <a:cxn ang="0">
                  <a:pos x="90" y="46"/>
                </a:cxn>
                <a:cxn ang="0">
                  <a:pos x="84" y="54"/>
                </a:cxn>
                <a:cxn ang="0">
                  <a:pos x="76" y="64"/>
                </a:cxn>
                <a:cxn ang="0">
                  <a:pos x="70" y="72"/>
                </a:cxn>
                <a:cxn ang="0">
                  <a:pos x="76" y="82"/>
                </a:cxn>
                <a:cxn ang="0">
                  <a:pos x="86" y="90"/>
                </a:cxn>
                <a:cxn ang="0">
                  <a:pos x="90" y="94"/>
                </a:cxn>
                <a:cxn ang="0">
                  <a:pos x="96" y="96"/>
                </a:cxn>
                <a:cxn ang="0">
                  <a:pos x="104" y="104"/>
                </a:cxn>
                <a:cxn ang="0">
                  <a:pos x="114" y="112"/>
                </a:cxn>
                <a:cxn ang="0">
                  <a:pos x="120" y="118"/>
                </a:cxn>
                <a:cxn ang="0">
                  <a:pos x="108" y="120"/>
                </a:cxn>
                <a:cxn ang="0">
                  <a:pos x="98" y="120"/>
                </a:cxn>
                <a:cxn ang="0">
                  <a:pos x="90" y="112"/>
                </a:cxn>
                <a:cxn ang="0">
                  <a:pos x="80" y="106"/>
                </a:cxn>
                <a:cxn ang="0">
                  <a:pos x="72" y="98"/>
                </a:cxn>
                <a:cxn ang="0">
                  <a:pos x="64" y="92"/>
                </a:cxn>
                <a:cxn ang="0">
                  <a:pos x="60" y="86"/>
                </a:cxn>
                <a:cxn ang="0">
                  <a:pos x="54" y="94"/>
                </a:cxn>
                <a:cxn ang="0">
                  <a:pos x="46" y="106"/>
                </a:cxn>
                <a:cxn ang="0">
                  <a:pos x="40" y="118"/>
                </a:cxn>
                <a:cxn ang="0">
                  <a:pos x="34" y="130"/>
                </a:cxn>
                <a:cxn ang="0">
                  <a:pos x="26" y="140"/>
                </a:cxn>
                <a:cxn ang="0">
                  <a:pos x="20" y="150"/>
                </a:cxn>
                <a:cxn ang="0">
                  <a:pos x="8" y="150"/>
                </a:cxn>
                <a:cxn ang="0">
                  <a:pos x="0" y="150"/>
                </a:cxn>
              </a:cxnLst>
              <a:rect l="0" t="0" r="r" b="b"/>
              <a:pathLst>
                <a:path w="120" h="150">
                  <a:moveTo>
                    <a:pt x="0" y="150"/>
                  </a:moveTo>
                  <a:lnTo>
                    <a:pt x="0" y="150"/>
                  </a:lnTo>
                  <a:lnTo>
                    <a:pt x="8" y="142"/>
                  </a:lnTo>
                  <a:lnTo>
                    <a:pt x="8" y="142"/>
                  </a:lnTo>
                  <a:lnTo>
                    <a:pt x="14" y="130"/>
                  </a:lnTo>
                  <a:lnTo>
                    <a:pt x="14" y="130"/>
                  </a:lnTo>
                  <a:lnTo>
                    <a:pt x="22" y="122"/>
                  </a:lnTo>
                  <a:lnTo>
                    <a:pt x="22" y="122"/>
                  </a:lnTo>
                  <a:lnTo>
                    <a:pt x="28" y="110"/>
                  </a:lnTo>
                  <a:lnTo>
                    <a:pt x="28" y="110"/>
                  </a:lnTo>
                  <a:lnTo>
                    <a:pt x="32" y="98"/>
                  </a:lnTo>
                  <a:lnTo>
                    <a:pt x="32" y="98"/>
                  </a:lnTo>
                  <a:lnTo>
                    <a:pt x="40" y="88"/>
                  </a:lnTo>
                  <a:lnTo>
                    <a:pt x="40" y="88"/>
                  </a:lnTo>
                  <a:lnTo>
                    <a:pt x="46" y="80"/>
                  </a:lnTo>
                  <a:lnTo>
                    <a:pt x="46" y="80"/>
                  </a:lnTo>
                  <a:lnTo>
                    <a:pt x="50" y="72"/>
                  </a:lnTo>
                  <a:lnTo>
                    <a:pt x="50" y="72"/>
                  </a:lnTo>
                  <a:lnTo>
                    <a:pt x="44" y="62"/>
                  </a:lnTo>
                  <a:lnTo>
                    <a:pt x="44" y="62"/>
                  </a:lnTo>
                  <a:lnTo>
                    <a:pt x="38" y="50"/>
                  </a:lnTo>
                  <a:lnTo>
                    <a:pt x="38" y="50"/>
                  </a:lnTo>
                  <a:lnTo>
                    <a:pt x="34" y="40"/>
                  </a:lnTo>
                  <a:lnTo>
                    <a:pt x="34" y="40"/>
                  </a:lnTo>
                  <a:lnTo>
                    <a:pt x="28" y="30"/>
                  </a:lnTo>
                  <a:lnTo>
                    <a:pt x="28" y="30"/>
                  </a:lnTo>
                  <a:lnTo>
                    <a:pt x="22" y="18"/>
                  </a:lnTo>
                  <a:lnTo>
                    <a:pt x="22" y="18"/>
                  </a:lnTo>
                  <a:lnTo>
                    <a:pt x="18" y="10"/>
                  </a:lnTo>
                  <a:lnTo>
                    <a:pt x="18" y="10"/>
                  </a:lnTo>
                  <a:lnTo>
                    <a:pt x="14" y="0"/>
                  </a:lnTo>
                  <a:lnTo>
                    <a:pt x="14" y="0"/>
                  </a:lnTo>
                  <a:lnTo>
                    <a:pt x="22" y="0"/>
                  </a:lnTo>
                  <a:lnTo>
                    <a:pt x="32" y="2"/>
                  </a:lnTo>
                  <a:lnTo>
                    <a:pt x="32" y="2"/>
                  </a:lnTo>
                  <a:lnTo>
                    <a:pt x="36" y="14"/>
                  </a:lnTo>
                  <a:lnTo>
                    <a:pt x="36" y="14"/>
                  </a:lnTo>
                  <a:lnTo>
                    <a:pt x="44" y="24"/>
                  </a:lnTo>
                  <a:lnTo>
                    <a:pt x="44" y="24"/>
                  </a:lnTo>
                  <a:lnTo>
                    <a:pt x="46" y="36"/>
                  </a:lnTo>
                  <a:lnTo>
                    <a:pt x="46" y="36"/>
                  </a:lnTo>
                  <a:lnTo>
                    <a:pt x="50" y="44"/>
                  </a:lnTo>
                  <a:lnTo>
                    <a:pt x="50" y="44"/>
                  </a:lnTo>
                  <a:lnTo>
                    <a:pt x="54" y="48"/>
                  </a:lnTo>
                  <a:lnTo>
                    <a:pt x="58" y="52"/>
                  </a:lnTo>
                  <a:lnTo>
                    <a:pt x="58" y="52"/>
                  </a:lnTo>
                  <a:lnTo>
                    <a:pt x="62" y="60"/>
                  </a:lnTo>
                  <a:lnTo>
                    <a:pt x="62" y="60"/>
                  </a:lnTo>
                  <a:lnTo>
                    <a:pt x="64" y="54"/>
                  </a:lnTo>
                  <a:lnTo>
                    <a:pt x="68" y="46"/>
                  </a:lnTo>
                  <a:lnTo>
                    <a:pt x="68" y="46"/>
                  </a:lnTo>
                  <a:lnTo>
                    <a:pt x="78" y="40"/>
                  </a:lnTo>
                  <a:lnTo>
                    <a:pt x="78" y="40"/>
                  </a:lnTo>
                  <a:lnTo>
                    <a:pt x="86" y="32"/>
                  </a:lnTo>
                  <a:lnTo>
                    <a:pt x="86" y="32"/>
                  </a:lnTo>
                  <a:lnTo>
                    <a:pt x="90" y="26"/>
                  </a:lnTo>
                  <a:lnTo>
                    <a:pt x="90" y="26"/>
                  </a:lnTo>
                  <a:lnTo>
                    <a:pt x="106" y="28"/>
                  </a:lnTo>
                  <a:lnTo>
                    <a:pt x="106" y="28"/>
                  </a:lnTo>
                  <a:lnTo>
                    <a:pt x="100" y="38"/>
                  </a:lnTo>
                  <a:lnTo>
                    <a:pt x="100" y="38"/>
                  </a:lnTo>
                  <a:lnTo>
                    <a:pt x="90" y="46"/>
                  </a:lnTo>
                  <a:lnTo>
                    <a:pt x="90" y="46"/>
                  </a:lnTo>
                  <a:lnTo>
                    <a:pt x="84" y="54"/>
                  </a:lnTo>
                  <a:lnTo>
                    <a:pt x="84" y="54"/>
                  </a:lnTo>
                  <a:lnTo>
                    <a:pt x="76" y="64"/>
                  </a:lnTo>
                  <a:lnTo>
                    <a:pt x="76" y="64"/>
                  </a:lnTo>
                  <a:lnTo>
                    <a:pt x="70" y="72"/>
                  </a:lnTo>
                  <a:lnTo>
                    <a:pt x="70" y="72"/>
                  </a:lnTo>
                  <a:lnTo>
                    <a:pt x="76" y="82"/>
                  </a:lnTo>
                  <a:lnTo>
                    <a:pt x="76" y="82"/>
                  </a:lnTo>
                  <a:lnTo>
                    <a:pt x="86" y="90"/>
                  </a:lnTo>
                  <a:lnTo>
                    <a:pt x="86" y="90"/>
                  </a:lnTo>
                  <a:lnTo>
                    <a:pt x="90" y="94"/>
                  </a:lnTo>
                  <a:lnTo>
                    <a:pt x="96" y="96"/>
                  </a:lnTo>
                  <a:lnTo>
                    <a:pt x="96" y="96"/>
                  </a:lnTo>
                  <a:lnTo>
                    <a:pt x="104" y="104"/>
                  </a:lnTo>
                  <a:lnTo>
                    <a:pt x="104" y="104"/>
                  </a:lnTo>
                  <a:lnTo>
                    <a:pt x="114" y="112"/>
                  </a:lnTo>
                  <a:lnTo>
                    <a:pt x="114" y="112"/>
                  </a:lnTo>
                  <a:lnTo>
                    <a:pt x="120" y="118"/>
                  </a:lnTo>
                  <a:lnTo>
                    <a:pt x="120" y="118"/>
                  </a:lnTo>
                  <a:lnTo>
                    <a:pt x="114" y="118"/>
                  </a:lnTo>
                  <a:lnTo>
                    <a:pt x="108" y="120"/>
                  </a:lnTo>
                  <a:lnTo>
                    <a:pt x="108" y="120"/>
                  </a:lnTo>
                  <a:lnTo>
                    <a:pt x="98" y="120"/>
                  </a:lnTo>
                  <a:lnTo>
                    <a:pt x="98" y="120"/>
                  </a:lnTo>
                  <a:lnTo>
                    <a:pt x="90" y="112"/>
                  </a:lnTo>
                  <a:lnTo>
                    <a:pt x="90" y="112"/>
                  </a:lnTo>
                  <a:lnTo>
                    <a:pt x="80" y="106"/>
                  </a:lnTo>
                  <a:lnTo>
                    <a:pt x="80" y="106"/>
                  </a:lnTo>
                  <a:lnTo>
                    <a:pt x="72" y="98"/>
                  </a:lnTo>
                  <a:lnTo>
                    <a:pt x="72" y="98"/>
                  </a:lnTo>
                  <a:lnTo>
                    <a:pt x="64" y="92"/>
                  </a:lnTo>
                  <a:lnTo>
                    <a:pt x="64" y="92"/>
                  </a:lnTo>
                  <a:lnTo>
                    <a:pt x="60" y="86"/>
                  </a:lnTo>
                  <a:lnTo>
                    <a:pt x="60" y="86"/>
                  </a:lnTo>
                  <a:lnTo>
                    <a:pt x="54" y="94"/>
                  </a:lnTo>
                  <a:lnTo>
                    <a:pt x="54" y="94"/>
                  </a:lnTo>
                  <a:lnTo>
                    <a:pt x="46" y="106"/>
                  </a:lnTo>
                  <a:lnTo>
                    <a:pt x="46" y="106"/>
                  </a:lnTo>
                  <a:lnTo>
                    <a:pt x="40" y="118"/>
                  </a:lnTo>
                  <a:lnTo>
                    <a:pt x="40" y="118"/>
                  </a:lnTo>
                  <a:lnTo>
                    <a:pt x="34" y="130"/>
                  </a:lnTo>
                  <a:lnTo>
                    <a:pt x="34" y="130"/>
                  </a:lnTo>
                  <a:lnTo>
                    <a:pt x="26" y="140"/>
                  </a:lnTo>
                  <a:lnTo>
                    <a:pt x="26" y="140"/>
                  </a:lnTo>
                  <a:lnTo>
                    <a:pt x="20" y="150"/>
                  </a:lnTo>
                  <a:lnTo>
                    <a:pt x="20" y="150"/>
                  </a:lnTo>
                  <a:lnTo>
                    <a:pt x="8" y="150"/>
                  </a:lnTo>
                  <a:lnTo>
                    <a:pt x="8" y="150"/>
                  </a:lnTo>
                  <a:lnTo>
                    <a:pt x="0" y="150"/>
                  </a:lnTo>
                  <a:lnTo>
                    <a:pt x="0" y="150"/>
                  </a:lnTo>
                  <a:close/>
                </a:path>
              </a:pathLst>
            </a:custGeom>
            <a:solidFill>
              <a:srgbClr val="000000"/>
            </a:solidFill>
            <a:ln w="9525">
              <a:noFill/>
              <a:round/>
              <a:headEnd/>
              <a:tailEnd/>
            </a:ln>
          </p:spPr>
          <p:txBody>
            <a:bodyPr/>
            <a:lstStyle/>
            <a:p>
              <a:endParaRPr lang="en-US"/>
            </a:p>
          </p:txBody>
        </p:sp>
        <p:sp>
          <p:nvSpPr>
            <p:cNvPr id="844918" name="Rectangle 118"/>
            <p:cNvSpPr>
              <a:spLocks noChangeArrowheads="1"/>
            </p:cNvSpPr>
            <p:nvPr/>
          </p:nvSpPr>
          <p:spPr bwMode="auto">
            <a:xfrm>
              <a:off x="3116" y="2958"/>
              <a:ext cx="710" cy="154"/>
            </a:xfrm>
            <a:prstGeom prst="rect">
              <a:avLst/>
            </a:prstGeom>
            <a:noFill/>
            <a:ln w="9525">
              <a:noFill/>
              <a:miter lim="800000"/>
              <a:headEnd/>
              <a:tailEnd/>
            </a:ln>
          </p:spPr>
          <p:txBody>
            <a:bodyPr wrap="none" lIns="0" tIns="0" rIns="0" bIns="0">
              <a:spAutoFit/>
            </a:bodyPr>
            <a:lstStyle/>
            <a:p>
              <a:pPr eaLnBrk="0" hangingPunct="0">
                <a:lnSpc>
                  <a:spcPct val="100000"/>
                </a:lnSpc>
              </a:pPr>
              <a:r>
                <a:rPr lang="en-US" sz="1600" b="0">
                  <a:solidFill>
                    <a:schemeClr val="tx1"/>
                  </a:solidFill>
                  <a:latin typeface="Arial" charset="0"/>
                </a:rPr>
                <a:t>Connections</a:t>
              </a:r>
              <a:endParaRPr lang="en-US" sz="2400">
                <a:solidFill>
                  <a:schemeClr val="tx1"/>
                </a:solidFill>
                <a:latin typeface="Arial" charset="0"/>
              </a:endParaRPr>
            </a:p>
          </p:txBody>
        </p:sp>
      </p:grpSp>
    </p:spTree>
    <p:extLst>
      <p:ext uri="{BB962C8B-B14F-4D97-AF65-F5344CB8AC3E}">
        <p14:creationId xmlns:p14="http://schemas.microsoft.com/office/powerpoint/2010/main" val="3627084462"/>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2"/>
          <p:cNvSpPr>
            <a:spLocks noGrp="1" noChangeAspect="1" noChangeArrowheads="1"/>
          </p:cNvSpPr>
          <p:nvPr>
            <p:ph type="title"/>
          </p:nvPr>
        </p:nvSpPr>
        <p:spPr/>
        <p:txBody>
          <a:bodyPr/>
          <a:lstStyle/>
          <a:p>
            <a:r>
              <a:rPr lang="en-US" dirty="0"/>
              <a:t>SQL Server </a:t>
            </a:r>
            <a:r>
              <a:rPr lang="en-US" dirty="0" smtClean="0"/>
              <a:t>Exception Policy</a:t>
            </a:r>
            <a:endParaRPr lang="en-US" dirty="0"/>
          </a:p>
        </p:txBody>
      </p:sp>
      <p:sp>
        <p:nvSpPr>
          <p:cNvPr id="846851" name="Rectangle 3"/>
          <p:cNvSpPr>
            <a:spLocks noGrp="1" noChangeAspect="1" noChangeArrowheads="1"/>
          </p:cNvSpPr>
          <p:nvPr>
            <p:ph idx="1"/>
          </p:nvPr>
        </p:nvSpPr>
        <p:spPr/>
        <p:txBody>
          <a:bodyPr>
            <a:normAutofit/>
          </a:bodyPr>
          <a:lstStyle/>
          <a:p>
            <a:r>
              <a:rPr lang="en-US" dirty="0"/>
              <a:t>SQL Server / CLR uses an escalation policy</a:t>
            </a:r>
          </a:p>
          <a:p>
            <a:pPr lvl="1"/>
            <a:r>
              <a:rPr lang="en-US" dirty="0"/>
              <a:t>Handle abnormal conditions in user code</a:t>
            </a:r>
          </a:p>
          <a:p>
            <a:pPr lvl="2"/>
            <a:r>
              <a:rPr lang="en-US" dirty="0"/>
              <a:t>Completely unwinds the managed stack</a:t>
            </a:r>
          </a:p>
          <a:p>
            <a:pPr lvl="2"/>
            <a:r>
              <a:rPr lang="en-US" dirty="0"/>
              <a:t>Shuts down an </a:t>
            </a:r>
            <a:r>
              <a:rPr lang="en-US" dirty="0" err="1"/>
              <a:t>AppDomain</a:t>
            </a:r>
            <a:r>
              <a:rPr lang="en-US" dirty="0"/>
              <a:t> if locks detected</a:t>
            </a:r>
          </a:p>
          <a:p>
            <a:pPr lvl="1"/>
            <a:r>
              <a:rPr lang="en-US" dirty="0"/>
              <a:t>Shut down a session with T-SQL kill command</a:t>
            </a:r>
          </a:p>
          <a:p>
            <a:pPr lvl="2"/>
            <a:r>
              <a:rPr lang="en-US" dirty="0" err="1"/>
              <a:t>Thread.abort</a:t>
            </a:r>
            <a:endParaRPr lang="en-US" dirty="0"/>
          </a:p>
          <a:p>
            <a:pPr lvl="2"/>
            <a:r>
              <a:rPr lang="en-US" dirty="0"/>
              <a:t>"Rude" </a:t>
            </a:r>
            <a:r>
              <a:rPr lang="en-US" dirty="0" err="1"/>
              <a:t>thread.abort</a:t>
            </a:r>
            <a:r>
              <a:rPr lang="en-US" dirty="0"/>
              <a:t> – finally block may not run</a:t>
            </a:r>
          </a:p>
          <a:p>
            <a:pPr lvl="2"/>
            <a:r>
              <a:rPr lang="en-US" dirty="0"/>
              <a:t>Shuts down an </a:t>
            </a:r>
            <a:r>
              <a:rPr lang="en-US" dirty="0" err="1"/>
              <a:t>AppDomain</a:t>
            </a:r>
            <a:r>
              <a:rPr lang="en-US" dirty="0"/>
              <a:t> if locks detected</a:t>
            </a:r>
          </a:p>
          <a:p>
            <a:pPr lvl="2"/>
            <a:r>
              <a:rPr lang="en-US" dirty="0"/>
              <a:t>Transaction rolled back – based on XACT_ABORT</a:t>
            </a:r>
          </a:p>
          <a:p>
            <a:pPr lvl="3"/>
            <a:r>
              <a:rPr lang="en-US" dirty="0"/>
              <a:t>For other sessions for </a:t>
            </a:r>
            <a:r>
              <a:rPr lang="en-US" dirty="0" err="1"/>
              <a:t>AppDomain</a:t>
            </a:r>
            <a:endParaRPr lang="en-US" dirty="0"/>
          </a:p>
          <a:p>
            <a:pPr lvl="1"/>
            <a:r>
              <a:rPr lang="en-US" dirty="0"/>
              <a:t>Runaway user code</a:t>
            </a:r>
          </a:p>
          <a:p>
            <a:pPr lvl="2"/>
            <a:r>
              <a:rPr lang="en-US" dirty="0"/>
              <a:t>Policy to determine runaway</a:t>
            </a:r>
          </a:p>
        </p:txBody>
      </p:sp>
    </p:spTree>
    <p:extLst>
      <p:ext uri="{BB962C8B-B14F-4D97-AF65-F5344CB8AC3E}">
        <p14:creationId xmlns:p14="http://schemas.microsoft.com/office/powerpoint/2010/main" val="29672167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685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4685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685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685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4685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4685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46851">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46851">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46851">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46851">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4685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Metadata </a:t>
            </a:r>
            <a:endParaRPr lang="en-US" dirty="0"/>
          </a:p>
        </p:txBody>
      </p:sp>
      <p:sp>
        <p:nvSpPr>
          <p:cNvPr id="3" name="Content Placeholder 2"/>
          <p:cNvSpPr>
            <a:spLocks noGrp="1"/>
          </p:cNvSpPr>
          <p:nvPr>
            <p:ph idx="1"/>
          </p:nvPr>
        </p:nvSpPr>
        <p:spPr/>
        <p:txBody>
          <a:bodyPr>
            <a:normAutofit lnSpcReduction="10000"/>
          </a:bodyPr>
          <a:lstStyle/>
          <a:p>
            <a:r>
              <a:rPr lang="en-US" dirty="0" smtClean="0"/>
              <a:t>Assemblies</a:t>
            </a:r>
            <a:endParaRPr lang="en-US" dirty="0"/>
          </a:p>
          <a:p>
            <a:pPr lvl="1"/>
            <a:r>
              <a:rPr lang="en-US" dirty="0" err="1"/>
              <a:t>sys.assemblies</a:t>
            </a:r>
            <a:endParaRPr lang="en-US" dirty="0"/>
          </a:p>
          <a:p>
            <a:pPr lvl="1"/>
            <a:r>
              <a:rPr lang="en-US" dirty="0" err="1"/>
              <a:t>sys.assembly_files</a:t>
            </a:r>
            <a:endParaRPr lang="en-US" dirty="0"/>
          </a:p>
          <a:p>
            <a:pPr lvl="1"/>
            <a:r>
              <a:rPr lang="en-US" dirty="0" err="1" smtClean="0"/>
              <a:t>sys.assembly_references</a:t>
            </a:r>
            <a:endParaRPr lang="en-US" dirty="0" smtClean="0"/>
          </a:p>
          <a:p>
            <a:r>
              <a:rPr lang="en-US" dirty="0" smtClean="0"/>
              <a:t>Assembly-Module dependencies</a:t>
            </a:r>
          </a:p>
          <a:p>
            <a:pPr lvl="1"/>
            <a:r>
              <a:rPr lang="en-US" dirty="0" err="1"/>
              <a:t>s</a:t>
            </a:r>
            <a:r>
              <a:rPr lang="en-US" dirty="0" err="1" smtClean="0"/>
              <a:t>ys.assembly_modules</a:t>
            </a:r>
            <a:endParaRPr lang="en-US" dirty="0" smtClean="0"/>
          </a:p>
          <a:p>
            <a:pPr lvl="1"/>
            <a:r>
              <a:rPr lang="en-US" dirty="0" err="1" smtClean="0"/>
              <a:t>sys.module_assembly_usages</a:t>
            </a:r>
            <a:endParaRPr lang="en-US" dirty="0" smtClean="0"/>
          </a:p>
          <a:p>
            <a:pPr lvl="1"/>
            <a:r>
              <a:rPr lang="en-US" dirty="0" err="1" smtClean="0"/>
              <a:t>sys.server_assembly_modules</a:t>
            </a:r>
            <a:endParaRPr lang="en-US" dirty="0"/>
          </a:p>
          <a:p>
            <a:pPr lvl="1"/>
            <a:r>
              <a:rPr lang="en-US" dirty="0" err="1" smtClean="0"/>
              <a:t>sys.assembly_types</a:t>
            </a:r>
            <a:r>
              <a:rPr lang="en-US" dirty="0" smtClean="0"/>
              <a:t>, </a:t>
            </a:r>
            <a:r>
              <a:rPr lang="en-US" dirty="0" err="1" smtClean="0"/>
              <a:t>sys.types</a:t>
            </a:r>
            <a:endParaRPr lang="en-US" dirty="0" smtClean="0"/>
          </a:p>
          <a:p>
            <a:pPr lvl="1"/>
            <a:r>
              <a:rPr lang="en-US" dirty="0" err="1" smtClean="0"/>
              <a:t>sys.type_assembly_usages</a:t>
            </a:r>
            <a:endParaRPr lang="en-US" dirty="0" smtClean="0"/>
          </a:p>
          <a:p>
            <a:pPr lvl="1"/>
            <a:r>
              <a:rPr lang="en-US" dirty="0" err="1" smtClean="0"/>
              <a:t>sys.column_type_usages</a:t>
            </a:r>
            <a:endParaRPr lang="en-US" dirty="0" smtClean="0"/>
          </a:p>
          <a:p>
            <a:pPr lvl="1"/>
            <a:r>
              <a:rPr lang="en-US" dirty="0" err="1" smtClean="0"/>
              <a:t>sys.parameter_type_usages</a:t>
            </a:r>
            <a:endParaRPr lang="en-US" dirty="0"/>
          </a:p>
          <a:p>
            <a:pPr lvl="1"/>
            <a:endParaRPr lang="en-US" dirty="0"/>
          </a:p>
        </p:txBody>
      </p:sp>
    </p:spTree>
    <p:extLst>
      <p:ext uri="{BB962C8B-B14F-4D97-AF65-F5344CB8AC3E}">
        <p14:creationId xmlns:p14="http://schemas.microsoft.com/office/powerpoint/2010/main" val="17799143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Management Views</a:t>
            </a:r>
            <a:endParaRPr lang="en-US" dirty="0"/>
          </a:p>
        </p:txBody>
      </p:sp>
      <p:sp>
        <p:nvSpPr>
          <p:cNvPr id="3" name="Content Placeholder 2"/>
          <p:cNvSpPr>
            <a:spLocks noGrp="1"/>
          </p:cNvSpPr>
          <p:nvPr>
            <p:ph idx="1"/>
          </p:nvPr>
        </p:nvSpPr>
        <p:spPr/>
        <p:txBody>
          <a:bodyPr/>
          <a:lstStyle/>
          <a:p>
            <a:r>
              <a:rPr lang="en-US" dirty="0" smtClean="0"/>
              <a:t>CLR</a:t>
            </a:r>
            <a:endParaRPr lang="en-US" dirty="0"/>
          </a:p>
          <a:p>
            <a:pPr lvl="1"/>
            <a:r>
              <a:rPr lang="en-US" dirty="0" err="1"/>
              <a:t>sys.dm_clr_appdomains</a:t>
            </a:r>
            <a:endParaRPr lang="en-US" dirty="0"/>
          </a:p>
          <a:p>
            <a:pPr lvl="1"/>
            <a:r>
              <a:rPr lang="en-US" dirty="0" err="1"/>
              <a:t>sys.dm_clr_loaded_assemblies</a:t>
            </a:r>
            <a:endParaRPr lang="en-US" dirty="0"/>
          </a:p>
          <a:p>
            <a:pPr lvl="1"/>
            <a:r>
              <a:rPr lang="en-US" dirty="0" err="1"/>
              <a:t>sys.dm_clr_properties</a:t>
            </a:r>
            <a:endParaRPr lang="en-US" dirty="0"/>
          </a:p>
          <a:p>
            <a:pPr lvl="1"/>
            <a:r>
              <a:rPr lang="en-US" dirty="0" err="1"/>
              <a:t>sys.dm_clr_tasks</a:t>
            </a:r>
            <a:endParaRPr lang="en-US" dirty="0"/>
          </a:p>
          <a:p>
            <a:r>
              <a:rPr lang="en-US" dirty="0" smtClean="0"/>
              <a:t>Execution Engine</a:t>
            </a:r>
          </a:p>
          <a:p>
            <a:pPr lvl="1"/>
            <a:r>
              <a:rPr lang="en-US" dirty="0" err="1" smtClean="0"/>
              <a:t>sys.dm_exec_query_stats</a:t>
            </a:r>
            <a:endParaRPr lang="en-US" dirty="0"/>
          </a:p>
          <a:p>
            <a:pPr lvl="1"/>
            <a:r>
              <a:rPr lang="en-US" dirty="0" err="1"/>
              <a:t>sys.dm_exec_requests</a:t>
            </a:r>
            <a:endParaRPr lang="en-US" dirty="0"/>
          </a:p>
          <a:p>
            <a:pPr lvl="1"/>
            <a:r>
              <a:rPr lang="en-US" dirty="0" err="1"/>
              <a:t>sys.dm_exec_cached_plans</a:t>
            </a:r>
            <a:endParaRPr lang="en-US" dirty="0"/>
          </a:p>
          <a:p>
            <a:r>
              <a:rPr lang="en-US" dirty="0" smtClean="0"/>
              <a:t>SQLOS	</a:t>
            </a:r>
          </a:p>
          <a:p>
            <a:pPr lvl="1"/>
            <a:r>
              <a:rPr lang="en-US" dirty="0" err="1" smtClean="0"/>
              <a:t>sys.dm_os_memory_clerks</a:t>
            </a:r>
            <a:endParaRPr lang="en-US" dirty="0"/>
          </a:p>
          <a:p>
            <a:pPr lvl="1"/>
            <a:r>
              <a:rPr lang="en-US" dirty="0" err="1"/>
              <a:t>sys.dm_os_memory_</a:t>
            </a:r>
            <a:r>
              <a:rPr lang="en-US" dirty="0" err="1" smtClean="0"/>
              <a:t>objects</a:t>
            </a:r>
            <a:endParaRPr lang="en-US" dirty="0"/>
          </a:p>
          <a:p>
            <a:endParaRPr lang="en-US" dirty="0"/>
          </a:p>
        </p:txBody>
      </p:sp>
    </p:spTree>
    <p:extLst>
      <p:ext uri="{BB962C8B-B14F-4D97-AF65-F5344CB8AC3E}">
        <p14:creationId xmlns:p14="http://schemas.microsoft.com/office/powerpoint/2010/main" val="612365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Requirements</a:t>
            </a:r>
            <a:endParaRPr lang="en-US" dirty="0"/>
          </a:p>
        </p:txBody>
      </p:sp>
      <p:sp>
        <p:nvSpPr>
          <p:cNvPr id="3" name="Content Placeholder 2"/>
          <p:cNvSpPr>
            <a:spLocks noGrp="1"/>
          </p:cNvSpPr>
          <p:nvPr>
            <p:ph idx="1"/>
          </p:nvPr>
        </p:nvSpPr>
        <p:spPr/>
        <p:txBody>
          <a:bodyPr/>
          <a:lstStyle/>
          <a:p>
            <a:r>
              <a:rPr lang="en-US" dirty="0" smtClean="0"/>
              <a:t>Assembly PERMISSION_SET</a:t>
            </a:r>
          </a:p>
          <a:p>
            <a:pPr lvl="1"/>
            <a:r>
              <a:rPr lang="en-US" dirty="0" smtClean="0"/>
              <a:t>SAFE</a:t>
            </a:r>
          </a:p>
          <a:p>
            <a:pPr lvl="1"/>
            <a:r>
              <a:rPr lang="en-US" dirty="0" smtClean="0"/>
              <a:t>EXTERNAL_ACCESS</a:t>
            </a:r>
          </a:p>
          <a:p>
            <a:pPr lvl="1"/>
            <a:r>
              <a:rPr lang="en-US" dirty="0" smtClean="0"/>
              <a:t>UNSAFE</a:t>
            </a:r>
          </a:p>
          <a:p>
            <a:r>
              <a:rPr lang="en-US" dirty="0" smtClean="0"/>
              <a:t>TRUSTWORTHY</a:t>
            </a:r>
          </a:p>
          <a:p>
            <a:r>
              <a:rPr lang="en-US" dirty="0" smtClean="0"/>
              <a:t>Data Access is dynamic SQL</a:t>
            </a:r>
          </a:p>
          <a:p>
            <a:pPr lvl="1"/>
            <a:r>
              <a:rPr lang="en-US" dirty="0" smtClean="0"/>
              <a:t>EXECUTE AS may be required</a:t>
            </a:r>
          </a:p>
          <a:p>
            <a:r>
              <a:rPr lang="en-US" dirty="0" smtClean="0"/>
              <a:t>Impersonation in Code</a:t>
            </a:r>
            <a:endParaRPr lang="en-US" dirty="0"/>
          </a:p>
        </p:txBody>
      </p:sp>
    </p:spTree>
    <p:extLst>
      <p:ext uri="{BB962C8B-B14F-4D97-AF65-F5344CB8AC3E}">
        <p14:creationId xmlns:p14="http://schemas.microsoft.com/office/powerpoint/2010/main" val="38554474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SQLCLR Data Access is Dynamic SQL</a:t>
            </a:r>
            <a:endParaRPr lang="en-US" dirty="0"/>
          </a:p>
        </p:txBody>
      </p:sp>
      <p:sp>
        <p:nvSpPr>
          <p:cNvPr id="3" name="Content Placeholder 2"/>
          <p:cNvSpPr>
            <a:spLocks noGrp="1"/>
          </p:cNvSpPr>
          <p:nvPr>
            <p:ph idx="1"/>
          </p:nvPr>
        </p:nvSpPr>
        <p:spPr/>
        <p:txBody>
          <a:bodyPr>
            <a:normAutofit/>
          </a:bodyPr>
          <a:lstStyle/>
          <a:p>
            <a:r>
              <a:rPr lang="en-US" dirty="0" smtClean="0"/>
              <a:t>SQLCLR uses </a:t>
            </a:r>
            <a:r>
              <a:rPr lang="en-US" dirty="0" err="1" smtClean="0"/>
              <a:t>SqlCommand</a:t>
            </a:r>
            <a:endParaRPr lang="en-US" dirty="0" smtClean="0"/>
          </a:p>
          <a:p>
            <a:pPr lvl="1"/>
            <a:r>
              <a:rPr lang="en-US" dirty="0" smtClean="0"/>
              <a:t>If </a:t>
            </a:r>
            <a:r>
              <a:rPr lang="en-US" dirty="0" err="1" smtClean="0"/>
              <a:t>SqlCommand</a:t>
            </a:r>
            <a:r>
              <a:rPr lang="en-US" dirty="0" smtClean="0"/>
              <a:t> uses string - it's dynamic SQL</a:t>
            </a:r>
          </a:p>
          <a:p>
            <a:r>
              <a:rPr lang="en-US" dirty="0" smtClean="0"/>
              <a:t>Subject to SQL injection if user input concatenated</a:t>
            </a:r>
          </a:p>
          <a:p>
            <a:pPr lvl="1"/>
            <a:r>
              <a:rPr lang="en-US" dirty="0" smtClean="0"/>
              <a:t>Always use parameterized queries</a:t>
            </a:r>
          </a:p>
          <a:p>
            <a:r>
              <a:rPr lang="en-US" dirty="0" smtClean="0"/>
              <a:t>Not subject to dependency tracking</a:t>
            </a:r>
          </a:p>
          <a:p>
            <a:r>
              <a:rPr lang="en-US" dirty="0" smtClean="0"/>
              <a:t>Always breaks ownership chain</a:t>
            </a:r>
          </a:p>
          <a:p>
            <a:r>
              <a:rPr lang="en-US" dirty="0" smtClean="0"/>
              <a:t>Cannot be used to wrap SQL statement without direct table access</a:t>
            </a:r>
          </a:p>
          <a:p>
            <a:pPr lvl="1"/>
            <a:r>
              <a:rPr lang="en-US" dirty="0" smtClean="0"/>
              <a:t>Unless EXECUTE AS OWNER or code-signing used</a:t>
            </a:r>
            <a:endParaRPr lang="en-US" dirty="0"/>
          </a:p>
        </p:txBody>
      </p:sp>
    </p:spTree>
    <p:extLst>
      <p:ext uri="{BB962C8B-B14F-4D97-AF65-F5344CB8AC3E}">
        <p14:creationId xmlns:p14="http://schemas.microsoft.com/office/powerpoint/2010/main" val="525811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a:t>
            </a:r>
            <a:endParaRPr lang="en-US" dirty="0"/>
          </a:p>
        </p:txBody>
      </p:sp>
      <p:sp>
        <p:nvSpPr>
          <p:cNvPr id="3" name="Content Placeholder 2"/>
          <p:cNvSpPr>
            <a:spLocks noGrp="1"/>
          </p:cNvSpPr>
          <p:nvPr>
            <p:ph idx="1"/>
          </p:nvPr>
        </p:nvSpPr>
        <p:spPr/>
        <p:txBody>
          <a:bodyPr/>
          <a:lstStyle/>
          <a:p>
            <a:r>
              <a:rPr lang="en-US" dirty="0" err="1"/>
              <a:t>CLR:Assembly</a:t>
            </a:r>
            <a:r>
              <a:rPr lang="en-US" dirty="0"/>
              <a:t> Load – monitor assembly load requests (success and failures)</a:t>
            </a:r>
          </a:p>
          <a:p>
            <a:r>
              <a:rPr lang="en-US" dirty="0" err="1"/>
              <a:t>SQL:BatchStarting</a:t>
            </a:r>
            <a:r>
              <a:rPr lang="en-US" dirty="0"/>
              <a:t>, </a:t>
            </a:r>
            <a:r>
              <a:rPr lang="en-US" dirty="0" err="1"/>
              <a:t>BatchCompleted</a:t>
            </a:r>
            <a:endParaRPr lang="en-US" dirty="0"/>
          </a:p>
          <a:p>
            <a:r>
              <a:rPr lang="en-US" dirty="0" err="1"/>
              <a:t>SP:Starting</a:t>
            </a:r>
            <a:r>
              <a:rPr lang="en-US" dirty="0"/>
              <a:t>, Completed, </a:t>
            </a:r>
            <a:r>
              <a:rPr lang="en-US" dirty="0" err="1"/>
              <a:t>StmtStarting</a:t>
            </a:r>
            <a:r>
              <a:rPr lang="en-US" dirty="0"/>
              <a:t>, </a:t>
            </a:r>
            <a:r>
              <a:rPr lang="en-US" dirty="0" err="1"/>
              <a:t>StmtCompleted</a:t>
            </a:r>
            <a:r>
              <a:rPr lang="en-US" dirty="0"/>
              <a:t> – monitor execution of T-SQL and CLR </a:t>
            </a:r>
            <a:r>
              <a:rPr lang="en-US" dirty="0" smtClean="0"/>
              <a:t>routines</a:t>
            </a:r>
            <a:endParaRPr lang="en-US" dirty="0"/>
          </a:p>
        </p:txBody>
      </p:sp>
    </p:spTree>
    <p:extLst>
      <p:ext uri="{BB962C8B-B14F-4D97-AF65-F5344CB8AC3E}">
        <p14:creationId xmlns:p14="http://schemas.microsoft.com/office/powerpoint/2010/main" val="36459373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Perfmon</a:t>
            </a:r>
            <a:r>
              <a:rPr lang="en-US" dirty="0" smtClean="0"/>
              <a:t> Counters</a:t>
            </a:r>
            <a:endParaRPr lang="en-US" dirty="0"/>
          </a:p>
        </p:txBody>
      </p:sp>
      <p:sp>
        <p:nvSpPr>
          <p:cNvPr id="3" name="Content Placeholder 2"/>
          <p:cNvSpPr>
            <a:spLocks noGrp="1"/>
          </p:cNvSpPr>
          <p:nvPr>
            <p:ph idx="1"/>
          </p:nvPr>
        </p:nvSpPr>
        <p:spPr/>
        <p:txBody>
          <a:bodyPr/>
          <a:lstStyle/>
          <a:p>
            <a:r>
              <a:rPr lang="en-US" dirty="0"/>
              <a:t>SQL </a:t>
            </a:r>
            <a:r>
              <a:rPr lang="en-US" dirty="0" err="1"/>
              <a:t>Server:CLR-CLR</a:t>
            </a:r>
            <a:r>
              <a:rPr lang="en-US" dirty="0"/>
              <a:t> Execution </a:t>
            </a:r>
          </a:p>
          <a:p>
            <a:pPr lvl="1"/>
            <a:r>
              <a:rPr lang="en-US" dirty="0" smtClean="0"/>
              <a:t>Total </a:t>
            </a:r>
            <a:r>
              <a:rPr lang="en-US" dirty="0"/>
              <a:t>time spent in CLR execution</a:t>
            </a:r>
          </a:p>
          <a:p>
            <a:r>
              <a:rPr lang="en-US" dirty="0"/>
              <a:t>.NET CLR Memory</a:t>
            </a:r>
          </a:p>
          <a:p>
            <a:endParaRPr lang="en-US" dirty="0"/>
          </a:p>
        </p:txBody>
      </p:sp>
    </p:spTree>
    <p:extLst>
      <p:ext uri="{BB962C8B-B14F-4D97-AF65-F5344CB8AC3E}">
        <p14:creationId xmlns:p14="http://schemas.microsoft.com/office/powerpoint/2010/main" val="1729417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Options</a:t>
            </a:r>
            <a:endParaRPr lang="en-US" dirty="0"/>
          </a:p>
        </p:txBody>
      </p:sp>
      <p:sp>
        <p:nvSpPr>
          <p:cNvPr id="3" name="Content Placeholder 2"/>
          <p:cNvSpPr>
            <a:spLocks noGrp="1"/>
          </p:cNvSpPr>
          <p:nvPr>
            <p:ph idx="1"/>
          </p:nvPr>
        </p:nvSpPr>
        <p:spPr/>
        <p:txBody>
          <a:bodyPr/>
          <a:lstStyle/>
          <a:p>
            <a:r>
              <a:rPr lang="en-US" dirty="0" err="1" smtClean="0"/>
              <a:t>sp_configure</a:t>
            </a:r>
            <a:r>
              <a:rPr lang="en-US" dirty="0" smtClean="0"/>
              <a:t> '</a:t>
            </a:r>
            <a:r>
              <a:rPr lang="en-US" dirty="0" err="1" smtClean="0"/>
              <a:t>clr_enabled</a:t>
            </a:r>
            <a:r>
              <a:rPr lang="en-US" dirty="0" smtClean="0"/>
              <a:t>'</a:t>
            </a:r>
          </a:p>
          <a:p>
            <a:r>
              <a:rPr lang="en-US" dirty="0" smtClean="0"/>
              <a:t>Memory (Pre-2012)</a:t>
            </a:r>
          </a:p>
          <a:p>
            <a:pPr lvl="1"/>
            <a:r>
              <a:rPr lang="en-US" dirty="0" smtClean="0"/>
              <a:t>32-bit systems - </a:t>
            </a:r>
            <a:r>
              <a:rPr lang="en-US" dirty="0" err="1" smtClean="0"/>
              <a:t>mem</a:t>
            </a:r>
            <a:r>
              <a:rPr lang="en-US" dirty="0" smtClean="0"/>
              <a:t> to reserve (-g)</a:t>
            </a:r>
          </a:p>
          <a:p>
            <a:pPr lvl="1"/>
            <a:r>
              <a:rPr lang="en-US" dirty="0" smtClean="0"/>
              <a:t>64-bit systems</a:t>
            </a:r>
          </a:p>
          <a:p>
            <a:pPr lvl="2"/>
            <a:r>
              <a:rPr lang="en-US" dirty="0" smtClean="0"/>
              <a:t>Not included in </a:t>
            </a:r>
            <a:r>
              <a:rPr lang="en-US" dirty="0" err="1" smtClean="0"/>
              <a:t>max_server_memory</a:t>
            </a:r>
            <a:endParaRPr lang="en-US" dirty="0" smtClean="0"/>
          </a:p>
          <a:p>
            <a:pPr lvl="2"/>
            <a:r>
              <a:rPr lang="en-US" dirty="0" smtClean="0"/>
              <a:t>Must leave enough memory</a:t>
            </a:r>
          </a:p>
          <a:p>
            <a:r>
              <a:rPr lang="en-US" dirty="0" smtClean="0"/>
              <a:t>Memory (SQL Server 2012)</a:t>
            </a:r>
          </a:p>
          <a:p>
            <a:pPr lvl="1"/>
            <a:r>
              <a:rPr lang="en-US" dirty="0" smtClean="0"/>
              <a:t>Included in </a:t>
            </a:r>
            <a:r>
              <a:rPr lang="en-US" dirty="0" err="1" smtClean="0"/>
              <a:t>max_server_memory</a:t>
            </a:r>
            <a:endParaRPr lang="en-US" dirty="0" smtClean="0"/>
          </a:p>
          <a:p>
            <a:r>
              <a:rPr lang="en-US" dirty="0" smtClean="0"/>
              <a:t>.NET Framework Version</a:t>
            </a:r>
          </a:p>
          <a:p>
            <a:pPr lvl="1"/>
            <a:r>
              <a:rPr lang="en-US" dirty="0" smtClean="0"/>
              <a:t>Pre-2012 - latest 2.0 version</a:t>
            </a:r>
          </a:p>
          <a:p>
            <a:pPr lvl="1"/>
            <a:r>
              <a:rPr lang="en-US" dirty="0" smtClean="0"/>
              <a:t>SQL 2012 - latest 4.0 version</a:t>
            </a:r>
          </a:p>
          <a:p>
            <a:pPr lvl="1"/>
            <a:endParaRPr lang="en-US" dirty="0"/>
          </a:p>
        </p:txBody>
      </p:sp>
    </p:spTree>
    <p:extLst>
      <p:ext uri="{BB962C8B-B14F-4D97-AF65-F5344CB8AC3E}">
        <p14:creationId xmlns:p14="http://schemas.microsoft.com/office/powerpoint/2010/main" val="286728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Space and OS Considerations</a:t>
            </a:r>
            <a:endParaRPr lang="en-US" dirty="0"/>
          </a:p>
        </p:txBody>
      </p:sp>
      <p:sp>
        <p:nvSpPr>
          <p:cNvPr id="3" name="Content Placeholder 2"/>
          <p:cNvSpPr>
            <a:spLocks noGrp="1"/>
          </p:cNvSpPr>
          <p:nvPr>
            <p:ph idx="1"/>
          </p:nvPr>
        </p:nvSpPr>
        <p:spPr/>
        <p:txBody>
          <a:bodyPr/>
          <a:lstStyle/>
          <a:p>
            <a:r>
              <a:rPr lang="en-US" dirty="0" smtClean="0"/>
              <a:t>CLR types </a:t>
            </a:r>
          </a:p>
          <a:p>
            <a:pPr lvl="1"/>
            <a:r>
              <a:rPr lang="en-US" dirty="0" smtClean="0"/>
              <a:t>SQL Server 2005 - Up to 8000 bytes </a:t>
            </a:r>
          </a:p>
          <a:p>
            <a:pPr lvl="1"/>
            <a:r>
              <a:rPr lang="en-US" dirty="0" smtClean="0"/>
              <a:t>SQL Server 2008 - Up to 2 GB</a:t>
            </a:r>
          </a:p>
          <a:p>
            <a:r>
              <a:rPr lang="en-US" dirty="0" smtClean="0"/>
              <a:t>CLR </a:t>
            </a:r>
            <a:r>
              <a:rPr lang="en-US" dirty="0" err="1" smtClean="0"/>
              <a:t>Appdomains</a:t>
            </a:r>
            <a:endParaRPr lang="en-US" dirty="0" smtClean="0"/>
          </a:p>
          <a:p>
            <a:pPr lvl="1"/>
            <a:r>
              <a:rPr lang="en-US" dirty="0" smtClean="0"/>
              <a:t>One </a:t>
            </a:r>
            <a:r>
              <a:rPr lang="en-US" dirty="0" err="1" smtClean="0"/>
              <a:t>appdomain</a:t>
            </a:r>
            <a:r>
              <a:rPr lang="en-US" dirty="0" smtClean="0"/>
              <a:t> per database/assembly owner</a:t>
            </a:r>
          </a:p>
          <a:p>
            <a:pPr lvl="1"/>
            <a:r>
              <a:rPr lang="en-US" dirty="0" smtClean="0"/>
              <a:t>DDL and execution </a:t>
            </a:r>
            <a:r>
              <a:rPr lang="en-US" dirty="0" err="1" smtClean="0"/>
              <a:t>appdomains</a:t>
            </a:r>
            <a:endParaRPr lang="en-US" dirty="0" smtClean="0"/>
          </a:p>
          <a:p>
            <a:pPr lvl="1"/>
            <a:r>
              <a:rPr lang="en-US" dirty="0" err="1" smtClean="0"/>
              <a:t>Appdomains</a:t>
            </a:r>
            <a:r>
              <a:rPr lang="en-US" dirty="0" smtClean="0"/>
              <a:t> can be shut down for</a:t>
            </a:r>
          </a:p>
          <a:p>
            <a:pPr lvl="2"/>
            <a:r>
              <a:rPr lang="en-US" dirty="0" smtClean="0"/>
              <a:t>Excess resource utilization</a:t>
            </a:r>
          </a:p>
          <a:p>
            <a:pPr lvl="2"/>
            <a:r>
              <a:rPr lang="en-US" dirty="0" smtClean="0"/>
              <a:t>Locks</a:t>
            </a:r>
          </a:p>
          <a:p>
            <a:pPr lvl="2"/>
            <a:r>
              <a:rPr lang="en-US" dirty="0" smtClean="0"/>
              <a:t>Exceptional Conditions</a:t>
            </a:r>
            <a:endParaRPr lang="en-US" dirty="0"/>
          </a:p>
        </p:txBody>
      </p:sp>
    </p:spTree>
    <p:extLst>
      <p:ext uri="{BB962C8B-B14F-4D97-AF65-F5344CB8AC3E}">
        <p14:creationId xmlns:p14="http://schemas.microsoft.com/office/powerpoint/2010/main" val="4014697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Objects and Types</a:t>
            </a:r>
            <a:endParaRPr lang="en-US" dirty="0"/>
          </a:p>
        </p:txBody>
      </p:sp>
      <p:sp>
        <p:nvSpPr>
          <p:cNvPr id="3" name="Content Placeholder 2"/>
          <p:cNvSpPr>
            <a:spLocks noGrp="1"/>
          </p:cNvSpPr>
          <p:nvPr>
            <p:ph idx="1"/>
          </p:nvPr>
        </p:nvSpPr>
        <p:spPr/>
        <p:txBody>
          <a:bodyPr>
            <a:normAutofit/>
          </a:bodyPr>
          <a:lstStyle/>
          <a:p>
            <a:r>
              <a:rPr lang="en-US" dirty="0" smtClean="0"/>
              <a:t>Assemblies</a:t>
            </a:r>
          </a:p>
          <a:p>
            <a:pPr lvl="1"/>
            <a:r>
              <a:rPr lang="en-US" dirty="0" smtClean="0"/>
              <a:t>Live at database scope</a:t>
            </a:r>
          </a:p>
          <a:p>
            <a:r>
              <a:rPr lang="en-US" dirty="0" smtClean="0"/>
              <a:t>Objects</a:t>
            </a:r>
          </a:p>
          <a:p>
            <a:pPr lvl="1"/>
            <a:r>
              <a:rPr lang="en-US" dirty="0" smtClean="0"/>
              <a:t>Stored Procedures</a:t>
            </a:r>
          </a:p>
          <a:p>
            <a:pPr lvl="1"/>
            <a:r>
              <a:rPr lang="en-US" dirty="0" smtClean="0"/>
              <a:t>User-defined Functions</a:t>
            </a:r>
          </a:p>
          <a:p>
            <a:pPr lvl="2"/>
            <a:r>
              <a:rPr lang="en-US" dirty="0" smtClean="0"/>
              <a:t>Scalar</a:t>
            </a:r>
          </a:p>
          <a:p>
            <a:pPr lvl="2"/>
            <a:r>
              <a:rPr lang="en-US" dirty="0" smtClean="0"/>
              <a:t>Table-Valued</a:t>
            </a:r>
          </a:p>
          <a:p>
            <a:pPr lvl="1"/>
            <a:r>
              <a:rPr lang="en-US" dirty="0" smtClean="0"/>
              <a:t>Triggers</a:t>
            </a:r>
          </a:p>
          <a:p>
            <a:pPr lvl="2"/>
            <a:r>
              <a:rPr lang="en-US" dirty="0" smtClean="0"/>
              <a:t>DML and DDL </a:t>
            </a:r>
          </a:p>
          <a:p>
            <a:pPr lvl="1"/>
            <a:r>
              <a:rPr lang="en-US" dirty="0" smtClean="0"/>
              <a:t>User-defined Types</a:t>
            </a:r>
          </a:p>
          <a:p>
            <a:pPr lvl="1"/>
            <a:r>
              <a:rPr lang="en-US" dirty="0" smtClean="0"/>
              <a:t>User-defined Aggregates</a:t>
            </a:r>
            <a:endParaRPr lang="en-US" dirty="0"/>
          </a:p>
        </p:txBody>
      </p:sp>
    </p:spTree>
    <p:extLst>
      <p:ext uri="{BB962C8B-B14F-4D97-AF65-F5344CB8AC3E}">
        <p14:creationId xmlns:p14="http://schemas.microsoft.com/office/powerpoint/2010/main" val="20117217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a:t>
            </a:r>
            <a:endParaRPr lang="en-US" dirty="0"/>
          </a:p>
        </p:txBody>
      </p:sp>
      <p:sp>
        <p:nvSpPr>
          <p:cNvPr id="3" name="Content Placeholder 2"/>
          <p:cNvSpPr>
            <a:spLocks noGrp="1"/>
          </p:cNvSpPr>
          <p:nvPr>
            <p:ph idx="1"/>
          </p:nvPr>
        </p:nvSpPr>
        <p:spPr/>
        <p:txBody>
          <a:bodyPr/>
          <a:lstStyle/>
          <a:p>
            <a:r>
              <a:rPr lang="en-US" dirty="0" smtClean="0"/>
              <a:t>SQL Server Log</a:t>
            </a:r>
          </a:p>
          <a:p>
            <a:pPr lvl="1"/>
            <a:r>
              <a:rPr lang="en-US" dirty="0" smtClean="0"/>
              <a:t>CLR Startup message</a:t>
            </a:r>
          </a:p>
          <a:p>
            <a:pPr lvl="1"/>
            <a:r>
              <a:rPr lang="en-US" dirty="0" err="1" smtClean="0"/>
              <a:t>Appdomain</a:t>
            </a:r>
            <a:r>
              <a:rPr lang="en-US" dirty="0" smtClean="0"/>
              <a:t> start/end messages</a:t>
            </a:r>
          </a:p>
          <a:p>
            <a:r>
              <a:rPr lang="en-US" dirty="0" smtClean="0"/>
              <a:t>CREATE ASSEMBLY </a:t>
            </a:r>
          </a:p>
          <a:p>
            <a:pPr lvl="1"/>
            <a:r>
              <a:rPr lang="en-US" dirty="0" smtClean="0"/>
              <a:t>Errors and Warnings</a:t>
            </a:r>
          </a:p>
          <a:p>
            <a:r>
              <a:rPr lang="en-US" dirty="0" smtClean="0"/>
              <a:t>Runtime errors</a:t>
            </a:r>
          </a:p>
          <a:p>
            <a:pPr lvl="1"/>
            <a:r>
              <a:rPr lang="en-US" dirty="0" smtClean="0"/>
              <a:t>For wrong </a:t>
            </a:r>
            <a:r>
              <a:rPr lang="en-US" dirty="0" err="1" smtClean="0"/>
              <a:t>permission_set</a:t>
            </a:r>
            <a:endParaRPr lang="en-US" dirty="0" smtClean="0"/>
          </a:p>
          <a:p>
            <a:r>
              <a:rPr lang="en-US" dirty="0" smtClean="0"/>
              <a:t>SQLCLR-specific </a:t>
            </a:r>
            <a:r>
              <a:rPr lang="en-US" smtClean="0"/>
              <a:t>wait types</a:t>
            </a:r>
            <a:endParaRPr lang="en-US" dirty="0"/>
          </a:p>
        </p:txBody>
      </p:sp>
    </p:spTree>
    <p:extLst>
      <p:ext uri="{BB962C8B-B14F-4D97-AF65-F5344CB8AC3E}">
        <p14:creationId xmlns:p14="http://schemas.microsoft.com/office/powerpoint/2010/main" val="3401441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Practices</a:t>
            </a:r>
            <a:endParaRPr lang="en-US" dirty="0"/>
          </a:p>
        </p:txBody>
      </p:sp>
      <p:sp>
        <p:nvSpPr>
          <p:cNvPr id="3" name="Content Placeholder 2"/>
          <p:cNvSpPr>
            <a:spLocks noGrp="1"/>
          </p:cNvSpPr>
          <p:nvPr>
            <p:ph idx="1"/>
          </p:nvPr>
        </p:nvSpPr>
        <p:spPr/>
        <p:txBody>
          <a:bodyPr/>
          <a:lstStyle/>
          <a:p>
            <a:r>
              <a:rPr lang="en-US" dirty="0" smtClean="0"/>
              <a:t>CLR is the not best choice for most operations</a:t>
            </a:r>
          </a:p>
          <a:p>
            <a:pPr lvl="1"/>
            <a:r>
              <a:rPr lang="en-US" dirty="0" smtClean="0"/>
              <a:t>Replacing T-SQL queries with procedural code</a:t>
            </a:r>
          </a:p>
          <a:p>
            <a:r>
              <a:rPr lang="en-US" dirty="0" smtClean="0"/>
              <a:t>CLR is the best choice for some operations</a:t>
            </a:r>
          </a:p>
          <a:p>
            <a:pPr lvl="1"/>
            <a:r>
              <a:rPr lang="en-US" dirty="0" smtClean="0"/>
              <a:t>Extended stored procedure replacement</a:t>
            </a:r>
          </a:p>
          <a:p>
            <a:pPr lvl="1"/>
            <a:r>
              <a:rPr lang="en-US" dirty="0" smtClean="0"/>
              <a:t>Replacing lots of T-SQL procedural code</a:t>
            </a:r>
            <a:endParaRPr lang="en-US" dirty="0"/>
          </a:p>
        </p:txBody>
      </p:sp>
    </p:spTree>
    <p:extLst>
      <p:ext uri="{BB962C8B-B14F-4D97-AF65-F5344CB8AC3E}">
        <p14:creationId xmlns:p14="http://schemas.microsoft.com/office/powerpoint/2010/main" val="32085205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Accessing External Resources </a:t>
            </a:r>
            <a:endParaRPr lang="en-US" dirty="0"/>
          </a:p>
        </p:txBody>
      </p:sp>
      <p:sp>
        <p:nvSpPr>
          <p:cNvPr id="3" name="Content Placeholder 2"/>
          <p:cNvSpPr>
            <a:spLocks noGrp="1"/>
          </p:cNvSpPr>
          <p:nvPr>
            <p:ph idx="1"/>
          </p:nvPr>
        </p:nvSpPr>
        <p:spPr/>
        <p:txBody>
          <a:bodyPr>
            <a:normAutofit/>
          </a:bodyPr>
          <a:lstStyle/>
          <a:p>
            <a:r>
              <a:rPr lang="en-US" dirty="0" smtClean="0"/>
              <a:t>When SQLCLR accesses external resources it uses the security context of the SQL Server service account</a:t>
            </a:r>
          </a:p>
          <a:p>
            <a:pPr lvl="1"/>
            <a:r>
              <a:rPr lang="en-US" dirty="0" smtClean="0"/>
              <a:t>File system</a:t>
            </a:r>
          </a:p>
          <a:p>
            <a:pPr lvl="1"/>
            <a:r>
              <a:rPr lang="en-US" dirty="0" smtClean="0"/>
              <a:t>Registry</a:t>
            </a:r>
          </a:p>
          <a:p>
            <a:pPr lvl="1"/>
            <a:r>
              <a:rPr lang="en-US" dirty="0" smtClean="0"/>
              <a:t>Web Service</a:t>
            </a:r>
          </a:p>
          <a:p>
            <a:pPr lvl="1"/>
            <a:r>
              <a:rPr lang="en-US" dirty="0" smtClean="0"/>
              <a:t>Event Log</a:t>
            </a:r>
          </a:p>
          <a:p>
            <a:r>
              <a:rPr lang="en-US" dirty="0" smtClean="0"/>
              <a:t>If a Windows login-based user is running the code, impersonation in code can be used</a:t>
            </a:r>
          </a:p>
          <a:p>
            <a:pPr lvl="1"/>
            <a:r>
              <a:rPr lang="en-US" dirty="0" smtClean="0"/>
              <a:t>No data access allowed in impersonated context</a:t>
            </a:r>
          </a:p>
          <a:p>
            <a:pPr lvl="1"/>
            <a:r>
              <a:rPr lang="en-US" dirty="0" smtClean="0"/>
              <a:t>For SQL login-based user, identity is NULL</a:t>
            </a:r>
            <a:endParaRPr lang="en-US" dirty="0"/>
          </a:p>
        </p:txBody>
      </p:sp>
    </p:spTree>
    <p:extLst>
      <p:ext uri="{BB962C8B-B14F-4D97-AF65-F5344CB8AC3E}">
        <p14:creationId xmlns:p14="http://schemas.microsoft.com/office/powerpoint/2010/main" val="1119847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User-Defined Functions</a:t>
            </a:r>
            <a:endParaRPr lang="en-US" dirty="0"/>
          </a:p>
        </p:txBody>
      </p:sp>
      <p:sp>
        <p:nvSpPr>
          <p:cNvPr id="3" name="Content Placeholder 2"/>
          <p:cNvSpPr>
            <a:spLocks noGrp="1"/>
          </p:cNvSpPr>
          <p:nvPr>
            <p:ph idx="1"/>
          </p:nvPr>
        </p:nvSpPr>
        <p:spPr/>
        <p:txBody>
          <a:bodyPr>
            <a:normAutofit/>
          </a:bodyPr>
          <a:lstStyle/>
          <a:p>
            <a:r>
              <a:rPr lang="en-US" dirty="0" smtClean="0"/>
              <a:t>Scalar UDFs without data access is where .NET excels</a:t>
            </a:r>
          </a:p>
          <a:p>
            <a:pPr lvl="1"/>
            <a:r>
              <a:rPr lang="en-US" dirty="0" smtClean="0"/>
              <a:t>Calling overhead is less than T-SQL</a:t>
            </a:r>
          </a:p>
          <a:p>
            <a:pPr lvl="1"/>
            <a:r>
              <a:rPr lang="en-US" dirty="0" smtClean="0"/>
              <a:t>More procedural code, more speed gain</a:t>
            </a:r>
          </a:p>
          <a:p>
            <a:pPr lvl="1"/>
            <a:r>
              <a:rPr lang="en-US" dirty="0" smtClean="0"/>
              <a:t>Scalar UDFs in general should not access data</a:t>
            </a:r>
          </a:p>
          <a:p>
            <a:pPr lvl="2"/>
            <a:r>
              <a:rPr lang="en-US" dirty="0" smtClean="0"/>
              <a:t>Called once per row if used in SELECT list</a:t>
            </a:r>
          </a:p>
          <a:p>
            <a:pPr lvl="2"/>
            <a:r>
              <a:rPr lang="en-US" dirty="0" smtClean="0"/>
              <a:t>More than once per row if used in ORDER BY clause</a:t>
            </a:r>
          </a:p>
          <a:p>
            <a:pPr lvl="1"/>
            <a:r>
              <a:rPr lang="en-US" dirty="0" smtClean="0"/>
              <a:t>If data access used, it must be specified</a:t>
            </a:r>
          </a:p>
          <a:p>
            <a:pPr lvl="2"/>
            <a:r>
              <a:rPr lang="en-US" dirty="0" smtClean="0"/>
              <a:t>[</a:t>
            </a:r>
            <a:r>
              <a:rPr lang="en-US" dirty="0" err="1" smtClean="0"/>
              <a:t>SqlFunction</a:t>
            </a:r>
            <a:r>
              <a:rPr lang="en-US" dirty="0" smtClean="0"/>
              <a:t> (</a:t>
            </a:r>
            <a:r>
              <a:rPr lang="en-US" dirty="0" err="1" smtClean="0"/>
              <a:t>DataAccess</a:t>
            </a:r>
            <a:r>
              <a:rPr lang="en-US" dirty="0" smtClean="0"/>
              <a:t>=</a:t>
            </a:r>
            <a:r>
              <a:rPr lang="en-US" dirty="0" err="1" smtClean="0"/>
              <a:t>DataAccessKind.Read</a:t>
            </a:r>
            <a:r>
              <a:rPr lang="en-US" dirty="0" smtClean="0"/>
              <a:t>)]</a:t>
            </a:r>
          </a:p>
          <a:p>
            <a:pPr lvl="1"/>
            <a:r>
              <a:rPr lang="en-US" dirty="0" smtClean="0"/>
              <a:t>Determinism and Precision also specified in attribute</a:t>
            </a:r>
          </a:p>
          <a:p>
            <a:pPr lvl="2"/>
            <a:r>
              <a:rPr lang="en-US" dirty="0" smtClean="0"/>
              <a:t>[</a:t>
            </a:r>
            <a:r>
              <a:rPr lang="en-US" dirty="0" err="1" smtClean="0"/>
              <a:t>SqlFunction</a:t>
            </a:r>
            <a:r>
              <a:rPr lang="en-US" dirty="0" smtClean="0"/>
              <a:t> (</a:t>
            </a:r>
            <a:r>
              <a:rPr lang="en-US" dirty="0" err="1" smtClean="0"/>
              <a:t>IsDeterministic</a:t>
            </a:r>
            <a:r>
              <a:rPr lang="en-US" dirty="0" smtClean="0"/>
              <a:t>=true, </a:t>
            </a:r>
            <a:r>
              <a:rPr lang="en-US" dirty="0" err="1" smtClean="0"/>
              <a:t>IsPrecise</a:t>
            </a:r>
            <a:r>
              <a:rPr lang="en-US" dirty="0" smtClean="0"/>
              <a:t>=true)]</a:t>
            </a:r>
          </a:p>
        </p:txBody>
      </p:sp>
    </p:spTree>
    <p:extLst>
      <p:ext uri="{BB962C8B-B14F-4D97-AF65-F5344CB8AC3E}">
        <p14:creationId xmlns:p14="http://schemas.microsoft.com/office/powerpoint/2010/main" val="2952714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Valued UDFs</a:t>
            </a:r>
            <a:endParaRPr lang="en-US" dirty="0"/>
          </a:p>
        </p:txBody>
      </p:sp>
      <p:sp>
        <p:nvSpPr>
          <p:cNvPr id="3" name="Content Placeholder 2"/>
          <p:cNvSpPr>
            <a:spLocks noGrp="1"/>
          </p:cNvSpPr>
          <p:nvPr>
            <p:ph idx="1"/>
          </p:nvPr>
        </p:nvSpPr>
        <p:spPr/>
        <p:txBody>
          <a:bodyPr>
            <a:normAutofit/>
          </a:bodyPr>
          <a:lstStyle/>
          <a:p>
            <a:r>
              <a:rPr lang="en-US" dirty="0" smtClean="0"/>
              <a:t>SQLCLR can be used for multi-statement TVF</a:t>
            </a:r>
          </a:p>
          <a:p>
            <a:pPr lvl="1"/>
            <a:r>
              <a:rPr lang="en-US" dirty="0" smtClean="0"/>
              <a:t>SQLCLR single-statement TVF not supported</a:t>
            </a:r>
          </a:p>
          <a:p>
            <a:r>
              <a:rPr lang="en-US" dirty="0" smtClean="0"/>
              <a:t>Table valued functions written as two static methods</a:t>
            </a:r>
          </a:p>
          <a:p>
            <a:pPr lvl="1"/>
            <a:r>
              <a:rPr lang="en-US" dirty="0" smtClean="0"/>
              <a:t>First method returns </a:t>
            </a:r>
            <a:r>
              <a:rPr lang="en-US" dirty="0" err="1" smtClean="0"/>
              <a:t>IEnumerable</a:t>
            </a:r>
            <a:r>
              <a:rPr lang="en-US" dirty="0" smtClean="0"/>
              <a:t>/</a:t>
            </a:r>
            <a:r>
              <a:rPr lang="en-US" dirty="0" err="1" smtClean="0"/>
              <a:t>IEnumerator</a:t>
            </a:r>
            <a:endParaRPr lang="en-US" dirty="0" smtClean="0"/>
          </a:p>
          <a:p>
            <a:pPr lvl="2"/>
            <a:r>
              <a:rPr lang="en-US" dirty="0" smtClean="0"/>
              <a:t>CREATE FUNCTION refers to this one</a:t>
            </a:r>
          </a:p>
          <a:p>
            <a:pPr lvl="1"/>
            <a:r>
              <a:rPr lang="en-US" dirty="0" smtClean="0"/>
              <a:t>SQL Server calls Next method on enumerator</a:t>
            </a:r>
          </a:p>
          <a:p>
            <a:pPr lvl="1"/>
            <a:r>
              <a:rPr lang="en-US" dirty="0" smtClean="0"/>
              <a:t>Second method (</a:t>
            </a:r>
            <a:r>
              <a:rPr lang="en-US" dirty="0" err="1" smtClean="0"/>
              <a:t>FillRowMethod</a:t>
            </a:r>
            <a:r>
              <a:rPr lang="en-US" dirty="0" smtClean="0"/>
              <a:t>) called as long as Next returns true</a:t>
            </a:r>
          </a:p>
          <a:p>
            <a:r>
              <a:rPr lang="en-US" dirty="0" smtClean="0"/>
              <a:t>Results are streamed back to caller as available</a:t>
            </a:r>
            <a:endParaRPr lang="en-US" dirty="0"/>
          </a:p>
        </p:txBody>
      </p:sp>
    </p:spTree>
    <p:extLst>
      <p:ext uri="{BB962C8B-B14F-4D97-AF65-F5344CB8AC3E}">
        <p14:creationId xmlns:p14="http://schemas.microsoft.com/office/powerpoint/2010/main" val="25717794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Stored Procedures</a:t>
            </a:r>
            <a:endParaRPr lang="en-US" dirty="0"/>
          </a:p>
        </p:txBody>
      </p:sp>
      <p:sp>
        <p:nvSpPr>
          <p:cNvPr id="3" name="Content Placeholder 2"/>
          <p:cNvSpPr>
            <a:spLocks noGrp="1"/>
          </p:cNvSpPr>
          <p:nvPr>
            <p:ph idx="1"/>
          </p:nvPr>
        </p:nvSpPr>
        <p:spPr/>
        <p:txBody>
          <a:bodyPr/>
          <a:lstStyle/>
          <a:p>
            <a:r>
              <a:rPr lang="en-US" dirty="0" smtClean="0"/>
              <a:t>Stored Procedures usually perform data access</a:t>
            </a:r>
          </a:p>
          <a:p>
            <a:r>
              <a:rPr lang="en-US" dirty="0" smtClean="0"/>
              <a:t>SQLCLR data access is 2-3x slower than T-SQL </a:t>
            </a:r>
          </a:p>
          <a:p>
            <a:r>
              <a:rPr lang="en-US" dirty="0" smtClean="0"/>
              <a:t>Stored Procedures sometimes perform 'data logic'</a:t>
            </a:r>
          </a:p>
          <a:p>
            <a:pPr lvl="1"/>
            <a:r>
              <a:rPr lang="en-US" dirty="0" smtClean="0"/>
              <a:t>More procedural code, faster in SQLCLR</a:t>
            </a:r>
            <a:endParaRPr lang="en-US" dirty="0"/>
          </a:p>
        </p:txBody>
      </p:sp>
    </p:spTree>
    <p:extLst>
      <p:ext uri="{BB962C8B-B14F-4D97-AF65-F5344CB8AC3E}">
        <p14:creationId xmlns:p14="http://schemas.microsoft.com/office/powerpoint/2010/main" val="423568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282" name="Rectangle 2"/>
          <p:cNvSpPr>
            <a:spLocks noGrp="1" noChangeAspect="1" noChangeArrowheads="1"/>
          </p:cNvSpPr>
          <p:nvPr>
            <p:ph type="title"/>
          </p:nvPr>
        </p:nvSpPr>
        <p:spPr/>
        <p:txBody>
          <a:bodyPr/>
          <a:lstStyle/>
          <a:p>
            <a:r>
              <a:rPr lang="en-US"/>
              <a:t>Isn't This Client Code?</a:t>
            </a:r>
          </a:p>
        </p:txBody>
      </p:sp>
      <p:sp>
        <p:nvSpPr>
          <p:cNvPr id="865283" name="Rectangle 3"/>
          <p:cNvSpPr>
            <a:spLocks noGrp="1" noChangeAspect="1" noChangeArrowheads="1"/>
          </p:cNvSpPr>
          <p:nvPr>
            <p:ph idx="1"/>
          </p:nvPr>
        </p:nvSpPr>
        <p:spPr/>
        <p:txBody>
          <a:bodyPr/>
          <a:lstStyle/>
          <a:p>
            <a:r>
              <a:rPr lang="en-US" dirty="0"/>
              <a:t>SQLCLR code uses database resources</a:t>
            </a:r>
          </a:p>
          <a:p>
            <a:pPr lvl="1"/>
            <a:r>
              <a:rPr lang="en-US" dirty="0"/>
              <a:t>Should be on client if local client</a:t>
            </a:r>
          </a:p>
          <a:p>
            <a:pPr lvl="1"/>
            <a:r>
              <a:rPr lang="en-US" dirty="0"/>
              <a:t>On server may be better if:</a:t>
            </a:r>
          </a:p>
          <a:p>
            <a:pPr lvl="2"/>
            <a:r>
              <a:rPr lang="en-US" dirty="0"/>
              <a:t>Lots of data</a:t>
            </a:r>
          </a:p>
          <a:p>
            <a:pPr lvl="2"/>
            <a:r>
              <a:rPr lang="en-US" dirty="0"/>
              <a:t>Very remote client</a:t>
            </a:r>
          </a:p>
          <a:p>
            <a:pPr lvl="2"/>
            <a:r>
              <a:rPr lang="en-US" dirty="0"/>
              <a:t>Locality of reference principal</a:t>
            </a:r>
          </a:p>
          <a:p>
            <a:pPr lvl="1"/>
            <a:r>
              <a:rPr lang="en-US" dirty="0"/>
              <a:t>Using database resources means</a:t>
            </a:r>
          </a:p>
          <a:p>
            <a:pPr lvl="2"/>
            <a:r>
              <a:rPr lang="en-US" dirty="0"/>
              <a:t>Competition between RDBMS and computation</a:t>
            </a:r>
          </a:p>
          <a:p>
            <a:pPr lvl="2"/>
            <a:r>
              <a:rPr lang="en-US" dirty="0"/>
              <a:t>More for DBA to keep track of</a:t>
            </a:r>
          </a:p>
        </p:txBody>
      </p:sp>
    </p:spTree>
    <p:extLst>
      <p:ext uri="{BB962C8B-B14F-4D97-AF65-F5344CB8AC3E}">
        <p14:creationId xmlns:p14="http://schemas.microsoft.com/office/powerpoint/2010/main" val="3606445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528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6528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6528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6528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6528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6528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6528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78" name="Rectangle 2"/>
          <p:cNvSpPr>
            <a:spLocks noGrp="1" noChangeAspect="1" noChangeArrowheads="1"/>
          </p:cNvSpPr>
          <p:nvPr>
            <p:ph type="title"/>
          </p:nvPr>
        </p:nvSpPr>
        <p:spPr/>
        <p:txBody>
          <a:bodyPr/>
          <a:lstStyle/>
          <a:p>
            <a:r>
              <a:rPr lang="en-US" dirty="0" smtClean="0"/>
              <a:t>Summary: Best Practices</a:t>
            </a:r>
            <a:endParaRPr lang="en-US" dirty="0"/>
          </a:p>
        </p:txBody>
      </p:sp>
      <p:sp>
        <p:nvSpPr>
          <p:cNvPr id="869379" name="Rectangle 3"/>
          <p:cNvSpPr>
            <a:spLocks noGrp="1" noChangeAspect="1" noChangeArrowheads="1"/>
          </p:cNvSpPr>
          <p:nvPr>
            <p:ph idx="1"/>
          </p:nvPr>
        </p:nvSpPr>
        <p:spPr/>
        <p:txBody>
          <a:bodyPr>
            <a:normAutofit/>
          </a:bodyPr>
          <a:lstStyle/>
          <a:p>
            <a:r>
              <a:rPr lang="en-US" dirty="0"/>
              <a:t>Prefer SQL for: </a:t>
            </a:r>
          </a:p>
          <a:p>
            <a:pPr lvl="1"/>
            <a:r>
              <a:rPr lang="en-US" dirty="0"/>
              <a:t>All set-based operations</a:t>
            </a:r>
          </a:p>
          <a:p>
            <a:r>
              <a:rPr lang="en-US" dirty="0"/>
              <a:t>Prefer T-SQL for: </a:t>
            </a:r>
          </a:p>
          <a:p>
            <a:pPr lvl="1"/>
            <a:r>
              <a:rPr lang="en-US" dirty="0"/>
              <a:t>Wrapping SQL operations</a:t>
            </a:r>
          </a:p>
          <a:p>
            <a:r>
              <a:rPr lang="en-US" dirty="0"/>
              <a:t>Prefer SQLCLR for:</a:t>
            </a:r>
          </a:p>
          <a:p>
            <a:pPr lvl="1"/>
            <a:r>
              <a:rPr lang="en-US" dirty="0"/>
              <a:t>User-defined functions</a:t>
            </a:r>
          </a:p>
          <a:p>
            <a:pPr lvl="1"/>
            <a:r>
              <a:rPr lang="en-US" dirty="0"/>
              <a:t>Computation-intensive stored procedures</a:t>
            </a:r>
          </a:p>
          <a:p>
            <a:pPr lvl="1"/>
            <a:r>
              <a:rPr lang="en-US" dirty="0"/>
              <a:t>Access to resources outside SQL server</a:t>
            </a:r>
          </a:p>
          <a:p>
            <a:pPr lvl="1"/>
            <a:r>
              <a:rPr lang="en-US" dirty="0"/>
              <a:t>Functions that aren't T-SQL built-ins</a:t>
            </a:r>
          </a:p>
        </p:txBody>
      </p:sp>
    </p:spTree>
    <p:extLst>
      <p:ext uri="{BB962C8B-B14F-4D97-AF65-F5344CB8AC3E}">
        <p14:creationId xmlns:p14="http://schemas.microsoft.com/office/powerpoint/2010/main" val="2024214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937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6937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6937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6937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69379">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69379">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69379">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69379">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6937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2" name="Rectangle 6"/>
          <p:cNvSpPr>
            <a:spLocks noGrp="1" noChangeAspect="1" noChangeArrowheads="1"/>
          </p:cNvSpPr>
          <p:nvPr>
            <p:ph type="title"/>
          </p:nvPr>
        </p:nvSpPr>
        <p:spPr/>
        <p:txBody>
          <a:bodyPr/>
          <a:lstStyle/>
          <a:p>
            <a:pPr>
              <a:defRPr/>
            </a:pPr>
            <a:r>
              <a:rPr lang="en-US" dirty="0" smtClean="0"/>
              <a:t>Review</a:t>
            </a:r>
            <a:endParaRPr lang="en-US" sz="3200" dirty="0" smtClean="0">
              <a:solidFill>
                <a:schemeClr val="accent1"/>
              </a:solidFill>
            </a:endParaRPr>
          </a:p>
        </p:txBody>
      </p:sp>
      <p:sp>
        <p:nvSpPr>
          <p:cNvPr id="157699" name="Rectangle 3"/>
          <p:cNvSpPr>
            <a:spLocks noGrp="1" noChangeAspect="1" noChangeArrowheads="1"/>
          </p:cNvSpPr>
          <p:nvPr>
            <p:ph idx="1"/>
          </p:nvPr>
        </p:nvSpPr>
        <p:spPr/>
        <p:txBody>
          <a:bodyPr>
            <a:normAutofit fontScale="92500"/>
          </a:bodyPr>
          <a:lstStyle/>
          <a:p>
            <a:r>
              <a:rPr lang="en-US" dirty="0" smtClean="0"/>
              <a:t>SQLCLR refers to SQL objects implemented in .NET</a:t>
            </a:r>
          </a:p>
          <a:p>
            <a:pPr lvl="1"/>
            <a:r>
              <a:rPr lang="en-US" dirty="0" smtClean="0"/>
              <a:t>UDFs, Stored Procedures, Trigger - T-SQL or .NET</a:t>
            </a:r>
          </a:p>
          <a:p>
            <a:pPr lvl="1"/>
            <a:r>
              <a:rPr lang="en-US" dirty="0" smtClean="0"/>
              <a:t>User-defined aggregates, User-defined types - .NET only</a:t>
            </a:r>
          </a:p>
          <a:p>
            <a:pPr lvl="1"/>
            <a:r>
              <a:rPr lang="en-US" dirty="0" smtClean="0"/>
              <a:t>Some new data types implemented using SQLCLR UDT architecture (spatial, </a:t>
            </a:r>
            <a:r>
              <a:rPr lang="en-US" dirty="0" err="1" smtClean="0"/>
              <a:t>hierarchyid</a:t>
            </a:r>
            <a:r>
              <a:rPr lang="en-US" dirty="0" smtClean="0"/>
              <a:t>)</a:t>
            </a:r>
          </a:p>
          <a:p>
            <a:r>
              <a:rPr lang="en-US" dirty="0" smtClean="0"/>
              <a:t>User CLR objects have</a:t>
            </a:r>
          </a:p>
          <a:p>
            <a:pPr lvl="1"/>
            <a:r>
              <a:rPr lang="en-US" dirty="0" smtClean="0"/>
              <a:t>Two reliability levels</a:t>
            </a:r>
          </a:p>
          <a:p>
            <a:pPr lvl="1"/>
            <a:r>
              <a:rPr lang="en-US" dirty="0" smtClean="0"/>
              <a:t>Three security levels</a:t>
            </a:r>
          </a:p>
          <a:p>
            <a:r>
              <a:rPr lang="en-US" dirty="0" smtClean="0"/>
              <a:t>SQLCLR meant for computation-heavy functions</a:t>
            </a:r>
          </a:p>
          <a:p>
            <a:pPr lvl="1"/>
            <a:r>
              <a:rPr lang="en-US" dirty="0" smtClean="0"/>
              <a:t>Data access faster with T-SQL</a:t>
            </a:r>
          </a:p>
        </p:txBody>
      </p:sp>
    </p:spTree>
    <p:extLst>
      <p:ext uri="{BB962C8B-B14F-4D97-AF65-F5344CB8AC3E}">
        <p14:creationId xmlns:p14="http://schemas.microsoft.com/office/powerpoint/2010/main" val="1000252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SQLCLR </a:t>
            </a:r>
            <a:endParaRPr lang="en-US" dirty="0"/>
          </a:p>
        </p:txBody>
      </p:sp>
      <p:sp>
        <p:nvSpPr>
          <p:cNvPr id="3" name="Content Placeholder 2"/>
          <p:cNvSpPr>
            <a:spLocks noGrp="1"/>
          </p:cNvSpPr>
          <p:nvPr>
            <p:ph idx="1"/>
          </p:nvPr>
        </p:nvSpPr>
        <p:spPr/>
        <p:txBody>
          <a:bodyPr>
            <a:normAutofit/>
          </a:bodyPr>
          <a:lstStyle/>
          <a:p>
            <a:r>
              <a:rPr lang="en-US" dirty="0" smtClean="0"/>
              <a:t>Some SQL Server 2008 functions coded in .NET</a:t>
            </a:r>
          </a:p>
          <a:p>
            <a:pPr lvl="1"/>
            <a:r>
              <a:rPr lang="en-US" dirty="0" smtClean="0"/>
              <a:t>SQLCLR is suggested replacement for XPs</a:t>
            </a:r>
          </a:p>
          <a:p>
            <a:r>
              <a:rPr lang="en-US" dirty="0" smtClean="0"/>
              <a:t>SQLCLR used for</a:t>
            </a:r>
          </a:p>
          <a:p>
            <a:pPr lvl="1"/>
            <a:r>
              <a:rPr lang="en-US" dirty="0" smtClean="0"/>
              <a:t>Policy-Based Management</a:t>
            </a:r>
          </a:p>
          <a:p>
            <a:pPr lvl="1"/>
            <a:r>
              <a:rPr lang="en-US" dirty="0" smtClean="0"/>
              <a:t>Change Data Capture</a:t>
            </a:r>
          </a:p>
          <a:p>
            <a:pPr lvl="1"/>
            <a:r>
              <a:rPr lang="en-US" dirty="0" smtClean="0"/>
              <a:t>Data Quality Services</a:t>
            </a:r>
          </a:p>
          <a:p>
            <a:r>
              <a:rPr lang="en-US" dirty="0" smtClean="0"/>
              <a:t>System SQLCLR code always enabled</a:t>
            </a:r>
          </a:p>
          <a:p>
            <a:pPr lvl="1"/>
            <a:r>
              <a:rPr lang="en-US" dirty="0" smtClean="0"/>
              <a:t>Regardless of '</a:t>
            </a:r>
            <a:r>
              <a:rPr lang="en-US" dirty="0" err="1" smtClean="0"/>
              <a:t>clr</a:t>
            </a:r>
            <a:r>
              <a:rPr lang="en-US" dirty="0" smtClean="0"/>
              <a:t> enabled' setting</a:t>
            </a:r>
            <a:endParaRPr lang="en-US" dirty="0"/>
          </a:p>
        </p:txBody>
      </p:sp>
    </p:spTree>
    <p:extLst>
      <p:ext uri="{BB962C8B-B14F-4D97-AF65-F5344CB8AC3E}">
        <p14:creationId xmlns:p14="http://schemas.microsoft.com/office/powerpoint/2010/main" val="2844554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UDTs</a:t>
            </a:r>
            <a:endParaRPr lang="en-US" dirty="0"/>
          </a:p>
        </p:txBody>
      </p:sp>
      <p:sp>
        <p:nvSpPr>
          <p:cNvPr id="3" name="Content Placeholder 2"/>
          <p:cNvSpPr>
            <a:spLocks noGrp="1"/>
          </p:cNvSpPr>
          <p:nvPr>
            <p:ph idx="1"/>
          </p:nvPr>
        </p:nvSpPr>
        <p:spPr/>
        <p:txBody>
          <a:bodyPr>
            <a:normAutofit/>
          </a:bodyPr>
          <a:lstStyle/>
          <a:p>
            <a:r>
              <a:rPr lang="en-US" dirty="0" smtClean="0"/>
              <a:t>SQL Server 2008+ include SQLCLR UDTs</a:t>
            </a:r>
          </a:p>
          <a:p>
            <a:pPr lvl="1"/>
            <a:r>
              <a:rPr lang="en-US" dirty="0" err="1" smtClean="0"/>
              <a:t>HierarchyID</a:t>
            </a:r>
            <a:endParaRPr lang="en-US" dirty="0" smtClean="0"/>
          </a:p>
          <a:p>
            <a:pPr lvl="1"/>
            <a:r>
              <a:rPr lang="en-US" dirty="0" smtClean="0"/>
              <a:t>Geography</a:t>
            </a:r>
          </a:p>
          <a:p>
            <a:pPr lvl="1"/>
            <a:r>
              <a:rPr lang="en-US" dirty="0" smtClean="0"/>
              <a:t>Geometry</a:t>
            </a:r>
          </a:p>
          <a:p>
            <a:r>
              <a:rPr lang="en-US" dirty="0" smtClean="0"/>
              <a:t>Referenced through the resource database</a:t>
            </a:r>
          </a:p>
          <a:p>
            <a:pPr lvl="1"/>
            <a:r>
              <a:rPr lang="en-US" dirty="0" smtClean="0"/>
              <a:t>Available in every database</a:t>
            </a:r>
          </a:p>
          <a:p>
            <a:r>
              <a:rPr lang="en-US" dirty="0" smtClean="0"/>
              <a:t>Use assembly </a:t>
            </a:r>
            <a:r>
              <a:rPr lang="en-US" dirty="0" err="1" smtClean="0"/>
              <a:t>Microsoft.SqlServer.Types</a:t>
            </a:r>
            <a:endParaRPr lang="en-US" dirty="0" smtClean="0"/>
          </a:p>
          <a:p>
            <a:pPr lvl="1"/>
            <a:r>
              <a:rPr lang="en-US" dirty="0" smtClean="0"/>
              <a:t>Assembly can be installed and used on clients</a:t>
            </a:r>
            <a:endParaRPr lang="en-US" dirty="0"/>
          </a:p>
        </p:txBody>
      </p:sp>
    </p:spTree>
    <p:extLst>
      <p:ext uri="{BB962C8B-B14F-4D97-AF65-F5344CB8AC3E}">
        <p14:creationId xmlns:p14="http://schemas.microsoft.com/office/powerpoint/2010/main" val="3284178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Reliability, Scalability, and Security</a:t>
            </a:r>
            <a:endParaRPr lang="en-US" dirty="0"/>
          </a:p>
        </p:txBody>
      </p:sp>
      <p:sp>
        <p:nvSpPr>
          <p:cNvPr id="3" name="Content Placeholder 2"/>
          <p:cNvSpPr>
            <a:spLocks noGrp="1"/>
          </p:cNvSpPr>
          <p:nvPr>
            <p:ph idx="1"/>
          </p:nvPr>
        </p:nvSpPr>
        <p:spPr/>
        <p:txBody>
          <a:bodyPr>
            <a:normAutofit fontScale="92500"/>
          </a:bodyPr>
          <a:lstStyle/>
          <a:p>
            <a:r>
              <a:rPr lang="en-US" dirty="0" smtClean="0"/>
              <a:t>SQL Server loads the .NET runtime in-process</a:t>
            </a:r>
          </a:p>
          <a:p>
            <a:r>
              <a:rPr lang="en-US" dirty="0" smtClean="0"/>
              <a:t>Three changes guarantee reliability/scalability/security</a:t>
            </a:r>
          </a:p>
          <a:p>
            <a:pPr lvl="1"/>
            <a:r>
              <a:rPr lang="en-US" dirty="0" smtClean="0"/>
              <a:t>.NET 2.0 hosting APIs allow host control</a:t>
            </a:r>
          </a:p>
          <a:p>
            <a:pPr lvl="2"/>
            <a:r>
              <a:rPr lang="en-US" dirty="0" smtClean="0"/>
              <a:t>All .NET resources managed and tracked by SQL Server</a:t>
            </a:r>
          </a:p>
          <a:p>
            <a:pPr lvl="1"/>
            <a:r>
              <a:rPr lang="en-US" dirty="0" smtClean="0"/>
              <a:t>.NET 2.0 libraries must be safe to run in SQL Server</a:t>
            </a:r>
          </a:p>
          <a:p>
            <a:pPr lvl="2"/>
            <a:r>
              <a:rPr lang="en-US" dirty="0" smtClean="0"/>
              <a:t>System assemblies divided into 'safe' and 'unsafe'</a:t>
            </a:r>
          </a:p>
          <a:p>
            <a:pPr lvl="1"/>
            <a:r>
              <a:rPr lang="en-US" dirty="0" smtClean="0"/>
              <a:t>User code divided into three classifications</a:t>
            </a:r>
          </a:p>
          <a:p>
            <a:pPr lvl="2"/>
            <a:r>
              <a:rPr lang="en-US" dirty="0" smtClean="0"/>
              <a:t>Specified per-user assembly in DDL</a:t>
            </a:r>
          </a:p>
          <a:p>
            <a:pPr lvl="2"/>
            <a:r>
              <a:rPr lang="en-US" dirty="0" smtClean="0"/>
              <a:t>Safe - in process calls only, code is reliable</a:t>
            </a:r>
          </a:p>
          <a:p>
            <a:pPr lvl="2"/>
            <a:r>
              <a:rPr lang="en-US" dirty="0" smtClean="0"/>
              <a:t>External Access - some out of process calls, code is reliable</a:t>
            </a:r>
          </a:p>
          <a:p>
            <a:pPr lvl="2"/>
            <a:r>
              <a:rPr lang="en-US" dirty="0" smtClean="0"/>
              <a:t>Unsafe - all out of process, all libraries, reliability not guaranteed </a:t>
            </a:r>
          </a:p>
          <a:p>
            <a:pPr lvl="2"/>
            <a:endParaRPr lang="en-US" dirty="0" smtClean="0"/>
          </a:p>
        </p:txBody>
      </p:sp>
    </p:spTree>
    <p:extLst>
      <p:ext uri="{BB962C8B-B14F-4D97-AF65-F5344CB8AC3E}">
        <p14:creationId xmlns:p14="http://schemas.microsoft.com/office/powerpoint/2010/main" val="2470016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Rectangle 2"/>
          <p:cNvSpPr>
            <a:spLocks noGrp="1" noChangeAspect="1" noChangeArrowheads="1"/>
          </p:cNvSpPr>
          <p:nvPr>
            <p:ph type="title"/>
          </p:nvPr>
        </p:nvSpPr>
        <p:spPr/>
        <p:txBody>
          <a:bodyPr/>
          <a:lstStyle/>
          <a:p>
            <a:r>
              <a:rPr lang="en-US" dirty="0"/>
              <a:t>Resource </a:t>
            </a:r>
            <a:r>
              <a:rPr lang="en-US" dirty="0" smtClean="0"/>
              <a:t>Allocation</a:t>
            </a:r>
            <a:endParaRPr lang="en-US" dirty="0"/>
          </a:p>
        </p:txBody>
      </p:sp>
      <p:sp>
        <p:nvSpPr>
          <p:cNvPr id="836611" name="Rectangle 3"/>
          <p:cNvSpPr>
            <a:spLocks noGrp="1" noChangeAspect="1" noChangeArrowheads="1"/>
          </p:cNvSpPr>
          <p:nvPr>
            <p:ph idx="1"/>
          </p:nvPr>
        </p:nvSpPr>
        <p:spPr/>
        <p:txBody>
          <a:bodyPr/>
          <a:lstStyle/>
          <a:p>
            <a:r>
              <a:rPr lang="en-US" dirty="0"/>
              <a:t>SQL Server manages all resources</a:t>
            </a:r>
          </a:p>
          <a:p>
            <a:pPr lvl="1"/>
            <a:r>
              <a:rPr lang="en-US" dirty="0"/>
              <a:t>Memory for buffers, T-SQL, SQLCLR</a:t>
            </a:r>
          </a:p>
          <a:p>
            <a:pPr lvl="1"/>
            <a:r>
              <a:rPr lang="en-US" dirty="0"/>
              <a:t>Control points let SQL Server manage</a:t>
            </a:r>
          </a:p>
          <a:p>
            <a:pPr lvl="2"/>
            <a:r>
              <a:rPr lang="en-US" dirty="0"/>
              <a:t>Memory allocation</a:t>
            </a:r>
          </a:p>
          <a:p>
            <a:pPr lvl="2"/>
            <a:r>
              <a:rPr lang="en-US" dirty="0"/>
              <a:t>I/O completion ports</a:t>
            </a:r>
          </a:p>
          <a:p>
            <a:pPr lvl="1"/>
            <a:r>
              <a:rPr lang="en-US" dirty="0"/>
              <a:t>All approved FX libraries clean up unmanaged resources on</a:t>
            </a:r>
          </a:p>
          <a:p>
            <a:pPr lvl="2"/>
            <a:r>
              <a:rPr lang="en-US" dirty="0"/>
              <a:t>Thread abort</a:t>
            </a:r>
          </a:p>
          <a:p>
            <a:pPr lvl="2"/>
            <a:r>
              <a:rPr lang="en-US" dirty="0" err="1"/>
              <a:t>AppDomain</a:t>
            </a:r>
            <a:r>
              <a:rPr lang="en-US" dirty="0"/>
              <a:t> unload</a:t>
            </a:r>
          </a:p>
          <a:p>
            <a:endParaRPr lang="en-US" dirty="0"/>
          </a:p>
        </p:txBody>
      </p:sp>
    </p:spTree>
    <p:extLst>
      <p:ext uri="{BB962C8B-B14F-4D97-AF65-F5344CB8AC3E}">
        <p14:creationId xmlns:p14="http://schemas.microsoft.com/office/powerpoint/2010/main" val="11639602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66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66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3661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366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36611">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36611">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366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2"/>
          <p:cNvSpPr>
            <a:spLocks noGrp="1" noChangeAspect="1" noChangeArrowheads="1"/>
          </p:cNvSpPr>
          <p:nvPr>
            <p:ph type="title"/>
          </p:nvPr>
        </p:nvSpPr>
        <p:spPr/>
        <p:txBody>
          <a:bodyPr/>
          <a:lstStyle/>
          <a:p>
            <a:r>
              <a:rPr lang="en-US" smtClean="0"/>
              <a:t>Memory Management</a:t>
            </a:r>
            <a:endParaRPr lang="en-US"/>
          </a:p>
        </p:txBody>
      </p:sp>
      <p:sp>
        <p:nvSpPr>
          <p:cNvPr id="914435" name="Rectangle 3"/>
          <p:cNvSpPr>
            <a:spLocks noGrp="1" noChangeAspect="1" noChangeArrowheads="1"/>
          </p:cNvSpPr>
          <p:nvPr>
            <p:ph idx="1"/>
          </p:nvPr>
        </p:nvSpPr>
        <p:spPr/>
        <p:txBody>
          <a:bodyPr>
            <a:normAutofit fontScale="92500" lnSpcReduction="20000"/>
          </a:bodyPr>
          <a:lstStyle/>
          <a:p>
            <a:r>
              <a:rPr lang="en-US" dirty="0" smtClean="0"/>
              <a:t>All memory allocation from CLR through SQL Server</a:t>
            </a:r>
          </a:p>
          <a:p>
            <a:pPr lvl="1"/>
            <a:r>
              <a:rPr lang="en-US" dirty="0" smtClean="0"/>
              <a:t>Most of CLR memory (GC Heap) comes from multi-page memory allocator (outside Buffer-pool,  from “</a:t>
            </a:r>
            <a:r>
              <a:rPr lang="en-US" dirty="0" err="1" smtClean="0"/>
              <a:t>MemToLeave</a:t>
            </a:r>
            <a:r>
              <a:rPr lang="en-US" dirty="0" smtClean="0"/>
              <a:t>”)</a:t>
            </a:r>
          </a:p>
          <a:p>
            <a:pPr lvl="1"/>
            <a:r>
              <a:rPr lang="en-US" dirty="0" smtClean="0"/>
              <a:t>Max server memory setting does not cover CLR memory</a:t>
            </a:r>
          </a:p>
          <a:p>
            <a:pPr lvl="1"/>
            <a:r>
              <a:rPr lang="en-US" dirty="0" smtClean="0"/>
              <a:t>On memory pressure, SQL and  CLR coordinate in order to initiate a GC</a:t>
            </a:r>
          </a:p>
          <a:p>
            <a:r>
              <a:rPr lang="en-US" dirty="0" smtClean="0"/>
              <a:t>You can monitor SQLCLR</a:t>
            </a:r>
          </a:p>
          <a:p>
            <a:pPr lvl="1"/>
            <a:r>
              <a:rPr lang="en-US" dirty="0" smtClean="0"/>
              <a:t>DMVs for monitoring CLR memory usage</a:t>
            </a:r>
          </a:p>
          <a:p>
            <a:pPr lvl="2"/>
            <a:r>
              <a:rPr lang="en-US" dirty="0" err="1" smtClean="0"/>
              <a:t>sys.dm_os_memory_clerks</a:t>
            </a:r>
            <a:endParaRPr lang="en-US" dirty="0" smtClean="0"/>
          </a:p>
          <a:p>
            <a:pPr lvl="2"/>
            <a:r>
              <a:rPr lang="en-US" dirty="0" err="1" smtClean="0"/>
              <a:t>sys.dm_os_memory_objects</a:t>
            </a:r>
            <a:endParaRPr lang="en-US" dirty="0" smtClean="0"/>
          </a:p>
          <a:p>
            <a:pPr lvl="1"/>
            <a:r>
              <a:rPr lang="en-US" dirty="0" smtClean="0"/>
              <a:t>Memory clerks of interest: SQLCLR, SQLCLRASSEMBLY</a:t>
            </a:r>
          </a:p>
          <a:p>
            <a:pPr lvl="1"/>
            <a:r>
              <a:rPr lang="en-US" dirty="0" err="1" smtClean="0"/>
              <a:t>Perf</a:t>
            </a:r>
            <a:r>
              <a:rPr lang="en-US" dirty="0" smtClean="0"/>
              <a:t> counters: everything under .NET CLR Memory</a:t>
            </a:r>
            <a:endParaRPr lang="en-US" dirty="0"/>
          </a:p>
        </p:txBody>
      </p:sp>
    </p:spTree>
    <p:extLst>
      <p:ext uri="{BB962C8B-B14F-4D97-AF65-F5344CB8AC3E}">
        <p14:creationId xmlns:p14="http://schemas.microsoft.com/office/powerpoint/2010/main" val="2975668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443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1443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1443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443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1443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1443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14435">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14435">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1443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6482" name="Rectangle 2"/>
          <p:cNvSpPr>
            <a:spLocks noGrp="1" noChangeAspect="1" noChangeArrowheads="1"/>
          </p:cNvSpPr>
          <p:nvPr>
            <p:ph type="title"/>
          </p:nvPr>
        </p:nvSpPr>
        <p:spPr/>
        <p:txBody>
          <a:bodyPr/>
          <a:lstStyle/>
          <a:p>
            <a:r>
              <a:rPr lang="en-US" smtClean="0"/>
              <a:t>Threads and Synchronization</a:t>
            </a:r>
            <a:endParaRPr lang="en-US"/>
          </a:p>
        </p:txBody>
      </p:sp>
      <p:sp>
        <p:nvSpPr>
          <p:cNvPr id="916483" name="Rectangle 3"/>
          <p:cNvSpPr>
            <a:spLocks noGrp="1" noChangeAspect="1" noChangeArrowheads="1"/>
          </p:cNvSpPr>
          <p:nvPr>
            <p:ph idx="1"/>
          </p:nvPr>
        </p:nvSpPr>
        <p:spPr/>
        <p:txBody>
          <a:bodyPr>
            <a:normAutofit fontScale="92500" lnSpcReduction="20000"/>
          </a:bodyPr>
          <a:lstStyle/>
          <a:p>
            <a:r>
              <a:rPr lang="en-US" dirty="0" smtClean="0"/>
              <a:t>All managed “threads” are mapped to tasks managed by the SQL Server scheduler</a:t>
            </a:r>
          </a:p>
          <a:p>
            <a:pPr lvl="1"/>
            <a:r>
              <a:rPr lang="en-US" dirty="0" smtClean="0"/>
              <a:t>Co-operative scheduling (non-preemptive mode)</a:t>
            </a:r>
          </a:p>
          <a:p>
            <a:pPr lvl="1"/>
            <a:r>
              <a:rPr lang="en-US" dirty="0" smtClean="0"/>
              <a:t>Exception: GC threads</a:t>
            </a:r>
          </a:p>
          <a:p>
            <a:r>
              <a:rPr lang="en-US" dirty="0" smtClean="0"/>
              <a:t>SQL Scheduler detects non-yielding tasks (managed or T-SQL) and “punishes” them</a:t>
            </a:r>
          </a:p>
          <a:p>
            <a:pPr lvl="1"/>
            <a:r>
              <a:rPr lang="en-US" dirty="0" smtClean="0"/>
              <a:t>Force the task to stop, put back in the queue and miss some turns</a:t>
            </a:r>
          </a:p>
          <a:p>
            <a:r>
              <a:rPr lang="en-US" dirty="0" smtClean="0"/>
              <a:t>Callback to SQL Server on </a:t>
            </a:r>
            <a:r>
              <a:rPr lang="en-US" dirty="0" err="1" smtClean="0"/>
              <a:t>PInvoke</a:t>
            </a:r>
            <a:r>
              <a:rPr lang="en-US" dirty="0" smtClean="0"/>
              <a:t> (when calling native code)</a:t>
            </a:r>
          </a:p>
          <a:p>
            <a:pPr lvl="1"/>
            <a:r>
              <a:rPr lang="en-US" dirty="0" smtClean="0"/>
              <a:t>Switched to pre-emptive mode</a:t>
            </a:r>
          </a:p>
          <a:p>
            <a:r>
              <a:rPr lang="en-US" dirty="0" smtClean="0"/>
              <a:t>CLR lock requests go through SQL Server</a:t>
            </a:r>
          </a:p>
          <a:p>
            <a:pPr lvl="1"/>
            <a:r>
              <a:rPr lang="en-US" dirty="0" smtClean="0"/>
              <a:t>Unified deadlock detection between locks held by CLR and native SQL</a:t>
            </a:r>
            <a:endParaRPr lang="en-US" dirty="0"/>
          </a:p>
        </p:txBody>
      </p:sp>
    </p:spTree>
    <p:extLst>
      <p:ext uri="{BB962C8B-B14F-4D97-AF65-F5344CB8AC3E}">
        <p14:creationId xmlns:p14="http://schemas.microsoft.com/office/powerpoint/2010/main" val="10096078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648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1648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164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648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1648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1648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1648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1648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1648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QLskills Master Template">
  <a:themeElements>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SQLskills Master Template">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 Master 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QLskills_BobB_Template">
  <a:themeElements>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fontScheme name="SQLskills_BobB_Template">
      <a:majorFont>
        <a:latin typeface="Eurostile"/>
        <a:ea typeface=""/>
        <a:cs typeface="Arial"/>
      </a:majorFont>
      <a:minorFont>
        <a:latin typeface="Eurostile"/>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SQLskills_BobB_Template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50B72B"/>
        </a:hlink>
        <a:folHlink>
          <a:srgbClr val="569EE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5512</TotalTime>
  <Words>3167</Words>
  <Application>Microsoft Office PowerPoint</Application>
  <PresentationFormat>Letter Paper (8.5x11 in)</PresentationFormat>
  <Paragraphs>521</Paragraphs>
  <Slides>38</Slides>
  <Notes>21</Notes>
  <HiddenSlides>0</HiddenSlides>
  <MMClips>0</MMClips>
  <ScaleCrop>false</ScaleCrop>
  <HeadingPairs>
    <vt:vector size="4" baseType="variant">
      <vt:variant>
        <vt:lpstr>Theme</vt:lpstr>
      </vt:variant>
      <vt:variant>
        <vt:i4>2</vt:i4>
      </vt:variant>
      <vt:variant>
        <vt:lpstr>Slide Titles</vt:lpstr>
      </vt:variant>
      <vt:variant>
        <vt:i4>38</vt:i4>
      </vt:variant>
    </vt:vector>
  </HeadingPairs>
  <TitlesOfParts>
    <vt:vector size="40" baseType="lpstr">
      <vt:lpstr>SQLskills Master Template</vt:lpstr>
      <vt:lpstr>SQLskills_BobB_Template</vt:lpstr>
      <vt:lpstr>Module 9 Supporting SQLCLR</vt:lpstr>
      <vt:lpstr>Overview</vt:lpstr>
      <vt:lpstr>Objects and Types</vt:lpstr>
      <vt:lpstr>System SQLCLR </vt:lpstr>
      <vt:lpstr>System UDTs</vt:lpstr>
      <vt:lpstr>Reliability, Scalability, and Security</vt:lpstr>
      <vt:lpstr>Resource Allocation</vt:lpstr>
      <vt:lpstr>Memory Management</vt:lpstr>
      <vt:lpstr>Threads and Synchronization</vt:lpstr>
      <vt:lpstr>DDL Statements</vt:lpstr>
      <vt:lpstr>SQLCLR and DDL</vt:lpstr>
      <vt:lpstr>Assemblies</vt:lpstr>
      <vt:lpstr>Extra Requirements</vt:lpstr>
      <vt:lpstr>Cataloging an UNSAFE assembly</vt:lpstr>
      <vt:lpstr>Assembly Management</vt:lpstr>
      <vt:lpstr>User Code Validation</vt:lpstr>
      <vt:lpstr>HostProtectionAttribute</vt:lpstr>
      <vt:lpstr>Permission Set Summary</vt:lpstr>
      <vt:lpstr>SQL Server and AppDomains</vt:lpstr>
      <vt:lpstr>Exceptional conditions</vt:lpstr>
      <vt:lpstr>SQL Server Exception Policy</vt:lpstr>
      <vt:lpstr>System Metadata </vt:lpstr>
      <vt:lpstr>Dynamic Management Views</vt:lpstr>
      <vt:lpstr>Security Requirements</vt:lpstr>
      <vt:lpstr>SQLCLR Data Access is Dynamic SQL</vt:lpstr>
      <vt:lpstr>Events</vt:lpstr>
      <vt:lpstr>Perfmon Counters</vt:lpstr>
      <vt:lpstr>Configuration Options</vt:lpstr>
      <vt:lpstr>Space and OS Considerations</vt:lpstr>
      <vt:lpstr>Troubleshooting</vt:lpstr>
      <vt:lpstr>Best Practices</vt:lpstr>
      <vt:lpstr>Accessing External Resources </vt:lpstr>
      <vt:lpstr>User-Defined Functions</vt:lpstr>
      <vt:lpstr>Table Valued UDFs</vt:lpstr>
      <vt:lpstr>Stored Procedures</vt:lpstr>
      <vt:lpstr>Isn't This Client Code?</vt:lpstr>
      <vt:lpstr>Summary: Best Practices</vt:lpstr>
      <vt:lpstr>Review</vt:lpstr>
    </vt:vector>
  </TitlesOfParts>
  <Manager>SQLskills.com</Manager>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T-SQL</dc:title>
  <dc:subject>SQL Server 2008</dc:subject>
  <dc:creator>Bob Beauchemin</dc:creator>
  <cp:lastModifiedBy>bobb</cp:lastModifiedBy>
  <cp:revision>302</cp:revision>
  <dcterms:created xsi:type="dcterms:W3CDTF">2004-05-26T19:38:49Z</dcterms:created>
  <dcterms:modified xsi:type="dcterms:W3CDTF">2012-07-28T18:59:45Z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