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9"/>
  </p:notesMasterIdLst>
  <p:handoutMasterIdLst>
    <p:handoutMasterId r:id="rId40"/>
  </p:handoutMasterIdLst>
  <p:sldIdLst>
    <p:sldId id="293" r:id="rId3"/>
    <p:sldId id="257" r:id="rId4"/>
    <p:sldId id="258" r:id="rId5"/>
    <p:sldId id="259" r:id="rId6"/>
    <p:sldId id="260" r:id="rId7"/>
    <p:sldId id="261" r:id="rId8"/>
    <p:sldId id="262" r:id="rId9"/>
    <p:sldId id="321" r:id="rId10"/>
    <p:sldId id="322" r:id="rId11"/>
    <p:sldId id="323" r:id="rId12"/>
    <p:sldId id="263" r:id="rId13"/>
    <p:sldId id="264" r:id="rId14"/>
    <p:sldId id="324" r:id="rId15"/>
    <p:sldId id="325" r:id="rId16"/>
    <p:sldId id="343" r:id="rId17"/>
    <p:sldId id="326" r:id="rId18"/>
    <p:sldId id="265" r:id="rId19"/>
    <p:sldId id="266" r:id="rId20"/>
    <p:sldId id="267" r:id="rId21"/>
    <p:sldId id="327" r:id="rId22"/>
    <p:sldId id="268" r:id="rId23"/>
    <p:sldId id="269" r:id="rId24"/>
    <p:sldId id="331" r:id="rId25"/>
    <p:sldId id="271" r:id="rId26"/>
    <p:sldId id="272" r:id="rId27"/>
    <p:sldId id="332" r:id="rId28"/>
    <p:sldId id="333" r:id="rId29"/>
    <p:sldId id="334" r:id="rId30"/>
    <p:sldId id="274" r:id="rId31"/>
    <p:sldId id="275" r:id="rId32"/>
    <p:sldId id="297" r:id="rId33"/>
    <p:sldId id="338" r:id="rId34"/>
    <p:sldId id="276" r:id="rId35"/>
    <p:sldId id="342" r:id="rId36"/>
    <p:sldId id="278" r:id="rId37"/>
    <p:sldId id="290" r:id="rId38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6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96F6B-BB37-48A9-9B84-12F7792DD201}" type="slidenum">
              <a:rPr lang="en-US"/>
              <a:pPr/>
              <a:t>1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Log reader job is not created if transactional replication is configured,</a:t>
            </a:r>
            <a:r>
              <a:rPr lang="en-US" baseline="0" dirty="0" smtClean="0"/>
              <a:t> piggy backs the existing job.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B1B06B-CF95-4027-9578-668ABDC046C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B1B06B-CF95-4027-9578-668ABDC046CE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  <p:sldLayoutId id="2147483676" r:id="rId13"/>
    <p:sldLayoutId id="2147483677" r:id="rId14"/>
    <p:sldLayoutId id="2147483678" r:id="rId1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9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751522"/>
          </a:xfrm>
          <a:noFill/>
          <a:ln/>
        </p:spPr>
        <p:txBody>
          <a:bodyPr anchor="t"/>
          <a:lstStyle/>
          <a:p>
            <a:r>
              <a:rPr lang="en-US" sz="4000">
                <a:solidFill>
                  <a:schemeClr val="accent1"/>
                </a:solidFill>
              </a:rPr>
              <a:t>Module </a:t>
            </a:r>
            <a:r>
              <a:rPr lang="en-US" sz="4000" smtClean="0">
                <a:solidFill>
                  <a:schemeClr val="accent1"/>
                </a:solidFill>
              </a:rPr>
              <a:t>15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>Change Data Capture</a:t>
            </a:r>
            <a:br>
              <a:rPr lang="en-US" sz="6000" dirty="0" smtClean="0"/>
            </a:br>
            <a:r>
              <a:rPr lang="en-US" sz="6000" dirty="0" smtClean="0"/>
              <a:t>Change Tracking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Requirements - CDC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enable DB for CDC</a:t>
            </a:r>
          </a:p>
          <a:p>
            <a:pPr lvl="1"/>
            <a:r>
              <a:rPr lang="en-US" dirty="0" smtClean="0"/>
              <a:t>Must be </a:t>
            </a:r>
            <a:r>
              <a:rPr lang="en-US" dirty="0" err="1" smtClean="0"/>
              <a:t>sysadmin</a:t>
            </a:r>
            <a:endParaRPr lang="en-US" dirty="0" smtClean="0"/>
          </a:p>
          <a:p>
            <a:r>
              <a:rPr lang="en-US" dirty="0" smtClean="0"/>
              <a:t>To enable table for CDC</a:t>
            </a:r>
          </a:p>
          <a:p>
            <a:pPr lvl="1"/>
            <a:r>
              <a:rPr lang="en-US" dirty="0" smtClean="0"/>
              <a:t>Must be </a:t>
            </a:r>
            <a:r>
              <a:rPr lang="en-US" dirty="0" err="1" smtClean="0"/>
              <a:t>sysadmin</a:t>
            </a:r>
            <a:r>
              <a:rPr lang="en-US" dirty="0" smtClean="0"/>
              <a:t> or </a:t>
            </a:r>
            <a:r>
              <a:rPr lang="en-US" dirty="0" err="1" smtClean="0"/>
              <a:t>db_owner</a:t>
            </a:r>
            <a:endParaRPr lang="en-US" dirty="0" smtClean="0"/>
          </a:p>
          <a:p>
            <a:r>
              <a:rPr lang="en-US" dirty="0" smtClean="0"/>
              <a:t>To manage CDC jobs</a:t>
            </a:r>
          </a:p>
          <a:p>
            <a:pPr lvl="1"/>
            <a:r>
              <a:rPr lang="en-US" dirty="0" smtClean="0"/>
              <a:t>Must be </a:t>
            </a:r>
            <a:r>
              <a:rPr lang="en-US" dirty="0" err="1" smtClean="0"/>
              <a:t>sysadmin</a:t>
            </a:r>
            <a:r>
              <a:rPr lang="en-US" dirty="0" smtClean="0"/>
              <a:t> or </a:t>
            </a:r>
            <a:r>
              <a:rPr lang="en-US" dirty="0" err="1" smtClean="0"/>
              <a:t>db_owner</a:t>
            </a:r>
            <a:endParaRPr lang="en-US" dirty="0" smtClean="0"/>
          </a:p>
          <a:p>
            <a:r>
              <a:rPr lang="en-US" dirty="0" smtClean="0"/>
              <a:t>Role name to allow access to change data</a:t>
            </a:r>
          </a:p>
          <a:p>
            <a:pPr lvl="1"/>
            <a:r>
              <a:rPr lang="en-US" dirty="0" smtClean="0"/>
              <a:t>Per capture instance</a:t>
            </a:r>
          </a:p>
          <a:p>
            <a:pPr lvl="1"/>
            <a:r>
              <a:rPr lang="en-US" dirty="0" smtClean="0"/>
              <a:t>Must be in role and have SELECT on columns</a:t>
            </a:r>
          </a:p>
          <a:p>
            <a:r>
              <a:rPr lang="en-US" dirty="0" smtClean="0"/>
              <a:t>Table DDL changes allowed only for</a:t>
            </a:r>
          </a:p>
          <a:p>
            <a:pPr lvl="1"/>
            <a:r>
              <a:rPr lang="en-US" dirty="0" err="1" smtClean="0"/>
              <a:t>Sysadmin</a:t>
            </a:r>
            <a:r>
              <a:rPr lang="en-US" dirty="0" smtClean="0"/>
              <a:t>, </a:t>
            </a:r>
            <a:r>
              <a:rPr lang="en-US" dirty="0" err="1" smtClean="0"/>
              <a:t>db_owner</a:t>
            </a:r>
            <a:r>
              <a:rPr lang="en-US" dirty="0" smtClean="0"/>
              <a:t>, </a:t>
            </a:r>
            <a:r>
              <a:rPr lang="en-US" dirty="0" err="1" smtClean="0"/>
              <a:t>db_ddlamin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9848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Allow Net Changes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 can specify "allow net changes" when enabling a table for CDC</a:t>
            </a:r>
          </a:p>
          <a:p>
            <a:pPr lvl="1"/>
            <a:r>
              <a:rPr lang="en-US" smtClean="0"/>
              <a:t>Analogous cdc.fn_cdc_get_net_changes... function returns one row per row changed</a:t>
            </a:r>
          </a:p>
          <a:p>
            <a:pPr lvl="1"/>
            <a:r>
              <a:rPr lang="en-US" smtClean="0"/>
              <a:t>"Net changes" row reflects state of the table row as of the last LSN</a:t>
            </a:r>
          </a:p>
          <a:p>
            <a:pPr lvl="1"/>
            <a:r>
              <a:rPr lang="en-US" smtClean="0"/>
              <a:t>If table row is added and deleted in the same interval, no "net changes" row is returned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48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Captured?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change tables' rows contain</a:t>
            </a:r>
          </a:p>
          <a:p>
            <a:pPr lvl="1"/>
            <a:r>
              <a:rPr lang="en-US" dirty="0" smtClean="0"/>
              <a:t>Log sequence number assigned to change</a:t>
            </a:r>
          </a:p>
          <a:p>
            <a:pPr lvl="2"/>
            <a:r>
              <a:rPr lang="en-US" dirty="0"/>
              <a:t>__$</a:t>
            </a:r>
            <a:r>
              <a:rPr lang="en-US" dirty="0" err="1"/>
              <a:t>startlsn</a:t>
            </a:r>
            <a:r>
              <a:rPr lang="en-US" dirty="0"/>
              <a:t>, __$</a:t>
            </a:r>
            <a:r>
              <a:rPr lang="en-US" dirty="0" err="1" smtClean="0"/>
              <a:t>endlsn</a:t>
            </a:r>
            <a:endParaRPr lang="en-US" dirty="0" smtClean="0"/>
          </a:p>
          <a:p>
            <a:pPr lvl="1"/>
            <a:r>
              <a:rPr lang="en-US" dirty="0" smtClean="0"/>
              <a:t>Order of operations within a transaction</a:t>
            </a:r>
          </a:p>
          <a:p>
            <a:pPr lvl="2"/>
            <a:r>
              <a:rPr lang="en-US" dirty="0" smtClean="0"/>
              <a:t>__$</a:t>
            </a:r>
            <a:r>
              <a:rPr lang="en-US" dirty="0" err="1" smtClean="0"/>
              <a:t>seqval</a:t>
            </a:r>
            <a:endParaRPr lang="en-US" dirty="0" smtClean="0"/>
          </a:p>
          <a:p>
            <a:pPr lvl="1"/>
            <a:r>
              <a:rPr lang="en-US" dirty="0" smtClean="0"/>
              <a:t>Metadata - what kind of change</a:t>
            </a:r>
          </a:p>
          <a:p>
            <a:pPr lvl="2"/>
            <a:r>
              <a:rPr lang="en-US" dirty="0" smtClean="0"/>
              <a:t>__$operation</a:t>
            </a:r>
          </a:p>
          <a:p>
            <a:pPr lvl="2"/>
            <a:r>
              <a:rPr lang="en-US" dirty="0" smtClean="0"/>
              <a:t>1-delete, 2-insert, 3-update/old values, 4-update new</a:t>
            </a:r>
          </a:p>
          <a:p>
            <a:pPr lvl="1"/>
            <a:r>
              <a:rPr lang="en-US" dirty="0" smtClean="0"/>
              <a:t>Bitmask - which columns were changed</a:t>
            </a:r>
          </a:p>
          <a:p>
            <a:pPr lvl="2"/>
            <a:r>
              <a:rPr lang="en-US" dirty="0" smtClean="0"/>
              <a:t>__$</a:t>
            </a:r>
            <a:r>
              <a:rPr lang="en-US" dirty="0" err="1" smtClean="0"/>
              <a:t>update_mask</a:t>
            </a:r>
            <a:endParaRPr lang="en-US" dirty="0" smtClean="0"/>
          </a:p>
          <a:p>
            <a:pPr lvl="2"/>
            <a:r>
              <a:rPr lang="en-US" dirty="0" smtClean="0"/>
              <a:t>Insert and delete always have </a:t>
            </a:r>
            <a:r>
              <a:rPr lang="en-US" smtClean="0"/>
              <a:t>all values</a:t>
            </a:r>
            <a:endParaRPr lang="en-US" dirty="0" smtClean="0"/>
          </a:p>
          <a:p>
            <a:pPr lvl="1"/>
            <a:r>
              <a:rPr lang="en-US" dirty="0" smtClean="0"/>
              <a:t>Column Values</a:t>
            </a:r>
          </a:p>
        </p:txBody>
      </p:sp>
    </p:spTree>
    <p:extLst>
      <p:ext uri="{BB962C8B-B14F-4D97-AF65-F5344CB8AC3E}">
        <p14:creationId xmlns:p14="http://schemas.microsoft.com/office/powerpoint/2010/main" val="202646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Metadata - CDC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stored procedures</a:t>
            </a:r>
          </a:p>
          <a:p>
            <a:pPr lvl="1"/>
            <a:r>
              <a:rPr lang="en-US" dirty="0" err="1"/>
              <a:t>sys.sp_cdc_help_change_data_capture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sys.sp_cdc_get_captured_columns</a:t>
            </a:r>
            <a:r>
              <a:rPr lang="en-US" dirty="0"/>
              <a:t> </a:t>
            </a:r>
          </a:p>
          <a:p>
            <a:pPr lvl="1"/>
            <a:r>
              <a:rPr lang="en-US" dirty="0" err="1" smtClean="0"/>
              <a:t>sys.sp_cdc_get_ddl_history</a:t>
            </a:r>
            <a:endParaRPr lang="en-US" dirty="0" smtClean="0"/>
          </a:p>
          <a:p>
            <a:r>
              <a:rPr lang="en-US" dirty="0" smtClean="0"/>
              <a:t>Jobs stored procedure</a:t>
            </a:r>
          </a:p>
          <a:p>
            <a:pPr lvl="1"/>
            <a:r>
              <a:rPr lang="en-US" dirty="0" err="1"/>
              <a:t>sys.sp_cdc_help_jobs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/>
              <a:t>s</a:t>
            </a:r>
            <a:r>
              <a:rPr lang="en-US" dirty="0" err="1" smtClean="0"/>
              <a:t>ys.databases</a:t>
            </a:r>
            <a:endParaRPr lang="en-US" dirty="0" smtClean="0"/>
          </a:p>
          <a:p>
            <a:pPr lvl="1"/>
            <a:r>
              <a:rPr lang="en-US" dirty="0" err="1"/>
              <a:t>i</a:t>
            </a:r>
            <a:r>
              <a:rPr lang="en-US" dirty="0" err="1" smtClean="0"/>
              <a:t>s_cdc_enabled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170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Management - CDC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Job control</a:t>
            </a:r>
          </a:p>
          <a:p>
            <a:pPr lvl="1"/>
            <a:r>
              <a:rPr lang="en-US" dirty="0" err="1"/>
              <a:t>sys.sp_cdc_add_job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sys.sp_cdc_change_job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sys.sp_cdc_help_jobs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sys.sp_cdc_drop_job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sys.sp_cdc_start_job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sys.sp_cdc_stop_job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sys.sp_cdc_scan</a:t>
            </a:r>
            <a:r>
              <a:rPr lang="en-US" dirty="0"/>
              <a:t>  (called by CDC internals)</a:t>
            </a:r>
          </a:p>
          <a:p>
            <a:r>
              <a:rPr lang="en-US" dirty="0"/>
              <a:t>Enable-disable objects</a:t>
            </a:r>
          </a:p>
          <a:p>
            <a:pPr lvl="1"/>
            <a:r>
              <a:rPr lang="en-US" dirty="0" err="1"/>
              <a:t>sys.sp_cdc_enable_db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sys.sp_cdc_enable_table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sys.sp_cdc_disable_db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sys.sp_cdc_disable_table</a:t>
            </a:r>
            <a:r>
              <a:rPr lang="en-US" dirty="0"/>
              <a:t> </a:t>
            </a:r>
          </a:p>
          <a:p>
            <a:r>
              <a:rPr lang="en-US" dirty="0" smtClean="0"/>
              <a:t>Utility</a:t>
            </a:r>
            <a:endParaRPr lang="en-US" dirty="0"/>
          </a:p>
          <a:p>
            <a:pPr lvl="1"/>
            <a:r>
              <a:rPr lang="en-US" dirty="0" err="1"/>
              <a:t>sys.sp_cdc_generate_wrapper_function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sys.sp_cdc_cleanup_change_table</a:t>
            </a:r>
            <a:r>
              <a:rPr lang="en-US" dirty="0"/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156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CDC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cdc.fn_cdc_get_all_changes</a:t>
            </a:r>
            <a:r>
              <a:rPr lang="en-US" dirty="0"/>
              <a:t>_&lt;</a:t>
            </a:r>
            <a:r>
              <a:rPr lang="en-US" dirty="0" err="1"/>
              <a:t>capture_instance</a:t>
            </a:r>
            <a:r>
              <a:rPr lang="en-US" dirty="0"/>
              <a:t>&gt; 	</a:t>
            </a:r>
          </a:p>
          <a:p>
            <a:r>
              <a:rPr lang="en-US" dirty="0" err="1"/>
              <a:t>cdc.fn_cdc_get_net_changes</a:t>
            </a:r>
            <a:r>
              <a:rPr lang="en-US" dirty="0"/>
              <a:t>_&lt;</a:t>
            </a:r>
            <a:r>
              <a:rPr lang="en-US" dirty="0" err="1"/>
              <a:t>capture_instance</a:t>
            </a:r>
            <a:r>
              <a:rPr lang="en-US" dirty="0"/>
              <a:t>&gt; </a:t>
            </a:r>
            <a:endParaRPr lang="en-US" dirty="0" smtClean="0"/>
          </a:p>
          <a:p>
            <a:r>
              <a:rPr lang="en-US" dirty="0" err="1" smtClean="0"/>
              <a:t>sys.fn_cdc_increment_lsn</a:t>
            </a:r>
            <a:r>
              <a:rPr lang="en-US" dirty="0" smtClean="0"/>
              <a:t> </a:t>
            </a:r>
            <a:r>
              <a:rPr lang="en-US" dirty="0"/>
              <a:t>	</a:t>
            </a:r>
          </a:p>
          <a:p>
            <a:r>
              <a:rPr lang="en-US" dirty="0" err="1"/>
              <a:t>sys.fn_cdc_decrement_lsn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/>
              <a:t>sys.fn_cdc_map_lsn_to_time</a:t>
            </a:r>
            <a:r>
              <a:rPr lang="en-US" dirty="0"/>
              <a:t> 	</a:t>
            </a:r>
          </a:p>
          <a:p>
            <a:r>
              <a:rPr lang="en-US" dirty="0" err="1" smtClean="0"/>
              <a:t>sys.fn_cdc_get_max_lsn</a:t>
            </a:r>
            <a:endParaRPr lang="en-US" dirty="0" smtClean="0"/>
          </a:p>
          <a:p>
            <a:r>
              <a:rPr lang="en-US" dirty="0" err="1" smtClean="0"/>
              <a:t>sys.fn_cdc_map_time_to_lsn</a:t>
            </a:r>
            <a:r>
              <a:rPr lang="en-US" dirty="0" smtClean="0"/>
              <a:t> </a:t>
            </a:r>
            <a:r>
              <a:rPr lang="en-US" dirty="0"/>
              <a:t>	</a:t>
            </a:r>
          </a:p>
          <a:p>
            <a:r>
              <a:rPr lang="en-US" dirty="0" err="1"/>
              <a:t>sys.fn_cdc_get_min_lsn</a:t>
            </a:r>
            <a:r>
              <a:rPr lang="en-US" dirty="0"/>
              <a:t> 	</a:t>
            </a:r>
            <a:endParaRPr lang="en-US" dirty="0" smtClean="0"/>
          </a:p>
          <a:p>
            <a:r>
              <a:rPr lang="en-US" dirty="0" err="1" smtClean="0"/>
              <a:t>sys.fn_cdc_has_column_changed</a:t>
            </a:r>
            <a:r>
              <a:rPr lang="en-US" dirty="0" smtClean="0"/>
              <a:t> (by col name)</a:t>
            </a:r>
          </a:p>
          <a:p>
            <a:r>
              <a:rPr lang="en-US" dirty="0" err="1" smtClean="0"/>
              <a:t>sys.fn_cdc_is_bit_set</a:t>
            </a:r>
            <a:r>
              <a:rPr lang="en-US" dirty="0" smtClean="0"/>
              <a:t> (is column updated </a:t>
            </a:r>
            <a:r>
              <a:rPr lang="en-US" dirty="0" smtClean="0"/>
              <a:t>bitmask)</a:t>
            </a:r>
            <a:r>
              <a:rPr lang="en-US" dirty="0"/>
              <a:t>	</a:t>
            </a:r>
          </a:p>
          <a:p>
            <a:r>
              <a:rPr lang="en-US" dirty="0" err="1"/>
              <a:t>sys.fn_cdc_get_column_ordinal</a:t>
            </a:r>
            <a:r>
              <a:rPr lang="en-US" dirty="0"/>
              <a:t> 	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873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Management Views - CDC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sys.dm_cdc_log_scan_sessions</a:t>
            </a:r>
            <a:endParaRPr lang="en-US" dirty="0"/>
          </a:p>
          <a:p>
            <a:pPr lvl="1"/>
            <a:r>
              <a:rPr lang="en-US" dirty="0"/>
              <a:t>Each active log scan in current database </a:t>
            </a:r>
          </a:p>
          <a:p>
            <a:r>
              <a:rPr lang="en-US" dirty="0" err="1"/>
              <a:t>sys.dm_cdc_errors</a:t>
            </a:r>
            <a:endParaRPr lang="en-US" dirty="0"/>
          </a:p>
          <a:p>
            <a:pPr lvl="1"/>
            <a:r>
              <a:rPr lang="en-US" dirty="0"/>
              <a:t>Each error encountered during the change data capture log scan session</a:t>
            </a:r>
          </a:p>
          <a:p>
            <a:r>
              <a:rPr lang="en-US" dirty="0" err="1"/>
              <a:t>sys.dm_repl_traninfo</a:t>
            </a:r>
            <a:r>
              <a:rPr lang="en-US" dirty="0"/>
              <a:t>  </a:t>
            </a:r>
          </a:p>
          <a:p>
            <a:pPr lvl="1"/>
            <a:r>
              <a:rPr lang="en-US" dirty="0"/>
              <a:t>Each replicated or change data capture </a:t>
            </a:r>
            <a:r>
              <a:rPr lang="en-US" dirty="0" smtClean="0"/>
              <a:t>transaction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54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and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Sparse Columns</a:t>
            </a:r>
          </a:p>
          <a:p>
            <a:pPr lvl="1"/>
            <a:r>
              <a:rPr lang="en-US" smtClean="0"/>
              <a:t>Not supported when using column set</a:t>
            </a:r>
          </a:p>
          <a:p>
            <a:r>
              <a:rPr lang="en-US" smtClean="0"/>
              <a:t>Computed Columns</a:t>
            </a:r>
          </a:p>
          <a:p>
            <a:pPr lvl="1"/>
            <a:r>
              <a:rPr lang="en-US" smtClean="0"/>
              <a:t>Not tracked, included in table with NULL value</a:t>
            </a:r>
          </a:p>
          <a:p>
            <a:r>
              <a:rPr lang="en-US" smtClean="0"/>
              <a:t>XML</a:t>
            </a:r>
          </a:p>
          <a:p>
            <a:pPr lvl="1"/>
            <a:r>
              <a:rPr lang="en-US" smtClean="0"/>
              <a:t>Individual element changes not tracked</a:t>
            </a:r>
          </a:p>
          <a:p>
            <a:r>
              <a:rPr lang="en-US" smtClean="0"/>
              <a:t>BLOB data types</a:t>
            </a:r>
          </a:p>
          <a:p>
            <a:pPr lvl="1"/>
            <a:r>
              <a:rPr lang="en-US" smtClean="0"/>
              <a:t>Previous image of the column stored only if the column itself changed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54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and Schema Changes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If a column is dropped</a:t>
            </a:r>
          </a:p>
          <a:p>
            <a:pPr lvl="1"/>
            <a:r>
              <a:rPr lang="en-US" smtClean="0"/>
              <a:t>Column remains in CDC rows</a:t>
            </a:r>
          </a:p>
          <a:p>
            <a:pPr lvl="1"/>
            <a:r>
              <a:rPr lang="en-US" smtClean="0"/>
              <a:t>Future CDC rows will contain NULL for that column</a:t>
            </a:r>
          </a:p>
          <a:p>
            <a:r>
              <a:rPr lang="en-US" smtClean="0"/>
              <a:t>If a column is added</a:t>
            </a:r>
          </a:p>
          <a:p>
            <a:pPr lvl="1"/>
            <a:r>
              <a:rPr lang="en-US" smtClean="0"/>
              <a:t>Not tracked by CDC</a:t>
            </a:r>
          </a:p>
          <a:p>
            <a:r>
              <a:rPr lang="en-US" smtClean="0"/>
              <a:t>You can create a new capture instance for the table</a:t>
            </a:r>
          </a:p>
          <a:p>
            <a:pPr lvl="1"/>
            <a:r>
              <a:rPr lang="en-US" smtClean="0"/>
              <a:t>Up to two capture instances per table</a:t>
            </a:r>
          </a:p>
          <a:p>
            <a:pPr lvl="1"/>
            <a:r>
              <a:rPr lang="en-US" smtClean="0"/>
              <a:t>Meant to be a transitioning measure when columns added/dropped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74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and SSMS Templates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Ease-of-use templates provided in SSMS</a:t>
            </a:r>
          </a:p>
          <a:p>
            <a:pPr lvl="1"/>
            <a:r>
              <a:rPr lang="en-US" smtClean="0"/>
              <a:t>In Template Explorer window</a:t>
            </a:r>
          </a:p>
          <a:p>
            <a:r>
              <a:rPr lang="en-US" smtClean="0"/>
              <a:t>Template functional groups include</a:t>
            </a:r>
          </a:p>
          <a:p>
            <a:pPr lvl="1"/>
            <a:r>
              <a:rPr lang="en-US" smtClean="0"/>
              <a:t>Administration</a:t>
            </a:r>
          </a:p>
          <a:p>
            <a:pPr lvl="1"/>
            <a:r>
              <a:rPr lang="en-US" smtClean="0"/>
              <a:t>Configuration</a:t>
            </a:r>
          </a:p>
          <a:p>
            <a:pPr lvl="1"/>
            <a:r>
              <a:rPr lang="en-US" smtClean="0"/>
              <a:t>Enumerating Changes</a:t>
            </a:r>
          </a:p>
          <a:p>
            <a:pPr lvl="1"/>
            <a:r>
              <a:rPr lang="en-US" smtClean="0"/>
              <a:t>Querying Metadata</a:t>
            </a:r>
          </a:p>
          <a:p>
            <a:r>
              <a:rPr lang="en-US" smtClean="0"/>
              <a:t>Enumeration use cases include</a:t>
            </a:r>
          </a:p>
          <a:p>
            <a:pPr lvl="1"/>
            <a:r>
              <a:rPr lang="en-US" smtClean="0"/>
              <a:t>All changes until now</a:t>
            </a:r>
          </a:p>
          <a:p>
            <a:pPr lvl="1"/>
            <a:r>
              <a:rPr lang="en-US" smtClean="0"/>
              <a:t>All changes for valid (LSN) range</a:t>
            </a:r>
          </a:p>
          <a:p>
            <a:pPr lvl="1"/>
            <a:r>
              <a:rPr lang="en-US" smtClean="0"/>
              <a:t>All changes since previous request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05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Change tracking features background</a:t>
            </a:r>
          </a:p>
          <a:p>
            <a:r>
              <a:rPr lang="en-US" smtClean="0"/>
              <a:t>Change Data Capture</a:t>
            </a:r>
          </a:p>
          <a:p>
            <a:pPr lvl="1"/>
            <a:r>
              <a:rPr lang="en-US" smtClean="0"/>
              <a:t>Database objects and database configuration</a:t>
            </a:r>
          </a:p>
          <a:p>
            <a:pPr lvl="1"/>
            <a:r>
              <a:rPr lang="en-US" smtClean="0"/>
              <a:t>Internals and Troubleshooting</a:t>
            </a:r>
          </a:p>
          <a:p>
            <a:r>
              <a:rPr lang="en-US" smtClean="0"/>
              <a:t>Change Tracking</a:t>
            </a:r>
          </a:p>
          <a:p>
            <a:pPr lvl="1"/>
            <a:r>
              <a:rPr lang="en-US" smtClean="0"/>
              <a:t>Database objects and database configuration</a:t>
            </a:r>
          </a:p>
          <a:p>
            <a:pPr lvl="1"/>
            <a:r>
              <a:rPr lang="en-US" smtClean="0"/>
              <a:t>Internals and Troubleshooting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58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 - CDC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Cdc_logscan</a:t>
            </a:r>
            <a:r>
              <a:rPr lang="en-US" dirty="0" smtClean="0"/>
              <a:t> category</a:t>
            </a:r>
          </a:p>
          <a:p>
            <a:pPr lvl="1"/>
            <a:r>
              <a:rPr lang="en-US" dirty="0" err="1" smtClean="0"/>
              <a:t>Cdc</a:t>
            </a:r>
            <a:r>
              <a:rPr lang="en-US" dirty="0" smtClean="0"/>
              <a:t> _session</a:t>
            </a:r>
          </a:p>
          <a:p>
            <a:pPr lvl="1"/>
            <a:r>
              <a:rPr lang="en-US" dirty="0" err="1" smtClean="0"/>
              <a:t>Cdc_error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No specific</a:t>
            </a:r>
          </a:p>
          <a:p>
            <a:pPr lvl="1"/>
            <a:r>
              <a:rPr lang="en-US" dirty="0" err="1" smtClean="0"/>
              <a:t>Perfmon</a:t>
            </a:r>
            <a:r>
              <a:rPr lang="en-US" dirty="0" smtClean="0"/>
              <a:t> counters</a:t>
            </a:r>
          </a:p>
          <a:p>
            <a:pPr lvl="1"/>
            <a:r>
              <a:rPr lang="en-US" dirty="0" smtClean="0"/>
              <a:t>Configuration options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19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and OS Considerations - CDC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CDC can contribute to transaction log contention</a:t>
            </a:r>
          </a:p>
          <a:p>
            <a:r>
              <a:rPr lang="en-US" dirty="0" smtClean="0"/>
              <a:t>CDC affects transaction log truncation behavior</a:t>
            </a:r>
          </a:p>
          <a:p>
            <a:pPr lvl="1"/>
            <a:r>
              <a:rPr lang="en-US" dirty="0" smtClean="0"/>
              <a:t>Similar to Transactional Replication</a:t>
            </a:r>
          </a:p>
          <a:p>
            <a:r>
              <a:rPr lang="en-US" dirty="0" smtClean="0"/>
              <a:t>Frequency of harvesting and cleaning is configurable</a:t>
            </a:r>
          </a:p>
          <a:p>
            <a:pPr lvl="1"/>
            <a:r>
              <a:rPr lang="en-US" dirty="0" smtClean="0"/>
              <a:t>Transaction log considerations</a:t>
            </a:r>
          </a:p>
          <a:p>
            <a:r>
              <a:rPr lang="en-US" dirty="0" smtClean="0"/>
              <a:t>Separate </a:t>
            </a:r>
            <a:r>
              <a:rPr lang="en-US" dirty="0" err="1" smtClean="0"/>
              <a:t>filegroups</a:t>
            </a:r>
            <a:r>
              <a:rPr lang="en-US" dirty="0" smtClean="0"/>
              <a:t> for the change tables preferred</a:t>
            </a:r>
          </a:p>
          <a:p>
            <a:r>
              <a:rPr lang="en-US" dirty="0" smtClean="0"/>
              <a:t>SQL Agent process required</a:t>
            </a:r>
          </a:p>
          <a:p>
            <a:r>
              <a:rPr lang="en-US" dirty="0" smtClean="0"/>
              <a:t>With BULK_LOGGED recovery model</a:t>
            </a:r>
          </a:p>
          <a:p>
            <a:pPr lvl="1"/>
            <a:r>
              <a:rPr lang="en-US" dirty="0" smtClean="0"/>
              <a:t>Everything fully logged except index operations</a:t>
            </a:r>
          </a:p>
          <a:p>
            <a:r>
              <a:rPr lang="en-US" dirty="0" smtClean="0"/>
              <a:t>CDC Option when restoring or attaching database</a:t>
            </a:r>
          </a:p>
          <a:p>
            <a:pPr lvl="1"/>
            <a:r>
              <a:rPr lang="en-US" dirty="0" smtClean="0"/>
              <a:t>KEEP_CDC – on Enterprise, </a:t>
            </a:r>
            <a:r>
              <a:rPr lang="en-US" dirty="0" err="1" smtClean="0"/>
              <a:t>DataCenter</a:t>
            </a:r>
            <a:r>
              <a:rPr lang="en-US" dirty="0" smtClean="0"/>
              <a:t>, Developer </a:t>
            </a:r>
          </a:p>
          <a:p>
            <a:pPr lvl="1"/>
            <a:r>
              <a:rPr lang="en-US" dirty="0" smtClean="0"/>
              <a:t>Database can be restored other editions (No CDC)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0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functions instead of direct query of capture table</a:t>
            </a:r>
          </a:p>
          <a:p>
            <a:r>
              <a:rPr lang="en-US" smtClean="0"/>
              <a:t>Use filegroup other than PRIMARY</a:t>
            </a:r>
          </a:p>
          <a:p>
            <a:r>
              <a:rPr lang="en-US" smtClean="0"/>
              <a:t>Disable tracking of net changes</a:t>
            </a:r>
          </a:p>
          <a:p>
            <a:r>
              <a:rPr lang="en-US" smtClean="0"/>
              <a:t>Try to avoid tables with frequent large update transactions</a:t>
            </a:r>
          </a:p>
          <a:p>
            <a:r>
              <a:rPr lang="en-US" smtClean="0"/>
              <a:t>Run cleanup job when there is no active workload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06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- CDC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Diagnostic procedures</a:t>
            </a:r>
          </a:p>
          <a:p>
            <a:r>
              <a:rPr lang="en-US" dirty="0" smtClean="0"/>
              <a:t>DMVs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298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Tracking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database requires a continuous connection</a:t>
            </a:r>
          </a:p>
          <a:p>
            <a:r>
              <a:rPr lang="en-US" dirty="0" smtClean="0"/>
              <a:t>Connection not always available</a:t>
            </a:r>
          </a:p>
          <a:p>
            <a:pPr lvl="1"/>
            <a:r>
              <a:rPr lang="en-US" dirty="0" smtClean="0"/>
              <a:t>Unreliable connection</a:t>
            </a:r>
          </a:p>
          <a:p>
            <a:pPr lvl="1"/>
            <a:r>
              <a:rPr lang="en-US" dirty="0" smtClean="0"/>
              <a:t>Offline workers (e.g. salesperson on the road)</a:t>
            </a:r>
          </a:p>
          <a:p>
            <a:pPr lvl="1"/>
            <a:r>
              <a:rPr lang="en-US" dirty="0" smtClean="0"/>
              <a:t>Mobile devices</a:t>
            </a:r>
          </a:p>
          <a:p>
            <a:pPr lvl="2"/>
            <a:r>
              <a:rPr lang="en-US" dirty="0" smtClean="0"/>
              <a:t>SQL Server 2008 Express does not fit on a cell phone</a:t>
            </a:r>
          </a:p>
          <a:p>
            <a:r>
              <a:rPr lang="en-US" dirty="0" smtClean="0"/>
              <a:t>Requires </a:t>
            </a:r>
          </a:p>
          <a:p>
            <a:pPr lvl="1"/>
            <a:r>
              <a:rPr lang="en-US" dirty="0" smtClean="0"/>
              <a:t>Lightweight but powerful cache</a:t>
            </a:r>
          </a:p>
          <a:p>
            <a:pPr lvl="1"/>
            <a:r>
              <a:rPr lang="en-US" dirty="0" smtClean="0"/>
              <a:t>Synchronization with the corporate database</a:t>
            </a:r>
          </a:p>
        </p:txBody>
      </p:sp>
    </p:spTree>
    <p:extLst>
      <p:ext uri="{BB962C8B-B14F-4D97-AF65-F5344CB8AC3E}">
        <p14:creationId xmlns:p14="http://schemas.microsoft.com/office/powerpoint/2010/main" val="410729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Server 2008 Change Tracking has synergy with Microsoft Sync Services</a:t>
            </a:r>
          </a:p>
          <a:p>
            <a:pPr lvl="1"/>
            <a:r>
              <a:rPr lang="en-US" dirty="0" smtClean="0"/>
              <a:t>Works well for numerous occasionally-connected devices</a:t>
            </a:r>
          </a:p>
          <a:p>
            <a:pPr lvl="1"/>
            <a:r>
              <a:rPr lang="en-US" dirty="0" smtClean="0"/>
              <a:t>Synchronization between SQL Server and SQL Server CE</a:t>
            </a:r>
          </a:p>
          <a:p>
            <a:pPr lvl="2"/>
            <a:r>
              <a:rPr lang="en-US" dirty="0" smtClean="0"/>
              <a:t>Change tracking code for sync built into SQLCE</a:t>
            </a:r>
          </a:p>
          <a:p>
            <a:pPr lvl="1"/>
            <a:r>
              <a:rPr lang="en-US" dirty="0" smtClean="0"/>
              <a:t>Incremental synchronization</a:t>
            </a:r>
          </a:p>
          <a:p>
            <a:pPr lvl="2"/>
            <a:r>
              <a:rPr lang="en-US" dirty="0" smtClean="0"/>
              <a:t>On a per-user basis</a:t>
            </a:r>
          </a:p>
          <a:p>
            <a:r>
              <a:rPr lang="en-US" dirty="0" smtClean="0"/>
              <a:t>One-way or two-way synchronization</a:t>
            </a:r>
          </a:p>
          <a:p>
            <a:pPr lvl="1"/>
            <a:r>
              <a:rPr lang="en-US" dirty="0" smtClean="0"/>
              <a:t>With deadlock detection included</a:t>
            </a:r>
          </a:p>
          <a:p>
            <a:pPr lvl="2"/>
            <a:r>
              <a:rPr lang="en-US" dirty="0" smtClean="0"/>
              <a:t>Requires special program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01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 and Types -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Internal Tables</a:t>
            </a:r>
          </a:p>
          <a:p>
            <a:pPr lvl="1"/>
            <a:r>
              <a:rPr lang="en-US" dirty="0" err="1"/>
              <a:t>sys.change_tracking</a:t>
            </a:r>
            <a:r>
              <a:rPr lang="en-US" dirty="0"/>
              <a:t>_[</a:t>
            </a:r>
            <a:r>
              <a:rPr lang="en-US" dirty="0" err="1"/>
              <a:t>tableid</a:t>
            </a:r>
            <a:r>
              <a:rPr lang="en-US" dirty="0"/>
              <a:t>]</a:t>
            </a:r>
          </a:p>
          <a:p>
            <a:pPr lvl="2"/>
            <a:r>
              <a:rPr lang="en-US" dirty="0"/>
              <a:t>One per table tracked</a:t>
            </a:r>
          </a:p>
          <a:p>
            <a:pPr lvl="1"/>
            <a:r>
              <a:rPr lang="en-US" dirty="0" err="1" smtClean="0"/>
              <a:t>sys.committab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4029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DDL Statements -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ALTER DATABASE...</a:t>
            </a:r>
          </a:p>
          <a:p>
            <a:pPr lvl="1"/>
            <a:r>
              <a:rPr lang="en-US" dirty="0" smtClean="0"/>
              <a:t>SET CHANGE_TRACKING ON/OFF</a:t>
            </a:r>
          </a:p>
          <a:p>
            <a:pPr lvl="1"/>
            <a:r>
              <a:rPr lang="en-US" dirty="0" smtClean="0"/>
              <a:t>Change tracking options</a:t>
            </a:r>
          </a:p>
          <a:p>
            <a:pPr lvl="2"/>
            <a:r>
              <a:rPr lang="en-US" dirty="0" smtClean="0"/>
              <a:t>CHANGE_RETENTION</a:t>
            </a:r>
          </a:p>
          <a:p>
            <a:pPr lvl="2"/>
            <a:r>
              <a:rPr lang="en-US" dirty="0" smtClean="0"/>
              <a:t>AUTO_CLEANUP</a:t>
            </a:r>
          </a:p>
          <a:p>
            <a:pPr lvl="1"/>
            <a:r>
              <a:rPr lang="en-US" dirty="0"/>
              <a:t>Snapshot isolation should be enabled too</a:t>
            </a:r>
          </a:p>
          <a:p>
            <a:pPr lvl="2"/>
            <a:r>
              <a:rPr lang="en-US" dirty="0"/>
              <a:t>For best transactional </a:t>
            </a:r>
            <a:r>
              <a:rPr lang="en-US" dirty="0" smtClean="0"/>
              <a:t>consistency</a:t>
            </a:r>
          </a:p>
          <a:p>
            <a:r>
              <a:rPr lang="en-US" dirty="0" smtClean="0"/>
              <a:t>ALTER TABLE...</a:t>
            </a:r>
          </a:p>
          <a:p>
            <a:pPr lvl="1"/>
            <a:r>
              <a:rPr lang="en-US" dirty="0" smtClean="0"/>
              <a:t>ENABLE/DISABLE CHANGE_TRACKING</a:t>
            </a:r>
          </a:p>
          <a:p>
            <a:pPr lvl="1"/>
            <a:r>
              <a:rPr lang="en-US" dirty="0"/>
              <a:t>WITH (TRACK_COLUMNS_UPDATED = ON</a:t>
            </a:r>
            <a:r>
              <a:rPr lang="en-US" dirty="0" smtClean="0"/>
              <a:t>)</a:t>
            </a:r>
          </a:p>
          <a:p>
            <a:r>
              <a:rPr lang="en-US" dirty="0" smtClean="0"/>
              <a:t>ALTER/DROP TABLE affected</a:t>
            </a:r>
          </a:p>
          <a:p>
            <a:r>
              <a:rPr lang="en-US" dirty="0" smtClean="0"/>
              <a:t>DROP/ALTER/DISABLE INDEX</a:t>
            </a:r>
          </a:p>
          <a:p>
            <a:pPr lvl="1"/>
            <a:r>
              <a:rPr lang="en-US" dirty="0" smtClean="0"/>
              <a:t>Can't affect index with primary key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9877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Requirements -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have ALTER DATABASE</a:t>
            </a:r>
          </a:p>
          <a:p>
            <a:pPr lvl="1"/>
            <a:r>
              <a:rPr lang="en-US" dirty="0" smtClean="0"/>
              <a:t>To affect change tracking</a:t>
            </a:r>
          </a:p>
          <a:p>
            <a:r>
              <a:rPr lang="en-US" dirty="0" smtClean="0"/>
              <a:t>Must have ALTER TABLE</a:t>
            </a:r>
          </a:p>
          <a:p>
            <a:pPr lvl="1"/>
            <a:r>
              <a:rPr lang="en-US" dirty="0" smtClean="0"/>
              <a:t>To affect change tracking on a table</a:t>
            </a:r>
          </a:p>
          <a:p>
            <a:r>
              <a:rPr lang="en-US" dirty="0" smtClean="0"/>
              <a:t>To access change tracking data</a:t>
            </a:r>
          </a:p>
          <a:p>
            <a:pPr lvl="1"/>
            <a:r>
              <a:rPr lang="en-US" dirty="0" smtClean="0"/>
              <a:t>SELECT on primary key column</a:t>
            </a:r>
          </a:p>
          <a:p>
            <a:pPr lvl="1"/>
            <a:r>
              <a:rPr lang="en-US" dirty="0" smtClean="0"/>
              <a:t>VIEW CHANGE TRACKING </a:t>
            </a:r>
            <a:r>
              <a:rPr lang="en-US" smtClean="0"/>
              <a:t>on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0274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Tracked?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tracking rows contain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rimary key of changed row</a:t>
            </a:r>
          </a:p>
          <a:p>
            <a:pPr lvl="1"/>
            <a:r>
              <a:rPr lang="en-US" dirty="0" smtClean="0"/>
              <a:t>Version number</a:t>
            </a:r>
          </a:p>
          <a:p>
            <a:pPr lvl="1"/>
            <a:r>
              <a:rPr lang="en-US" dirty="0" smtClean="0"/>
              <a:t>Operation that made the change (insert/update/delete)</a:t>
            </a:r>
          </a:p>
          <a:p>
            <a:pPr lvl="1"/>
            <a:r>
              <a:rPr lang="en-US" dirty="0" smtClean="0"/>
              <a:t>Bitmask of columns changed (optional)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6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Change Tracking Features Defined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change tracking features in SQL Server 2008</a:t>
            </a:r>
          </a:p>
          <a:p>
            <a:pPr lvl="1"/>
            <a:r>
              <a:rPr lang="en-US" smtClean="0"/>
              <a:t>Provide the ability to track insert, update, delete statements</a:t>
            </a:r>
          </a:p>
          <a:p>
            <a:pPr lvl="1"/>
            <a:r>
              <a:rPr lang="en-US" smtClean="0"/>
              <a:t>Require no applications changes</a:t>
            </a:r>
          </a:p>
          <a:p>
            <a:pPr lvl="2"/>
            <a:r>
              <a:rPr lang="en-US" smtClean="0"/>
              <a:t>No custom triggers</a:t>
            </a:r>
          </a:p>
          <a:p>
            <a:pPr lvl="1"/>
            <a:r>
              <a:rPr lang="en-US" smtClean="0"/>
              <a:t>Require no schema changes</a:t>
            </a:r>
          </a:p>
          <a:p>
            <a:pPr lvl="1"/>
            <a:r>
              <a:rPr lang="en-US" smtClean="0"/>
              <a:t>Store tracking data in the same database</a:t>
            </a:r>
          </a:p>
          <a:p>
            <a:pPr lvl="1"/>
            <a:r>
              <a:rPr lang="en-US" smtClean="0"/>
              <a:t>Configurable, automatic cleanup process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65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 w/Tracking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Once change tracking is enabled</a:t>
            </a:r>
          </a:p>
          <a:p>
            <a:pPr lvl="1"/>
            <a:r>
              <a:rPr lang="en-US" dirty="0" smtClean="0"/>
              <a:t>Use CHANGETABLE TVF to get changes since version</a:t>
            </a:r>
          </a:p>
          <a:p>
            <a:pPr lvl="1"/>
            <a:r>
              <a:rPr lang="en-US" dirty="0" smtClean="0"/>
              <a:t>Can track individuals through application using</a:t>
            </a:r>
          </a:p>
          <a:p>
            <a:pPr marL="457200" lvl="1" indent="0">
              <a:buNone/>
            </a:pPr>
            <a:r>
              <a:rPr lang="en-US" dirty="0" smtClean="0"/>
              <a:t>    CHANGE_TRACKING_CONTEXT</a:t>
            </a:r>
          </a:p>
          <a:p>
            <a:pPr lvl="2"/>
            <a:r>
              <a:rPr lang="en-US" dirty="0" smtClean="0"/>
              <a:t>Use with CHANGETABLE to "get changes on a per-user basis"</a:t>
            </a:r>
          </a:p>
          <a:p>
            <a:r>
              <a:rPr lang="en-US" dirty="0" smtClean="0"/>
              <a:t>Version tracked</a:t>
            </a:r>
          </a:p>
          <a:p>
            <a:pPr lvl="1"/>
            <a:r>
              <a:rPr lang="en-US" dirty="0" smtClean="0"/>
              <a:t>CHANGE_TRACKING_MIN_VALID_VERSION</a:t>
            </a:r>
          </a:p>
          <a:p>
            <a:pPr lvl="2"/>
            <a:r>
              <a:rPr lang="en-US" dirty="0" smtClean="0"/>
              <a:t>Individuals with version less than </a:t>
            </a:r>
            <a:r>
              <a:rPr lang="en-US" dirty="0" err="1" smtClean="0"/>
              <a:t>min_valid</a:t>
            </a:r>
            <a:r>
              <a:rPr lang="en-US" dirty="0" smtClean="0"/>
              <a:t> requires a full sync</a:t>
            </a:r>
          </a:p>
          <a:p>
            <a:pPr lvl="1"/>
            <a:r>
              <a:rPr lang="en-US" dirty="0"/>
              <a:t>CHANGE_TRACKING_CURRENT_VERSION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6879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Metadata and DMVs -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</a:t>
            </a:r>
            <a:r>
              <a:rPr lang="en-US" dirty="0" smtClean="0"/>
              <a:t>mplemented via internal tables</a:t>
            </a:r>
          </a:p>
          <a:p>
            <a:pPr lvl="1"/>
            <a:r>
              <a:rPr lang="en-US" dirty="0" err="1"/>
              <a:t>s</a:t>
            </a:r>
            <a:r>
              <a:rPr lang="en-US" dirty="0" err="1" smtClean="0"/>
              <a:t>ys.internal_tables</a:t>
            </a:r>
            <a:endParaRPr lang="en-US" dirty="0" smtClean="0"/>
          </a:p>
          <a:p>
            <a:r>
              <a:rPr lang="en-US" dirty="0" smtClean="0"/>
              <a:t>Metadata views to determine what's tracked</a:t>
            </a:r>
          </a:p>
          <a:p>
            <a:pPr lvl="1"/>
            <a:r>
              <a:rPr lang="en-US" dirty="0" err="1"/>
              <a:t>sys.change_tracking_databases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</a:t>
            </a:r>
            <a:r>
              <a:rPr lang="en-US" dirty="0" err="1" smtClean="0"/>
              <a:t>ys.change_tracking_tables</a:t>
            </a:r>
            <a:r>
              <a:rPr lang="en-US" dirty="0" smtClean="0"/>
              <a:t> </a:t>
            </a:r>
          </a:p>
          <a:p>
            <a:r>
              <a:rPr lang="en-US" dirty="0" smtClean="0"/>
              <a:t>Dynamic Management View</a:t>
            </a:r>
          </a:p>
          <a:p>
            <a:pPr lvl="1"/>
            <a:r>
              <a:rPr lang="en-US" dirty="0" err="1" smtClean="0"/>
              <a:t>sys.dm_tran_commit_table</a:t>
            </a:r>
            <a:endParaRPr lang="en-US" dirty="0" smtClean="0"/>
          </a:p>
          <a:p>
            <a:pPr lvl="2"/>
            <a:r>
              <a:rPr lang="en-US" dirty="0" smtClean="0"/>
              <a:t>Each row that is tracked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1122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 -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Tracking Category</a:t>
            </a:r>
          </a:p>
          <a:p>
            <a:pPr lvl="1"/>
            <a:r>
              <a:rPr lang="en-US" dirty="0" err="1" smtClean="0"/>
              <a:t>Changetracking_cleanup</a:t>
            </a:r>
            <a:endParaRPr lang="en-US" dirty="0" smtClean="0"/>
          </a:p>
          <a:p>
            <a:pPr lvl="1"/>
            <a:r>
              <a:rPr lang="en-US" dirty="0" err="1" smtClean="0"/>
              <a:t>Syscommittab_cleanup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No change tracking-specific</a:t>
            </a:r>
          </a:p>
          <a:p>
            <a:pPr lvl="1"/>
            <a:r>
              <a:rPr lang="en-US" dirty="0" err="1" smtClean="0"/>
              <a:t>Perfmon</a:t>
            </a:r>
            <a:r>
              <a:rPr lang="en-US" dirty="0" smtClean="0"/>
              <a:t> counters</a:t>
            </a:r>
          </a:p>
          <a:p>
            <a:pPr lvl="1"/>
            <a:r>
              <a:rPr lang="en-US" dirty="0" smtClean="0"/>
              <a:t>Configuration parameters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7614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Space and OS Considerations -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 Tracking has storage costs</a:t>
            </a:r>
          </a:p>
          <a:p>
            <a:pPr lvl="1"/>
            <a:r>
              <a:rPr lang="en-US" dirty="0" smtClean="0"/>
              <a:t>Like adding an index to each table</a:t>
            </a:r>
          </a:p>
          <a:p>
            <a:pPr lvl="1"/>
            <a:r>
              <a:rPr lang="en-US" dirty="0" smtClean="0"/>
              <a:t>17 bytes / row (+ 4 bytes/column if column tracking)</a:t>
            </a:r>
          </a:p>
          <a:p>
            <a:pPr lvl="1"/>
            <a:r>
              <a:rPr lang="en-US" dirty="0" smtClean="0"/>
              <a:t>44 bytes / committed transaction</a:t>
            </a:r>
          </a:p>
          <a:p>
            <a:pPr lvl="1"/>
            <a:r>
              <a:rPr lang="en-US" dirty="0" smtClean="0"/>
              <a:t>Snapshot isolation costs too</a:t>
            </a:r>
          </a:p>
          <a:p>
            <a:r>
              <a:rPr lang="en-US" dirty="0" smtClean="0"/>
              <a:t>Not as much overhead as CDC</a:t>
            </a:r>
          </a:p>
          <a:p>
            <a:pPr lvl="1"/>
            <a:r>
              <a:rPr lang="en-US" dirty="0" smtClean="0"/>
              <a:t>All columns not recorded (only </a:t>
            </a:r>
            <a:r>
              <a:rPr lang="en-US" smtClean="0"/>
              <a:t>key columns)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5607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-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Change Tracking appears in query plans</a:t>
            </a:r>
          </a:p>
          <a:p>
            <a:pPr lvl="1"/>
            <a:r>
              <a:rPr lang="en-US" dirty="0"/>
              <a:t>Internal tables managed as part of same </a:t>
            </a:r>
            <a:r>
              <a:rPr lang="en-US" dirty="0" smtClean="0"/>
              <a:t>transaction</a:t>
            </a:r>
          </a:p>
          <a:p>
            <a:r>
              <a:rPr lang="en-US" dirty="0"/>
              <a:t>Affects every query plan for </a:t>
            </a:r>
            <a:r>
              <a:rPr lang="en-US" dirty="0" smtClean="0"/>
              <a:t>insert/update/delete</a:t>
            </a:r>
          </a:p>
          <a:p>
            <a:pPr lvl="1"/>
            <a:r>
              <a:rPr lang="en-US" dirty="0" smtClean="0"/>
              <a:t>New </a:t>
            </a:r>
            <a:r>
              <a:rPr lang="en-US" dirty="0"/>
              <a:t>columns added with ALTER TABLE not tracked</a:t>
            </a:r>
          </a:p>
          <a:p>
            <a:r>
              <a:rPr lang="en-US" dirty="0"/>
              <a:t>Affects DDL statements</a:t>
            </a:r>
          </a:p>
          <a:p>
            <a:pPr lvl="1"/>
            <a:r>
              <a:rPr lang="en-US" dirty="0" err="1"/>
              <a:t>e.g</a:t>
            </a:r>
            <a:r>
              <a:rPr lang="en-US" dirty="0"/>
              <a:t>, ALTER TABLE, DROP TABLE</a:t>
            </a:r>
          </a:p>
          <a:p>
            <a:pPr lvl="1"/>
            <a:r>
              <a:rPr lang="en-US" dirty="0"/>
              <a:t>Cannot change primary key</a:t>
            </a:r>
          </a:p>
          <a:p>
            <a:r>
              <a:rPr lang="en-US" dirty="0"/>
              <a:t>Prohibits some functionality</a:t>
            </a:r>
          </a:p>
          <a:p>
            <a:pPr lvl="1"/>
            <a:r>
              <a:rPr lang="en-US" dirty="0"/>
              <a:t>Switching of partitions </a:t>
            </a:r>
            <a:r>
              <a:rPr lang="en-US" dirty="0" smtClean="0"/>
              <a:t>fails</a:t>
            </a:r>
          </a:p>
          <a:p>
            <a:r>
              <a:rPr lang="en-US" dirty="0" smtClean="0"/>
              <a:t>Change tracking-specific wait type 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3278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Tracking?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Data Capture meant for incremental</a:t>
            </a:r>
          </a:p>
          <a:p>
            <a:pPr lvl="1"/>
            <a:r>
              <a:rPr lang="en-US" dirty="0" smtClean="0"/>
              <a:t>Data warehouse or BI changes</a:t>
            </a:r>
          </a:p>
          <a:p>
            <a:pPr lvl="1"/>
            <a:r>
              <a:rPr lang="en-US" dirty="0" smtClean="0"/>
              <a:t>Doesn't track per individual</a:t>
            </a:r>
          </a:p>
          <a:p>
            <a:r>
              <a:rPr lang="en-US" dirty="0"/>
              <a:t>Change Tracking meant for synchronization</a:t>
            </a:r>
          </a:p>
          <a:p>
            <a:pPr lvl="1"/>
            <a:r>
              <a:rPr lang="en-US" dirty="0"/>
              <a:t>Tracks on a device-by-device basis</a:t>
            </a:r>
          </a:p>
          <a:p>
            <a:pPr lvl="1"/>
            <a:r>
              <a:rPr lang="en-US" dirty="0"/>
              <a:t>Not enough detail for each </a:t>
            </a:r>
            <a:r>
              <a:rPr lang="en-US" dirty="0" smtClean="0"/>
              <a:t>change for data warehouse</a:t>
            </a:r>
          </a:p>
          <a:p>
            <a:r>
              <a:rPr lang="en-US" dirty="0" smtClean="0"/>
              <a:t>Neither one is auditing</a:t>
            </a:r>
          </a:p>
          <a:p>
            <a:pPr lvl="1"/>
            <a:r>
              <a:rPr lang="en-US" dirty="0" smtClean="0"/>
              <a:t>Doesn't work with DDL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92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2" name="Rectangle 6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5769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Data Capture and Change Tracking </a:t>
            </a:r>
          </a:p>
          <a:p>
            <a:pPr lvl="1"/>
            <a:r>
              <a:rPr lang="en-US" dirty="0" smtClean="0"/>
              <a:t>Introduced in SQL Server 2008</a:t>
            </a:r>
          </a:p>
          <a:p>
            <a:pPr lvl="1"/>
            <a:r>
              <a:rPr lang="en-US" dirty="0" smtClean="0"/>
              <a:t>Different use cases</a:t>
            </a:r>
          </a:p>
          <a:p>
            <a:pPr lvl="1"/>
            <a:r>
              <a:rPr lang="en-US" dirty="0" smtClean="0"/>
              <a:t>CDC - Slowly changing dimensions in BI, data warehousing</a:t>
            </a:r>
          </a:p>
          <a:p>
            <a:pPr lvl="1"/>
            <a:r>
              <a:rPr lang="en-US" dirty="0" smtClean="0"/>
              <a:t>CT - Synchronization with compact devices, compact framework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vs. Change Tracking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Change Data Capture</a:t>
            </a:r>
          </a:p>
          <a:p>
            <a:pPr lvl="1"/>
            <a:r>
              <a:rPr lang="en-US" smtClean="0"/>
              <a:t>Track which rows and what data was changed</a:t>
            </a:r>
          </a:p>
          <a:p>
            <a:pPr lvl="1"/>
            <a:r>
              <a:rPr lang="en-US" smtClean="0"/>
              <a:t>Asynchronous operation</a:t>
            </a:r>
          </a:p>
          <a:p>
            <a:r>
              <a:rPr lang="en-US" smtClean="0"/>
              <a:t>Change Tracking</a:t>
            </a:r>
          </a:p>
          <a:p>
            <a:pPr lvl="1"/>
            <a:r>
              <a:rPr lang="en-US" smtClean="0"/>
              <a:t>Tracks which rows and columns were changed</a:t>
            </a:r>
          </a:p>
          <a:p>
            <a:pPr lvl="2"/>
            <a:r>
              <a:rPr lang="en-US" smtClean="0"/>
              <a:t>Not what data was changed</a:t>
            </a:r>
          </a:p>
          <a:p>
            <a:pPr lvl="1"/>
            <a:r>
              <a:rPr lang="en-US" smtClean="0"/>
              <a:t>Synchronous operation</a:t>
            </a:r>
          </a:p>
          <a:p>
            <a:r>
              <a:rPr lang="en-US" smtClean="0"/>
              <a:t>Neither one is designed for auditing</a:t>
            </a:r>
          </a:p>
          <a:p>
            <a:pPr lvl="1"/>
            <a:r>
              <a:rPr lang="en-US" smtClean="0"/>
              <a:t>Use SQL Server 2008 Auditing feature for this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98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Change Data Capture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Change Data Capture is meant to support incremental data warehouse</a:t>
            </a:r>
          </a:p>
          <a:p>
            <a:pPr lvl="1"/>
            <a:r>
              <a:rPr lang="en-US" smtClean="0"/>
              <a:t>Build and populate initial data warehouse</a:t>
            </a:r>
          </a:p>
          <a:p>
            <a:pPr lvl="1"/>
            <a:r>
              <a:rPr lang="en-US" smtClean="0"/>
              <a:t>Capture changes</a:t>
            </a:r>
          </a:p>
          <a:p>
            <a:pPr lvl="2"/>
            <a:r>
              <a:rPr lang="en-US" smtClean="0"/>
              <a:t>Incremental rebuild	</a:t>
            </a:r>
          </a:p>
          <a:p>
            <a:pPr lvl="2"/>
            <a:r>
              <a:rPr lang="en-US" smtClean="0"/>
              <a:t>Use with SSIS slowly changing dimension transform</a:t>
            </a:r>
          </a:p>
          <a:p>
            <a:r>
              <a:rPr lang="en-US" smtClean="0"/>
              <a:t>Change tables mirror the original tables</a:t>
            </a:r>
          </a:p>
          <a:p>
            <a:pPr lvl="1"/>
            <a:r>
              <a:rPr lang="en-US" smtClean="0"/>
              <a:t>Easy to apply changes to the target environment</a:t>
            </a:r>
          </a:p>
          <a:p>
            <a:r>
              <a:rPr lang="en-US" smtClean="0"/>
              <a:t>Uses asynchronous transaction log reader job</a:t>
            </a:r>
          </a:p>
          <a:p>
            <a:pPr lvl="1"/>
            <a:r>
              <a:rPr lang="en-US" smtClean="0"/>
              <a:t>Minimal impact on running system</a:t>
            </a:r>
          </a:p>
          <a:p>
            <a:r>
              <a:rPr lang="en-US" smtClean="0"/>
              <a:t>Enterprise-only feature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06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Setting Up CDC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Enabling the database</a:t>
            </a:r>
          </a:p>
          <a:p>
            <a:pPr lvl="1"/>
            <a:r>
              <a:rPr lang="en-US" smtClean="0"/>
              <a:t>sys.sp_cdc_enable_db</a:t>
            </a:r>
          </a:p>
          <a:p>
            <a:pPr lvl="1"/>
            <a:r>
              <a:rPr lang="en-US" smtClean="0"/>
              <a:t>Must be in sysadmin fixed server role</a:t>
            </a:r>
          </a:p>
          <a:p>
            <a:pPr lvl="1"/>
            <a:r>
              <a:rPr lang="en-US" smtClean="0"/>
              <a:t>Adds new objects</a:t>
            </a:r>
          </a:p>
          <a:p>
            <a:pPr lvl="2"/>
            <a:r>
              <a:rPr lang="en-US" smtClean="0"/>
              <a:t>Creates schema cdc for CDC objects</a:t>
            </a:r>
          </a:p>
          <a:p>
            <a:pPr lvl="2"/>
            <a:r>
              <a:rPr lang="en-US" smtClean="0"/>
              <a:t>Creates user cdc</a:t>
            </a:r>
          </a:p>
          <a:p>
            <a:pPr lvl="2"/>
            <a:r>
              <a:rPr lang="en-US" smtClean="0"/>
              <a:t>Metadata tables, helper procedures and functions</a:t>
            </a:r>
          </a:p>
          <a:p>
            <a:pPr lvl="2"/>
            <a:r>
              <a:rPr lang="en-US" smtClean="0"/>
              <a:t>Data Definition Language (DDL) trigger</a:t>
            </a:r>
          </a:p>
          <a:p>
            <a:pPr lvl="1"/>
            <a:r>
              <a:rPr lang="en-US" smtClean="0"/>
              <a:t>Two SQL Agent jobs potentially created </a:t>
            </a:r>
          </a:p>
          <a:p>
            <a:pPr lvl="2"/>
            <a:r>
              <a:rPr lang="en-US" smtClean="0"/>
              <a:t>Log reader job</a:t>
            </a:r>
          </a:p>
          <a:p>
            <a:pPr lvl="2"/>
            <a:r>
              <a:rPr lang="en-US" smtClean="0"/>
              <a:t>Cleanup job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52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Setting Up CDC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Enabling the table</a:t>
            </a:r>
          </a:p>
          <a:p>
            <a:pPr lvl="1"/>
            <a:r>
              <a:rPr lang="en-US" dirty="0" err="1" smtClean="0"/>
              <a:t>sys.sp_cdc_enable_table</a:t>
            </a:r>
            <a:endParaRPr lang="en-US" dirty="0" smtClean="0"/>
          </a:p>
          <a:p>
            <a:pPr lvl="1"/>
            <a:r>
              <a:rPr lang="en-US" dirty="0" smtClean="0"/>
              <a:t>Must be either </a:t>
            </a:r>
            <a:r>
              <a:rPr lang="en-US" dirty="0" err="1" smtClean="0"/>
              <a:t>sysadmin</a:t>
            </a:r>
            <a:r>
              <a:rPr lang="en-US" dirty="0" smtClean="0"/>
              <a:t> or </a:t>
            </a:r>
            <a:r>
              <a:rPr lang="en-US" dirty="0" err="1" smtClean="0"/>
              <a:t>db_owner</a:t>
            </a:r>
            <a:endParaRPr lang="en-US" dirty="0" smtClean="0"/>
          </a:p>
          <a:p>
            <a:pPr lvl="1"/>
            <a:r>
              <a:rPr lang="en-US" dirty="0" smtClean="0"/>
              <a:t>Access to change data can be limited to a role</a:t>
            </a:r>
          </a:p>
          <a:p>
            <a:pPr lvl="1"/>
            <a:r>
              <a:rPr lang="en-US" dirty="0" smtClean="0"/>
              <a:t>Creates wrapper function to access change data</a:t>
            </a:r>
          </a:p>
          <a:p>
            <a:pPr lvl="2"/>
            <a:r>
              <a:rPr lang="en-US" dirty="0" err="1" smtClean="0"/>
              <a:t>cdc.fn_cdc_get_all_changes</a:t>
            </a:r>
            <a:r>
              <a:rPr lang="en-US" dirty="0" smtClean="0"/>
              <a:t>...</a:t>
            </a:r>
          </a:p>
          <a:p>
            <a:r>
              <a:rPr lang="en-US" dirty="0" smtClean="0"/>
              <a:t>Information about CDC is available using</a:t>
            </a:r>
          </a:p>
          <a:p>
            <a:pPr lvl="1"/>
            <a:r>
              <a:rPr lang="en-US" dirty="0" err="1" smtClean="0"/>
              <a:t>sys.sp_cdc_help_change_data_capture</a:t>
            </a:r>
            <a:endParaRPr lang="en-US" dirty="0" smtClean="0"/>
          </a:p>
          <a:p>
            <a:pPr lvl="1"/>
            <a:r>
              <a:rPr lang="en-US" dirty="0" smtClean="0"/>
              <a:t>additional metadata procedures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5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 and Types - CDC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CDC schema objects</a:t>
            </a:r>
          </a:p>
          <a:p>
            <a:pPr lvl="1"/>
            <a:r>
              <a:rPr lang="en-US" dirty="0" err="1" smtClean="0"/>
              <a:t>cdc</a:t>
            </a:r>
            <a:r>
              <a:rPr lang="en-US" dirty="0" smtClean="0"/>
              <a:t>.&lt;</a:t>
            </a:r>
            <a:r>
              <a:rPr lang="en-US" dirty="0" err="1" smtClean="0"/>
              <a:t>capture_instance</a:t>
            </a:r>
            <a:r>
              <a:rPr lang="en-US" dirty="0" smtClean="0"/>
              <a:t>&gt;_CT</a:t>
            </a:r>
          </a:p>
          <a:p>
            <a:pPr lvl="1"/>
            <a:r>
              <a:rPr lang="en-US" dirty="0" err="1" smtClean="0"/>
              <a:t>cdc.captured_columns</a:t>
            </a:r>
            <a:endParaRPr lang="en-US" dirty="0" smtClean="0"/>
          </a:p>
          <a:p>
            <a:pPr lvl="1"/>
            <a:r>
              <a:rPr lang="en-US" dirty="0" err="1" smtClean="0"/>
              <a:t>cdc.change_tables</a:t>
            </a:r>
            <a:endParaRPr lang="en-US" dirty="0" smtClean="0"/>
          </a:p>
          <a:p>
            <a:pPr lvl="1"/>
            <a:r>
              <a:rPr lang="en-US" dirty="0" err="1" smtClean="0"/>
              <a:t>cdc.ddl_history</a:t>
            </a:r>
            <a:endParaRPr lang="en-US" dirty="0" smtClean="0"/>
          </a:p>
          <a:p>
            <a:pPr lvl="1"/>
            <a:r>
              <a:rPr lang="en-US" dirty="0" err="1" smtClean="0"/>
              <a:t>cdc.lsn_time_mapping</a:t>
            </a:r>
            <a:endParaRPr lang="en-US" dirty="0" smtClean="0"/>
          </a:p>
          <a:p>
            <a:pPr lvl="1"/>
            <a:r>
              <a:rPr lang="en-US" dirty="0" err="1" smtClean="0"/>
              <a:t>cdc.index_columns</a:t>
            </a:r>
            <a:endParaRPr lang="en-US" dirty="0" smtClean="0"/>
          </a:p>
          <a:p>
            <a:r>
              <a:rPr lang="en-US" dirty="0" smtClean="0"/>
              <a:t>CDC user objects</a:t>
            </a:r>
          </a:p>
          <a:p>
            <a:pPr lvl="1"/>
            <a:r>
              <a:rPr lang="en-US" dirty="0" err="1"/>
              <a:t>dbo.cdc_jobs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576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DDL Statements - CDC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RESTORE DATABASE</a:t>
            </a:r>
          </a:p>
          <a:p>
            <a:pPr lvl="1"/>
            <a:r>
              <a:rPr lang="en-US" dirty="0" err="1" smtClean="0"/>
              <a:t>Keep_CDC</a:t>
            </a:r>
            <a:r>
              <a:rPr lang="en-US" dirty="0" smtClean="0"/>
              <a:t> - Not the default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500087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5649</TotalTime>
  <Words>1365</Words>
  <Application>Microsoft Office PowerPoint</Application>
  <PresentationFormat>Letter Paper (8.5x11 in)</PresentationFormat>
  <Paragraphs>327</Paragraphs>
  <Slides>36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SQLskills Master Template</vt:lpstr>
      <vt:lpstr>SQLskills_BobB_Template</vt:lpstr>
      <vt:lpstr>Module 15 Change Data Capture Change Tracking </vt:lpstr>
      <vt:lpstr>Overview</vt:lpstr>
      <vt:lpstr>Change Tracking Features Defined</vt:lpstr>
      <vt:lpstr>CDC vs. Change Tracking</vt:lpstr>
      <vt:lpstr>Change Data Capture</vt:lpstr>
      <vt:lpstr>Setting Up CDC</vt:lpstr>
      <vt:lpstr>Setting Up CDC - 2</vt:lpstr>
      <vt:lpstr>Objects and Types - CDC</vt:lpstr>
      <vt:lpstr>DDL Statements - CDC</vt:lpstr>
      <vt:lpstr>Security Requirements - CDC</vt:lpstr>
      <vt:lpstr>Allow Net Changes</vt:lpstr>
      <vt:lpstr>What is Captured?</vt:lpstr>
      <vt:lpstr>System Metadata - CDC </vt:lpstr>
      <vt:lpstr>System Management - CDC</vt:lpstr>
      <vt:lpstr>CDC Functions</vt:lpstr>
      <vt:lpstr>Dynamic Management Views - CDC</vt:lpstr>
      <vt:lpstr>CDC and Data Types</vt:lpstr>
      <vt:lpstr>CDC and Schema Changes</vt:lpstr>
      <vt:lpstr>CDC and SSMS Templates</vt:lpstr>
      <vt:lpstr>Events - CDC</vt:lpstr>
      <vt:lpstr>Space and OS Considerations - CDC</vt:lpstr>
      <vt:lpstr>CDC Recommendations</vt:lpstr>
      <vt:lpstr>Troubleshooting - CDC</vt:lpstr>
      <vt:lpstr>Change Tracking Motivation</vt:lpstr>
      <vt:lpstr>Change Tracking</vt:lpstr>
      <vt:lpstr>Objects and Types - CT</vt:lpstr>
      <vt:lpstr>DDL Statements - CT</vt:lpstr>
      <vt:lpstr>Security Requirements - CT</vt:lpstr>
      <vt:lpstr>What Is Tracked?</vt:lpstr>
      <vt:lpstr>Programming w/Tracking</vt:lpstr>
      <vt:lpstr>System Metadata and DMVs - CT</vt:lpstr>
      <vt:lpstr>Events - CT</vt:lpstr>
      <vt:lpstr>Space and OS Considerations - CT</vt:lpstr>
      <vt:lpstr>Troubleshooting - CT</vt:lpstr>
      <vt:lpstr>Which Tracking?</vt:lpstr>
      <vt:lpstr>Review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316</cp:revision>
  <dcterms:created xsi:type="dcterms:W3CDTF">2004-05-26T19:38:49Z</dcterms:created>
  <dcterms:modified xsi:type="dcterms:W3CDTF">2012-09-05T21:14:25Z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