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4"/>
  </p:notesMasterIdLst>
  <p:handoutMasterIdLst>
    <p:handoutMasterId r:id="rId25"/>
  </p:handoutMasterIdLst>
  <p:sldIdLst>
    <p:sldId id="663" r:id="rId3"/>
    <p:sldId id="609" r:id="rId4"/>
    <p:sldId id="646" r:id="rId5"/>
    <p:sldId id="661" r:id="rId6"/>
    <p:sldId id="664" r:id="rId7"/>
    <p:sldId id="649" r:id="rId8"/>
    <p:sldId id="662" r:id="rId9"/>
    <p:sldId id="651" r:id="rId10"/>
    <p:sldId id="652" r:id="rId11"/>
    <p:sldId id="653" r:id="rId12"/>
    <p:sldId id="666" r:id="rId13"/>
    <p:sldId id="654" r:id="rId14"/>
    <p:sldId id="655" r:id="rId15"/>
    <p:sldId id="656" r:id="rId16"/>
    <p:sldId id="657" r:id="rId17"/>
    <p:sldId id="667" r:id="rId18"/>
    <p:sldId id="644" r:id="rId19"/>
    <p:sldId id="658" r:id="rId20"/>
    <p:sldId id="665" r:id="rId21"/>
    <p:sldId id="659" r:id="rId22"/>
    <p:sldId id="660" r:id="rId23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66" d="100"/>
          <a:sy n="66" d="100"/>
        </p:scale>
        <p:origin x="-2064" y="-3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5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596BD8-D383-493D-9E20-F11E3A1CB7CE}" type="slidenum">
              <a:rPr lang="en-US"/>
              <a:pPr/>
              <a:t>7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596BD8-D383-493D-9E20-F11E3A1CB7CE}" type="slidenum">
              <a:rPr lang="en-US"/>
              <a:pPr/>
              <a:t>8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" TargetMode="External"/><Relationship Id="rId2" Type="http://schemas.openxmlformats.org/officeDocument/2006/relationships/hyperlink" Target="http://www.sqlskill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0" y="942647"/>
            <a:ext cx="9144000" cy="3416320"/>
          </a:xfrm>
        </p:spPr>
        <p:txBody>
          <a:bodyPr/>
          <a:lstStyle/>
          <a:p>
            <a:pPr algn="ctr"/>
            <a:r>
              <a:rPr lang="en-US" sz="6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SQLskills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Immersion Event</a:t>
            </a:r>
            <a:b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dirty="0" smtClean="0"/>
              <a:t>Bellevue, Washington</a:t>
            </a:r>
            <a:br>
              <a:rPr lang="en-US" sz="4000" dirty="0" smtClean="0"/>
            </a:br>
            <a:r>
              <a:rPr lang="en-US" sz="4000" dirty="0" smtClean="0"/>
              <a:t>August 2012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800" dirty="0" smtClean="0"/>
              <a:t>Course version: August 2012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4115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M8: PowerShell And SQL Server</a:t>
            </a:r>
          </a:p>
        </p:txBody>
      </p:sp>
      <p:sp>
        <p:nvSpPr>
          <p:cNvPr id="4099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SQL Server PowerShell Support</a:t>
            </a:r>
          </a:p>
          <a:p>
            <a:pPr lvl="1"/>
            <a:r>
              <a:rPr lang="en-CA" dirty="0" smtClean="0"/>
              <a:t>SQLPS and the PowerShell provider</a:t>
            </a:r>
          </a:p>
          <a:p>
            <a:pPr lvl="1"/>
            <a:r>
              <a:rPr lang="en-CA" dirty="0" smtClean="0"/>
              <a:t>SQL Server </a:t>
            </a:r>
            <a:r>
              <a:rPr lang="en-CA" dirty="0" err="1" smtClean="0"/>
              <a:t>Cmdlets</a:t>
            </a:r>
            <a:endParaRPr lang="en-CA" dirty="0" smtClean="0"/>
          </a:p>
          <a:p>
            <a:pPr lvl="1"/>
            <a:r>
              <a:rPr lang="en-CA"/>
              <a:t>User-Written </a:t>
            </a:r>
            <a:r>
              <a:rPr lang="en-CA" smtClean="0"/>
              <a:t>Extensions</a:t>
            </a:r>
            <a:endParaRPr lang="en-CA" dirty="0" smtClean="0"/>
          </a:p>
          <a:p>
            <a:r>
              <a:rPr lang="en-CA" dirty="0" smtClean="0"/>
              <a:t>Mixing PowerShell and SQL</a:t>
            </a:r>
          </a:p>
          <a:p>
            <a:r>
              <a:rPr lang="en-CA" dirty="0" smtClean="0"/>
              <a:t>SMO Programming</a:t>
            </a:r>
          </a:p>
          <a:p>
            <a:pPr lvl="1"/>
            <a:r>
              <a:rPr lang="en-CA" dirty="0" smtClean="0"/>
              <a:t>Basics</a:t>
            </a:r>
          </a:p>
          <a:p>
            <a:pPr lvl="1"/>
            <a:r>
              <a:rPr lang="en-CA" dirty="0" smtClean="0"/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312911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Special support for non-relational features</a:t>
            </a:r>
          </a:p>
          <a:p>
            <a:pPr lvl="1"/>
            <a:r>
              <a:rPr lang="en-US" dirty="0"/>
              <a:t>New objects (types, indexes,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 smtClean="0"/>
              <a:t>DDL statements</a:t>
            </a:r>
          </a:p>
          <a:p>
            <a:pPr lvl="1"/>
            <a:r>
              <a:rPr lang="en-US" dirty="0" smtClean="0"/>
              <a:t>Security </a:t>
            </a:r>
            <a:r>
              <a:rPr lang="en-US" dirty="0"/>
              <a:t>requirements</a:t>
            </a:r>
          </a:p>
          <a:p>
            <a:pPr lvl="1"/>
            <a:r>
              <a:rPr lang="en-US" dirty="0" smtClean="0"/>
              <a:t>System </a:t>
            </a:r>
            <a:r>
              <a:rPr lang="en-US" dirty="0"/>
              <a:t>metadata tables</a:t>
            </a:r>
          </a:p>
          <a:p>
            <a:pPr lvl="1"/>
            <a:r>
              <a:rPr lang="en-US" dirty="0" smtClean="0"/>
              <a:t>DMVs</a:t>
            </a:r>
          </a:p>
          <a:p>
            <a:pPr lvl="1"/>
            <a:r>
              <a:rPr lang="en-US" dirty="0" smtClean="0"/>
              <a:t>Wait Types</a:t>
            </a:r>
            <a:endParaRPr lang="en-US" dirty="0"/>
          </a:p>
          <a:p>
            <a:pPr lvl="1"/>
            <a:r>
              <a:rPr lang="en-US" dirty="0" smtClean="0"/>
              <a:t>Profiler and </a:t>
            </a:r>
            <a:r>
              <a:rPr lang="en-US" dirty="0" err="1" smtClean="0"/>
              <a:t>XEvents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Perfmon</a:t>
            </a:r>
            <a:r>
              <a:rPr lang="en-US" dirty="0" smtClean="0"/>
              <a:t> counters</a:t>
            </a:r>
          </a:p>
          <a:p>
            <a:pPr lvl="1"/>
            <a:r>
              <a:rPr lang="en-US" dirty="0"/>
              <a:t>Configuration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Space and OS considerations</a:t>
            </a:r>
            <a:endParaRPr lang="en-US" dirty="0"/>
          </a:p>
          <a:p>
            <a:pPr lvl="1"/>
            <a:r>
              <a:rPr lang="en-US" dirty="0" smtClean="0"/>
              <a:t>Troubleshooting </a:t>
            </a:r>
            <a:r>
              <a:rPr lang="en-US" dirty="0"/>
              <a:t>utilities</a:t>
            </a:r>
          </a:p>
        </p:txBody>
      </p:sp>
    </p:spTree>
    <p:extLst>
      <p:ext uri="{BB962C8B-B14F-4D97-AF65-F5344CB8AC3E}">
        <p14:creationId xmlns:p14="http://schemas.microsoft.com/office/powerpoint/2010/main" val="1278102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M9: Supporting SQLCLR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SQLCLR Objects</a:t>
            </a:r>
          </a:p>
          <a:p>
            <a:pPr lvl="1"/>
            <a:r>
              <a:rPr lang="en-US" dirty="0"/>
              <a:t>User SQLCLR vs. System SQLCLR</a:t>
            </a:r>
          </a:p>
          <a:p>
            <a:r>
              <a:rPr lang="en-US" dirty="0"/>
              <a:t>SQLCLR Internals Overview</a:t>
            </a:r>
          </a:p>
          <a:p>
            <a:r>
              <a:rPr lang="en-US" dirty="0"/>
              <a:t>Security and Reliability</a:t>
            </a:r>
          </a:p>
          <a:p>
            <a:r>
              <a:rPr lang="en-US" dirty="0"/>
              <a:t>Troubleshooting</a:t>
            </a:r>
          </a:p>
          <a:p>
            <a:r>
              <a:rPr lang="en-US" dirty="0"/>
              <a:t>Best Practices</a:t>
            </a:r>
          </a:p>
        </p:txBody>
      </p:sp>
    </p:spTree>
    <p:extLst>
      <p:ext uri="{BB962C8B-B14F-4D97-AF65-F5344CB8AC3E}">
        <p14:creationId xmlns:p14="http://schemas.microsoft.com/office/powerpoint/2010/main" val="180792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M10: Supporting SQLXML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Functionality Overview</a:t>
            </a:r>
          </a:p>
          <a:p>
            <a:r>
              <a:rPr lang="en-US" dirty="0" smtClean="0"/>
              <a:t>XML </a:t>
            </a:r>
            <a:r>
              <a:rPr lang="en-US" dirty="0"/>
              <a:t>Data </a:t>
            </a:r>
            <a:r>
              <a:rPr lang="en-US" dirty="0" smtClean="0"/>
              <a:t>Type</a:t>
            </a:r>
          </a:p>
          <a:p>
            <a:r>
              <a:rPr lang="en-US" dirty="0" smtClean="0"/>
              <a:t>Using XML and relational types</a:t>
            </a:r>
            <a:endParaRPr lang="en-US" dirty="0"/>
          </a:p>
          <a:p>
            <a:r>
              <a:rPr lang="en-US" dirty="0"/>
              <a:t>XML Schema support</a:t>
            </a:r>
          </a:p>
          <a:p>
            <a:r>
              <a:rPr lang="en-US" dirty="0"/>
              <a:t>XQuery</a:t>
            </a:r>
          </a:p>
          <a:p>
            <a:r>
              <a:rPr lang="en-US" dirty="0"/>
              <a:t>Performance and XML </a:t>
            </a:r>
            <a:r>
              <a:rPr lang="en-US" dirty="0" smtClean="0"/>
              <a:t>Indexes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16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M11: Supporting Spatial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Geometry and Geography</a:t>
            </a:r>
          </a:p>
          <a:p>
            <a:r>
              <a:rPr lang="en-US" dirty="0"/>
              <a:t>CLR-based architecture</a:t>
            </a:r>
          </a:p>
          <a:p>
            <a:pPr lvl="1"/>
            <a:r>
              <a:rPr lang="en-US" dirty="0"/>
              <a:t>Invoking Properties and Methods</a:t>
            </a:r>
          </a:p>
          <a:p>
            <a:r>
              <a:rPr lang="en-US" dirty="0" smtClean="0"/>
              <a:t>Spatial </a:t>
            </a:r>
            <a:r>
              <a:rPr lang="en-US" dirty="0"/>
              <a:t>Indexes and </a:t>
            </a:r>
            <a:r>
              <a:rPr lang="en-US" dirty="0" smtClean="0"/>
              <a:t>Performance</a:t>
            </a:r>
            <a:endParaRPr lang="en-US" dirty="0"/>
          </a:p>
          <a:p>
            <a:r>
              <a:rPr lang="en-US" dirty="0" smtClean="0"/>
              <a:t>Importing </a:t>
            </a:r>
            <a:r>
              <a:rPr lang="en-US" dirty="0"/>
              <a:t>Spatial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Interoperability with the rest of SQL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7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M12: Supporting Service Broker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  <a:p>
            <a:r>
              <a:rPr lang="en-US" dirty="0"/>
              <a:t>Service Broker Database Objects</a:t>
            </a:r>
          </a:p>
          <a:p>
            <a:r>
              <a:rPr lang="en-US" dirty="0"/>
              <a:t>Service Broker and Database Properties</a:t>
            </a:r>
          </a:p>
          <a:p>
            <a:r>
              <a:rPr lang="en-US" dirty="0"/>
              <a:t>Activation </a:t>
            </a:r>
          </a:p>
          <a:p>
            <a:r>
              <a:rPr lang="en-US" dirty="0"/>
              <a:t>Endpoints and Routing</a:t>
            </a:r>
          </a:p>
          <a:p>
            <a:r>
              <a:rPr lang="en-US" dirty="0"/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222724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M13: Full-Text </a:t>
            </a:r>
            <a:r>
              <a:rPr lang="en-US" dirty="0" smtClean="0"/>
              <a:t>and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Full-text Search components</a:t>
            </a:r>
          </a:p>
          <a:p>
            <a:pPr lvl="1"/>
            <a:r>
              <a:rPr lang="en-US" dirty="0" smtClean="0"/>
              <a:t>Language Support</a:t>
            </a:r>
          </a:p>
          <a:p>
            <a:pPr lvl="1"/>
            <a:r>
              <a:rPr lang="en-US" dirty="0" smtClean="0"/>
              <a:t>Filters</a:t>
            </a:r>
          </a:p>
          <a:p>
            <a:pPr lvl="1"/>
            <a:r>
              <a:rPr lang="en-US" dirty="0" err="1" smtClean="0"/>
              <a:t>Stoplists</a:t>
            </a:r>
            <a:endParaRPr lang="en-US" dirty="0" smtClean="0"/>
          </a:p>
          <a:p>
            <a:pPr lvl="1"/>
            <a:r>
              <a:rPr lang="en-US" dirty="0" smtClean="0"/>
              <a:t>Thesaurus</a:t>
            </a:r>
          </a:p>
          <a:p>
            <a:pPr lvl="1"/>
            <a:r>
              <a:rPr lang="en-US" dirty="0"/>
              <a:t>Property </a:t>
            </a:r>
            <a:r>
              <a:rPr lang="en-US" dirty="0" smtClean="0"/>
              <a:t>Lists</a:t>
            </a:r>
          </a:p>
          <a:p>
            <a:r>
              <a:rPr lang="en-US" dirty="0" smtClean="0"/>
              <a:t>Full-text Search database objects</a:t>
            </a:r>
          </a:p>
          <a:p>
            <a:r>
              <a:rPr lang="en-US" dirty="0" smtClean="0"/>
              <a:t>Maintaining Full-text indexes</a:t>
            </a:r>
          </a:p>
          <a:p>
            <a:r>
              <a:rPr lang="en-US" dirty="0" smtClean="0"/>
              <a:t>Implementing Semantic Search</a:t>
            </a:r>
          </a:p>
          <a:p>
            <a:r>
              <a:rPr lang="en-US" dirty="0" smtClean="0"/>
              <a:t>Internals and Troubleshooting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65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M14: CDC and Change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Change tracking features background</a:t>
            </a:r>
          </a:p>
          <a:p>
            <a:r>
              <a:rPr lang="en-US" smtClean="0"/>
              <a:t>Change Data Capture</a:t>
            </a:r>
          </a:p>
          <a:p>
            <a:pPr lvl="1"/>
            <a:r>
              <a:rPr lang="en-US" smtClean="0"/>
              <a:t>Database objects and database configuration</a:t>
            </a:r>
          </a:p>
          <a:p>
            <a:pPr lvl="1"/>
            <a:r>
              <a:rPr lang="en-US" smtClean="0"/>
              <a:t>Internals and Troubleshooting</a:t>
            </a:r>
          </a:p>
          <a:p>
            <a:r>
              <a:rPr lang="en-US" smtClean="0"/>
              <a:t>Change Tracking</a:t>
            </a:r>
          </a:p>
          <a:p>
            <a:pPr lvl="1"/>
            <a:r>
              <a:rPr lang="en-US" smtClean="0"/>
              <a:t>Database objects and database configuration</a:t>
            </a:r>
          </a:p>
          <a:p>
            <a:pPr lvl="1"/>
            <a:r>
              <a:rPr lang="en-US" smtClean="0"/>
              <a:t>Internals and Troubleshooting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58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M15: Supporting SQL Clients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 Overview</a:t>
            </a:r>
          </a:p>
          <a:p>
            <a:r>
              <a:rPr lang="en-US" dirty="0"/>
              <a:t>Network Setup</a:t>
            </a:r>
          </a:p>
          <a:p>
            <a:r>
              <a:rPr lang="en-US" dirty="0"/>
              <a:t>Client APIs</a:t>
            </a:r>
          </a:p>
          <a:p>
            <a:r>
              <a:rPr lang="en-US" dirty="0"/>
              <a:t>Client Statistics</a:t>
            </a:r>
          </a:p>
          <a:p>
            <a:r>
              <a:rPr lang="en-US" dirty="0"/>
              <a:t>Troubleshooting and Tracing </a:t>
            </a:r>
          </a:p>
        </p:txBody>
      </p:sp>
    </p:spTree>
    <p:extLst>
      <p:ext uri="{BB962C8B-B14F-4D97-AF65-F5344CB8AC3E}">
        <p14:creationId xmlns:p14="http://schemas.microsoft.com/office/powerpoint/2010/main" val="125093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M16: Supporting 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Description</a:t>
            </a:r>
          </a:p>
          <a:p>
            <a:pPr lvl="1"/>
            <a:r>
              <a:rPr lang="en-US" dirty="0"/>
              <a:t>ORM general concepts</a:t>
            </a:r>
          </a:p>
          <a:p>
            <a:pPr lvl="1"/>
            <a:r>
              <a:rPr lang="en-US" dirty="0"/>
              <a:t>ORM implementation specifics</a:t>
            </a:r>
          </a:p>
          <a:p>
            <a:r>
              <a:rPr lang="en-US" dirty="0"/>
              <a:t>ORMs and performance</a:t>
            </a:r>
          </a:p>
          <a:p>
            <a:r>
              <a:rPr lang="en-US" dirty="0"/>
              <a:t>ORMs vs. stored procedures</a:t>
            </a:r>
          </a:p>
          <a:p>
            <a:r>
              <a:rPr lang="en-US" dirty="0"/>
              <a:t>Combining ORMs and stored procedures</a:t>
            </a:r>
          </a:p>
        </p:txBody>
      </p:sp>
    </p:spTree>
    <p:extLst>
      <p:ext uri="{BB962C8B-B14F-4D97-AF65-F5344CB8AC3E}">
        <p14:creationId xmlns:p14="http://schemas.microsoft.com/office/powerpoint/2010/main" val="130458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Instructor - Bob Beauchemin</a:t>
            </a:r>
          </a:p>
        </p:txBody>
      </p:sp>
      <p:sp>
        <p:nvSpPr>
          <p:cNvPr id="94515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2"/>
            <a:ext cx="8455025" cy="5448073"/>
          </a:xfrm>
        </p:spPr>
        <p:txBody>
          <a:bodyPr>
            <a:normAutofit/>
          </a:bodyPr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2400" dirty="0" smtClean="0"/>
              <a:t>Independent Consultant/Trainer/Writer/Speaker</a:t>
            </a:r>
          </a:p>
          <a:p>
            <a:pPr eaLnBrk="1" hangingPunct="1">
              <a:lnSpc>
                <a:spcPct val="95000"/>
              </a:lnSpc>
              <a:defRPr/>
            </a:pPr>
            <a:r>
              <a:rPr lang="en-US" sz="2400" dirty="0" smtClean="0"/>
              <a:t>Developer Skills Partner, SQLskills</a:t>
            </a:r>
          </a:p>
          <a:p>
            <a:pPr lvl="1" eaLnBrk="1" hangingPunct="1">
              <a:lnSpc>
                <a:spcPct val="95000"/>
              </a:lnSpc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http://</a:t>
            </a:r>
            <a:r>
              <a:rPr lang="en-US" sz="2000" dirty="0" smtClean="0">
                <a:solidFill>
                  <a:schemeClr val="hlink"/>
                </a:solidFill>
                <a:hlinkClick r:id="rId2"/>
              </a:rPr>
              <a:t>www.SQLskills.com</a:t>
            </a:r>
            <a:endParaRPr lang="en-US" sz="2000" dirty="0" smtClean="0">
              <a:solidFill>
                <a:schemeClr val="hlink"/>
              </a:solidFill>
            </a:endParaRPr>
          </a:p>
          <a:p>
            <a:pPr lvl="1" eaLnBrk="1" hangingPunct="1">
              <a:lnSpc>
                <a:spcPct val="95000"/>
              </a:lnSpc>
              <a:defRPr/>
            </a:pPr>
            <a:r>
              <a:rPr lang="en-US" sz="2000" dirty="0" err="1" smtClean="0"/>
              <a:t>EMail</a:t>
            </a:r>
            <a:r>
              <a:rPr lang="en-US" sz="2000" dirty="0" smtClean="0"/>
              <a:t>: BobB@SQLskills.com </a:t>
            </a:r>
          </a:p>
          <a:p>
            <a:pPr lvl="1" eaLnBrk="1" hangingPunct="1">
              <a:lnSpc>
                <a:spcPct val="95000"/>
              </a:lnSpc>
              <a:defRPr/>
            </a:pPr>
            <a:r>
              <a:rPr lang="en-US" sz="2000" dirty="0" smtClean="0"/>
              <a:t>Blog: </a:t>
            </a:r>
            <a:r>
              <a:rPr lang="en-US" sz="2000" dirty="0" smtClean="0">
                <a:hlinkClick r:id="rId3"/>
              </a:rPr>
              <a:t>www.SQLskills.com/blogs/bobb</a:t>
            </a:r>
            <a:endParaRPr lang="en-US" sz="2000" dirty="0" smtClean="0"/>
          </a:p>
          <a:p>
            <a:pPr lvl="1" eaLnBrk="1" hangingPunct="1">
              <a:lnSpc>
                <a:spcPct val="95000"/>
              </a:lnSpc>
              <a:defRPr/>
            </a:pPr>
            <a:r>
              <a:rPr lang="en-US" sz="2000" dirty="0" smtClean="0"/>
              <a:t>Twitter: @</a:t>
            </a:r>
            <a:r>
              <a:rPr lang="en-US" sz="2000" dirty="0" err="1" smtClean="0"/>
              <a:t>bobbeauch</a:t>
            </a:r>
            <a:endParaRPr lang="en-US" sz="2000" dirty="0" smtClean="0"/>
          </a:p>
          <a:p>
            <a:pPr lvl="1" eaLnBrk="1" hangingPunct="1">
              <a:lnSpc>
                <a:spcPct val="95000"/>
              </a:lnSpc>
              <a:defRPr/>
            </a:pPr>
            <a:r>
              <a:rPr lang="en-US" sz="2000" dirty="0" smtClean="0"/>
              <a:t>Many postings on SQL Server 2008/Denali features</a:t>
            </a:r>
            <a:endParaRPr lang="en-US" sz="16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en-US" sz="2400" dirty="0" smtClean="0"/>
              <a:t>SQL Server MVP </a:t>
            </a:r>
            <a:r>
              <a:rPr lang="en-US" sz="2400" dirty="0" smtClean="0">
                <a:solidFill>
                  <a:schemeClr val="hlink"/>
                </a:solidFill>
              </a:rPr>
              <a:t>(http://mvp.support.microsoft.com) </a:t>
            </a:r>
            <a:endParaRPr lang="en-US" sz="2400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en-US" sz="2400" dirty="0" smtClean="0"/>
              <a:t>Author of books and numerous resources related to </a:t>
            </a:r>
            <a:br>
              <a:rPr lang="en-US" sz="2400" dirty="0" smtClean="0"/>
            </a:br>
            <a:r>
              <a:rPr lang="en-US" sz="2400" dirty="0" smtClean="0"/>
              <a:t>SQL Server and data access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000" dirty="0" smtClean="0"/>
              <a:t>SQL Server 2005 Programmer's Guide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000" dirty="0" smtClean="0"/>
              <a:t>A First Look at SQL Server 2005 for Developers 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sz="1800" dirty="0" smtClean="0"/>
              <a:t>“Best Book” SQL Server Magazine’s Reader’s Choice Awards (2005)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200" dirty="0" smtClean="0"/>
              <a:t>Co-Author: SQL Server MVP Deep Dives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000" dirty="0" smtClean="0"/>
              <a:t>Essential ADO.NET</a:t>
            </a:r>
          </a:p>
        </p:txBody>
      </p:sp>
      <p:pic>
        <p:nvPicPr>
          <p:cNvPr id="7172" name="Picture 4" descr="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5813" y="1384300"/>
            <a:ext cx="12731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M17: Windows Azure SQL Database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Database overview and internal design</a:t>
            </a:r>
          </a:p>
          <a:p>
            <a:pPr lvl="0"/>
            <a:r>
              <a:rPr lang="en-US" dirty="0"/>
              <a:t>Security and Management</a:t>
            </a:r>
          </a:p>
          <a:p>
            <a:pPr lvl="0"/>
            <a:r>
              <a:rPr lang="en-US" dirty="0"/>
              <a:t>Supported DDL and DDL options</a:t>
            </a:r>
          </a:p>
          <a:p>
            <a:pPr lvl="0"/>
            <a:r>
              <a:rPr lang="en-US" dirty="0"/>
              <a:t>Troubleshooting and Tracking</a:t>
            </a:r>
          </a:p>
        </p:txBody>
      </p:sp>
    </p:spTree>
    <p:extLst>
      <p:ext uri="{BB962C8B-B14F-4D97-AF65-F5344CB8AC3E}">
        <p14:creationId xmlns:p14="http://schemas.microsoft.com/office/powerpoint/2010/main" val="331428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 format/layout</a:t>
            </a:r>
          </a:p>
        </p:txBody>
      </p:sp>
      <p:sp>
        <p:nvSpPr>
          <p:cNvPr id="940035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34425" cy="5310187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Day </a:t>
            </a:r>
            <a:r>
              <a:rPr lang="en-US" dirty="0" smtClean="0"/>
              <a:t>1 – Security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 smtClean="0"/>
              <a:t>Modules 1 -</a:t>
            </a:r>
            <a:r>
              <a:rPr lang="en-US" dirty="0"/>
              <a:t>3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Day 2 - Security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Modules 4-6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Day 3 - PowerShell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Modules 7-8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Day 4 – Supporting Features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Modules 10-13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Day 5 – Supporting Features II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Modules 14-17</a:t>
            </a:r>
          </a:p>
        </p:txBody>
      </p:sp>
    </p:spTree>
    <p:extLst>
      <p:ext uri="{BB962C8B-B14F-4D97-AF65-F5344CB8AC3E}">
        <p14:creationId xmlns:p14="http://schemas.microsoft.com/office/powerpoint/2010/main" val="43706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M1: Setting Up SQL Server</a:t>
            </a:r>
            <a:endParaRPr lang="en-US" dirty="0"/>
          </a:p>
        </p:txBody>
      </p:sp>
      <p:sp>
        <p:nvSpPr>
          <p:cNvPr id="93593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59825" cy="5716587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Securing The Machine and OS</a:t>
            </a:r>
          </a:p>
          <a:p>
            <a:r>
              <a:rPr lang="en-US" dirty="0" smtClean="0"/>
              <a:t>Securing The Services</a:t>
            </a:r>
          </a:p>
          <a:p>
            <a:r>
              <a:rPr lang="en-US" dirty="0" smtClean="0"/>
              <a:t>Configuration With Policies</a:t>
            </a:r>
          </a:p>
          <a:p>
            <a:r>
              <a:rPr lang="en-US" dirty="0" smtClean="0"/>
              <a:t>Securing The Network</a:t>
            </a:r>
          </a:p>
        </p:txBody>
      </p:sp>
    </p:spTree>
    <p:extLst>
      <p:ext uri="{BB962C8B-B14F-4D97-AF65-F5344CB8AC3E}">
        <p14:creationId xmlns:p14="http://schemas.microsoft.com/office/powerpoint/2010/main" val="37810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M2: Authentication</a:t>
            </a:r>
            <a:endParaRPr lang="en-US" dirty="0"/>
          </a:p>
        </p:txBody>
      </p:sp>
      <p:sp>
        <p:nvSpPr>
          <p:cNvPr id="936963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Authentication</a:t>
            </a:r>
          </a:p>
          <a:p>
            <a:pPr lvl="1"/>
            <a:r>
              <a:rPr lang="en-US" dirty="0" smtClean="0"/>
              <a:t>Instance Level </a:t>
            </a:r>
          </a:p>
          <a:p>
            <a:pPr lvl="1"/>
            <a:r>
              <a:rPr lang="en-US" dirty="0" smtClean="0"/>
              <a:t>Credentials</a:t>
            </a:r>
          </a:p>
          <a:p>
            <a:pPr lvl="1"/>
            <a:r>
              <a:rPr lang="en-US" dirty="0" smtClean="0"/>
              <a:t>Database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8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9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M3: Authorization</a:t>
            </a:r>
            <a:endParaRPr lang="en-US" dirty="0"/>
          </a:p>
        </p:txBody>
      </p:sp>
      <p:sp>
        <p:nvSpPr>
          <p:cNvPr id="936963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Authorization</a:t>
            </a:r>
          </a:p>
          <a:p>
            <a:pPr lvl="1"/>
            <a:r>
              <a:rPr lang="en-US" dirty="0" err="1" smtClean="0"/>
              <a:t>Securables</a:t>
            </a:r>
            <a:r>
              <a:rPr lang="en-US" dirty="0" smtClean="0"/>
              <a:t> and Permissions</a:t>
            </a:r>
          </a:p>
          <a:p>
            <a:pPr lvl="1"/>
            <a:r>
              <a:rPr lang="en-US" dirty="0" smtClean="0"/>
              <a:t>Users and Schemas</a:t>
            </a:r>
          </a:p>
          <a:p>
            <a:pPr lvl="1"/>
            <a:r>
              <a:rPr lang="en-US" dirty="0" smtClean="0"/>
              <a:t>Ownership Chains</a:t>
            </a:r>
          </a:p>
          <a:p>
            <a:pPr lvl="1"/>
            <a:r>
              <a:rPr lang="en-US" dirty="0" smtClean="0"/>
              <a:t>Assigning Permissions to Code</a:t>
            </a:r>
          </a:p>
          <a:p>
            <a:r>
              <a:rPr lang="en-US" dirty="0"/>
              <a:t>EXECUTE AS</a:t>
            </a:r>
          </a:p>
          <a:p>
            <a:pPr lvl="1"/>
            <a:r>
              <a:rPr lang="en-US" dirty="0"/>
              <a:t>Ownership chains</a:t>
            </a:r>
          </a:p>
          <a:p>
            <a:pPr lvl="1"/>
            <a:r>
              <a:rPr lang="en-US" dirty="0"/>
              <a:t>EXECUTE AS to change execution context</a:t>
            </a:r>
          </a:p>
          <a:p>
            <a:pPr lvl="1"/>
            <a:r>
              <a:rPr lang="en-US" dirty="0"/>
              <a:t>EXECUTE AS and modules</a:t>
            </a:r>
          </a:p>
          <a:p>
            <a:pPr lvl="1"/>
            <a:r>
              <a:rPr lang="en-US" dirty="0"/>
              <a:t>Cross database </a:t>
            </a:r>
            <a:r>
              <a:rPr lang="en-US" dirty="0" smtClean="0"/>
              <a:t>impersonation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1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M4: Keys And Encryption</a:t>
            </a:r>
            <a:endParaRPr lang="en-US" dirty="0"/>
          </a:p>
        </p:txBody>
      </p:sp>
      <p:sp>
        <p:nvSpPr>
          <p:cNvPr id="939011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293813"/>
            <a:ext cx="8455025" cy="5524500"/>
          </a:xfrm>
        </p:spPr>
        <p:txBody>
          <a:bodyPr/>
          <a:lstStyle/>
          <a:p>
            <a:r>
              <a:rPr lang="en-US" dirty="0" smtClean="0"/>
              <a:t>Encryption and Types of Keys</a:t>
            </a:r>
          </a:p>
          <a:p>
            <a:r>
              <a:rPr lang="en-US" dirty="0" smtClean="0"/>
              <a:t>Key Hierarchy</a:t>
            </a:r>
          </a:p>
          <a:p>
            <a:r>
              <a:rPr lang="en-US" dirty="0" smtClean="0"/>
              <a:t>Key Management</a:t>
            </a:r>
          </a:p>
          <a:p>
            <a:pPr lvl="1"/>
            <a:r>
              <a:rPr lang="en-US" dirty="0" smtClean="0"/>
              <a:t>Backup and Restore with Keys</a:t>
            </a:r>
          </a:p>
          <a:p>
            <a:r>
              <a:rPr lang="en-US" dirty="0" smtClean="0"/>
              <a:t>Encrypting Data</a:t>
            </a:r>
          </a:p>
          <a:p>
            <a:r>
              <a:rPr lang="en-US" dirty="0" smtClean="0"/>
              <a:t>Encrypting a Database (TDE)</a:t>
            </a:r>
          </a:p>
          <a:p>
            <a:r>
              <a:rPr lang="en-US" dirty="0" smtClean="0"/>
              <a:t>Extensible Key Management (EKM)</a:t>
            </a:r>
          </a:p>
          <a:p>
            <a:r>
              <a:rPr lang="en-US" dirty="0" smtClean="0"/>
              <a:t>Other Key Uses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636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M5: SQL Injection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Injection</a:t>
            </a:r>
          </a:p>
          <a:p>
            <a:pPr lvl="1"/>
            <a:r>
              <a:rPr lang="en-US" dirty="0" smtClean="0"/>
              <a:t>Common patterns</a:t>
            </a:r>
          </a:p>
          <a:p>
            <a:pPr lvl="1"/>
            <a:r>
              <a:rPr lang="en-US" dirty="0" smtClean="0"/>
              <a:t>Character filtering</a:t>
            </a:r>
          </a:p>
          <a:p>
            <a:pPr lvl="1"/>
            <a:r>
              <a:rPr lang="en-US" dirty="0" smtClean="0"/>
              <a:t>Privileges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43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M6: Auditing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Auditing and Compliance</a:t>
            </a:r>
          </a:p>
          <a:p>
            <a:r>
              <a:rPr lang="en-US" dirty="0" smtClean="0"/>
              <a:t>Auditing with SQL Profiler</a:t>
            </a:r>
          </a:p>
          <a:p>
            <a:r>
              <a:rPr lang="en-US" dirty="0" smtClean="0"/>
              <a:t>SQL Server Auditing Feature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012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M7: PowerShell Basics</a:t>
            </a:r>
          </a:p>
        </p:txBody>
      </p:sp>
      <p:sp>
        <p:nvSpPr>
          <p:cNvPr id="4099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PowerShell Basics</a:t>
            </a:r>
          </a:p>
          <a:p>
            <a:pPr lvl="1"/>
            <a:r>
              <a:rPr lang="en-US" dirty="0" smtClean="0"/>
              <a:t>Variables and Types</a:t>
            </a:r>
          </a:p>
          <a:p>
            <a:pPr lvl="1"/>
            <a:r>
              <a:rPr lang="en-US" dirty="0" smtClean="0"/>
              <a:t>The Pipeline</a:t>
            </a:r>
          </a:p>
          <a:p>
            <a:pPr lvl="1"/>
            <a:r>
              <a:rPr lang="en-US" dirty="0" smtClean="0"/>
              <a:t>Operators and Control Flow</a:t>
            </a:r>
          </a:p>
          <a:p>
            <a:pPr lvl="1"/>
            <a:r>
              <a:rPr lang="en-US" dirty="0" smtClean="0"/>
              <a:t>Error Handling</a:t>
            </a:r>
          </a:p>
          <a:p>
            <a:r>
              <a:rPr lang="en-US" dirty="0" smtClean="0"/>
              <a:t>Extending PowerShell</a:t>
            </a:r>
          </a:p>
          <a:p>
            <a:pPr lvl="1"/>
            <a:r>
              <a:rPr lang="en-US" dirty="0" smtClean="0"/>
              <a:t>Functions</a:t>
            </a:r>
          </a:p>
          <a:p>
            <a:pPr lvl="1"/>
            <a:r>
              <a:rPr lang="en-US" dirty="0" smtClean="0"/>
              <a:t>Scripts</a:t>
            </a:r>
          </a:p>
          <a:p>
            <a:pPr lvl="1"/>
            <a:r>
              <a:rPr lang="en-US" dirty="0" err="1" smtClean="0"/>
              <a:t>Cmdlets</a:t>
            </a:r>
            <a:endParaRPr lang="en-US" dirty="0" smtClean="0"/>
          </a:p>
          <a:p>
            <a:pPr lvl="1"/>
            <a:r>
              <a:rPr lang="en-US" dirty="0" smtClean="0"/>
              <a:t>Modules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385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5573</TotalTime>
  <Words>521</Words>
  <Application>Microsoft Office PowerPoint</Application>
  <PresentationFormat>Letter Paper (8.5x11 in)</PresentationFormat>
  <Paragraphs>170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SQLskills Master Template</vt:lpstr>
      <vt:lpstr>SQLskills_BobB_Template</vt:lpstr>
      <vt:lpstr>SQLskills  Immersion Event Bellevue, Washington August 2012 Course version: August 2012</vt:lpstr>
      <vt:lpstr>Instructor - Bob Beauchemin</vt:lpstr>
      <vt:lpstr>M1: Setting Up SQL Server</vt:lpstr>
      <vt:lpstr>M2: Authentication</vt:lpstr>
      <vt:lpstr>M3: Authorization</vt:lpstr>
      <vt:lpstr>M4: Keys And Encryption</vt:lpstr>
      <vt:lpstr>M5: SQL Injection</vt:lpstr>
      <vt:lpstr>M6: Auditing</vt:lpstr>
      <vt:lpstr>M7: PowerShell Basics</vt:lpstr>
      <vt:lpstr>M8: PowerShell And SQL Server</vt:lpstr>
      <vt:lpstr>Supporting Features</vt:lpstr>
      <vt:lpstr>M9: Supporting SQLCLR</vt:lpstr>
      <vt:lpstr>M10: Supporting SQLXML</vt:lpstr>
      <vt:lpstr>M11: Supporting Spatial Data</vt:lpstr>
      <vt:lpstr>M12: Supporting Service Broker</vt:lpstr>
      <vt:lpstr>M13: Full-Text and Semantic Search</vt:lpstr>
      <vt:lpstr>M14: CDC and Change Tracking</vt:lpstr>
      <vt:lpstr>M15: Supporting SQL Clients</vt:lpstr>
      <vt:lpstr>M16: Supporting ORMs</vt:lpstr>
      <vt:lpstr>M17: Windows Azure SQL Database</vt:lpstr>
      <vt:lpstr>Class format/layout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333</cp:revision>
  <dcterms:created xsi:type="dcterms:W3CDTF">2004-05-26T19:38:49Z</dcterms:created>
  <dcterms:modified xsi:type="dcterms:W3CDTF">2012-07-30T17:21:57Z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