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5"/>
  </p:notesMasterIdLst>
  <p:handoutMasterIdLst>
    <p:handoutMasterId r:id="rId26"/>
  </p:handoutMasterIdLst>
  <p:sldIdLst>
    <p:sldId id="595" r:id="rId3"/>
    <p:sldId id="596" r:id="rId4"/>
    <p:sldId id="597" r:id="rId5"/>
    <p:sldId id="598" r:id="rId6"/>
    <p:sldId id="599" r:id="rId7"/>
    <p:sldId id="600" r:id="rId8"/>
    <p:sldId id="601" r:id="rId9"/>
    <p:sldId id="602" r:id="rId10"/>
    <p:sldId id="603" r:id="rId11"/>
    <p:sldId id="604" r:id="rId12"/>
    <p:sldId id="605" r:id="rId13"/>
    <p:sldId id="606" r:id="rId14"/>
    <p:sldId id="607" r:id="rId15"/>
    <p:sldId id="616" r:id="rId16"/>
    <p:sldId id="608" r:id="rId17"/>
    <p:sldId id="615" r:id="rId18"/>
    <p:sldId id="609" r:id="rId19"/>
    <p:sldId id="610" r:id="rId20"/>
    <p:sldId id="611" r:id="rId21"/>
    <p:sldId id="612" r:id="rId22"/>
    <p:sldId id="613" r:id="rId23"/>
    <p:sldId id="614" r:id="rId24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5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157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3066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596BD8-D383-493D-9E20-F11E3A1CB7CE}" type="slidenum">
              <a:rPr lang="en-US"/>
              <a:pPr/>
              <a:t>2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6</a:t>
            </a:r>
            <a:br>
              <a:rPr lang="en-US" sz="4000" dirty="0" smtClean="0">
                <a:solidFill>
                  <a:schemeClr val="accent1"/>
                </a:solidFill>
              </a:rPr>
            </a:br>
            <a:r>
              <a:rPr lang="en-US" sz="6000" dirty="0" smtClean="0"/>
              <a:t>Auditing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log can be secured from </a:t>
            </a:r>
            <a:r>
              <a:rPr lang="en-US" dirty="0" err="1" smtClean="0"/>
              <a:t>sysadmin</a:t>
            </a:r>
            <a:r>
              <a:rPr lang="en-US" dirty="0" smtClean="0"/>
              <a:t> and local Windows administrator</a:t>
            </a:r>
          </a:p>
          <a:p>
            <a:r>
              <a:rPr lang="en-US" dirty="0" smtClean="0"/>
              <a:t>Special permission to manage auditing</a:t>
            </a:r>
          </a:p>
          <a:p>
            <a:pPr lvl="1"/>
            <a:r>
              <a:rPr lang="en-US" dirty="0" smtClean="0"/>
              <a:t>ALTER ANY AUDIT</a:t>
            </a:r>
          </a:p>
          <a:p>
            <a:r>
              <a:rPr lang="en-US" dirty="0" smtClean="0"/>
              <a:t>Can shut down server if unable to write to audit</a:t>
            </a:r>
          </a:p>
          <a:p>
            <a:pPr lvl="1"/>
            <a:r>
              <a:rPr lang="en-US" dirty="0" smtClean="0"/>
              <a:t>Requires SERVER SHUTDOWN permission</a:t>
            </a:r>
          </a:p>
          <a:p>
            <a:pPr lvl="1"/>
            <a:r>
              <a:rPr lang="en-US" dirty="0" smtClean="0"/>
              <a:t>Can startup and fix with </a:t>
            </a:r>
          </a:p>
          <a:p>
            <a:pPr lvl="2"/>
            <a:r>
              <a:rPr lang="en-US" dirty="0" smtClean="0"/>
              <a:t>-m flag - single user mode, auditing on</a:t>
            </a:r>
          </a:p>
          <a:p>
            <a:pPr lvl="2"/>
            <a:r>
              <a:rPr lang="en-US" dirty="0" smtClean="0"/>
              <a:t>-f flag - single user mode, auditing off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uses extended events</a:t>
            </a:r>
          </a:p>
          <a:p>
            <a:pPr lvl="1"/>
            <a:r>
              <a:rPr lang="en-US" dirty="0" smtClean="0"/>
              <a:t>Built-in events fire at engine level</a:t>
            </a:r>
          </a:p>
          <a:p>
            <a:pPr lvl="1"/>
            <a:r>
              <a:rPr lang="en-US" dirty="0" smtClean="0"/>
              <a:t>~2 µsec to fire an event</a:t>
            </a:r>
          </a:p>
          <a:p>
            <a:pPr lvl="1"/>
            <a:r>
              <a:rPr lang="en-US" dirty="0" smtClean="0"/>
              <a:t>10-100% faster than tracing</a:t>
            </a:r>
          </a:p>
          <a:p>
            <a:r>
              <a:rPr lang="en-US" dirty="0" smtClean="0"/>
              <a:t>Writing to the audit log can be</a:t>
            </a:r>
          </a:p>
          <a:p>
            <a:pPr lvl="1"/>
            <a:r>
              <a:rPr lang="en-US" dirty="0" smtClean="0"/>
              <a:t>Synchronous </a:t>
            </a:r>
          </a:p>
          <a:p>
            <a:pPr lvl="2"/>
            <a:r>
              <a:rPr lang="en-US" dirty="0" smtClean="0"/>
              <a:t>QUEUE_DELAY = 0</a:t>
            </a:r>
          </a:p>
          <a:p>
            <a:pPr lvl="1"/>
            <a:r>
              <a:rPr lang="en-US" dirty="0" smtClean="0"/>
              <a:t>Asynchronous with a configurable  delay</a:t>
            </a:r>
          </a:p>
          <a:p>
            <a:pPr lvl="2"/>
            <a:r>
              <a:rPr lang="en-US" dirty="0" smtClean="0"/>
              <a:t>QUEUE_DELAY default is 1000 milliseconds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Audit DDL</a:t>
            </a:r>
            <a:endParaRPr lang="en-US" dirty="0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Audits defined at server or database level</a:t>
            </a:r>
          </a:p>
          <a:p>
            <a:pPr lvl="1"/>
            <a:r>
              <a:rPr lang="en-US" dirty="0" smtClean="0"/>
              <a:t>CREATE SERVER AUDIT </a:t>
            </a:r>
          </a:p>
          <a:p>
            <a:pPr lvl="2"/>
            <a:r>
              <a:rPr lang="en-US" dirty="0" smtClean="0"/>
              <a:t>Where to write the audit</a:t>
            </a:r>
          </a:p>
          <a:p>
            <a:pPr lvl="2"/>
            <a:r>
              <a:rPr lang="en-US" dirty="0" smtClean="0"/>
              <a:t>What to do if audit target unavailable</a:t>
            </a:r>
          </a:p>
          <a:p>
            <a:pPr lvl="1"/>
            <a:r>
              <a:rPr lang="en-US" dirty="0" smtClean="0"/>
              <a:t>CREATE SERVER AUDIT SPECIFICATION</a:t>
            </a:r>
          </a:p>
          <a:p>
            <a:pPr lvl="2"/>
            <a:r>
              <a:rPr lang="en-US" dirty="0" smtClean="0"/>
              <a:t>What to audit at server </a:t>
            </a:r>
            <a:r>
              <a:rPr lang="en-US" dirty="0" smtClean="0"/>
              <a:t>level</a:t>
            </a:r>
          </a:p>
          <a:p>
            <a:pPr lvl="2"/>
            <a:r>
              <a:rPr lang="en-US" dirty="0" smtClean="0"/>
              <a:t>Can also audit database items</a:t>
            </a:r>
            <a:endParaRPr lang="en-US" dirty="0" smtClean="0"/>
          </a:p>
          <a:p>
            <a:pPr lvl="1"/>
            <a:r>
              <a:rPr lang="en-US" dirty="0" smtClean="0"/>
              <a:t>CREATE DATABASE AUDIT SPECIFICATION</a:t>
            </a:r>
          </a:p>
          <a:p>
            <a:pPr lvl="2"/>
            <a:r>
              <a:rPr lang="en-US" dirty="0" smtClean="0"/>
              <a:t>What to audit at database and table level</a:t>
            </a:r>
          </a:p>
          <a:p>
            <a:pPr lvl="2"/>
            <a:r>
              <a:rPr lang="en-US" dirty="0" smtClean="0"/>
              <a:t>Not column level</a:t>
            </a:r>
          </a:p>
          <a:p>
            <a:r>
              <a:rPr lang="en-US" dirty="0" smtClean="0"/>
              <a:t>One AUDIT per audit specification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SERVER AUDIT</a:t>
            </a:r>
          </a:p>
          <a:p>
            <a:pPr lvl="1"/>
            <a:r>
              <a:rPr lang="en-US" dirty="0" smtClean="0"/>
              <a:t>Specify target</a:t>
            </a:r>
          </a:p>
          <a:p>
            <a:pPr lvl="1"/>
            <a:r>
              <a:rPr lang="en-US" dirty="0" smtClean="0"/>
              <a:t>For files</a:t>
            </a:r>
          </a:p>
          <a:p>
            <a:pPr lvl="2"/>
            <a:r>
              <a:rPr lang="en-US" dirty="0" smtClean="0"/>
              <a:t>Max file size</a:t>
            </a:r>
          </a:p>
          <a:p>
            <a:pPr lvl="2"/>
            <a:r>
              <a:rPr lang="en-US" dirty="0" smtClean="0"/>
              <a:t>Max Rollover Files</a:t>
            </a:r>
          </a:p>
          <a:p>
            <a:pPr lvl="2"/>
            <a:r>
              <a:rPr lang="en-US" dirty="0" smtClean="0"/>
              <a:t>Reserve Disk Space</a:t>
            </a:r>
          </a:p>
          <a:p>
            <a:pPr lvl="1"/>
            <a:r>
              <a:rPr lang="en-US" dirty="0" smtClean="0"/>
              <a:t>Queue Delay</a:t>
            </a:r>
          </a:p>
          <a:p>
            <a:pPr lvl="1"/>
            <a:r>
              <a:rPr lang="en-US" dirty="0" smtClean="0"/>
              <a:t>On Failure Behavior</a:t>
            </a:r>
          </a:p>
          <a:p>
            <a:pPr lvl="1"/>
            <a:r>
              <a:rPr lang="en-US" dirty="0" smtClean="0"/>
              <a:t>Audit GUID</a:t>
            </a:r>
          </a:p>
          <a:p>
            <a:pPr lvl="2"/>
            <a:r>
              <a:rPr lang="en-US" dirty="0" smtClean="0"/>
              <a:t>Same GUID needed with mirrored DBs</a:t>
            </a:r>
          </a:p>
          <a:p>
            <a:pPr lvl="2"/>
            <a:r>
              <a:rPr lang="en-US" dirty="0" smtClean="0"/>
              <a:t>GUID must match if database detached-attached</a:t>
            </a:r>
          </a:p>
          <a:p>
            <a:r>
              <a:rPr lang="en-US" dirty="0" smtClean="0"/>
              <a:t>Required for Server or DB Audit Spec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Enhancements </a:t>
            </a:r>
            <a:r>
              <a:rPr lang="en-US" dirty="0" smtClean="0"/>
              <a:t>- 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Auditing is more resilient to failures</a:t>
            </a:r>
          </a:p>
          <a:p>
            <a:pPr lvl="1"/>
            <a:r>
              <a:rPr lang="en-US" dirty="0" smtClean="0"/>
              <a:t>ON_FAILURE FAIL_OPERATION added</a:t>
            </a:r>
          </a:p>
          <a:p>
            <a:r>
              <a:rPr lang="en-US" dirty="0" smtClean="0"/>
              <a:t>Audit files can be capped without rollover</a:t>
            </a:r>
          </a:p>
          <a:p>
            <a:pPr lvl="1"/>
            <a:r>
              <a:rPr lang="en-US" dirty="0" smtClean="0"/>
              <a:t>MAX_FILES</a:t>
            </a:r>
          </a:p>
          <a:p>
            <a:r>
              <a:rPr lang="en-US" dirty="0" smtClean="0"/>
              <a:t>Can filter events </a:t>
            </a:r>
            <a:r>
              <a:rPr lang="en-US" dirty="0"/>
              <a:t>before </a:t>
            </a:r>
            <a:r>
              <a:rPr lang="en-US" dirty="0" smtClean="0"/>
              <a:t>writing to audit log</a:t>
            </a:r>
          </a:p>
          <a:p>
            <a:pPr lvl="1"/>
            <a:r>
              <a:rPr lang="en-US" dirty="0" smtClean="0"/>
              <a:t>CREATE SERVER AUDIT .... WHERE ...</a:t>
            </a:r>
          </a:p>
          <a:p>
            <a:r>
              <a:rPr lang="en-US" dirty="0" smtClean="0"/>
              <a:t>Additional SQL stack frame information</a:t>
            </a:r>
          </a:p>
          <a:p>
            <a:pPr lvl="1"/>
            <a:r>
              <a:rPr lang="en-US" dirty="0" smtClean="0"/>
              <a:t>Where available...</a:t>
            </a:r>
          </a:p>
          <a:p>
            <a:r>
              <a:rPr lang="en-US" dirty="0" smtClean="0"/>
              <a:t>User-defined audit</a:t>
            </a:r>
          </a:p>
          <a:p>
            <a:pPr lvl="1"/>
            <a:r>
              <a:rPr lang="en-US" dirty="0" err="1" smtClean="0"/>
              <a:t>sp_audit_write</a:t>
            </a:r>
            <a:r>
              <a:rPr lang="en-US" dirty="0" smtClean="0"/>
              <a:t> to emit in code</a:t>
            </a:r>
          </a:p>
          <a:p>
            <a:r>
              <a:rPr lang="en-US" dirty="0" smtClean="0"/>
              <a:t>Contained database auth.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795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 Audit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SERVER AUDIT SPECIFICATION</a:t>
            </a:r>
          </a:p>
          <a:p>
            <a:pPr lvl="1"/>
            <a:r>
              <a:rPr lang="en-US" dirty="0" smtClean="0"/>
              <a:t>Add groups of actions to be audited</a:t>
            </a:r>
          </a:p>
          <a:p>
            <a:pPr lvl="1"/>
            <a:r>
              <a:rPr lang="en-US" dirty="0" smtClean="0"/>
              <a:t>Server Action Groups include</a:t>
            </a:r>
          </a:p>
          <a:p>
            <a:pPr lvl="2"/>
            <a:r>
              <a:rPr lang="en-US" dirty="0" smtClean="0"/>
              <a:t>Login action groups</a:t>
            </a:r>
          </a:p>
          <a:p>
            <a:pPr lvl="2"/>
            <a:r>
              <a:rPr lang="en-US" dirty="0" smtClean="0"/>
              <a:t>Passwords</a:t>
            </a:r>
          </a:p>
          <a:p>
            <a:pPr lvl="2"/>
            <a:r>
              <a:rPr lang="en-US" dirty="0" smtClean="0"/>
              <a:t>Role membership</a:t>
            </a:r>
          </a:p>
          <a:p>
            <a:pPr lvl="2"/>
            <a:r>
              <a:rPr lang="en-US" dirty="0" smtClean="0"/>
              <a:t>DBCC</a:t>
            </a:r>
          </a:p>
          <a:p>
            <a:pPr lvl="2"/>
            <a:r>
              <a:rPr lang="en-US" dirty="0" smtClean="0"/>
              <a:t>Backup/Restore, DB Change</a:t>
            </a:r>
          </a:p>
          <a:p>
            <a:pPr lvl="2"/>
            <a:r>
              <a:rPr lang="en-US" dirty="0" smtClean="0"/>
              <a:t>Schema Add/Change</a:t>
            </a:r>
          </a:p>
          <a:p>
            <a:pPr lvl="2"/>
            <a:r>
              <a:rPr lang="en-US" dirty="0" smtClean="0"/>
              <a:t>Others</a:t>
            </a:r>
          </a:p>
          <a:p>
            <a:pPr lvl="1"/>
            <a:r>
              <a:rPr lang="en-US" dirty="0" smtClean="0"/>
              <a:t>Audit State Changes Always Audited</a:t>
            </a:r>
          </a:p>
          <a:p>
            <a:pPr lvl="1"/>
            <a:r>
              <a:rPr lang="en-US" dirty="0" smtClean="0"/>
              <a:t>Audit objects - use AUDIT_CHANGE_GROUP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Server Audit Spec - </a:t>
            </a:r>
            <a:r>
              <a:rPr lang="en-US" dirty="0" smtClean="0"/>
              <a:t>Database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Server </a:t>
            </a:r>
            <a:r>
              <a:rPr lang="en-US" dirty="0" smtClean="0"/>
              <a:t>Audit Specifications </a:t>
            </a:r>
            <a:r>
              <a:rPr lang="en-US" dirty="0" smtClean="0"/>
              <a:t>can specify</a:t>
            </a:r>
          </a:p>
          <a:p>
            <a:pPr lvl="1"/>
            <a:r>
              <a:rPr lang="en-US" dirty="0" smtClean="0"/>
              <a:t>Action groups at server scope</a:t>
            </a:r>
          </a:p>
          <a:p>
            <a:pPr lvl="1"/>
            <a:r>
              <a:rPr lang="en-US" dirty="0" smtClean="0"/>
              <a:t>Action groups at database scope</a:t>
            </a:r>
          </a:p>
          <a:p>
            <a:r>
              <a:rPr lang="en-US" dirty="0" smtClean="0"/>
              <a:t>Use database action groups with </a:t>
            </a:r>
            <a:r>
              <a:rPr lang="en-US" dirty="0"/>
              <a:t>Server Audit Specifications </a:t>
            </a:r>
            <a:r>
              <a:rPr lang="en-US" dirty="0" smtClean="0"/>
              <a:t>in all SKUs (2012)</a:t>
            </a:r>
          </a:p>
          <a:p>
            <a:pPr lvl="1"/>
            <a:r>
              <a:rPr lang="en-US" dirty="0" smtClean="0"/>
              <a:t>Useful with WHERE clause on SERVER AUDIT</a:t>
            </a:r>
          </a:p>
          <a:p>
            <a:pPr lvl="1"/>
            <a:r>
              <a:rPr lang="en-US" dirty="0" smtClean="0"/>
              <a:t>Not as granular as DATABASE AUDIT SPEC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729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Database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DATABASE AUDIT SPECIFICATION</a:t>
            </a:r>
          </a:p>
          <a:p>
            <a:pPr lvl="1"/>
            <a:r>
              <a:rPr lang="en-US" dirty="0" smtClean="0"/>
              <a:t>Can Specify Action Groups</a:t>
            </a:r>
          </a:p>
          <a:p>
            <a:pPr lvl="2"/>
            <a:r>
              <a:rPr lang="en-US" dirty="0" smtClean="0"/>
              <a:t>Database objects</a:t>
            </a:r>
          </a:p>
          <a:p>
            <a:pPr lvl="2"/>
            <a:r>
              <a:rPr lang="en-US" dirty="0" smtClean="0"/>
              <a:t>Ownership</a:t>
            </a:r>
          </a:p>
          <a:p>
            <a:pPr lvl="2"/>
            <a:r>
              <a:rPr lang="en-US" dirty="0" smtClean="0"/>
              <a:t>Permissions</a:t>
            </a:r>
          </a:p>
          <a:p>
            <a:pPr lvl="2"/>
            <a:r>
              <a:rPr lang="en-US" dirty="0" smtClean="0"/>
              <a:t>Object or Schema Object Access</a:t>
            </a:r>
          </a:p>
          <a:p>
            <a:pPr lvl="1"/>
            <a:r>
              <a:rPr lang="en-US" dirty="0" smtClean="0"/>
              <a:t>Can Specify Granular Access</a:t>
            </a:r>
          </a:p>
          <a:p>
            <a:pPr lvl="2"/>
            <a:r>
              <a:rPr lang="en-US" dirty="0" smtClean="0"/>
              <a:t>[Action] On [Securable] By [Principal]</a:t>
            </a:r>
          </a:p>
          <a:p>
            <a:pPr lvl="2"/>
            <a:r>
              <a:rPr lang="en-US" dirty="0" smtClean="0"/>
              <a:t>Specify principal "public" for everyone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Controlling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Audits and Specifications not on by default</a:t>
            </a:r>
          </a:p>
          <a:p>
            <a:pPr lvl="1"/>
            <a:r>
              <a:rPr lang="en-US" dirty="0" smtClean="0"/>
              <a:t>ALTER SERVER AUDIT</a:t>
            </a:r>
          </a:p>
          <a:p>
            <a:pPr lvl="1"/>
            <a:r>
              <a:rPr lang="en-US" dirty="0" smtClean="0"/>
              <a:t>ALTER SERVER AUDIT SPECIFICATION</a:t>
            </a:r>
          </a:p>
          <a:p>
            <a:pPr lvl="1"/>
            <a:r>
              <a:rPr lang="en-US" dirty="0" smtClean="0"/>
              <a:t>ALTER DATABASE AUDIT SPECIFICATION</a:t>
            </a:r>
          </a:p>
          <a:p>
            <a:pPr lvl="1"/>
            <a:r>
              <a:rPr lang="en-US" dirty="0" smtClean="0"/>
              <a:t>To turn it on/off</a:t>
            </a:r>
          </a:p>
          <a:p>
            <a:r>
              <a:rPr lang="en-US" dirty="0" smtClean="0"/>
              <a:t>This action is always audited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</a:p>
          <a:p>
            <a:pPr lvl="1"/>
            <a:r>
              <a:rPr lang="en-US" dirty="0" err="1" smtClean="0"/>
              <a:t>sys.server_audits</a:t>
            </a:r>
            <a:endParaRPr lang="en-US" dirty="0" smtClean="0"/>
          </a:p>
          <a:p>
            <a:pPr lvl="1"/>
            <a:r>
              <a:rPr lang="en-US" dirty="0" err="1" smtClean="0"/>
              <a:t>sys.file_audits</a:t>
            </a:r>
            <a:endParaRPr lang="en-US" dirty="0" smtClean="0"/>
          </a:p>
          <a:p>
            <a:pPr lvl="1"/>
            <a:r>
              <a:rPr lang="en-US" dirty="0" err="1" smtClean="0"/>
              <a:t>sys.server_audit_specifications</a:t>
            </a:r>
            <a:endParaRPr lang="en-US" dirty="0" smtClean="0"/>
          </a:p>
          <a:p>
            <a:pPr lvl="1"/>
            <a:r>
              <a:rPr lang="en-US" dirty="0" err="1" smtClean="0"/>
              <a:t>sys.server_audit_specification_details</a:t>
            </a:r>
            <a:endParaRPr lang="en-US" dirty="0" smtClean="0"/>
          </a:p>
          <a:p>
            <a:pPr lvl="1"/>
            <a:r>
              <a:rPr lang="en-US" dirty="0" err="1" smtClean="0"/>
              <a:t>sys.database_audit_specifications</a:t>
            </a:r>
            <a:endParaRPr lang="en-US" dirty="0" smtClean="0"/>
          </a:p>
          <a:p>
            <a:pPr lvl="1"/>
            <a:r>
              <a:rPr lang="en-US" dirty="0" err="1" smtClean="0"/>
              <a:t>sys.database_audit_specification_details</a:t>
            </a:r>
            <a:endParaRPr lang="en-US" dirty="0" smtClean="0"/>
          </a:p>
          <a:p>
            <a:r>
              <a:rPr lang="en-US" dirty="0" smtClean="0"/>
              <a:t>Status</a:t>
            </a:r>
          </a:p>
          <a:p>
            <a:pPr lvl="1"/>
            <a:r>
              <a:rPr lang="en-US" dirty="0" err="1" smtClean="0"/>
              <a:t>sys.dm_server_audit_stats</a:t>
            </a:r>
            <a:endParaRPr lang="en-US" dirty="0" smtClean="0"/>
          </a:p>
          <a:p>
            <a:pPr lvl="1"/>
            <a:r>
              <a:rPr lang="en-US" dirty="0" err="1" smtClean="0"/>
              <a:t>sys.dm_audit_actions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Auditing and Compliance</a:t>
            </a:r>
          </a:p>
          <a:p>
            <a:r>
              <a:rPr lang="en-US" dirty="0"/>
              <a:t>Auditing with SQL Profiler</a:t>
            </a:r>
          </a:p>
          <a:p>
            <a:r>
              <a:rPr lang="en-US" dirty="0"/>
              <a:t>SQL Server </a:t>
            </a:r>
            <a:r>
              <a:rPr lang="en-US"/>
              <a:t>Auditing </a:t>
            </a:r>
            <a:r>
              <a:rPr lang="en-US" smtClean="0"/>
              <a:t>Feature</a:t>
            </a:r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an audit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read audit file</a:t>
            </a:r>
          </a:p>
          <a:p>
            <a:pPr lvl="1"/>
            <a:r>
              <a:rPr lang="en-US" dirty="0" smtClean="0"/>
              <a:t>From SSMS</a:t>
            </a:r>
          </a:p>
          <a:p>
            <a:pPr lvl="1"/>
            <a:r>
              <a:rPr lang="en-US" dirty="0" smtClean="0"/>
              <a:t>From T-SQL</a:t>
            </a:r>
          </a:p>
          <a:p>
            <a:r>
              <a:rPr lang="en-US" dirty="0" err="1" smtClean="0"/>
              <a:t>fn_get_audit_file</a:t>
            </a:r>
            <a:r>
              <a:rPr lang="en-US" dirty="0" smtClean="0"/>
              <a:t>()</a:t>
            </a:r>
          </a:p>
          <a:p>
            <a:pPr lvl="1"/>
            <a:r>
              <a:rPr lang="en-US" dirty="0" smtClean="0"/>
              <a:t>File pattern, pattern plus GUID, name</a:t>
            </a:r>
          </a:p>
          <a:p>
            <a:pPr lvl="1"/>
            <a:r>
              <a:rPr lang="en-US" dirty="0" smtClean="0"/>
              <a:t>File name (to qualify pattern access)</a:t>
            </a:r>
          </a:p>
          <a:p>
            <a:pPr lvl="2"/>
            <a:r>
              <a:rPr lang="en-US" dirty="0" smtClean="0"/>
              <a:t>Or default</a:t>
            </a:r>
          </a:p>
          <a:p>
            <a:pPr lvl="1"/>
            <a:r>
              <a:rPr lang="en-US" dirty="0" smtClean="0"/>
              <a:t>Offset</a:t>
            </a:r>
          </a:p>
          <a:p>
            <a:pPr lvl="2"/>
            <a:r>
              <a:rPr lang="en-US" dirty="0" err="1" smtClean="0"/>
              <a:t>fn_get_audit_file</a:t>
            </a:r>
            <a:r>
              <a:rPr lang="en-US" dirty="0" smtClean="0"/>
              <a:t> returns offset for future use</a:t>
            </a:r>
          </a:p>
          <a:p>
            <a:pPr lvl="2"/>
            <a:r>
              <a:rPr lang="en-US" dirty="0" smtClean="0"/>
              <a:t>Or default</a:t>
            </a:r>
          </a:p>
          <a:p>
            <a:r>
              <a:rPr lang="en-US" dirty="0" smtClean="0"/>
              <a:t>Produces </a:t>
            </a:r>
            <a:r>
              <a:rPr lang="en-US" dirty="0" err="1" smtClean="0"/>
              <a:t>rowsets</a:t>
            </a:r>
            <a:r>
              <a:rPr lang="en-US" dirty="0" smtClean="0"/>
              <a:t> for </a:t>
            </a:r>
            <a:r>
              <a:rPr lang="en-US" dirty="0" err="1" smtClean="0"/>
              <a:t>subqueries</a:t>
            </a:r>
            <a:endParaRPr lang="en-US" dirty="0" smtClean="0"/>
          </a:p>
          <a:p>
            <a:pPr lvl="1"/>
            <a:r>
              <a:rPr lang="en-US" dirty="0" smtClean="0"/>
              <a:t>Not all actions populate all columns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Auditing is an increasingly common compliance requirement</a:t>
            </a:r>
          </a:p>
          <a:p>
            <a:r>
              <a:rPr lang="en-US" dirty="0" smtClean="0"/>
              <a:t>Auditing </a:t>
            </a:r>
            <a:r>
              <a:rPr lang="en-US" dirty="0" smtClean="0"/>
              <a:t>can use </a:t>
            </a:r>
            <a:r>
              <a:rPr lang="en-US" dirty="0" smtClean="0"/>
              <a:t>special settings and SQL Profiler</a:t>
            </a:r>
          </a:p>
          <a:p>
            <a:r>
              <a:rPr lang="en-US" dirty="0" smtClean="0"/>
              <a:t>Auditing is built in </a:t>
            </a:r>
            <a:r>
              <a:rPr lang="en-US" dirty="0" smtClean="0"/>
              <a:t>since</a:t>
            </a:r>
            <a:r>
              <a:rPr lang="en-US" dirty="0" smtClean="0"/>
              <a:t> </a:t>
            </a:r>
            <a:r>
              <a:rPr lang="en-US" dirty="0" smtClean="0"/>
              <a:t>SQL </a:t>
            </a:r>
            <a:r>
              <a:rPr lang="en-US" dirty="0" smtClean="0"/>
              <a:t>Server 2008</a:t>
            </a:r>
            <a:endParaRPr lang="en-US" dirty="0" smtClean="0"/>
          </a:p>
          <a:p>
            <a:pPr lvl="1"/>
            <a:r>
              <a:rPr lang="en-US" dirty="0" smtClean="0"/>
              <a:t>More secure</a:t>
            </a:r>
          </a:p>
          <a:p>
            <a:pPr lvl="1"/>
            <a:r>
              <a:rPr lang="en-US" dirty="0" smtClean="0"/>
              <a:t>More granular</a:t>
            </a:r>
          </a:p>
          <a:p>
            <a:pPr lvl="1"/>
            <a:r>
              <a:rPr lang="en-US" dirty="0" smtClean="0"/>
              <a:t>Better performance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Resources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7593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SQL Server 2008 Compliance Portal</a:t>
            </a:r>
          </a:p>
          <a:p>
            <a:pPr lvl="1">
              <a:defRPr/>
            </a:pPr>
            <a:r>
              <a:rPr lang="en-US" sz="1800" dirty="0" smtClean="0"/>
              <a:t>http://www.microsoft.com/sqlserver/2008/en/us/compliance.aspx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SQL Server Security Blog</a:t>
            </a:r>
          </a:p>
          <a:p>
            <a:pPr lvl="1">
              <a:defRPr/>
            </a:pPr>
            <a:r>
              <a:rPr lang="en-US" dirty="0" smtClean="0"/>
              <a:t>http://blogs.msdn.com/sqlsecurity</a:t>
            </a:r>
          </a:p>
          <a:p>
            <a:pPr>
              <a:defRPr/>
            </a:pPr>
            <a:r>
              <a:rPr lang="en-US" dirty="0" smtClean="0"/>
              <a:t>John </a:t>
            </a:r>
            <a:r>
              <a:rPr lang="en-US" dirty="0" err="1" smtClean="0"/>
              <a:t>Magnabosco's</a:t>
            </a:r>
            <a:r>
              <a:rPr lang="en-US" dirty="0" smtClean="0"/>
              <a:t> Blog</a:t>
            </a:r>
          </a:p>
          <a:p>
            <a:pPr lvl="1">
              <a:defRPr/>
            </a:pPr>
            <a:r>
              <a:rPr lang="en-US" sz="2000" dirty="0" smtClean="0"/>
              <a:t>http://www.simple-talk.com/community/blogs/johnm</a:t>
            </a:r>
          </a:p>
          <a:p>
            <a:pPr>
              <a:defRPr/>
            </a:pPr>
            <a:r>
              <a:rPr lang="en-US" dirty="0" smtClean="0"/>
              <a:t>SQL Server Security Portal</a:t>
            </a:r>
          </a:p>
          <a:p>
            <a:pPr lvl="1">
              <a:defRPr/>
            </a:pPr>
            <a:r>
              <a:rPr lang="en-US" sz="1800" dirty="0" smtClean="0"/>
              <a:t>http://www.microsoft.com/sqlserver/2008/en/us/security.aspx</a:t>
            </a:r>
          </a:p>
          <a:p>
            <a:pPr>
              <a:defRPr/>
            </a:pPr>
            <a:r>
              <a:rPr lang="en-US" sz="2400" dirty="0" smtClean="0"/>
              <a:t>Microsoft SQL Server™ 2005 SP1 Enterprise Edition (32-bit) Common Criteria Certification</a:t>
            </a:r>
            <a:endParaRPr lang="en-US" sz="2200" dirty="0" smtClean="0"/>
          </a:p>
          <a:p>
            <a:pPr lvl="1">
              <a:defRPr/>
            </a:pPr>
            <a:r>
              <a:rPr lang="en-US" sz="1600" dirty="0" smtClean="0"/>
              <a:t>http://www.microsoft.com/sql/commoncriteria/2005/sp1/default.mspx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and Compliance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Auditing is required for compliance with trans-national and industry standards</a:t>
            </a:r>
          </a:p>
          <a:p>
            <a:pPr lvl="1" fontAlgn="t"/>
            <a:r>
              <a:rPr lang="en-US" dirty="0" smtClean="0"/>
              <a:t>European Union Data Protection Directive</a:t>
            </a:r>
            <a:endParaRPr lang="en-US" sz="4400" dirty="0" smtClean="0"/>
          </a:p>
          <a:p>
            <a:pPr lvl="1" fontAlgn="t"/>
            <a:r>
              <a:rPr lang="en-US" dirty="0" smtClean="0"/>
              <a:t>HIPAA</a:t>
            </a:r>
            <a:endParaRPr lang="en-US" sz="4400" dirty="0" smtClean="0"/>
          </a:p>
          <a:p>
            <a:pPr lvl="1" fontAlgn="t"/>
            <a:r>
              <a:rPr lang="en-US" dirty="0" smtClean="0"/>
              <a:t>Sarbanes-Oxley</a:t>
            </a:r>
            <a:endParaRPr lang="en-US" sz="4400" dirty="0" smtClean="0"/>
          </a:p>
          <a:p>
            <a:pPr lvl="1" fontAlgn="t"/>
            <a:r>
              <a:rPr lang="en-US" dirty="0" smtClean="0"/>
              <a:t>Payment Card Industry Data Security Standard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Logins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Login information can be written to log</a:t>
            </a:r>
          </a:p>
          <a:p>
            <a:pPr lvl="1"/>
            <a:r>
              <a:rPr lang="en-US" dirty="0" smtClean="0"/>
              <a:t>Configurable as an instance property</a:t>
            </a:r>
          </a:p>
          <a:p>
            <a:pPr lvl="1"/>
            <a:r>
              <a:rPr lang="en-US" dirty="0" smtClean="0"/>
              <a:t>Failed logins only</a:t>
            </a:r>
          </a:p>
          <a:p>
            <a:pPr lvl="1"/>
            <a:r>
              <a:rPr lang="en-US" dirty="0" smtClean="0"/>
              <a:t>Failed logins and Successful logins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Auditing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can support C2 security</a:t>
            </a:r>
          </a:p>
          <a:p>
            <a:pPr lvl="1"/>
            <a:r>
              <a:rPr lang="en-US" dirty="0" smtClean="0"/>
              <a:t>C2 superseded by Common Criteria</a:t>
            </a:r>
          </a:p>
          <a:p>
            <a:r>
              <a:rPr lang="en-US" dirty="0" smtClean="0"/>
              <a:t>SQL Server 2005+ supports Common Criteria</a:t>
            </a:r>
          </a:p>
          <a:p>
            <a:pPr lvl="1"/>
            <a:r>
              <a:rPr lang="en-US" dirty="0" smtClean="0"/>
              <a:t>SP2 required on SQL Server 2005 (EAL 4+)</a:t>
            </a:r>
          </a:p>
          <a:p>
            <a:pPr lvl="1"/>
            <a:r>
              <a:rPr lang="en-US" dirty="0" smtClean="0"/>
              <a:t>RIP (residual information protection) – memory overwritten with bit pattern before reuse</a:t>
            </a:r>
          </a:p>
          <a:p>
            <a:pPr lvl="1"/>
            <a:r>
              <a:rPr lang="en-US" dirty="0" smtClean="0"/>
              <a:t>Login statistics can be viewed</a:t>
            </a:r>
          </a:p>
          <a:p>
            <a:pPr lvl="1"/>
            <a:r>
              <a:rPr lang="en-US" dirty="0" smtClean="0"/>
              <a:t>Login triggers added</a:t>
            </a:r>
          </a:p>
          <a:p>
            <a:pPr lvl="1"/>
            <a:r>
              <a:rPr lang="en-US" dirty="0" smtClean="0"/>
              <a:t>Column level GRANT does not override DENY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with Profiler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Profiler includes Audit Events</a:t>
            </a:r>
          </a:p>
          <a:p>
            <a:pPr lvl="1"/>
            <a:r>
              <a:rPr lang="en-US" dirty="0" smtClean="0"/>
              <a:t>Choose events to be audited</a:t>
            </a:r>
          </a:p>
          <a:p>
            <a:pPr lvl="1"/>
            <a:r>
              <a:rPr lang="en-US" dirty="0" smtClean="0"/>
              <a:t>Run audit trace via server-side trace queue</a:t>
            </a:r>
          </a:p>
          <a:p>
            <a:r>
              <a:rPr lang="en-US" dirty="0" smtClean="0"/>
              <a:t>Both C2 and Common Criteria use Profiler</a:t>
            </a:r>
          </a:p>
          <a:p>
            <a:pPr lvl="1"/>
            <a:r>
              <a:rPr lang="en-US" dirty="0" smtClean="0"/>
              <a:t>Overhead when tracing</a:t>
            </a:r>
          </a:p>
          <a:p>
            <a:pPr lvl="1"/>
            <a:r>
              <a:rPr lang="en-US" dirty="0" smtClean="0"/>
              <a:t>Granularity by using events and filters</a:t>
            </a:r>
          </a:p>
          <a:p>
            <a:pPr lvl="1"/>
            <a:r>
              <a:rPr lang="en-US" dirty="0" smtClean="0"/>
              <a:t>C2 prohibits startup if audit file full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of Profiler Auditing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Profiler auditing is a separate utility</a:t>
            </a:r>
          </a:p>
          <a:p>
            <a:pPr lvl="1"/>
            <a:r>
              <a:rPr lang="en-US" dirty="0" smtClean="0"/>
              <a:t>Not configured with DDL</a:t>
            </a:r>
          </a:p>
          <a:p>
            <a:pPr lvl="2"/>
            <a:r>
              <a:rPr lang="en-US" dirty="0" smtClean="0"/>
              <a:t>Unless you know all of the event ids</a:t>
            </a:r>
          </a:p>
          <a:p>
            <a:pPr lvl="1"/>
            <a:r>
              <a:rPr lang="en-US" dirty="0" smtClean="0"/>
              <a:t>Can be configured using SMO libraries</a:t>
            </a:r>
          </a:p>
          <a:p>
            <a:r>
              <a:rPr lang="en-US" dirty="0" smtClean="0"/>
              <a:t>Profiler captures a lot of data</a:t>
            </a:r>
          </a:p>
          <a:p>
            <a:pPr lvl="1"/>
            <a:r>
              <a:rPr lang="en-US" dirty="0" smtClean="0"/>
              <a:t>Must load trace into SQL Server to query</a:t>
            </a:r>
          </a:p>
          <a:p>
            <a:pPr lvl="1"/>
            <a:r>
              <a:rPr lang="en-US" dirty="0" smtClean="0"/>
              <a:t>Or read through lots of events</a:t>
            </a:r>
          </a:p>
          <a:p>
            <a:r>
              <a:rPr lang="en-US" dirty="0" smtClean="0"/>
              <a:t>Security of trace file cannot be guaranteed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Auditing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Auditing is built into SQL Server 2008+</a:t>
            </a:r>
          </a:p>
          <a:p>
            <a:pPr lvl="1"/>
            <a:r>
              <a:rPr lang="en-US" dirty="0" smtClean="0"/>
              <a:t>Configurable with DDL, SSMS, SMO</a:t>
            </a:r>
          </a:p>
          <a:p>
            <a:pPr lvl="1"/>
            <a:r>
              <a:rPr lang="en-US" dirty="0" smtClean="0"/>
              <a:t>Uses lightweight extended events</a:t>
            </a:r>
          </a:p>
          <a:p>
            <a:r>
              <a:rPr lang="en-US" dirty="0" smtClean="0"/>
              <a:t>Auditing goals</a:t>
            </a:r>
          </a:p>
          <a:p>
            <a:pPr lvl="1" fontAlgn="t"/>
            <a:r>
              <a:rPr lang="en-US" dirty="0" smtClean="0"/>
              <a:t>Security – audit objects secure</a:t>
            </a:r>
          </a:p>
          <a:p>
            <a:pPr lvl="2" fontAlgn="t"/>
            <a:r>
              <a:rPr lang="en-US" dirty="0" smtClean="0"/>
              <a:t>Even from DBA</a:t>
            </a:r>
            <a:endParaRPr lang="en-US" sz="4000" dirty="0" smtClean="0"/>
          </a:p>
          <a:p>
            <a:pPr lvl="1" fontAlgn="t"/>
            <a:r>
              <a:rPr lang="en-US" dirty="0" smtClean="0"/>
              <a:t>Performance - minimal impact</a:t>
            </a:r>
            <a:endParaRPr lang="en-US" sz="4400" dirty="0" smtClean="0"/>
          </a:p>
          <a:p>
            <a:pPr lvl="1" fontAlgn="t"/>
            <a:r>
              <a:rPr lang="en-US" dirty="0" smtClean="0"/>
              <a:t>Management - easy to manage </a:t>
            </a:r>
            <a:endParaRPr lang="en-US" sz="4400" dirty="0" smtClean="0"/>
          </a:p>
          <a:p>
            <a:pPr lvl="1" fontAlgn="t"/>
            <a:r>
              <a:rPr lang="en-US" dirty="0" smtClean="0"/>
              <a:t>Discoverability - easy to query</a:t>
            </a:r>
          </a:p>
          <a:p>
            <a:pPr fontAlgn="t"/>
            <a:r>
              <a:rPr lang="en-US" dirty="0" smtClean="0"/>
              <a:t>Enterprise-only feature</a:t>
            </a:r>
          </a:p>
          <a:p>
            <a:pPr lvl="1" fontAlgn="t"/>
            <a:r>
              <a:rPr lang="en-US" dirty="0" smtClean="0"/>
              <a:t>SQL2012 - Server-level audit in all SKUs</a:t>
            </a:r>
          </a:p>
          <a:p>
            <a:pPr fontAlgn="t"/>
            <a:endParaRPr lang="en-US" sz="5200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Auditing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Audit events can be written to </a:t>
            </a:r>
          </a:p>
          <a:p>
            <a:pPr lvl="1"/>
            <a:r>
              <a:rPr lang="en-US" dirty="0" smtClean="0"/>
              <a:t>File (local or remote file system)</a:t>
            </a:r>
          </a:p>
          <a:p>
            <a:pPr lvl="1"/>
            <a:r>
              <a:rPr lang="en-US" dirty="0" smtClean="0"/>
              <a:t>Windows application log</a:t>
            </a:r>
          </a:p>
          <a:p>
            <a:pPr lvl="1"/>
            <a:r>
              <a:rPr lang="en-US" dirty="0" smtClean="0"/>
              <a:t>Windows security log</a:t>
            </a:r>
          </a:p>
          <a:p>
            <a:r>
              <a:rPr lang="en-US" dirty="0" smtClean="0"/>
              <a:t>Writing to security log requires privilege </a:t>
            </a:r>
          </a:p>
          <a:p>
            <a:pPr lvl="1"/>
            <a:r>
              <a:rPr lang="en-US" dirty="0" smtClean="0"/>
              <a:t>For SQL Server service account</a:t>
            </a:r>
          </a:p>
          <a:p>
            <a:pPr lvl="1"/>
            <a:r>
              <a:rPr lang="en-US" dirty="0" smtClean="0"/>
              <a:t>Generate Security Audits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5464</TotalTime>
  <Words>886</Words>
  <Application>Microsoft Office PowerPoint</Application>
  <PresentationFormat>Letter Paper (8.5x11 in)</PresentationFormat>
  <Paragraphs>202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SQLskills Master Template</vt:lpstr>
      <vt:lpstr>SQLskills_BobB_Template</vt:lpstr>
      <vt:lpstr>Module 6 Auditing </vt:lpstr>
      <vt:lpstr>Overview</vt:lpstr>
      <vt:lpstr>Auditing and Compliance</vt:lpstr>
      <vt:lpstr>Auditing Logins</vt:lpstr>
      <vt:lpstr>Auditing</vt:lpstr>
      <vt:lpstr>Auditing with Profiler</vt:lpstr>
      <vt:lpstr>Limitations of Profiler Auditing</vt:lpstr>
      <vt:lpstr>SQL Server Auditing</vt:lpstr>
      <vt:lpstr>Auditing Targets</vt:lpstr>
      <vt:lpstr>Audit Security</vt:lpstr>
      <vt:lpstr>Audit Performance</vt:lpstr>
      <vt:lpstr>Audit DDL</vt:lpstr>
      <vt:lpstr>Creating an Audit</vt:lpstr>
      <vt:lpstr>Auditing Enhancements - 2012</vt:lpstr>
      <vt:lpstr>Server Audit Specifications</vt:lpstr>
      <vt:lpstr>Server Audit Spec - Database Action</vt:lpstr>
      <vt:lpstr>Auditing Database Information</vt:lpstr>
      <vt:lpstr>Controlling Audit</vt:lpstr>
      <vt:lpstr>Audit Metadata</vt:lpstr>
      <vt:lpstr>Reading an audit file</vt:lpstr>
      <vt:lpstr>Summary</vt:lpstr>
      <vt:lpstr>Resources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254</cp:revision>
  <dcterms:created xsi:type="dcterms:W3CDTF">2004-05-26T19:38:49Z</dcterms:created>
  <dcterms:modified xsi:type="dcterms:W3CDTF">2012-07-26T22:25:00Z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