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 id="2147483678" r:id="rId3"/>
    <p:sldMasterId id="2147483691" r:id="rId4"/>
  </p:sldMasterIdLst>
  <p:notesMasterIdLst>
    <p:notesMasterId r:id="rId48"/>
  </p:notesMasterIdLst>
  <p:handoutMasterIdLst>
    <p:handoutMasterId r:id="rId49"/>
  </p:handoutMasterIdLst>
  <p:sldIdLst>
    <p:sldId id="623" r:id="rId5"/>
    <p:sldId id="661" r:id="rId6"/>
    <p:sldId id="662" r:id="rId7"/>
    <p:sldId id="664" r:id="rId8"/>
    <p:sldId id="666" r:id="rId9"/>
    <p:sldId id="710" r:id="rId10"/>
    <p:sldId id="663" r:id="rId11"/>
    <p:sldId id="667" r:id="rId12"/>
    <p:sldId id="668" r:id="rId13"/>
    <p:sldId id="692" r:id="rId14"/>
    <p:sldId id="670" r:id="rId15"/>
    <p:sldId id="671" r:id="rId16"/>
    <p:sldId id="672" r:id="rId17"/>
    <p:sldId id="713" r:id="rId18"/>
    <p:sldId id="714" r:id="rId19"/>
    <p:sldId id="673" r:id="rId20"/>
    <p:sldId id="711" r:id="rId21"/>
    <p:sldId id="674" r:id="rId22"/>
    <p:sldId id="675" r:id="rId23"/>
    <p:sldId id="712" r:id="rId24"/>
    <p:sldId id="677" r:id="rId25"/>
    <p:sldId id="678" r:id="rId26"/>
    <p:sldId id="679" r:id="rId27"/>
    <p:sldId id="680" r:id="rId28"/>
    <p:sldId id="682" r:id="rId29"/>
    <p:sldId id="681" r:id="rId30"/>
    <p:sldId id="697" r:id="rId31"/>
    <p:sldId id="721" r:id="rId32"/>
    <p:sldId id="683" r:id="rId33"/>
    <p:sldId id="722" r:id="rId34"/>
    <p:sldId id="717" r:id="rId35"/>
    <p:sldId id="718" r:id="rId36"/>
    <p:sldId id="685" r:id="rId37"/>
    <p:sldId id="720" r:id="rId38"/>
    <p:sldId id="686" r:id="rId39"/>
    <p:sldId id="687" r:id="rId40"/>
    <p:sldId id="716" r:id="rId41"/>
    <p:sldId id="709" r:id="rId42"/>
    <p:sldId id="706" r:id="rId43"/>
    <p:sldId id="707" r:id="rId44"/>
    <p:sldId id="693" r:id="rId45"/>
    <p:sldId id="690" r:id="rId46"/>
    <p:sldId id="715" r:id="rId47"/>
  </p:sldIdLst>
  <p:sldSz cx="9144000" cy="6858000" type="letter"/>
  <p:notesSz cx="7010400" cy="92964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86286" autoAdjust="0"/>
  </p:normalViewPr>
  <p:slideViewPr>
    <p:cSldViewPr snapToGrid="0">
      <p:cViewPr>
        <p:scale>
          <a:sx n="75" d="100"/>
          <a:sy n="75" d="100"/>
        </p:scale>
        <p:origin x="-1794" y="-1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3096" y="25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393950" y="188913"/>
            <a:ext cx="2378075" cy="581025"/>
          </a:xfrm>
          <a:prstGeom prst="rect">
            <a:avLst/>
          </a:prstGeom>
          <a:noFill/>
        </p:spPr>
      </p:pic>
      <p:sp>
        <p:nvSpPr>
          <p:cNvPr id="67612" name="Rectangle 28"/>
          <p:cNvSpPr>
            <a:spLocks noGrp="1" noChangeArrowheads="1"/>
          </p:cNvSpPr>
          <p:nvPr>
            <p:ph type="sldNum" sz="quarter" idx="3"/>
          </p:nvPr>
        </p:nvSpPr>
        <p:spPr bwMode="auto">
          <a:xfrm>
            <a:off x="0" y="8772320"/>
            <a:ext cx="7315200" cy="466930"/>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spAutoFit/>
          </a:bodyPr>
          <a:lstStyle>
            <a:lvl1pPr algn="ctr" defTabSz="966788" eaLnBrk="0" hangingPunct="0">
              <a:lnSpc>
                <a:spcPct val="100000"/>
              </a:lnSpc>
              <a:defRPr sz="1200" b="0">
                <a:solidFill>
                  <a:schemeClr val="tx1"/>
                </a:solidFill>
                <a:latin typeface="Arial" charset="0"/>
              </a:defRPr>
            </a:lvl1pPr>
          </a:lstStyle>
          <a:p>
            <a:pPr>
              <a:defRPr/>
            </a:pPr>
            <a:r>
              <a:rPr lang="en-US" b="1" dirty="0" err="1">
                <a:latin typeface="Calibri" pitchFamily="34" charset="0"/>
              </a:rPr>
              <a:t>SQLskills</a:t>
            </a:r>
            <a:r>
              <a:rPr lang="en-US" b="1" dirty="0">
                <a:latin typeface="Calibri" pitchFamily="34" charset="0"/>
              </a:rPr>
              <a:t> Immersion Event</a:t>
            </a:r>
          </a:p>
          <a:p>
            <a:pPr>
              <a:defRPr/>
            </a:pPr>
            <a:r>
              <a:rPr lang="en-US" dirty="0">
                <a:latin typeface="Calibri" pitchFamily="34" charset="0"/>
              </a:rPr>
              <a:t>Page </a:t>
            </a:r>
            <a:fld id="{726231B1-EC7A-4FC1-96E9-E3A5007216C4}" type="slidenum">
              <a:rPr lang="en-US">
                <a:latin typeface="Calibri" pitchFamily="34" charset="0"/>
              </a:rPr>
              <a:pPr>
                <a:defRPr/>
              </a:pPr>
              <a:t>‹#›</a:t>
            </a:fld>
            <a:endParaRPr lang="en-US" dirty="0">
              <a:latin typeface="Calibri" pitchFamily="34" charset="0"/>
            </a:endParaRPr>
          </a:p>
        </p:txBody>
      </p:sp>
    </p:spTree>
    <p:extLst>
      <p:ext uri="{BB962C8B-B14F-4D97-AF65-F5344CB8AC3E}">
        <p14:creationId xmlns:p14="http://schemas.microsoft.com/office/powerpoint/2010/main" val="2460037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defTabSz="930275">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0" y="8831263"/>
            <a:ext cx="5802313"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defTabSz="930275">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5891213" y="8831263"/>
            <a:ext cx="1117600"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3437616400"/>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2"/>
          <p:cNvSpPr>
            <a:spLocks noGrp="1" noChangeArrowheads="1"/>
          </p:cNvSpPr>
          <p:nvPr>
            <p:ph type="ftr" sz="quarter" idx="4"/>
          </p:nvPr>
        </p:nvSpPr>
        <p:spPr>
          <a:noFill/>
        </p:spPr>
        <p:txBody>
          <a:bodyPr/>
          <a:lstStyle/>
          <a:p>
            <a:r>
              <a:rPr lang="en-US"/>
              <a:t>© Kimberly L. Tripp</a:t>
            </a:r>
            <a:br>
              <a:rPr lang="en-US"/>
            </a:br>
            <a:r>
              <a:rPr lang="en-US"/>
              <a:t>SYSolutions, Inc. All rights reserved.</a:t>
            </a:r>
          </a:p>
        </p:txBody>
      </p:sp>
      <p:sp>
        <p:nvSpPr>
          <p:cNvPr id="55299" name="Rectangle 13"/>
          <p:cNvSpPr>
            <a:spLocks noGrp="1" noChangeArrowheads="1"/>
          </p:cNvSpPr>
          <p:nvPr>
            <p:ph type="sldNum" sz="quarter" idx="5"/>
          </p:nvPr>
        </p:nvSpPr>
        <p:spPr>
          <a:noFill/>
        </p:spPr>
        <p:txBody>
          <a:bodyPr/>
          <a:lstStyle/>
          <a:p>
            <a:fld id="{B467F632-F668-462F-BF11-B3791B772F7D}" type="slidenum">
              <a:rPr lang="en-US"/>
              <a:pPr/>
              <a:t>1</a:t>
            </a:fld>
            <a:endParaRPr lang="en-US"/>
          </a:p>
        </p:txBody>
      </p:sp>
      <p:sp>
        <p:nvSpPr>
          <p:cNvPr id="55300" name="Rectangle 2"/>
          <p:cNvSpPr>
            <a:spLocks noGrp="1" noRot="1" noChangeAspect="1" noChangeArrowheads="1" noTextEdit="1"/>
          </p:cNvSpPr>
          <p:nvPr>
            <p:ph type="sldImg"/>
          </p:nvPr>
        </p:nvSpPr>
        <p:spPr>
          <a:solidFill>
            <a:srgbClr val="FFFFFF"/>
          </a:solidFill>
          <a:ln/>
        </p:spPr>
      </p:sp>
      <p:sp>
        <p:nvSpPr>
          <p:cNvPr id="5530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46083" name="Rectangle 13"/>
          <p:cNvSpPr>
            <a:spLocks noGrp="1" noChangeArrowheads="1"/>
          </p:cNvSpPr>
          <p:nvPr>
            <p:ph type="sldNum" sz="quarter" idx="5"/>
          </p:nvPr>
        </p:nvSpPr>
        <p:spPr>
          <a:noFill/>
        </p:spPr>
        <p:txBody>
          <a:bodyPr/>
          <a:lstStyle/>
          <a:p>
            <a:fld id="{5CC78454-DEDA-433E-851E-90B51773601E}" type="slidenum">
              <a:rPr lang="en-US"/>
              <a:pPr/>
              <a:t>18</a:t>
            </a:fld>
            <a:endParaRPr lang="en-US"/>
          </a:p>
        </p:txBody>
      </p:sp>
      <p:sp>
        <p:nvSpPr>
          <p:cNvPr id="46084" name="Rectangle 2"/>
          <p:cNvSpPr>
            <a:spLocks noGrp="1" noRot="1" noChangeAspect="1" noChangeArrowheads="1" noTextEdit="1"/>
          </p:cNvSpPr>
          <p:nvPr>
            <p:ph type="sldImg"/>
          </p:nvPr>
        </p:nvSpPr>
        <p:spPr>
          <a:xfrm>
            <a:off x="1182688" y="695325"/>
            <a:ext cx="4648200" cy="3486150"/>
          </a:xfrm>
          <a:ln/>
        </p:spPr>
      </p:sp>
      <p:sp>
        <p:nvSpPr>
          <p:cNvPr id="46085" name="Rectangle 3"/>
          <p:cNvSpPr>
            <a:spLocks noGrp="1" noChangeArrowheads="1"/>
          </p:cNvSpPr>
          <p:nvPr>
            <p:ph type="body" idx="1"/>
          </p:nvPr>
        </p:nvSpPr>
        <p:spPr>
          <a:xfrm>
            <a:off x="701677" y="4418013"/>
            <a:ext cx="5607050" cy="4183062"/>
          </a:xfrm>
          <a:solidFill>
            <a:schemeClr val="bg1"/>
          </a:solidFill>
          <a:ln>
            <a:solidFill>
              <a:schemeClr val="tx1"/>
            </a:solidFill>
          </a:ln>
        </p:spPr>
        <p:txBody>
          <a:bodyPr/>
          <a:lstStyle/>
          <a:p>
            <a:pPr eaLnBrk="1" hangingPunct="1"/>
            <a:r>
              <a:rPr lang="en-US" sz="800"/>
              <a:t>The XML Schema Recommendation clearly says that there is no standard way, given the targetNamespace for a schema, to locate that schema. Every consumer of schemas is free to choose there own way to find a needed schema. Within the XML community there are many conventions that are used to find a schema that are widely implemented. When it is given a targetNamespace the only place SQL Server will look for a schema is within the database itself; this is the convention used by some/most database vendors (relational databases or XML databases) that support schema validation.</a:t>
            </a:r>
          </a:p>
          <a:p>
            <a:pPr eaLnBrk="1" hangingPunct="1"/>
            <a:endParaRPr lang="en-US" sz="800"/>
          </a:p>
          <a:p>
            <a:pPr eaLnBrk="1" hangingPunct="1"/>
            <a:r>
              <a:rPr lang="en-US" sz="800"/>
              <a:t>CREATE XML SCHEMA COLLECTION is what is used to add an xml schemas to a database. Note that schema collections have an owner, like tables. The sys.xml_schema.namespaces view in a database contains the namespaces for all the schemas in a database and their associated collection.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48131" name="Rectangle 13"/>
          <p:cNvSpPr>
            <a:spLocks noGrp="1" noChangeArrowheads="1"/>
          </p:cNvSpPr>
          <p:nvPr>
            <p:ph type="sldNum" sz="quarter" idx="5"/>
          </p:nvPr>
        </p:nvSpPr>
        <p:spPr>
          <a:noFill/>
        </p:spPr>
        <p:txBody>
          <a:bodyPr/>
          <a:lstStyle/>
          <a:p>
            <a:fld id="{00EB7ACA-D557-447F-B599-BEB10F221815}" type="slidenum">
              <a:rPr lang="en-US"/>
              <a:pPr/>
              <a:t>19</a:t>
            </a:fld>
            <a:endParaRPr lang="en-US"/>
          </a:p>
        </p:txBody>
      </p:sp>
      <p:sp>
        <p:nvSpPr>
          <p:cNvPr id="48132" name="Rectangle 2"/>
          <p:cNvSpPr>
            <a:spLocks noGrp="1" noRot="1" noChangeAspect="1" noChangeArrowheads="1" noTextEdit="1"/>
          </p:cNvSpPr>
          <p:nvPr>
            <p:ph type="sldImg"/>
          </p:nvPr>
        </p:nvSpPr>
        <p:spPr>
          <a:xfrm>
            <a:off x="1182688" y="695325"/>
            <a:ext cx="4648200" cy="3486150"/>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err="1" smtClean="0"/>
              <a:t>XQuery</a:t>
            </a:r>
            <a:r>
              <a:rPr lang="en-GB" dirty="0" smtClean="0"/>
              <a:t> is language you use with</a:t>
            </a:r>
            <a:r>
              <a:rPr lang="en-GB" baseline="0" dirty="0" smtClean="0"/>
              <a:t> xml methods to access </a:t>
            </a:r>
            <a:r>
              <a:rPr lang="en-GB" dirty="0" smtClean="0"/>
              <a:t>data in XML type</a:t>
            </a:r>
            <a:r>
              <a:rPr lang="en-GB" baseline="0" dirty="0" smtClean="0"/>
              <a:t>s</a:t>
            </a:r>
          </a:p>
          <a:p>
            <a:endParaRPr lang="en-GB" baseline="0" dirty="0" smtClean="0"/>
          </a:p>
          <a:p>
            <a:r>
              <a:rPr lang="en-GB" baseline="0" dirty="0" smtClean="0"/>
              <a:t>There are additional method that will alter the base XML type based on the DML you provide the method.</a:t>
            </a:r>
          </a:p>
          <a:p>
            <a:endParaRPr lang="en-GB" baseline="0"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21</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08AC67FC-F41A-4B57-8E45-8573A150CB18}" type="slidenum">
              <a:rPr lang="en-US" smtClean="0"/>
              <a:pPr/>
              <a:t>23</a:t>
            </a:fld>
            <a:endParaRPr lang="en-US" smtClean="0"/>
          </a:p>
        </p:txBody>
      </p:sp>
      <p:sp>
        <p:nvSpPr>
          <p:cNvPr id="43011" name="Rectangle 2"/>
          <p:cNvSpPr>
            <a:spLocks noGrp="1" noRot="1" noChangeAspect="1" noChangeArrowheads="1" noTextEdit="1"/>
          </p:cNvSpPr>
          <p:nvPr>
            <p:ph type="sldImg"/>
          </p:nvPr>
        </p:nvSpPr>
        <p:spPr>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867CABEE-4A06-470E-856F-9052C0B0D345}" type="slidenum">
              <a:rPr lang="en-US"/>
              <a:pPr/>
              <a:t>29</a:t>
            </a:fld>
            <a:endParaRPr lang="en-US"/>
          </a:p>
        </p:txBody>
      </p:sp>
      <p:sp>
        <p:nvSpPr>
          <p:cNvPr id="839682" name="Rectangle 2"/>
          <p:cNvSpPr>
            <a:spLocks noGrp="1" noRot="1" noChangeAspect="1" noChangeArrowheads="1" noTextEdit="1"/>
          </p:cNvSpPr>
          <p:nvPr>
            <p:ph type="sldImg"/>
          </p:nvPr>
        </p:nvSpPr>
        <p:spPr>
          <a:ln/>
        </p:spPr>
      </p:sp>
      <p:sp>
        <p:nvSpPr>
          <p:cNvPr id="839683" name="Rectangle 3"/>
          <p:cNvSpPr>
            <a:spLocks noGrp="1" noChangeArrowheads="1"/>
          </p:cNvSpPr>
          <p:nvPr>
            <p:ph type="body" idx="1"/>
          </p:nvPr>
        </p:nvSpPr>
        <p:spPr/>
        <p:txBody>
          <a:bodyPr/>
          <a:lstStyle/>
          <a:p>
            <a:r>
              <a:rPr lang="en-US" b="1"/>
              <a:t>sys.internal_tables</a:t>
            </a:r>
            <a:r>
              <a:rPr lang="en-US"/>
              <a:t> contains XML and fulltext indexes, service broker queues, and query notification tables.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6" name="Rectangle 13"/>
          <p:cNvSpPr>
            <a:spLocks noGrp="1" noChangeArrowheads="1"/>
          </p:cNvSpPr>
          <p:nvPr>
            <p:ph type="sldNum" sz="quarter" idx="5"/>
          </p:nvPr>
        </p:nvSpPr>
        <p:spPr>
          <a:ln/>
        </p:spPr>
        <p:txBody>
          <a:bodyPr/>
          <a:lstStyle/>
          <a:p>
            <a:fld id="{8EBA4D97-E376-4D99-90BB-FD16126A8D6F}" type="slidenum">
              <a:rPr lang="en-US"/>
              <a:pPr/>
              <a:t>41</a:t>
            </a:fld>
            <a:endParaRPr lang="en-US"/>
          </a:p>
        </p:txBody>
      </p:sp>
      <p:sp>
        <p:nvSpPr>
          <p:cNvPr id="886786" name="Rectangle 2"/>
          <p:cNvSpPr>
            <a:spLocks noGrp="1" noRot="1" noChangeAspect="1" noChangeArrowheads="1" noTextEdit="1"/>
          </p:cNvSpPr>
          <p:nvPr>
            <p:ph type="sldImg"/>
          </p:nvPr>
        </p:nvSpPr>
        <p:spPr>
          <a:xfrm>
            <a:off x="1181100" y="696913"/>
            <a:ext cx="4648200" cy="3486150"/>
          </a:xfr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D49A576A-9308-463F-B302-83133C35970C}" type="slidenum">
              <a:rPr lang="en-US" smtClean="0"/>
              <a:pPr/>
              <a:t>43</a:t>
            </a:fld>
            <a:endParaRPr lang="en-US" smtClean="0"/>
          </a:p>
        </p:txBody>
      </p:sp>
      <p:sp>
        <p:nvSpPr>
          <p:cNvPr id="75779" name="Rectangle 2"/>
          <p:cNvSpPr>
            <a:spLocks noGrp="1" noRot="1" noChangeAspect="1" noChangeArrowheads="1" noTextEdit="1"/>
          </p:cNvSpPr>
          <p:nvPr>
            <p:ph type="sldImg"/>
          </p:nvPr>
        </p:nvSpPr>
        <p:spPr>
          <a:xfrm>
            <a:off x="1116471" y="690775"/>
            <a:ext cx="4730398" cy="3528113"/>
          </a:xfr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37891" name="Rectangle 13"/>
          <p:cNvSpPr>
            <a:spLocks noGrp="1" noChangeArrowheads="1"/>
          </p:cNvSpPr>
          <p:nvPr>
            <p:ph type="sldNum" sz="quarter" idx="5"/>
          </p:nvPr>
        </p:nvSpPr>
        <p:spPr>
          <a:noFill/>
        </p:spPr>
        <p:txBody>
          <a:bodyPr/>
          <a:lstStyle/>
          <a:p>
            <a:fld id="{03D93401-E053-44FC-BD68-CCC0455E5D99}" type="slidenum">
              <a:rPr lang="en-US"/>
              <a:pPr/>
              <a:t>3</a:t>
            </a:fld>
            <a:endParaRPr lang="en-US"/>
          </a:p>
        </p:txBody>
      </p:sp>
      <p:sp>
        <p:nvSpPr>
          <p:cNvPr id="37892" name="Rectangle 2"/>
          <p:cNvSpPr>
            <a:spLocks noGrp="1" noRot="1" noChangeAspect="1" noChangeArrowheads="1" noTextEdit="1"/>
          </p:cNvSpPr>
          <p:nvPr>
            <p:ph type="sldImg"/>
          </p:nvPr>
        </p:nvSpPr>
        <p:spPr>
          <a:xfrm>
            <a:off x="1128713" y="692150"/>
            <a:ext cx="4705350" cy="3529013"/>
          </a:xfr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You can store it as is in text</a:t>
            </a:r>
            <a:r>
              <a:rPr lang="en-GB" baseline="0" dirty="0" smtClean="0"/>
              <a:t> format.</a:t>
            </a:r>
          </a:p>
          <a:p>
            <a:endParaRPr lang="en-GB" baseline="0" dirty="0" smtClean="0"/>
          </a:p>
          <a:p>
            <a:r>
              <a:rPr lang="en-GB" baseline="0" dirty="0" smtClean="0"/>
              <a:t>Break it down and store it relationally</a:t>
            </a:r>
          </a:p>
          <a:p>
            <a:endParaRPr lang="en-GB" baseline="0" dirty="0" smtClean="0"/>
          </a:p>
          <a:p>
            <a:r>
              <a:rPr lang="en-GB" baseline="0" dirty="0" smtClean="0"/>
              <a:t>Or use the native  XML types </a:t>
            </a:r>
          </a:p>
          <a:p>
            <a:endParaRPr lang="en-GB" baseline="0" dirty="0" smtClean="0"/>
          </a:p>
          <a:p>
            <a:r>
              <a:rPr lang="en-GB" baseline="0" dirty="0" smtClean="0"/>
              <a:t>The first is fine if you don’t want to do anything with it. </a:t>
            </a:r>
          </a:p>
          <a:p>
            <a:endParaRPr lang="en-GB" baseline="0" dirty="0" smtClean="0"/>
          </a:p>
          <a:p>
            <a:r>
              <a:rPr lang="en-GB" baseline="0" dirty="0" smtClean="0"/>
              <a:t>The second is a must if you need ultimate performance and are going to be doing a lot of relation operations with the data, modifying querying, adding to.</a:t>
            </a:r>
          </a:p>
          <a:p>
            <a:endParaRPr lang="en-GB" baseline="0" dirty="0" smtClean="0"/>
          </a:p>
          <a:p>
            <a:r>
              <a:rPr lang="en-GB" baseline="0" dirty="0" smtClean="0"/>
              <a:t>The third is the half way house. It allows you to query and modify information with the XML data whilst maintaining the data as XML.</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XML is the future </a:t>
            </a:r>
            <a:r>
              <a:rPr lang="en-GB" dirty="0" smtClean="0">
                <a:sym typeface="Wingdings" pitchFamily="2" charset="2"/>
              </a:rPr>
              <a:t></a:t>
            </a:r>
          </a:p>
          <a:p>
            <a:endParaRPr lang="en-GB" dirty="0" smtClean="0">
              <a:sym typeface="Wingdings" pitchFamily="2" charset="2"/>
            </a:endParaRPr>
          </a:p>
          <a:p>
            <a:r>
              <a:rPr lang="en-GB" dirty="0" smtClean="0">
                <a:sym typeface="Wingdings" pitchFamily="2" charset="2"/>
              </a:rPr>
              <a:t>Structured text based format,</a:t>
            </a:r>
            <a:r>
              <a:rPr lang="en-GB" baseline="0" dirty="0" smtClean="0">
                <a:sym typeface="Wingdings" pitchFamily="2" charset="2"/>
              </a:rPr>
              <a:t> useful for storage, data exchange</a:t>
            </a:r>
          </a:p>
          <a:p>
            <a:endParaRPr lang="en-GB" baseline="0" dirty="0" smtClean="0">
              <a:sym typeface="Wingdings" pitchFamily="2" charset="2"/>
            </a:endParaRPr>
          </a:p>
          <a:p>
            <a:r>
              <a:rPr lang="en-GB" baseline="0" dirty="0" smtClean="0">
                <a:sym typeface="Wingdings" pitchFamily="2" charset="2"/>
              </a:rPr>
              <a:t>XSD is the standard for validating XML structures and is supported by SQL Server.</a:t>
            </a:r>
          </a:p>
          <a:p>
            <a:endParaRPr lang="en-GB" baseline="0" dirty="0" smtClean="0">
              <a:sym typeface="Wingdings" pitchFamily="2" charset="2"/>
            </a:endParaRPr>
          </a:p>
          <a:p>
            <a:r>
              <a:rPr lang="en-GB" baseline="0" dirty="0" smtClean="0">
                <a:sym typeface="Wingdings" pitchFamily="2" charset="2"/>
              </a:rPr>
              <a:t>Querying XML can be done in numerous ways with different languages.</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39939" name="Rectangle 13"/>
          <p:cNvSpPr>
            <a:spLocks noGrp="1" noChangeArrowheads="1"/>
          </p:cNvSpPr>
          <p:nvPr>
            <p:ph type="sldNum" sz="quarter" idx="5"/>
          </p:nvPr>
        </p:nvSpPr>
        <p:spPr>
          <a:noFill/>
        </p:spPr>
        <p:txBody>
          <a:bodyPr/>
          <a:lstStyle/>
          <a:p>
            <a:fld id="{58A22EE7-45D3-4729-9BE5-94FE051E3013}" type="slidenum">
              <a:rPr lang="en-US"/>
              <a:pPr/>
              <a:t>8</a:t>
            </a:fld>
            <a:endParaRPr lang="en-US"/>
          </a:p>
        </p:txBody>
      </p:sp>
      <p:sp>
        <p:nvSpPr>
          <p:cNvPr id="39940" name="Rectangle 2"/>
          <p:cNvSpPr>
            <a:spLocks noGrp="1" noRot="1" noChangeAspect="1" noChangeArrowheads="1" noTextEdit="1"/>
          </p:cNvSpPr>
          <p:nvPr>
            <p:ph type="sldImg"/>
          </p:nvPr>
        </p:nvSpPr>
        <p:spPr>
          <a:xfrm>
            <a:off x="1182688" y="695325"/>
            <a:ext cx="4648200" cy="3486150"/>
          </a:xfr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40963" name="Rectangle 13"/>
          <p:cNvSpPr>
            <a:spLocks noGrp="1" noChangeArrowheads="1"/>
          </p:cNvSpPr>
          <p:nvPr>
            <p:ph type="sldNum" sz="quarter" idx="5"/>
          </p:nvPr>
        </p:nvSpPr>
        <p:spPr>
          <a:noFill/>
        </p:spPr>
        <p:txBody>
          <a:bodyPr/>
          <a:lstStyle/>
          <a:p>
            <a:fld id="{83B7250E-0AFE-4F19-AD50-4A2D9A567B44}" type="slidenum">
              <a:rPr lang="en-US"/>
              <a:pPr/>
              <a:t>9</a:t>
            </a:fld>
            <a:endParaRPr lang="en-US"/>
          </a:p>
        </p:txBody>
      </p:sp>
      <p:sp>
        <p:nvSpPr>
          <p:cNvPr id="40964" name="Rectangle 2"/>
          <p:cNvSpPr>
            <a:spLocks noGrp="1" noRot="1" noChangeAspect="1" noChangeArrowheads="1" noTextEdit="1"/>
          </p:cNvSpPr>
          <p:nvPr>
            <p:ph type="sldImg"/>
          </p:nvPr>
        </p:nvSpPr>
        <p:spPr>
          <a:xfrm>
            <a:off x="1128713" y="692150"/>
            <a:ext cx="4705350" cy="3529013"/>
          </a:xfr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2"/>
          <p:cNvSpPr>
            <a:spLocks noGrp="1" noChangeArrowheads="1"/>
          </p:cNvSpPr>
          <p:nvPr>
            <p:ph type="ftr" sz="quarter" idx="4"/>
          </p:nvPr>
        </p:nvSpPr>
        <p:spPr>
          <a:noFill/>
        </p:spPr>
        <p:txBody>
          <a:bodyPr/>
          <a:lstStyle/>
          <a:p>
            <a:r>
              <a:rPr lang="en-US">
                <a:solidFill>
                  <a:srgbClr val="EEECE1"/>
                </a:solidFill>
              </a:rPr>
              <a:t>© Bob Beauchemin</a:t>
            </a:r>
            <a:br>
              <a:rPr lang="en-US">
                <a:solidFill>
                  <a:srgbClr val="EEECE1"/>
                </a:solidFill>
              </a:rPr>
            </a:br>
            <a:r>
              <a:rPr lang="en-US">
                <a:solidFill>
                  <a:srgbClr val="EEECE1"/>
                </a:solidFill>
              </a:rPr>
              <a:t>SYSolutions, Inc. All rights reserved.</a:t>
            </a:r>
          </a:p>
        </p:txBody>
      </p:sp>
      <p:sp>
        <p:nvSpPr>
          <p:cNvPr id="41987" name="Rectangle 13"/>
          <p:cNvSpPr>
            <a:spLocks noGrp="1" noChangeArrowheads="1"/>
          </p:cNvSpPr>
          <p:nvPr>
            <p:ph type="sldNum" sz="quarter" idx="5"/>
          </p:nvPr>
        </p:nvSpPr>
        <p:spPr>
          <a:noFill/>
        </p:spPr>
        <p:txBody>
          <a:bodyPr/>
          <a:lstStyle/>
          <a:p>
            <a:fld id="{FFBADFA7-4812-4F15-B760-9CF95AB098F1}" type="slidenum">
              <a:rPr lang="en-US">
                <a:solidFill>
                  <a:srgbClr val="EEECE1"/>
                </a:solidFill>
              </a:rPr>
              <a:pPr/>
              <a:t>10</a:t>
            </a:fld>
            <a:endParaRPr lang="en-US">
              <a:solidFill>
                <a:srgbClr val="EEECE1"/>
              </a:solidFill>
            </a:endParaRPr>
          </a:p>
        </p:txBody>
      </p:sp>
      <p:sp>
        <p:nvSpPr>
          <p:cNvPr id="41988" name="Rectangle 2"/>
          <p:cNvSpPr>
            <a:spLocks noGrp="1" noRot="1" noChangeAspect="1" noChangeArrowheads="1" noTextEdit="1"/>
          </p:cNvSpPr>
          <p:nvPr>
            <p:ph type="sldImg"/>
          </p:nvPr>
        </p:nvSpPr>
        <p:spPr>
          <a:xfrm>
            <a:off x="1182688" y="695325"/>
            <a:ext cx="4648200" cy="3486150"/>
          </a:xfrm>
          <a:ln/>
        </p:spPr>
      </p:sp>
      <p:sp>
        <p:nvSpPr>
          <p:cNvPr id="41989" name="Rectangle 3"/>
          <p:cNvSpPr>
            <a:spLocks noGrp="1" noChangeArrowheads="1"/>
          </p:cNvSpPr>
          <p:nvPr>
            <p:ph type="body" idx="1"/>
          </p:nvPr>
        </p:nvSpPr>
        <p:spPr>
          <a:xfrm>
            <a:off x="701675" y="4418013"/>
            <a:ext cx="5607050" cy="4183062"/>
          </a:xfrm>
          <a:solidFill>
            <a:schemeClr val="bg1"/>
          </a:solidFill>
          <a:ln>
            <a:solidFill>
              <a:schemeClr val="tx1"/>
            </a:solidFill>
          </a:ln>
        </p:spPr>
        <p:txBody>
          <a:bodyPr/>
          <a:lstStyle/>
          <a:p>
            <a:pPr eaLnBrk="1" hangingPunct="1"/>
            <a:r>
              <a:rPr lang="en-US" smtClean="0"/>
              <a:t>Each invoice is am xml document. Each can be stored in the column of a row, just as any other data type is stored in SQL Server.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55299" name="Rectangle 13"/>
          <p:cNvSpPr>
            <a:spLocks noGrp="1" noChangeArrowheads="1"/>
          </p:cNvSpPr>
          <p:nvPr>
            <p:ph type="sldNum" sz="quarter" idx="5"/>
          </p:nvPr>
        </p:nvSpPr>
        <p:spPr>
          <a:noFill/>
        </p:spPr>
        <p:txBody>
          <a:bodyPr/>
          <a:lstStyle/>
          <a:p>
            <a:fld id="{A802600E-15E1-4130-A1C8-01B0F2C5FA49}" type="slidenum">
              <a:rPr lang="en-US"/>
              <a:pPr/>
              <a:t>12</a:t>
            </a:fld>
            <a:endParaRPr lang="en-US"/>
          </a:p>
        </p:txBody>
      </p:sp>
      <p:sp>
        <p:nvSpPr>
          <p:cNvPr id="55300" name="Rectangle 2"/>
          <p:cNvSpPr>
            <a:spLocks noGrp="1" noRot="1" noChangeAspect="1" noChangeArrowheads="1" noTextEdit="1"/>
          </p:cNvSpPr>
          <p:nvPr>
            <p:ph type="sldImg"/>
          </p:nvPr>
        </p:nvSpPr>
        <p:spPr>
          <a:xfrm>
            <a:off x="1182688" y="695325"/>
            <a:ext cx="4648200" cy="3486150"/>
          </a:xfr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2"/>
          <p:cNvSpPr>
            <a:spLocks noGrp="1" noChangeArrowheads="1"/>
          </p:cNvSpPr>
          <p:nvPr>
            <p:ph type="ftr" sz="quarter" idx="4"/>
          </p:nvPr>
        </p:nvSpPr>
        <p:spPr>
          <a:noFill/>
        </p:spPr>
        <p:txBody>
          <a:bodyPr/>
          <a:lstStyle/>
          <a:p>
            <a:r>
              <a:rPr lang="en-US"/>
              <a:t>© Bob Beauchemin</a:t>
            </a:r>
            <a:br>
              <a:rPr lang="en-US"/>
            </a:br>
            <a:r>
              <a:rPr lang="en-US"/>
              <a:t>SYSolutions, Inc. All rights reserved.</a:t>
            </a:r>
          </a:p>
        </p:txBody>
      </p:sp>
      <p:sp>
        <p:nvSpPr>
          <p:cNvPr id="54275" name="Rectangle 13"/>
          <p:cNvSpPr>
            <a:spLocks noGrp="1" noChangeArrowheads="1"/>
          </p:cNvSpPr>
          <p:nvPr>
            <p:ph type="sldNum" sz="quarter" idx="5"/>
          </p:nvPr>
        </p:nvSpPr>
        <p:spPr>
          <a:noFill/>
        </p:spPr>
        <p:txBody>
          <a:bodyPr/>
          <a:lstStyle/>
          <a:p>
            <a:fld id="{6407FD03-740B-4934-BF15-861565381DD8}" type="slidenum">
              <a:rPr lang="en-US"/>
              <a:pPr/>
              <a:t>16</a:t>
            </a:fld>
            <a:endParaRPr lang="en-US"/>
          </a:p>
        </p:txBody>
      </p:sp>
      <p:sp>
        <p:nvSpPr>
          <p:cNvPr id="54276" name="Rectangle 2"/>
          <p:cNvSpPr>
            <a:spLocks noGrp="1" noRot="1" noChangeAspect="1" noChangeArrowheads="1" noTextEdit="1"/>
          </p:cNvSpPr>
          <p:nvPr>
            <p:ph type="sldImg"/>
          </p:nvPr>
        </p:nvSpPr>
        <p:spPr>
          <a:xfrm>
            <a:off x="1182688" y="693738"/>
            <a:ext cx="4646612" cy="3486150"/>
          </a:xfrm>
          <a:ln/>
        </p:spPr>
      </p:sp>
      <p:sp>
        <p:nvSpPr>
          <p:cNvPr id="54277" name="Rectangle 3"/>
          <p:cNvSpPr>
            <a:spLocks noGrp="1" noChangeArrowheads="1"/>
          </p:cNvSpPr>
          <p:nvPr>
            <p:ph type="body" idx="1"/>
          </p:nvPr>
        </p:nvSpPr>
        <p:spPr>
          <a:xfrm>
            <a:off x="701677" y="4418013"/>
            <a:ext cx="5607050" cy="4183062"/>
          </a:xfrm>
          <a:noFill/>
          <a:ln/>
        </p:spPr>
        <p:txBody>
          <a:bodyPr/>
          <a:lstStyle/>
          <a:p>
            <a:pPr eaLnBrk="1" hangingPunct="1"/>
            <a:r>
              <a:rPr lang="en-US" sz="1000"/>
              <a:t>There is a problem when bulk loading a document which itself contains xml documents. Almost character sequence that might be used to mark and end of field or line might also occur inside one of the xml documents. Although there is technically no character that you could choose and be absolutely sure it would not appear in and xml document, the character '&lt;' is unlikely to. This is because it is a prohibited character in XML and can only appear in a  CDATA section of a document. So using the '&lt;' as the first character in the sequence to mark the end of a line or field will work in most cases.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800">
                <a:latin typeface="Calibri" pitchFamily="34" charset="0"/>
              </a:defRPr>
            </a:lvl1pPr>
            <a:lvl2pPr>
              <a:buClr>
                <a:schemeClr val="accent2">
                  <a:lumMod val="75000"/>
                </a:schemeClr>
              </a:buClr>
              <a:defRPr sz="2400">
                <a:latin typeface="Calibri" pitchFamily="34" charset="0"/>
              </a:defRPr>
            </a:lvl2pPr>
            <a:lvl3pPr>
              <a:buClr>
                <a:schemeClr val="accent2">
                  <a:lumMod val="75000"/>
                </a:schemeClr>
              </a:buClr>
              <a:defRPr sz="2000">
                <a:latin typeface="Calibri" pitchFamily="34" charset="0"/>
              </a:defRPr>
            </a:lvl3pPr>
            <a:lvl4pPr>
              <a:buClr>
                <a:schemeClr val="accent2">
                  <a:lumMod val="75000"/>
                </a:schemeClr>
              </a:buClr>
              <a:defRPr sz="1800">
                <a:latin typeface="Calibri" pitchFamily="34" charset="0"/>
              </a:defRPr>
            </a:lvl4pPr>
            <a:lvl5pPr>
              <a:buClr>
                <a:schemeClr val="accent2">
                  <a:lumMod val="75000"/>
                </a:schemeClr>
              </a:buClr>
              <a:defRPr sz="18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ltGray">
          <a:xfrm>
            <a:off x="304800" y="0"/>
            <a:ext cx="8610600" cy="1219200"/>
          </a:xfrm>
          <a:prstGeom prst="rect">
            <a:avLst/>
          </a:prstGeom>
        </p:spPr>
        <p:txBody>
          <a:bodyPr rtlCol="0" anchor="t" anchorCtr="0"/>
          <a:lstStyle>
            <a:lvl1pPr algn="ctr">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7004544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ctr">
              <a:buNone/>
              <a:defRPr>
                <a:solidFill>
                  <a:schemeClr val="accent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24166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defRPr/>
            </a:pPr>
            <a:r>
              <a:rPr lang="en-US" sz="3600">
                <a:solidFill>
                  <a:srgbClr val="FCEB98"/>
                </a:solidFill>
                <a:effectLst>
                  <a:outerShdw blurRad="38100" dist="38100" dir="2700000" algn="tl">
                    <a:srgbClr val="000000"/>
                  </a:outerShdw>
                </a:effectLst>
              </a:rPr>
              <a:t>Bob Beauchemin</a:t>
            </a:r>
          </a:p>
          <a:p>
            <a:pPr>
              <a:lnSpc>
                <a:spcPct val="100000"/>
              </a:lnSpc>
              <a:buSzPct val="95000"/>
              <a:defRPr/>
            </a:pPr>
            <a:r>
              <a:rPr lang="en-US" sz="3600">
                <a:solidFill>
                  <a:srgbClr val="FCEB98"/>
                </a:solidFill>
                <a:effectLst>
                  <a:outerShdw blurRad="38100" dist="38100" dir="2700000" algn="tl">
                    <a:srgbClr val="000000"/>
                  </a:outerShdw>
                </a:effectLst>
              </a:rPr>
              <a:t>SQLskills.com</a:t>
            </a:r>
          </a:p>
        </p:txBody>
      </p:sp>
      <p:pic>
        <p:nvPicPr>
          <p:cNvPr id="4"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dirty="0"/>
              <a:t>Click to edit Master title style</a:t>
            </a:r>
          </a:p>
        </p:txBody>
      </p:sp>
    </p:spTree>
    <p:extLst>
      <p:ext uri="{BB962C8B-B14F-4D97-AF65-F5344CB8AC3E}">
        <p14:creationId xmlns:p14="http://schemas.microsoft.com/office/powerpoint/2010/main" val="2379077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99715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920863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18252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8640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60353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59645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71390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7235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45777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7116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953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7013" y="1141413"/>
            <a:ext cx="4151312" cy="528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36563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
        <p:nvSpPr>
          <p:cNvPr id="66565" name="Rectangle 5"/>
          <p:cNvSpPr>
            <a:spLocks noChangeAspect="1" noChangeArrowheads="1"/>
          </p:cNvSpPr>
          <p:nvPr userDrawn="1"/>
        </p:nvSpPr>
        <p:spPr bwMode="auto">
          <a:xfrm>
            <a:off x="227013" y="5481638"/>
            <a:ext cx="4056062" cy="1190625"/>
          </a:xfrm>
          <a:prstGeom prst="rect">
            <a:avLst/>
          </a:prstGeom>
          <a:noFill/>
          <a:ln w="9525">
            <a:noFill/>
            <a:miter lim="800000"/>
            <a:headEnd/>
            <a:tailEnd/>
          </a:ln>
          <a:effectLst/>
        </p:spPr>
        <p:txBody>
          <a:bodyPr>
            <a:spAutoFit/>
          </a:bodyPr>
          <a:lstStyle/>
          <a:p>
            <a:pPr>
              <a:lnSpc>
                <a:spcPct val="100000"/>
              </a:lnSpc>
              <a:buSzPct val="95000"/>
            </a:pPr>
            <a:r>
              <a:rPr lang="en-US" sz="3600">
                <a:solidFill>
                  <a:srgbClr val="FCEB98"/>
                </a:solidFill>
                <a:effectLst>
                  <a:outerShdw blurRad="38100" dist="38100" dir="2700000" algn="tl">
                    <a:srgbClr val="000000"/>
                  </a:outerShdw>
                </a:effectLst>
              </a:rPr>
              <a:t>Bob Beauchemin</a:t>
            </a:r>
          </a:p>
          <a:p>
            <a:pPr>
              <a:lnSpc>
                <a:spcPct val="100000"/>
              </a:lnSpc>
              <a:buSzPct val="95000"/>
            </a:pPr>
            <a:r>
              <a:rPr lang="en-US" sz="3600">
                <a:solidFill>
                  <a:srgbClr val="FCEB98"/>
                </a:solidFill>
                <a:effectLst>
                  <a:outerShdw blurRad="38100" dist="38100" dir="2700000" algn="tl">
                    <a:srgbClr val="000000"/>
                  </a:outerShdw>
                </a:effectLst>
              </a:rPr>
              <a:t>SQLskills.com</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extLst>
      <p:ext uri="{BB962C8B-B14F-4D97-AF65-F5344CB8AC3E}">
        <p14:creationId xmlns:p14="http://schemas.microsoft.com/office/powerpoint/2010/main" val="42691592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39970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25135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38054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06891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57937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7436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436533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57024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8548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43088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953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27013" y="1141413"/>
            <a:ext cx="8455025" cy="5283200"/>
          </a:xfrm>
        </p:spPr>
        <p:txBody>
          <a:bodyPr/>
          <a:lstStyle/>
          <a:p>
            <a:endParaRPr lang="en-US"/>
          </a:p>
        </p:txBody>
      </p:sp>
    </p:spTree>
    <p:extLst>
      <p:ext uri="{BB962C8B-B14F-4D97-AF65-F5344CB8AC3E}">
        <p14:creationId xmlns:p14="http://schemas.microsoft.com/office/powerpoint/2010/main" val="105869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3.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6"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smtClean="0">
                <a:solidFill>
                  <a:srgbClr val="969696"/>
                </a:solidFill>
                <a:latin typeface="Calibri" pitchFamily="34" charset="0"/>
              </a:rPr>
              <a:t>SQLskills.com</a:t>
            </a:r>
            <a:br>
              <a:rPr lang="en-US" sz="1000" b="0" dirty="0" smtClean="0">
                <a:solidFill>
                  <a:srgbClr val="969696"/>
                </a:solidFill>
                <a:latin typeface="Calibri" pitchFamily="34" charset="0"/>
              </a:rPr>
            </a:b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75" r:id="rId12"/>
    <p:sldLayoutId id="2147483676" r:id="rId13"/>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7"/>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7"/>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7"/>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sqlskills_logo_pure"/>
          <p:cNvPicPr>
            <a:picLocks noChangeAspect="1" noChangeArrowheads="1"/>
          </p:cNvPicPr>
          <p:nvPr/>
        </p:nvPicPr>
        <p:blipFill>
          <a:blip r:embed="rId15"/>
          <a:srcRect/>
          <a:stretch>
            <a:fillRect/>
          </a:stretch>
        </p:blipFill>
        <p:spPr bwMode="auto">
          <a:xfrm>
            <a:off x="7918450" y="6299200"/>
            <a:ext cx="1168400" cy="514350"/>
          </a:xfrm>
          <a:prstGeom prst="rect">
            <a:avLst/>
          </a:prstGeom>
          <a:noFill/>
          <a:ln w="9525">
            <a:noFill/>
            <a:miter lim="800000"/>
            <a:headEnd/>
            <a:tailEnd/>
          </a:ln>
        </p:spPr>
      </p:pic>
      <p:sp>
        <p:nvSpPr>
          <p:cNvPr id="65543" name="Rectangle 7"/>
          <p:cNvSpPr>
            <a:spLocks noChangeArrowheads="1"/>
          </p:cNvSpPr>
          <p:nvPr userDrawn="1"/>
        </p:nvSpPr>
        <p:spPr bwMode="auto">
          <a:xfrm>
            <a:off x="0" y="6461125"/>
            <a:ext cx="2978701"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a:solidFill>
                  <a:srgbClr val="969696"/>
                </a:solidFill>
                <a:latin typeface="Arial" charset="0"/>
              </a:rPr>
              <a:t>Using XML and </a:t>
            </a:r>
            <a:r>
              <a:rPr lang="en-US" sz="1000" b="0" dirty="0" err="1">
                <a:solidFill>
                  <a:srgbClr val="969696"/>
                </a:solidFill>
                <a:latin typeface="Arial" charset="0"/>
              </a:rPr>
              <a:t>XQuery</a:t>
            </a:r>
            <a:r>
              <a:rPr lang="en-US" sz="1000" b="0" dirty="0">
                <a:solidFill>
                  <a:srgbClr val="969696"/>
                </a:solidFill>
                <a:latin typeface="Arial" charset="0"/>
              </a:rPr>
              <a:t> Effectively in SQL </a:t>
            </a:r>
            <a:r>
              <a:rPr lang="en-US" sz="1000" b="0" dirty="0" smtClean="0">
                <a:solidFill>
                  <a:srgbClr val="969696"/>
                </a:solidFill>
                <a:latin typeface="Arial" charset="0"/>
              </a:rPr>
              <a:t>Server</a:t>
            </a:r>
            <a:endParaRPr lang="en-US" sz="1000" b="0" dirty="0">
              <a:solidFill>
                <a:srgbClr val="969696"/>
              </a:solidFill>
              <a:latin typeface="Arial" charset="0"/>
            </a:endParaRPr>
          </a:p>
        </p:txBody>
      </p:sp>
    </p:spTree>
    <p:extLst>
      <p:ext uri="{BB962C8B-B14F-4D97-AF65-F5344CB8AC3E}">
        <p14:creationId xmlns:p14="http://schemas.microsoft.com/office/powerpoint/2010/main" val="1287078348"/>
      </p:ext>
    </p:extLst>
  </p:cSld>
  <p:clrMap bg1="dk2" tx1="lt1" bg2="dk1"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rtl="0" eaLnBrk="0" fontAlgn="base" hangingPunct="0">
        <a:lnSpc>
          <a:spcPct val="90000"/>
        </a:lnSpc>
        <a:spcBef>
          <a:spcPct val="0"/>
        </a:spcBef>
        <a:spcAft>
          <a:spcPct val="0"/>
        </a:spcAft>
        <a:defRPr sz="4400" b="1">
          <a:solidFill>
            <a:srgbClr val="FFCC00"/>
          </a:solidFill>
          <a:latin typeface="+mj-lt"/>
          <a:ea typeface="+mj-ea"/>
          <a:cs typeface="+mj-cs"/>
        </a:defRPr>
      </a:lvl1pPr>
      <a:lvl2pPr algn="l" rtl="0" eaLnBrk="0" fontAlgn="base" hangingPunct="0">
        <a:lnSpc>
          <a:spcPct val="90000"/>
        </a:lnSpc>
        <a:spcBef>
          <a:spcPct val="0"/>
        </a:spcBef>
        <a:spcAft>
          <a:spcPct val="0"/>
        </a:spcAft>
        <a:defRPr sz="4400" b="1">
          <a:solidFill>
            <a:srgbClr val="FFCC00"/>
          </a:solidFill>
          <a:latin typeface="Eurostile" pitchFamily="34" charset="0"/>
        </a:defRPr>
      </a:lvl2pPr>
      <a:lvl3pPr algn="l" rtl="0" eaLnBrk="0" fontAlgn="base" hangingPunct="0">
        <a:lnSpc>
          <a:spcPct val="90000"/>
        </a:lnSpc>
        <a:spcBef>
          <a:spcPct val="0"/>
        </a:spcBef>
        <a:spcAft>
          <a:spcPct val="0"/>
        </a:spcAft>
        <a:defRPr sz="4400" b="1">
          <a:solidFill>
            <a:srgbClr val="FFCC00"/>
          </a:solidFill>
          <a:latin typeface="Eurostile" pitchFamily="34" charset="0"/>
        </a:defRPr>
      </a:lvl3pPr>
      <a:lvl4pPr algn="l" rtl="0" eaLnBrk="0" fontAlgn="base" hangingPunct="0">
        <a:lnSpc>
          <a:spcPct val="90000"/>
        </a:lnSpc>
        <a:spcBef>
          <a:spcPct val="0"/>
        </a:spcBef>
        <a:spcAft>
          <a:spcPct val="0"/>
        </a:spcAft>
        <a:defRPr sz="4400" b="1">
          <a:solidFill>
            <a:srgbClr val="FFCC00"/>
          </a:solidFill>
          <a:latin typeface="Eurostile" pitchFamily="34" charset="0"/>
        </a:defRPr>
      </a:lvl4pPr>
      <a:lvl5pPr algn="l" rtl="0" eaLnBrk="0" fontAlgn="base" hangingPunct="0">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b="1">
          <a:solidFill>
            <a:schemeClr val="tx1"/>
          </a:solidFill>
          <a:effectLst>
            <a:outerShdw blurRad="38100" dist="38100" dir="2700000" algn="tl">
              <a:srgbClr val="000000"/>
            </a:outerShdw>
          </a:effectLst>
          <a:latin typeface="+mn-lt"/>
          <a:ea typeface="+mn-ea"/>
          <a:cs typeface="+mn-cs"/>
        </a:defRPr>
      </a:lvl1pPr>
      <a:lvl2pPr marL="1030288" indent="-454025" algn="l" rtl="0" eaLnBrk="0" fontAlgn="base" hangingPunct="0">
        <a:spcBef>
          <a:spcPct val="0"/>
        </a:spcBef>
        <a:spcAft>
          <a:spcPct val="0"/>
        </a:spcAft>
        <a:buSzPct val="95000"/>
        <a:buBlip>
          <a:blip r:embed="rId16"/>
        </a:buBlip>
        <a:defRPr sz="2800" b="1">
          <a:solidFill>
            <a:schemeClr val="tx1"/>
          </a:solidFill>
          <a:effectLst>
            <a:outerShdw blurRad="38100" dist="38100" dir="2700000" algn="tl">
              <a:srgbClr val="000000"/>
            </a:outerShdw>
          </a:effectLst>
          <a:latin typeface="+mn-lt"/>
        </a:defRPr>
      </a:lvl2pPr>
      <a:lvl3pPr marL="1481138" indent="-336550" algn="l" rtl="0" eaLnBrk="0" fontAlgn="base" hangingPunct="0">
        <a:spcBef>
          <a:spcPct val="0"/>
        </a:spcBef>
        <a:spcAft>
          <a:spcPct val="0"/>
        </a:spcAft>
        <a:buSzPct val="95000"/>
        <a:buBlip>
          <a:blip r:embed="rId16"/>
        </a:buBlip>
        <a:defRPr sz="2400" b="1">
          <a:solidFill>
            <a:schemeClr val="tx1"/>
          </a:solidFill>
          <a:effectLst>
            <a:outerShdw blurRad="38100" dist="38100" dir="2700000" algn="tl">
              <a:srgbClr val="000000"/>
            </a:outerShdw>
          </a:effectLst>
          <a:latin typeface="+mn-lt"/>
        </a:defRPr>
      </a:lvl3pPr>
      <a:lvl4pPr marL="1944688" indent="-349250" algn="l" rtl="0" eaLnBrk="0" fontAlgn="base" hangingPunct="0">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4pPr>
      <a:lvl5pPr marL="2395538" indent="-336550" algn="l" rtl="0" eaLnBrk="0" fontAlgn="base" hangingPunct="0">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5540" name="Picture 4" descr="sqlskills_logo_pure"/>
          <p:cNvPicPr>
            <a:picLocks noChangeAspect="1" noChangeArrowheads="1"/>
          </p:cNvPicPr>
          <p:nvPr/>
        </p:nvPicPr>
        <p:blipFill>
          <a:blip r:embed="rId15"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2978701" cy="400110"/>
          </a:xfrm>
          <a:prstGeom prst="rect">
            <a:avLst/>
          </a:prstGeom>
          <a:noFill/>
          <a:ln w="12700">
            <a:noFill/>
            <a:miter lim="800000"/>
            <a:headEnd/>
            <a:tailEnd/>
          </a:ln>
          <a:effectLst/>
        </p:spPr>
        <p:txBody>
          <a:bodyPr wrap="none">
            <a:spAutoFit/>
          </a:bodyPr>
          <a:lstStyle/>
          <a:p>
            <a:pPr>
              <a:lnSpc>
                <a:spcPct val="100000"/>
              </a:lnSpc>
            </a:pPr>
            <a:r>
              <a:rPr lang="en-US" sz="1000" b="0" dirty="0">
                <a:solidFill>
                  <a:srgbClr val="969696"/>
                </a:solidFill>
                <a:latin typeface="Arial" charset="0"/>
                <a:sym typeface="Symbol" pitchFamily="18" charset="2"/>
              </a:rPr>
              <a:t></a:t>
            </a:r>
            <a:r>
              <a:rPr lang="en-US" sz="1000" b="0" dirty="0">
                <a:solidFill>
                  <a:srgbClr val="969696"/>
                </a:solidFill>
                <a:latin typeface="Arial" charset="0"/>
              </a:rPr>
              <a:t>Bob Beauchemin</a:t>
            </a:r>
            <a:br>
              <a:rPr lang="en-US" sz="1000" b="0" dirty="0">
                <a:solidFill>
                  <a:srgbClr val="969696"/>
                </a:solidFill>
                <a:latin typeface="Arial" charset="0"/>
              </a:rPr>
            </a:br>
            <a:r>
              <a:rPr lang="en-US" sz="1000" b="0" dirty="0">
                <a:solidFill>
                  <a:srgbClr val="969696"/>
                </a:solidFill>
                <a:latin typeface="Arial" charset="0"/>
              </a:rPr>
              <a:t>Using XML and </a:t>
            </a:r>
            <a:r>
              <a:rPr lang="en-US" sz="1000" b="0" dirty="0" err="1">
                <a:solidFill>
                  <a:srgbClr val="969696"/>
                </a:solidFill>
                <a:latin typeface="Arial" charset="0"/>
              </a:rPr>
              <a:t>XQuery</a:t>
            </a:r>
            <a:r>
              <a:rPr lang="en-US" sz="1000" b="0" dirty="0">
                <a:solidFill>
                  <a:srgbClr val="969696"/>
                </a:solidFill>
                <a:latin typeface="Arial" charset="0"/>
              </a:rPr>
              <a:t> Effectively in SQL </a:t>
            </a:r>
            <a:r>
              <a:rPr lang="en-US" sz="1000" b="0" dirty="0" smtClean="0">
                <a:solidFill>
                  <a:srgbClr val="969696"/>
                </a:solidFill>
                <a:latin typeface="Arial" charset="0"/>
              </a:rPr>
              <a:t>Server</a:t>
            </a:r>
            <a:endParaRPr lang="en-US" sz="1000" b="0" dirty="0">
              <a:solidFill>
                <a:srgbClr val="969696"/>
              </a:solidFill>
              <a:latin typeface="Arial" charset="0"/>
            </a:endParaRPr>
          </a:p>
        </p:txBody>
      </p:sp>
    </p:spTree>
    <p:extLst>
      <p:ext uri="{BB962C8B-B14F-4D97-AF65-F5344CB8AC3E}">
        <p14:creationId xmlns:p14="http://schemas.microsoft.com/office/powerpoint/2010/main" val="386460111"/>
      </p:ext>
    </p:extLst>
  </p:cSld>
  <p:clrMap bg1="dk2" tx1="lt1" bg2="dk1"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txStyles>
    <p:titleStyle>
      <a:lvl1pPr algn="l" rtl="0" fontAlgn="base">
        <a:lnSpc>
          <a:spcPct val="90000"/>
        </a:lnSpc>
        <a:spcBef>
          <a:spcPct val="0"/>
        </a:spcBef>
        <a:spcAft>
          <a:spcPct val="0"/>
        </a:spcAft>
        <a:defRPr sz="4400" b="1">
          <a:solidFill>
            <a:srgbClr val="FFCC00"/>
          </a:solidFill>
          <a:latin typeface="+mj-lt"/>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6"/>
        </a:buBlip>
        <a:defRPr sz="3200" b="1">
          <a:solidFill>
            <a:schemeClr val="tx1"/>
          </a:solidFill>
          <a:effectLst>
            <a:outerShdw blurRad="38100" dist="38100" dir="2700000" algn="tl">
              <a:srgbClr val="000000"/>
            </a:outerShdw>
          </a:effectLst>
          <a:latin typeface="+mn-lt"/>
          <a:ea typeface="+mn-ea"/>
          <a:cs typeface="+mn-cs"/>
        </a:defRPr>
      </a:lvl1pPr>
      <a:lvl2pPr marL="1030288" indent="-454025" algn="l" rtl="0" fontAlgn="base">
        <a:spcBef>
          <a:spcPct val="0"/>
        </a:spcBef>
        <a:spcAft>
          <a:spcPct val="0"/>
        </a:spcAft>
        <a:buSzPct val="95000"/>
        <a:buBlip>
          <a:blip r:embed="rId16"/>
        </a:buBlip>
        <a:defRPr sz="2800" b="1">
          <a:solidFill>
            <a:schemeClr val="tx1"/>
          </a:solidFill>
          <a:effectLst>
            <a:outerShdw blurRad="38100" dist="38100" dir="2700000" algn="tl">
              <a:srgbClr val="000000"/>
            </a:outerShdw>
          </a:effectLst>
          <a:latin typeface="+mn-lt"/>
        </a:defRPr>
      </a:lvl2pPr>
      <a:lvl3pPr marL="1481138" indent="-336550" algn="l" rtl="0" fontAlgn="base">
        <a:spcBef>
          <a:spcPct val="0"/>
        </a:spcBef>
        <a:spcAft>
          <a:spcPct val="0"/>
        </a:spcAft>
        <a:buSzPct val="95000"/>
        <a:buBlip>
          <a:blip r:embed="rId16"/>
        </a:buBlip>
        <a:defRPr sz="2400" b="1">
          <a:solidFill>
            <a:schemeClr val="tx1"/>
          </a:solidFill>
          <a:effectLst>
            <a:outerShdw blurRad="38100" dist="38100" dir="2700000" algn="tl">
              <a:srgbClr val="000000"/>
            </a:outerShdw>
          </a:effectLst>
          <a:latin typeface="+mn-lt"/>
        </a:defRPr>
      </a:lvl3pPr>
      <a:lvl4pPr marL="1944688" indent="-3492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4pPr>
      <a:lvl5pPr marL="23955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msdn.microsoft.com/library/en-us/dnsql90/html/sql25xmlbp.asp" TargetMode="External"/><Relationship Id="rId7" Type="http://schemas.openxmlformats.org/officeDocument/2006/relationships/hyperlink" Target="http://msdn.microsoft.com/sql/webcasts/default.asp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msdn.microsoft.com/library/default.asp?url=/library/en-us/dnsql90/html/sqloptxml.asp" TargetMode="External"/><Relationship Id="rId5" Type="http://schemas.openxmlformats.org/officeDocument/2006/relationships/hyperlink" Target="http://msdn.microsoft.com/XML/BuildingXML/XMLandDatabase/default.aspx?pull=/library/en-us/dnsql90/html/sql2k5xml.asp" TargetMode="External"/><Relationship Id="rId4" Type="http://schemas.openxmlformats.org/officeDocument/2006/relationships/hyperlink" Target="http://msdn.microsoft.com/XML/BuildingXML/XMLandDatabase/default.aspx?pull=/library/en-us/dnsql90/html/forxml2k5.as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308324"/>
          </a:xfrm>
        </p:spPr>
        <p:txBody>
          <a:bodyPr anchor="t"/>
          <a:lstStyle/>
          <a:p>
            <a:pPr eaLnBrk="1" hangingPunct="1">
              <a:defRPr/>
            </a:pPr>
            <a:r>
              <a:rPr lang="en-US" sz="4000" smtClean="0">
                <a:solidFill>
                  <a:schemeClr val="accent1"/>
                </a:solidFill>
              </a:rPr>
              <a:t>Module 11</a:t>
            </a:r>
            <a:r>
              <a:rPr lang="en-US" dirty="0" smtClean="0"/>
              <a:t/>
            </a:r>
            <a:br>
              <a:rPr lang="en-US" dirty="0" smtClean="0"/>
            </a:br>
            <a:r>
              <a:rPr lang="en-US" sz="6000" dirty="0" smtClean="0"/>
              <a:t>Supporting XML </a:t>
            </a:r>
            <a:br>
              <a:rPr lang="en-US" sz="6000" dirty="0" smtClean="0"/>
            </a:br>
            <a:r>
              <a:rPr lang="en-US" sz="6000" dirty="0" smtClean="0"/>
              <a:t>and SQL Server</a:t>
            </a:r>
            <a:endParaRPr lang="en-US" sz="3200" dirty="0" smtClean="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Grp="1" noChangeAspect="1" noChangeArrowheads="1"/>
          </p:cNvSpPr>
          <p:nvPr>
            <p:ph type="title"/>
          </p:nvPr>
        </p:nvSpPr>
        <p:spPr/>
        <p:txBody>
          <a:bodyPr/>
          <a:lstStyle/>
          <a:p>
            <a:pPr eaLnBrk="1" hangingPunct="1">
              <a:defRPr/>
            </a:pPr>
            <a:r>
              <a:rPr lang="en-US" dirty="0" smtClean="0">
                <a:latin typeface="Calibri" pitchFamily="34" charset="0"/>
                <a:cs typeface="Calibri" pitchFamily="34" charset="0"/>
              </a:rPr>
              <a:t>XML Column</a:t>
            </a:r>
          </a:p>
        </p:txBody>
      </p:sp>
      <p:sp>
        <p:nvSpPr>
          <p:cNvPr id="892931" name="Rectangle 3"/>
          <p:cNvSpPr>
            <a:spLocks noGrp="1" noChangeAspect="1" noChangeArrowheads="1"/>
          </p:cNvSpPr>
          <p:nvPr>
            <p:ph type="body" sz="half" idx="1"/>
          </p:nvPr>
        </p:nvSpPr>
        <p:spPr>
          <a:xfrm>
            <a:off x="315913" y="989013"/>
            <a:ext cx="8278812" cy="5283200"/>
          </a:xfrm>
        </p:spPr>
        <p:txBody>
          <a:bodyPr/>
          <a:lstStyle/>
          <a:p>
            <a:pPr eaLnBrk="1" hangingPunct="1">
              <a:defRPr/>
            </a:pPr>
            <a:r>
              <a:rPr lang="en-US" b="0" dirty="0" smtClean="0">
                <a:effectLst/>
                <a:latin typeface="Calibri" pitchFamily="34" charset="0"/>
                <a:cs typeface="Calibri" pitchFamily="34" charset="0"/>
              </a:rPr>
              <a:t>XML column can store well-formed XML</a:t>
            </a:r>
          </a:p>
          <a:p>
            <a:pPr lvl="1" eaLnBrk="1" hangingPunct="1">
              <a:defRPr/>
            </a:pPr>
            <a:r>
              <a:rPr lang="en-US" b="0" dirty="0" smtClean="0">
                <a:effectLst/>
                <a:latin typeface="Calibri" pitchFamily="34" charset="0"/>
                <a:cs typeface="Calibri" pitchFamily="34" charset="0"/>
              </a:rPr>
              <a:t>XML 1.0 recommendation</a:t>
            </a:r>
          </a:p>
          <a:p>
            <a:pPr lvl="1" eaLnBrk="1" hangingPunct="1">
              <a:defRPr/>
            </a:pPr>
            <a:r>
              <a:rPr lang="en-US" b="0" dirty="0" smtClean="0">
                <a:effectLst/>
                <a:latin typeface="Calibri" pitchFamily="34" charset="0"/>
                <a:cs typeface="Calibri" pitchFamily="34" charset="0"/>
              </a:rPr>
              <a:t>documents or fragments</a:t>
            </a:r>
          </a:p>
          <a:p>
            <a:pPr lvl="1" eaLnBrk="1" hangingPunct="1">
              <a:defRPr/>
            </a:pPr>
            <a:r>
              <a:rPr lang="en-US" b="0" dirty="0" smtClean="0">
                <a:effectLst/>
                <a:latin typeface="Calibri" pitchFamily="34" charset="0"/>
                <a:cs typeface="Calibri" pitchFamily="34" charset="0"/>
              </a:rPr>
              <a:t>maintains </a:t>
            </a:r>
            <a:r>
              <a:rPr lang="en-US" b="0" dirty="0" err="1" smtClean="0">
                <a:effectLst/>
                <a:latin typeface="Calibri" pitchFamily="34" charset="0"/>
                <a:cs typeface="Calibri" pitchFamily="34" charset="0"/>
              </a:rPr>
              <a:t>infoset</a:t>
            </a:r>
            <a:r>
              <a:rPr lang="en-US" b="0" dirty="0" smtClean="0">
                <a:effectLst/>
                <a:latin typeface="Calibri" pitchFamily="34" charset="0"/>
                <a:cs typeface="Calibri" pitchFamily="34" charset="0"/>
              </a:rPr>
              <a:t> integrity </a:t>
            </a:r>
          </a:p>
          <a:p>
            <a:pPr lvl="2" eaLnBrk="1" hangingPunct="1">
              <a:defRPr/>
            </a:pPr>
            <a:r>
              <a:rPr lang="en-US" b="0" dirty="0" smtClean="0">
                <a:effectLst/>
                <a:latin typeface="Calibri" pitchFamily="34" charset="0"/>
                <a:cs typeface="Calibri" pitchFamily="34" charset="0"/>
              </a:rPr>
              <a:t>not lexical integrity</a:t>
            </a:r>
          </a:p>
        </p:txBody>
      </p:sp>
      <p:graphicFrame>
        <p:nvGraphicFramePr>
          <p:cNvPr id="893210" name="Group 282"/>
          <p:cNvGraphicFramePr>
            <a:graphicFrameLocks noGrp="1"/>
          </p:cNvGraphicFramePr>
          <p:nvPr>
            <p:ph sz="half" idx="2"/>
          </p:nvPr>
        </p:nvGraphicFramePr>
        <p:xfrm>
          <a:off x="4838700" y="4330700"/>
          <a:ext cx="2857500" cy="1158240"/>
        </p:xfrm>
        <a:graphic>
          <a:graphicData uri="http://schemas.openxmlformats.org/drawingml/2006/table">
            <a:tbl>
              <a:tblPr/>
              <a:tblGrid>
                <a:gridCol w="962025"/>
                <a:gridCol w="947738"/>
                <a:gridCol w="947737"/>
              </a:tblGrid>
              <a:tr h="274638">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bg2"/>
                          </a:solidFill>
                          <a:effectLst/>
                          <a:latin typeface="Lucida Console" pitchFamily="49" charset="0"/>
                        </a:rPr>
                        <a:t>3</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58763">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Pct val="95000"/>
                        <a:buFontTx/>
                        <a:buNone/>
                        <a:tabLst/>
                      </a:pPr>
                      <a:r>
                        <a:rPr kumimoji="0" lang="en-US" sz="1400" b="1" i="0" u="none" strike="noStrike" cap="none" normalizeH="0" baseline="0" smtClean="0">
                          <a:ln>
                            <a:noFill/>
                          </a:ln>
                          <a:solidFill>
                            <a:schemeClr val="bg2"/>
                          </a:solidFill>
                          <a:effectLst/>
                          <a:latin typeface="Lucida Console" pitchFamily="49" charset="0"/>
                        </a:rPr>
                        <a:t>1</a:t>
                      </a: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317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231775">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2857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1200" b="1" i="0" u="none" strike="noStrike" cap="none" normalizeH="0" baseline="0" smtClean="0">
                        <a:ln>
                          <a:noFill/>
                        </a:ln>
                        <a:solidFill>
                          <a:schemeClr val="tx1"/>
                        </a:solidFill>
                        <a:effectLst>
                          <a:outerShdw blurRad="38100" dist="38100" dir="2700000" algn="tl">
                            <a:srgbClr val="000000"/>
                          </a:outerShdw>
                        </a:effectLst>
                        <a:latin typeface="Lucida Console" pitchFamily="49" charset="0"/>
                      </a:endParaRPr>
                    </a:p>
                  </a:txBody>
                  <a:tcPr horzOverflow="overflow">
                    <a:lnL w="12700"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a:noFill/>
                    </a:lnTlToBr>
                    <a:lnBlToTr>
                      <a:noFill/>
                    </a:lnBlToTr>
                    <a:solidFill>
                      <a:schemeClr val="accent1"/>
                    </a:solidFill>
                  </a:tcPr>
                </a:tc>
              </a:tr>
            </a:tbl>
          </a:graphicData>
        </a:graphic>
      </p:graphicFrame>
      <p:grpSp>
        <p:nvGrpSpPr>
          <p:cNvPr id="11290" name="Group 284"/>
          <p:cNvGrpSpPr>
            <a:grpSpLocks/>
          </p:cNvGrpSpPr>
          <p:nvPr/>
        </p:nvGrpSpPr>
        <p:grpSpPr bwMode="auto">
          <a:xfrm>
            <a:off x="1917700" y="3429000"/>
            <a:ext cx="3238500" cy="2921000"/>
            <a:chOff x="1208" y="2040"/>
            <a:chExt cx="2040" cy="1840"/>
          </a:xfrm>
        </p:grpSpPr>
        <p:sp>
          <p:nvSpPr>
            <p:cNvPr id="892973" name="Rectangle 45"/>
            <p:cNvSpPr>
              <a:spLocks noChangeArrowheads="1"/>
            </p:cNvSpPr>
            <p:nvPr/>
          </p:nvSpPr>
          <p:spPr bwMode="auto">
            <a:xfrm>
              <a:off x="1208" y="2040"/>
              <a:ext cx="1576" cy="1840"/>
            </a:xfrm>
            <a:prstGeom prst="rect">
              <a:avLst/>
            </a:prstGeom>
            <a:gradFill rotWithShape="1">
              <a:gsLst>
                <a:gs pos="0">
                  <a:schemeClr val="accent1"/>
                </a:gs>
                <a:gs pos="100000">
                  <a:schemeClr val="accent1">
                    <a:gamma/>
                    <a:shade val="87843"/>
                    <a:invGamma/>
                  </a:schemeClr>
                </a:gs>
              </a:gsLst>
              <a:path path="rect">
                <a:fillToRect r="100000" b="100000"/>
              </a:path>
            </a:gradFill>
            <a:ln w="9525" algn="ctr">
              <a:solidFill>
                <a:schemeClr val="bg2"/>
              </a:solidFill>
              <a:miter lim="800000"/>
              <a:headEnd/>
              <a:tailEnd/>
            </a:ln>
            <a:effectLst/>
          </p:spPr>
          <p:txBody>
            <a:bodyPr wrap="none"/>
            <a:lstStyle/>
            <a:p>
              <a:pPr>
                <a:defRPr/>
              </a:pPr>
              <a:endParaRPr lang="en-US" sz="1400">
                <a:solidFill>
                  <a:srgbClr val="000000"/>
                </a:solidFill>
                <a:effectLst>
                  <a:outerShdw blurRad="38100" dist="38100" dir="2700000" algn="tl">
                    <a:srgbClr val="FFFFFF"/>
                  </a:outerShdw>
                </a:effectLst>
                <a:latin typeface="Lucida Console" pitchFamily="49" charset="0"/>
              </a:endParaRPr>
            </a:p>
            <a:p>
              <a:pPr>
                <a:defRPr/>
              </a:pPr>
              <a:r>
                <a:rPr lang="en-US" sz="1400">
                  <a:solidFill>
                    <a:srgbClr val="000000"/>
                  </a:solidFill>
                  <a:latin typeface="Lucida Console" pitchFamily="49" charset="0"/>
                </a:rPr>
                <a:t>&lt;Invoice ID=“2-44”&gt;</a:t>
              </a:r>
            </a:p>
            <a:p>
              <a:pPr>
                <a:defRPr/>
              </a:pPr>
              <a:r>
                <a:rPr lang="en-US" sz="1400">
                  <a:solidFill>
                    <a:srgbClr val="000000"/>
                  </a:solidFill>
                  <a:latin typeface="Lucida Console" pitchFamily="49" charset="0"/>
                </a:rPr>
                <a:t>   &lt;LineItem&gt;</a:t>
              </a:r>
            </a:p>
            <a:p>
              <a:pPr>
                <a:defRPr/>
              </a:pPr>
              <a:r>
                <a:rPr lang="en-US" sz="1400">
                  <a:solidFill>
                    <a:srgbClr val="000000"/>
                  </a:solidFill>
                  <a:latin typeface="Lucida Console" pitchFamily="49" charset="0"/>
                </a:rPr>
                <a:t>    ...</a:t>
              </a:r>
            </a:p>
            <a:p>
              <a:pPr>
                <a:defRPr/>
              </a:pPr>
              <a:r>
                <a:rPr lang="en-US" sz="1400">
                  <a:solidFill>
                    <a:srgbClr val="000000"/>
                  </a:solidFill>
                  <a:latin typeface="Lucida Console" pitchFamily="49" charset="0"/>
                </a:rPr>
                <a:t>   &lt;/LineItem&gt;</a:t>
              </a:r>
            </a:p>
            <a:p>
              <a:pPr>
                <a:defRPr/>
              </a:pPr>
              <a:r>
                <a:rPr lang="en-US" sz="1400">
                  <a:solidFill>
                    <a:srgbClr val="000000"/>
                  </a:solidFill>
                  <a:latin typeface="Lucida Console" pitchFamily="49" charset="0"/>
                </a:rPr>
                <a:t>&lt;/Invoice&gt;</a:t>
              </a:r>
            </a:p>
            <a:p>
              <a:pPr>
                <a:defRPr/>
              </a:pPr>
              <a:endParaRPr lang="en-US" sz="1400">
                <a:solidFill>
                  <a:srgbClr val="000000"/>
                </a:solidFill>
                <a:latin typeface="Lucida Console" pitchFamily="49" charset="0"/>
              </a:endParaRPr>
            </a:p>
            <a:p>
              <a:pPr>
                <a:defRPr/>
              </a:pPr>
              <a:endParaRPr lang="en-US" sz="1400">
                <a:solidFill>
                  <a:srgbClr val="000000"/>
                </a:solidFill>
                <a:latin typeface="Lucida Console" pitchFamily="49" charset="0"/>
              </a:endParaRPr>
            </a:p>
            <a:p>
              <a:pPr>
                <a:defRPr/>
              </a:pPr>
              <a:endParaRPr lang="en-US" sz="1400">
                <a:solidFill>
                  <a:srgbClr val="000000"/>
                </a:solidFill>
                <a:latin typeface="Lucida Console" pitchFamily="49" charset="0"/>
              </a:endParaRPr>
            </a:p>
            <a:p>
              <a:pPr>
                <a:defRPr/>
              </a:pPr>
              <a:r>
                <a:rPr lang="en-US" sz="1400">
                  <a:solidFill>
                    <a:srgbClr val="000000"/>
                  </a:solidFill>
                  <a:latin typeface="Lucida Console" pitchFamily="49" charset="0"/>
                </a:rPr>
                <a:t>&lt;Invoice ID=“7-28”&gt;</a:t>
              </a:r>
            </a:p>
            <a:p>
              <a:pPr>
                <a:defRPr/>
              </a:pPr>
              <a:r>
                <a:rPr lang="en-US" sz="1400">
                  <a:solidFill>
                    <a:srgbClr val="000000"/>
                  </a:solidFill>
                  <a:latin typeface="Lucida Console" pitchFamily="49" charset="0"/>
                </a:rPr>
                <a:t>   &lt;LineItem&gt;</a:t>
              </a:r>
            </a:p>
            <a:p>
              <a:pPr>
                <a:defRPr/>
              </a:pPr>
              <a:r>
                <a:rPr lang="en-US" sz="1400">
                  <a:solidFill>
                    <a:srgbClr val="000000"/>
                  </a:solidFill>
                  <a:latin typeface="Lucida Console" pitchFamily="49" charset="0"/>
                </a:rPr>
                <a:t>    ...</a:t>
              </a:r>
            </a:p>
            <a:p>
              <a:pPr>
                <a:defRPr/>
              </a:pPr>
              <a:r>
                <a:rPr lang="en-US" sz="1400">
                  <a:solidFill>
                    <a:srgbClr val="000000"/>
                  </a:solidFill>
                  <a:latin typeface="Lucida Console" pitchFamily="49" charset="0"/>
                </a:rPr>
                <a:t>   &lt;/LineItem&gt;</a:t>
              </a:r>
            </a:p>
            <a:p>
              <a:pPr>
                <a:defRPr/>
              </a:pPr>
              <a:r>
                <a:rPr lang="en-US" sz="1400">
                  <a:solidFill>
                    <a:srgbClr val="000000"/>
                  </a:solidFill>
                  <a:latin typeface="Lucida Console" pitchFamily="49" charset="0"/>
                </a:rPr>
                <a:t>&lt;/Invoice&gt;</a:t>
              </a:r>
            </a:p>
            <a:p>
              <a:pPr>
                <a:defRPr/>
              </a:pPr>
              <a:endParaRPr lang="en-US" sz="1400">
                <a:solidFill>
                  <a:srgbClr val="000000"/>
                </a:solidFill>
                <a:latin typeface="Lucida Console" pitchFamily="49" charset="0"/>
              </a:endParaRPr>
            </a:p>
          </p:txBody>
        </p:sp>
        <p:sp>
          <p:nvSpPr>
            <p:cNvPr id="11294" name="Line 149"/>
            <p:cNvSpPr>
              <a:spLocks noChangeShapeType="1"/>
            </p:cNvSpPr>
            <p:nvPr/>
          </p:nvSpPr>
          <p:spPr bwMode="auto">
            <a:xfrm flipH="1" flipV="1">
              <a:off x="2288" y="2320"/>
              <a:ext cx="960" cy="376"/>
            </a:xfrm>
            <a:prstGeom prst="line">
              <a:avLst/>
            </a:prstGeom>
            <a:noFill/>
            <a:ln w="9525">
              <a:solidFill>
                <a:schemeClr val="accent2"/>
              </a:solidFill>
              <a:round/>
              <a:headEnd type="oval" w="lg" len="lg"/>
              <a:tailEnd type="triangle" w="lg" len="lg"/>
            </a:ln>
          </p:spPr>
          <p:txBody>
            <a:bodyPr/>
            <a:lstStyle/>
            <a:p>
              <a:pPr algn="ctr"/>
              <a:endParaRPr lang="en-US" sz="1400">
                <a:solidFill>
                  <a:srgbClr val="000000"/>
                </a:solidFill>
                <a:latin typeface="Lucida Console" pitchFamily="49" charset="0"/>
              </a:endParaRPr>
            </a:p>
          </p:txBody>
        </p:sp>
        <p:sp>
          <p:nvSpPr>
            <p:cNvPr id="11295" name="Line 150"/>
            <p:cNvSpPr>
              <a:spLocks noChangeShapeType="1"/>
            </p:cNvSpPr>
            <p:nvPr/>
          </p:nvSpPr>
          <p:spPr bwMode="auto">
            <a:xfrm flipH="1">
              <a:off x="2568" y="2880"/>
              <a:ext cx="680" cy="296"/>
            </a:xfrm>
            <a:prstGeom prst="line">
              <a:avLst/>
            </a:prstGeom>
            <a:noFill/>
            <a:ln w="9525">
              <a:solidFill>
                <a:schemeClr val="accent2"/>
              </a:solidFill>
              <a:round/>
              <a:headEnd type="oval" w="lg" len="lg"/>
              <a:tailEnd type="triangle" w="lg" len="lg"/>
            </a:ln>
          </p:spPr>
          <p:txBody>
            <a:bodyPr/>
            <a:lstStyle/>
            <a:p>
              <a:pPr algn="ctr"/>
              <a:endParaRPr lang="en-US" sz="1400">
                <a:solidFill>
                  <a:srgbClr val="000000"/>
                </a:solidFill>
                <a:latin typeface="Lucida Console" pitchFamily="49" charset="0"/>
              </a:endParaRPr>
            </a:p>
          </p:txBody>
        </p:sp>
      </p:grpSp>
      <p:sp>
        <p:nvSpPr>
          <p:cNvPr id="11291" name="Text Box 276"/>
          <p:cNvSpPr txBox="1">
            <a:spLocks noChangeArrowheads="1"/>
          </p:cNvSpPr>
          <p:nvPr/>
        </p:nvSpPr>
        <p:spPr bwMode="auto">
          <a:xfrm>
            <a:off x="4765675" y="4070350"/>
            <a:ext cx="1587500" cy="284163"/>
          </a:xfrm>
          <a:prstGeom prst="rect">
            <a:avLst/>
          </a:prstGeom>
          <a:noFill/>
          <a:ln w="9525" algn="ctr">
            <a:noFill/>
            <a:miter lim="800000"/>
            <a:headEnd/>
            <a:tailEnd/>
          </a:ln>
        </p:spPr>
        <p:txBody>
          <a:bodyPr wrap="none">
            <a:spAutoFit/>
          </a:bodyPr>
          <a:lstStyle/>
          <a:p>
            <a:pPr algn="ctr"/>
            <a:r>
              <a:rPr lang="en-US" sz="1400">
                <a:solidFill>
                  <a:srgbClr val="FFFFFF"/>
                </a:solidFill>
                <a:latin typeface="Lucida Console" pitchFamily="49" charset="0"/>
              </a:rPr>
              <a:t>Invoice Stage</a:t>
            </a:r>
          </a:p>
        </p:txBody>
      </p:sp>
      <p:sp>
        <p:nvSpPr>
          <p:cNvPr id="11292" name="Text Box 277"/>
          <p:cNvSpPr txBox="1">
            <a:spLocks noChangeArrowheads="1"/>
          </p:cNvSpPr>
          <p:nvPr/>
        </p:nvSpPr>
        <p:spPr bwMode="auto">
          <a:xfrm>
            <a:off x="5562600" y="5448300"/>
            <a:ext cx="1695450" cy="284163"/>
          </a:xfrm>
          <a:prstGeom prst="rect">
            <a:avLst/>
          </a:prstGeom>
          <a:noFill/>
          <a:ln w="9525" algn="ctr">
            <a:noFill/>
            <a:miter lim="800000"/>
            <a:headEnd/>
            <a:tailEnd/>
          </a:ln>
        </p:spPr>
        <p:txBody>
          <a:bodyPr>
            <a:spAutoFit/>
          </a:bodyPr>
          <a:lstStyle/>
          <a:p>
            <a:pPr algn="ctr"/>
            <a:r>
              <a:rPr lang="en-US" sz="1400">
                <a:solidFill>
                  <a:srgbClr val="FFFFFF"/>
                </a:solidFill>
                <a:latin typeface="Lucida Console" pitchFamily="49" charset="0"/>
              </a:rPr>
              <a:t>Invoices Table</a:t>
            </a:r>
          </a:p>
        </p:txBody>
      </p:sp>
    </p:spTree>
    <p:extLst>
      <p:ext uri="{BB962C8B-B14F-4D97-AF65-F5344CB8AC3E}">
        <p14:creationId xmlns:p14="http://schemas.microsoft.com/office/powerpoint/2010/main" val="340166168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Data Model</a:t>
            </a:r>
            <a:endParaRPr lang="en-US" dirty="0"/>
          </a:p>
        </p:txBody>
      </p:sp>
      <p:sp>
        <p:nvSpPr>
          <p:cNvPr id="3" name="Content Placeholder 2"/>
          <p:cNvSpPr>
            <a:spLocks noGrp="1"/>
          </p:cNvSpPr>
          <p:nvPr>
            <p:ph idx="1"/>
          </p:nvPr>
        </p:nvSpPr>
        <p:spPr/>
        <p:txBody>
          <a:bodyPr>
            <a:normAutofit/>
          </a:bodyPr>
          <a:lstStyle/>
          <a:p>
            <a:r>
              <a:rPr lang="en-US" dirty="0" smtClean="0"/>
              <a:t>XML data type is based on XQuery 1.0/</a:t>
            </a:r>
            <a:r>
              <a:rPr lang="en-US" dirty="0" err="1" smtClean="0"/>
              <a:t>XPath</a:t>
            </a:r>
            <a:r>
              <a:rPr lang="en-US" dirty="0" smtClean="0"/>
              <a:t> 2.0 data model</a:t>
            </a:r>
          </a:p>
          <a:p>
            <a:pPr lvl="1"/>
            <a:r>
              <a:rPr lang="en-US" dirty="0" smtClean="0"/>
              <a:t>Fragments are valid XML</a:t>
            </a:r>
          </a:p>
          <a:p>
            <a:pPr lvl="1"/>
            <a:r>
              <a:rPr lang="en-US" dirty="0" smtClean="0"/>
              <a:t>Bare text nodes are allowed</a:t>
            </a:r>
          </a:p>
          <a:p>
            <a:pPr lvl="1"/>
            <a:r>
              <a:rPr lang="en-US" dirty="0" smtClean="0"/>
              <a:t>NULL value and empty strings are allowed</a:t>
            </a:r>
          </a:p>
          <a:p>
            <a:pPr lvl="1"/>
            <a:r>
              <a:rPr lang="en-US" dirty="0" smtClean="0"/>
              <a:t>Sequences can be produced by </a:t>
            </a:r>
            <a:r>
              <a:rPr lang="en-US" dirty="0" err="1" smtClean="0"/>
              <a:t>XQuery</a:t>
            </a:r>
            <a:endParaRPr lang="en-US" dirty="0" smtClean="0"/>
          </a:p>
          <a:p>
            <a:r>
              <a:rPr lang="en-US" dirty="0" smtClean="0"/>
              <a:t>Not all XML processors handle these</a:t>
            </a:r>
          </a:p>
          <a:p>
            <a:r>
              <a:rPr lang="en-US" dirty="0" smtClean="0"/>
              <a:t>XML is considered data, not documents</a:t>
            </a:r>
          </a:p>
          <a:p>
            <a:pPr lvl="1"/>
            <a:r>
              <a:rPr lang="en-US" dirty="0" smtClean="0"/>
              <a:t>CDATA sections are </a:t>
            </a:r>
            <a:r>
              <a:rPr lang="en-US" dirty="0" err="1" smtClean="0"/>
              <a:t>entitized</a:t>
            </a:r>
            <a:endParaRPr lang="en-US" dirty="0" smtClean="0"/>
          </a:p>
          <a:p>
            <a:pPr lvl="1"/>
            <a:r>
              <a:rPr lang="en-US" dirty="0" smtClean="0"/>
              <a:t>Namespace prefixes are </a:t>
            </a:r>
            <a:r>
              <a:rPr lang="en-US" dirty="0" err="1" smtClean="0"/>
              <a:t>irrevelent</a:t>
            </a:r>
            <a:endParaRPr lang="en-US" dirty="0" smtClean="0"/>
          </a:p>
          <a:p>
            <a:pPr lvl="2"/>
            <a:r>
              <a:rPr lang="en-US" dirty="0" smtClean="0"/>
              <a:t>May not be retained on </a:t>
            </a:r>
            <a:r>
              <a:rPr lang="en-US" dirty="0" err="1" smtClean="0"/>
              <a:t>XQuery</a:t>
            </a:r>
            <a:r>
              <a:rPr lang="en-US" dirty="0" smtClean="0"/>
              <a:t> output</a:t>
            </a:r>
            <a:endParaRPr lang="en-US" dirty="0"/>
          </a:p>
        </p:txBody>
      </p:sp>
    </p:spTree>
    <p:extLst>
      <p:ext uri="{BB962C8B-B14F-4D97-AF65-F5344CB8AC3E}">
        <p14:creationId xmlns:p14="http://schemas.microsoft.com/office/powerpoint/2010/main" val="94214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spect="1" noChangeArrowheads="1"/>
          </p:cNvSpPr>
          <p:nvPr>
            <p:ph type="title"/>
          </p:nvPr>
        </p:nvSpPr>
        <p:spPr/>
        <p:txBody>
          <a:bodyPr/>
          <a:lstStyle/>
          <a:p>
            <a:pPr eaLnBrk="1" hangingPunct="1">
              <a:defRPr/>
            </a:pPr>
            <a:r>
              <a:rPr lang="en-US" smtClean="0"/>
              <a:t>XML type limitations</a:t>
            </a:r>
          </a:p>
        </p:txBody>
      </p:sp>
      <p:sp>
        <p:nvSpPr>
          <p:cNvPr id="865283" name="Rectangle 3"/>
          <p:cNvSpPr>
            <a:spLocks noGrp="1" noChangeAspect="1" noChangeArrowheads="1"/>
          </p:cNvSpPr>
          <p:nvPr>
            <p:ph idx="1"/>
          </p:nvPr>
        </p:nvSpPr>
        <p:spPr/>
        <p:txBody>
          <a:bodyPr>
            <a:normAutofit/>
          </a:bodyPr>
          <a:lstStyle/>
          <a:p>
            <a:pPr eaLnBrk="1" hangingPunct="1">
              <a:defRPr/>
            </a:pPr>
            <a:r>
              <a:rPr lang="en-US" dirty="0" smtClean="0"/>
              <a:t>XML type is not treated like character types</a:t>
            </a:r>
          </a:p>
          <a:p>
            <a:pPr lvl="1" eaLnBrk="1" hangingPunct="1">
              <a:defRPr/>
            </a:pPr>
            <a:r>
              <a:rPr lang="en-US" dirty="0" smtClean="0"/>
              <a:t>does not support comparison (except to NULL)</a:t>
            </a:r>
          </a:p>
          <a:p>
            <a:pPr lvl="2" eaLnBrk="1" hangingPunct="1">
              <a:defRPr/>
            </a:pPr>
            <a:r>
              <a:rPr lang="en-US" dirty="0" smtClean="0"/>
              <a:t>no equality comparison</a:t>
            </a:r>
          </a:p>
          <a:p>
            <a:pPr lvl="2" eaLnBrk="1" hangingPunct="1">
              <a:defRPr/>
            </a:pPr>
            <a:r>
              <a:rPr lang="en-US" dirty="0" smtClean="0"/>
              <a:t>no ORDER BY, GROUP BY</a:t>
            </a:r>
          </a:p>
          <a:p>
            <a:pPr lvl="2" eaLnBrk="1" hangingPunct="1">
              <a:defRPr/>
            </a:pPr>
            <a:r>
              <a:rPr lang="en-US" dirty="0" smtClean="0"/>
              <a:t>no built-in functions except ISNULL and COALESCE</a:t>
            </a:r>
          </a:p>
          <a:p>
            <a:pPr lvl="1" eaLnBrk="1" hangingPunct="1">
              <a:defRPr/>
            </a:pPr>
            <a:r>
              <a:rPr lang="en-US" dirty="0" smtClean="0"/>
              <a:t>cannot be used as a KEY column</a:t>
            </a:r>
          </a:p>
          <a:p>
            <a:pPr lvl="1" eaLnBrk="1" hangingPunct="1">
              <a:defRPr/>
            </a:pPr>
            <a:r>
              <a:rPr lang="en-US" dirty="0" smtClean="0"/>
              <a:t>cannot be used in a UNIQUE constraint</a:t>
            </a:r>
          </a:p>
          <a:p>
            <a:pPr lvl="1" eaLnBrk="1" hangingPunct="1">
              <a:defRPr/>
            </a:pPr>
            <a:r>
              <a:rPr lang="en-US" dirty="0" smtClean="0"/>
              <a:t>cannot be declared with COLLATE</a:t>
            </a:r>
          </a:p>
          <a:p>
            <a:pPr lvl="2" eaLnBrk="1" hangingPunct="1">
              <a:defRPr/>
            </a:pPr>
            <a:r>
              <a:rPr lang="en-US" dirty="0" smtClean="0"/>
              <a:t>uses XML encodings</a:t>
            </a:r>
          </a:p>
          <a:p>
            <a:pPr lvl="2" eaLnBrk="1" hangingPunct="1">
              <a:defRPr/>
            </a:pPr>
            <a:r>
              <a:rPr lang="en-US" dirty="0"/>
              <a:t>a</a:t>
            </a:r>
            <a:r>
              <a:rPr lang="en-US" dirty="0" smtClean="0"/>
              <a:t>lways stored as UNICODE UCS-2</a:t>
            </a:r>
          </a:p>
        </p:txBody>
      </p:sp>
    </p:spTree>
    <p:extLst>
      <p:ext uri="{BB962C8B-B14F-4D97-AF65-F5344CB8AC3E}">
        <p14:creationId xmlns:p14="http://schemas.microsoft.com/office/powerpoint/2010/main" val="33557126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528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528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6528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528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6528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6528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6528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528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6528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spect="1" noChangeArrowheads="1"/>
          </p:cNvSpPr>
          <p:nvPr>
            <p:ph type="title"/>
          </p:nvPr>
        </p:nvSpPr>
        <p:spPr/>
        <p:txBody>
          <a:bodyPr/>
          <a:lstStyle/>
          <a:p>
            <a:r>
              <a:rPr lang="en-US" smtClean="0"/>
              <a:t>Composition and Decomposition</a:t>
            </a:r>
          </a:p>
        </p:txBody>
      </p:sp>
      <p:sp>
        <p:nvSpPr>
          <p:cNvPr id="906243" name="Rectangle 3"/>
          <p:cNvSpPr>
            <a:spLocks noGrp="1" noChangeAspect="1" noChangeArrowheads="1"/>
          </p:cNvSpPr>
          <p:nvPr>
            <p:ph idx="1"/>
          </p:nvPr>
        </p:nvSpPr>
        <p:spPr/>
        <p:txBody>
          <a:bodyPr>
            <a:normAutofit lnSpcReduction="10000"/>
          </a:bodyPr>
          <a:lstStyle/>
          <a:p>
            <a:r>
              <a:rPr lang="en-US" dirty="0" smtClean="0"/>
              <a:t>XML data can be stored as relational</a:t>
            </a:r>
          </a:p>
          <a:p>
            <a:pPr lvl="1"/>
            <a:r>
              <a:rPr lang="en-US" dirty="0" smtClean="0"/>
              <a:t>Incoming XML broken into columns</a:t>
            </a:r>
          </a:p>
          <a:p>
            <a:pPr lvl="2"/>
            <a:r>
              <a:rPr lang="en-US" dirty="0" smtClean="0"/>
              <a:t>Multiple tables - one XML operation per table</a:t>
            </a:r>
          </a:p>
          <a:p>
            <a:pPr lvl="2"/>
            <a:r>
              <a:rPr lang="en-US" dirty="0" smtClean="0"/>
              <a:t>One or more rows per table per document</a:t>
            </a:r>
          </a:p>
          <a:p>
            <a:pPr lvl="1"/>
            <a:r>
              <a:rPr lang="en-US" dirty="0" err="1" smtClean="0"/>
              <a:t>xml.nodes</a:t>
            </a:r>
            <a:r>
              <a:rPr lang="en-US" dirty="0" smtClean="0"/>
              <a:t> added in SQL Server 2005</a:t>
            </a:r>
          </a:p>
          <a:p>
            <a:pPr lvl="1"/>
            <a:r>
              <a:rPr lang="en-US" dirty="0" err="1" smtClean="0"/>
              <a:t>OpenXML</a:t>
            </a:r>
            <a:r>
              <a:rPr lang="en-US" dirty="0" smtClean="0"/>
              <a:t> since SQL Server 2000</a:t>
            </a:r>
          </a:p>
          <a:p>
            <a:pPr lvl="2"/>
            <a:r>
              <a:rPr lang="en-US" dirty="0" smtClean="0"/>
              <a:t>less memory efficient </a:t>
            </a:r>
          </a:p>
          <a:p>
            <a:pPr lvl="2"/>
            <a:r>
              <a:rPr lang="en-US" dirty="0" smtClean="0"/>
              <a:t>convenient "overflow column"</a:t>
            </a:r>
          </a:p>
          <a:p>
            <a:r>
              <a:rPr lang="en-US" dirty="0" smtClean="0"/>
              <a:t>Relational data can be delivered as XML</a:t>
            </a:r>
          </a:p>
          <a:p>
            <a:pPr lvl="1"/>
            <a:r>
              <a:rPr lang="en-US" dirty="0" smtClean="0"/>
              <a:t>SELECT...FOR XML</a:t>
            </a:r>
          </a:p>
          <a:p>
            <a:pPr lvl="2"/>
            <a:r>
              <a:rPr lang="en-US" dirty="0" smtClean="0"/>
              <a:t>RAW, AUTO, EXPLICIT modes </a:t>
            </a:r>
          </a:p>
          <a:p>
            <a:pPr lvl="2"/>
            <a:r>
              <a:rPr lang="en-US" dirty="0" smtClean="0"/>
              <a:t>PATH mode introduced in SQL Server 2005</a:t>
            </a:r>
          </a:p>
          <a:p>
            <a:pPr lvl="1"/>
            <a:r>
              <a:rPr lang="en-US" dirty="0" smtClean="0"/>
              <a:t>Many enhancements in SQL Server 2005</a:t>
            </a:r>
          </a:p>
        </p:txBody>
      </p:sp>
    </p:spTree>
    <p:extLst>
      <p:ext uri="{BB962C8B-B14F-4D97-AF65-F5344CB8AC3E}">
        <p14:creationId xmlns:p14="http://schemas.microsoft.com/office/powerpoint/2010/main" val="222341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6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62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0624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624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624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24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0624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0624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0624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06243">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0624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0624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Management</a:t>
            </a:r>
            <a:endParaRPr lang="en-US" dirty="0"/>
          </a:p>
        </p:txBody>
      </p:sp>
      <p:sp>
        <p:nvSpPr>
          <p:cNvPr id="3" name="Content Placeholder 2"/>
          <p:cNvSpPr>
            <a:spLocks noGrp="1"/>
          </p:cNvSpPr>
          <p:nvPr>
            <p:ph idx="1"/>
          </p:nvPr>
        </p:nvSpPr>
        <p:spPr/>
        <p:txBody>
          <a:bodyPr/>
          <a:lstStyle/>
          <a:p>
            <a:r>
              <a:rPr lang="en-US" dirty="0" smtClean="0"/>
              <a:t>XML Document Management</a:t>
            </a:r>
          </a:p>
          <a:p>
            <a:pPr lvl="1"/>
            <a:r>
              <a:rPr lang="en-US" dirty="0" err="1" smtClean="0"/>
              <a:t>sp_preparedocument</a:t>
            </a:r>
            <a:endParaRPr lang="en-US" dirty="0" smtClean="0"/>
          </a:p>
          <a:p>
            <a:pPr lvl="1"/>
            <a:r>
              <a:rPr lang="en-US" dirty="0" err="1" smtClean="0"/>
              <a:t>sp_removedocument</a:t>
            </a:r>
            <a:endParaRPr lang="en-US" dirty="0" smtClean="0"/>
          </a:p>
          <a:p>
            <a:pPr lvl="1"/>
            <a:r>
              <a:rPr lang="en-US" dirty="0" smtClean="0"/>
              <a:t>OPENXML</a:t>
            </a:r>
          </a:p>
          <a:p>
            <a:pPr lvl="1"/>
            <a:r>
              <a:rPr lang="en-US" dirty="0" smtClean="0"/>
              <a:t>SELECT...FOR XML</a:t>
            </a:r>
          </a:p>
          <a:p>
            <a:r>
              <a:rPr lang="en-US" dirty="0" smtClean="0"/>
              <a:t>XML Schema Management</a:t>
            </a:r>
          </a:p>
          <a:p>
            <a:pPr lvl="1"/>
            <a:r>
              <a:rPr lang="en-US" dirty="0" err="1" smtClean="0"/>
              <a:t>xml_schema_namespace</a:t>
            </a:r>
            <a:endParaRPr lang="en-US" dirty="0"/>
          </a:p>
        </p:txBody>
      </p:sp>
    </p:spTree>
    <p:extLst>
      <p:ext uri="{BB962C8B-B14F-4D97-AF65-F5344CB8AC3E}">
        <p14:creationId xmlns:p14="http://schemas.microsoft.com/office/powerpoint/2010/main" val="3061228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Management Views</a:t>
            </a:r>
            <a:endParaRPr lang="en-US" dirty="0"/>
          </a:p>
        </p:txBody>
      </p:sp>
      <p:sp>
        <p:nvSpPr>
          <p:cNvPr id="3" name="Content Placeholder 2"/>
          <p:cNvSpPr>
            <a:spLocks noGrp="1"/>
          </p:cNvSpPr>
          <p:nvPr>
            <p:ph idx="1"/>
          </p:nvPr>
        </p:nvSpPr>
        <p:spPr/>
        <p:txBody>
          <a:bodyPr/>
          <a:lstStyle/>
          <a:p>
            <a:r>
              <a:rPr lang="en-US" dirty="0" smtClean="0"/>
              <a:t>XML Handles (from OPENXML)</a:t>
            </a:r>
          </a:p>
          <a:p>
            <a:pPr lvl="1"/>
            <a:r>
              <a:rPr lang="en-US" dirty="0" err="1" smtClean="0"/>
              <a:t>sys.dm_exec_xml_handles</a:t>
            </a:r>
            <a:endParaRPr lang="en-US" dirty="0"/>
          </a:p>
        </p:txBody>
      </p:sp>
    </p:spTree>
    <p:extLst>
      <p:ext uri="{BB962C8B-B14F-4D97-AF65-F5344CB8AC3E}">
        <p14:creationId xmlns:p14="http://schemas.microsoft.com/office/powerpoint/2010/main" val="1943782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spect="1" noChangeArrowheads="1"/>
          </p:cNvSpPr>
          <p:nvPr>
            <p:ph type="title"/>
          </p:nvPr>
        </p:nvSpPr>
        <p:spPr/>
        <p:txBody>
          <a:bodyPr/>
          <a:lstStyle/>
          <a:p>
            <a:r>
              <a:rPr lang="en-US" smtClean="0"/>
              <a:t>XML Import From Files</a:t>
            </a:r>
          </a:p>
        </p:txBody>
      </p:sp>
      <p:sp>
        <p:nvSpPr>
          <p:cNvPr id="904195" name="Rectangle 3"/>
          <p:cNvSpPr>
            <a:spLocks noGrp="1" noChangeAspect="1" noChangeArrowheads="1"/>
          </p:cNvSpPr>
          <p:nvPr>
            <p:ph idx="1"/>
          </p:nvPr>
        </p:nvSpPr>
        <p:spPr/>
        <p:txBody>
          <a:bodyPr>
            <a:normAutofit/>
          </a:bodyPr>
          <a:lstStyle/>
          <a:p>
            <a:r>
              <a:rPr lang="en-US" dirty="0" smtClean="0"/>
              <a:t>BULK </a:t>
            </a:r>
            <a:r>
              <a:rPr lang="en-US" dirty="0" err="1" smtClean="0"/>
              <a:t>Rowset</a:t>
            </a:r>
            <a:r>
              <a:rPr lang="en-US" dirty="0" smtClean="0"/>
              <a:t> Provider can import XML</a:t>
            </a:r>
          </a:p>
          <a:p>
            <a:pPr lvl="1"/>
            <a:r>
              <a:rPr lang="en-US" dirty="0" smtClean="0"/>
              <a:t>inserts from file to XML column or variable</a:t>
            </a:r>
          </a:p>
          <a:p>
            <a:pPr lvl="1"/>
            <a:r>
              <a:rPr lang="en-US" dirty="0" smtClean="0"/>
              <a:t>SINGLE_BLOB/CLOB/NCLOB option inserts one XML doc</a:t>
            </a:r>
          </a:p>
          <a:p>
            <a:pPr lvl="2"/>
            <a:r>
              <a:rPr lang="en-US" dirty="0" smtClean="0"/>
              <a:t>SINGLE_BLOB avoids encoding problems</a:t>
            </a:r>
          </a:p>
          <a:p>
            <a:pPr lvl="1"/>
            <a:r>
              <a:rPr lang="en-US" dirty="0" smtClean="0"/>
              <a:t>format file required for multi-row insert</a:t>
            </a:r>
          </a:p>
        </p:txBody>
      </p:sp>
      <p:sp>
        <p:nvSpPr>
          <p:cNvPr id="904196" name="Rectangle 4"/>
          <p:cNvSpPr>
            <a:spLocks noChangeArrowheads="1"/>
          </p:cNvSpPr>
          <p:nvPr/>
        </p:nvSpPr>
        <p:spPr bwMode="auto">
          <a:xfrm>
            <a:off x="999835" y="4038600"/>
            <a:ext cx="7466013" cy="2235200"/>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gn="l">
              <a:lnSpc>
                <a:spcPct val="100000"/>
              </a:lnSpc>
              <a:defRPr/>
            </a:pPr>
            <a:r>
              <a:rPr lang="en-US" sz="2000" b="1" dirty="0">
                <a:solidFill>
                  <a:schemeClr val="bg2"/>
                </a:solidFill>
                <a:latin typeface="Consolas" pitchFamily="49" charset="0"/>
              </a:rPr>
              <a:t>CREATE TABLE invoices (</a:t>
            </a:r>
          </a:p>
          <a:p>
            <a:pPr algn="l">
              <a:lnSpc>
                <a:spcPct val="100000"/>
              </a:lnSpc>
              <a:defRPr/>
            </a:pPr>
            <a:r>
              <a:rPr lang="en-US" sz="2000" b="1" dirty="0">
                <a:solidFill>
                  <a:schemeClr val="bg2"/>
                </a:solidFill>
                <a:latin typeface="Consolas" pitchFamily="49" charset="0"/>
              </a:rPr>
              <a:t>  </a:t>
            </a:r>
            <a:r>
              <a:rPr lang="en-US" sz="2000" b="1" dirty="0" err="1">
                <a:solidFill>
                  <a:schemeClr val="bg2"/>
                </a:solidFill>
                <a:latin typeface="Consolas" pitchFamily="49" charset="0"/>
              </a:rPr>
              <a:t>rowid</a:t>
            </a:r>
            <a:r>
              <a:rPr lang="en-US" sz="2000" b="1" dirty="0">
                <a:solidFill>
                  <a:schemeClr val="bg2"/>
                </a:solidFill>
                <a:latin typeface="Consolas" pitchFamily="49" charset="0"/>
              </a:rPr>
              <a:t> </a:t>
            </a:r>
            <a:r>
              <a:rPr lang="en-US" sz="2000" b="1" dirty="0" err="1">
                <a:solidFill>
                  <a:schemeClr val="bg2"/>
                </a:solidFill>
                <a:latin typeface="Consolas" pitchFamily="49" charset="0"/>
              </a:rPr>
              <a:t>int</a:t>
            </a:r>
            <a:r>
              <a:rPr lang="en-US" sz="2000" b="1" dirty="0">
                <a:solidFill>
                  <a:schemeClr val="bg2"/>
                </a:solidFill>
                <a:latin typeface="Consolas" pitchFamily="49" charset="0"/>
              </a:rPr>
              <a:t> primary key identity, </a:t>
            </a:r>
          </a:p>
          <a:p>
            <a:pPr algn="l">
              <a:lnSpc>
                <a:spcPct val="100000"/>
              </a:lnSpc>
              <a:defRPr/>
            </a:pPr>
            <a:r>
              <a:rPr lang="en-US" sz="2000" b="1" dirty="0">
                <a:solidFill>
                  <a:schemeClr val="bg2"/>
                </a:solidFill>
                <a:latin typeface="Consolas" pitchFamily="49" charset="0"/>
              </a:rPr>
              <a:t>  invoice xml )</a:t>
            </a:r>
          </a:p>
          <a:p>
            <a:pPr algn="l">
              <a:lnSpc>
                <a:spcPct val="100000"/>
              </a:lnSpc>
              <a:defRPr/>
            </a:pPr>
            <a:r>
              <a:rPr lang="en-US" sz="2000" b="1" dirty="0">
                <a:solidFill>
                  <a:schemeClr val="bg2"/>
                </a:solidFill>
                <a:latin typeface="Consolas" pitchFamily="49" charset="0"/>
              </a:rPr>
              <a:t>INSERT invoices </a:t>
            </a:r>
          </a:p>
          <a:p>
            <a:pPr algn="l">
              <a:lnSpc>
                <a:spcPct val="100000"/>
              </a:lnSpc>
              <a:defRPr/>
            </a:pPr>
            <a:r>
              <a:rPr lang="en-US" sz="2000" b="1" dirty="0">
                <a:solidFill>
                  <a:schemeClr val="bg2"/>
                </a:solidFill>
                <a:latin typeface="Consolas" pitchFamily="49" charset="0"/>
              </a:rPr>
              <a:t>  SELECT * FROM OPENROWSET</a:t>
            </a:r>
          </a:p>
          <a:p>
            <a:pPr algn="l">
              <a:lnSpc>
                <a:spcPct val="100000"/>
              </a:lnSpc>
              <a:defRPr/>
            </a:pPr>
            <a:r>
              <a:rPr lang="en-US" sz="2000" b="1" dirty="0">
                <a:solidFill>
                  <a:schemeClr val="bg2"/>
                </a:solidFill>
                <a:latin typeface="Consolas" pitchFamily="49" charset="0"/>
              </a:rPr>
              <a:t>  (BULK 'c:\invoice.txt', SINGLE_BLOB)</a:t>
            </a:r>
          </a:p>
          <a:p>
            <a:pPr algn="l">
              <a:lnSpc>
                <a:spcPct val="100000"/>
              </a:lnSpc>
              <a:defRPr/>
            </a:pPr>
            <a:r>
              <a:rPr lang="en-US" sz="2000" b="1" dirty="0">
                <a:solidFill>
                  <a:schemeClr val="bg2"/>
                </a:solidFill>
                <a:latin typeface="Consolas" pitchFamily="49" charset="0"/>
              </a:rPr>
              <a:t>   as X</a:t>
            </a:r>
          </a:p>
        </p:txBody>
      </p:sp>
    </p:spTree>
    <p:extLst>
      <p:ext uri="{BB962C8B-B14F-4D97-AF65-F5344CB8AC3E}">
        <p14:creationId xmlns:p14="http://schemas.microsoft.com/office/powerpoint/2010/main" val="25416452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419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0419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0419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04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41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DDL Statements</a:t>
            </a:r>
            <a:endParaRPr lang="en-US" dirty="0"/>
          </a:p>
        </p:txBody>
      </p:sp>
      <p:sp>
        <p:nvSpPr>
          <p:cNvPr id="3" name="Content Placeholder 2"/>
          <p:cNvSpPr>
            <a:spLocks noGrp="1"/>
          </p:cNvSpPr>
          <p:nvPr>
            <p:ph idx="1"/>
          </p:nvPr>
        </p:nvSpPr>
        <p:spPr/>
        <p:txBody>
          <a:bodyPr>
            <a:normAutofit/>
          </a:bodyPr>
          <a:lstStyle/>
          <a:p>
            <a:r>
              <a:rPr lang="en-US" dirty="0" smtClean="0"/>
              <a:t>XML SCHEMA COLLECTION</a:t>
            </a:r>
          </a:p>
          <a:p>
            <a:pPr lvl="1"/>
            <a:r>
              <a:rPr lang="en-US" dirty="0" smtClean="0"/>
              <a:t>CREATE/ALTER/DROP</a:t>
            </a:r>
          </a:p>
          <a:p>
            <a:pPr lvl="1"/>
            <a:r>
              <a:rPr lang="en-US" dirty="0" smtClean="0"/>
              <a:t>Lives at schema scope</a:t>
            </a:r>
          </a:p>
          <a:p>
            <a:r>
              <a:rPr lang="en-US" dirty="0" smtClean="0"/>
              <a:t>XML Types with schema collection</a:t>
            </a:r>
          </a:p>
          <a:p>
            <a:pPr lvl="1"/>
            <a:r>
              <a:rPr lang="en-US" dirty="0"/>
              <a:t>XML(content [</a:t>
            </a:r>
            <a:r>
              <a:rPr lang="en-US" dirty="0" err="1"/>
              <a:t>collname</a:t>
            </a:r>
            <a:r>
              <a:rPr lang="en-US" dirty="0"/>
              <a:t>]) is </a:t>
            </a:r>
            <a:r>
              <a:rPr lang="en-US" dirty="0" smtClean="0"/>
              <a:t>default</a:t>
            </a:r>
          </a:p>
          <a:p>
            <a:pPr lvl="1"/>
            <a:r>
              <a:rPr lang="en-US" dirty="0" smtClean="0"/>
              <a:t>XML(document [</a:t>
            </a:r>
            <a:r>
              <a:rPr lang="en-US" dirty="0" err="1" smtClean="0"/>
              <a:t>collname</a:t>
            </a:r>
            <a:r>
              <a:rPr lang="en-US" dirty="0" smtClean="0"/>
              <a:t>])</a:t>
            </a:r>
          </a:p>
          <a:p>
            <a:r>
              <a:rPr lang="en-US" dirty="0" smtClean="0"/>
              <a:t>XML INDEX DDL (coming up)</a:t>
            </a:r>
          </a:p>
          <a:p>
            <a:r>
              <a:rPr lang="en-US" dirty="0" smtClean="0"/>
              <a:t>CREATE ENDPOINT... FOR SOAP (pre-2012)</a:t>
            </a:r>
          </a:p>
        </p:txBody>
      </p:sp>
    </p:spTree>
    <p:extLst>
      <p:ext uri="{BB962C8B-B14F-4D97-AF65-F5344CB8AC3E}">
        <p14:creationId xmlns:p14="http://schemas.microsoft.com/office/powerpoint/2010/main" val="31932485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spect="1" noChangeArrowheads="1"/>
          </p:cNvSpPr>
          <p:nvPr>
            <p:ph type="title"/>
          </p:nvPr>
        </p:nvSpPr>
        <p:spPr/>
        <p:txBody>
          <a:bodyPr/>
          <a:lstStyle/>
          <a:p>
            <a:pPr eaLnBrk="1" hangingPunct="1">
              <a:defRPr/>
            </a:pPr>
            <a:r>
              <a:rPr lang="en-US" dirty="0" smtClean="0"/>
              <a:t>XML Schemas in Databases</a:t>
            </a:r>
          </a:p>
        </p:txBody>
      </p:sp>
      <p:sp>
        <p:nvSpPr>
          <p:cNvPr id="844803" name="Rectangle 3"/>
          <p:cNvSpPr>
            <a:spLocks noGrp="1" noChangeAspect="1" noChangeArrowheads="1"/>
          </p:cNvSpPr>
          <p:nvPr>
            <p:ph idx="1"/>
          </p:nvPr>
        </p:nvSpPr>
        <p:spPr/>
        <p:txBody>
          <a:bodyPr/>
          <a:lstStyle/>
          <a:p>
            <a:pPr eaLnBrk="1" hangingPunct="1">
              <a:defRPr/>
            </a:pPr>
            <a:r>
              <a:rPr lang="en-US" dirty="0" smtClean="0"/>
              <a:t>XML schemas used by XML data types must be in database</a:t>
            </a:r>
          </a:p>
          <a:p>
            <a:pPr lvl="1">
              <a:defRPr/>
            </a:pPr>
            <a:r>
              <a:rPr lang="en-US" dirty="0" smtClean="0"/>
              <a:t>Schema association is optional</a:t>
            </a:r>
          </a:p>
          <a:p>
            <a:pPr eaLnBrk="1" hangingPunct="1">
              <a:defRPr/>
            </a:pPr>
            <a:r>
              <a:rPr lang="en-US" dirty="0" smtClean="0"/>
              <a:t>Create XML SCHEMA COLLECTION</a:t>
            </a:r>
          </a:p>
          <a:p>
            <a:pPr lvl="1">
              <a:defRPr/>
            </a:pPr>
            <a:r>
              <a:rPr lang="en-US" dirty="0" smtClean="0"/>
              <a:t>requires literal schemas (literal string or XML variable)</a:t>
            </a:r>
          </a:p>
          <a:p>
            <a:pPr>
              <a:defRPr/>
            </a:pPr>
            <a:r>
              <a:rPr lang="en-US" dirty="0" smtClean="0"/>
              <a:t>Collection </a:t>
            </a:r>
            <a:r>
              <a:rPr lang="en-US" dirty="0"/>
              <a:t>name associated with XML </a:t>
            </a:r>
            <a:r>
              <a:rPr lang="en-US" dirty="0" smtClean="0"/>
              <a:t>instance</a:t>
            </a:r>
          </a:p>
          <a:p>
            <a:pPr lvl="1">
              <a:defRPr/>
            </a:pPr>
            <a:r>
              <a:rPr lang="en-US" dirty="0" smtClean="0"/>
              <a:t>column, parameter, or variable</a:t>
            </a:r>
            <a:endParaRPr lang="en-US" dirty="0"/>
          </a:p>
        </p:txBody>
      </p:sp>
      <p:sp>
        <p:nvSpPr>
          <p:cNvPr id="16388" name="AutoShape 4"/>
          <p:cNvSpPr>
            <a:spLocks noChangeAspect="1" noChangeArrowheads="1" noTextEdit="1"/>
          </p:cNvSpPr>
          <p:nvPr/>
        </p:nvSpPr>
        <p:spPr bwMode="auto">
          <a:xfrm>
            <a:off x="1295400" y="3314700"/>
            <a:ext cx="7600950" cy="2933700"/>
          </a:xfrm>
          <a:prstGeom prst="rect">
            <a:avLst/>
          </a:prstGeom>
          <a:noFill/>
          <a:ln w="9525">
            <a:noFill/>
            <a:miter lim="800000"/>
            <a:headEnd/>
            <a:tailEnd/>
          </a:ln>
        </p:spPr>
        <p:txBody>
          <a:bodyPr/>
          <a:lstStyle/>
          <a:p>
            <a:endParaRPr lang="en-US"/>
          </a:p>
        </p:txBody>
      </p:sp>
    </p:spTree>
    <p:extLst>
      <p:ext uri="{BB962C8B-B14F-4D97-AF65-F5344CB8AC3E}">
        <p14:creationId xmlns:p14="http://schemas.microsoft.com/office/powerpoint/2010/main" val="3660371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48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48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480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4480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4480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448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spect="1" noChangeArrowheads="1"/>
          </p:cNvSpPr>
          <p:nvPr>
            <p:ph type="title"/>
          </p:nvPr>
        </p:nvSpPr>
        <p:spPr/>
        <p:txBody>
          <a:bodyPr/>
          <a:lstStyle/>
          <a:p>
            <a:pPr eaLnBrk="1" hangingPunct="1">
              <a:defRPr/>
            </a:pPr>
            <a:r>
              <a:rPr lang="en-US" smtClean="0"/>
              <a:t>XML Schema Storage</a:t>
            </a:r>
          </a:p>
        </p:txBody>
      </p:sp>
      <p:sp>
        <p:nvSpPr>
          <p:cNvPr id="850947" name="Rectangle 3"/>
          <p:cNvSpPr>
            <a:spLocks noGrp="1" noChangeAspect="1" noChangeArrowheads="1"/>
          </p:cNvSpPr>
          <p:nvPr>
            <p:ph idx="1"/>
          </p:nvPr>
        </p:nvSpPr>
        <p:spPr/>
        <p:txBody>
          <a:bodyPr/>
          <a:lstStyle/>
          <a:p>
            <a:pPr eaLnBrk="1" hangingPunct="1">
              <a:defRPr/>
            </a:pPr>
            <a:r>
              <a:rPr lang="en-US" dirty="0" smtClean="0"/>
              <a:t>XML schema itself it not stored in database</a:t>
            </a:r>
          </a:p>
          <a:p>
            <a:pPr lvl="1" eaLnBrk="1" hangingPunct="1">
              <a:defRPr/>
            </a:pPr>
            <a:r>
              <a:rPr lang="en-US" dirty="0" smtClean="0"/>
              <a:t>content stored in various system tables</a:t>
            </a:r>
          </a:p>
          <a:p>
            <a:pPr lvl="1" eaLnBrk="1" hangingPunct="1">
              <a:defRPr/>
            </a:pPr>
            <a:r>
              <a:rPr lang="en-US" dirty="0" smtClean="0"/>
              <a:t>only major schema information stored</a:t>
            </a:r>
          </a:p>
          <a:p>
            <a:pPr eaLnBrk="1" hangingPunct="1">
              <a:defRPr/>
            </a:pPr>
            <a:r>
              <a:rPr lang="en-US" dirty="0" smtClean="0"/>
              <a:t>Some schema information is not stored in database</a:t>
            </a:r>
          </a:p>
          <a:p>
            <a:pPr lvl="1" eaLnBrk="1" hangingPunct="1">
              <a:defRPr/>
            </a:pPr>
            <a:r>
              <a:rPr lang="en-US" dirty="0" smtClean="0"/>
              <a:t>comments, processing instructions</a:t>
            </a:r>
          </a:p>
          <a:p>
            <a:pPr lvl="1" eaLnBrk="1" hangingPunct="1">
              <a:defRPr/>
            </a:pPr>
            <a:r>
              <a:rPr lang="en-US" dirty="0" smtClean="0"/>
              <a:t>&lt;</a:t>
            </a:r>
            <a:r>
              <a:rPr lang="en-US" dirty="0" err="1" smtClean="0"/>
              <a:t>xs:annotation</a:t>
            </a:r>
            <a:r>
              <a:rPr lang="en-US" dirty="0" smtClean="0"/>
              <a:t>&gt;</a:t>
            </a:r>
          </a:p>
        </p:txBody>
      </p:sp>
    </p:spTree>
    <p:extLst>
      <p:ext uri="{BB962C8B-B14F-4D97-AF65-F5344CB8AC3E}">
        <p14:creationId xmlns:p14="http://schemas.microsoft.com/office/powerpoint/2010/main" val="26515722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094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5094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509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094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5094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509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smtClean="0"/>
              <a:t>Functionality Overview</a:t>
            </a:r>
          </a:p>
          <a:p>
            <a:r>
              <a:rPr lang="en-US" dirty="0" smtClean="0"/>
              <a:t>XML </a:t>
            </a:r>
            <a:r>
              <a:rPr lang="en-US" dirty="0"/>
              <a:t>Data </a:t>
            </a:r>
            <a:r>
              <a:rPr lang="en-US" dirty="0" smtClean="0"/>
              <a:t>Type</a:t>
            </a:r>
          </a:p>
          <a:p>
            <a:r>
              <a:rPr lang="en-US" dirty="0" smtClean="0"/>
              <a:t>Using XML and relational types</a:t>
            </a:r>
            <a:endParaRPr lang="en-US" dirty="0"/>
          </a:p>
          <a:p>
            <a:r>
              <a:rPr lang="en-US" dirty="0"/>
              <a:t>XML Schema support</a:t>
            </a:r>
          </a:p>
          <a:p>
            <a:r>
              <a:rPr lang="en-US" dirty="0"/>
              <a:t>XQuery</a:t>
            </a:r>
          </a:p>
          <a:p>
            <a:r>
              <a:rPr lang="en-US" dirty="0"/>
              <a:t>Performance and XML Indexes</a:t>
            </a:r>
          </a:p>
          <a:p>
            <a:pPr lvl="1"/>
            <a:r>
              <a:rPr lang="en-US" dirty="0"/>
              <a:t>Deep Dive - </a:t>
            </a:r>
            <a:r>
              <a:rPr lang="en-US" dirty="0" smtClean="0"/>
              <a:t>Demo</a:t>
            </a:r>
            <a:endParaRPr lang="en-US" dirty="0"/>
          </a:p>
        </p:txBody>
      </p:sp>
    </p:spTree>
    <p:extLst>
      <p:ext uri="{BB962C8B-B14F-4D97-AF65-F5344CB8AC3E}">
        <p14:creationId xmlns:p14="http://schemas.microsoft.com/office/powerpoint/2010/main" val="36369431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en-US" dirty="0"/>
          </a:p>
        </p:txBody>
      </p:sp>
      <p:sp>
        <p:nvSpPr>
          <p:cNvPr id="3" name="Content Placeholder 2"/>
          <p:cNvSpPr>
            <a:spLocks noGrp="1"/>
          </p:cNvSpPr>
          <p:nvPr>
            <p:ph idx="1"/>
          </p:nvPr>
        </p:nvSpPr>
        <p:spPr/>
        <p:txBody>
          <a:bodyPr/>
          <a:lstStyle/>
          <a:p>
            <a:r>
              <a:rPr lang="en-US" dirty="0" smtClean="0"/>
              <a:t>XML SCHEMA COLLECTION</a:t>
            </a:r>
          </a:p>
          <a:p>
            <a:pPr lvl="1"/>
            <a:r>
              <a:rPr lang="en-US" dirty="0" smtClean="0"/>
              <a:t>CREATE/ALTER</a:t>
            </a:r>
          </a:p>
          <a:p>
            <a:pPr lvl="1"/>
            <a:r>
              <a:rPr lang="en-US" dirty="0" smtClean="0"/>
              <a:t>REFERENCES</a:t>
            </a:r>
          </a:p>
          <a:p>
            <a:pPr lvl="1"/>
            <a:r>
              <a:rPr lang="en-US" dirty="0"/>
              <a:t>EXECUTE</a:t>
            </a:r>
          </a:p>
          <a:p>
            <a:pPr lvl="2"/>
            <a:r>
              <a:rPr lang="en-US" dirty="0"/>
              <a:t>Needed for </a:t>
            </a:r>
            <a:r>
              <a:rPr lang="en-US" dirty="0" smtClean="0"/>
              <a:t>anything using XQuery </a:t>
            </a:r>
          </a:p>
          <a:p>
            <a:pPr lvl="2"/>
            <a:r>
              <a:rPr lang="en-US" dirty="0" smtClean="0"/>
              <a:t>Could deduce schema without permission otherwise</a:t>
            </a:r>
          </a:p>
          <a:p>
            <a:r>
              <a:rPr lang="en-US" dirty="0" smtClean="0"/>
              <a:t>ENDPOINT FOR SOAP</a:t>
            </a:r>
          </a:p>
          <a:p>
            <a:pPr lvl="1"/>
            <a:r>
              <a:rPr lang="en-US" dirty="0" smtClean="0"/>
              <a:t>CREATE</a:t>
            </a:r>
          </a:p>
          <a:p>
            <a:pPr lvl="1"/>
            <a:r>
              <a:rPr lang="en-US" dirty="0" smtClean="0"/>
              <a:t>CONNECT</a:t>
            </a:r>
            <a:endParaRPr lang="en-US" dirty="0"/>
          </a:p>
        </p:txBody>
      </p:sp>
    </p:spTree>
    <p:extLst>
      <p:ext uri="{BB962C8B-B14F-4D97-AF65-F5344CB8AC3E}">
        <p14:creationId xmlns:p14="http://schemas.microsoft.com/office/powerpoint/2010/main" val="2823947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XQuery Support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XML data type has five methods 	</a:t>
            </a:r>
          </a:p>
          <a:p>
            <a:r>
              <a:rPr lang="en-US" dirty="0" smtClean="0"/>
              <a:t>Four are accessor methods that use XQuery</a:t>
            </a:r>
          </a:p>
          <a:p>
            <a:pPr lvl="1"/>
            <a:r>
              <a:rPr lang="en-US" dirty="0" smtClean="0"/>
              <a:t>exist - returns bit - used to check based on expression</a:t>
            </a:r>
          </a:p>
          <a:p>
            <a:pPr lvl="1"/>
            <a:r>
              <a:rPr lang="en-US" dirty="0" smtClean="0"/>
              <a:t>value - returns single value from XML, cast to SQL type</a:t>
            </a:r>
          </a:p>
          <a:p>
            <a:pPr lvl="1"/>
            <a:r>
              <a:rPr lang="en-US" dirty="0" smtClean="0"/>
              <a:t>query - returns XML data type output</a:t>
            </a:r>
          </a:p>
          <a:p>
            <a:pPr lvl="1"/>
            <a:r>
              <a:rPr lang="en-US" dirty="0" smtClean="0"/>
              <a:t>nodes - decomposes XML to rowset - similar to OPENXML</a:t>
            </a:r>
          </a:p>
          <a:p>
            <a:r>
              <a:rPr lang="en-US" dirty="0" smtClean="0"/>
              <a:t>One is a mutator method that uses XML DML</a:t>
            </a:r>
          </a:p>
          <a:p>
            <a:pPr lvl="1"/>
            <a:r>
              <a:rPr lang="en-US" dirty="0" smtClean="0"/>
              <a:t>modify - performs a modification of XML instance</a:t>
            </a:r>
          </a:p>
          <a:p>
            <a:pPr lvl="1"/>
            <a:r>
              <a:rPr lang="en-US" dirty="0" smtClean="0"/>
              <a:t>modify(insert....) - inserts single node</a:t>
            </a:r>
          </a:p>
          <a:p>
            <a:pPr lvl="1"/>
            <a:r>
              <a:rPr lang="en-US" dirty="0" smtClean="0"/>
              <a:t>modify(replace value of...) - updates single element/attribute value</a:t>
            </a:r>
          </a:p>
          <a:p>
            <a:pPr lvl="1"/>
            <a:r>
              <a:rPr lang="en-US" dirty="0" smtClean="0"/>
              <a:t>modify(delete...) - deletes all nodes that match expression</a:t>
            </a:r>
          </a:p>
          <a:p>
            <a:pPr lvl="2"/>
            <a:endParaRPr lang="en-US" dirty="0"/>
          </a:p>
        </p:txBody>
      </p:sp>
    </p:spTree>
    <p:extLst>
      <p:ext uri="{BB962C8B-B14F-4D97-AF65-F5344CB8AC3E}">
        <p14:creationId xmlns:p14="http://schemas.microsoft.com/office/powerpoint/2010/main" val="2640409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2"/>
          <p:cNvSpPr>
            <a:spLocks noGrp="1" noChangeAspect="1" noChangeArrowheads="1"/>
          </p:cNvSpPr>
          <p:nvPr>
            <p:ph type="title"/>
          </p:nvPr>
        </p:nvSpPr>
        <p:spPr/>
        <p:txBody>
          <a:bodyPr/>
          <a:lstStyle/>
          <a:p>
            <a:pPr eaLnBrk="1" hangingPunct="1">
              <a:defRPr/>
            </a:pPr>
            <a:r>
              <a:rPr lang="en-US" dirty="0" smtClean="0"/>
              <a:t>SQL Server XQuery</a:t>
            </a:r>
          </a:p>
        </p:txBody>
      </p:sp>
      <p:sp>
        <p:nvSpPr>
          <p:cNvPr id="855043" name="Rectangle 3"/>
          <p:cNvSpPr>
            <a:spLocks noGrp="1" noChangeAspect="1" noChangeArrowheads="1"/>
          </p:cNvSpPr>
          <p:nvPr>
            <p:ph idx="1"/>
          </p:nvPr>
        </p:nvSpPr>
        <p:spPr/>
        <p:txBody>
          <a:bodyPr>
            <a:normAutofit/>
          </a:bodyPr>
          <a:lstStyle/>
          <a:p>
            <a:pPr eaLnBrk="1" hangingPunct="1">
              <a:defRPr/>
            </a:pPr>
            <a:r>
              <a:rPr lang="en-US" dirty="0" smtClean="0"/>
              <a:t>Aligned with July 2004 standard</a:t>
            </a:r>
          </a:p>
          <a:p>
            <a:pPr eaLnBrk="1" hangingPunct="1">
              <a:defRPr/>
            </a:pPr>
            <a:r>
              <a:rPr lang="en-US" dirty="0" smtClean="0"/>
              <a:t>Static type checking</a:t>
            </a:r>
          </a:p>
          <a:p>
            <a:pPr eaLnBrk="1" hangingPunct="1">
              <a:defRPr/>
            </a:pPr>
            <a:r>
              <a:rPr lang="en-US" dirty="0" smtClean="0"/>
              <a:t>Schema support</a:t>
            </a:r>
          </a:p>
          <a:p>
            <a:pPr eaLnBrk="1" hangingPunct="1">
              <a:defRPr/>
            </a:pPr>
            <a:r>
              <a:rPr lang="en-US" dirty="0" smtClean="0"/>
              <a:t>XML methods (XQuery) require T-SQL </a:t>
            </a:r>
            <a:r>
              <a:rPr lang="en-US" dirty="0" err="1" smtClean="0"/>
              <a:t>arithabort</a:t>
            </a:r>
            <a:r>
              <a:rPr lang="en-US" dirty="0" smtClean="0"/>
              <a:t> option</a:t>
            </a:r>
          </a:p>
          <a:p>
            <a:pPr eaLnBrk="1" hangingPunct="1">
              <a:defRPr/>
            </a:pPr>
            <a:r>
              <a:rPr lang="en-US" dirty="0" smtClean="0"/>
              <a:t>Subset of standard</a:t>
            </a:r>
          </a:p>
          <a:p>
            <a:pPr eaLnBrk="1" hangingPunct="1">
              <a:defRPr/>
            </a:pPr>
            <a:r>
              <a:rPr lang="en-US" dirty="0" smtClean="0"/>
              <a:t>Subset of functions and operators</a:t>
            </a:r>
          </a:p>
          <a:p>
            <a:pPr eaLnBrk="1" hangingPunct="1">
              <a:defRPr/>
            </a:pPr>
            <a:r>
              <a:rPr lang="en-US" dirty="0" smtClean="0"/>
              <a:t>Not all options supported on operations</a:t>
            </a:r>
          </a:p>
        </p:txBody>
      </p:sp>
    </p:spTree>
    <p:extLst>
      <p:ext uri="{BB962C8B-B14F-4D97-AF65-F5344CB8AC3E}">
        <p14:creationId xmlns:p14="http://schemas.microsoft.com/office/powerpoint/2010/main" val="2040515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SQL Server Internal Use of XML</a:t>
            </a:r>
            <a:endParaRPr lang="en-US" dirty="0" smtClean="0"/>
          </a:p>
        </p:txBody>
      </p:sp>
      <p:sp>
        <p:nvSpPr>
          <p:cNvPr id="4099" name="Rectangle 3"/>
          <p:cNvSpPr>
            <a:spLocks noGrp="1" noChangeArrowheads="1"/>
          </p:cNvSpPr>
          <p:nvPr>
            <p:ph idx="1"/>
          </p:nvPr>
        </p:nvSpPr>
        <p:spPr/>
        <p:txBody>
          <a:bodyPr>
            <a:normAutofit fontScale="62500" lnSpcReduction="20000"/>
          </a:bodyPr>
          <a:lstStyle/>
          <a:p>
            <a:r>
              <a:rPr lang="en-US" dirty="0" smtClean="0"/>
              <a:t>XML in SQL Server 2005</a:t>
            </a:r>
          </a:p>
          <a:p>
            <a:pPr lvl="1"/>
            <a:r>
              <a:rPr lang="en-US" dirty="0" err="1" smtClean="0"/>
              <a:t>Showplan</a:t>
            </a:r>
            <a:r>
              <a:rPr lang="en-US" dirty="0" smtClean="0"/>
              <a:t> XML, including USE PLAN query hint</a:t>
            </a:r>
          </a:p>
          <a:p>
            <a:pPr lvl="1"/>
            <a:r>
              <a:rPr lang="en-US" dirty="0" smtClean="0"/>
              <a:t>Deadlock Graph</a:t>
            </a:r>
          </a:p>
          <a:p>
            <a:pPr lvl="1"/>
            <a:r>
              <a:rPr lang="en-US" dirty="0" smtClean="0"/>
              <a:t>Blocked Process Report</a:t>
            </a:r>
          </a:p>
          <a:p>
            <a:pPr lvl="1"/>
            <a:r>
              <a:rPr lang="en-US" dirty="0" err="1" smtClean="0"/>
              <a:t>Eventdata</a:t>
            </a:r>
            <a:r>
              <a:rPr lang="en-US" dirty="0" smtClean="0"/>
              <a:t>() function - DDL Triggers </a:t>
            </a:r>
          </a:p>
          <a:p>
            <a:pPr lvl="1"/>
            <a:r>
              <a:rPr lang="en-US" dirty="0" smtClean="0"/>
              <a:t>Event Notifications Messages</a:t>
            </a:r>
          </a:p>
          <a:p>
            <a:pPr lvl="1"/>
            <a:r>
              <a:rPr lang="en-US" dirty="0" smtClean="0"/>
              <a:t>Query Notifications - Notifications and Trace Events</a:t>
            </a:r>
          </a:p>
          <a:p>
            <a:pPr lvl="1"/>
            <a:r>
              <a:rPr lang="en-US" dirty="0" smtClean="0"/>
              <a:t>Trace Events - OLEDB provider information and Execution Warnings/Memory Grant list </a:t>
            </a:r>
          </a:p>
          <a:p>
            <a:pPr lvl="1"/>
            <a:r>
              <a:rPr lang="en-US" dirty="0" smtClean="0"/>
              <a:t>Bulk Copy</a:t>
            </a:r>
          </a:p>
          <a:p>
            <a:pPr lvl="2"/>
            <a:r>
              <a:rPr lang="en-US" dirty="0" smtClean="0"/>
              <a:t>XML Format File</a:t>
            </a:r>
          </a:p>
          <a:p>
            <a:pPr lvl="2"/>
            <a:r>
              <a:rPr lang="en-US" dirty="0" smtClean="0"/>
              <a:t>Bulk Copying XML</a:t>
            </a:r>
          </a:p>
          <a:p>
            <a:pPr lvl="1"/>
            <a:r>
              <a:rPr lang="en-US" dirty="0" smtClean="0"/>
              <a:t>Surface Area Configuration Tool - Input and Output</a:t>
            </a:r>
          </a:p>
          <a:p>
            <a:pPr lvl="1"/>
            <a:r>
              <a:rPr lang="en-US" dirty="0" smtClean="0"/>
              <a:t>Database Tuning Advisor</a:t>
            </a:r>
          </a:p>
          <a:p>
            <a:pPr lvl="1"/>
            <a:r>
              <a:rPr lang="en-US" dirty="0" smtClean="0"/>
              <a:t>SSIS jobs - Reporting Services report files – SSMS/BI Studio Projects</a:t>
            </a:r>
          </a:p>
          <a:p>
            <a:pPr lvl="1"/>
            <a:r>
              <a:rPr lang="en-US" dirty="0" smtClean="0"/>
              <a:t>XMLA</a:t>
            </a:r>
          </a:p>
          <a:p>
            <a:pPr lvl="1"/>
            <a:r>
              <a:rPr lang="en-US" dirty="0" smtClean="0"/>
              <a:t>Web Service Interface to SQL Server</a:t>
            </a:r>
          </a:p>
          <a:p>
            <a:pPr lvl="1"/>
            <a:r>
              <a:rPr lang="en-US" dirty="0" smtClean="0"/>
              <a:t>Web Service Interface to Reporting Services</a:t>
            </a:r>
          </a:p>
          <a:p>
            <a:pPr lvl="1"/>
            <a:r>
              <a:rPr lang="en-US" dirty="0" smtClean="0"/>
              <a:t>Notification Services - Instance and Application Definition files</a:t>
            </a:r>
          </a:p>
          <a:p>
            <a:r>
              <a:rPr lang="en-US" dirty="0" smtClean="0"/>
              <a:t>XML in SQL Server 2008</a:t>
            </a:r>
          </a:p>
          <a:p>
            <a:pPr lvl="1"/>
            <a:r>
              <a:rPr lang="en-US" dirty="0" smtClean="0"/>
              <a:t>Format for Serialized Policies  in Policy-Based Management</a:t>
            </a:r>
          </a:p>
          <a:p>
            <a:pPr lvl="1"/>
            <a:r>
              <a:rPr lang="en-US" dirty="0" smtClean="0"/>
              <a:t>Extended Events</a:t>
            </a:r>
          </a:p>
        </p:txBody>
      </p:sp>
    </p:spTree>
    <p:extLst>
      <p:ext uri="{BB962C8B-B14F-4D97-AF65-F5344CB8AC3E}">
        <p14:creationId xmlns:p14="http://schemas.microsoft.com/office/powerpoint/2010/main" val="349012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Querying XML in System Objects</a:t>
            </a:r>
            <a:endParaRPr lang="en-US" dirty="0"/>
          </a:p>
        </p:txBody>
      </p:sp>
      <p:sp>
        <p:nvSpPr>
          <p:cNvPr id="3" name="Content Placeholder 2"/>
          <p:cNvSpPr>
            <a:spLocks noGrp="1"/>
          </p:cNvSpPr>
          <p:nvPr>
            <p:ph idx="1"/>
          </p:nvPr>
        </p:nvSpPr>
        <p:spPr/>
        <p:txBody>
          <a:bodyPr>
            <a:normAutofit fontScale="92500" lnSpcReduction="10000"/>
          </a:bodyPr>
          <a:lstStyle/>
          <a:p>
            <a:r>
              <a:rPr lang="en-US" smtClean="0"/>
              <a:t>XML is used for data or documents</a:t>
            </a:r>
          </a:p>
          <a:p>
            <a:r>
              <a:rPr lang="en-US" smtClean="0"/>
              <a:t>XML as data in:</a:t>
            </a:r>
          </a:p>
          <a:p>
            <a:pPr lvl="1"/>
            <a:r>
              <a:rPr lang="en-US" smtClean="0"/>
              <a:t>EVENTDATA() </a:t>
            </a:r>
          </a:p>
          <a:p>
            <a:pPr lvl="1"/>
            <a:r>
              <a:rPr lang="en-US" smtClean="0"/>
              <a:t>Query notification data </a:t>
            </a:r>
          </a:p>
          <a:p>
            <a:r>
              <a:rPr lang="en-US" smtClean="0"/>
              <a:t>SQL Server 2005 document formats are XML</a:t>
            </a:r>
          </a:p>
          <a:p>
            <a:pPr lvl="1"/>
            <a:r>
              <a:rPr lang="en-US" smtClean="0"/>
              <a:t>Query Plans</a:t>
            </a:r>
          </a:p>
          <a:p>
            <a:pPr lvl="1"/>
            <a:r>
              <a:rPr lang="en-US" smtClean="0"/>
              <a:t>Deadlock graphs, Blocked process report</a:t>
            </a:r>
          </a:p>
          <a:p>
            <a:pPr lvl="1"/>
            <a:r>
              <a:rPr lang="en-US" smtClean="0"/>
              <a:t>DTA, SAC - input/output parms</a:t>
            </a:r>
          </a:p>
          <a:p>
            <a:pPr lvl="1"/>
            <a:r>
              <a:rPr lang="en-US" smtClean="0"/>
              <a:t>BCP format files</a:t>
            </a:r>
          </a:p>
          <a:p>
            <a:r>
              <a:rPr lang="en-US" smtClean="0"/>
              <a:t>SQL Server projects and queries</a:t>
            </a:r>
          </a:p>
          <a:p>
            <a:pPr lvl="1"/>
            <a:r>
              <a:rPr lang="en-US" smtClean="0"/>
              <a:t>SSMS projects</a:t>
            </a:r>
          </a:p>
          <a:p>
            <a:pPr lvl="1"/>
            <a:r>
              <a:rPr lang="en-US" smtClean="0"/>
              <a:t>SQLRS report definitions</a:t>
            </a:r>
          </a:p>
          <a:p>
            <a:pPr lvl="1"/>
            <a:r>
              <a:rPr lang="en-US" smtClean="0"/>
              <a:t>SSIS jobs</a:t>
            </a:r>
            <a:endParaRPr lang="en-US" dirty="0"/>
          </a:p>
        </p:txBody>
      </p:sp>
    </p:spTree>
    <p:extLst>
      <p:ext uri="{BB962C8B-B14F-4D97-AF65-F5344CB8AC3E}">
        <p14:creationId xmlns:p14="http://schemas.microsoft.com/office/powerpoint/2010/main" val="3579053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XQuery Methods and Processing</a:t>
            </a:r>
            <a:endParaRPr lang="en-US" dirty="0"/>
          </a:p>
        </p:txBody>
      </p:sp>
      <p:sp>
        <p:nvSpPr>
          <p:cNvPr id="3" name="Text Placeholder 2"/>
          <p:cNvSpPr>
            <a:spLocks noGrp="1"/>
          </p:cNvSpPr>
          <p:nvPr>
            <p:ph idx="1"/>
          </p:nvPr>
        </p:nvSpPr>
        <p:spPr/>
        <p:txBody>
          <a:bodyPr>
            <a:normAutofit fontScale="92500" lnSpcReduction="10000"/>
          </a:bodyPr>
          <a:lstStyle/>
          <a:p>
            <a:r>
              <a:rPr lang="en-US" dirty="0" smtClean="0"/>
              <a:t>XQuery methods are part of a SQL statement</a:t>
            </a:r>
          </a:p>
          <a:p>
            <a:pPr lvl="1"/>
            <a:r>
              <a:rPr lang="en-US" dirty="0" smtClean="0"/>
              <a:t>Both SQL and XQuery go through a static phase</a:t>
            </a:r>
          </a:p>
          <a:p>
            <a:pPr lvl="1"/>
            <a:r>
              <a:rPr lang="en-US" dirty="0" smtClean="0"/>
              <a:t>SQL static phase includes</a:t>
            </a:r>
          </a:p>
          <a:p>
            <a:pPr lvl="2"/>
            <a:r>
              <a:rPr lang="en-US" dirty="0" smtClean="0"/>
              <a:t>SQL Parser</a:t>
            </a:r>
          </a:p>
          <a:p>
            <a:pPr lvl="2"/>
            <a:r>
              <a:rPr lang="en-US" dirty="0" smtClean="0"/>
              <a:t>Static Typing - using SQL metadata</a:t>
            </a:r>
          </a:p>
          <a:p>
            <a:pPr lvl="2"/>
            <a:r>
              <a:rPr lang="en-US" dirty="0" err="1" smtClean="0"/>
              <a:t>Algebrization</a:t>
            </a:r>
            <a:endParaRPr lang="en-US" dirty="0" smtClean="0"/>
          </a:p>
          <a:p>
            <a:pPr lvl="1"/>
            <a:r>
              <a:rPr lang="en-US" dirty="0" smtClean="0"/>
              <a:t>XQuery static phase includes</a:t>
            </a:r>
          </a:p>
          <a:p>
            <a:pPr lvl="2"/>
            <a:r>
              <a:rPr lang="en-US" dirty="0" smtClean="0"/>
              <a:t>XQuery Parser</a:t>
            </a:r>
          </a:p>
          <a:p>
            <a:pPr lvl="2"/>
            <a:r>
              <a:rPr lang="en-US" dirty="0" smtClean="0"/>
              <a:t>Static Typing - using (optional) XML Schema Collection</a:t>
            </a:r>
          </a:p>
          <a:p>
            <a:pPr lvl="2"/>
            <a:r>
              <a:rPr lang="en-US" dirty="0" err="1" smtClean="0"/>
              <a:t>Algebrization</a:t>
            </a:r>
            <a:endParaRPr lang="en-US" dirty="0" smtClean="0"/>
          </a:p>
          <a:p>
            <a:pPr lvl="1"/>
            <a:r>
              <a:rPr lang="en-US" dirty="0" smtClean="0"/>
              <a:t>Trees are combined optimized</a:t>
            </a:r>
          </a:p>
          <a:p>
            <a:pPr lvl="2"/>
            <a:r>
              <a:rPr lang="en-US" dirty="0" smtClean="0"/>
              <a:t>Static optimization of the combined logical and physical tree</a:t>
            </a:r>
          </a:p>
          <a:p>
            <a:pPr lvl="2"/>
            <a:r>
              <a:rPr lang="en-US" dirty="0" smtClean="0"/>
              <a:t>Runtime optimization and execution of the tree - using relational &amp; XML indexes</a:t>
            </a:r>
          </a:p>
          <a:p>
            <a:pPr lvl="2"/>
            <a:endParaRPr lang="en-US" dirty="0" smtClean="0"/>
          </a:p>
          <a:p>
            <a:pPr lvl="2"/>
            <a:endParaRPr lang="en-US" dirty="0"/>
          </a:p>
        </p:txBody>
      </p:sp>
    </p:spTree>
    <p:extLst>
      <p:ext uri="{BB962C8B-B14F-4D97-AF65-F5344CB8AC3E}">
        <p14:creationId xmlns:p14="http://schemas.microsoft.com/office/powerpoint/2010/main" val="6993476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spect="1" noChangeArrowheads="1"/>
          </p:cNvSpPr>
          <p:nvPr>
            <p:ph type="title"/>
          </p:nvPr>
        </p:nvSpPr>
        <p:spPr/>
        <p:txBody>
          <a:bodyPr/>
          <a:lstStyle/>
          <a:p>
            <a:r>
              <a:rPr lang="en-US" dirty="0" smtClean="0"/>
              <a:t>XQuery in Query Plans</a:t>
            </a:r>
            <a:endParaRPr lang="en-US" dirty="0"/>
          </a:p>
        </p:txBody>
      </p:sp>
      <p:sp>
        <p:nvSpPr>
          <p:cNvPr id="820227" name="Rectangle 3"/>
          <p:cNvSpPr>
            <a:spLocks noGrp="1" noChangeAspect="1" noChangeArrowheads="1"/>
          </p:cNvSpPr>
          <p:nvPr>
            <p:ph idx="1"/>
          </p:nvPr>
        </p:nvSpPr>
        <p:spPr/>
        <p:txBody>
          <a:bodyPr>
            <a:normAutofit fontScale="85000" lnSpcReduction="10000"/>
          </a:bodyPr>
          <a:lstStyle/>
          <a:p>
            <a:r>
              <a:rPr lang="en-US" dirty="0" smtClean="0"/>
              <a:t>XQuery uses the relational query engine</a:t>
            </a:r>
          </a:p>
          <a:p>
            <a:r>
              <a:rPr lang="en-US" dirty="0" smtClean="0"/>
              <a:t>XQuery methods are SQL "system defined functions"</a:t>
            </a:r>
          </a:p>
          <a:p>
            <a:r>
              <a:rPr lang="en-US" dirty="0" smtClean="0"/>
              <a:t>Integrated query plan is produced</a:t>
            </a:r>
          </a:p>
          <a:p>
            <a:r>
              <a:rPr lang="en-US" dirty="0" smtClean="0"/>
              <a:t>XQuery operations added to (relational) query plan</a:t>
            </a:r>
          </a:p>
          <a:p>
            <a:pPr lvl="1"/>
            <a:r>
              <a:rPr lang="en-US" dirty="0" smtClean="0"/>
              <a:t>Shows up in query plans as UDX</a:t>
            </a:r>
          </a:p>
          <a:p>
            <a:r>
              <a:rPr lang="en-US" dirty="0" smtClean="0"/>
              <a:t>Types of UDX operators</a:t>
            </a:r>
          </a:p>
          <a:p>
            <a:pPr lvl="1"/>
            <a:r>
              <a:rPr lang="en-US" dirty="0" smtClean="0"/>
              <a:t>Check UDX - validates XML being inserted</a:t>
            </a:r>
          </a:p>
          <a:p>
            <a:pPr lvl="1"/>
            <a:r>
              <a:rPr lang="en-US" dirty="0" smtClean="0"/>
              <a:t>XQuery  </a:t>
            </a:r>
            <a:r>
              <a:rPr lang="en-US" dirty="0" err="1" smtClean="0"/>
              <a:t>Serializer</a:t>
            </a:r>
            <a:r>
              <a:rPr lang="en-US" dirty="0" smtClean="0"/>
              <a:t> UDX - serializes the query result as XML </a:t>
            </a:r>
          </a:p>
          <a:p>
            <a:pPr lvl="1"/>
            <a:r>
              <a:rPr lang="en-US" dirty="0" smtClean="0"/>
              <a:t>XQuery  Data UDX - evaluates the XQuery data() function</a:t>
            </a:r>
          </a:p>
          <a:p>
            <a:pPr lvl="1"/>
            <a:r>
              <a:rPr lang="en-US" dirty="0" smtClean="0"/>
              <a:t>XQuery  String  UDX - evaluates the XQuery string() function </a:t>
            </a:r>
          </a:p>
          <a:p>
            <a:pPr lvl="1"/>
            <a:r>
              <a:rPr lang="en-US" dirty="0" smtClean="0"/>
              <a:t>XQuery  Contains UDX - evaluates the XQuery contains() function </a:t>
            </a:r>
          </a:p>
          <a:p>
            <a:pPr lvl="1"/>
            <a:r>
              <a:rPr lang="en-US" dirty="0" smtClean="0"/>
              <a:t>FOR XML UDX – used in SELECT… FOR XML construction</a:t>
            </a:r>
          </a:p>
          <a:p>
            <a:pPr lvl="2"/>
            <a:endParaRPr lang="en-US" dirty="0" smtClean="0"/>
          </a:p>
          <a:p>
            <a:pPr lvl="2"/>
            <a:endParaRPr lang="en-US" dirty="0"/>
          </a:p>
        </p:txBody>
      </p:sp>
    </p:spTree>
    <p:extLst>
      <p:ext uri="{BB962C8B-B14F-4D97-AF65-F5344CB8AC3E}">
        <p14:creationId xmlns:p14="http://schemas.microsoft.com/office/powerpoint/2010/main" val="4132549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2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2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22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2022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2022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2022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2022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022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20227">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20227">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2022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endParaRPr lang="en-US" dirty="0"/>
          </a:p>
        </p:txBody>
      </p:sp>
      <p:sp>
        <p:nvSpPr>
          <p:cNvPr id="3" name="Content Placeholder 2"/>
          <p:cNvSpPr>
            <a:spLocks noGrp="1"/>
          </p:cNvSpPr>
          <p:nvPr>
            <p:ph idx="1"/>
          </p:nvPr>
        </p:nvSpPr>
        <p:spPr/>
        <p:txBody>
          <a:bodyPr/>
          <a:lstStyle/>
          <a:p>
            <a:r>
              <a:rPr lang="en-US" dirty="0" err="1" smtClean="0"/>
              <a:t>TSQL:XQuery</a:t>
            </a:r>
            <a:r>
              <a:rPr lang="en-US" dirty="0" smtClean="0"/>
              <a:t> Static Type</a:t>
            </a:r>
          </a:p>
          <a:p>
            <a:pPr lvl="1"/>
            <a:r>
              <a:rPr lang="en-US" dirty="0" smtClean="0"/>
              <a:t>Provides the type of an XQuery expression</a:t>
            </a:r>
            <a:endParaRPr lang="en-US" dirty="0"/>
          </a:p>
        </p:txBody>
      </p:sp>
    </p:spTree>
    <p:extLst>
      <p:ext uri="{BB962C8B-B14F-4D97-AF65-F5344CB8AC3E}">
        <p14:creationId xmlns:p14="http://schemas.microsoft.com/office/powerpoint/2010/main" val="2221100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DDL Statements - XML Index</a:t>
            </a:r>
            <a:endParaRPr lang="en-US" dirty="0"/>
          </a:p>
        </p:txBody>
      </p:sp>
      <p:sp>
        <p:nvSpPr>
          <p:cNvPr id="3" name="Content Placeholder 2"/>
          <p:cNvSpPr>
            <a:spLocks noGrp="1"/>
          </p:cNvSpPr>
          <p:nvPr>
            <p:ph idx="1"/>
          </p:nvPr>
        </p:nvSpPr>
        <p:spPr>
          <a:xfrm>
            <a:off x="227013" y="1141412"/>
            <a:ext cx="8455025" cy="5373688"/>
          </a:xfrm>
        </p:spPr>
        <p:txBody>
          <a:bodyPr>
            <a:normAutofit fontScale="92500" lnSpcReduction="20000"/>
          </a:bodyPr>
          <a:lstStyle/>
          <a:p>
            <a:r>
              <a:rPr lang="en-US" dirty="0" smtClean="0"/>
              <a:t>CREATE PRIMARY XML INDEX</a:t>
            </a:r>
          </a:p>
          <a:p>
            <a:pPr lvl="1"/>
            <a:r>
              <a:rPr lang="en-US" dirty="0" smtClean="0"/>
              <a:t>One primary XML index per XML column</a:t>
            </a:r>
          </a:p>
          <a:p>
            <a:pPr lvl="1"/>
            <a:r>
              <a:rPr lang="en-US" dirty="0" smtClean="0"/>
              <a:t>Must create primary XML index first</a:t>
            </a:r>
          </a:p>
          <a:p>
            <a:pPr lvl="1"/>
            <a:r>
              <a:rPr lang="en-US" dirty="0" smtClean="0"/>
              <a:t>Requires clustered index on primary key</a:t>
            </a:r>
          </a:p>
          <a:p>
            <a:pPr lvl="1"/>
            <a:r>
              <a:rPr lang="en-US" dirty="0"/>
              <a:t>XML indexes only creatable on tables</a:t>
            </a:r>
          </a:p>
          <a:p>
            <a:pPr lvl="2"/>
            <a:r>
              <a:rPr lang="en-US" dirty="0"/>
              <a:t>Not on indexed views, </a:t>
            </a:r>
            <a:r>
              <a:rPr lang="en-US" dirty="0" smtClean="0"/>
              <a:t>computed columns, variables</a:t>
            </a:r>
            <a:endParaRPr lang="en-US" dirty="0"/>
          </a:p>
          <a:p>
            <a:pPr lvl="1"/>
            <a:r>
              <a:rPr lang="en-US" dirty="0" smtClean="0"/>
              <a:t>Required </a:t>
            </a:r>
            <a:r>
              <a:rPr lang="en-US" dirty="0"/>
              <a:t>SET options </a:t>
            </a:r>
          </a:p>
          <a:p>
            <a:pPr lvl="2"/>
            <a:r>
              <a:rPr lang="en-US" dirty="0"/>
              <a:t>Same as indexed views / computed column </a:t>
            </a:r>
            <a:r>
              <a:rPr lang="en-US" dirty="0" smtClean="0"/>
              <a:t>index</a:t>
            </a:r>
          </a:p>
          <a:p>
            <a:pPr lvl="1"/>
            <a:r>
              <a:rPr lang="en-US" dirty="0"/>
              <a:t>Use same partitioning </a:t>
            </a:r>
            <a:r>
              <a:rPr lang="en-US" dirty="0" smtClean="0"/>
              <a:t>scheme </a:t>
            </a:r>
            <a:r>
              <a:rPr lang="en-US" dirty="0"/>
              <a:t>as base table</a:t>
            </a:r>
          </a:p>
          <a:p>
            <a:pPr lvl="1"/>
            <a:r>
              <a:rPr lang="en-US" dirty="0" smtClean="0"/>
              <a:t>Does </a:t>
            </a:r>
            <a:r>
              <a:rPr lang="en-US" dirty="0"/>
              <a:t>not support </a:t>
            </a:r>
            <a:r>
              <a:rPr lang="en-US" dirty="0" smtClean="0"/>
              <a:t>compression</a:t>
            </a:r>
          </a:p>
          <a:p>
            <a:r>
              <a:rPr lang="en-US" dirty="0" smtClean="0"/>
              <a:t>CREATE XML INDEX .... ON PRIMARY</a:t>
            </a:r>
          </a:p>
          <a:p>
            <a:pPr lvl="1"/>
            <a:r>
              <a:rPr lang="en-US" dirty="0" smtClean="0"/>
              <a:t>Same limitations as primary XML index</a:t>
            </a:r>
          </a:p>
          <a:p>
            <a:r>
              <a:rPr lang="en-US" dirty="0" smtClean="0"/>
              <a:t>ALTER INDEX</a:t>
            </a:r>
          </a:p>
          <a:p>
            <a:pPr lvl="1"/>
            <a:r>
              <a:rPr lang="en-US" dirty="0" smtClean="0"/>
              <a:t>No online index rebuild</a:t>
            </a:r>
          </a:p>
          <a:p>
            <a:r>
              <a:rPr lang="en-US" dirty="0" smtClean="0"/>
              <a:t>DROP INDEX</a:t>
            </a:r>
            <a:endParaRPr lang="en-US" dirty="0"/>
          </a:p>
        </p:txBody>
      </p:sp>
    </p:spTree>
    <p:extLst>
      <p:ext uri="{BB962C8B-B14F-4D97-AF65-F5344CB8AC3E}">
        <p14:creationId xmlns:p14="http://schemas.microsoft.com/office/powerpoint/2010/main" val="3709005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spect="1" noChangeArrowheads="1"/>
          </p:cNvSpPr>
          <p:nvPr>
            <p:ph type="title"/>
          </p:nvPr>
        </p:nvSpPr>
        <p:spPr/>
        <p:txBody>
          <a:bodyPr/>
          <a:lstStyle/>
          <a:p>
            <a:r>
              <a:rPr lang="en-US" dirty="0" smtClean="0"/>
              <a:t>XML Node Table</a:t>
            </a:r>
            <a:endParaRPr lang="en-US" dirty="0"/>
          </a:p>
        </p:txBody>
      </p:sp>
      <p:sp>
        <p:nvSpPr>
          <p:cNvPr id="822275" name="Rectangle 3"/>
          <p:cNvSpPr>
            <a:spLocks noGrp="1" noChangeAspect="1" noChangeArrowheads="1"/>
          </p:cNvSpPr>
          <p:nvPr>
            <p:ph idx="1"/>
          </p:nvPr>
        </p:nvSpPr>
        <p:spPr/>
        <p:txBody>
          <a:bodyPr>
            <a:normAutofit lnSpcReduction="10000"/>
          </a:bodyPr>
          <a:lstStyle/>
          <a:p>
            <a:r>
              <a:rPr lang="en-US" dirty="0" smtClean="0"/>
              <a:t>To be useable by SQL, XML is decomposed into a "node table"</a:t>
            </a:r>
          </a:p>
          <a:p>
            <a:pPr lvl="1"/>
            <a:r>
              <a:rPr lang="en-US" dirty="0" smtClean="0"/>
              <a:t>Node table is a relational table</a:t>
            </a:r>
          </a:p>
          <a:p>
            <a:pPr lvl="1"/>
            <a:r>
              <a:rPr lang="en-US" dirty="0" smtClean="0"/>
              <a:t>Node table is XML index table</a:t>
            </a:r>
          </a:p>
          <a:p>
            <a:pPr lvl="1"/>
            <a:r>
              <a:rPr lang="en-US" dirty="0" smtClean="0"/>
              <a:t>Almost always used in XQuery</a:t>
            </a:r>
          </a:p>
          <a:p>
            <a:pPr lvl="1"/>
            <a:r>
              <a:rPr lang="en-US" dirty="0" smtClean="0"/>
              <a:t>One row per node - possible overflow rows</a:t>
            </a:r>
          </a:p>
          <a:p>
            <a:r>
              <a:rPr lang="en-US" dirty="0" smtClean="0"/>
              <a:t>Appears as "</a:t>
            </a:r>
            <a:r>
              <a:rPr lang="en-US" dirty="0" err="1" smtClean="0"/>
              <a:t>XmlReader</a:t>
            </a:r>
            <a:r>
              <a:rPr lang="en-US" dirty="0" smtClean="0"/>
              <a:t> with </a:t>
            </a:r>
            <a:r>
              <a:rPr lang="en-US" dirty="0" err="1" smtClean="0"/>
              <a:t>XPath</a:t>
            </a:r>
            <a:r>
              <a:rPr lang="en-US" dirty="0" smtClean="0"/>
              <a:t> Filter"</a:t>
            </a:r>
          </a:p>
          <a:p>
            <a:pPr lvl="1"/>
            <a:r>
              <a:rPr lang="en-US" dirty="0" smtClean="0"/>
              <a:t>Similar but not the same as </a:t>
            </a:r>
            <a:r>
              <a:rPr lang="en-US" dirty="0" err="1" smtClean="0"/>
              <a:t>System.Xml.XmlReader</a:t>
            </a:r>
            <a:endParaRPr lang="en-US" dirty="0" smtClean="0"/>
          </a:p>
          <a:p>
            <a:r>
              <a:rPr lang="en-US" dirty="0" smtClean="0"/>
              <a:t>Non-indexed XML – no node cardinality estimates</a:t>
            </a:r>
          </a:p>
          <a:p>
            <a:pPr lvl="1"/>
            <a:r>
              <a:rPr lang="en-US" dirty="0" smtClean="0"/>
              <a:t>Decomposition at execution time</a:t>
            </a:r>
            <a:endParaRPr lang="en-US" dirty="0"/>
          </a:p>
        </p:txBody>
      </p:sp>
    </p:spTree>
    <p:extLst>
      <p:ext uri="{BB962C8B-B14F-4D97-AF65-F5344CB8AC3E}">
        <p14:creationId xmlns:p14="http://schemas.microsoft.com/office/powerpoint/2010/main" val="3613549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227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227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2227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2227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222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227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2227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2227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22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spect="1" noChangeArrowheads="1"/>
          </p:cNvSpPr>
          <p:nvPr>
            <p:ph type="title"/>
          </p:nvPr>
        </p:nvSpPr>
        <p:spPr/>
        <p:txBody>
          <a:bodyPr/>
          <a:lstStyle/>
          <a:p>
            <a:r>
              <a:rPr lang="en-US" smtClean="0"/>
              <a:t>Why XML in a relational database?</a:t>
            </a:r>
          </a:p>
        </p:txBody>
      </p:sp>
      <p:sp>
        <p:nvSpPr>
          <p:cNvPr id="824323" name="Rectangle 3"/>
          <p:cNvSpPr>
            <a:spLocks noGrp="1" noChangeAspect="1" noChangeArrowheads="1"/>
          </p:cNvSpPr>
          <p:nvPr>
            <p:ph idx="1"/>
          </p:nvPr>
        </p:nvSpPr>
        <p:spPr/>
        <p:txBody>
          <a:bodyPr/>
          <a:lstStyle/>
          <a:p>
            <a:r>
              <a:rPr lang="en-US" dirty="0" smtClean="0"/>
              <a:t>XML is </a:t>
            </a:r>
            <a:r>
              <a:rPr lang="en-US" i="1" dirty="0" smtClean="0"/>
              <a:t>lingua franca </a:t>
            </a:r>
            <a:r>
              <a:rPr lang="en-US" dirty="0" smtClean="0"/>
              <a:t>of </a:t>
            </a:r>
            <a:r>
              <a:rPr lang="en-US" dirty="0" err="1" smtClean="0"/>
              <a:t>interop</a:t>
            </a:r>
            <a:endParaRPr lang="en-US" dirty="0" smtClean="0"/>
          </a:p>
          <a:p>
            <a:pPr lvl="1"/>
            <a:r>
              <a:rPr lang="en-US" dirty="0" smtClean="0"/>
              <a:t>data transmitted and received as XML</a:t>
            </a:r>
          </a:p>
          <a:p>
            <a:pPr lvl="1"/>
            <a:r>
              <a:rPr lang="en-US" dirty="0" smtClean="0"/>
              <a:t>widely used in business applications</a:t>
            </a:r>
          </a:p>
          <a:p>
            <a:pPr lvl="1"/>
            <a:r>
              <a:rPr lang="en-US" dirty="0" smtClean="0"/>
              <a:t>many technologies support it</a:t>
            </a:r>
          </a:p>
          <a:p>
            <a:r>
              <a:rPr lang="en-US" dirty="0" smtClean="0"/>
              <a:t>Database will have to deal with XML</a:t>
            </a:r>
          </a:p>
          <a:p>
            <a:pPr lvl="1"/>
            <a:r>
              <a:rPr lang="en-US" dirty="0" smtClean="0"/>
              <a:t>better to deal with it directly in the database</a:t>
            </a:r>
          </a:p>
          <a:p>
            <a:pPr lvl="1"/>
            <a:r>
              <a:rPr lang="en-US" dirty="0" smtClean="0"/>
              <a:t>integrated backup/restore, recovery</a:t>
            </a:r>
          </a:p>
          <a:p>
            <a:pPr lvl="1"/>
            <a:r>
              <a:rPr lang="en-US" dirty="0" smtClean="0"/>
              <a:t>security</a:t>
            </a:r>
          </a:p>
        </p:txBody>
      </p:sp>
    </p:spTree>
    <p:extLst>
      <p:ext uri="{BB962C8B-B14F-4D97-AF65-F5344CB8AC3E}">
        <p14:creationId xmlns:p14="http://schemas.microsoft.com/office/powerpoint/2010/main" val="498597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43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432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2432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2432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2432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2432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2432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243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spect="1" noChangeArrowheads="1"/>
          </p:cNvSpPr>
          <p:nvPr>
            <p:ph type="title"/>
          </p:nvPr>
        </p:nvSpPr>
        <p:spPr/>
        <p:txBody>
          <a:bodyPr/>
          <a:lstStyle/>
          <a:p>
            <a:r>
              <a:rPr lang="en-US" dirty="0"/>
              <a:t>Columns in the node table</a:t>
            </a:r>
          </a:p>
        </p:txBody>
      </p:sp>
      <p:graphicFrame>
        <p:nvGraphicFramePr>
          <p:cNvPr id="824576" name="Group 256"/>
          <p:cNvGraphicFramePr>
            <a:graphicFrameLocks noGrp="1"/>
          </p:cNvGraphicFramePr>
          <p:nvPr>
            <p:extLst>
              <p:ext uri="{D42A27DB-BD31-4B8C-83A1-F6EECF244321}">
                <p14:modId xmlns:p14="http://schemas.microsoft.com/office/powerpoint/2010/main" val="2883129890"/>
              </p:ext>
            </p:extLst>
          </p:nvPr>
        </p:nvGraphicFramePr>
        <p:xfrm>
          <a:off x="863600" y="1143002"/>
          <a:ext cx="7593013" cy="5059678"/>
        </p:xfrm>
        <a:graphic>
          <a:graphicData uri="http://schemas.openxmlformats.org/drawingml/2006/table">
            <a:tbl>
              <a:tblPr firstRow="1">
                <a:tableStyleId>{775DCB02-9BB8-47FD-8907-85C794F793BA}</a:tableStyleId>
              </a:tblPr>
              <a:tblGrid>
                <a:gridCol w="1562100"/>
                <a:gridCol w="3789363"/>
                <a:gridCol w="2241550"/>
              </a:tblGrid>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solidFill>
                            <a:schemeClr val="bg2"/>
                          </a:solidFill>
                          <a:effectLst/>
                          <a:latin typeface="Calibri" pitchFamily="34" charset="0"/>
                          <a:cs typeface="Calibri" pitchFamily="34" charset="0"/>
                        </a:rPr>
                        <a:t>Column Name</a:t>
                      </a:r>
                      <a:endParaRPr kumimoji="0" lang="en-US" sz="1800" b="1" i="0" u="none" strike="noStrike" cap="none" normalizeH="0" baseline="0" dirty="0" smtClean="0">
                        <a:ln>
                          <a:noFill/>
                        </a:ln>
                        <a:solidFill>
                          <a:schemeClr val="bg2"/>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smtClean="0">
                          <a:ln>
                            <a:noFill/>
                          </a:ln>
                          <a:solidFill>
                            <a:schemeClr val="bg2"/>
                          </a:solidFill>
                          <a:effectLst/>
                          <a:latin typeface="Calibri" pitchFamily="34" charset="0"/>
                          <a:cs typeface="Calibri" pitchFamily="34" charset="0"/>
                        </a:rPr>
                        <a:t>Column Description</a:t>
                      </a:r>
                      <a:endParaRPr kumimoji="0" lang="en-US" sz="1800" b="1" i="0" u="none" strike="noStrike" cap="none" normalizeH="0" baseline="0" smtClean="0">
                        <a:ln>
                          <a:noFill/>
                        </a:ln>
                        <a:solidFill>
                          <a:schemeClr val="bg2"/>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solidFill>
                            <a:schemeClr val="bg2"/>
                          </a:solidFill>
                          <a:effectLst/>
                          <a:latin typeface="Calibri" pitchFamily="34" charset="0"/>
                          <a:cs typeface="Calibri" pitchFamily="34" charset="0"/>
                        </a:rPr>
                        <a:t>Data Type</a:t>
                      </a:r>
                      <a:endParaRPr kumimoji="0" lang="en-US" sz="1800" b="1" i="0" u="none" strike="noStrike" cap="none" normalizeH="0" baseline="0" dirty="0" smtClean="0">
                        <a:ln>
                          <a:noFill/>
                        </a:ln>
                        <a:solidFill>
                          <a:schemeClr val="bg2"/>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id </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node identifier in ordpath format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varbinary(900)</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nid </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node name (tokenized)</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int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tagname</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Calibri" pitchFamily="34" charset="0"/>
                          <a:cs typeface="Calibri" pitchFamily="34" charset="0"/>
                        </a:rPr>
                        <a:t>tag name</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nvarchar(4000)</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taguri</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tag uri</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nvarchar(4000)</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tid</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node data type (tokenized)</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int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value </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first portion of the node value</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sql_variant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lvalue</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long node value (pointer)</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nvarchar(max)</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lvaluebin </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long node value in binary (pointer)</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varbinary(max)</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hid</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noFill/>
                          </a:ln>
                          <a:effectLst/>
                          <a:latin typeface="Calibri" pitchFamily="34" charset="0"/>
                          <a:cs typeface="Calibri" pitchFamily="34" charset="0"/>
                        </a:rPr>
                        <a:t>path (tokenized)</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varchar(900)</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xsinil</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is it NULL (xsi:nil)</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bit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xsitype </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does it use xsi:type</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bit</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r>
              <a:tr h="3892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pk1</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noFill/>
                          </a:ln>
                          <a:effectLst/>
                          <a:latin typeface="Calibri" pitchFamily="34" charset="0"/>
                          <a:cs typeface="Calibri" pitchFamily="34" charset="0"/>
                        </a:rPr>
                        <a:t>primary key of the base table</a:t>
                      </a:r>
                      <a:endParaRPr kumimoji="0" lang="en-US" sz="1800" b="0" i="0" u="none" strike="noStrike" cap="none" normalizeH="0" baseline="0" smtClean="0">
                        <a:ln>
                          <a:noFill/>
                        </a:ln>
                        <a:solidFill>
                          <a:schemeClr val="tx1"/>
                        </a:solidFill>
                        <a:effectLst/>
                        <a:latin typeface="Calibri" pitchFamily="34" charset="0"/>
                        <a:cs typeface="Calibri"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err="1" smtClean="0">
                          <a:ln>
                            <a:noFill/>
                          </a:ln>
                          <a:effectLst/>
                          <a:latin typeface="Calibri" pitchFamily="34" charset="0"/>
                          <a:cs typeface="Calibri" pitchFamily="34" charset="0"/>
                        </a:rPr>
                        <a:t>int</a:t>
                      </a:r>
                      <a:endParaRPr kumimoji="0" lang="en-US" sz="18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tc>
              </a:tr>
            </a:tbl>
          </a:graphicData>
        </a:graphic>
      </p:graphicFrame>
      <p:sp>
        <p:nvSpPr>
          <p:cNvPr id="824573" name="Rectangle 253"/>
          <p:cNvSpPr>
            <a:spLocks noChangeArrowheads="1"/>
          </p:cNvSpPr>
          <p:nvPr/>
        </p:nvSpPr>
        <p:spPr bwMode="auto">
          <a:xfrm>
            <a:off x="0" y="5291138"/>
            <a:ext cx="9144000" cy="0"/>
          </a:xfrm>
          <a:prstGeom prst="rect">
            <a:avLst/>
          </a:prstGeom>
          <a:noFill/>
          <a:ln w="9525" algn="ctr">
            <a:noFill/>
            <a:miter lim="800000"/>
            <a:headEnd/>
            <a:tailEnd/>
          </a:ln>
          <a:effectLst/>
        </p:spPr>
        <p:txBody>
          <a:bodyPr wrap="none" anchor="ctr">
            <a:spAutoFit/>
          </a:bodyPr>
          <a:lstStyle/>
          <a:p>
            <a:pPr>
              <a:lnSpc>
                <a:spcPct val="100000"/>
              </a:lnSpc>
            </a:pPr>
            <a:endParaRPr lang="en-US" sz="1800" b="0">
              <a:solidFill>
                <a:schemeClr val="tx1"/>
              </a:solidFill>
              <a:latin typeface="Arial" charset="0"/>
            </a:endParaRPr>
          </a:p>
        </p:txBody>
      </p:sp>
    </p:spTree>
    <p:extLst>
      <p:ext uri="{BB962C8B-B14F-4D97-AF65-F5344CB8AC3E}">
        <p14:creationId xmlns:p14="http://schemas.microsoft.com/office/powerpoint/2010/main" val="3481628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spect="1" noChangeArrowheads="1"/>
          </p:cNvSpPr>
          <p:nvPr>
            <p:ph type="title"/>
          </p:nvPr>
        </p:nvSpPr>
        <p:spPr/>
        <p:txBody>
          <a:bodyPr/>
          <a:lstStyle/>
          <a:p>
            <a:r>
              <a:rPr lang="en-US" dirty="0" smtClean="0"/>
              <a:t>XML Indexes Usage</a:t>
            </a:r>
            <a:endParaRPr lang="en-US" dirty="0"/>
          </a:p>
        </p:txBody>
      </p:sp>
      <p:sp>
        <p:nvSpPr>
          <p:cNvPr id="825347" name="Rectangle 3"/>
          <p:cNvSpPr>
            <a:spLocks noGrp="1" noChangeAspect="1" noChangeArrowheads="1"/>
          </p:cNvSpPr>
          <p:nvPr>
            <p:ph type="body" idx="1"/>
          </p:nvPr>
        </p:nvSpPr>
        <p:spPr/>
        <p:txBody>
          <a:bodyPr/>
          <a:lstStyle/>
          <a:p>
            <a:r>
              <a:rPr lang="en-US"/>
              <a:t>Query against table with XML column</a:t>
            </a:r>
          </a:p>
          <a:p>
            <a:r>
              <a:rPr lang="en-US"/>
              <a:t>This query can result in either top-down</a:t>
            </a:r>
          </a:p>
          <a:p>
            <a:pPr lvl="1"/>
            <a:r>
              <a:rPr lang="en-US"/>
              <a:t>Select rows in base table that qualify</a:t>
            </a:r>
          </a:p>
          <a:p>
            <a:pPr lvl="1"/>
            <a:r>
              <a:rPr lang="en-US"/>
              <a:t>Do XQuery against XML instance in qualifying </a:t>
            </a:r>
          </a:p>
          <a:p>
            <a:r>
              <a:rPr lang="en-US"/>
              <a:t>Or bottom-up execution</a:t>
            </a:r>
          </a:p>
          <a:p>
            <a:pPr lvl="1"/>
            <a:r>
              <a:rPr lang="en-US"/>
              <a:t>Do XQuery first</a:t>
            </a:r>
          </a:p>
          <a:p>
            <a:pPr lvl="1"/>
            <a:r>
              <a:rPr lang="en-US"/>
              <a:t>Then join to base table</a:t>
            </a:r>
          </a:p>
        </p:txBody>
      </p:sp>
      <p:sp>
        <p:nvSpPr>
          <p:cNvPr id="825348" name="Rectangle 4"/>
          <p:cNvSpPr>
            <a:spLocks noChangeArrowheads="1"/>
          </p:cNvSpPr>
          <p:nvPr/>
        </p:nvSpPr>
        <p:spPr bwMode="auto">
          <a:xfrm>
            <a:off x="685800" y="4648200"/>
            <a:ext cx="7720013" cy="1474788"/>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nSpc>
                <a:spcPct val="100000"/>
              </a:lnSpc>
            </a:pPr>
            <a:r>
              <a:rPr lang="en-US" sz="1800" b="0">
                <a:solidFill>
                  <a:schemeClr val="bg2"/>
                </a:solidFill>
                <a:effectLst>
                  <a:outerShdw blurRad="38100" dist="38100" dir="2700000" algn="tl">
                    <a:srgbClr val="FFFFFF"/>
                  </a:outerShdw>
                </a:effectLst>
                <a:latin typeface="Lucida Console" pitchFamily="49" charset="0"/>
              </a:rPr>
              <a:t>-- get qualifying (non-NULL) rows first?</a:t>
            </a:r>
          </a:p>
          <a:p>
            <a:pPr>
              <a:lnSpc>
                <a:spcPct val="100000"/>
              </a:lnSpc>
            </a:pPr>
            <a:r>
              <a:rPr lang="en-US" sz="1800" b="0">
                <a:solidFill>
                  <a:schemeClr val="bg2"/>
                </a:solidFill>
                <a:effectLst>
                  <a:outerShdw blurRad="38100" dist="38100" dir="2700000" algn="tl">
                    <a:srgbClr val="FFFFFF"/>
                  </a:outerShdw>
                </a:effectLst>
                <a:latin typeface="Lucida Console" pitchFamily="49" charset="0"/>
              </a:rPr>
              <a:t>-- or get InvoiceID 1003 first?</a:t>
            </a:r>
          </a:p>
          <a:p>
            <a:pPr>
              <a:lnSpc>
                <a:spcPct val="100000"/>
              </a:lnSpc>
            </a:pPr>
            <a:r>
              <a:rPr lang="en-US" sz="1800" b="0">
                <a:solidFill>
                  <a:schemeClr val="bg2"/>
                </a:solidFill>
                <a:effectLst>
                  <a:outerShdw blurRad="38100" dist="38100" dir="2700000" algn="tl">
                    <a:srgbClr val="FFFFFF"/>
                  </a:outerShdw>
                </a:effectLst>
                <a:latin typeface="Lucida Console" pitchFamily="49" charset="0"/>
              </a:rPr>
              <a:t>SELECT xml_col.exist('/Invoice/@InvoiceID[.= "1003"])</a:t>
            </a:r>
          </a:p>
          <a:p>
            <a:pPr>
              <a:lnSpc>
                <a:spcPct val="100000"/>
              </a:lnSpc>
            </a:pPr>
            <a:r>
              <a:rPr lang="en-US" sz="1800" b="0">
                <a:solidFill>
                  <a:schemeClr val="bg2"/>
                </a:solidFill>
                <a:effectLst>
                  <a:outerShdw blurRad="38100" dist="38100" dir="2700000" algn="tl">
                    <a:srgbClr val="FFFFFF"/>
                  </a:outerShdw>
                </a:effectLst>
                <a:latin typeface="Lucida Console" pitchFamily="49" charset="0"/>
              </a:rPr>
              <a:t>  FROM xml_tab</a:t>
            </a:r>
          </a:p>
          <a:p>
            <a:pPr>
              <a:lnSpc>
                <a:spcPct val="100000"/>
              </a:lnSpc>
            </a:pPr>
            <a:r>
              <a:rPr lang="en-US" sz="1800" b="0">
                <a:solidFill>
                  <a:schemeClr val="bg2"/>
                </a:solidFill>
                <a:effectLst>
                  <a:outerShdw blurRad="38100" dist="38100" dir="2700000" algn="tl">
                    <a:srgbClr val="FFFFFF"/>
                  </a:outerShdw>
                </a:effectLst>
                <a:latin typeface="Lucida Console" pitchFamily="49" charset="0"/>
              </a:rPr>
              <a:t>GO</a:t>
            </a:r>
          </a:p>
        </p:txBody>
      </p:sp>
    </p:spTree>
    <p:extLst>
      <p:ext uri="{BB962C8B-B14F-4D97-AF65-F5344CB8AC3E}">
        <p14:creationId xmlns:p14="http://schemas.microsoft.com/office/powerpoint/2010/main" val="2061918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2"/>
          <p:cNvSpPr>
            <a:spLocks noGrp="1" noChangeAspect="1" noChangeArrowheads="1"/>
          </p:cNvSpPr>
          <p:nvPr>
            <p:ph type="title"/>
          </p:nvPr>
        </p:nvSpPr>
        <p:spPr/>
        <p:txBody>
          <a:bodyPr/>
          <a:lstStyle/>
          <a:p>
            <a:r>
              <a:rPr lang="en-US"/>
              <a:t>Using Primary XML Index</a:t>
            </a:r>
          </a:p>
        </p:txBody>
      </p:sp>
      <p:pic>
        <p:nvPicPr>
          <p:cNvPr id="831492" name="Picture 4" descr="query_with_index"/>
          <p:cNvPicPr>
            <a:picLocks noChangeAspect="1" noChangeArrowheads="1"/>
          </p:cNvPicPr>
          <p:nvPr/>
        </p:nvPicPr>
        <p:blipFill>
          <a:blip r:embed="rId2"/>
          <a:srcRect/>
          <a:stretch>
            <a:fillRect/>
          </a:stretch>
        </p:blipFill>
        <p:spPr bwMode="auto">
          <a:xfrm>
            <a:off x="584200" y="1624013"/>
            <a:ext cx="8102600" cy="2936875"/>
          </a:xfrm>
          <a:prstGeom prst="rect">
            <a:avLst/>
          </a:prstGeom>
          <a:noFill/>
        </p:spPr>
      </p:pic>
      <p:sp>
        <p:nvSpPr>
          <p:cNvPr id="831493" name="Text Box 5"/>
          <p:cNvSpPr txBox="1">
            <a:spLocks noChangeArrowheads="1"/>
          </p:cNvSpPr>
          <p:nvPr/>
        </p:nvSpPr>
        <p:spPr bwMode="auto">
          <a:xfrm>
            <a:off x="5508625" y="4887913"/>
            <a:ext cx="2638425" cy="641350"/>
          </a:xfrm>
          <a:prstGeom prst="rect">
            <a:avLst/>
          </a:prstGeom>
          <a:noFill/>
          <a:ln w="9525" algn="ctr">
            <a:noFill/>
            <a:miter lim="800000"/>
            <a:headEnd/>
            <a:tailEnd/>
          </a:ln>
          <a:effectLst/>
        </p:spPr>
        <p:txBody>
          <a:bodyPr wrap="none">
            <a:spAutoFit/>
          </a:bodyPr>
          <a:lstStyle/>
          <a:p>
            <a:r>
              <a:rPr lang="en-US" sz="2000">
                <a:solidFill>
                  <a:schemeClr val="tx1"/>
                </a:solidFill>
              </a:rPr>
              <a:t>Clustered Index Seek </a:t>
            </a:r>
          </a:p>
          <a:p>
            <a:r>
              <a:rPr lang="en-US" sz="2000">
                <a:solidFill>
                  <a:schemeClr val="tx1"/>
                </a:solidFill>
              </a:rPr>
              <a:t>On Primary XML Index</a:t>
            </a:r>
          </a:p>
        </p:txBody>
      </p:sp>
      <p:sp>
        <p:nvSpPr>
          <p:cNvPr id="831494" name="Line 6"/>
          <p:cNvSpPr>
            <a:spLocks noChangeShapeType="1"/>
          </p:cNvSpPr>
          <p:nvPr/>
        </p:nvSpPr>
        <p:spPr bwMode="auto">
          <a:xfrm flipH="1" flipV="1">
            <a:off x="6832600" y="4051300"/>
            <a:ext cx="12700" cy="889000"/>
          </a:xfrm>
          <a:prstGeom prst="line">
            <a:avLst/>
          </a:prstGeom>
          <a:noFill/>
          <a:ln w="38100">
            <a:solidFill>
              <a:schemeClr val="accent2"/>
            </a:solidFill>
            <a:round/>
            <a:headEnd/>
            <a:tailEnd type="triangle" w="lg" len="med"/>
          </a:ln>
          <a:effectLst/>
        </p:spPr>
        <p:txBody>
          <a:bodyPr>
            <a:spAutoFit/>
          </a:bodyPr>
          <a:lstStyle/>
          <a:p>
            <a:endParaRPr lang="en-US"/>
          </a:p>
        </p:txBody>
      </p:sp>
    </p:spTree>
    <p:extLst>
      <p:ext uri="{BB962C8B-B14F-4D97-AF65-F5344CB8AC3E}">
        <p14:creationId xmlns:p14="http://schemas.microsoft.com/office/powerpoint/2010/main" val="3238648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spect="1" noChangeArrowheads="1"/>
          </p:cNvSpPr>
          <p:nvPr>
            <p:ph type="title"/>
          </p:nvPr>
        </p:nvSpPr>
        <p:spPr/>
        <p:txBody>
          <a:bodyPr/>
          <a:lstStyle/>
          <a:p>
            <a:r>
              <a:rPr lang="en-US" smtClean="0"/>
              <a:t>Secondary XML Indexes</a:t>
            </a:r>
            <a:endParaRPr lang="en-US"/>
          </a:p>
        </p:txBody>
      </p:sp>
      <p:sp>
        <p:nvSpPr>
          <p:cNvPr id="828419" name="Rectangle 3"/>
          <p:cNvSpPr>
            <a:spLocks noGrp="1" noChangeAspect="1" noChangeArrowheads="1"/>
          </p:cNvSpPr>
          <p:nvPr>
            <p:ph idx="1"/>
          </p:nvPr>
        </p:nvSpPr>
        <p:spPr/>
        <p:txBody>
          <a:bodyPr/>
          <a:lstStyle/>
          <a:p>
            <a:r>
              <a:rPr lang="en-US" dirty="0" err="1" smtClean="0"/>
              <a:t>Secondaries</a:t>
            </a:r>
            <a:r>
              <a:rPr lang="en-US" dirty="0" smtClean="0"/>
              <a:t> are non-clustered indexes on the node table</a:t>
            </a:r>
          </a:p>
          <a:p>
            <a:pPr lvl="1"/>
            <a:r>
              <a:rPr lang="en-US" dirty="0" smtClean="0"/>
              <a:t>PATH is index on (HID, value)</a:t>
            </a:r>
          </a:p>
          <a:p>
            <a:pPr lvl="2"/>
            <a:r>
              <a:rPr lang="en-US" dirty="0" smtClean="0"/>
              <a:t>HID is the path</a:t>
            </a:r>
          </a:p>
          <a:p>
            <a:pPr lvl="1"/>
            <a:r>
              <a:rPr lang="en-US" dirty="0" smtClean="0"/>
              <a:t>VALUE is index on (value, HID)</a:t>
            </a:r>
          </a:p>
          <a:p>
            <a:pPr lvl="2"/>
            <a:r>
              <a:rPr lang="en-US" dirty="0" smtClean="0"/>
              <a:t>Same columns as PATH, but reverse order</a:t>
            </a:r>
          </a:p>
          <a:p>
            <a:pPr lvl="1"/>
            <a:r>
              <a:rPr lang="en-US" dirty="0" smtClean="0"/>
              <a:t>PROPERTY is index on (</a:t>
            </a:r>
            <a:r>
              <a:rPr lang="en-US" dirty="0" err="1" smtClean="0"/>
              <a:t>pk</a:t>
            </a:r>
            <a:r>
              <a:rPr lang="en-US" dirty="0" smtClean="0"/>
              <a:t>, HID, value)</a:t>
            </a:r>
          </a:p>
          <a:p>
            <a:pPr lvl="2"/>
            <a:r>
              <a:rPr lang="en-US" dirty="0" smtClean="0"/>
              <a:t>Same as path but includes base primary key</a:t>
            </a:r>
            <a:endParaRPr lang="en-US" dirty="0"/>
          </a:p>
        </p:txBody>
      </p:sp>
    </p:spTree>
    <p:extLst>
      <p:ext uri="{BB962C8B-B14F-4D97-AF65-F5344CB8AC3E}">
        <p14:creationId xmlns:p14="http://schemas.microsoft.com/office/powerpoint/2010/main" val="2332491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84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841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284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2841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841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284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spect="1" noChangeArrowheads="1"/>
          </p:cNvSpPr>
          <p:nvPr>
            <p:ph type="title"/>
          </p:nvPr>
        </p:nvSpPr>
        <p:spPr/>
        <p:txBody>
          <a:bodyPr/>
          <a:lstStyle/>
          <a:p>
            <a:r>
              <a:rPr lang="en-US"/>
              <a:t>Which index?</a:t>
            </a:r>
          </a:p>
        </p:txBody>
      </p:sp>
      <p:sp>
        <p:nvSpPr>
          <p:cNvPr id="829443" name="Rectangle 3"/>
          <p:cNvSpPr>
            <a:spLocks noGrp="1" noChangeAspect="1" noChangeArrowheads="1"/>
          </p:cNvSpPr>
          <p:nvPr>
            <p:ph type="body" idx="1"/>
          </p:nvPr>
        </p:nvSpPr>
        <p:spPr/>
        <p:txBody>
          <a:bodyPr/>
          <a:lstStyle/>
          <a:p>
            <a:r>
              <a:rPr lang="en-US"/>
              <a:t>If all indexes are present</a:t>
            </a:r>
          </a:p>
          <a:p>
            <a:pPr lvl="1"/>
            <a:r>
              <a:rPr lang="en-US"/>
              <a:t>Primary index is "default" index</a:t>
            </a:r>
          </a:p>
          <a:p>
            <a:pPr lvl="2"/>
            <a:r>
              <a:rPr lang="en-US"/>
              <a:t>Used if no other index selective enough</a:t>
            </a:r>
          </a:p>
          <a:p>
            <a:pPr lvl="2"/>
            <a:r>
              <a:rPr lang="en-US"/>
              <a:t>Used for construction</a:t>
            </a:r>
          </a:p>
          <a:p>
            <a:pPr lvl="3"/>
            <a:r>
              <a:rPr lang="en-US"/>
              <a:t>with special value 'DESC'</a:t>
            </a:r>
          </a:p>
          <a:p>
            <a:pPr lvl="1"/>
            <a:r>
              <a:rPr lang="en-US"/>
              <a:t>VALUE is often used with wildcard queries</a:t>
            </a:r>
          </a:p>
          <a:p>
            <a:pPr lvl="2"/>
            <a:r>
              <a:rPr lang="en-US"/>
              <a:t>/SomeNode/@*[. = "special"]</a:t>
            </a:r>
          </a:p>
          <a:p>
            <a:pPr lvl="2"/>
            <a:r>
              <a:rPr lang="en-US"/>
              <a:t>(i.e. any attribute with the value special)</a:t>
            </a:r>
          </a:p>
          <a:p>
            <a:pPr lvl="1"/>
            <a:r>
              <a:rPr lang="en-US"/>
              <a:t>PATH used only if ragged documents</a:t>
            </a:r>
          </a:p>
          <a:p>
            <a:pPr lvl="2"/>
            <a:r>
              <a:rPr lang="en-US"/>
              <a:t>many different paths, high path selectivity</a:t>
            </a:r>
          </a:p>
          <a:p>
            <a:pPr lvl="1"/>
            <a:r>
              <a:rPr lang="en-US"/>
              <a:t>PROPERTY used with sparse attributes</a:t>
            </a:r>
          </a:p>
          <a:p>
            <a:pPr lvl="2"/>
            <a:r>
              <a:rPr lang="en-US"/>
              <a:t>when rows are selected first</a:t>
            </a:r>
          </a:p>
          <a:p>
            <a:pPr lvl="2"/>
            <a:r>
              <a:rPr lang="en-US"/>
              <a:t>many different name-value pairs, different names</a:t>
            </a:r>
          </a:p>
        </p:txBody>
      </p:sp>
    </p:spTree>
    <p:extLst>
      <p:ext uri="{BB962C8B-B14F-4D97-AF65-F5344CB8AC3E}">
        <p14:creationId xmlns:p14="http://schemas.microsoft.com/office/powerpoint/2010/main" val="3182544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Rectangle 2"/>
          <p:cNvSpPr>
            <a:spLocks noGrp="1" noChangeAspect="1" noChangeArrowheads="1"/>
          </p:cNvSpPr>
          <p:nvPr>
            <p:ph type="title"/>
          </p:nvPr>
        </p:nvSpPr>
        <p:spPr/>
        <p:txBody>
          <a:bodyPr/>
          <a:lstStyle/>
          <a:p>
            <a:r>
              <a:rPr lang="en-US" dirty="0" smtClean="0"/>
              <a:t>Additional Performance Hints</a:t>
            </a:r>
            <a:endParaRPr lang="en-US" dirty="0"/>
          </a:p>
        </p:txBody>
      </p:sp>
      <p:sp>
        <p:nvSpPr>
          <p:cNvPr id="840707" name="Rectangle 3"/>
          <p:cNvSpPr>
            <a:spLocks noGrp="1" noChangeAspect="1" noChangeArrowheads="1"/>
          </p:cNvSpPr>
          <p:nvPr>
            <p:ph idx="1"/>
          </p:nvPr>
        </p:nvSpPr>
        <p:spPr/>
        <p:txBody>
          <a:bodyPr>
            <a:normAutofit lnSpcReduction="10000"/>
          </a:bodyPr>
          <a:lstStyle/>
          <a:p>
            <a:r>
              <a:rPr lang="en-US" dirty="0" smtClean="0"/>
              <a:t>Queries that use parent axis generate extra query plan steps</a:t>
            </a:r>
          </a:p>
          <a:p>
            <a:pPr lvl="1"/>
            <a:r>
              <a:rPr lang="en-US" dirty="0" smtClean="0"/>
              <a:t>Avoid parent axis queries if possible</a:t>
            </a:r>
          </a:p>
          <a:p>
            <a:pPr lvl="1"/>
            <a:r>
              <a:rPr lang="en-US" dirty="0" smtClean="0"/>
              <a:t>Use multiple CROSS APPLY steps rather than parent axis to get nodes at multiple nesting levels using </a:t>
            </a:r>
            <a:r>
              <a:rPr lang="en-US" dirty="0" err="1" smtClean="0"/>
              <a:t>xml.nodes</a:t>
            </a:r>
            <a:r>
              <a:rPr lang="en-US" dirty="0" smtClean="0"/>
              <a:t> </a:t>
            </a:r>
          </a:p>
          <a:p>
            <a:r>
              <a:rPr lang="en-US" dirty="0" smtClean="0"/>
              <a:t>Move ordinals to the end of path expressions</a:t>
            </a:r>
          </a:p>
          <a:p>
            <a:pPr lvl="1"/>
            <a:r>
              <a:rPr lang="en-US" dirty="0" smtClean="0"/>
              <a:t>Ensure that the answer is equivalent</a:t>
            </a:r>
          </a:p>
          <a:p>
            <a:r>
              <a:rPr lang="en-US" dirty="0" smtClean="0"/>
              <a:t>Avoid predicates in the middle of path expressions</a:t>
            </a:r>
          </a:p>
          <a:p>
            <a:r>
              <a:rPr lang="en-US" dirty="0" smtClean="0"/>
              <a:t>Specify a single root node in query</a:t>
            </a:r>
          </a:p>
          <a:p>
            <a:pPr lvl="1"/>
            <a:r>
              <a:rPr lang="en-US" dirty="0" smtClean="0"/>
              <a:t>Optimizer assumes XML can be a fragment</a:t>
            </a:r>
          </a:p>
        </p:txBody>
      </p:sp>
    </p:spTree>
    <p:extLst>
      <p:ext uri="{BB962C8B-B14F-4D97-AF65-F5344CB8AC3E}">
        <p14:creationId xmlns:p14="http://schemas.microsoft.com/office/powerpoint/2010/main" val="2215450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07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070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07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070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4070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4070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40707">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407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Construction Best Practices</a:t>
            </a:r>
            <a:endParaRPr lang="en-US" dirty="0"/>
          </a:p>
        </p:txBody>
      </p:sp>
      <p:sp>
        <p:nvSpPr>
          <p:cNvPr id="3" name="Content Placeholder 2"/>
          <p:cNvSpPr>
            <a:spLocks noGrp="1"/>
          </p:cNvSpPr>
          <p:nvPr>
            <p:ph idx="1"/>
          </p:nvPr>
        </p:nvSpPr>
        <p:spPr/>
        <p:txBody>
          <a:bodyPr/>
          <a:lstStyle/>
          <a:p>
            <a:r>
              <a:rPr lang="en-US" dirty="0" smtClean="0"/>
              <a:t>XML Path can be quicker for construction</a:t>
            </a:r>
          </a:p>
          <a:p>
            <a:pPr lvl="1"/>
            <a:r>
              <a:rPr lang="en-US" dirty="0" smtClean="0"/>
              <a:t>Composing XML using XQuery most useful for transforming existing document, not construction from SQL values</a:t>
            </a:r>
          </a:p>
          <a:p>
            <a:pPr lvl="1"/>
            <a:r>
              <a:rPr lang="en-US" dirty="0" smtClean="0"/>
              <a:t>Composing XML nodes from multiple relational columns better using FOR XML PATH</a:t>
            </a:r>
          </a:p>
          <a:p>
            <a:pPr lvl="1"/>
            <a:r>
              <a:rPr lang="en-US" dirty="0" smtClean="0"/>
              <a:t>Composing  XML using XML DML insert node-at-a-time is slowest </a:t>
            </a:r>
          </a:p>
          <a:p>
            <a:endParaRPr lang="en-US" dirty="0"/>
          </a:p>
        </p:txBody>
      </p:sp>
    </p:spTree>
    <p:extLst>
      <p:ext uri="{BB962C8B-B14F-4D97-AF65-F5344CB8AC3E}">
        <p14:creationId xmlns:p14="http://schemas.microsoft.com/office/powerpoint/2010/main" val="3253003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Metadata </a:t>
            </a:r>
            <a:endParaRPr lang="en-US" dirty="0"/>
          </a:p>
        </p:txBody>
      </p:sp>
      <p:sp>
        <p:nvSpPr>
          <p:cNvPr id="3" name="Content Placeholder 2"/>
          <p:cNvSpPr>
            <a:spLocks noGrp="1"/>
          </p:cNvSpPr>
          <p:nvPr>
            <p:ph idx="1"/>
          </p:nvPr>
        </p:nvSpPr>
        <p:spPr/>
        <p:txBody>
          <a:bodyPr/>
          <a:lstStyle/>
          <a:p>
            <a:r>
              <a:rPr lang="en-US" dirty="0" smtClean="0"/>
              <a:t>XML Indexes</a:t>
            </a:r>
          </a:p>
          <a:p>
            <a:pPr lvl="1"/>
            <a:r>
              <a:rPr lang="en-US" dirty="0" err="1" smtClean="0"/>
              <a:t>sys.indexes</a:t>
            </a:r>
            <a:r>
              <a:rPr lang="en-US" dirty="0" smtClean="0"/>
              <a:t> (XML is type 3)</a:t>
            </a:r>
          </a:p>
          <a:p>
            <a:pPr lvl="1"/>
            <a:r>
              <a:rPr lang="en-US" dirty="0" err="1" smtClean="0"/>
              <a:t>sys.xml_indexes</a:t>
            </a:r>
            <a:endParaRPr lang="en-US" dirty="0" smtClean="0"/>
          </a:p>
          <a:p>
            <a:pPr lvl="1"/>
            <a:r>
              <a:rPr lang="en-US" dirty="0" smtClean="0"/>
              <a:t>Internal tables (</a:t>
            </a:r>
            <a:r>
              <a:rPr lang="en-US" dirty="0" err="1" smtClean="0"/>
              <a:t>sys.internal_tables</a:t>
            </a:r>
            <a:r>
              <a:rPr lang="en-US" dirty="0" smtClean="0"/>
              <a:t>)</a:t>
            </a:r>
          </a:p>
          <a:p>
            <a:r>
              <a:rPr lang="en-US" dirty="0"/>
              <a:t>XML Schemas</a:t>
            </a:r>
          </a:p>
          <a:p>
            <a:pPr lvl="1"/>
            <a:r>
              <a:rPr lang="en-US" dirty="0" err="1"/>
              <a:t>sys.xml_schema</a:t>
            </a:r>
            <a:r>
              <a:rPr lang="en-US" dirty="0"/>
              <a:t>_*</a:t>
            </a:r>
          </a:p>
          <a:p>
            <a:pPr lvl="1"/>
            <a:r>
              <a:rPr lang="en-US" dirty="0" err="1"/>
              <a:t>xml_schema_namespace</a:t>
            </a:r>
            <a:r>
              <a:rPr lang="en-US" dirty="0" smtClean="0"/>
              <a:t>(...)</a:t>
            </a:r>
          </a:p>
          <a:p>
            <a:r>
              <a:rPr lang="en-US" smtClean="0"/>
              <a:t>HTTP Endpoint (2005-2008)</a:t>
            </a:r>
            <a:endParaRPr lang="en-US" dirty="0" smtClean="0"/>
          </a:p>
          <a:p>
            <a:pPr lvl="1"/>
            <a:r>
              <a:rPr lang="en-US" dirty="0" err="1" smtClean="0"/>
              <a:t>sys.endpoints</a:t>
            </a:r>
            <a:endParaRPr lang="en-US" dirty="0" smtClean="0"/>
          </a:p>
          <a:p>
            <a:pPr lvl="1"/>
            <a:r>
              <a:rPr lang="en-US" dirty="0" err="1"/>
              <a:t>s</a:t>
            </a:r>
            <a:r>
              <a:rPr lang="en-US" dirty="0" err="1" smtClean="0"/>
              <a:t>ys.http_endpoints</a:t>
            </a:r>
            <a:endParaRPr lang="en-US" dirty="0"/>
          </a:p>
        </p:txBody>
      </p:sp>
    </p:spTree>
    <p:extLst>
      <p:ext uri="{BB962C8B-B14F-4D97-AF65-F5344CB8AC3E}">
        <p14:creationId xmlns:p14="http://schemas.microsoft.com/office/powerpoint/2010/main" val="35235629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Perfmon</a:t>
            </a:r>
            <a:r>
              <a:rPr lang="en-US" dirty="0" smtClean="0"/>
              <a:t> Counters</a:t>
            </a:r>
            <a:endParaRPr lang="en-US" dirty="0"/>
          </a:p>
        </p:txBody>
      </p:sp>
      <p:sp>
        <p:nvSpPr>
          <p:cNvPr id="3" name="Content Placeholder 2"/>
          <p:cNvSpPr>
            <a:spLocks noGrp="1"/>
          </p:cNvSpPr>
          <p:nvPr>
            <p:ph idx="1"/>
          </p:nvPr>
        </p:nvSpPr>
        <p:spPr/>
        <p:txBody>
          <a:bodyPr/>
          <a:lstStyle/>
          <a:p>
            <a:r>
              <a:rPr lang="en-US" dirty="0"/>
              <a:t>General Statistics - SOAP </a:t>
            </a:r>
            <a:r>
              <a:rPr lang="en-US" dirty="0" smtClean="0"/>
              <a:t>Counters (2005-8)</a:t>
            </a:r>
            <a:endParaRPr lang="en-US" dirty="0"/>
          </a:p>
        </p:txBody>
      </p:sp>
    </p:spTree>
    <p:extLst>
      <p:ext uri="{BB962C8B-B14F-4D97-AF65-F5344CB8AC3E}">
        <p14:creationId xmlns:p14="http://schemas.microsoft.com/office/powerpoint/2010/main" val="10742307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and OS Considerations</a:t>
            </a:r>
            <a:endParaRPr lang="en-US" dirty="0"/>
          </a:p>
        </p:txBody>
      </p:sp>
      <p:sp>
        <p:nvSpPr>
          <p:cNvPr id="3" name="Content Placeholder 2"/>
          <p:cNvSpPr>
            <a:spLocks noGrp="1"/>
          </p:cNvSpPr>
          <p:nvPr>
            <p:ph idx="1"/>
          </p:nvPr>
        </p:nvSpPr>
        <p:spPr/>
        <p:txBody>
          <a:bodyPr/>
          <a:lstStyle/>
          <a:p>
            <a:r>
              <a:rPr lang="en-US" dirty="0" smtClean="0"/>
              <a:t>XML data type size</a:t>
            </a:r>
          </a:p>
          <a:p>
            <a:pPr lvl="1"/>
            <a:r>
              <a:rPr lang="en-US" dirty="0" smtClean="0"/>
              <a:t>Up to 2 GB</a:t>
            </a:r>
          </a:p>
          <a:p>
            <a:r>
              <a:rPr lang="en-US" dirty="0" smtClean="0"/>
              <a:t>Can't be specified with collation</a:t>
            </a:r>
          </a:p>
          <a:p>
            <a:pPr lvl="1"/>
            <a:r>
              <a:rPr lang="en-US" dirty="0" smtClean="0"/>
              <a:t>Uses encoding</a:t>
            </a:r>
          </a:p>
          <a:p>
            <a:r>
              <a:rPr lang="en-US" dirty="0" smtClean="0"/>
              <a:t>Special collations for UTF-16 support (2012)</a:t>
            </a:r>
          </a:p>
          <a:p>
            <a:pPr lvl="1"/>
            <a:r>
              <a:rPr lang="en-US" dirty="0" smtClean="0"/>
              <a:t>_SC collations</a:t>
            </a:r>
          </a:p>
          <a:p>
            <a:r>
              <a:rPr lang="en-US" dirty="0" smtClean="0"/>
              <a:t>XML Index</a:t>
            </a:r>
          </a:p>
          <a:p>
            <a:pPr lvl="1"/>
            <a:r>
              <a:rPr lang="en-US" dirty="0" smtClean="0"/>
              <a:t>Primary - space is </a:t>
            </a:r>
            <a:r>
              <a:rPr lang="en-US" dirty="0"/>
              <a:t>4-6 times original </a:t>
            </a:r>
            <a:r>
              <a:rPr lang="en-US" dirty="0" smtClean="0"/>
              <a:t>data</a:t>
            </a:r>
          </a:p>
          <a:p>
            <a:pPr lvl="1"/>
            <a:r>
              <a:rPr lang="en-US" dirty="0" smtClean="0"/>
              <a:t>Secondary - may be as big as original data</a:t>
            </a:r>
          </a:p>
          <a:p>
            <a:pPr lvl="1"/>
            <a:r>
              <a:rPr lang="en-US" dirty="0" smtClean="0"/>
              <a:t>Drastically slows down inserts</a:t>
            </a:r>
            <a:endParaRPr lang="en-US" dirty="0"/>
          </a:p>
        </p:txBody>
      </p:sp>
    </p:spTree>
    <p:extLst>
      <p:ext uri="{BB962C8B-B14F-4D97-AF65-F5344CB8AC3E}">
        <p14:creationId xmlns:p14="http://schemas.microsoft.com/office/powerpoint/2010/main" val="1191660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and The Relational Database</a:t>
            </a:r>
            <a:endParaRPr lang="en-US" dirty="0"/>
          </a:p>
        </p:txBody>
      </p:sp>
      <p:sp>
        <p:nvSpPr>
          <p:cNvPr id="3" name="Content Placeholder 2"/>
          <p:cNvSpPr>
            <a:spLocks noGrp="1"/>
          </p:cNvSpPr>
          <p:nvPr>
            <p:ph idx="1"/>
          </p:nvPr>
        </p:nvSpPr>
        <p:spPr/>
        <p:txBody>
          <a:bodyPr/>
          <a:lstStyle/>
          <a:p>
            <a:r>
              <a:rPr lang="en-US" dirty="0" smtClean="0"/>
              <a:t>XML can be stored as a string – </a:t>
            </a:r>
            <a:r>
              <a:rPr lang="en-US" dirty="0" err="1" smtClean="0"/>
              <a:t>varchar</a:t>
            </a:r>
            <a:r>
              <a:rPr lang="en-US" dirty="0" smtClean="0"/>
              <a:t>/</a:t>
            </a:r>
            <a:r>
              <a:rPr lang="en-US" dirty="0" err="1" smtClean="0"/>
              <a:t>nvarchar</a:t>
            </a:r>
            <a:r>
              <a:rPr lang="en-US" dirty="0" smtClean="0"/>
              <a:t>(max)</a:t>
            </a:r>
          </a:p>
          <a:p>
            <a:pPr lvl="1"/>
            <a:r>
              <a:rPr lang="en-US" dirty="0" smtClean="0"/>
              <a:t>XML supports a variety of encodings</a:t>
            </a:r>
          </a:p>
          <a:p>
            <a:pPr lvl="1"/>
            <a:r>
              <a:rPr lang="en-US" dirty="0" smtClean="0"/>
              <a:t>Or store as </a:t>
            </a:r>
            <a:r>
              <a:rPr lang="en-US" dirty="0" err="1" smtClean="0"/>
              <a:t>varbinary</a:t>
            </a:r>
            <a:r>
              <a:rPr lang="en-US" dirty="0" smtClean="0"/>
              <a:t> to avoid encoding issues</a:t>
            </a:r>
          </a:p>
          <a:p>
            <a:r>
              <a:rPr lang="en-US" dirty="0" smtClean="0"/>
              <a:t>XML can be decomposed to relational data</a:t>
            </a:r>
          </a:p>
          <a:p>
            <a:pPr lvl="1"/>
            <a:r>
              <a:rPr lang="en-US" dirty="0" smtClean="0"/>
              <a:t>And relational data composed into XML format</a:t>
            </a:r>
          </a:p>
          <a:p>
            <a:r>
              <a:rPr lang="en-US" dirty="0" smtClean="0"/>
              <a:t>XML can be stored as a native SQL type</a:t>
            </a:r>
          </a:p>
          <a:p>
            <a:pPr lvl="1"/>
            <a:r>
              <a:rPr lang="en-US" dirty="0" smtClean="0"/>
              <a:t>Permits in-database use of XML technologies</a:t>
            </a:r>
            <a:endParaRPr lang="en-US" dirty="0"/>
          </a:p>
        </p:txBody>
      </p:sp>
    </p:spTree>
    <p:extLst>
      <p:ext uri="{BB962C8B-B14F-4D97-AF65-F5344CB8AC3E}">
        <p14:creationId xmlns:p14="http://schemas.microsoft.com/office/powerpoint/2010/main" val="357589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Content Placeholder 2"/>
          <p:cNvSpPr>
            <a:spLocks noGrp="1"/>
          </p:cNvSpPr>
          <p:nvPr>
            <p:ph idx="1"/>
          </p:nvPr>
        </p:nvSpPr>
        <p:spPr/>
        <p:txBody>
          <a:bodyPr/>
          <a:lstStyle/>
          <a:p>
            <a:r>
              <a:rPr lang="en-US" dirty="0" smtClean="0"/>
              <a:t>XML is used to configure troubleshooting</a:t>
            </a:r>
          </a:p>
          <a:p>
            <a:r>
              <a:rPr lang="en-US" dirty="0" smtClean="0"/>
              <a:t>XML is used to emit troubleshooting info</a:t>
            </a:r>
          </a:p>
          <a:p>
            <a:r>
              <a:rPr lang="en-US" dirty="0" smtClean="0"/>
              <a:t>Using XQuery without XML Index will be slow</a:t>
            </a:r>
          </a:p>
          <a:p>
            <a:r>
              <a:rPr lang="en-US" dirty="0" smtClean="0"/>
              <a:t>XML handles from OPENXML consume memory</a:t>
            </a:r>
          </a:p>
          <a:p>
            <a:r>
              <a:rPr lang="en-US" dirty="0" smtClean="0"/>
              <a:t>Wait types</a:t>
            </a:r>
          </a:p>
          <a:p>
            <a:pPr lvl="1"/>
            <a:r>
              <a:rPr lang="en-US" dirty="0" smtClean="0"/>
              <a:t>HTTP endpoint</a:t>
            </a:r>
          </a:p>
          <a:p>
            <a:pPr lvl="1"/>
            <a:r>
              <a:rPr lang="en-US" smtClean="0"/>
              <a:t>DLL_LOADING_MUTEX</a:t>
            </a:r>
            <a:endParaRPr lang="en-US" dirty="0" smtClean="0"/>
          </a:p>
          <a:p>
            <a:endParaRPr lang="en-US" dirty="0"/>
          </a:p>
        </p:txBody>
      </p:sp>
    </p:spTree>
    <p:extLst>
      <p:ext uri="{BB962C8B-B14F-4D97-AF65-F5344CB8AC3E}">
        <p14:creationId xmlns:p14="http://schemas.microsoft.com/office/powerpoint/2010/main" val="15662910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spect="1" noChangeArrowheads="1"/>
          </p:cNvSpPr>
          <p:nvPr>
            <p:ph type="title"/>
          </p:nvPr>
        </p:nvSpPr>
        <p:spPr>
          <a:xfrm>
            <a:off x="161925" y="228600"/>
            <a:ext cx="8840788" cy="701731"/>
          </a:xfrm>
        </p:spPr>
        <p:txBody>
          <a:bodyPr/>
          <a:lstStyle/>
          <a:p>
            <a:r>
              <a:rPr lang="en-US" dirty="0">
                <a:latin typeface="Calibri" pitchFamily="34" charset="0"/>
                <a:cs typeface="Calibri" pitchFamily="34" charset="0"/>
              </a:rPr>
              <a:t>Scenario for XML Development</a:t>
            </a:r>
          </a:p>
        </p:txBody>
      </p:sp>
      <p:sp>
        <p:nvSpPr>
          <p:cNvPr id="885763" name="Rectangle 3"/>
          <p:cNvSpPr>
            <a:spLocks noGrp="1" noChangeAspect="1" noChangeArrowheads="1"/>
          </p:cNvSpPr>
          <p:nvPr>
            <p:ph type="body" sz="half" idx="1"/>
          </p:nvPr>
        </p:nvSpPr>
        <p:spPr>
          <a:xfrm>
            <a:off x="314325" y="1443038"/>
            <a:ext cx="4365625" cy="5067300"/>
          </a:xfrm>
        </p:spPr>
        <p:txBody>
          <a:bodyPr/>
          <a:lstStyle/>
          <a:p>
            <a:pPr>
              <a:buFontTx/>
              <a:buNone/>
            </a:pPr>
            <a:r>
              <a:rPr lang="en-US" sz="1800" dirty="0"/>
              <a:t>	</a:t>
            </a:r>
            <a:r>
              <a:rPr lang="en-US" dirty="0">
                <a:solidFill>
                  <a:schemeClr val="hlink"/>
                </a:solidFill>
                <a:latin typeface="Calibri" pitchFamily="34" charset="0"/>
                <a:cs typeface="Calibri" pitchFamily="34" charset="0"/>
              </a:rPr>
              <a:t>Good Scenario:</a:t>
            </a:r>
          </a:p>
          <a:p>
            <a:pPr lvl="1"/>
            <a:r>
              <a:rPr lang="en-US" sz="2000" dirty="0">
                <a:latin typeface="Calibri" pitchFamily="34" charset="0"/>
                <a:cs typeface="Calibri" pitchFamily="34" charset="0"/>
              </a:rPr>
              <a:t>Data is semi-structured, small core of fixed data with many, sparsely populated extended attributes </a:t>
            </a:r>
          </a:p>
          <a:p>
            <a:pPr lvl="2"/>
            <a:r>
              <a:rPr lang="en-US" sz="1800" dirty="0">
                <a:latin typeface="Calibri" pitchFamily="34" charset="0"/>
                <a:cs typeface="Calibri" pitchFamily="34" charset="0"/>
              </a:rPr>
              <a:t>Multi-value Property bags</a:t>
            </a:r>
          </a:p>
          <a:p>
            <a:pPr lvl="2"/>
            <a:r>
              <a:rPr lang="en-US" sz="1800" dirty="0">
                <a:latin typeface="Calibri" pitchFamily="34" charset="0"/>
                <a:cs typeface="Calibri" pitchFamily="34" charset="0"/>
              </a:rPr>
              <a:t>Complex Property bags</a:t>
            </a:r>
          </a:p>
          <a:p>
            <a:pPr lvl="2"/>
            <a:r>
              <a:rPr lang="en-US" sz="1800" dirty="0">
                <a:latin typeface="Calibri" pitchFamily="34" charset="0"/>
                <a:cs typeface="Calibri" pitchFamily="34" charset="0"/>
              </a:rPr>
              <a:t>“</a:t>
            </a:r>
            <a:r>
              <a:rPr lang="en-US" sz="1800" dirty="0" err="1">
                <a:latin typeface="Calibri" pitchFamily="34" charset="0"/>
                <a:cs typeface="Calibri" pitchFamily="34" charset="0"/>
              </a:rPr>
              <a:t>WordXML</a:t>
            </a:r>
            <a:r>
              <a:rPr lang="en-US" sz="1800" dirty="0">
                <a:latin typeface="Calibri" pitchFamily="34" charset="0"/>
                <a:cs typeface="Calibri" pitchFamily="34" charset="0"/>
              </a:rPr>
              <a:t>”</a:t>
            </a:r>
          </a:p>
          <a:p>
            <a:pPr lvl="2"/>
            <a:r>
              <a:rPr lang="en-US" sz="1800" dirty="0">
                <a:latin typeface="Calibri" pitchFamily="34" charset="0"/>
                <a:cs typeface="Calibri" pitchFamily="34" charset="0"/>
              </a:rPr>
              <a:t>Fixed data can be stored as relational columns</a:t>
            </a:r>
          </a:p>
          <a:p>
            <a:pPr lvl="1"/>
            <a:r>
              <a:rPr lang="en-US" sz="2000" dirty="0">
                <a:latin typeface="Calibri" pitchFamily="34" charset="0"/>
                <a:cs typeface="Calibri" pitchFamily="34" charset="0"/>
              </a:rPr>
              <a:t>Documents are large but rarely updated</a:t>
            </a:r>
            <a:br>
              <a:rPr lang="en-US" sz="2000" dirty="0">
                <a:latin typeface="Calibri" pitchFamily="34" charset="0"/>
                <a:cs typeface="Calibri" pitchFamily="34" charset="0"/>
              </a:rPr>
            </a:br>
            <a:r>
              <a:rPr lang="en-US" sz="2000" dirty="0">
                <a:latin typeface="Calibri" pitchFamily="34" charset="0"/>
                <a:cs typeface="Calibri" pitchFamily="34" charset="0"/>
              </a:rPr>
              <a:t>   </a:t>
            </a:r>
            <a:r>
              <a:rPr lang="en-US" sz="2000" dirty="0">
                <a:latin typeface="Calibri" pitchFamily="34" charset="0"/>
                <a:cs typeface="Calibri" pitchFamily="34" charset="0"/>
                <a:sym typeface="Wingdings" pitchFamily="2" charset="2"/>
              </a:rPr>
              <a:t> Indexing will pay off</a:t>
            </a:r>
            <a:endParaRPr lang="en-US" sz="2000" dirty="0">
              <a:latin typeface="Calibri" pitchFamily="34" charset="0"/>
              <a:cs typeface="Calibri" pitchFamily="34" charset="0"/>
            </a:endParaRPr>
          </a:p>
          <a:p>
            <a:pPr lvl="1"/>
            <a:r>
              <a:rPr lang="en-US" sz="2000" dirty="0">
                <a:latin typeface="Calibri" pitchFamily="34" charset="0"/>
                <a:cs typeface="Calibri" pitchFamily="34" charset="0"/>
              </a:rPr>
              <a:t>Data is hierarchical</a:t>
            </a:r>
            <a:br>
              <a:rPr lang="en-US" sz="2000" dirty="0">
                <a:latin typeface="Calibri" pitchFamily="34" charset="0"/>
                <a:cs typeface="Calibri" pitchFamily="34" charset="0"/>
              </a:rPr>
            </a:br>
            <a:r>
              <a:rPr lang="en-US" sz="2000" dirty="0">
                <a:latin typeface="Calibri" pitchFamily="34" charset="0"/>
                <a:cs typeface="Calibri" pitchFamily="34" charset="0"/>
              </a:rPr>
              <a:t>   </a:t>
            </a:r>
            <a:r>
              <a:rPr lang="en-US" sz="2000" dirty="0">
                <a:latin typeface="Calibri" pitchFamily="34" charset="0"/>
                <a:cs typeface="Calibri" pitchFamily="34" charset="0"/>
                <a:sym typeface="Wingdings" pitchFamily="2" charset="2"/>
              </a:rPr>
              <a:t></a:t>
            </a:r>
            <a:r>
              <a:rPr lang="en-US" sz="2000" dirty="0">
                <a:latin typeface="Calibri" pitchFamily="34" charset="0"/>
                <a:cs typeface="Calibri" pitchFamily="34" charset="0"/>
              </a:rPr>
              <a:t> path expressions are well suited for finding data</a:t>
            </a:r>
          </a:p>
        </p:txBody>
      </p:sp>
      <p:sp>
        <p:nvSpPr>
          <p:cNvPr id="885764" name="Rectangle 4"/>
          <p:cNvSpPr>
            <a:spLocks noGrp="1" noChangeAspect="1" noChangeArrowheads="1"/>
          </p:cNvSpPr>
          <p:nvPr>
            <p:ph type="body" sz="half" idx="2"/>
          </p:nvPr>
        </p:nvSpPr>
        <p:spPr>
          <a:xfrm>
            <a:off x="4648200" y="1443038"/>
            <a:ext cx="4314825" cy="4598987"/>
          </a:xfrm>
        </p:spPr>
        <p:txBody>
          <a:bodyPr/>
          <a:lstStyle/>
          <a:p>
            <a:pPr>
              <a:buFontTx/>
              <a:buNone/>
            </a:pPr>
            <a:r>
              <a:rPr lang="en-US" sz="1800" dirty="0">
                <a:solidFill>
                  <a:srgbClr val="FFCC00"/>
                </a:solidFill>
              </a:rPr>
              <a:t>	</a:t>
            </a:r>
            <a:r>
              <a:rPr lang="en-US" dirty="0">
                <a:solidFill>
                  <a:schemeClr val="hlink"/>
                </a:solidFill>
                <a:latin typeface="Calibri" pitchFamily="34" charset="0"/>
                <a:cs typeface="Calibri" pitchFamily="34" charset="0"/>
              </a:rPr>
              <a:t>Bad Scenario:</a:t>
            </a:r>
          </a:p>
          <a:p>
            <a:pPr lvl="1"/>
            <a:r>
              <a:rPr lang="en-US" sz="2000" dirty="0">
                <a:latin typeface="Calibri" pitchFamily="34" charset="0"/>
                <a:cs typeface="Calibri" pitchFamily="34" charset="0"/>
              </a:rPr>
              <a:t>“Database in a Cell”</a:t>
            </a:r>
          </a:p>
          <a:p>
            <a:pPr lvl="1"/>
            <a:r>
              <a:rPr lang="en-US" sz="2000" dirty="0">
                <a:latin typeface="Calibri" pitchFamily="34" charset="0"/>
                <a:cs typeface="Calibri" pitchFamily="34" charset="0"/>
              </a:rPr>
              <a:t>Documents are large and updated frequently</a:t>
            </a:r>
          </a:p>
          <a:p>
            <a:pPr lvl="1"/>
            <a:r>
              <a:rPr lang="en-US" sz="2000" dirty="0">
                <a:latin typeface="Calibri" pitchFamily="34" charset="0"/>
                <a:cs typeface="Calibri" pitchFamily="34" charset="0"/>
              </a:rPr>
              <a:t>Document update contention is likely</a:t>
            </a:r>
          </a:p>
          <a:p>
            <a:pPr lvl="1"/>
            <a:r>
              <a:rPr lang="en-US" sz="2000" dirty="0">
                <a:latin typeface="Calibri" pitchFamily="34" charset="0"/>
                <a:cs typeface="Calibri" pitchFamily="34" charset="0"/>
              </a:rPr>
              <a:t>Data is fully structured &amp; populated </a:t>
            </a:r>
            <a:r>
              <a:rPr lang="en-US" sz="2000" dirty="0">
                <a:latin typeface="Calibri" pitchFamily="34" charset="0"/>
                <a:cs typeface="Calibri" pitchFamily="34" charset="0"/>
                <a:sym typeface="Wingdings" pitchFamily="2" charset="2"/>
              </a:rPr>
              <a:t> candidate for conversion to relational schema</a:t>
            </a:r>
          </a:p>
          <a:p>
            <a:pPr lvl="1"/>
            <a:r>
              <a:rPr lang="en-US" sz="2000" dirty="0">
                <a:latin typeface="Calibri" pitchFamily="34" charset="0"/>
                <a:cs typeface="Calibri" pitchFamily="34" charset="0"/>
                <a:sym typeface="Wingdings" pitchFamily="2" charset="2"/>
              </a:rPr>
              <a:t>Data contains large binary objects (2GB limitation)</a:t>
            </a:r>
          </a:p>
          <a:p>
            <a:pPr lvl="1"/>
            <a:endParaRPr lang="en-US" sz="2000" dirty="0"/>
          </a:p>
        </p:txBody>
      </p:sp>
      <p:sp>
        <p:nvSpPr>
          <p:cNvPr id="885765" name="Text Box 5"/>
          <p:cNvSpPr txBox="1">
            <a:spLocks noChangeArrowheads="1"/>
          </p:cNvSpPr>
          <p:nvPr/>
        </p:nvSpPr>
        <p:spPr bwMode="auto">
          <a:xfrm>
            <a:off x="4449763" y="1308100"/>
            <a:ext cx="820737" cy="1555750"/>
          </a:xfrm>
          <a:prstGeom prst="rect">
            <a:avLst/>
          </a:prstGeom>
          <a:noFill/>
          <a:ln w="9525" algn="ctr">
            <a:noFill/>
            <a:miter lim="800000"/>
            <a:headEnd/>
            <a:tailEnd/>
          </a:ln>
          <a:effectLst/>
        </p:spPr>
        <p:txBody>
          <a:bodyPr>
            <a:spAutoFit/>
          </a:bodyPr>
          <a:lstStyle/>
          <a:p>
            <a:pPr algn="ctr">
              <a:lnSpc>
                <a:spcPct val="100000"/>
              </a:lnSpc>
              <a:spcBef>
                <a:spcPct val="50000"/>
              </a:spcBef>
            </a:pPr>
            <a:r>
              <a:rPr lang="en-US" sz="9600" b="0">
                <a:solidFill>
                  <a:srgbClr val="FFFFCC"/>
                </a:solidFill>
                <a:effectLst>
                  <a:outerShdw blurRad="38100" dist="38100" dir="2700000" algn="tl">
                    <a:srgbClr val="000000"/>
                  </a:outerShdw>
                </a:effectLst>
                <a:latin typeface="Wingdings" pitchFamily="2" charset="2"/>
                <a:sym typeface="Wingdings" pitchFamily="2" charset="2"/>
              </a:rPr>
              <a:t></a:t>
            </a:r>
          </a:p>
        </p:txBody>
      </p:sp>
      <p:sp>
        <p:nvSpPr>
          <p:cNvPr id="885766" name="Text Box 6"/>
          <p:cNvSpPr txBox="1">
            <a:spLocks noChangeArrowheads="1"/>
          </p:cNvSpPr>
          <p:nvPr/>
        </p:nvSpPr>
        <p:spPr bwMode="auto">
          <a:xfrm>
            <a:off x="144463" y="1255713"/>
            <a:ext cx="820737" cy="1555750"/>
          </a:xfrm>
          <a:prstGeom prst="rect">
            <a:avLst/>
          </a:prstGeom>
          <a:noFill/>
          <a:ln w="9525" algn="ctr">
            <a:noFill/>
            <a:miter lim="800000"/>
            <a:headEnd/>
            <a:tailEnd/>
          </a:ln>
          <a:effectLst/>
        </p:spPr>
        <p:txBody>
          <a:bodyPr>
            <a:spAutoFit/>
          </a:bodyPr>
          <a:lstStyle/>
          <a:p>
            <a:pPr algn="ctr">
              <a:lnSpc>
                <a:spcPct val="100000"/>
              </a:lnSpc>
              <a:spcBef>
                <a:spcPct val="50000"/>
              </a:spcBef>
            </a:pPr>
            <a:r>
              <a:rPr lang="en-US" sz="9600" b="0">
                <a:solidFill>
                  <a:srgbClr val="FFFFCC"/>
                </a:solidFill>
                <a:effectLst>
                  <a:outerShdw blurRad="38100" dist="38100" dir="2700000" algn="tl">
                    <a:srgbClr val="000000"/>
                  </a:outerShdw>
                </a:effectLst>
                <a:latin typeface="Wingdings" pitchFamily="2" charset="2"/>
                <a:sym typeface="Wingdings" pitchFamily="2" charset="2"/>
              </a:rPr>
              <a:t></a:t>
            </a:r>
          </a:p>
        </p:txBody>
      </p:sp>
    </p:spTree>
    <p:extLst>
      <p:ext uri="{BB962C8B-B14F-4D97-AF65-F5344CB8AC3E}">
        <p14:creationId xmlns:p14="http://schemas.microsoft.com/office/powerpoint/2010/main" val="2443827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2" name="Rectangle 6"/>
          <p:cNvSpPr>
            <a:spLocks noGrp="1" noChangeAspect="1" noChangeArrowheads="1"/>
          </p:cNvSpPr>
          <p:nvPr>
            <p:ph type="title"/>
          </p:nvPr>
        </p:nvSpPr>
        <p:spPr/>
        <p:txBody>
          <a:bodyPr/>
          <a:lstStyle/>
          <a:p>
            <a:pPr>
              <a:defRPr/>
            </a:pPr>
            <a:r>
              <a:rPr lang="en-US" dirty="0" smtClean="0"/>
              <a:t>Review</a:t>
            </a:r>
            <a:endParaRPr lang="en-US" sz="3200" dirty="0" smtClean="0">
              <a:solidFill>
                <a:schemeClr val="accent1"/>
              </a:solidFill>
            </a:endParaRPr>
          </a:p>
        </p:txBody>
      </p:sp>
      <p:sp>
        <p:nvSpPr>
          <p:cNvPr id="157699" name="Rectangle 3"/>
          <p:cNvSpPr>
            <a:spLocks noGrp="1" noChangeAspect="1" noChangeArrowheads="1"/>
          </p:cNvSpPr>
          <p:nvPr>
            <p:ph idx="1"/>
          </p:nvPr>
        </p:nvSpPr>
        <p:spPr/>
        <p:txBody>
          <a:bodyPr>
            <a:normAutofit fontScale="92500"/>
          </a:bodyPr>
          <a:lstStyle/>
          <a:p>
            <a:r>
              <a:rPr lang="en-US" dirty="0" smtClean="0"/>
              <a:t>XML Native Type in SQL Server 2005 and above, with</a:t>
            </a:r>
          </a:p>
          <a:p>
            <a:pPr lvl="1"/>
            <a:r>
              <a:rPr lang="en-US" dirty="0" smtClean="0"/>
              <a:t>XML Schema support</a:t>
            </a:r>
          </a:p>
          <a:p>
            <a:pPr lvl="1"/>
            <a:r>
              <a:rPr lang="en-US" dirty="0" smtClean="0"/>
              <a:t>XQuery </a:t>
            </a:r>
          </a:p>
          <a:p>
            <a:r>
              <a:rPr lang="en-US" dirty="0" smtClean="0"/>
              <a:t>XML &lt;-&gt; Relational model with </a:t>
            </a:r>
          </a:p>
          <a:p>
            <a:pPr lvl="1"/>
            <a:r>
              <a:rPr lang="en-US" dirty="0" err="1" smtClean="0"/>
              <a:t>OpenXML</a:t>
            </a:r>
            <a:r>
              <a:rPr lang="en-US" dirty="0" smtClean="0"/>
              <a:t>, XML nodes method</a:t>
            </a:r>
          </a:p>
          <a:p>
            <a:pPr lvl="1"/>
            <a:r>
              <a:rPr lang="en-US" dirty="0" smtClean="0"/>
              <a:t>SELECT...FOR XML</a:t>
            </a:r>
          </a:p>
          <a:p>
            <a:r>
              <a:rPr lang="en-US" dirty="0" smtClean="0"/>
              <a:t>XQuery is always evaluated as part of a SQL query</a:t>
            </a:r>
          </a:p>
          <a:p>
            <a:pPr lvl="1"/>
            <a:r>
              <a:rPr lang="en-US" dirty="0" smtClean="0"/>
              <a:t>Separate parser, </a:t>
            </a:r>
            <a:r>
              <a:rPr lang="en-US" dirty="0" err="1" smtClean="0"/>
              <a:t>algebrizer</a:t>
            </a:r>
            <a:endParaRPr lang="en-US" dirty="0" smtClean="0"/>
          </a:p>
          <a:p>
            <a:pPr lvl="1"/>
            <a:r>
              <a:rPr lang="en-US" dirty="0" smtClean="0"/>
              <a:t>Integrated plan</a:t>
            </a:r>
          </a:p>
          <a:p>
            <a:r>
              <a:rPr lang="en-US" dirty="0" smtClean="0"/>
              <a:t>XML Indexes assist in XML Query</a:t>
            </a:r>
          </a:p>
          <a:p>
            <a:pPr lvl="1"/>
            <a:r>
              <a:rPr lang="en-US" dirty="0" smtClean="0"/>
              <a:t>Primary and three possible secondary indexes </a:t>
            </a:r>
          </a:p>
          <a:p>
            <a:pPr lvl="1"/>
            <a:endParaRPr lang="en-US" dirty="0" smtClean="0"/>
          </a:p>
        </p:txBody>
      </p:sp>
    </p:spTree>
    <p:extLst>
      <p:ext uri="{BB962C8B-B14F-4D97-AF65-F5344CB8AC3E}">
        <p14:creationId xmlns:p14="http://schemas.microsoft.com/office/powerpoint/2010/main" val="1992634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mtClean="0"/>
              <a:t>References</a:t>
            </a:r>
          </a:p>
        </p:txBody>
      </p:sp>
      <p:sp>
        <p:nvSpPr>
          <p:cNvPr id="36867" name="Rectangle 3"/>
          <p:cNvSpPr>
            <a:spLocks noGrp="1" noChangeArrowheads="1"/>
          </p:cNvSpPr>
          <p:nvPr>
            <p:ph idx="1"/>
          </p:nvPr>
        </p:nvSpPr>
        <p:spPr/>
        <p:txBody>
          <a:bodyPr/>
          <a:lstStyle/>
          <a:p>
            <a:r>
              <a:rPr lang="en-US" sz="2000" dirty="0" smtClean="0">
                <a:hlinkClick r:id="rId3"/>
              </a:rPr>
              <a:t>XML Best Practices for Microsoft SQL Server 2005</a:t>
            </a:r>
            <a:r>
              <a:rPr lang="en-US" sz="2000" dirty="0" smtClean="0"/>
              <a:t>, Shankar Pal et al., MSDN Online</a:t>
            </a:r>
          </a:p>
          <a:p>
            <a:r>
              <a:rPr lang="en-US" sz="2000" dirty="0" smtClean="0">
                <a:hlinkClick r:id="rId4"/>
              </a:rPr>
              <a:t>What's New in FOR XML in Microsoft SQL Server 2005</a:t>
            </a:r>
            <a:r>
              <a:rPr lang="en-US" sz="2000" dirty="0" smtClean="0"/>
              <a:t>, Michael </a:t>
            </a:r>
            <a:r>
              <a:rPr lang="en-US" sz="2000" dirty="0" err="1" smtClean="0"/>
              <a:t>Rys</a:t>
            </a:r>
            <a:r>
              <a:rPr lang="en-US" sz="2000" dirty="0" smtClean="0"/>
              <a:t>, MSDN Online  </a:t>
            </a:r>
          </a:p>
          <a:p>
            <a:r>
              <a:rPr lang="en-US" sz="2000" dirty="0" smtClean="0">
                <a:hlinkClick r:id="rId5"/>
              </a:rPr>
              <a:t>XML Support in Microsoft SQL Server 2005</a:t>
            </a:r>
            <a:r>
              <a:rPr lang="en-US" sz="2000" dirty="0" smtClean="0"/>
              <a:t>, Shankar Pal, Mark </a:t>
            </a:r>
            <a:r>
              <a:rPr lang="en-US" sz="2000" dirty="0" err="1" smtClean="0"/>
              <a:t>Fussell</a:t>
            </a:r>
            <a:r>
              <a:rPr lang="en-US" sz="2000" dirty="0" smtClean="0"/>
              <a:t>, and Irwin </a:t>
            </a:r>
            <a:r>
              <a:rPr lang="en-US" sz="2000" dirty="0" err="1" smtClean="0"/>
              <a:t>Dolobowsky</a:t>
            </a:r>
            <a:r>
              <a:rPr lang="en-US" sz="2000" i="1" dirty="0" smtClean="0"/>
              <a:t>, </a:t>
            </a:r>
            <a:r>
              <a:rPr lang="en-US" sz="2000" dirty="0" smtClean="0"/>
              <a:t>MSDN Online</a:t>
            </a:r>
          </a:p>
          <a:p>
            <a:r>
              <a:rPr lang="en-US" sz="2000" dirty="0" smtClean="0">
                <a:hlinkClick r:id="rId6"/>
              </a:rPr>
              <a:t>Performance Optimizations for the XML Data Type in SQL Server</a:t>
            </a:r>
            <a:r>
              <a:rPr lang="en-US" sz="2000" dirty="0" smtClean="0"/>
              <a:t>, Shankar Pal, et al., MSDN Online</a:t>
            </a:r>
          </a:p>
          <a:p>
            <a:r>
              <a:rPr lang="en-US" sz="2000" dirty="0" smtClean="0"/>
              <a:t>Webcast: </a:t>
            </a:r>
            <a:r>
              <a:rPr lang="en-US" sz="2000" dirty="0" smtClean="0">
                <a:hlinkClick r:id="rId7"/>
              </a:rPr>
              <a:t>Introducing XML in SQL Server 2005</a:t>
            </a:r>
            <a:endParaRPr lang="en-US" sz="2000" dirty="0" smtClean="0"/>
          </a:p>
          <a:p>
            <a:r>
              <a:rPr lang="en-US" sz="2000" dirty="0" smtClean="0"/>
              <a:t>What's New in FOR XML in Microsoft SQL Server 2008, Michael </a:t>
            </a:r>
            <a:r>
              <a:rPr lang="en-US" sz="2000" dirty="0" err="1" smtClean="0"/>
              <a:t>Rys</a:t>
            </a:r>
            <a:r>
              <a:rPr lang="en-US" sz="2000" dirty="0" smtClean="0"/>
              <a:t>, MSDN Online  </a:t>
            </a:r>
          </a:p>
        </p:txBody>
      </p:sp>
    </p:spTree>
    <p:extLst>
      <p:ext uri="{BB962C8B-B14F-4D97-AF65-F5344CB8AC3E}">
        <p14:creationId xmlns:p14="http://schemas.microsoft.com/office/powerpoint/2010/main" val="428401556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Processing XML using SQLXML4</a:t>
            </a:r>
            <a:endParaRPr lang="en-US" dirty="0"/>
          </a:p>
        </p:txBody>
      </p:sp>
      <p:sp>
        <p:nvSpPr>
          <p:cNvPr id="3" name="Content Placeholder 2"/>
          <p:cNvSpPr>
            <a:spLocks noGrp="1"/>
          </p:cNvSpPr>
          <p:nvPr>
            <p:ph idx="1"/>
          </p:nvPr>
        </p:nvSpPr>
        <p:spPr/>
        <p:txBody>
          <a:bodyPr>
            <a:normAutofit lnSpcReduction="10000"/>
          </a:bodyPr>
          <a:lstStyle/>
          <a:p>
            <a:r>
              <a:rPr lang="en-US" dirty="0" smtClean="0"/>
              <a:t>Functionality set using IIS and libraries</a:t>
            </a:r>
          </a:p>
          <a:p>
            <a:r>
              <a:rPr lang="en-US" dirty="0" smtClean="0"/>
              <a:t>Installs by default with SQL Server 2005</a:t>
            </a:r>
          </a:p>
          <a:p>
            <a:pPr lvl="1"/>
            <a:r>
              <a:rPr lang="en-US" dirty="0" smtClean="0"/>
              <a:t>But not with SQL Server 2008+</a:t>
            </a:r>
          </a:p>
          <a:p>
            <a:r>
              <a:rPr lang="en-US" dirty="0" smtClean="0"/>
              <a:t>Includes</a:t>
            </a:r>
          </a:p>
          <a:p>
            <a:pPr lvl="1"/>
            <a:r>
              <a:rPr lang="en-US" dirty="0" smtClean="0"/>
              <a:t>SQLXML Bulk Loader</a:t>
            </a:r>
          </a:p>
          <a:p>
            <a:pPr lvl="1"/>
            <a:r>
              <a:rPr lang="en-US" dirty="0" smtClean="0"/>
              <a:t>Client-side SELECT FOR XML formatting</a:t>
            </a:r>
          </a:p>
          <a:p>
            <a:pPr lvl="2"/>
            <a:r>
              <a:rPr lang="en-US" dirty="0" smtClean="0"/>
              <a:t>Using templates</a:t>
            </a:r>
          </a:p>
          <a:p>
            <a:pPr lvl="1"/>
            <a:r>
              <a:rPr lang="en-US" dirty="0" err="1" smtClean="0"/>
              <a:t>XPath</a:t>
            </a:r>
            <a:r>
              <a:rPr lang="en-US" dirty="0" smtClean="0"/>
              <a:t> queries using XSD Mapping Schemas</a:t>
            </a:r>
          </a:p>
          <a:p>
            <a:pPr lvl="1"/>
            <a:r>
              <a:rPr lang="en-US" dirty="0" smtClean="0"/>
              <a:t>Transformation using </a:t>
            </a:r>
            <a:r>
              <a:rPr lang="en-US" dirty="0" err="1" smtClean="0"/>
              <a:t>midtier</a:t>
            </a:r>
            <a:r>
              <a:rPr lang="en-US" dirty="0" smtClean="0"/>
              <a:t> XSLT transforms</a:t>
            </a:r>
          </a:p>
          <a:p>
            <a:pPr lvl="1"/>
            <a:r>
              <a:rPr lang="en-US" dirty="0" err="1" smtClean="0"/>
              <a:t>Updategrams</a:t>
            </a:r>
            <a:r>
              <a:rPr lang="en-US" dirty="0" smtClean="0"/>
              <a:t> for data modification</a:t>
            </a:r>
          </a:p>
          <a:p>
            <a:pPr lvl="1"/>
            <a:r>
              <a:rPr lang="en-US" dirty="0" smtClean="0"/>
              <a:t>Client-side components</a:t>
            </a:r>
          </a:p>
          <a:p>
            <a:pPr lvl="2"/>
            <a:r>
              <a:rPr lang="en-US" dirty="0" smtClean="0"/>
              <a:t>SQLXML Managed Classes</a:t>
            </a:r>
          </a:p>
          <a:p>
            <a:pPr lvl="2"/>
            <a:r>
              <a:rPr lang="en-US" dirty="0" err="1" smtClean="0"/>
              <a:t>Diffgrams</a:t>
            </a:r>
            <a:endParaRPr lang="en-US" dirty="0"/>
          </a:p>
        </p:txBody>
      </p:sp>
    </p:spTree>
    <p:extLst>
      <p:ext uri="{BB962C8B-B14F-4D97-AF65-F5344CB8AC3E}">
        <p14:creationId xmlns:p14="http://schemas.microsoft.com/office/powerpoint/2010/main" val="390655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Objects and Types</a:t>
            </a:r>
            <a:endParaRPr lang="en-US" dirty="0"/>
          </a:p>
        </p:txBody>
      </p:sp>
      <p:sp>
        <p:nvSpPr>
          <p:cNvPr id="3" name="Content Placeholder 2"/>
          <p:cNvSpPr>
            <a:spLocks noGrp="1"/>
          </p:cNvSpPr>
          <p:nvPr>
            <p:ph idx="1"/>
          </p:nvPr>
        </p:nvSpPr>
        <p:spPr/>
        <p:txBody>
          <a:bodyPr/>
          <a:lstStyle/>
          <a:p>
            <a:r>
              <a:rPr lang="en-US" dirty="0" smtClean="0"/>
              <a:t>XML Data Type</a:t>
            </a:r>
            <a:endParaRPr lang="en-US" dirty="0"/>
          </a:p>
          <a:p>
            <a:r>
              <a:rPr lang="en-US" dirty="0" smtClean="0"/>
              <a:t>XML Data Types Methods</a:t>
            </a:r>
          </a:p>
          <a:p>
            <a:pPr lvl="1"/>
            <a:r>
              <a:rPr lang="en-US" dirty="0" smtClean="0"/>
              <a:t>exist/value/query/nodes</a:t>
            </a:r>
          </a:p>
          <a:p>
            <a:r>
              <a:rPr lang="en-US" dirty="0" smtClean="0"/>
              <a:t>XML Schema Collection</a:t>
            </a:r>
          </a:p>
          <a:p>
            <a:r>
              <a:rPr lang="en-US" dirty="0" smtClean="0"/>
              <a:t>XQuery Language Support</a:t>
            </a:r>
          </a:p>
          <a:p>
            <a:r>
              <a:rPr lang="en-US" dirty="0" smtClean="0"/>
              <a:t>XML Indexes</a:t>
            </a:r>
          </a:p>
          <a:p>
            <a:r>
              <a:rPr lang="en-US" dirty="0" smtClean="0"/>
              <a:t>Web Service Endpoint (2005-2008 R2)</a:t>
            </a:r>
          </a:p>
          <a:p>
            <a:pPr lvl="1"/>
            <a:r>
              <a:rPr lang="en-US" dirty="0" smtClean="0"/>
              <a:t>Removed in SQL Server 2012</a:t>
            </a:r>
          </a:p>
        </p:txBody>
      </p:sp>
    </p:spTree>
    <p:extLst>
      <p:ext uri="{BB962C8B-B14F-4D97-AF65-F5344CB8AC3E}">
        <p14:creationId xmlns:p14="http://schemas.microsoft.com/office/powerpoint/2010/main" val="1304423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Data</a:t>
            </a:r>
            <a:endParaRPr lang="en-US" dirty="0"/>
          </a:p>
        </p:txBody>
      </p:sp>
      <p:sp>
        <p:nvSpPr>
          <p:cNvPr id="3" name="Content Placeholder 2"/>
          <p:cNvSpPr>
            <a:spLocks noGrp="1"/>
          </p:cNvSpPr>
          <p:nvPr>
            <p:ph idx="1"/>
          </p:nvPr>
        </p:nvSpPr>
        <p:spPr/>
        <p:txBody>
          <a:bodyPr>
            <a:normAutofit/>
          </a:bodyPr>
          <a:lstStyle/>
          <a:p>
            <a:r>
              <a:rPr lang="en-US" dirty="0" smtClean="0"/>
              <a:t>XML is a non-relational complex type</a:t>
            </a:r>
          </a:p>
          <a:p>
            <a:pPr lvl="1"/>
            <a:r>
              <a:rPr lang="en-US" dirty="0" smtClean="0"/>
              <a:t>Data storage format</a:t>
            </a:r>
          </a:p>
          <a:p>
            <a:pPr lvl="1"/>
            <a:r>
              <a:rPr lang="en-US" dirty="0"/>
              <a:t>I</a:t>
            </a:r>
            <a:r>
              <a:rPr lang="en-US" dirty="0" smtClean="0"/>
              <a:t>nformation exchange format</a:t>
            </a:r>
          </a:p>
          <a:p>
            <a:pPr lvl="1"/>
            <a:r>
              <a:rPr lang="en-US" dirty="0"/>
              <a:t>M</a:t>
            </a:r>
            <a:r>
              <a:rPr lang="en-US" dirty="0" smtClean="0"/>
              <a:t>etadata format</a:t>
            </a:r>
          </a:p>
          <a:p>
            <a:r>
              <a:rPr lang="en-US" dirty="0" smtClean="0"/>
              <a:t>XML has its own schema language - XSD</a:t>
            </a:r>
          </a:p>
          <a:p>
            <a:r>
              <a:rPr lang="en-US" dirty="0" smtClean="0"/>
              <a:t>XML has a variety of query languages</a:t>
            </a:r>
          </a:p>
          <a:p>
            <a:pPr lvl="1"/>
            <a:r>
              <a:rPr lang="en-US" dirty="0" smtClean="0"/>
              <a:t>XPath</a:t>
            </a:r>
          </a:p>
          <a:p>
            <a:pPr lvl="1"/>
            <a:r>
              <a:rPr lang="en-US" dirty="0" smtClean="0"/>
              <a:t>XQuery</a:t>
            </a:r>
          </a:p>
          <a:p>
            <a:pPr lvl="1"/>
            <a:r>
              <a:rPr lang="en-US" dirty="0" smtClean="0"/>
              <a:t>XSLT</a:t>
            </a:r>
            <a:endParaRPr lang="en-US" dirty="0"/>
          </a:p>
        </p:txBody>
      </p:sp>
    </p:spTree>
    <p:extLst>
      <p:ext uri="{BB962C8B-B14F-4D97-AF65-F5344CB8AC3E}">
        <p14:creationId xmlns:p14="http://schemas.microsoft.com/office/powerpoint/2010/main" val="2918879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spect="1" noChangeArrowheads="1"/>
          </p:cNvSpPr>
          <p:nvPr>
            <p:ph type="title"/>
          </p:nvPr>
        </p:nvSpPr>
        <p:spPr/>
        <p:txBody>
          <a:bodyPr/>
          <a:lstStyle/>
          <a:p>
            <a:pPr eaLnBrk="1" hangingPunct="1">
              <a:defRPr/>
            </a:pPr>
            <a:r>
              <a:rPr lang="en-US" smtClean="0"/>
              <a:t>XML as a data type</a:t>
            </a:r>
          </a:p>
        </p:txBody>
      </p:sp>
      <p:sp>
        <p:nvSpPr>
          <p:cNvPr id="828419" name="Rectangle 3"/>
          <p:cNvSpPr>
            <a:spLocks noGrp="1" noChangeAspect="1" noChangeArrowheads="1"/>
          </p:cNvSpPr>
          <p:nvPr>
            <p:ph idx="1"/>
          </p:nvPr>
        </p:nvSpPr>
        <p:spPr/>
        <p:txBody>
          <a:bodyPr/>
          <a:lstStyle/>
          <a:p>
            <a:pPr eaLnBrk="1" hangingPunct="1">
              <a:defRPr/>
            </a:pPr>
            <a:r>
              <a:rPr lang="en-US" smtClean="0"/>
              <a:t>The XML data type is native database type</a:t>
            </a:r>
          </a:p>
          <a:p>
            <a:pPr lvl="1" eaLnBrk="1" hangingPunct="1">
              <a:defRPr/>
            </a:pPr>
            <a:r>
              <a:rPr lang="en-US" smtClean="0"/>
              <a:t>used as type of column in table</a:t>
            </a:r>
          </a:p>
          <a:p>
            <a:pPr lvl="1" eaLnBrk="1" hangingPunct="1">
              <a:defRPr/>
            </a:pPr>
            <a:r>
              <a:rPr lang="en-US" smtClean="0"/>
              <a:t>used as type of parameter in stored procedure</a:t>
            </a:r>
          </a:p>
          <a:p>
            <a:pPr lvl="1" eaLnBrk="1" hangingPunct="1">
              <a:defRPr/>
            </a:pPr>
            <a:r>
              <a:rPr lang="en-US" smtClean="0"/>
              <a:t>used as type of return value of a user-defined function</a:t>
            </a:r>
          </a:p>
          <a:p>
            <a:pPr lvl="1" eaLnBrk="1" hangingPunct="1">
              <a:defRPr/>
            </a:pPr>
            <a:r>
              <a:rPr lang="en-US" smtClean="0"/>
              <a:t>used as type of a variable</a:t>
            </a:r>
          </a:p>
        </p:txBody>
      </p:sp>
    </p:spTree>
    <p:extLst>
      <p:ext uri="{BB962C8B-B14F-4D97-AF65-F5344CB8AC3E}">
        <p14:creationId xmlns:p14="http://schemas.microsoft.com/office/powerpoint/2010/main" val="394268030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2"/>
          <p:cNvSpPr>
            <a:spLocks noGrp="1" noChangeAspect="1" noChangeArrowheads="1"/>
          </p:cNvSpPr>
          <p:nvPr>
            <p:ph type="title"/>
          </p:nvPr>
        </p:nvSpPr>
        <p:spPr/>
        <p:txBody>
          <a:bodyPr/>
          <a:lstStyle/>
          <a:p>
            <a:pPr eaLnBrk="1" hangingPunct="1">
              <a:defRPr/>
            </a:pPr>
            <a:r>
              <a:rPr lang="en-US" smtClean="0"/>
              <a:t>Using the XML data type</a:t>
            </a:r>
          </a:p>
        </p:txBody>
      </p:sp>
      <p:sp>
        <p:nvSpPr>
          <p:cNvPr id="830470" name="Rectangle 6"/>
          <p:cNvSpPr>
            <a:spLocks noChangeArrowheads="1"/>
          </p:cNvSpPr>
          <p:nvPr/>
        </p:nvSpPr>
        <p:spPr bwMode="auto">
          <a:xfrm>
            <a:off x="698500" y="1459081"/>
            <a:ext cx="3351213" cy="1015663"/>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gn="l">
              <a:lnSpc>
                <a:spcPct val="100000"/>
              </a:lnSpc>
              <a:defRPr/>
            </a:pPr>
            <a:r>
              <a:rPr lang="en-US" sz="2000" b="1" dirty="0">
                <a:solidFill>
                  <a:schemeClr val="bg2"/>
                </a:solidFill>
                <a:latin typeface="Consolas" pitchFamily="49" charset="0"/>
              </a:rPr>
              <a:t>CREATE TABLE </a:t>
            </a:r>
            <a:r>
              <a:rPr lang="en-US" sz="2000" b="1" dirty="0" err="1">
                <a:solidFill>
                  <a:schemeClr val="bg2"/>
                </a:solidFill>
                <a:latin typeface="Consolas" pitchFamily="49" charset="0"/>
              </a:rPr>
              <a:t>xml_tab</a:t>
            </a:r>
            <a:r>
              <a:rPr lang="en-US" sz="2000" b="1" dirty="0">
                <a:solidFill>
                  <a:schemeClr val="bg2"/>
                </a:solidFill>
                <a:latin typeface="Consolas" pitchFamily="49" charset="0"/>
              </a:rPr>
              <a:t> (</a:t>
            </a:r>
          </a:p>
          <a:p>
            <a:pPr algn="l">
              <a:lnSpc>
                <a:spcPct val="100000"/>
              </a:lnSpc>
              <a:defRPr/>
            </a:pPr>
            <a:r>
              <a:rPr lang="en-US" sz="2000" b="1" dirty="0">
                <a:solidFill>
                  <a:schemeClr val="bg2"/>
                </a:solidFill>
                <a:latin typeface="Consolas" pitchFamily="49" charset="0"/>
              </a:rPr>
              <a:t>   id INTEGER, </a:t>
            </a:r>
          </a:p>
          <a:p>
            <a:pPr algn="l">
              <a:lnSpc>
                <a:spcPct val="100000"/>
              </a:lnSpc>
              <a:defRPr/>
            </a:pPr>
            <a:r>
              <a:rPr lang="en-US" sz="2000" b="1" dirty="0">
                <a:solidFill>
                  <a:schemeClr val="bg2"/>
                </a:solidFill>
                <a:latin typeface="Consolas" pitchFamily="49" charset="0"/>
              </a:rPr>
              <a:t>   </a:t>
            </a:r>
            <a:r>
              <a:rPr lang="en-US" sz="2000" b="1" dirty="0" err="1">
                <a:solidFill>
                  <a:schemeClr val="bg2"/>
                </a:solidFill>
                <a:latin typeface="Consolas" pitchFamily="49" charset="0"/>
              </a:rPr>
              <a:t>xml_col</a:t>
            </a:r>
            <a:r>
              <a:rPr lang="en-US" sz="2000" b="1" dirty="0">
                <a:solidFill>
                  <a:schemeClr val="bg2"/>
                </a:solidFill>
                <a:latin typeface="Consolas" pitchFamily="49" charset="0"/>
              </a:rPr>
              <a:t> XML)</a:t>
            </a:r>
          </a:p>
        </p:txBody>
      </p:sp>
      <p:sp>
        <p:nvSpPr>
          <p:cNvPr id="830471" name="Rectangle 7"/>
          <p:cNvSpPr>
            <a:spLocks noChangeArrowheads="1"/>
          </p:cNvSpPr>
          <p:nvPr/>
        </p:nvSpPr>
        <p:spPr bwMode="auto">
          <a:xfrm>
            <a:off x="914400" y="2729637"/>
            <a:ext cx="4862513" cy="1754326"/>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defRPr/>
            </a:pPr>
            <a:r>
              <a:rPr lang="en-US" sz="2000" b="1" dirty="0">
                <a:solidFill>
                  <a:schemeClr val="bg2"/>
                </a:solidFill>
                <a:latin typeface="Consolas" pitchFamily="49" charset="0"/>
              </a:rPr>
              <a:t>CREATE PROCEDURE transform (</a:t>
            </a:r>
          </a:p>
          <a:p>
            <a:pPr>
              <a:defRPr/>
            </a:pPr>
            <a:r>
              <a:rPr lang="en-US" sz="2000" b="1" dirty="0">
                <a:solidFill>
                  <a:schemeClr val="bg2"/>
                </a:solidFill>
                <a:latin typeface="Consolas" pitchFamily="49" charset="0"/>
              </a:rPr>
              <a:t>  @</a:t>
            </a:r>
            <a:r>
              <a:rPr lang="en-US" sz="2000" b="1" dirty="0" err="1">
                <a:solidFill>
                  <a:schemeClr val="bg2"/>
                </a:solidFill>
                <a:latin typeface="Consolas" pitchFamily="49" charset="0"/>
              </a:rPr>
              <a:t>xform</a:t>
            </a:r>
            <a:r>
              <a:rPr lang="en-US" sz="2000" b="1" dirty="0">
                <a:solidFill>
                  <a:schemeClr val="bg2"/>
                </a:solidFill>
                <a:latin typeface="Consolas" pitchFamily="49" charset="0"/>
              </a:rPr>
              <a:t>  XML,</a:t>
            </a:r>
          </a:p>
          <a:p>
            <a:pPr>
              <a:defRPr/>
            </a:pPr>
            <a:r>
              <a:rPr lang="en-US" sz="2000" b="1" dirty="0">
                <a:solidFill>
                  <a:schemeClr val="bg2"/>
                </a:solidFill>
                <a:latin typeface="Consolas" pitchFamily="49" charset="0"/>
              </a:rPr>
              <a:t>  @</a:t>
            </a:r>
            <a:r>
              <a:rPr lang="en-US" sz="2000" b="1" dirty="0" err="1">
                <a:solidFill>
                  <a:schemeClr val="bg2"/>
                </a:solidFill>
                <a:latin typeface="Consolas" pitchFamily="49" charset="0"/>
              </a:rPr>
              <a:t>indoc</a:t>
            </a:r>
            <a:r>
              <a:rPr lang="en-US" sz="2000" b="1" dirty="0">
                <a:solidFill>
                  <a:schemeClr val="bg2"/>
                </a:solidFill>
                <a:latin typeface="Consolas" pitchFamily="49" charset="0"/>
              </a:rPr>
              <a:t>  XML,</a:t>
            </a:r>
          </a:p>
          <a:p>
            <a:pPr>
              <a:defRPr/>
            </a:pPr>
            <a:r>
              <a:rPr lang="en-US" sz="2000" b="1" dirty="0">
                <a:solidFill>
                  <a:schemeClr val="bg2"/>
                </a:solidFill>
                <a:latin typeface="Consolas" pitchFamily="49" charset="0"/>
              </a:rPr>
              <a:t>  @</a:t>
            </a:r>
            <a:r>
              <a:rPr lang="en-US" sz="2000" b="1" dirty="0" err="1">
                <a:solidFill>
                  <a:schemeClr val="bg2"/>
                </a:solidFill>
                <a:latin typeface="Consolas" pitchFamily="49" charset="0"/>
              </a:rPr>
              <a:t>outdoc</a:t>
            </a:r>
            <a:r>
              <a:rPr lang="en-US" sz="2000" b="1" dirty="0">
                <a:solidFill>
                  <a:schemeClr val="bg2"/>
                </a:solidFill>
                <a:latin typeface="Consolas" pitchFamily="49" charset="0"/>
              </a:rPr>
              <a:t> XML OUTPUT)</a:t>
            </a:r>
          </a:p>
          <a:p>
            <a:pPr>
              <a:defRPr/>
            </a:pPr>
            <a:r>
              <a:rPr lang="en-US" sz="2000" b="1" dirty="0">
                <a:solidFill>
                  <a:schemeClr val="bg2"/>
                </a:solidFill>
                <a:latin typeface="Consolas" pitchFamily="49" charset="0"/>
              </a:rPr>
              <a:t>AS</a:t>
            </a:r>
          </a:p>
          <a:p>
            <a:pPr>
              <a:defRPr/>
            </a:pPr>
            <a:r>
              <a:rPr lang="en-US" sz="2000" b="1" dirty="0">
                <a:solidFill>
                  <a:schemeClr val="bg2"/>
                </a:solidFill>
                <a:latin typeface="Consolas" pitchFamily="49" charset="0"/>
              </a:rPr>
              <a:t>... </a:t>
            </a:r>
          </a:p>
        </p:txBody>
      </p:sp>
      <p:sp>
        <p:nvSpPr>
          <p:cNvPr id="830472" name="Rectangle 8"/>
          <p:cNvSpPr>
            <a:spLocks noChangeArrowheads="1"/>
          </p:cNvSpPr>
          <p:nvPr/>
        </p:nvSpPr>
        <p:spPr bwMode="auto">
          <a:xfrm>
            <a:off x="4267200" y="3733800"/>
            <a:ext cx="4202113" cy="2540000"/>
          </a:xfrm>
          <a:prstGeom prst="rect">
            <a:avLst/>
          </a:prstGeom>
          <a:gradFill rotWithShape="1">
            <a:gsLst>
              <a:gs pos="0">
                <a:srgbClr val="FFFFE3"/>
              </a:gs>
              <a:gs pos="100000">
                <a:srgbClr val="FFFFE3">
                  <a:gamma/>
                  <a:shade val="66275"/>
                  <a:invGamma/>
                </a:srgbClr>
              </a:gs>
            </a:gsLst>
            <a:path path="rect">
              <a:fillToRect r="100000" b="100000"/>
            </a:path>
          </a:gradFill>
          <a:ln w="9525" algn="ctr">
            <a:solidFill>
              <a:schemeClr val="tx1"/>
            </a:solidFill>
            <a:miter lim="800000"/>
            <a:headEnd/>
            <a:tailEnd/>
          </a:ln>
          <a:effectLst>
            <a:outerShdw dist="107763" dir="2700000" algn="ctr" rotWithShape="0">
              <a:schemeClr val="bg2">
                <a:alpha val="50000"/>
              </a:schemeClr>
            </a:outerShdw>
          </a:effectLst>
        </p:spPr>
        <p:txBody>
          <a:bodyPr anchor="ctr">
            <a:spAutoFit/>
          </a:bodyPr>
          <a:lstStyle/>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CREATE FUNCTION simple (</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  @x NVARCHAR(max))</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RETURNS XML</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AS</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DECLARE @a XML</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SET @a = @x</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a:t>
            </a:r>
          </a:p>
          <a:p>
            <a:pPr algn="l">
              <a:lnSpc>
                <a:spcPct val="100000"/>
              </a:lnSpc>
              <a:defRPr/>
            </a:pPr>
            <a:r>
              <a:rPr lang="en-US" sz="2000" b="1" dirty="0">
                <a:solidFill>
                  <a:schemeClr val="bg2"/>
                </a:solidFill>
                <a:effectLst>
                  <a:outerShdw blurRad="38100" dist="38100" dir="2700000" algn="tl">
                    <a:srgbClr val="FFFFFF"/>
                  </a:outerShdw>
                </a:effectLst>
                <a:latin typeface="Consolas" pitchFamily="49" charset="0"/>
              </a:rPr>
              <a:t>RETURN @a</a:t>
            </a:r>
          </a:p>
        </p:txBody>
      </p:sp>
    </p:spTree>
    <p:extLst>
      <p:ext uri="{BB962C8B-B14F-4D97-AF65-F5344CB8AC3E}">
        <p14:creationId xmlns:p14="http://schemas.microsoft.com/office/powerpoint/2010/main" val="34255986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04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04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471" grpId="0" animBg="1"/>
      <p:bldP spid="830472" grpId="0" animBg="1"/>
    </p:bld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90000"/>
          </a:lnSpc>
          <a:spcBef>
            <a:spcPct val="0"/>
          </a:spcBef>
          <a:spcAft>
            <a:spcPct val="0"/>
          </a:spcAft>
          <a:buClrTx/>
          <a:buSzTx/>
          <a:buFontTx/>
          <a:buNone/>
          <a:tabLst/>
          <a:defRPr kumimoji="0" lang="en-US" sz="1400" b="1" i="0" u="none" strike="noStrike" cap="none" normalizeH="0" baseline="0" smtClean="0">
            <a:ln>
              <a:noFill/>
            </a:ln>
            <a:solidFill>
              <a:schemeClr val="bg2"/>
            </a:solidFill>
            <a:effectLst/>
            <a:latin typeface="Lucida Console" pitchFamily="49"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90000"/>
          </a:lnSpc>
          <a:spcBef>
            <a:spcPct val="0"/>
          </a:spcBef>
          <a:spcAft>
            <a:spcPct val="0"/>
          </a:spcAft>
          <a:buClrTx/>
          <a:buSzTx/>
          <a:buFontTx/>
          <a:buNone/>
          <a:tabLst/>
          <a:defRPr kumimoji="0" lang="en-US" sz="1400" b="1" i="0" u="none" strike="noStrike" cap="none" normalizeH="0" baseline="0" smtClean="0">
            <a:ln>
              <a:noFill/>
            </a:ln>
            <a:solidFill>
              <a:schemeClr val="bg2"/>
            </a:solidFill>
            <a:effectLst/>
            <a:latin typeface="Lucida Console" pitchFamily="49"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5593</TotalTime>
  <Words>2711</Words>
  <Application>Microsoft Office PowerPoint</Application>
  <PresentationFormat>Letter Paper (8.5x11 in)</PresentationFormat>
  <Paragraphs>526</Paragraphs>
  <Slides>43</Slides>
  <Notes>16</Notes>
  <HiddenSlides>0</HiddenSlides>
  <MMClips>0</MMClips>
  <ScaleCrop>false</ScaleCrop>
  <HeadingPairs>
    <vt:vector size="4" baseType="variant">
      <vt:variant>
        <vt:lpstr>Theme</vt:lpstr>
      </vt:variant>
      <vt:variant>
        <vt:i4>4</vt:i4>
      </vt:variant>
      <vt:variant>
        <vt:lpstr>Slide Titles</vt:lpstr>
      </vt:variant>
      <vt:variant>
        <vt:i4>43</vt:i4>
      </vt:variant>
    </vt:vector>
  </HeadingPairs>
  <TitlesOfParts>
    <vt:vector size="47" baseType="lpstr">
      <vt:lpstr>SQLskills Master Template</vt:lpstr>
      <vt:lpstr>SQLskills_BobB_Template</vt:lpstr>
      <vt:lpstr>1_SQLskills Master Template</vt:lpstr>
      <vt:lpstr>2_SQLskills Master Template</vt:lpstr>
      <vt:lpstr>Module 11 Supporting XML  and SQL Server</vt:lpstr>
      <vt:lpstr>Overview</vt:lpstr>
      <vt:lpstr>Why XML in a relational database?</vt:lpstr>
      <vt:lpstr>XML and The Relational Database</vt:lpstr>
      <vt:lpstr>Processing XML using SQLXML4</vt:lpstr>
      <vt:lpstr>Objects and Types</vt:lpstr>
      <vt:lpstr>XML Data</vt:lpstr>
      <vt:lpstr>XML as a data type</vt:lpstr>
      <vt:lpstr>Using the XML data type</vt:lpstr>
      <vt:lpstr>XML Column</vt:lpstr>
      <vt:lpstr>XML Data Model</vt:lpstr>
      <vt:lpstr>XML type limitations</vt:lpstr>
      <vt:lpstr>Composition and Decomposition</vt:lpstr>
      <vt:lpstr>System Management</vt:lpstr>
      <vt:lpstr>Dynamic Management Views</vt:lpstr>
      <vt:lpstr>XML Import From Files</vt:lpstr>
      <vt:lpstr>DDL Statements</vt:lpstr>
      <vt:lpstr>XML Schemas in Databases</vt:lpstr>
      <vt:lpstr>XML Schema Storage</vt:lpstr>
      <vt:lpstr>Security Requirements</vt:lpstr>
      <vt:lpstr>XQuery Support</vt:lpstr>
      <vt:lpstr>SQL Server XQuery</vt:lpstr>
      <vt:lpstr>SQL Server Internal Use of XML</vt:lpstr>
      <vt:lpstr>Querying XML in System Objects</vt:lpstr>
      <vt:lpstr>XQuery Methods and Processing</vt:lpstr>
      <vt:lpstr>XQuery in Query Plans</vt:lpstr>
      <vt:lpstr>Events</vt:lpstr>
      <vt:lpstr>DDL Statements - XML Index</vt:lpstr>
      <vt:lpstr>XML Node Table</vt:lpstr>
      <vt:lpstr>Columns in the node table</vt:lpstr>
      <vt:lpstr>XML Indexes Usage</vt:lpstr>
      <vt:lpstr>Using Primary XML Index</vt:lpstr>
      <vt:lpstr>Secondary XML Indexes</vt:lpstr>
      <vt:lpstr>Which index?</vt:lpstr>
      <vt:lpstr>Additional Performance Hints</vt:lpstr>
      <vt:lpstr>XML Construction Best Practices</vt:lpstr>
      <vt:lpstr>System Metadata </vt:lpstr>
      <vt:lpstr>Perfmon Counters</vt:lpstr>
      <vt:lpstr>Space and OS Considerations</vt:lpstr>
      <vt:lpstr>Troubleshooting</vt:lpstr>
      <vt:lpstr>Scenario for XML Development</vt:lpstr>
      <vt:lpstr>Review</vt:lpstr>
      <vt:lpstr>References</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T-SQL</dc:title>
  <dc:subject>SQL Server 2008</dc:subject>
  <dc:creator>Bob Beauchemin</dc:creator>
  <cp:lastModifiedBy>bobb</cp:lastModifiedBy>
  <cp:revision>315</cp:revision>
  <dcterms:created xsi:type="dcterms:W3CDTF">2004-05-26T19:38:49Z</dcterms:created>
  <dcterms:modified xsi:type="dcterms:W3CDTF">2012-09-05T21:23:20Z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