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595" r:id="rId3"/>
    <p:sldId id="596" r:id="rId4"/>
    <p:sldId id="621" r:id="rId5"/>
    <p:sldId id="644" r:id="rId6"/>
    <p:sldId id="622" r:id="rId7"/>
    <p:sldId id="643" r:id="rId8"/>
    <p:sldId id="645" r:id="rId9"/>
    <p:sldId id="623" r:id="rId10"/>
    <p:sldId id="646" r:id="rId11"/>
    <p:sldId id="624" r:id="rId12"/>
    <p:sldId id="641" r:id="rId13"/>
    <p:sldId id="648" r:id="rId14"/>
    <p:sldId id="649" r:id="rId15"/>
    <p:sldId id="625" r:id="rId16"/>
    <p:sldId id="627" r:id="rId17"/>
    <p:sldId id="647" r:id="rId18"/>
    <p:sldId id="628" r:id="rId19"/>
    <p:sldId id="631" r:id="rId20"/>
    <p:sldId id="629" r:id="rId21"/>
    <p:sldId id="653" r:id="rId22"/>
    <p:sldId id="652" r:id="rId23"/>
    <p:sldId id="651" r:id="rId24"/>
    <p:sldId id="630" r:id="rId25"/>
    <p:sldId id="640" r:id="rId26"/>
    <p:sldId id="642" r:id="rId27"/>
    <p:sldId id="650" r:id="rId28"/>
    <p:sldId id="639" r:id="rId29"/>
    <p:sldId id="620" r:id="rId30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smtClean="0"/>
              <a:t>SQL Azure Database</a:t>
            </a:r>
          </a:p>
          <a:p>
            <a:r>
              <a:rPr lang="en-US" dirty="0" smtClean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01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280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ail.microsoft.com/owa/redir.aspx?C=ce7b4114a2524d0989625a2a519a1759&amp;URL=http://blogs.msdn.com/b/cbiyikoglu/archive/2010/01/05/evaluating-application-performance-and-throughput-in-sql-azure.aspx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3"/>
              </a:rPr>
              <a:t>http://blogs.msdn.com/b/cbiyikoglu/archive/2010/01/05/evaluating-application-performance-and-throughput-in-sql-azure.aspx</a:t>
            </a:r>
            <a:endParaRPr lang="en-US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US" dirty="0" smtClean="0"/>
              <a:t>http://social.technet.microsoft.com/wiki/contents/articles/sql-azure-performance-and-elasticity-guide.aspx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74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Create firewall rules with IP detect http://msdn.microsoft.com/en-us/library/hh239605.aspx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Also, http://www.whatismyip.com/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766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Actually, it says "LATIN1_GENERAL is the recommended collation</a:t>
            </a:r>
            <a:r>
              <a:rPr lang="en-US" baseline="0" dirty="0" smtClean="0"/>
              <a:t> for US".</a:t>
            </a:r>
          </a:p>
          <a:p>
            <a:r>
              <a:rPr lang="en-US" baseline="0" dirty="0" smtClean="0"/>
              <a:t>Setting collation is a Dec 2011 feature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77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http://blogs.msdn.com/b/psssql/archive/2011/04/25/css-sql-azure-diagnostics-tool-released.aspx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http://social.technet.microsoft.com/wiki/contents/articles/sql-azure-performance-and-elasticity-guide.aspx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003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baseline="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baseline="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baseline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ltGray">
          <a:xfrm>
            <a:off x="304800" y="0"/>
            <a:ext cx="8610600" cy="1219200"/>
          </a:xfrm>
          <a:prstGeom prst="rect">
            <a:avLst/>
          </a:prstGeom>
        </p:spPr>
        <p:txBody>
          <a:bodyPr rtlCol="0" anchor="t" anchorCtr="0"/>
          <a:lstStyle>
            <a:lvl1pPr algn="ctr"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66185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004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71232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 smtClean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b/cbiyikoglu/archive/2010/01/05/evaluating-application-performance-and-throughput-in-sql-azure.aspx" TargetMode="External"/><Relationship Id="rId2" Type="http://schemas.openxmlformats.org/officeDocument/2006/relationships/hyperlink" Target="http://social.technet.microsoft.com/wiki/contents/articles/sql-azure-performance-and-elasticity-guide.asp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17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Windows </a:t>
            </a:r>
            <a:r>
              <a:rPr lang="en-US" sz="6000" smtClean="0"/>
              <a:t>Azure </a:t>
            </a:r>
            <a:br>
              <a:rPr lang="en-US" sz="6000" smtClean="0"/>
            </a:br>
            <a:r>
              <a:rPr lang="en-US" sz="6000" smtClean="0"/>
              <a:t>SQL Database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Topology - Owner Perspective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(logical) Server consists of</a:t>
            </a:r>
          </a:p>
          <a:p>
            <a:pPr lvl="1"/>
            <a:r>
              <a:rPr lang="en-US" dirty="0" smtClean="0"/>
              <a:t>Master Database </a:t>
            </a:r>
          </a:p>
          <a:p>
            <a:pPr lvl="2"/>
            <a:r>
              <a:rPr lang="en-US" dirty="0" smtClean="0"/>
              <a:t>Similar in concept to SQL Server's Master</a:t>
            </a:r>
          </a:p>
          <a:p>
            <a:pPr lvl="1"/>
            <a:r>
              <a:rPr lang="en-US" dirty="0" smtClean="0"/>
              <a:t>0-N User Databases</a:t>
            </a:r>
          </a:p>
          <a:p>
            <a:pPr lvl="2"/>
            <a:r>
              <a:rPr lang="en-US" dirty="0" smtClean="0"/>
              <a:t>User databases can be on different cloud nodes</a:t>
            </a:r>
          </a:p>
          <a:p>
            <a:pPr lvl="1"/>
            <a:r>
              <a:rPr lang="en-US" dirty="0" smtClean="0"/>
              <a:t>Some </a:t>
            </a:r>
            <a:r>
              <a:rPr lang="en-US" dirty="0" err="1" smtClean="0"/>
              <a:t>tempdb</a:t>
            </a:r>
            <a:r>
              <a:rPr lang="en-US" dirty="0" smtClean="0"/>
              <a:t> functionality available</a:t>
            </a:r>
          </a:p>
          <a:p>
            <a:pPr lvl="2"/>
            <a:r>
              <a:rPr lang="en-US" dirty="0" smtClean="0"/>
              <a:t>No MSDB or Model</a:t>
            </a:r>
          </a:p>
          <a:p>
            <a:pPr lvl="1"/>
            <a:r>
              <a:rPr lang="en-US" dirty="0" smtClean="0"/>
              <a:t>User Databases Can Be</a:t>
            </a:r>
          </a:p>
          <a:p>
            <a:pPr lvl="2"/>
            <a:r>
              <a:rPr lang="en-US" dirty="0" smtClean="0"/>
              <a:t>Web Edition - 1gb or 5gb</a:t>
            </a:r>
          </a:p>
          <a:p>
            <a:pPr lvl="2"/>
            <a:r>
              <a:rPr lang="en-US" dirty="0" smtClean="0"/>
              <a:t>Business Edition - 10, 20, 30, 40, 50, or 150gb</a:t>
            </a:r>
          </a:p>
          <a:p>
            <a:pPr lvl="2"/>
            <a:r>
              <a:rPr lang="en-US" dirty="0" smtClean="0"/>
              <a:t>Billing is based on usage - MAXSIZE can limit database size</a:t>
            </a:r>
          </a:p>
        </p:txBody>
      </p:sp>
    </p:spTree>
    <p:extLst>
      <p:ext uri="{BB962C8B-B14F-4D97-AF65-F5344CB8AC3E}">
        <p14:creationId xmlns:p14="http://schemas.microsoft.com/office/powerpoint/2010/main" val="278577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Firewall</a:t>
            </a:r>
          </a:p>
          <a:p>
            <a:r>
              <a:rPr lang="en-US" dirty="0" err="1" smtClean="0"/>
              <a:t>DOSGuard</a:t>
            </a:r>
            <a:endParaRPr lang="en-US" dirty="0" smtClean="0"/>
          </a:p>
          <a:p>
            <a:r>
              <a:rPr lang="en-US" dirty="0" smtClean="0"/>
              <a:t>SQL Authentication</a:t>
            </a:r>
          </a:p>
          <a:p>
            <a:r>
              <a:rPr lang="en-US" dirty="0" smtClean="0"/>
              <a:t>Connection Encryption</a:t>
            </a:r>
          </a:p>
          <a:p>
            <a:pPr lvl="1"/>
            <a:r>
              <a:rPr lang="en-US" dirty="0" smtClean="0"/>
              <a:t>All connections encrypted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82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WASD Firewall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WASD communicates through TDS</a:t>
            </a:r>
          </a:p>
          <a:p>
            <a:pPr lvl="1"/>
            <a:r>
              <a:rPr lang="en-US" dirty="0" smtClean="0"/>
              <a:t>Port 1433, not configurable</a:t>
            </a:r>
          </a:p>
          <a:p>
            <a:r>
              <a:rPr lang="en-US" dirty="0" smtClean="0"/>
              <a:t>Connections managed by firewall rules</a:t>
            </a:r>
          </a:p>
          <a:p>
            <a:pPr lvl="1"/>
            <a:r>
              <a:rPr lang="en-US" dirty="0" smtClean="0"/>
              <a:t>Portal</a:t>
            </a:r>
          </a:p>
          <a:p>
            <a:pPr lvl="1"/>
            <a:r>
              <a:rPr lang="en-US" dirty="0" smtClean="0"/>
              <a:t>Admin API (with IP Detect)</a:t>
            </a:r>
          </a:p>
          <a:p>
            <a:pPr lvl="1"/>
            <a:r>
              <a:rPr lang="en-US" dirty="0" smtClean="0"/>
              <a:t>T-SQL system stored procedures</a:t>
            </a:r>
          </a:p>
          <a:p>
            <a:r>
              <a:rPr lang="en-US" dirty="0" smtClean="0"/>
              <a:t>Track in SQL using </a:t>
            </a:r>
            <a:r>
              <a:rPr lang="en-US" dirty="0" err="1" smtClean="0"/>
              <a:t>sys.firewall_rules</a:t>
            </a:r>
            <a:endParaRPr lang="en-US" dirty="0" smtClean="0"/>
          </a:p>
          <a:p>
            <a:r>
              <a:rPr lang="en-US" dirty="0" smtClean="0"/>
              <a:t>Need to register "external" IP address</a:t>
            </a:r>
          </a:p>
          <a:p>
            <a:pPr lvl="1"/>
            <a:r>
              <a:rPr lang="en-US" dirty="0" smtClean="0"/>
              <a:t>Error </a:t>
            </a:r>
            <a:r>
              <a:rPr lang="en-US" dirty="0"/>
              <a:t>message provides IP to </a:t>
            </a:r>
            <a:r>
              <a:rPr lang="en-US" dirty="0" smtClean="0"/>
              <a:t>register</a:t>
            </a:r>
          </a:p>
          <a:p>
            <a:r>
              <a:rPr lang="en-US" dirty="0" smtClean="0"/>
              <a:t>User </a:t>
            </a:r>
            <a:r>
              <a:rPr lang="en-US" dirty="0"/>
              <a:t>needs to </a:t>
            </a:r>
            <a:r>
              <a:rPr lang="en-US" dirty="0" smtClean="0"/>
              <a:t>configure their </a:t>
            </a:r>
            <a:r>
              <a:rPr lang="en-US" dirty="0"/>
              <a:t>firewall 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allow traffic on port </a:t>
            </a:r>
            <a:r>
              <a:rPr lang="en-US" dirty="0" smtClean="0"/>
              <a:t>1433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488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DOSGuard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Meant to prevent denial of service attacks</a:t>
            </a:r>
          </a:p>
          <a:p>
            <a:r>
              <a:rPr lang="en-US" dirty="0" smtClean="0"/>
              <a:t>Tracks IP addresses for connections</a:t>
            </a:r>
          </a:p>
          <a:p>
            <a:pPr lvl="1"/>
            <a:r>
              <a:rPr lang="en-US" dirty="0" smtClean="0"/>
              <a:t>If too many from one address/address range further connections are disallowed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0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Logins and Roles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Database uses SQL logins</a:t>
            </a:r>
          </a:p>
          <a:p>
            <a:pPr lvl="1"/>
            <a:r>
              <a:rPr lang="en-US" dirty="0" smtClean="0"/>
              <a:t>Strong Password is required</a:t>
            </a:r>
          </a:p>
          <a:p>
            <a:pPr lvl="1"/>
            <a:r>
              <a:rPr lang="en-US" dirty="0" smtClean="0"/>
              <a:t>No Windows login support</a:t>
            </a:r>
          </a:p>
          <a:p>
            <a:pPr lvl="1"/>
            <a:r>
              <a:rPr lang="en-US" dirty="0" smtClean="0"/>
              <a:t>Login is </a:t>
            </a:r>
            <a:r>
              <a:rPr lang="en-US" dirty="0" err="1" smtClean="0"/>
              <a:t>user@server</a:t>
            </a:r>
            <a:endParaRPr lang="en-US" dirty="0" smtClean="0"/>
          </a:p>
          <a:p>
            <a:r>
              <a:rPr lang="en-US" dirty="0" smtClean="0"/>
              <a:t>Common login names unavailable</a:t>
            </a:r>
          </a:p>
          <a:p>
            <a:pPr lvl="1"/>
            <a:r>
              <a:rPr lang="en-US" dirty="0" err="1" smtClean="0"/>
              <a:t>sa</a:t>
            </a:r>
            <a:r>
              <a:rPr lang="en-US" dirty="0" smtClean="0"/>
              <a:t>, admin, administrator, root, </a:t>
            </a:r>
            <a:r>
              <a:rPr lang="en-US" dirty="0"/>
              <a:t>and </a:t>
            </a:r>
            <a:r>
              <a:rPr lang="en-US" dirty="0" smtClean="0"/>
              <a:t>guest</a:t>
            </a:r>
          </a:p>
          <a:p>
            <a:r>
              <a:rPr lang="en-US" dirty="0" smtClean="0"/>
              <a:t>No guest access to any database </a:t>
            </a:r>
          </a:p>
          <a:p>
            <a:r>
              <a:rPr lang="en-US" dirty="0" smtClean="0"/>
              <a:t>SQL Server </a:t>
            </a:r>
            <a:r>
              <a:rPr lang="en-US" dirty="0" err="1" smtClean="0"/>
              <a:t>server</a:t>
            </a:r>
            <a:r>
              <a:rPr lang="en-US" dirty="0" smtClean="0"/>
              <a:t> roles unavailable</a:t>
            </a:r>
          </a:p>
          <a:p>
            <a:r>
              <a:rPr lang="en-US" dirty="0" smtClean="0"/>
              <a:t>WASD-specific database roles in master</a:t>
            </a:r>
          </a:p>
          <a:p>
            <a:pPr lvl="1"/>
            <a:r>
              <a:rPr lang="en-US" dirty="0" err="1"/>
              <a:t>dbmanager</a:t>
            </a:r>
            <a:r>
              <a:rPr lang="en-US" dirty="0"/>
              <a:t> (can create DBs) </a:t>
            </a:r>
            <a:endParaRPr lang="en-US" dirty="0" smtClean="0"/>
          </a:p>
          <a:p>
            <a:pPr lvl="1"/>
            <a:r>
              <a:rPr lang="en-US" dirty="0" err="1" smtClean="0"/>
              <a:t>loginmanager</a:t>
            </a:r>
            <a:r>
              <a:rPr lang="en-US" dirty="0" smtClean="0"/>
              <a:t> </a:t>
            </a:r>
            <a:r>
              <a:rPr lang="en-US" dirty="0"/>
              <a:t>(can </a:t>
            </a:r>
            <a:r>
              <a:rPr lang="en-US" dirty="0" smtClean="0"/>
              <a:t>create </a:t>
            </a:r>
            <a:r>
              <a:rPr lang="en-US" dirty="0"/>
              <a:t>logins)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58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 Names and Applications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</a:t>
            </a:r>
            <a:r>
              <a:rPr lang="en-US" dirty="0"/>
              <a:t>s</a:t>
            </a:r>
            <a:r>
              <a:rPr lang="en-US" dirty="0" smtClean="0"/>
              <a:t>erver names are DNS names</a:t>
            </a:r>
          </a:p>
          <a:p>
            <a:r>
              <a:rPr lang="en-US" dirty="0" smtClean="0"/>
              <a:t>Most connection strings</a:t>
            </a:r>
          </a:p>
          <a:p>
            <a:pPr lvl="1"/>
            <a:r>
              <a:rPr lang="en-US" dirty="0" smtClean="0"/>
              <a:t>Server = &lt;</a:t>
            </a:r>
            <a:r>
              <a:rPr lang="en-US" dirty="0" err="1" smtClean="0"/>
              <a:t>ServerDNSName</a:t>
            </a:r>
            <a:r>
              <a:rPr lang="en-US" dirty="0" smtClean="0"/>
              <a:t>&gt;</a:t>
            </a:r>
          </a:p>
          <a:p>
            <a:pPr lvl="1"/>
            <a:r>
              <a:rPr lang="en-US" dirty="0" err="1" smtClean="0"/>
              <a:t>UserID</a:t>
            </a:r>
            <a:r>
              <a:rPr lang="en-US" dirty="0" smtClean="0"/>
              <a:t> = &lt;</a:t>
            </a:r>
            <a:r>
              <a:rPr lang="en-US" dirty="0" err="1" smtClean="0"/>
              <a:t>YourUsedID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SQLCMD requires a slightly different syntax</a:t>
            </a:r>
          </a:p>
          <a:p>
            <a:pPr lvl="1"/>
            <a:r>
              <a:rPr lang="en-US" dirty="0" smtClean="0"/>
              <a:t>SQLCMD </a:t>
            </a:r>
            <a:r>
              <a:rPr lang="en-US" dirty="0"/>
              <a:t>-U </a:t>
            </a:r>
            <a:r>
              <a:rPr lang="en-US" dirty="0" err="1" smtClean="0"/>
              <a:t>youruserid@foo</a:t>
            </a:r>
            <a:r>
              <a:rPr lang="en-US" dirty="0" smtClean="0"/>
              <a:t> -P </a:t>
            </a:r>
            <a:r>
              <a:rPr lang="en-US" dirty="0"/>
              <a:t>{password} -S </a:t>
            </a:r>
            <a:r>
              <a:rPr lang="en-US" dirty="0" err="1"/>
              <a:t>tcp:foo.database.windows.net</a:t>
            </a:r>
            <a:r>
              <a:rPr lang="en-US" dirty="0"/>
              <a:t> -d </a:t>
            </a:r>
            <a:r>
              <a:rPr lang="en-US" dirty="0" err="1" smtClean="0"/>
              <a:t>yourdatabase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98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Default </a:t>
            </a:r>
            <a:r>
              <a:rPr lang="en-US" dirty="0"/>
              <a:t>database </a:t>
            </a:r>
            <a:r>
              <a:rPr lang="en-US" dirty="0" smtClean="0"/>
              <a:t>collation is SQL_LATIN1_GENERAL_CP1_CI_AS</a:t>
            </a:r>
          </a:p>
          <a:p>
            <a:pPr lvl="1"/>
            <a:r>
              <a:rPr lang="en-US" dirty="0" smtClean="0"/>
              <a:t>LATIN1_GENERAL </a:t>
            </a:r>
            <a:r>
              <a:rPr lang="en-US" dirty="0"/>
              <a:t>is </a:t>
            </a:r>
            <a:r>
              <a:rPr lang="en-US" dirty="0" smtClean="0"/>
              <a:t>recommended for US</a:t>
            </a:r>
          </a:p>
          <a:p>
            <a:pPr lvl="1"/>
            <a:r>
              <a:rPr lang="en-US" dirty="0" smtClean="0"/>
              <a:t>CP1 </a:t>
            </a:r>
            <a:r>
              <a:rPr lang="en-US" dirty="0"/>
              <a:t>is code page </a:t>
            </a:r>
            <a:r>
              <a:rPr lang="en-US" dirty="0" smtClean="0"/>
              <a:t>1252</a:t>
            </a:r>
          </a:p>
          <a:p>
            <a:pPr lvl="1"/>
            <a:r>
              <a:rPr lang="en-US" dirty="0" smtClean="0"/>
              <a:t>CI </a:t>
            </a:r>
            <a:r>
              <a:rPr lang="en-US" dirty="0"/>
              <a:t>is </a:t>
            </a:r>
            <a:r>
              <a:rPr lang="en-US" dirty="0" smtClean="0"/>
              <a:t>case-insensitive</a:t>
            </a:r>
          </a:p>
          <a:p>
            <a:pPr lvl="1"/>
            <a:r>
              <a:rPr lang="en-US" dirty="0" smtClean="0"/>
              <a:t>AS </a:t>
            </a:r>
            <a:r>
              <a:rPr lang="en-US" dirty="0"/>
              <a:t>is </a:t>
            </a:r>
            <a:r>
              <a:rPr lang="en-US" dirty="0" smtClean="0"/>
              <a:t>accent-sensitive</a:t>
            </a:r>
          </a:p>
          <a:p>
            <a:r>
              <a:rPr lang="en-US" dirty="0" smtClean="0"/>
              <a:t>Can set collation per database</a:t>
            </a:r>
          </a:p>
          <a:p>
            <a:pPr lvl="1"/>
            <a:r>
              <a:rPr lang="en-US" dirty="0" smtClean="0"/>
              <a:t>Cannot change collation on existing database</a:t>
            </a:r>
          </a:p>
          <a:p>
            <a:r>
              <a:rPr lang="en-US" dirty="0" smtClean="0"/>
              <a:t>Can set collation on</a:t>
            </a:r>
          </a:p>
          <a:p>
            <a:pPr lvl="1"/>
            <a:r>
              <a:rPr lang="en-US" dirty="0" smtClean="0"/>
              <a:t>Columns </a:t>
            </a:r>
          </a:p>
          <a:p>
            <a:pPr lvl="1"/>
            <a:r>
              <a:rPr lang="en-US" dirty="0" smtClean="0"/>
              <a:t>Expressions</a:t>
            </a:r>
          </a:p>
          <a:p>
            <a:pPr lvl="1"/>
            <a:r>
              <a:rPr lang="en-US" dirty="0" smtClean="0"/>
              <a:t>Variables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89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Permitted Objects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supports</a:t>
            </a:r>
          </a:p>
          <a:p>
            <a:pPr lvl="1"/>
            <a:r>
              <a:rPr lang="en-US" dirty="0" smtClean="0"/>
              <a:t>Tables, Views, and Indexes</a:t>
            </a:r>
          </a:p>
          <a:p>
            <a:pPr lvl="2"/>
            <a:r>
              <a:rPr lang="en-US" dirty="0" smtClean="0"/>
              <a:t>Multiple schemas supported</a:t>
            </a:r>
          </a:p>
          <a:p>
            <a:pPr lvl="2"/>
            <a:r>
              <a:rPr lang="en-US" dirty="0" smtClean="0"/>
              <a:t>Includes constraints, collations, computed columns</a:t>
            </a:r>
          </a:p>
          <a:p>
            <a:pPr lvl="1"/>
            <a:r>
              <a:rPr lang="en-US" dirty="0" smtClean="0"/>
              <a:t>Sprocs, Functions, DML Triggers (in T-SQL)</a:t>
            </a:r>
          </a:p>
          <a:p>
            <a:pPr lvl="1"/>
            <a:r>
              <a:rPr lang="en-US" dirty="0" smtClean="0"/>
              <a:t>Logins (deployed to Master), Users, DB Roles</a:t>
            </a:r>
          </a:p>
          <a:p>
            <a:pPr lvl="1"/>
            <a:r>
              <a:rPr lang="en-US" dirty="0" smtClean="0"/>
              <a:t>User-defined Table Types</a:t>
            </a:r>
          </a:p>
          <a:p>
            <a:pPr lvl="2"/>
            <a:r>
              <a:rPr lang="en-US" dirty="0" smtClean="0"/>
              <a:t>Includes UDDT</a:t>
            </a:r>
          </a:p>
          <a:p>
            <a:pPr lvl="1"/>
            <a:r>
              <a:rPr lang="en-US" dirty="0" smtClean="0"/>
              <a:t>System SQLCLR UDTs - Spatial and </a:t>
            </a:r>
            <a:r>
              <a:rPr lang="en-US" dirty="0" err="1" smtClean="0"/>
              <a:t>HierarchyID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053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Disallowed Functionality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Objects disallowed in </a:t>
            </a:r>
            <a:r>
              <a:rPr lang="en-US" dirty="0" smtClean="0"/>
              <a:t>WASD </a:t>
            </a:r>
            <a:r>
              <a:rPr lang="en-US" dirty="0" smtClean="0"/>
              <a:t>environment</a:t>
            </a:r>
          </a:p>
          <a:p>
            <a:pPr lvl="1"/>
            <a:r>
              <a:rPr lang="en-US" dirty="0" smtClean="0"/>
              <a:t>SQLCLR</a:t>
            </a:r>
          </a:p>
          <a:p>
            <a:pPr lvl="2"/>
            <a:r>
              <a:rPr lang="en-US" dirty="0" smtClean="0"/>
              <a:t>Except for system SQLCLR types</a:t>
            </a:r>
          </a:p>
          <a:p>
            <a:pPr lvl="1"/>
            <a:r>
              <a:rPr lang="en-US" dirty="0" smtClean="0"/>
              <a:t>Service Broker</a:t>
            </a:r>
          </a:p>
          <a:p>
            <a:pPr lvl="1"/>
            <a:r>
              <a:rPr lang="en-US" dirty="0" smtClean="0"/>
              <a:t>Encryption Keys and Functions</a:t>
            </a:r>
          </a:p>
          <a:p>
            <a:pPr lvl="1"/>
            <a:r>
              <a:rPr lang="en-US" dirty="0" smtClean="0"/>
              <a:t>Event Notifications and SQL Agent</a:t>
            </a:r>
          </a:p>
          <a:p>
            <a:pPr lvl="1"/>
            <a:r>
              <a:rPr lang="en-US" dirty="0" smtClean="0"/>
              <a:t>XML Schema Collections and XML Indexes</a:t>
            </a:r>
          </a:p>
          <a:p>
            <a:pPr lvl="1"/>
            <a:r>
              <a:rPr lang="en-US" dirty="0" smtClean="0"/>
              <a:t>Full-text search</a:t>
            </a:r>
          </a:p>
          <a:p>
            <a:pPr lvl="1"/>
            <a:r>
              <a:rPr lang="en-US" dirty="0" smtClean="0"/>
              <a:t>Linked Servers</a:t>
            </a:r>
          </a:p>
        </p:txBody>
      </p:sp>
    </p:spTree>
    <p:extLst>
      <p:ext uri="{BB962C8B-B14F-4D97-AF65-F5344CB8AC3E}">
        <p14:creationId xmlns:p14="http://schemas.microsoft.com/office/powerpoint/2010/main" val="1367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WASD and DBA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DBAs cannot control database layout</a:t>
            </a:r>
          </a:p>
          <a:p>
            <a:pPr lvl="1"/>
            <a:r>
              <a:rPr lang="en-US" dirty="0" smtClean="0"/>
              <a:t>Instance-level options</a:t>
            </a:r>
          </a:p>
          <a:p>
            <a:pPr lvl="1"/>
            <a:r>
              <a:rPr lang="en-US" dirty="0" smtClean="0"/>
              <a:t>Database-level options</a:t>
            </a:r>
          </a:p>
          <a:p>
            <a:pPr lvl="1"/>
            <a:r>
              <a:rPr lang="en-US" dirty="0" smtClean="0"/>
              <a:t>Disk placement</a:t>
            </a:r>
          </a:p>
          <a:p>
            <a:pPr lvl="1"/>
            <a:r>
              <a:rPr lang="en-US" dirty="0" err="1" smtClean="0"/>
              <a:t>Filegroups</a:t>
            </a:r>
            <a:endParaRPr lang="en-US" dirty="0" smtClean="0"/>
          </a:p>
          <a:p>
            <a:pPr lvl="1"/>
            <a:r>
              <a:rPr lang="en-US" dirty="0" smtClean="0"/>
              <a:t>Compression</a:t>
            </a:r>
          </a:p>
          <a:p>
            <a:pPr lvl="1"/>
            <a:r>
              <a:rPr lang="en-US" dirty="0" smtClean="0"/>
              <a:t>Replication</a:t>
            </a:r>
          </a:p>
          <a:p>
            <a:r>
              <a:rPr lang="en-US" dirty="0" smtClean="0"/>
              <a:t>CREATE DATABASE DDL reflects this</a:t>
            </a:r>
          </a:p>
        </p:txBody>
      </p:sp>
    </p:spTree>
    <p:extLst>
      <p:ext uri="{BB962C8B-B14F-4D97-AF65-F5344CB8AC3E}">
        <p14:creationId xmlns:p14="http://schemas.microsoft.com/office/powerpoint/2010/main" val="11040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93593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759825" cy="5716587"/>
          </a:xfrm>
        </p:spPr>
        <p:txBody>
          <a:bodyPr/>
          <a:lstStyle/>
          <a:p>
            <a:pPr lvl="0"/>
            <a:r>
              <a:rPr lang="en-US" dirty="0" smtClean="0"/>
              <a:t>Database overview and internal design</a:t>
            </a:r>
            <a:endParaRPr lang="en-US" dirty="0"/>
          </a:p>
          <a:p>
            <a:pPr lvl="0"/>
            <a:r>
              <a:rPr lang="en-US" dirty="0" smtClean="0"/>
              <a:t>Security and Management</a:t>
            </a:r>
            <a:endParaRPr lang="en-US" dirty="0"/>
          </a:p>
          <a:p>
            <a:pPr lvl="0"/>
            <a:r>
              <a:rPr lang="en-US" dirty="0" smtClean="0"/>
              <a:t>Supported DDL and DDL options</a:t>
            </a:r>
          </a:p>
          <a:p>
            <a:pPr lvl="0"/>
            <a:r>
              <a:rPr lang="en-US" dirty="0" smtClean="0"/>
              <a:t>Troubleshooting and Tracking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WASD Backup and Restore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Traditional backup </a:t>
            </a:r>
            <a:r>
              <a:rPr lang="en-US" dirty="0"/>
              <a:t>and restore not supported</a:t>
            </a:r>
          </a:p>
          <a:p>
            <a:pPr lvl="1"/>
            <a:r>
              <a:rPr lang="en-US" dirty="0"/>
              <a:t>Import-export through DAC (available on portal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To-from on premise or Azure storage</a:t>
            </a:r>
            <a:endParaRPr lang="en-US" dirty="0"/>
          </a:p>
          <a:p>
            <a:pPr lvl="1"/>
            <a:r>
              <a:rPr lang="en-US" dirty="0"/>
              <a:t>Import-export data using BCP</a:t>
            </a:r>
          </a:p>
          <a:p>
            <a:pPr lvl="1"/>
            <a:r>
              <a:rPr lang="en-US" dirty="0"/>
              <a:t>No point-in-time recovery*</a:t>
            </a:r>
          </a:p>
          <a:p>
            <a:r>
              <a:rPr lang="en-US" dirty="0"/>
              <a:t>Can create a </a:t>
            </a:r>
            <a:r>
              <a:rPr lang="en-US" dirty="0" err="1"/>
              <a:t>transactionally</a:t>
            </a:r>
            <a:r>
              <a:rPr lang="en-US" dirty="0"/>
              <a:t> consistent copy </a:t>
            </a:r>
          </a:p>
          <a:p>
            <a:pPr lvl="1"/>
            <a:r>
              <a:rPr lang="en-US" dirty="0"/>
              <a:t>CREATE DATABASE ... AS COPY OF ...</a:t>
            </a:r>
          </a:p>
          <a:p>
            <a:pPr lvl="1"/>
            <a:r>
              <a:rPr lang="en-US" dirty="0"/>
              <a:t>On the same or different server</a:t>
            </a:r>
          </a:p>
          <a:p>
            <a:pPr lvl="1"/>
            <a:r>
              <a:rPr lang="en-US" dirty="0" err="1"/>
              <a:t>sys.dm_database_copies</a:t>
            </a:r>
            <a:r>
              <a:rPr lang="en-US" dirty="0"/>
              <a:t> tracks </a:t>
            </a:r>
            <a:r>
              <a:rPr lang="en-US" dirty="0" smtClean="0"/>
              <a:t>these</a:t>
            </a:r>
          </a:p>
          <a:p>
            <a:r>
              <a:rPr lang="en-US" dirty="0" smtClean="0"/>
              <a:t>Commercial products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711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For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Index maintenance</a:t>
            </a:r>
          </a:p>
          <a:p>
            <a:pPr lvl="1"/>
            <a:r>
              <a:rPr lang="en-US" dirty="0" smtClean="0"/>
              <a:t>Index rebuild is supported (online and offline)</a:t>
            </a:r>
          </a:p>
          <a:p>
            <a:pPr lvl="1"/>
            <a:r>
              <a:rPr lang="en-US" dirty="0" smtClean="0"/>
              <a:t>Index reorg is not supported</a:t>
            </a:r>
          </a:p>
          <a:p>
            <a:r>
              <a:rPr lang="en-US" dirty="0" smtClean="0"/>
              <a:t>Auto-statistics enabled</a:t>
            </a:r>
          </a:p>
          <a:p>
            <a:pPr lvl="1"/>
            <a:r>
              <a:rPr lang="en-US" dirty="0" smtClean="0"/>
              <a:t>Auto-stats create, update</a:t>
            </a:r>
          </a:p>
          <a:p>
            <a:pPr lvl="1"/>
            <a:r>
              <a:rPr lang="en-US" dirty="0" smtClean="0"/>
              <a:t>Cannot be changed with ALTER DATABASE</a:t>
            </a:r>
          </a:p>
          <a:p>
            <a:pPr lvl="2"/>
            <a:r>
              <a:rPr lang="en-US" dirty="0" smtClean="0"/>
              <a:t>Use </a:t>
            </a:r>
            <a:r>
              <a:rPr lang="en-US" dirty="0" err="1" smtClean="0"/>
              <a:t>sp_autostats</a:t>
            </a:r>
            <a:r>
              <a:rPr lang="en-US" dirty="0" smtClean="0"/>
              <a:t> on statistics objects</a:t>
            </a:r>
          </a:p>
          <a:p>
            <a:r>
              <a:rPr lang="en-US" dirty="0" smtClean="0"/>
              <a:t>All statistics update ops supported</a:t>
            </a:r>
          </a:p>
          <a:p>
            <a:pPr lvl="1"/>
            <a:r>
              <a:rPr lang="en-US" dirty="0"/>
              <a:t>UPDATE STATISTICS </a:t>
            </a:r>
          </a:p>
          <a:p>
            <a:pPr lvl="1"/>
            <a:r>
              <a:rPr lang="en-US" dirty="0" err="1"/>
              <a:t>sp_updatestats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sp_autostats</a:t>
            </a:r>
            <a:r>
              <a:rPr lang="en-US" dirty="0"/>
              <a:t> 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46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Agent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Agent is unavailable </a:t>
            </a:r>
          </a:p>
          <a:p>
            <a:pPr lvl="1"/>
            <a:r>
              <a:rPr lang="en-US" dirty="0" smtClean="0"/>
              <a:t>No MSDB database</a:t>
            </a:r>
          </a:p>
          <a:p>
            <a:r>
              <a:rPr lang="en-US" dirty="0" smtClean="0"/>
              <a:t>You can</a:t>
            </a:r>
          </a:p>
          <a:p>
            <a:pPr lvl="1"/>
            <a:r>
              <a:rPr lang="en-US" dirty="0" smtClean="0"/>
              <a:t>Create a Windows Azure Worker role</a:t>
            </a:r>
          </a:p>
          <a:p>
            <a:pPr lvl="1"/>
            <a:r>
              <a:rPr lang="en-US" dirty="0" smtClean="0"/>
              <a:t>Write custom code</a:t>
            </a:r>
          </a:p>
          <a:p>
            <a:r>
              <a:rPr lang="en-US" dirty="0" smtClean="0"/>
              <a:t>Third Party Tools</a:t>
            </a:r>
          </a:p>
          <a:p>
            <a:pPr lvl="1"/>
            <a:r>
              <a:rPr lang="en-US" dirty="0" smtClean="0"/>
              <a:t>I Miss You, SQL Agent</a:t>
            </a:r>
          </a:p>
          <a:p>
            <a:pPr lvl="2"/>
            <a:r>
              <a:rPr lang="en-US" dirty="0"/>
              <a:t>http://</a:t>
            </a:r>
            <a:r>
              <a:rPr lang="en-US" dirty="0" smtClean="0"/>
              <a:t>blogs.msdn.com/b/sqlazure/archive/2010/07/30/10044271.aspx</a:t>
            </a:r>
          </a:p>
          <a:p>
            <a:pPr lvl="1"/>
            <a:r>
              <a:rPr lang="en-US" dirty="0" smtClean="0"/>
              <a:t>Azure scheduler and notifications</a:t>
            </a:r>
          </a:p>
          <a:p>
            <a:pPr lvl="2"/>
            <a:r>
              <a:rPr lang="en-US" dirty="0" smtClean="0"/>
              <a:t>http://www.cotega.com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005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Query plans available (SSMS and Portal)</a:t>
            </a:r>
          </a:p>
          <a:p>
            <a:r>
              <a:rPr lang="en-US" dirty="0" smtClean="0"/>
              <a:t>Limited subset of DMVs available</a:t>
            </a:r>
          </a:p>
          <a:p>
            <a:pPr lvl="1"/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Performance</a:t>
            </a:r>
          </a:p>
          <a:p>
            <a:pPr lvl="1"/>
            <a:r>
              <a:rPr lang="en-US" dirty="0" smtClean="0"/>
              <a:t>Indexing</a:t>
            </a:r>
          </a:p>
          <a:p>
            <a:r>
              <a:rPr lang="en-US" dirty="0" smtClean="0"/>
              <a:t>Extended Event sessions coming soon</a:t>
            </a:r>
          </a:p>
          <a:p>
            <a:r>
              <a:rPr lang="en-US" dirty="0" smtClean="0"/>
              <a:t>Connection and SQL Log view coming soon</a:t>
            </a:r>
          </a:p>
          <a:p>
            <a:r>
              <a:rPr lang="en-US" dirty="0" smtClean="0"/>
              <a:t>Performance Monitor counters unavailable</a:t>
            </a:r>
          </a:p>
          <a:p>
            <a:pPr lvl="1"/>
            <a:r>
              <a:rPr lang="en-US" dirty="0" smtClean="0"/>
              <a:t>Counters available for some Azure roles</a:t>
            </a:r>
            <a:endParaRPr lang="en-US" dirty="0"/>
          </a:p>
          <a:p>
            <a:r>
              <a:rPr lang="en-US" dirty="0" smtClean="0"/>
              <a:t>CSS Azure Diagnostics Tool </a:t>
            </a:r>
          </a:p>
        </p:txBody>
      </p:sp>
    </p:spTree>
    <p:extLst>
      <p:ext uri="{BB962C8B-B14F-4D97-AF65-F5344CB8AC3E}">
        <p14:creationId xmlns:p14="http://schemas.microsoft.com/office/powerpoint/2010/main" val="321083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Azure </a:t>
            </a:r>
            <a:r>
              <a:rPr lang="en-US" smtClean="0"/>
              <a:t>Health Service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 of Windows Azure, not WASD</a:t>
            </a:r>
          </a:p>
          <a:p>
            <a:pPr lvl="1"/>
            <a:r>
              <a:rPr lang="en-US" sz="2400" dirty="0"/>
              <a:t>http://www.microsoft.com/windowsazure/support/status/servicedashboard.aspx</a:t>
            </a:r>
            <a:endParaRPr lang="en-US" sz="2400" dirty="0" smtClean="0"/>
          </a:p>
          <a:p>
            <a:r>
              <a:rPr lang="en-US" dirty="0" smtClean="0"/>
              <a:t>Tracks</a:t>
            </a:r>
          </a:p>
          <a:p>
            <a:pPr lvl="1"/>
            <a:r>
              <a:rPr lang="en-US" dirty="0" smtClean="0"/>
              <a:t>Current Status</a:t>
            </a:r>
            <a:r>
              <a:rPr lang="en-US" dirty="0"/>
              <a:t> </a:t>
            </a:r>
            <a:r>
              <a:rPr lang="en-US" dirty="0" smtClean="0"/>
              <a:t>– Per Data Center and Service</a:t>
            </a:r>
          </a:p>
          <a:p>
            <a:pPr lvl="1"/>
            <a:r>
              <a:rPr lang="en-US" dirty="0" smtClean="0"/>
              <a:t>Status History – For last five weeks</a:t>
            </a:r>
          </a:p>
        </p:txBody>
      </p:sp>
    </p:spTree>
    <p:extLst>
      <p:ext uri="{BB962C8B-B14F-4D97-AF65-F5344CB8AC3E}">
        <p14:creationId xmlns:p14="http://schemas.microsoft.com/office/powerpoint/2010/main" val="3186180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Instance Patching and Versioning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Database has it's own upgrade strategy</a:t>
            </a:r>
          </a:p>
          <a:p>
            <a:pPr lvl="1"/>
            <a:r>
              <a:rPr lang="en-US" dirty="0" smtClean="0"/>
              <a:t>Functionality additions happen over time </a:t>
            </a:r>
          </a:p>
          <a:p>
            <a:pPr lvl="2"/>
            <a:r>
              <a:rPr lang="en-US" dirty="0" smtClean="0"/>
              <a:t>Rolling upgrade</a:t>
            </a:r>
            <a:endParaRPr lang="en-US" dirty="0"/>
          </a:p>
          <a:p>
            <a:pPr lvl="1"/>
            <a:r>
              <a:rPr lang="en-US" dirty="0" smtClean="0"/>
              <a:t>Changes are "always" backward-compatible</a:t>
            </a:r>
          </a:p>
          <a:p>
            <a:pPr lvl="2"/>
            <a:r>
              <a:rPr lang="en-US" dirty="0" err="1" smtClean="0"/>
              <a:t>sys.dm_db_objects_impacted_on_version_change</a:t>
            </a:r>
            <a:endParaRPr lang="en-US" dirty="0" smtClean="0"/>
          </a:p>
          <a:p>
            <a:r>
              <a:rPr lang="en-US" dirty="0" smtClean="0"/>
              <a:t>At time of this presentation</a:t>
            </a:r>
          </a:p>
          <a:p>
            <a:pPr lvl="1"/>
            <a:r>
              <a:rPr lang="en-US" dirty="0" smtClean="0"/>
              <a:t>Current is WASD </a:t>
            </a:r>
            <a:r>
              <a:rPr lang="en-US" dirty="0"/>
              <a:t>Q4 </a:t>
            </a:r>
            <a:r>
              <a:rPr lang="en-US" dirty="0" smtClean="0"/>
              <a:t>2011</a:t>
            </a:r>
          </a:p>
          <a:p>
            <a:pPr lvl="1"/>
            <a:r>
              <a:rPr lang="en-US" dirty="0" smtClean="0"/>
              <a:t>Announcements on:</a:t>
            </a:r>
          </a:p>
          <a:p>
            <a:pPr lvl="2"/>
            <a:r>
              <a:rPr lang="en-US" dirty="0"/>
              <a:t>http://blogs.msdn.com/b/windowsazure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1493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Track usage through DMVs in master</a:t>
            </a:r>
          </a:p>
          <a:p>
            <a:pPr lvl="1"/>
            <a:r>
              <a:rPr lang="en-US" dirty="0" err="1" smtClean="0"/>
              <a:t>sys.bandwidth_usage</a:t>
            </a:r>
            <a:endParaRPr lang="en-US" dirty="0" smtClean="0"/>
          </a:p>
          <a:p>
            <a:pPr lvl="1"/>
            <a:r>
              <a:rPr lang="en-US" dirty="0" err="1" smtClean="0"/>
              <a:t>sys.database_usage</a:t>
            </a:r>
            <a:endParaRPr lang="en-US" dirty="0" smtClean="0"/>
          </a:p>
          <a:p>
            <a:pPr lvl="1"/>
            <a:r>
              <a:rPr lang="en-US" dirty="0" err="1" smtClean="0"/>
              <a:t>sys.databases</a:t>
            </a:r>
            <a:endParaRPr lang="en-US" dirty="0" smtClean="0"/>
          </a:p>
          <a:p>
            <a:r>
              <a:rPr lang="en-US" dirty="0" smtClean="0"/>
              <a:t>New tracking features on Azure Portal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Rectangle 6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Summary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576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is a cloud-based version of SQL Server</a:t>
            </a:r>
          </a:p>
          <a:p>
            <a:pPr lvl="1"/>
            <a:r>
              <a:rPr lang="en-US" dirty="0" smtClean="0"/>
              <a:t>Managed by Microsoft, includes SLA</a:t>
            </a:r>
          </a:p>
          <a:p>
            <a:pPr lvl="1"/>
            <a:r>
              <a:rPr lang="en-US" dirty="0" smtClean="0"/>
              <a:t>Topology is opaque to users and admins</a:t>
            </a:r>
          </a:p>
          <a:p>
            <a:r>
              <a:rPr lang="en-US" dirty="0" smtClean="0"/>
              <a:t>Master is the only system database</a:t>
            </a:r>
          </a:p>
          <a:p>
            <a:r>
              <a:rPr lang="en-US" dirty="0"/>
              <a:t>Uses TCP and gateway for connections</a:t>
            </a:r>
          </a:p>
          <a:p>
            <a:r>
              <a:rPr lang="en-US" dirty="0" smtClean="0"/>
              <a:t>Some SQL Server functionality currently unsupported</a:t>
            </a:r>
          </a:p>
          <a:p>
            <a:r>
              <a:rPr lang="en-US" dirty="0" smtClean="0"/>
              <a:t>Uptime and usage can be tracked</a:t>
            </a:r>
          </a:p>
        </p:txBody>
      </p:sp>
    </p:spTree>
    <p:extLst>
      <p:ext uri="{BB962C8B-B14F-4D97-AF65-F5344CB8AC3E}">
        <p14:creationId xmlns:p14="http://schemas.microsoft.com/office/powerpoint/2010/main" val="1045427271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TechNet Wiki, WASD section</a:t>
            </a:r>
          </a:p>
          <a:p>
            <a:pPr lvl="1"/>
            <a:r>
              <a:rPr lang="en-US" dirty="0" smtClean="0"/>
              <a:t>http://social.technet.microsoft.com/wiki/contents/articles/sql-azure-technet-wiki-articles-index.aspx  </a:t>
            </a:r>
          </a:p>
          <a:p>
            <a:pPr lvl="1"/>
            <a:r>
              <a:rPr lang="en-US" dirty="0" smtClean="0"/>
              <a:t>Performance and Elasticity Guide</a:t>
            </a:r>
          </a:p>
          <a:p>
            <a:pPr lvl="2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social.technet.microsoft.com/wiki/contents/articles/sql-azure-performance-and-elasticity-guide.aspx</a:t>
            </a:r>
            <a:endParaRPr lang="en-US" dirty="0" smtClean="0"/>
          </a:p>
          <a:p>
            <a:pPr lvl="1"/>
            <a:r>
              <a:rPr lang="en-US" dirty="0" smtClean="0"/>
              <a:t>Evaluating Application Performance</a:t>
            </a:r>
          </a:p>
          <a:p>
            <a:pPr lvl="2"/>
            <a:r>
              <a:rPr lang="en-US" kern="1200" dirty="0">
                <a:hlinkClick r:id="rId3"/>
              </a:rPr>
              <a:t>http://</a:t>
            </a:r>
            <a:r>
              <a:rPr lang="en-US" kern="1200" dirty="0" smtClean="0">
                <a:hlinkClick r:id="rId3"/>
              </a:rPr>
              <a:t>blogs.msdn.com/b/cbiyikoglu/archive/2010/01/05/evaluating-application-performance-and-throughput-in-sql-azure.aspx</a:t>
            </a:r>
            <a:r>
              <a:rPr lang="en-US" kern="1200" dirty="0"/>
              <a:t>	</a:t>
            </a:r>
            <a:endParaRPr lang="en-US" dirty="0" smtClean="0"/>
          </a:p>
          <a:p>
            <a:r>
              <a:rPr lang="en-US" dirty="0" smtClean="0"/>
              <a:t>SQL Azure Team Blog</a:t>
            </a:r>
          </a:p>
          <a:p>
            <a:pPr lvl="1"/>
            <a:r>
              <a:rPr lang="en-US" dirty="0"/>
              <a:t>http://blogs.msdn.com/b/sqlazure/</a:t>
            </a: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Azure SQL Database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cloud-based version of SQL Server</a:t>
            </a:r>
          </a:p>
          <a:p>
            <a:pPr lvl="1"/>
            <a:r>
              <a:rPr lang="en-US" dirty="0" smtClean="0"/>
              <a:t>Based on clustered SQL Servers</a:t>
            </a:r>
          </a:p>
          <a:p>
            <a:pPr lvl="1"/>
            <a:r>
              <a:rPr lang="en-US" dirty="0" smtClean="0"/>
              <a:t>Abstraction layer for connections</a:t>
            </a:r>
          </a:p>
          <a:p>
            <a:pPr lvl="1"/>
            <a:r>
              <a:rPr lang="en-US" dirty="0" smtClean="0"/>
              <a:t>Servers are load balanced</a:t>
            </a:r>
          </a:p>
          <a:p>
            <a:pPr lvl="1"/>
            <a:r>
              <a:rPr lang="en-US" dirty="0" smtClean="0"/>
              <a:t>Databases are replicated</a:t>
            </a:r>
          </a:p>
          <a:p>
            <a:r>
              <a:rPr lang="en-US" dirty="0" smtClean="0"/>
              <a:t>Provides</a:t>
            </a:r>
          </a:p>
          <a:p>
            <a:pPr lvl="1"/>
            <a:r>
              <a:rPr lang="en-US" dirty="0" smtClean="0"/>
              <a:t>High availability</a:t>
            </a:r>
          </a:p>
          <a:p>
            <a:pPr lvl="1"/>
            <a:r>
              <a:rPr lang="en-US" dirty="0" smtClean="0"/>
              <a:t>Scalability</a:t>
            </a:r>
          </a:p>
          <a:p>
            <a:pPr lvl="1"/>
            <a:r>
              <a:rPr lang="en-US" dirty="0" smtClean="0"/>
              <a:t>Reliability and security</a:t>
            </a:r>
          </a:p>
          <a:p>
            <a:pPr lvl="1"/>
            <a:r>
              <a:rPr lang="en-US" dirty="0" smtClean="0"/>
              <a:t>Ease in provisioning</a:t>
            </a:r>
          </a:p>
          <a:p>
            <a:r>
              <a:rPr lang="en-US" dirty="0" smtClean="0"/>
              <a:t>Works well with the Windows Azure Services</a:t>
            </a:r>
          </a:p>
          <a:p>
            <a:pPr lvl="1"/>
            <a:r>
              <a:rPr lang="en-US" dirty="0" smtClean="0"/>
              <a:t>Or combined with on-premise</a:t>
            </a:r>
          </a:p>
        </p:txBody>
      </p:sp>
    </p:spTree>
    <p:extLst>
      <p:ext uri="{BB962C8B-B14F-4D97-AF65-F5344CB8AC3E}">
        <p14:creationId xmlns:p14="http://schemas.microsoft.com/office/powerpoint/2010/main" val="27800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Availability goal is 99.9%</a:t>
            </a:r>
          </a:p>
          <a:p>
            <a:r>
              <a:rPr lang="en-US" dirty="0" smtClean="0"/>
              <a:t>No performance guarantee yet </a:t>
            </a:r>
          </a:p>
          <a:p>
            <a:r>
              <a:rPr lang="en-US" dirty="0" smtClean="0"/>
              <a:t>No security SLA yet</a:t>
            </a:r>
          </a:p>
        </p:txBody>
      </p:sp>
    </p:spTree>
    <p:extLst>
      <p:ext uri="{BB962C8B-B14F-4D97-AF65-F5344CB8AC3E}">
        <p14:creationId xmlns:p14="http://schemas.microsoft.com/office/powerpoint/2010/main" val="34994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Down Arrow 44"/>
          <p:cNvSpPr/>
          <p:nvPr/>
        </p:nvSpPr>
        <p:spPr>
          <a:xfrm flipV="1">
            <a:off x="119063" y="5997575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7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WASD Network Topology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810000" y="1109663"/>
            <a:ext cx="1371600" cy="3810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Application</a:t>
            </a:r>
          </a:p>
        </p:txBody>
      </p:sp>
      <p:cxnSp>
        <p:nvCxnSpPr>
          <p:cNvPr id="8" name="Straight Arrow Connector 7"/>
          <p:cNvCxnSpPr>
            <a:stCxn id="3" idx="2"/>
            <a:endCxn id="14" idx="0"/>
          </p:cNvCxnSpPr>
          <p:nvPr/>
        </p:nvCxnSpPr>
        <p:spPr>
          <a:xfrm rot="16200000" flipH="1">
            <a:off x="3757613" y="2228850"/>
            <a:ext cx="1481137" cy="47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loud 5"/>
          <p:cNvSpPr/>
          <p:nvPr/>
        </p:nvSpPr>
        <p:spPr>
          <a:xfrm>
            <a:off x="3810000" y="1752600"/>
            <a:ext cx="1371600" cy="76200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Internet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Azure Cloud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57663" y="2971800"/>
            <a:ext cx="685800" cy="457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LB</a:t>
            </a:r>
          </a:p>
        </p:txBody>
      </p:sp>
      <p:cxnSp>
        <p:nvCxnSpPr>
          <p:cNvPr id="16" name="Straight Arrow Connector 15"/>
          <p:cNvCxnSpPr>
            <a:stCxn id="14" idx="2"/>
          </p:cNvCxnSpPr>
          <p:nvPr/>
        </p:nvCxnSpPr>
        <p:spPr>
          <a:xfrm rot="5400000">
            <a:off x="2516982" y="2359818"/>
            <a:ext cx="914400" cy="30527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181" idx="3"/>
          </p:cNvCxnSpPr>
          <p:nvPr/>
        </p:nvCxnSpPr>
        <p:spPr>
          <a:xfrm>
            <a:off x="761299" y="4004354"/>
            <a:ext cx="7925501" cy="2472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4" idx="2"/>
          </p:cNvCxnSpPr>
          <p:nvPr/>
        </p:nvCxnSpPr>
        <p:spPr>
          <a:xfrm rot="5400000">
            <a:off x="4040982" y="3883818"/>
            <a:ext cx="914400" cy="476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4" idx="2"/>
          </p:cNvCxnSpPr>
          <p:nvPr/>
        </p:nvCxnSpPr>
        <p:spPr>
          <a:xfrm rot="16200000" flipH="1">
            <a:off x="5717382" y="2212181"/>
            <a:ext cx="914400" cy="33480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0" name="TextBox 47"/>
          <p:cNvSpPr txBox="1">
            <a:spLocks noChangeArrowheads="1"/>
          </p:cNvSpPr>
          <p:nvPr/>
        </p:nvSpPr>
        <p:spPr bwMode="auto">
          <a:xfrm>
            <a:off x="3276600" y="2557463"/>
            <a:ext cx="953018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Calibri" pitchFamily="34" charset="0"/>
                <a:cs typeface="Calibri" pitchFamily="34" charset="0"/>
              </a:rPr>
              <a:t>TDS (</a:t>
            </a:r>
            <a:r>
              <a:rPr lang="en-US" sz="1600" b="1" dirty="0" err="1">
                <a:latin typeface="Calibri" pitchFamily="34" charset="0"/>
                <a:cs typeface="Calibri" pitchFamily="34" charset="0"/>
              </a:rPr>
              <a:t>tcp</a:t>
            </a:r>
            <a:r>
              <a:rPr lang="en-US" sz="1600" b="1" dirty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sp>
        <p:nvSpPr>
          <p:cNvPr id="7181" name="TextBox 48"/>
          <p:cNvSpPr txBox="1">
            <a:spLocks noChangeArrowheads="1"/>
          </p:cNvSpPr>
          <p:nvPr/>
        </p:nvSpPr>
        <p:spPr bwMode="auto">
          <a:xfrm>
            <a:off x="0" y="3875088"/>
            <a:ext cx="761299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latin typeface="Calibri" pitchFamily="34" charset="0"/>
                <a:cs typeface="Calibri" pitchFamily="34" charset="0"/>
              </a:rPr>
              <a:t>TDS (tcp)</a:t>
            </a:r>
          </a:p>
        </p:txBody>
      </p:sp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0" y="5183197"/>
            <a:ext cx="8686800" cy="258532"/>
            <a:chOff x="0" y="5486400"/>
            <a:chExt cx="8686800" cy="257775"/>
          </a:xfrm>
        </p:grpSpPr>
        <p:cxnSp>
          <p:nvCxnSpPr>
            <p:cNvPr id="21" name="Straight Connector 20"/>
            <p:cNvCxnSpPr>
              <a:stCxn id="7222" idx="3"/>
            </p:cNvCxnSpPr>
            <p:nvPr/>
          </p:nvCxnSpPr>
          <p:spPr>
            <a:xfrm>
              <a:off x="761299" y="5615288"/>
              <a:ext cx="7925501" cy="24649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22" name="TextBox 51"/>
            <p:cNvSpPr txBox="1">
              <a:spLocks noChangeArrowheads="1"/>
            </p:cNvSpPr>
            <p:nvPr/>
          </p:nvSpPr>
          <p:spPr bwMode="auto">
            <a:xfrm>
              <a:off x="0" y="5486400"/>
              <a:ext cx="761299" cy="2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1">
                  <a:latin typeface="Calibri" pitchFamily="34" charset="0"/>
                  <a:cs typeface="Calibri" pitchFamily="34" charset="0"/>
                </a:rPr>
                <a:t>TDS (tcp)</a:t>
              </a:r>
            </a:p>
          </p:txBody>
        </p:sp>
      </p:grpSp>
      <p:sp>
        <p:nvSpPr>
          <p:cNvPr id="55" name="Left Brace 54"/>
          <p:cNvSpPr/>
          <p:nvPr/>
        </p:nvSpPr>
        <p:spPr>
          <a:xfrm>
            <a:off x="5246688" y="889000"/>
            <a:ext cx="381000" cy="9398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84" name="TextBox 55"/>
          <p:cNvSpPr txBox="1">
            <a:spLocks noChangeArrowheads="1"/>
          </p:cNvSpPr>
          <p:nvPr/>
        </p:nvSpPr>
        <p:spPr bwMode="auto">
          <a:xfrm>
            <a:off x="5638800" y="8890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latin typeface="Calibri" pitchFamily="34" charset="0"/>
                <a:cs typeface="Calibri" pitchFamily="34" charset="0"/>
              </a:rPr>
              <a:t>Applications use standard SQL client libraries: ODBC, </a:t>
            </a:r>
            <a:r>
              <a:rPr lang="en-US" sz="1600" dirty="0" err="1">
                <a:latin typeface="Calibri" pitchFamily="34" charset="0"/>
                <a:cs typeface="Calibri" pitchFamily="34" charset="0"/>
              </a:rPr>
              <a:t>ADO.Net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, PHP, …</a:t>
            </a:r>
          </a:p>
        </p:txBody>
      </p:sp>
      <p:sp>
        <p:nvSpPr>
          <p:cNvPr id="57" name="Left Brace 56"/>
          <p:cNvSpPr/>
          <p:nvPr/>
        </p:nvSpPr>
        <p:spPr>
          <a:xfrm>
            <a:off x="5257800" y="2786063"/>
            <a:ext cx="381000" cy="76200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186" name="TextBox 57"/>
          <p:cNvSpPr txBox="1">
            <a:spLocks noChangeArrowheads="1"/>
          </p:cNvSpPr>
          <p:nvPr/>
        </p:nvSpPr>
        <p:spPr bwMode="auto">
          <a:xfrm>
            <a:off x="5551488" y="2887663"/>
            <a:ext cx="29718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  <a:cs typeface="Calibri" pitchFamily="34" charset="0"/>
              </a:rPr>
              <a:t>Load balancer forwards ‘sticky’ sessions to TDS protocol tier</a:t>
            </a:r>
          </a:p>
        </p:txBody>
      </p:sp>
      <p:cxnSp>
        <p:nvCxnSpPr>
          <p:cNvPr id="60" name="Straight Arrow Connector 59"/>
          <p:cNvCxnSpPr>
            <a:stCxn id="7188" idx="2"/>
          </p:cNvCxnSpPr>
          <p:nvPr/>
        </p:nvCxnSpPr>
        <p:spPr>
          <a:xfrm flipH="1">
            <a:off x="1350964" y="3210795"/>
            <a:ext cx="294036" cy="80240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8" name="TextBox 60"/>
          <p:cNvSpPr txBox="1">
            <a:spLocks noChangeArrowheads="1"/>
          </p:cNvSpPr>
          <p:nvPr/>
        </p:nvSpPr>
        <p:spPr bwMode="auto">
          <a:xfrm>
            <a:off x="381000" y="2786063"/>
            <a:ext cx="25280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Security Boundary</a:t>
            </a:r>
          </a:p>
        </p:txBody>
      </p:sp>
      <p:grpSp>
        <p:nvGrpSpPr>
          <p:cNvPr id="7" name="Group 75"/>
          <p:cNvGrpSpPr>
            <a:grpSpLocks/>
          </p:cNvGrpSpPr>
          <p:nvPr/>
        </p:nvGrpSpPr>
        <p:grpSpPr bwMode="auto">
          <a:xfrm>
            <a:off x="119063" y="5551488"/>
            <a:ext cx="8883650" cy="457200"/>
            <a:chOff x="-979583" y="5681949"/>
            <a:chExt cx="11190383" cy="467673"/>
          </a:xfrm>
        </p:grpSpPr>
        <p:sp>
          <p:nvSpPr>
            <p:cNvPr id="4" name="Rectangle 3"/>
            <p:cNvSpPr/>
            <p:nvPr/>
          </p:nvSpPr>
          <p:spPr>
            <a:xfrm>
              <a:off x="914143" y="5681949"/>
              <a:ext cx="1675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829866" y="5681949"/>
              <a:ext cx="1677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35591" y="5681949"/>
              <a:ext cx="1675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641315" y="5681949"/>
              <a:ext cx="1675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35042" y="5691692"/>
              <a:ext cx="1675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979583" y="5691692"/>
              <a:ext cx="1675758" cy="45793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SQL</a:t>
              </a:r>
            </a:p>
          </p:txBody>
        </p:sp>
      </p:grpSp>
      <p:grpSp>
        <p:nvGrpSpPr>
          <p:cNvPr id="9" name="Group 76"/>
          <p:cNvGrpSpPr>
            <a:grpSpLocks/>
          </p:cNvGrpSpPr>
          <p:nvPr/>
        </p:nvGrpSpPr>
        <p:grpSpPr bwMode="auto">
          <a:xfrm>
            <a:off x="663575" y="4408488"/>
            <a:ext cx="7870825" cy="457200"/>
            <a:chOff x="663766" y="4538949"/>
            <a:chExt cx="7870634" cy="457200"/>
          </a:xfrm>
        </p:grpSpPr>
        <p:sp>
          <p:nvSpPr>
            <p:cNvPr id="5" name="Rectangle 4"/>
            <p:cNvSpPr/>
            <p:nvPr/>
          </p:nvSpPr>
          <p:spPr>
            <a:xfrm>
              <a:off x="663766" y="4538949"/>
              <a:ext cx="1154085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970247" y="4538949"/>
              <a:ext cx="1154084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341814" y="4538949"/>
              <a:ext cx="1154084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702268" y="4538949"/>
              <a:ext cx="1154085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008749" y="4538949"/>
              <a:ext cx="1154084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380316" y="4538949"/>
              <a:ext cx="1154084" cy="4572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Calibri" pitchFamily="34" charset="0"/>
                  <a:cs typeface="Calibri" pitchFamily="34" charset="0"/>
                </a:rPr>
                <a:t>Gateway</a:t>
              </a:r>
            </a:p>
          </p:txBody>
        </p:sp>
      </p:grpSp>
      <p:sp>
        <p:nvSpPr>
          <p:cNvPr id="46" name="Down Arrow 45"/>
          <p:cNvSpPr/>
          <p:nvPr/>
        </p:nvSpPr>
        <p:spPr>
          <a:xfrm flipV="1">
            <a:off x="2092325" y="5992813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Down Arrow 46"/>
          <p:cNvSpPr/>
          <p:nvPr/>
        </p:nvSpPr>
        <p:spPr>
          <a:xfrm flipV="1">
            <a:off x="3619500" y="5992813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Down Arrow 49"/>
          <p:cNvSpPr/>
          <p:nvPr/>
        </p:nvSpPr>
        <p:spPr>
          <a:xfrm flipV="1">
            <a:off x="5089525" y="5997575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" name="Down Arrow 50"/>
          <p:cNvSpPr/>
          <p:nvPr/>
        </p:nvSpPr>
        <p:spPr>
          <a:xfrm flipV="1">
            <a:off x="6643688" y="5997575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Down Arrow 52"/>
          <p:cNvSpPr/>
          <p:nvPr/>
        </p:nvSpPr>
        <p:spPr>
          <a:xfrm flipV="1">
            <a:off x="8142288" y="5992813"/>
            <a:ext cx="381000" cy="5334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19063" y="6324600"/>
            <a:ext cx="8883650" cy="304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Scalability and Availability: Fabric, Failover, Replication, and  Load balancing</a:t>
            </a:r>
          </a:p>
        </p:txBody>
      </p:sp>
      <p:cxnSp>
        <p:nvCxnSpPr>
          <p:cNvPr id="18" name="Straight Arrow Connector 17"/>
          <p:cNvCxnSpPr>
            <a:stCxn id="5" idx="2"/>
            <a:endCxn id="34" idx="0"/>
          </p:cNvCxnSpPr>
          <p:nvPr/>
        </p:nvCxnSpPr>
        <p:spPr>
          <a:xfrm flipH="1">
            <a:off x="785813" y="4865688"/>
            <a:ext cx="455612" cy="695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5" idx="2"/>
            <a:endCxn id="4" idx="0"/>
          </p:cNvCxnSpPr>
          <p:nvPr/>
        </p:nvCxnSpPr>
        <p:spPr>
          <a:xfrm>
            <a:off x="1241425" y="4865688"/>
            <a:ext cx="104775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26" idx="2"/>
            <a:endCxn id="4" idx="0"/>
          </p:cNvCxnSpPr>
          <p:nvPr/>
        </p:nvCxnSpPr>
        <p:spPr>
          <a:xfrm flipH="1">
            <a:off x="2289175" y="4865688"/>
            <a:ext cx="258763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6" idx="2"/>
            <a:endCxn id="24" idx="0"/>
          </p:cNvCxnSpPr>
          <p:nvPr/>
        </p:nvCxnSpPr>
        <p:spPr>
          <a:xfrm>
            <a:off x="2547938" y="4865688"/>
            <a:ext cx="1262062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7" idx="2"/>
            <a:endCxn id="24" idx="0"/>
          </p:cNvCxnSpPr>
          <p:nvPr/>
        </p:nvCxnSpPr>
        <p:spPr>
          <a:xfrm flipH="1">
            <a:off x="3810000" y="4865688"/>
            <a:ext cx="109538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7" idx="2"/>
            <a:endCxn id="31" idx="0"/>
          </p:cNvCxnSpPr>
          <p:nvPr/>
        </p:nvCxnSpPr>
        <p:spPr>
          <a:xfrm>
            <a:off x="3919538" y="4865688"/>
            <a:ext cx="1401762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28" idx="2"/>
            <a:endCxn id="31" idx="0"/>
          </p:cNvCxnSpPr>
          <p:nvPr/>
        </p:nvCxnSpPr>
        <p:spPr>
          <a:xfrm>
            <a:off x="5280025" y="4865688"/>
            <a:ext cx="41275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8" idx="2"/>
            <a:endCxn id="32" idx="0"/>
          </p:cNvCxnSpPr>
          <p:nvPr/>
        </p:nvCxnSpPr>
        <p:spPr>
          <a:xfrm>
            <a:off x="5280025" y="4865688"/>
            <a:ext cx="1554163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29" idx="2"/>
            <a:endCxn id="32" idx="0"/>
          </p:cNvCxnSpPr>
          <p:nvPr/>
        </p:nvCxnSpPr>
        <p:spPr>
          <a:xfrm>
            <a:off x="6586538" y="4865688"/>
            <a:ext cx="24765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9" idx="2"/>
            <a:endCxn id="33" idx="0"/>
          </p:cNvCxnSpPr>
          <p:nvPr/>
        </p:nvCxnSpPr>
        <p:spPr>
          <a:xfrm>
            <a:off x="6586538" y="4865688"/>
            <a:ext cx="1751012" cy="695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30" idx="2"/>
            <a:endCxn id="33" idx="0"/>
          </p:cNvCxnSpPr>
          <p:nvPr/>
        </p:nvCxnSpPr>
        <p:spPr>
          <a:xfrm>
            <a:off x="7958138" y="4865688"/>
            <a:ext cx="379412" cy="695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63575" y="4953000"/>
            <a:ext cx="8023225" cy="286232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Gateway: TDS protocol gateway, enforces AUTHN/AUTHZ policy; proxy to backend SQL</a:t>
            </a:r>
          </a:p>
        </p:txBody>
      </p:sp>
    </p:spTree>
    <p:extLst>
      <p:ext uri="{BB962C8B-B14F-4D97-AF65-F5344CB8AC3E}">
        <p14:creationId xmlns:p14="http://schemas.microsoft.com/office/powerpoint/2010/main" val="2043841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Database Design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</a:t>
            </a:r>
            <a:r>
              <a:rPr lang="en-US" dirty="0"/>
              <a:t>u</a:t>
            </a:r>
            <a:r>
              <a:rPr lang="en-US" dirty="0" smtClean="0"/>
              <a:t>ser </a:t>
            </a:r>
            <a:r>
              <a:rPr lang="en-US" dirty="0"/>
              <a:t>d</a:t>
            </a:r>
            <a:r>
              <a:rPr lang="en-US" dirty="0" smtClean="0"/>
              <a:t>atabase is replicated three times</a:t>
            </a:r>
          </a:p>
          <a:p>
            <a:pPr lvl="1"/>
            <a:r>
              <a:rPr lang="en-US" dirty="0" smtClean="0"/>
              <a:t>One primary replica, two </a:t>
            </a:r>
            <a:r>
              <a:rPr lang="en-US" dirty="0" err="1" smtClean="0"/>
              <a:t>secondaries</a:t>
            </a:r>
            <a:endParaRPr lang="en-US" dirty="0" smtClean="0"/>
          </a:p>
          <a:p>
            <a:pPr lvl="1"/>
            <a:r>
              <a:rPr lang="en-US" dirty="0" smtClean="0"/>
              <a:t>Replica promotion happens during failover</a:t>
            </a:r>
          </a:p>
          <a:p>
            <a:r>
              <a:rPr lang="en-US" dirty="0" smtClean="0"/>
              <a:t>Every commit is quorum commit</a:t>
            </a:r>
          </a:p>
          <a:p>
            <a:pPr lvl="1"/>
            <a:r>
              <a:rPr lang="en-US" dirty="0" smtClean="0"/>
              <a:t>Primary replica and one secondary replica</a:t>
            </a:r>
          </a:p>
          <a:p>
            <a:r>
              <a:rPr lang="en-US" dirty="0"/>
              <a:t>P</a:t>
            </a:r>
            <a:r>
              <a:rPr lang="en-US" dirty="0" smtClean="0"/>
              <a:t>rimary replicas not on same server</a:t>
            </a:r>
          </a:p>
          <a:p>
            <a:pPr lvl="1"/>
            <a:r>
              <a:rPr lang="en-US" dirty="0" smtClean="0"/>
              <a:t>Must choose database to connect to </a:t>
            </a:r>
          </a:p>
          <a:p>
            <a:pPr lvl="1"/>
            <a:r>
              <a:rPr lang="en-US" dirty="0" smtClean="0"/>
              <a:t>USE statement not permitted</a:t>
            </a:r>
          </a:p>
          <a:p>
            <a:r>
              <a:rPr lang="en-US" dirty="0" smtClean="0"/>
              <a:t>Reads and writes all go through primary replica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93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Obtain Windows Azure Account</a:t>
            </a:r>
          </a:p>
          <a:p>
            <a:r>
              <a:rPr lang="en-US" dirty="0" smtClean="0"/>
              <a:t>Create a WASD Server</a:t>
            </a:r>
          </a:p>
          <a:p>
            <a:pPr lvl="1"/>
            <a:r>
              <a:rPr lang="en-US" dirty="0" smtClean="0"/>
              <a:t>On portal or through Admin API</a:t>
            </a:r>
          </a:p>
          <a:p>
            <a:pPr lvl="1"/>
            <a:r>
              <a:rPr lang="en-US" dirty="0" smtClean="0"/>
              <a:t>Can create multiple servers per subscription</a:t>
            </a:r>
          </a:p>
          <a:p>
            <a:r>
              <a:rPr lang="en-US" dirty="0" smtClean="0"/>
              <a:t>Create Database(s)</a:t>
            </a:r>
          </a:p>
          <a:p>
            <a:pPr lvl="1"/>
            <a:r>
              <a:rPr lang="en-US" dirty="0" smtClean="0"/>
              <a:t>On portal, SSMS, or DDL</a:t>
            </a:r>
          </a:p>
          <a:p>
            <a:r>
              <a:rPr lang="en-US" dirty="0" smtClean="0"/>
              <a:t>Provision logins, users, data</a:t>
            </a:r>
          </a:p>
          <a:p>
            <a:pPr lvl="1"/>
            <a:r>
              <a:rPr lang="en-US" dirty="0" smtClean="0"/>
              <a:t>Multiple admin users per account permitted</a:t>
            </a:r>
          </a:p>
          <a:p>
            <a:r>
              <a:rPr lang="en-US" dirty="0"/>
              <a:t>For a new user, </a:t>
            </a:r>
            <a:r>
              <a:rPr lang="en-US" dirty="0" smtClean="0"/>
              <a:t>WASD </a:t>
            </a:r>
            <a:r>
              <a:rPr lang="en-US" dirty="0"/>
              <a:t>owners need to add</a:t>
            </a:r>
          </a:p>
          <a:p>
            <a:pPr lvl="1"/>
            <a:r>
              <a:rPr lang="en-US" dirty="0"/>
              <a:t>Login</a:t>
            </a:r>
          </a:p>
          <a:p>
            <a:pPr lvl="1"/>
            <a:r>
              <a:rPr lang="en-US" dirty="0"/>
              <a:t>Firewall entry for IP addresses (or address range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8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Tools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WASD can be managed by</a:t>
            </a:r>
          </a:p>
          <a:p>
            <a:pPr lvl="1"/>
            <a:r>
              <a:rPr lang="en-US" dirty="0"/>
              <a:t>Windows Azure </a:t>
            </a:r>
            <a:r>
              <a:rPr lang="en-US" dirty="0" smtClean="0"/>
              <a:t>Portal</a:t>
            </a:r>
          </a:p>
          <a:p>
            <a:pPr lvl="1"/>
            <a:r>
              <a:rPr lang="en-US" dirty="0" smtClean="0"/>
              <a:t>SSMS 2008 R2 and above</a:t>
            </a:r>
          </a:p>
          <a:p>
            <a:pPr lvl="1"/>
            <a:r>
              <a:rPr lang="en-US" dirty="0" smtClean="0"/>
              <a:t>SQLCMD</a:t>
            </a:r>
          </a:p>
          <a:p>
            <a:pPr lvl="1"/>
            <a:r>
              <a:rPr lang="en-US" dirty="0" smtClean="0"/>
              <a:t>Admin API</a:t>
            </a:r>
          </a:p>
        </p:txBody>
      </p:sp>
    </p:spTree>
    <p:extLst>
      <p:ext uri="{BB962C8B-B14F-4D97-AF65-F5344CB8AC3E}">
        <p14:creationId xmlns:p14="http://schemas.microsoft.com/office/powerpoint/2010/main" val="184015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Management API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REST-based API</a:t>
            </a:r>
          </a:p>
          <a:p>
            <a:pPr lvl="1"/>
            <a:r>
              <a:rPr lang="en-US" dirty="0" smtClean="0"/>
              <a:t>Create, enumerate, drop servers</a:t>
            </a:r>
          </a:p>
          <a:p>
            <a:pPr lvl="1"/>
            <a:r>
              <a:rPr lang="en-US" dirty="0" smtClean="0"/>
              <a:t>Reset admin password</a:t>
            </a:r>
          </a:p>
          <a:p>
            <a:pPr lvl="1"/>
            <a:r>
              <a:rPr lang="en-US" dirty="0" smtClean="0"/>
              <a:t>Create, update, delete firewall rules</a:t>
            </a:r>
          </a:p>
          <a:p>
            <a:r>
              <a:rPr lang="en-US" dirty="0" smtClean="0"/>
              <a:t>PowerShell scripts available</a:t>
            </a:r>
          </a:p>
          <a:p>
            <a:pPr lvl="1"/>
            <a:r>
              <a:rPr lang="en-US" dirty="0" smtClean="0"/>
              <a:t>Part of Windows Azure </a:t>
            </a:r>
            <a:r>
              <a:rPr lang="en-US" dirty="0" err="1" smtClean="0"/>
              <a:t>cmdlets</a:t>
            </a:r>
            <a:r>
              <a:rPr lang="en-US" dirty="0" smtClean="0"/>
              <a:t> on </a:t>
            </a:r>
            <a:r>
              <a:rPr lang="en-US" dirty="0" err="1" smtClean="0"/>
              <a:t>CodePlex</a:t>
            </a:r>
            <a:endParaRPr lang="en-US" dirty="0" smtClean="0"/>
          </a:p>
          <a:p>
            <a:r>
              <a:rPr lang="en-US" dirty="0" smtClean="0"/>
              <a:t>Uses mutual authentication with certificates</a:t>
            </a:r>
          </a:p>
          <a:p>
            <a:pPr lvl="1"/>
            <a:r>
              <a:rPr lang="en-US" dirty="0" smtClean="0"/>
              <a:t>You must provision a </a:t>
            </a:r>
            <a:r>
              <a:rPr lang="en-US" dirty="0" smtClean="0"/>
              <a:t>certificate to Azure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8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5726</TotalTime>
  <Words>1176</Words>
  <Application>Microsoft Office PowerPoint</Application>
  <PresentationFormat>Letter Paper (8.5x11 in)</PresentationFormat>
  <Paragraphs>286</Paragraphs>
  <Slides>28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SQLskills Master Template</vt:lpstr>
      <vt:lpstr>SQLskills_BobB_Template</vt:lpstr>
      <vt:lpstr>Module 17 Windows Azure  SQL Database </vt:lpstr>
      <vt:lpstr>Overview</vt:lpstr>
      <vt:lpstr>Windows Azure SQL Database</vt:lpstr>
      <vt:lpstr>SLAs</vt:lpstr>
      <vt:lpstr>WASD Network Topology</vt:lpstr>
      <vt:lpstr>Internal Database Design</vt:lpstr>
      <vt:lpstr>Setup</vt:lpstr>
      <vt:lpstr>Management Tools</vt:lpstr>
      <vt:lpstr>Database Management API</vt:lpstr>
      <vt:lpstr>Topology - Owner Perspective</vt:lpstr>
      <vt:lpstr>Security</vt:lpstr>
      <vt:lpstr>WASD Firewall</vt:lpstr>
      <vt:lpstr>DOSGuard</vt:lpstr>
      <vt:lpstr>Logins and Roles</vt:lpstr>
      <vt:lpstr>Login Names and Applications</vt:lpstr>
      <vt:lpstr>Collations</vt:lpstr>
      <vt:lpstr>Permitted Objects</vt:lpstr>
      <vt:lpstr>Disallowed Functionality</vt:lpstr>
      <vt:lpstr>WASD and DBA Tasks</vt:lpstr>
      <vt:lpstr>WASD Backup and Restore</vt:lpstr>
      <vt:lpstr>Maintenance For Performance</vt:lpstr>
      <vt:lpstr>SQL Agent</vt:lpstr>
      <vt:lpstr>Troubleshooting</vt:lpstr>
      <vt:lpstr>Azure Health Service</vt:lpstr>
      <vt:lpstr>Instance Patching and Versioning</vt:lpstr>
      <vt:lpstr>Tracking Usage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370</cp:revision>
  <dcterms:created xsi:type="dcterms:W3CDTF">2004-05-26T19:38:49Z</dcterms:created>
  <dcterms:modified xsi:type="dcterms:W3CDTF">2012-09-05T20:59:21Z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