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7"/>
  </p:notesMasterIdLst>
  <p:handoutMasterIdLst>
    <p:handoutMasterId r:id="rId38"/>
  </p:handoutMasterIdLst>
  <p:sldIdLst>
    <p:sldId id="595" r:id="rId3"/>
    <p:sldId id="596" r:id="rId4"/>
    <p:sldId id="597" r:id="rId5"/>
    <p:sldId id="598" r:id="rId6"/>
    <p:sldId id="599" r:id="rId7"/>
    <p:sldId id="600" r:id="rId8"/>
    <p:sldId id="601" r:id="rId9"/>
    <p:sldId id="602" r:id="rId10"/>
    <p:sldId id="603" r:id="rId11"/>
    <p:sldId id="604" r:id="rId12"/>
    <p:sldId id="605" r:id="rId13"/>
    <p:sldId id="606" r:id="rId14"/>
    <p:sldId id="607" r:id="rId15"/>
    <p:sldId id="621" r:id="rId16"/>
    <p:sldId id="623" r:id="rId17"/>
    <p:sldId id="629" r:id="rId18"/>
    <p:sldId id="608" r:id="rId19"/>
    <p:sldId id="609" r:id="rId20"/>
    <p:sldId id="622" r:id="rId21"/>
    <p:sldId id="610" r:id="rId22"/>
    <p:sldId id="611" r:id="rId23"/>
    <p:sldId id="612" r:id="rId24"/>
    <p:sldId id="613" r:id="rId25"/>
    <p:sldId id="614" r:id="rId26"/>
    <p:sldId id="626" r:id="rId27"/>
    <p:sldId id="625" r:id="rId28"/>
    <p:sldId id="615" r:id="rId29"/>
    <p:sldId id="628" r:id="rId30"/>
    <p:sldId id="616" r:id="rId31"/>
    <p:sldId id="617" r:id="rId32"/>
    <p:sldId id="618" r:id="rId33"/>
    <p:sldId id="619" r:id="rId34"/>
    <p:sldId id="620" r:id="rId35"/>
    <p:sldId id="627" r:id="rId36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5468" autoAdjust="0"/>
  </p:normalViewPr>
  <p:slideViewPr>
    <p:cSldViewPr snapToGrid="0">
      <p:cViewPr>
        <p:scale>
          <a:sx n="75" d="100"/>
          <a:sy n="75" d="100"/>
        </p:scale>
        <p:origin x="-1794" y="-162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612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856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sql_protocols/archive/2009/10/19/selectively-using-secure-connection-to-sql-server.aspx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a.mil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iase.disa.mil/stigs/app_security/database/sql.html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31D93D-BEC3-41F6-A23E-160F494CA2C6}" type="slidenum">
              <a:rPr lang="en-US"/>
              <a:pPr/>
              <a:t>20</a:t>
            </a:fld>
            <a:endParaRPr lang="en-US"/>
          </a:p>
        </p:txBody>
      </p:sp>
      <p:sp>
        <p:nvSpPr>
          <p:cNvPr id="839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299845-5D24-4DAE-8168-0BC2897AC73E}" type="slidenum">
              <a:rPr lang="en-US"/>
              <a:pPr/>
              <a:t>22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http://technet.microsoft.com/en-us/library/cc755804(v=ws.10).aspx</a:t>
            </a:r>
          </a:p>
          <a:p>
            <a:r>
              <a:rPr lang="en-US" dirty="0" smtClean="0"/>
              <a:t>http://technet.microsoft.com/en-us/library/dd391964(v=ws.10)</a:t>
            </a:r>
          </a:p>
          <a:p>
            <a:endParaRPr lang="en-US" dirty="0" smtClean="0"/>
          </a:p>
          <a:p>
            <a:r>
              <a:rPr lang="en-US" dirty="0" smtClean="0"/>
              <a:t>New-</a:t>
            </a:r>
            <a:r>
              <a:rPr lang="en-US" dirty="0" err="1" smtClean="0"/>
              <a:t>ADServiceAccount</a:t>
            </a:r>
            <a:r>
              <a:rPr lang="en-US" dirty="0" smtClean="0"/>
              <a:t> SQL-SRV1 -</a:t>
            </a:r>
            <a:r>
              <a:rPr lang="en-US" dirty="0" err="1" smtClean="0"/>
              <a:t>AccountPassword</a:t>
            </a:r>
            <a:r>
              <a:rPr lang="en-US" dirty="0" smtClean="0"/>
              <a:t> (</a:t>
            </a:r>
            <a:r>
              <a:rPr lang="en-US" dirty="0" err="1" smtClean="0"/>
              <a:t>ConvertTo-SecureString</a:t>
            </a:r>
            <a:r>
              <a:rPr lang="en-US" dirty="0" smtClean="0"/>
              <a:t> -</a:t>
            </a:r>
            <a:r>
              <a:rPr lang="en-US" dirty="0" err="1" smtClean="0"/>
              <a:t>AsPlainText</a:t>
            </a:r>
            <a:r>
              <a:rPr lang="en-US" dirty="0" smtClean="0"/>
              <a:t> "p@ssw0rd" -Force) -Enabled $true -Path "CN=Managed Service </a:t>
            </a:r>
            <a:r>
              <a:rPr lang="en-US" dirty="0" err="1" smtClean="0"/>
              <a:t>Accounts,DC</a:t>
            </a:r>
            <a:r>
              <a:rPr lang="en-US" dirty="0" smtClean="0"/>
              <a:t>=FABRIKAM,DC=COM" -</a:t>
            </a:r>
            <a:r>
              <a:rPr lang="en-US" dirty="0" err="1" smtClean="0"/>
              <a:t>ServicePrincipalNames</a:t>
            </a:r>
            <a:r>
              <a:rPr lang="en-US" dirty="0" smtClean="0"/>
              <a:t> "MSSQLSVC/FABRIKAM-SRV1.FABRIKAM.COM:1456" </a:t>
            </a:r>
          </a:p>
          <a:p>
            <a:endParaRPr lang="en-US" dirty="0" smtClean="0"/>
          </a:p>
          <a:p>
            <a:r>
              <a:rPr lang="en-US" dirty="0" smtClean="0"/>
              <a:t>With Network Service (or Virtual account?), user</a:t>
            </a:r>
            <a:r>
              <a:rPr lang="en-US" baseline="0" dirty="0" smtClean="0"/>
              <a:t> the machine account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4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http://technet.microsoft.com/en-us/library/cc738207(v=ws.10).aspx - describes constrained delegation</a:t>
            </a:r>
          </a:p>
          <a:p>
            <a:r>
              <a:rPr lang="en-US" dirty="0" smtClean="0"/>
              <a:t>http://technet.microsoft.com/en-us/library/gg723715.aspx - Implement constrained</a:t>
            </a:r>
            <a:r>
              <a:rPr lang="en-US" baseline="0" dirty="0" smtClean="0"/>
              <a:t> delegation with SQL Server</a:t>
            </a:r>
          </a:p>
          <a:p>
            <a:r>
              <a:rPr lang="en-US" dirty="0" smtClean="0"/>
              <a:t>http://msdn.microsoft.com/en-us/library/ff649317.aspx - How To: Use Protocol Transition and Constrained Delegation in ASP.NET 2.0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222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065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61A0A1-72F1-474B-ABB6-8D3F063A24A6}" type="slidenum">
              <a:rPr lang="en-US"/>
              <a:pPr/>
              <a:t>27</a:t>
            </a:fld>
            <a:endParaRPr lang="en-US"/>
          </a:p>
        </p:txBody>
      </p:sp>
      <p:sp>
        <p:nvSpPr>
          <p:cNvPr id="706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3"/>
              </a:rPr>
              <a:t>http://blogs.msdn.com/sql_protocols/archive/2009/10/19/selectively-using-secure-connection-to-sql-server.aspx</a:t>
            </a:r>
            <a:endParaRPr lang="en-US" sz="1200" u="sng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US" dirty="0" smtClean="0"/>
              <a:t>http://msdn.microsoft.com/en-us/library/ms191192.aspx</a:t>
            </a:r>
          </a:p>
          <a:p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smtClean="0"/>
              <a:t>To use encryption with a failover cluster, you must install the server certificate with the fully qualified DNS name of the virtual server on all nodes in the failover cluster.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Also, Server Protocol Settings facet</a:t>
            </a:r>
            <a:r>
              <a:rPr lang="en-US" baseline="0" dirty="0" smtClean="0"/>
              <a:t> for PBM</a:t>
            </a:r>
          </a:p>
          <a:p>
            <a:r>
              <a:rPr lang="en-US" smtClean="0"/>
              <a:t>http://msdn.microsoft.com/en-us/library/ff487261.aspx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77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3F80DF-3CE9-4C62-B740-E05B5B77CF48}" type="slidenum">
              <a:rPr lang="en-US"/>
              <a:pPr/>
              <a:t>29</a:t>
            </a:fld>
            <a:endParaRPr lang="en-US"/>
          </a:p>
        </p:txBody>
      </p:sp>
      <p:sp>
        <p:nvSpPr>
          <p:cNvPr id="83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These scripts accompany the STIG published on their public website. 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3"/>
              </a:rPr>
              <a:t>http://www.disa.mil/</a:t>
            </a:r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The STIG is freely available on this website.  There is currently no SQL 2008 STIG.</a:t>
            </a:r>
            <a:b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</a:br>
            <a:r>
              <a:rPr lang="en-US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4"/>
              </a:rPr>
              <a:t>http://iase.disa.mil/stigs/app_security/database/sql.html</a:t>
            </a:r>
            <a:endParaRPr lang="en-US" sz="1200" u="sng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US" dirty="0" smtClean="0"/>
              <a:t>The Security Technical Implementation Guides (STIGs) and the NSA Guides are the configuration standards for DOD IA and IA-enabled devices/systems.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http://blogs.technet.com/b/fort_sql/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85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http://download.microsoft.com/download/8/F/A/8FABACD7-803E-40FC-ADF8-355E7D218F4C/SQL_Server_2012_Security_Best_Practice_Whitepaper_Feb2012.docx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433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16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BF2207-48A5-4854-8E8F-2E85CC2A5137}" type="slidenum">
              <a:rPr lang="en-US"/>
              <a:pPr/>
              <a:t>4</a:t>
            </a:fld>
            <a:endParaRPr lang="en-US"/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91013" y="463550"/>
            <a:ext cx="2584450" cy="1938338"/>
          </a:xfrm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2571750"/>
            <a:ext cx="6115050" cy="60833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http://support.microsoft.com/kb/309422</a:t>
            </a:r>
          </a:p>
          <a:p>
            <a:r>
              <a:rPr lang="en-US" dirty="0" smtClean="0"/>
              <a:t>http://support.microsoft.com/kb/250355 - Anti virus and clustering cause problems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60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2ED276-6E2C-40C2-B3B4-C64DC62967D9}" type="slidenum">
              <a:rPr lang="en-US"/>
              <a:pPr/>
              <a:t>9</a:t>
            </a:fld>
            <a:endParaRPr lang="en-US"/>
          </a:p>
        </p:txBody>
      </p:sp>
      <p:sp>
        <p:nvSpPr>
          <p:cNvPr id="83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47A708-27A5-40CD-B0A0-E7FC43FDABDA}" type="slidenum">
              <a:rPr lang="en-US"/>
              <a:pPr/>
              <a:t>10</a:t>
            </a:fld>
            <a:endParaRPr lang="en-US"/>
          </a:p>
        </p:txBody>
      </p:sp>
      <p:sp>
        <p:nvSpPr>
          <p:cNvPr id="83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2A1AB-A08B-4996-BBEA-4178F081065C}" type="slidenum">
              <a:rPr lang="en-US"/>
              <a:pPr/>
              <a:t>12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smtClean="0"/>
              <a:t>You should not change passwords for any of the SQL Server service accounts when an FCI node is down or offline. </a:t>
            </a:r>
            <a:r>
              <a:rPr lang="en-US" sz="1200" b="0" i="0" u="none" strike="noStrike" baseline="0" smtClean="0"/>
              <a:t>If you must do this, you must reset the password again by using SQL Server Configuration Manager when all nodes are back online.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Sc.exe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qsidtype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mssqlserver</a:t>
            </a:r>
            <a:endParaRPr lang="en-US" baseline="0" dirty="0" smtClean="0"/>
          </a:p>
          <a:p>
            <a:r>
              <a:rPr lang="en-US" baseline="0" dirty="0" smtClean="0"/>
              <a:t>Sc.exe </a:t>
            </a:r>
            <a:r>
              <a:rPr lang="en-US" baseline="0" dirty="0" err="1" smtClean="0"/>
              <a:t>showsid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mssqlserver</a:t>
            </a:r>
            <a:endParaRPr lang="en-US" baseline="0" dirty="0" smtClean="0"/>
          </a:p>
          <a:p>
            <a:r>
              <a:rPr lang="en-US" baseline="0" dirty="0" smtClean="0"/>
              <a:t>Sc.exe </a:t>
            </a:r>
            <a:r>
              <a:rPr lang="en-US" baseline="0" dirty="0" err="1" smtClean="0"/>
              <a:t>qprivs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mssqlserver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5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http://technet.microsoft.com/en-us/library/dd391964(v=ws.10).aspx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5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8EE2F-5855-4EC8-BA3D-1A3DFFDC32EF}" type="slidenum">
              <a:rPr lang="en-US"/>
              <a:pPr/>
              <a:t>18</a:t>
            </a:fld>
            <a:endParaRPr lang="en-US"/>
          </a:p>
        </p:txBody>
      </p:sp>
      <p:sp>
        <p:nvSpPr>
          <p:cNvPr id="83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>
                <a:solidFill>
                  <a:schemeClr val="accent1"/>
                </a:solidFill>
              </a:rPr>
              <a:t>Module </a:t>
            </a:r>
            <a:r>
              <a:rPr lang="en-US" sz="4000" smtClean="0">
                <a:solidFill>
                  <a:schemeClr val="accent1"/>
                </a:solidFill>
              </a:rPr>
              <a:t>1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Server Setup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12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Service Granularity</a:t>
            </a:r>
            <a:endParaRPr lang="en-US" dirty="0"/>
          </a:p>
        </p:txBody>
      </p:sp>
      <p:sp>
        <p:nvSpPr>
          <p:cNvPr id="77312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2005-12 Services include helpers:</a:t>
            </a:r>
          </a:p>
          <a:p>
            <a:pPr lvl="1"/>
            <a:r>
              <a:rPr lang="en-US" dirty="0" smtClean="0"/>
              <a:t>SQL Server (MSSQLSERVER)</a:t>
            </a:r>
          </a:p>
          <a:p>
            <a:pPr lvl="1"/>
            <a:r>
              <a:rPr lang="en-US" dirty="0" smtClean="0"/>
              <a:t>SQL Server Agent</a:t>
            </a:r>
          </a:p>
          <a:p>
            <a:pPr lvl="1"/>
            <a:r>
              <a:rPr lang="en-US" dirty="0" smtClean="0"/>
              <a:t>SQL Server Analysis Services</a:t>
            </a:r>
          </a:p>
          <a:p>
            <a:pPr lvl="1"/>
            <a:r>
              <a:rPr lang="en-US" dirty="0" smtClean="0"/>
              <a:t>SQL Full-Text Filter Daemon Launcher</a:t>
            </a:r>
          </a:p>
          <a:p>
            <a:pPr lvl="1"/>
            <a:r>
              <a:rPr lang="en-US" dirty="0" smtClean="0"/>
              <a:t>SQL Server Reporting Services</a:t>
            </a:r>
          </a:p>
          <a:p>
            <a:pPr lvl="1"/>
            <a:r>
              <a:rPr lang="en-US" dirty="0" smtClean="0"/>
              <a:t>SQL Server Notification Services applications*</a:t>
            </a:r>
          </a:p>
          <a:p>
            <a:pPr lvl="1"/>
            <a:r>
              <a:rPr lang="en-US" dirty="0" smtClean="0"/>
              <a:t>SQL Server Integration Services</a:t>
            </a:r>
          </a:p>
          <a:p>
            <a:pPr lvl="1"/>
            <a:r>
              <a:rPr lang="en-US" dirty="0" smtClean="0"/>
              <a:t>SQL Browser</a:t>
            </a:r>
          </a:p>
          <a:p>
            <a:pPr lvl="1"/>
            <a:r>
              <a:rPr lang="en-US" dirty="0" smtClean="0"/>
              <a:t>SQL Server Active Directory Helper*</a:t>
            </a:r>
          </a:p>
          <a:p>
            <a:pPr lvl="1"/>
            <a:r>
              <a:rPr lang="en-US" dirty="0" smtClean="0"/>
              <a:t>SQL Server VSS Writer*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Service Account Management</a:t>
            </a:r>
            <a:endParaRPr lang="en-GB" dirty="0" smtClean="0"/>
          </a:p>
        </p:txBody>
      </p:sp>
      <p:sp>
        <p:nvSpPr>
          <p:cNvPr id="7055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WMI Provider for Configuration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Service Settings can be managed from any location</a:t>
            </a:r>
          </a:p>
          <a:p>
            <a:r>
              <a:rPr lang="en-US" dirty="0" smtClean="0"/>
              <a:t>Changing Service management does not require a connection </a:t>
            </a:r>
          </a:p>
          <a:p>
            <a:r>
              <a:rPr lang="en-US" dirty="0" smtClean="0"/>
              <a:t>Change Password does not require a service restart </a:t>
            </a:r>
          </a:p>
          <a:p>
            <a:r>
              <a:rPr lang="en-US" dirty="0" smtClean="0"/>
              <a:t>Settings are exposed for quick review and troubleshooting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5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 Server Service Accounts</a:t>
            </a:r>
          </a:p>
        </p:txBody>
      </p:sp>
      <p:sp>
        <p:nvSpPr>
          <p:cNvPr id="774153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Service Accounts Principals live in groups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Groups added at install time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Designated (low-privileged) user put in group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Makes it cleaner to change service </a:t>
            </a:r>
            <a:r>
              <a:rPr lang="en-US" dirty="0" smtClean="0"/>
              <a:t>accounts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SQL Server 2012 mostly removed groups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Service Account should be changed only through SQL Server Configuration Utility</a:t>
            </a:r>
          </a:p>
          <a:p>
            <a:pPr>
              <a:lnSpc>
                <a:spcPct val="90000"/>
              </a:lnSpc>
            </a:pPr>
            <a:r>
              <a:rPr lang="en-US" dirty="0"/>
              <a:t>Service Accounts need less privileges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No SE_TCB_NAME needed </a:t>
            </a:r>
            <a:endParaRPr lang="en-US" dirty="0" smtClean="0"/>
          </a:p>
          <a:p>
            <a:pPr lvl="2">
              <a:lnSpc>
                <a:spcPct val="90000"/>
              </a:lnSpc>
            </a:pPr>
            <a:r>
              <a:rPr lang="en-US" dirty="0" smtClean="0"/>
              <a:t>SQL </a:t>
            </a:r>
            <a:r>
              <a:rPr lang="en-US" dirty="0"/>
              <a:t>Server needed access to LSA for SQL Agent impersonation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SQL Agent credentials now stored using encryption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7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Service Account Choices </a:t>
            </a:r>
            <a:r>
              <a:rPr lang="en-US" sz="3200" dirty="0" smtClean="0"/>
              <a:t>(pre-2012)</a:t>
            </a:r>
          </a:p>
        </p:txBody>
      </p:sp>
      <p:sp>
        <p:nvSpPr>
          <p:cNvPr id="80179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Pros and Cons for each, re: security/control</a:t>
            </a:r>
          </a:p>
          <a:p>
            <a:pPr lvl="1" eaLnBrk="1" hangingPunct="1">
              <a:buClr>
                <a:srgbClr val="66CCFF"/>
              </a:buClr>
              <a:buFont typeface="Wingdings" pitchFamily="2" charset="2"/>
              <a:buChar char="«"/>
              <a:defRPr/>
            </a:pPr>
            <a:r>
              <a:rPr lang="en-US" dirty="0" smtClean="0"/>
              <a:t>Dedicated Local account (not local administrator)</a:t>
            </a:r>
          </a:p>
          <a:p>
            <a:pPr lvl="1" eaLnBrk="1" hangingPunct="1">
              <a:buClr>
                <a:srgbClr val="66CCFF"/>
              </a:buClr>
              <a:buFont typeface="Wingdings" pitchFamily="2" charset="2"/>
              <a:buChar char="«"/>
              <a:defRPr/>
            </a:pPr>
            <a:r>
              <a:rPr lang="en-US" dirty="0" smtClean="0"/>
              <a:t>Network service (do other services use this?)</a:t>
            </a:r>
          </a:p>
          <a:p>
            <a:pPr lvl="1" eaLnBrk="1" hangingPunct="1">
              <a:buClr>
                <a:srgbClr val="66CCFF"/>
              </a:buClr>
              <a:buFont typeface="Wingdings" pitchFamily="2" charset="2"/>
              <a:buChar char="«"/>
              <a:defRPr/>
            </a:pPr>
            <a:r>
              <a:rPr lang="en-US" dirty="0" smtClean="0"/>
              <a:t>Dedicated Domain account (not local administrator) </a:t>
            </a:r>
          </a:p>
          <a:p>
            <a:pPr lvl="1">
              <a:defRPr/>
            </a:pPr>
            <a:r>
              <a:rPr lang="en-US" dirty="0" smtClean="0"/>
              <a:t>Local </a:t>
            </a:r>
            <a:r>
              <a:rPr lang="en-US" dirty="0"/>
              <a:t>service (do other services use this</a:t>
            </a:r>
            <a:r>
              <a:rPr lang="en-US" dirty="0" smtClean="0"/>
              <a:t>?)</a:t>
            </a:r>
          </a:p>
          <a:p>
            <a:pPr lvl="1">
              <a:defRPr/>
            </a:pPr>
            <a:r>
              <a:rPr lang="en-US" dirty="0"/>
              <a:t>Local account which is a local </a:t>
            </a:r>
            <a:r>
              <a:rPr lang="en-US" dirty="0" smtClean="0"/>
              <a:t>administrator</a:t>
            </a:r>
          </a:p>
          <a:p>
            <a:pPr lvl="1" eaLnBrk="1" hangingPunct="1">
              <a:defRPr/>
            </a:pPr>
            <a:r>
              <a:rPr lang="en-US" dirty="0" smtClean="0"/>
              <a:t>Domain account which is a local administrator</a:t>
            </a:r>
          </a:p>
          <a:p>
            <a:pPr eaLnBrk="1" hangingPunct="1">
              <a:defRPr/>
            </a:pPr>
            <a:r>
              <a:rPr lang="en-US" dirty="0" smtClean="0"/>
              <a:t>NEVER use:</a:t>
            </a:r>
          </a:p>
          <a:p>
            <a:pPr lvl="1" eaLnBrk="1" hangingPunct="1">
              <a:defRPr/>
            </a:pPr>
            <a:r>
              <a:rPr lang="en-US" dirty="0" smtClean="0"/>
              <a:t>Local System </a:t>
            </a:r>
          </a:p>
          <a:p>
            <a:pPr lvl="1" eaLnBrk="1" hangingPunct="1">
              <a:defRPr/>
            </a:pPr>
            <a:r>
              <a:rPr lang="en-US" dirty="0" smtClean="0"/>
              <a:t>Domain Administrator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SIDs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Server 2008 and above </a:t>
            </a:r>
          </a:p>
          <a:p>
            <a:r>
              <a:rPr lang="en-US" dirty="0" smtClean="0"/>
              <a:t>Well-known SIDs on a per-service basis</a:t>
            </a:r>
          </a:p>
          <a:p>
            <a:r>
              <a:rPr lang="en-US" dirty="0" smtClean="0"/>
              <a:t>Used regardless of service account</a:t>
            </a:r>
          </a:p>
          <a:p>
            <a:r>
              <a:rPr lang="en-US" dirty="0" smtClean="0"/>
              <a:t>Assign privileges to SID</a:t>
            </a:r>
          </a:p>
          <a:p>
            <a:pPr lvl="1"/>
            <a:r>
              <a:rPr lang="en-US" dirty="0" smtClean="0"/>
              <a:t>Add to group for Instant File Initialization</a:t>
            </a:r>
          </a:p>
          <a:p>
            <a:pPr lvl="1"/>
            <a:r>
              <a:rPr lang="en-US" dirty="0" smtClean="0"/>
              <a:t>Assign policy for Auditing, ETW</a:t>
            </a:r>
          </a:p>
          <a:p>
            <a:r>
              <a:rPr lang="en-US" dirty="0" smtClean="0"/>
              <a:t>Use the sc.exe utility to </a:t>
            </a:r>
          </a:p>
          <a:p>
            <a:pPr lvl="1"/>
            <a:r>
              <a:rPr lang="en-US" dirty="0" smtClean="0"/>
              <a:t>Determine if a service is using service SID</a:t>
            </a:r>
          </a:p>
          <a:p>
            <a:pPr lvl="1"/>
            <a:r>
              <a:rPr lang="en-US" dirty="0" smtClean="0"/>
              <a:t>Find out the user name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782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2012 Service Accounts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Windows 2008 R2/Windows 7/above</a:t>
            </a:r>
          </a:p>
          <a:p>
            <a:pPr lvl="1"/>
            <a:r>
              <a:rPr lang="en-US" dirty="0" smtClean="0"/>
              <a:t>Accounts with automatic password management</a:t>
            </a:r>
          </a:p>
          <a:p>
            <a:pPr lvl="1"/>
            <a:r>
              <a:rPr lang="en-US" dirty="0" smtClean="0"/>
              <a:t>Managed Service Account</a:t>
            </a:r>
          </a:p>
          <a:p>
            <a:pPr lvl="2"/>
            <a:r>
              <a:rPr lang="en-US" dirty="0" smtClean="0"/>
              <a:t>Must be created in Active Directory</a:t>
            </a:r>
          </a:p>
          <a:p>
            <a:pPr lvl="2"/>
            <a:r>
              <a:rPr lang="en-US" dirty="0" smtClean="0"/>
              <a:t>Can auto-register SPN (right level of A/D needed)</a:t>
            </a:r>
          </a:p>
          <a:p>
            <a:pPr lvl="2"/>
            <a:r>
              <a:rPr lang="en-US" dirty="0" smtClean="0"/>
              <a:t>Refer to as </a:t>
            </a:r>
            <a:r>
              <a:rPr lang="en-US" dirty="0"/>
              <a:t>DOMAIN\ACCOUNTNAME</a:t>
            </a:r>
            <a:r>
              <a:rPr lang="en-US" dirty="0" smtClean="0"/>
              <a:t>$</a:t>
            </a:r>
          </a:p>
          <a:p>
            <a:pPr lvl="1"/>
            <a:r>
              <a:rPr lang="en-US" dirty="0" smtClean="0"/>
              <a:t>Virtual Service Account</a:t>
            </a:r>
          </a:p>
          <a:p>
            <a:pPr lvl="2"/>
            <a:r>
              <a:rPr lang="en-US" dirty="0" smtClean="0"/>
              <a:t>Managed Local Account</a:t>
            </a:r>
          </a:p>
          <a:p>
            <a:pPr lvl="2"/>
            <a:r>
              <a:rPr lang="en-US" dirty="0"/>
              <a:t>NT SERVICE\&lt;SERVICENAME</a:t>
            </a:r>
            <a:r>
              <a:rPr lang="en-US" dirty="0" smtClean="0"/>
              <a:t>&gt;</a:t>
            </a:r>
          </a:p>
          <a:p>
            <a:pPr lvl="2"/>
            <a:r>
              <a:rPr lang="en-US" dirty="0"/>
              <a:t>&lt;</a:t>
            </a:r>
            <a:r>
              <a:rPr lang="en-US" dirty="0" err="1"/>
              <a:t>domain_name</a:t>
            </a:r>
            <a:r>
              <a:rPr lang="en-US" dirty="0"/>
              <a:t>&gt;\&lt;</a:t>
            </a:r>
            <a:r>
              <a:rPr lang="en-US" dirty="0" err="1"/>
              <a:t>computer_name</a:t>
            </a:r>
            <a:r>
              <a:rPr lang="en-US" dirty="0" smtClean="0"/>
              <a:t>&gt;$</a:t>
            </a:r>
          </a:p>
          <a:p>
            <a:pPr lvl="2"/>
            <a:r>
              <a:rPr lang="en-US" dirty="0" smtClean="0"/>
              <a:t>Not usable on failover cluster</a:t>
            </a:r>
          </a:p>
          <a:p>
            <a:r>
              <a:rPr lang="en-US" dirty="0" smtClean="0"/>
              <a:t>No local groups for service accounts</a:t>
            </a:r>
          </a:p>
          <a:p>
            <a:pPr lvl="1"/>
            <a:r>
              <a:rPr lang="en-US" dirty="0" smtClean="0"/>
              <a:t>Except SSAS service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305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Account </a:t>
            </a:r>
            <a:r>
              <a:rPr lang="en-US" dirty="0" err="1" smtClean="0"/>
              <a:t>Redux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27811"/>
              </p:ext>
            </p:extLst>
          </p:nvPr>
        </p:nvGraphicFramePr>
        <p:xfrm>
          <a:off x="660400" y="1689100"/>
          <a:ext cx="7493000" cy="3708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98600"/>
                <a:gridCol w="1016000"/>
                <a:gridCol w="1638300"/>
                <a:gridCol w="1727200"/>
                <a:gridCol w="1612900"/>
              </a:tblGrid>
              <a:tr h="6985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SQL Server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2005</a:t>
                      </a:r>
                      <a:r>
                        <a:rPr lang="en-US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2008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2008R2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Local Groups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SSAS</a:t>
                      </a:r>
                      <a:r>
                        <a:rPr lang="en-US" baseline="0" dirty="0" smtClean="0">
                          <a:latin typeface="Calibri" pitchFamily="34" charset="0"/>
                          <a:cs typeface="Calibri" pitchFamily="34" charset="0"/>
                        </a:rPr>
                        <a:t> only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Service SIDs used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w/Windows</a:t>
                      </a:r>
                      <a:r>
                        <a:rPr lang="en-US" baseline="0" dirty="0" smtClean="0">
                          <a:latin typeface="Calibri" pitchFamily="34" charset="0"/>
                          <a:cs typeface="Calibri" pitchFamily="34" charset="0"/>
                        </a:rPr>
                        <a:t> Server 2008+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w/Windows</a:t>
                      </a:r>
                      <a:r>
                        <a:rPr lang="en-US" baseline="0" dirty="0" smtClean="0">
                          <a:latin typeface="Calibri" pitchFamily="34" charset="0"/>
                          <a:cs typeface="Calibri" pitchFamily="34" charset="0"/>
                        </a:rPr>
                        <a:t> Server 2008+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Virtual Service Acct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w/ Windows 2008 R2+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Managed</a:t>
                      </a:r>
                    </a:p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Service</a:t>
                      </a:r>
                      <a:r>
                        <a:rPr lang="en-US" baseline="0" dirty="0" smtClean="0">
                          <a:latin typeface="Calibri" pitchFamily="34" charset="0"/>
                          <a:cs typeface="Calibri" pitchFamily="34" charset="0"/>
                        </a:rPr>
                        <a:t> Acct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w/ Windows 2008 R2+</a:t>
                      </a:r>
                    </a:p>
                    <a:p>
                      <a:r>
                        <a:rPr lang="en-US" dirty="0" smtClean="0">
                          <a:latin typeface="Calibri" pitchFamily="34" charset="0"/>
                          <a:cs typeface="Calibri" pitchFamily="34" charset="0"/>
                        </a:rPr>
                        <a:t>Requires AD</a:t>
                      </a:r>
                      <a:endParaRPr lang="en-US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54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Browser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Browser Service</a:t>
            </a:r>
          </a:p>
          <a:p>
            <a:pPr lvl="1"/>
            <a:r>
              <a:rPr lang="en-US" dirty="0" smtClean="0"/>
              <a:t>Used to provider connection info for SQL Server and SSAS</a:t>
            </a:r>
          </a:p>
          <a:p>
            <a:pPr lvl="1"/>
            <a:r>
              <a:rPr lang="en-US" dirty="0" smtClean="0"/>
              <a:t>Used for server enumeration</a:t>
            </a:r>
          </a:p>
          <a:p>
            <a:pPr lvl="1"/>
            <a:r>
              <a:rPr lang="en-US" dirty="0" smtClean="0"/>
              <a:t>Provides Port # if dynamic ports used</a:t>
            </a:r>
          </a:p>
          <a:p>
            <a:pPr lvl="1"/>
            <a:r>
              <a:rPr lang="en-US" dirty="0" smtClean="0"/>
              <a:t>Provides Named Pipe Name</a:t>
            </a:r>
          </a:p>
          <a:p>
            <a:r>
              <a:rPr lang="en-US" dirty="0" smtClean="0"/>
              <a:t>It's only needed for</a:t>
            </a:r>
          </a:p>
          <a:p>
            <a:pPr lvl="1"/>
            <a:r>
              <a:rPr lang="en-US" dirty="0" smtClean="0"/>
              <a:t>Connecting to named instance</a:t>
            </a:r>
          </a:p>
          <a:p>
            <a:pPr lvl="2"/>
            <a:r>
              <a:rPr lang="en-US" dirty="0" smtClean="0"/>
              <a:t>Without specifying port/pipe</a:t>
            </a:r>
          </a:p>
          <a:p>
            <a:pPr lvl="1"/>
            <a:r>
              <a:rPr lang="en-US" dirty="0" smtClean="0"/>
              <a:t>DAC to named or default instance </a:t>
            </a:r>
          </a:p>
          <a:p>
            <a:pPr lvl="2"/>
            <a:r>
              <a:rPr lang="en-US" dirty="0" smtClean="0"/>
              <a:t>If not using 1433</a:t>
            </a:r>
          </a:p>
          <a:p>
            <a:pPr lvl="1"/>
            <a:r>
              <a:rPr lang="en-US" dirty="0" smtClean="0"/>
              <a:t>OLAP redirection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 Agent</a:t>
            </a:r>
          </a:p>
        </p:txBody>
      </p:sp>
      <p:sp>
        <p:nvSpPr>
          <p:cNvPr id="778249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SQL Agent jobs need access to resources outside server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Replication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SSIS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Backup and </a:t>
            </a:r>
            <a:r>
              <a:rPr lang="en-US" dirty="0" smtClean="0"/>
              <a:t>Restore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Managed by Credentials (more later)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Roles in </a:t>
            </a:r>
            <a:r>
              <a:rPr lang="en-US" dirty="0"/>
              <a:t>MSDB</a:t>
            </a:r>
          </a:p>
          <a:p>
            <a:pPr lvl="1">
              <a:lnSpc>
                <a:spcPct val="90000"/>
              </a:lnSpc>
            </a:pPr>
            <a:r>
              <a:rPr lang="en-US" dirty="0" err="1"/>
              <a:t>SQLAgentUserRole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err="1"/>
              <a:t>SQLAgentReaderRole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 err="1"/>
              <a:t>SQLAgentOperatorRole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Agent Job Ownership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SQL Agent jobs owned by </a:t>
            </a:r>
            <a:r>
              <a:rPr lang="en-US" dirty="0" err="1" smtClean="0"/>
              <a:t>sa</a:t>
            </a:r>
            <a:endParaRPr lang="en-US" dirty="0" smtClean="0"/>
          </a:p>
          <a:p>
            <a:pPr lvl="1"/>
            <a:r>
              <a:rPr lang="en-US" dirty="0" smtClean="0"/>
              <a:t>T-SQL steps run as agent service acct (</a:t>
            </a:r>
            <a:r>
              <a:rPr lang="en-US" dirty="0" err="1" smtClean="0"/>
              <a:t>sysadmin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Non-SQL steps run as agent service acct</a:t>
            </a:r>
          </a:p>
          <a:p>
            <a:r>
              <a:rPr lang="en-US" dirty="0" smtClean="0"/>
              <a:t>If SQL Agent jobs not owned by </a:t>
            </a:r>
            <a:r>
              <a:rPr lang="en-US" dirty="0" err="1" smtClean="0"/>
              <a:t>sa</a:t>
            </a:r>
            <a:endParaRPr lang="en-US" dirty="0" smtClean="0"/>
          </a:p>
          <a:p>
            <a:pPr lvl="1"/>
            <a:r>
              <a:rPr lang="en-US" dirty="0" smtClean="0"/>
              <a:t>T-SQL steps</a:t>
            </a:r>
          </a:p>
          <a:p>
            <a:pPr lvl="2"/>
            <a:r>
              <a:rPr lang="en-US" dirty="0" smtClean="0"/>
              <a:t>Agent logs in to SQL Server</a:t>
            </a:r>
          </a:p>
          <a:p>
            <a:pPr lvl="2"/>
            <a:r>
              <a:rPr lang="en-US" dirty="0" smtClean="0"/>
              <a:t>Uses EXECUTE AS with owner</a:t>
            </a:r>
          </a:p>
          <a:p>
            <a:pPr lvl="1"/>
            <a:r>
              <a:rPr lang="en-US" dirty="0" smtClean="0"/>
              <a:t>Non-SQL steps</a:t>
            </a:r>
          </a:p>
          <a:p>
            <a:pPr lvl="2"/>
            <a:r>
              <a:rPr lang="en-US" dirty="0" smtClean="0"/>
              <a:t>Runs as SQL Agent Proxy</a:t>
            </a:r>
          </a:p>
          <a:p>
            <a:pPr lvl="2"/>
            <a:r>
              <a:rPr lang="en-US" dirty="0" smtClean="0"/>
              <a:t>Create credential</a:t>
            </a:r>
          </a:p>
          <a:p>
            <a:pPr lvl="2"/>
            <a:r>
              <a:rPr lang="en-US" dirty="0" smtClean="0"/>
              <a:t>Create proxy over credential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18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93593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59825" cy="5716587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Securing The Machine and OS</a:t>
            </a:r>
          </a:p>
          <a:p>
            <a:r>
              <a:rPr lang="en-US" dirty="0" smtClean="0"/>
              <a:t>Securing The Services</a:t>
            </a:r>
          </a:p>
          <a:p>
            <a:r>
              <a:rPr lang="en-US" dirty="0" smtClean="0"/>
              <a:t>Securing The Network</a:t>
            </a:r>
          </a:p>
          <a:p>
            <a:r>
              <a:rPr lang="en-US" dirty="0" smtClean="0"/>
              <a:t>Configuration With Policies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Database Mail Security</a:t>
            </a:r>
          </a:p>
        </p:txBody>
      </p:sp>
      <p:sp>
        <p:nvSpPr>
          <p:cNvPr id="78029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Managed by profiles and roles</a:t>
            </a:r>
          </a:p>
          <a:p>
            <a:r>
              <a:rPr lang="en-US"/>
              <a:t>Profiles are database mail-specific</a:t>
            </a:r>
          </a:p>
          <a:p>
            <a:r>
              <a:rPr lang="en-US"/>
              <a:t>Role in MSDB</a:t>
            </a:r>
          </a:p>
          <a:p>
            <a:pPr lvl="1"/>
            <a:r>
              <a:rPr lang="en-US"/>
              <a:t>DatabaseMailUserRole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And </a:t>
            </a:r>
            <a:r>
              <a:rPr lang="en-US" dirty="0" err="1" smtClean="0"/>
              <a:t>Sysadmin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Sysadmin</a:t>
            </a:r>
            <a:r>
              <a:rPr lang="en-US" dirty="0" smtClean="0"/>
              <a:t> is </a:t>
            </a:r>
            <a:r>
              <a:rPr lang="en-US" dirty="0" err="1" smtClean="0"/>
              <a:t>superuser</a:t>
            </a:r>
            <a:r>
              <a:rPr lang="en-US" dirty="0" smtClean="0"/>
              <a:t> role in SQL Server</a:t>
            </a:r>
          </a:p>
          <a:p>
            <a:r>
              <a:rPr lang="en-US" dirty="0" smtClean="0"/>
              <a:t>Before SQL Server 2008 - the local machine admin group in </a:t>
            </a:r>
            <a:r>
              <a:rPr lang="en-US" dirty="0" err="1" smtClean="0"/>
              <a:t>sysadmin</a:t>
            </a:r>
            <a:r>
              <a:rPr lang="en-US" dirty="0" smtClean="0"/>
              <a:t> role</a:t>
            </a:r>
          </a:p>
          <a:p>
            <a:r>
              <a:rPr lang="en-US" dirty="0" smtClean="0"/>
              <a:t>SQL Server 2008 - admin group not </a:t>
            </a:r>
            <a:r>
              <a:rPr lang="en-US" dirty="0" err="1" smtClean="0"/>
              <a:t>sysadmin</a:t>
            </a:r>
            <a:endParaRPr lang="en-US" dirty="0" smtClean="0"/>
          </a:p>
          <a:p>
            <a:pPr lvl="1"/>
            <a:r>
              <a:rPr lang="en-US" dirty="0" smtClean="0"/>
              <a:t>Setup prompts for "administrators", must specify at least one</a:t>
            </a:r>
          </a:p>
          <a:p>
            <a:pPr lvl="1"/>
            <a:r>
              <a:rPr lang="en-US" dirty="0" smtClean="0"/>
              <a:t>SQL Server and Analysis Services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2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Entry Points Into SQL Server</a:t>
            </a:r>
            <a:endParaRPr lang="en-US"/>
          </a:p>
        </p:txBody>
      </p:sp>
      <p:sp>
        <p:nvSpPr>
          <p:cNvPr id="77620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2000</a:t>
            </a:r>
          </a:p>
          <a:p>
            <a:pPr lvl="1"/>
            <a:r>
              <a:rPr lang="en-US" dirty="0" smtClean="0"/>
              <a:t>Client Protocols – Many protocols supported</a:t>
            </a:r>
          </a:p>
          <a:p>
            <a:pPr lvl="1"/>
            <a:r>
              <a:rPr lang="en-US" dirty="0" smtClean="0"/>
              <a:t>Browser Protocol</a:t>
            </a:r>
          </a:p>
          <a:p>
            <a:pPr lvl="1"/>
            <a:r>
              <a:rPr lang="en-US" dirty="0" smtClean="0"/>
              <a:t>Replication</a:t>
            </a:r>
          </a:p>
          <a:p>
            <a:r>
              <a:rPr lang="en-US" dirty="0" smtClean="0"/>
              <a:t>SQL Server 2005 &amp; above – all entry points have common abstraction: endpoints</a:t>
            </a:r>
          </a:p>
          <a:p>
            <a:pPr lvl="1"/>
            <a:r>
              <a:rPr lang="en-US" dirty="0" smtClean="0"/>
              <a:t>Client Protocols – 4 protocols supported</a:t>
            </a:r>
          </a:p>
          <a:p>
            <a:pPr lvl="1"/>
            <a:r>
              <a:rPr lang="en-US" dirty="0" smtClean="0"/>
              <a:t>Dedicated Admin Connection</a:t>
            </a:r>
          </a:p>
          <a:p>
            <a:pPr lvl="1"/>
            <a:r>
              <a:rPr lang="en-US" dirty="0" smtClean="0"/>
              <a:t>HTTP Endpoints (gone in SQL2012)</a:t>
            </a:r>
          </a:p>
          <a:p>
            <a:pPr lvl="1"/>
            <a:r>
              <a:rPr lang="en-US" dirty="0" smtClean="0"/>
              <a:t>Service Broker Endpoint (TCP)</a:t>
            </a:r>
          </a:p>
          <a:p>
            <a:pPr lvl="1"/>
            <a:r>
              <a:rPr lang="en-US" dirty="0" smtClean="0"/>
              <a:t>Database Mirroring Endpoints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Protocols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TCP</a:t>
            </a:r>
          </a:p>
          <a:p>
            <a:pPr lvl="1"/>
            <a:r>
              <a:rPr lang="en-US" dirty="0" smtClean="0"/>
              <a:t>Default port is 1433 for server</a:t>
            </a:r>
          </a:p>
          <a:p>
            <a:pPr lvl="1"/>
            <a:r>
              <a:rPr lang="en-US" dirty="0" smtClean="0"/>
              <a:t>Default port is 1434 for browser service</a:t>
            </a:r>
          </a:p>
          <a:p>
            <a:r>
              <a:rPr lang="en-US" dirty="0" smtClean="0"/>
              <a:t>Named Pipes</a:t>
            </a:r>
          </a:p>
          <a:p>
            <a:r>
              <a:rPr lang="en-US" dirty="0" smtClean="0"/>
              <a:t>Shared Memory</a:t>
            </a:r>
          </a:p>
          <a:p>
            <a:r>
              <a:rPr lang="en-US" dirty="0" smtClean="0"/>
              <a:t>VIA - channel connect protocol</a:t>
            </a:r>
          </a:p>
          <a:p>
            <a:pPr lvl="1"/>
            <a:r>
              <a:rPr lang="en-US" dirty="0" smtClean="0"/>
              <a:t>Removed in SQL Server 2012</a:t>
            </a:r>
          </a:p>
          <a:p>
            <a:r>
              <a:rPr lang="en-US" dirty="0" smtClean="0"/>
              <a:t>SQL Server 2008 addition</a:t>
            </a:r>
          </a:p>
          <a:p>
            <a:pPr lvl="1"/>
            <a:r>
              <a:rPr lang="en-US" dirty="0" smtClean="0"/>
              <a:t>2005: Only TCP can use Kerberos</a:t>
            </a:r>
          </a:p>
          <a:p>
            <a:pPr lvl="1"/>
            <a:r>
              <a:rPr lang="en-US" dirty="0" smtClean="0"/>
              <a:t>2008: Shared Memory, Named Pipes can also use Kerberos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Kerberos SPNs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Service Principal Name is</a:t>
            </a:r>
          </a:p>
          <a:p>
            <a:pPr lvl="1"/>
            <a:r>
              <a:rPr lang="en-US" dirty="0" smtClean="0"/>
              <a:t>A Unique ID for network server resource</a:t>
            </a:r>
          </a:p>
          <a:p>
            <a:pPr lvl="1"/>
            <a:r>
              <a:rPr lang="en-US" dirty="0" smtClean="0"/>
              <a:t>Used for Kerberos </a:t>
            </a:r>
            <a:r>
              <a:rPr lang="en-US" dirty="0" err="1" smtClean="0"/>
              <a:t>auth</a:t>
            </a:r>
            <a:r>
              <a:rPr lang="en-US" dirty="0" smtClean="0"/>
              <a:t> in SQL Server/SSAS</a:t>
            </a:r>
          </a:p>
          <a:p>
            <a:r>
              <a:rPr lang="en-US" dirty="0" smtClean="0"/>
              <a:t>SPNs enforce mutual authentication</a:t>
            </a:r>
          </a:p>
          <a:p>
            <a:r>
              <a:rPr lang="en-US" dirty="0" smtClean="0"/>
              <a:t>SPN are generated</a:t>
            </a:r>
          </a:p>
          <a:p>
            <a:pPr lvl="1"/>
            <a:r>
              <a:rPr lang="en-US" dirty="0" smtClean="0"/>
              <a:t>By AD administrator - usual</a:t>
            </a:r>
          </a:p>
          <a:p>
            <a:pPr lvl="1"/>
            <a:r>
              <a:rPr lang="en-US" dirty="0" smtClean="0"/>
              <a:t>At SQL Server startup - high-</a:t>
            </a:r>
            <a:r>
              <a:rPr lang="en-US" dirty="0" err="1" smtClean="0"/>
              <a:t>priv</a:t>
            </a:r>
            <a:r>
              <a:rPr lang="en-US" dirty="0" smtClean="0"/>
              <a:t> service acct</a:t>
            </a:r>
          </a:p>
          <a:p>
            <a:r>
              <a:rPr lang="en-US" dirty="0" smtClean="0"/>
              <a:t>Can </a:t>
            </a:r>
            <a:r>
              <a:rPr lang="en-US" dirty="0"/>
              <a:t>be specified in connect string for </a:t>
            </a:r>
            <a:r>
              <a:rPr lang="en-US" dirty="0" smtClean="0"/>
              <a:t>2008+</a:t>
            </a:r>
          </a:p>
          <a:p>
            <a:r>
              <a:rPr lang="en-US" dirty="0" smtClean="0"/>
              <a:t>Missing/dup SPNs cause connect problems</a:t>
            </a:r>
          </a:p>
          <a:p>
            <a:pPr lvl="1"/>
            <a:r>
              <a:rPr lang="en-US" dirty="0" smtClean="0"/>
              <a:t>Use SETSPN (or </a:t>
            </a:r>
            <a:r>
              <a:rPr lang="en-US" dirty="0" err="1" smtClean="0"/>
              <a:t>KerbTray</a:t>
            </a:r>
            <a:r>
              <a:rPr lang="en-US" dirty="0" smtClean="0"/>
              <a:t>, </a:t>
            </a:r>
            <a:r>
              <a:rPr lang="en-US" dirty="0" err="1" smtClean="0"/>
              <a:t>KList</a:t>
            </a:r>
            <a:r>
              <a:rPr lang="en-US" dirty="0" smtClean="0"/>
              <a:t>) to diagnose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SPN Formats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SPNs are registered to the service account</a:t>
            </a:r>
          </a:p>
          <a:p>
            <a:pPr lvl="1"/>
            <a:r>
              <a:rPr lang="en-US" dirty="0" smtClean="0"/>
              <a:t>Domain User</a:t>
            </a:r>
          </a:p>
          <a:p>
            <a:pPr lvl="1"/>
            <a:r>
              <a:rPr lang="en-US" dirty="0" smtClean="0"/>
              <a:t>Managed Service account user</a:t>
            </a:r>
          </a:p>
          <a:p>
            <a:pPr lvl="1"/>
            <a:r>
              <a:rPr lang="en-US" dirty="0" smtClean="0"/>
              <a:t>Network Service - uses machine account</a:t>
            </a:r>
          </a:p>
          <a:p>
            <a:r>
              <a:rPr lang="en-US" dirty="0" smtClean="0"/>
              <a:t>SPN format for default instance</a:t>
            </a:r>
          </a:p>
          <a:p>
            <a:pPr lvl="1"/>
            <a:r>
              <a:rPr lang="en-US" dirty="0" smtClean="0"/>
              <a:t>MSSQLSvc/server1.domain.com:1433</a:t>
            </a:r>
          </a:p>
          <a:p>
            <a:r>
              <a:rPr lang="en-US" dirty="0" smtClean="0"/>
              <a:t>Also allowed in SQL Server 2008+</a:t>
            </a:r>
          </a:p>
          <a:p>
            <a:pPr lvl="1"/>
            <a:r>
              <a:rPr lang="en-US" dirty="0" smtClean="0"/>
              <a:t>MSSQLSvc/server1.domain.com</a:t>
            </a:r>
          </a:p>
          <a:p>
            <a:r>
              <a:rPr lang="en-US" dirty="0" smtClean="0"/>
              <a:t>SPN format for named instance</a:t>
            </a:r>
          </a:p>
          <a:p>
            <a:pPr lvl="1"/>
            <a:r>
              <a:rPr lang="en-US" dirty="0" err="1" smtClean="0"/>
              <a:t>MSSQLSvc</a:t>
            </a:r>
            <a:r>
              <a:rPr lang="en-US" dirty="0" smtClean="0"/>
              <a:t>/server1.domain.com:InstanceName</a:t>
            </a:r>
          </a:p>
          <a:p>
            <a:r>
              <a:rPr lang="en-US" dirty="0" smtClean="0"/>
              <a:t>Specify FQDN of virtual server for a cluster</a:t>
            </a:r>
          </a:p>
          <a:p>
            <a:pPr marL="457200" lvl="1" indent="-457200"/>
            <a:r>
              <a:rPr lang="en-US" dirty="0" smtClean="0"/>
              <a:t>Must be regenerated if names, ports change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637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Delegated Credentials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Windows credentials good for 1 hop (default)</a:t>
            </a:r>
          </a:p>
          <a:p>
            <a:pPr lvl="1"/>
            <a:r>
              <a:rPr lang="en-US" dirty="0" smtClean="0"/>
              <a:t>Client -&gt; SQL Server OK</a:t>
            </a:r>
          </a:p>
          <a:p>
            <a:pPr lvl="1"/>
            <a:r>
              <a:rPr lang="en-US" dirty="0" smtClean="0"/>
              <a:t>Client -&gt; middle-tier -&gt; SQL Server fails</a:t>
            </a:r>
          </a:p>
          <a:p>
            <a:pPr lvl="1"/>
            <a:r>
              <a:rPr lang="en-US" dirty="0" smtClean="0"/>
              <a:t>Client -&gt; SQL Server -&gt; Linked Server fails</a:t>
            </a:r>
          </a:p>
          <a:p>
            <a:r>
              <a:rPr lang="en-US" dirty="0" smtClean="0"/>
              <a:t>Delegated credentials support in Kerberos only</a:t>
            </a:r>
          </a:p>
          <a:p>
            <a:r>
              <a:rPr lang="en-US" dirty="0" smtClean="0"/>
              <a:t>Constrained delegation</a:t>
            </a:r>
          </a:p>
          <a:p>
            <a:pPr lvl="1"/>
            <a:r>
              <a:rPr lang="en-US" dirty="0" smtClean="0"/>
              <a:t>Windows Server 2003 SP1+</a:t>
            </a:r>
          </a:p>
          <a:p>
            <a:pPr lvl="1"/>
            <a:r>
              <a:rPr lang="en-US" dirty="0" smtClean="0"/>
              <a:t>Constrained by services and protocols</a:t>
            </a:r>
          </a:p>
          <a:p>
            <a:pPr lvl="1"/>
            <a:r>
              <a:rPr lang="en-US" dirty="0" smtClean="0"/>
              <a:t>SPNs must be set</a:t>
            </a:r>
          </a:p>
          <a:p>
            <a:pPr lvl="1"/>
            <a:r>
              <a:rPr lang="en-US" dirty="0" smtClean="0"/>
              <a:t>Service account user on "near" side</a:t>
            </a:r>
          </a:p>
          <a:p>
            <a:pPr lvl="2"/>
            <a:r>
              <a:rPr lang="en-US" dirty="0" smtClean="0"/>
              <a:t>Trust For Delegation </a:t>
            </a:r>
          </a:p>
          <a:p>
            <a:pPr lvl="1"/>
            <a:r>
              <a:rPr lang="en-US" dirty="0" smtClean="0"/>
              <a:t>To SQL Server service on "far" side</a:t>
            </a:r>
          </a:p>
          <a:p>
            <a:pPr lvl="2"/>
            <a:r>
              <a:rPr lang="en-US" dirty="0" smtClean="0"/>
              <a:t>Specify SPNs for delegation target 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0530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Encryption Over the Wire</a:t>
            </a:r>
          </a:p>
        </p:txBody>
      </p:sp>
      <p:sp>
        <p:nvSpPr>
          <p:cNvPr id="6973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Login Credentials Encryption</a:t>
            </a:r>
          </a:p>
          <a:p>
            <a:pPr lvl="1"/>
            <a:r>
              <a:rPr lang="en-US" dirty="0" smtClean="0"/>
              <a:t>Uses SSL certificate from certificate store (if available)</a:t>
            </a:r>
          </a:p>
          <a:p>
            <a:pPr lvl="1"/>
            <a:r>
              <a:rPr lang="en-US" dirty="0" smtClean="0"/>
              <a:t>Can be explicitly chosen using Certificate Picker in SQL Server Configuration Manager</a:t>
            </a:r>
          </a:p>
          <a:p>
            <a:pPr lvl="1"/>
            <a:r>
              <a:rPr lang="en-US" dirty="0" smtClean="0"/>
              <a:t>Otherwise, will use SQL generated certificate (</a:t>
            </a:r>
            <a:r>
              <a:rPr lang="en-US" dirty="0" err="1" smtClean="0"/>
              <a:t>master.sys.certificates</a:t>
            </a:r>
            <a:r>
              <a:rPr lang="en-US" dirty="0" smtClean="0"/>
              <a:t>)</a:t>
            </a:r>
          </a:p>
          <a:p>
            <a:r>
              <a:rPr lang="en-US" dirty="0" smtClean="0"/>
              <a:t>Data packets can be encrypted</a:t>
            </a:r>
          </a:p>
          <a:p>
            <a:pPr lvl="1"/>
            <a:r>
              <a:rPr lang="en-US" dirty="0" smtClean="0"/>
              <a:t>Server Side Option: ‘Force Protocol Encryption’ </a:t>
            </a:r>
          </a:p>
          <a:p>
            <a:pPr lvl="1"/>
            <a:r>
              <a:rPr lang="en-US" dirty="0" smtClean="0"/>
              <a:t>Client Side: Encryption with or without certificate validation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Protection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Protects against authentication relay attacks</a:t>
            </a:r>
          </a:p>
          <a:p>
            <a:pPr lvl="1"/>
            <a:r>
              <a:rPr lang="en-US" dirty="0" smtClean="0"/>
              <a:t>Luring attack</a:t>
            </a:r>
          </a:p>
          <a:p>
            <a:pPr lvl="1"/>
            <a:r>
              <a:rPr lang="en-US" dirty="0" smtClean="0"/>
              <a:t>Spoofing attack</a:t>
            </a:r>
          </a:p>
          <a:p>
            <a:r>
              <a:rPr lang="en-US" dirty="0" smtClean="0"/>
              <a:t>Uses channel binding and service binding</a:t>
            </a:r>
          </a:p>
          <a:p>
            <a:pPr lvl="1"/>
            <a:r>
              <a:rPr lang="en-US" dirty="0" smtClean="0"/>
              <a:t>Useable with database engine and SSRS</a:t>
            </a:r>
          </a:p>
          <a:p>
            <a:r>
              <a:rPr lang="en-US" dirty="0" smtClean="0"/>
              <a:t>Supported in SQL Server 2008 R2+</a:t>
            </a:r>
          </a:p>
          <a:p>
            <a:r>
              <a:rPr lang="en-US" dirty="0" smtClean="0"/>
              <a:t>Supported on Windows Server 2008 R2/Win 7 </a:t>
            </a:r>
          </a:p>
          <a:p>
            <a:pPr lvl="1"/>
            <a:r>
              <a:rPr lang="en-US" dirty="0" smtClean="0"/>
              <a:t>Other </a:t>
            </a:r>
            <a:r>
              <a:rPr lang="en-US" dirty="0" err="1" smtClean="0"/>
              <a:t>OSes</a:t>
            </a:r>
            <a:r>
              <a:rPr lang="en-US" dirty="0" smtClean="0"/>
              <a:t> with service packs</a:t>
            </a:r>
          </a:p>
          <a:p>
            <a:pPr lvl="1"/>
            <a:r>
              <a:rPr lang="en-US" dirty="0" smtClean="0"/>
              <a:t>Must be enabled at OS-level in registry</a:t>
            </a:r>
          </a:p>
          <a:p>
            <a:r>
              <a:rPr lang="en-US" dirty="0" smtClean="0"/>
              <a:t>Enable for SQL Server in </a:t>
            </a:r>
            <a:r>
              <a:rPr lang="en-US" dirty="0" err="1" smtClean="0"/>
              <a:t>Config</a:t>
            </a:r>
            <a:r>
              <a:rPr lang="en-US" dirty="0" smtClean="0"/>
              <a:t> Manager</a:t>
            </a:r>
          </a:p>
          <a:p>
            <a:pPr lvl="1"/>
            <a:r>
              <a:rPr lang="en-US" dirty="0" smtClean="0"/>
              <a:t>Force Encryption - if off, only service binding</a:t>
            </a:r>
          </a:p>
          <a:p>
            <a:pPr lvl="1"/>
            <a:r>
              <a:rPr lang="en-US" dirty="0" smtClean="0"/>
              <a:t>Extended Protection - off, allowed, or required</a:t>
            </a:r>
          </a:p>
          <a:p>
            <a:pPr lvl="1"/>
            <a:r>
              <a:rPr lang="en-US" dirty="0" smtClean="0"/>
              <a:t>NTLM SPN list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3776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17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Surface Area Configuration</a:t>
            </a:r>
            <a:endParaRPr lang="en-US"/>
          </a:p>
        </p:txBody>
      </p:sp>
      <p:sp>
        <p:nvSpPr>
          <p:cNvPr id="775177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SQL Server 2005 feature</a:t>
            </a:r>
          </a:p>
          <a:p>
            <a:pPr lvl="1"/>
            <a:r>
              <a:rPr lang="en-US" dirty="0" smtClean="0"/>
              <a:t>Deprecated in SQL Server 2008, replaced by PBM</a:t>
            </a:r>
          </a:p>
          <a:p>
            <a:r>
              <a:rPr lang="en-US" dirty="0" smtClean="0"/>
              <a:t>Can configure</a:t>
            </a:r>
          </a:p>
          <a:p>
            <a:pPr lvl="1"/>
            <a:r>
              <a:rPr lang="en-US" dirty="0" smtClean="0"/>
              <a:t>Features – wrapper around </a:t>
            </a:r>
            <a:r>
              <a:rPr lang="en-US" dirty="0" err="1" smtClean="0"/>
              <a:t>sp_configure</a:t>
            </a:r>
            <a:endParaRPr lang="en-US" dirty="0" smtClean="0"/>
          </a:p>
          <a:p>
            <a:pPr lvl="1"/>
            <a:r>
              <a:rPr lang="en-US" dirty="0" smtClean="0"/>
              <a:t>Connections</a:t>
            </a:r>
          </a:p>
          <a:p>
            <a:r>
              <a:rPr lang="en-US" dirty="0" smtClean="0"/>
              <a:t>Can configure</a:t>
            </a:r>
          </a:p>
          <a:p>
            <a:pPr lvl="1"/>
            <a:r>
              <a:rPr lang="en-US" dirty="0" smtClean="0"/>
              <a:t>SQL Server</a:t>
            </a:r>
          </a:p>
          <a:p>
            <a:pPr lvl="1"/>
            <a:r>
              <a:rPr lang="en-US" dirty="0" smtClean="0"/>
              <a:t>Analysis Services</a:t>
            </a:r>
          </a:p>
          <a:p>
            <a:pPr lvl="1"/>
            <a:r>
              <a:rPr lang="en-US" dirty="0" smtClean="0"/>
              <a:t>Reporting Services</a:t>
            </a:r>
          </a:p>
          <a:p>
            <a:pPr lvl="1"/>
            <a:r>
              <a:rPr lang="en-US" dirty="0" smtClean="0"/>
              <a:t>Integration Services service account</a:t>
            </a:r>
          </a:p>
          <a:p>
            <a:r>
              <a:rPr lang="en-US" dirty="0" smtClean="0"/>
              <a:t>Can import/export settings to/from files</a:t>
            </a:r>
          </a:p>
          <a:p>
            <a:r>
              <a:rPr lang="en-US" dirty="0" smtClean="0"/>
              <a:t>Some settings summarized in catalog view</a:t>
            </a:r>
          </a:p>
          <a:p>
            <a:pPr lvl="1"/>
            <a:r>
              <a:rPr lang="en-US" dirty="0" err="1" smtClean="0"/>
              <a:t>sys.system_components_surface_area_configuration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is a service application running on a particular computer</a:t>
            </a:r>
          </a:p>
          <a:p>
            <a:pPr lvl="1"/>
            <a:r>
              <a:rPr lang="en-US" dirty="0" smtClean="0"/>
              <a:t>Uses file system to store data</a:t>
            </a:r>
          </a:p>
          <a:p>
            <a:r>
              <a:rPr lang="en-US" dirty="0" smtClean="0"/>
              <a:t>Administrators and clients can access the service using the network</a:t>
            </a:r>
          </a:p>
          <a:p>
            <a:r>
              <a:rPr lang="en-US" dirty="0" smtClean="0"/>
              <a:t>Need to provide and enforce access policies</a:t>
            </a:r>
          </a:p>
          <a:p>
            <a:pPr lvl="1"/>
            <a:r>
              <a:rPr lang="en-US" dirty="0" smtClean="0"/>
              <a:t>Server machine</a:t>
            </a:r>
          </a:p>
          <a:p>
            <a:pPr lvl="1"/>
            <a:r>
              <a:rPr lang="en-US" dirty="0" smtClean="0"/>
              <a:t>Administrator machines</a:t>
            </a:r>
          </a:p>
          <a:p>
            <a:pPr lvl="1"/>
            <a:r>
              <a:rPr lang="en-US" dirty="0" smtClean="0"/>
              <a:t>Client machines</a:t>
            </a:r>
          </a:p>
          <a:p>
            <a:pPr lvl="1"/>
            <a:r>
              <a:rPr lang="en-US" dirty="0" smtClean="0"/>
              <a:t>Network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Policies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2008 Introduced Policy-Based Management</a:t>
            </a:r>
          </a:p>
          <a:p>
            <a:pPr lvl="1"/>
            <a:r>
              <a:rPr lang="en-US" dirty="0" smtClean="0"/>
              <a:t>And Deprecated SAC</a:t>
            </a:r>
          </a:p>
          <a:p>
            <a:r>
              <a:rPr lang="en-US" dirty="0" smtClean="0"/>
              <a:t>Policies Can Be Applied To</a:t>
            </a:r>
          </a:p>
          <a:p>
            <a:pPr lvl="1"/>
            <a:r>
              <a:rPr lang="en-US" dirty="0" smtClean="0"/>
              <a:t>Instances </a:t>
            </a:r>
          </a:p>
          <a:p>
            <a:pPr lvl="1"/>
            <a:r>
              <a:rPr lang="en-US" dirty="0" smtClean="0"/>
              <a:t>Groups of Instances</a:t>
            </a:r>
          </a:p>
          <a:p>
            <a:r>
              <a:rPr lang="en-US" dirty="0" smtClean="0"/>
              <a:t>Policies Can Be Checked/Enforced</a:t>
            </a:r>
          </a:p>
          <a:p>
            <a:pPr lvl="1"/>
            <a:r>
              <a:rPr lang="en-US" dirty="0" smtClean="0"/>
              <a:t>On Demand</a:t>
            </a:r>
          </a:p>
          <a:p>
            <a:pPr lvl="1"/>
            <a:r>
              <a:rPr lang="en-US" dirty="0" smtClean="0"/>
              <a:t>On Schedule</a:t>
            </a:r>
          </a:p>
          <a:p>
            <a:pPr lvl="1"/>
            <a:r>
              <a:rPr lang="en-US" dirty="0" smtClean="0"/>
              <a:t>On Change - log only</a:t>
            </a:r>
          </a:p>
          <a:p>
            <a:pPr lvl="1"/>
            <a:r>
              <a:rPr lang="en-US" dirty="0" smtClean="0"/>
              <a:t>On Change - prevent (i.e. rollback)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Policies from Surface Area Configuration</a:t>
            </a:r>
          </a:p>
          <a:p>
            <a:pPr lvl="1"/>
            <a:r>
              <a:rPr lang="en-US" dirty="0" smtClean="0"/>
              <a:t>Includes Policies for SSAS, SSRS</a:t>
            </a:r>
          </a:p>
          <a:p>
            <a:pPr lvl="1"/>
            <a:r>
              <a:rPr lang="en-US" dirty="0" smtClean="0"/>
              <a:t>Categories</a:t>
            </a:r>
          </a:p>
          <a:p>
            <a:pPr lvl="2"/>
            <a:r>
              <a:rPr lang="en-US" dirty="0" smtClean="0"/>
              <a:t>Microsoft Off By Default</a:t>
            </a:r>
          </a:p>
          <a:p>
            <a:r>
              <a:rPr lang="en-US" dirty="0" smtClean="0"/>
              <a:t>Security Best Practices Policies</a:t>
            </a:r>
          </a:p>
          <a:p>
            <a:pPr lvl="1"/>
            <a:r>
              <a:rPr lang="en-US" dirty="0" smtClean="0"/>
              <a:t>Categories</a:t>
            </a:r>
          </a:p>
          <a:p>
            <a:pPr lvl="2"/>
            <a:r>
              <a:rPr lang="en-US" dirty="0" smtClean="0"/>
              <a:t>Microsoft Best Practices Security</a:t>
            </a:r>
          </a:p>
          <a:p>
            <a:pPr lvl="2"/>
            <a:r>
              <a:rPr lang="en-US" dirty="0" smtClean="0"/>
              <a:t>Microsoft Best Practices: Audit</a:t>
            </a:r>
          </a:p>
          <a:p>
            <a:r>
              <a:rPr lang="en-US" dirty="0" smtClean="0"/>
              <a:t>Can implement your own category to address compliance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runs as a service, consider</a:t>
            </a:r>
          </a:p>
          <a:p>
            <a:pPr lvl="1"/>
            <a:r>
              <a:rPr lang="en-US" dirty="0" smtClean="0"/>
              <a:t>Server machine</a:t>
            </a:r>
          </a:p>
          <a:p>
            <a:pPr lvl="1"/>
            <a:r>
              <a:rPr lang="en-US" dirty="0" smtClean="0"/>
              <a:t>High Privileged User Machine</a:t>
            </a:r>
          </a:p>
          <a:p>
            <a:pPr lvl="1"/>
            <a:r>
              <a:rPr lang="en-US" dirty="0" smtClean="0"/>
              <a:t>Network</a:t>
            </a:r>
          </a:p>
          <a:p>
            <a:r>
              <a:rPr lang="en-US" dirty="0" smtClean="0"/>
              <a:t>Service Accounts should have least privilege</a:t>
            </a:r>
          </a:p>
          <a:p>
            <a:pPr lvl="1"/>
            <a:r>
              <a:rPr lang="en-US" dirty="0" smtClean="0"/>
              <a:t>Browser Service can be off unless required</a:t>
            </a:r>
          </a:p>
          <a:p>
            <a:r>
              <a:rPr lang="en-US" dirty="0" smtClean="0"/>
              <a:t>Security can use policies</a:t>
            </a:r>
          </a:p>
          <a:p>
            <a:pPr lvl="1"/>
            <a:r>
              <a:rPr lang="en-US" dirty="0" smtClean="0"/>
              <a:t>Standardization</a:t>
            </a:r>
          </a:p>
          <a:p>
            <a:pPr lvl="1"/>
            <a:r>
              <a:rPr lang="en-US" dirty="0" smtClean="0"/>
              <a:t>Enforcement</a:t>
            </a:r>
          </a:p>
          <a:p>
            <a:pPr lvl="1"/>
            <a:r>
              <a:rPr lang="en-US" dirty="0" smtClean="0"/>
              <a:t>Checking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SQL Server 2005-2012 Security Best Practices - Operational and Administrative Tasks</a:t>
            </a:r>
          </a:p>
          <a:p>
            <a:pPr lvl="1"/>
            <a:r>
              <a:rPr lang="en-US" sz="2000" dirty="0" smtClean="0"/>
              <a:t>Available On http://downloads.microsoft.com</a:t>
            </a:r>
          </a:p>
          <a:p>
            <a:r>
              <a:rPr lang="en-US" dirty="0" smtClean="0"/>
              <a:t>SQL Server Best Practices Website</a:t>
            </a:r>
          </a:p>
          <a:p>
            <a:pPr lvl="1"/>
            <a:r>
              <a:rPr lang="en-US" sz="2000" dirty="0" smtClean="0"/>
              <a:t>http://technet.microsoft.com/en-us/sqlserver/bb671430.aspx</a:t>
            </a:r>
          </a:p>
          <a:p>
            <a:r>
              <a:rPr lang="en-US" dirty="0" smtClean="0"/>
              <a:t>SQL Server 2008 Compliance Website</a:t>
            </a:r>
          </a:p>
          <a:p>
            <a:pPr lvl="1"/>
            <a:r>
              <a:rPr lang="en-US" sz="1800" dirty="0" smtClean="0"/>
              <a:t>http://www.microsoft.com/sqlserver/2008/en/us/compliance.aspx</a:t>
            </a:r>
          </a:p>
          <a:p>
            <a:r>
              <a:rPr lang="en-US" dirty="0" smtClean="0"/>
              <a:t>SQL Server 2008 Compliance Guide</a:t>
            </a:r>
          </a:p>
          <a:p>
            <a:r>
              <a:rPr lang="en-US" dirty="0" smtClean="0"/>
              <a:t>Lara </a:t>
            </a:r>
            <a:r>
              <a:rPr lang="en-US" dirty="0" err="1" smtClean="0"/>
              <a:t>Rubbelke's</a:t>
            </a:r>
            <a:r>
              <a:rPr lang="en-US" dirty="0" smtClean="0"/>
              <a:t> Blog</a:t>
            </a:r>
          </a:p>
          <a:p>
            <a:pPr lvl="1"/>
            <a:r>
              <a:rPr lang="en-US" dirty="0" smtClean="0"/>
              <a:t>http://sqlblog.com/blogs/lara_rubbelke</a:t>
            </a:r>
          </a:p>
          <a:p>
            <a:r>
              <a:rPr lang="en-US" dirty="0" smtClean="0"/>
              <a:t>SQL Server 2008 and Windows Firewall</a:t>
            </a:r>
          </a:p>
          <a:p>
            <a:pPr lvl="1"/>
            <a:r>
              <a:rPr lang="en-US" sz="2000" dirty="0" smtClean="0"/>
              <a:t>http://blogs.msdn.com/sqlsecurity/archive/2008/07/01/sql-server-and-the-windows-server-2008-firewall.aspx  </a:t>
            </a:r>
          </a:p>
          <a:p>
            <a:r>
              <a:rPr lang="en-US" sz="2400" dirty="0" smtClean="0"/>
              <a:t>Fort SQL Blog - </a:t>
            </a:r>
            <a:r>
              <a:rPr lang="en-US" sz="2400" kern="1200" dirty="0">
                <a:latin typeface="Arial" charset="0"/>
              </a:rPr>
              <a:t>http://blogs.technet.com/b/fort_sql/</a:t>
            </a:r>
          </a:p>
          <a:p>
            <a:endParaRPr lang="en-US" sz="2400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Service Publication and Service Principal Names Work</a:t>
            </a:r>
          </a:p>
          <a:p>
            <a:r>
              <a:rPr lang="en-US" dirty="0" smtClean="0"/>
              <a:t>How </a:t>
            </a:r>
            <a:r>
              <a:rPr lang="en-US" dirty="0"/>
              <a:t>to Implement Kerberos Constrained Delegation with SQL Server 2008 </a:t>
            </a:r>
            <a:endParaRPr lang="en-US" dirty="0" smtClean="0"/>
          </a:p>
          <a:p>
            <a:r>
              <a:rPr lang="en-US" dirty="0"/>
              <a:t>How To: Use Protocol Transition and Constrained Delegation in ASP.NET </a:t>
            </a:r>
            <a:r>
              <a:rPr lang="en-US" dirty="0" smtClean="0"/>
              <a:t>2.0</a:t>
            </a:r>
          </a:p>
          <a:p>
            <a:r>
              <a:rPr lang="en-US" dirty="0"/>
              <a:t>Connect to the Database Engine Using Extended </a:t>
            </a:r>
            <a:r>
              <a:rPr lang="en-US" dirty="0" smtClean="0"/>
              <a:t>Protection</a:t>
            </a:r>
          </a:p>
          <a:p>
            <a:pPr lvl="1"/>
            <a:r>
              <a:rPr lang="en-US" sz="2400" dirty="0" smtClean="0"/>
              <a:t>Implementing: http</a:t>
            </a:r>
            <a:r>
              <a:rPr lang="en-US" sz="2400" dirty="0"/>
              <a:t>://support.microsoft.com/kb/968389</a:t>
            </a:r>
            <a:endParaRPr lang="en-US" sz="24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65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3905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Defense in Depth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775" y="992188"/>
            <a:ext cx="8658225" cy="2065337"/>
          </a:xfr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 smtClean="0"/>
              <a:t>Using a layered approach:</a:t>
            </a:r>
          </a:p>
          <a:p>
            <a:pPr lvl="1" eaLnBrk="1" hangingPunct="1">
              <a:defRPr/>
            </a:pPr>
            <a:r>
              <a:rPr lang="en-GB" dirty="0" smtClean="0"/>
              <a:t>Increases an attacker’s risk of detection </a:t>
            </a:r>
          </a:p>
          <a:p>
            <a:pPr lvl="1" eaLnBrk="1" hangingPunct="1">
              <a:defRPr/>
            </a:pPr>
            <a:r>
              <a:rPr lang="en-GB" dirty="0" smtClean="0"/>
              <a:t>Reduces an attacker’s probability of success</a:t>
            </a: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sp>
        <p:nvSpPr>
          <p:cNvPr id="700420" name="AutoShape 4"/>
          <p:cNvSpPr>
            <a:spLocks noChangeArrowheads="1"/>
          </p:cNvSpPr>
          <p:nvPr/>
        </p:nvSpPr>
        <p:spPr bwMode="auto">
          <a:xfrm>
            <a:off x="735013" y="2703513"/>
            <a:ext cx="4035425" cy="3886200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tIns="0" bIns="0" anchor="b" anchorCtr="1"/>
          <a:lstStyle/>
          <a:p>
            <a:pPr algn="ctr" eaLnBrk="0" hangingPunct="0">
              <a:lnSpc>
                <a:spcPct val="85000"/>
              </a:lnSpc>
              <a:buSzTx/>
              <a:defRPr/>
            </a:pPr>
            <a:r>
              <a:rPr lang="en-US" sz="2200" b="0">
                <a:solidFill>
                  <a:schemeClr val="tx1"/>
                </a:solidFill>
                <a:latin typeface="Franklin Gothic Medium" pitchFamily="34" charset="0"/>
                <a:cs typeface="Arial" charset="0"/>
              </a:rPr>
              <a:t>Policies, Procedures, &amp; Awareness</a:t>
            </a:r>
          </a:p>
        </p:txBody>
      </p:sp>
      <p:sp>
        <p:nvSpPr>
          <p:cNvPr id="700421" name="Text Box 5"/>
          <p:cNvSpPr txBox="1">
            <a:spLocks noChangeArrowheads="1"/>
          </p:cNvSpPr>
          <p:nvPr/>
        </p:nvSpPr>
        <p:spPr bwMode="auto">
          <a:xfrm>
            <a:off x="5138738" y="3906838"/>
            <a:ext cx="4005262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OS hardening, SQL Server patching</a:t>
            </a:r>
          </a:p>
        </p:txBody>
      </p:sp>
      <p:sp>
        <p:nvSpPr>
          <p:cNvPr id="700422" name="Text Box 6"/>
          <p:cNvSpPr txBox="1">
            <a:spLocks noChangeArrowheads="1"/>
          </p:cNvSpPr>
          <p:nvPr/>
        </p:nvSpPr>
        <p:spPr bwMode="auto">
          <a:xfrm>
            <a:off x="5138738" y="4884738"/>
            <a:ext cx="32146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Firewalls, packet filters</a:t>
            </a:r>
          </a:p>
        </p:txBody>
      </p:sp>
      <p:sp>
        <p:nvSpPr>
          <p:cNvPr id="700423" name="Text Box 7"/>
          <p:cNvSpPr txBox="1">
            <a:spLocks noChangeArrowheads="1"/>
          </p:cNvSpPr>
          <p:nvPr/>
        </p:nvSpPr>
        <p:spPr bwMode="auto">
          <a:xfrm>
            <a:off x="5138738" y="5411788"/>
            <a:ext cx="35099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Guards, locks, tracking devices, HSM, tamper-evident labels</a:t>
            </a:r>
          </a:p>
        </p:txBody>
      </p:sp>
      <p:sp>
        <p:nvSpPr>
          <p:cNvPr id="700424" name="Text Box 8"/>
          <p:cNvSpPr txBox="1">
            <a:spLocks noChangeArrowheads="1"/>
          </p:cNvSpPr>
          <p:nvPr/>
        </p:nvSpPr>
        <p:spPr bwMode="auto">
          <a:xfrm>
            <a:off x="5138738" y="4402138"/>
            <a:ext cx="37607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SSL, </a:t>
            </a:r>
            <a:r>
              <a:rPr lang="en-US" sz="1800" b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IPSec</a:t>
            </a:r>
            <a:endParaRPr lang="en-US" sz="1800" b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00425" name="Text Box 9"/>
          <p:cNvSpPr txBox="1">
            <a:spLocks noChangeArrowheads="1"/>
          </p:cNvSpPr>
          <p:nvPr/>
        </p:nvSpPr>
        <p:spPr bwMode="auto">
          <a:xfrm>
            <a:off x="5138738" y="3433763"/>
            <a:ext cx="36576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Application &amp; module hardening</a:t>
            </a:r>
          </a:p>
        </p:txBody>
      </p:sp>
      <p:sp>
        <p:nvSpPr>
          <p:cNvPr id="700426" name="Text Box 10"/>
          <p:cNvSpPr txBox="1">
            <a:spLocks noChangeArrowheads="1"/>
          </p:cNvSpPr>
          <p:nvPr/>
        </p:nvSpPr>
        <p:spPr bwMode="auto">
          <a:xfrm>
            <a:off x="5138738" y="2924175"/>
            <a:ext cx="31130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Permissions, encryption</a:t>
            </a:r>
          </a:p>
        </p:txBody>
      </p:sp>
      <p:sp>
        <p:nvSpPr>
          <p:cNvPr id="700427" name="Text Box 11"/>
          <p:cNvSpPr txBox="1">
            <a:spLocks noChangeArrowheads="1"/>
          </p:cNvSpPr>
          <p:nvPr/>
        </p:nvSpPr>
        <p:spPr bwMode="auto">
          <a:xfrm>
            <a:off x="5138738" y="6072188"/>
            <a:ext cx="37798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Tx/>
              <a:defRPr/>
            </a:pPr>
            <a:r>
              <a:rPr lang="en-US" sz="1800" b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DBA education against social engineering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146550" y="3114675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146550" y="3643313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4146550" y="4119563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4146550" y="4621213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4146550" y="5099050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4146550" y="5613400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4146550" y="6257925"/>
            <a:ext cx="966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00435" name="AutoShape 19"/>
          <p:cNvSpPr>
            <a:spLocks noChangeArrowheads="1"/>
          </p:cNvSpPr>
          <p:nvPr/>
        </p:nvSpPr>
        <p:spPr bwMode="auto">
          <a:xfrm>
            <a:off x="984250" y="2795588"/>
            <a:ext cx="3581400" cy="3027362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</p:spPr>
        <p:txBody>
          <a:bodyPr tIns="0" bIns="0" anchor="b" anchorCtr="1"/>
          <a:lstStyle/>
          <a:p>
            <a:pPr algn="ctr" eaLnBrk="0" hangingPunct="0">
              <a:lnSpc>
                <a:spcPct val="85000"/>
              </a:lnSpc>
              <a:buSzTx/>
              <a:defRPr/>
            </a:pPr>
            <a:r>
              <a:rPr lang="en-US" sz="2200" b="0">
                <a:solidFill>
                  <a:schemeClr val="tx1"/>
                </a:solidFill>
                <a:latin typeface="Franklin Gothic Medium" pitchFamily="34" charset="0"/>
                <a:cs typeface="Arial" charset="0"/>
              </a:rPr>
              <a:t>Physical Security</a:t>
            </a:r>
          </a:p>
        </p:txBody>
      </p:sp>
      <p:sp>
        <p:nvSpPr>
          <p:cNvPr id="700436" name="AutoShape 20"/>
          <p:cNvSpPr>
            <a:spLocks noChangeArrowheads="1"/>
          </p:cNvSpPr>
          <p:nvPr/>
        </p:nvSpPr>
        <p:spPr bwMode="auto">
          <a:xfrm>
            <a:off x="1233488" y="4894263"/>
            <a:ext cx="3084512" cy="398462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8627"/>
                  <a:invGamma/>
                </a:schemeClr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tIns="0" bIns="0" anchor="ctr"/>
          <a:lstStyle/>
          <a:p>
            <a:pPr algn="ctr" eaLnBrk="0" hangingPunct="0">
              <a:lnSpc>
                <a:spcPct val="85000"/>
              </a:lnSpc>
              <a:buSzTx/>
              <a:defRPr/>
            </a:pPr>
            <a:r>
              <a:rPr lang="en-US" sz="2200" b="0">
                <a:solidFill>
                  <a:schemeClr val="bg2"/>
                </a:solidFill>
                <a:latin typeface="Franklin Gothic Medium" pitchFamily="34" charset="0"/>
                <a:cs typeface="Arial" charset="0"/>
              </a:rPr>
              <a:t>Perimeter</a:t>
            </a:r>
          </a:p>
        </p:txBody>
      </p:sp>
      <p:sp>
        <p:nvSpPr>
          <p:cNvPr id="700437" name="AutoShape 21"/>
          <p:cNvSpPr>
            <a:spLocks noChangeArrowheads="1"/>
          </p:cNvSpPr>
          <p:nvPr/>
        </p:nvSpPr>
        <p:spPr bwMode="auto">
          <a:xfrm>
            <a:off x="1233488" y="4402138"/>
            <a:ext cx="3084512" cy="403225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txBody>
          <a:bodyPr tIns="0" bIns="0" anchor="ctr"/>
          <a:lstStyle/>
          <a:p>
            <a:pPr algn="ctr" eaLnBrk="0" hangingPunct="0">
              <a:lnSpc>
                <a:spcPct val="85000"/>
              </a:lnSpc>
              <a:buSzTx/>
              <a:defRPr/>
            </a:pPr>
            <a:r>
              <a:rPr lang="en-US" sz="2200" b="0">
                <a:solidFill>
                  <a:schemeClr val="bg2"/>
                </a:solidFill>
                <a:latin typeface="Franklin Gothic Medium" pitchFamily="34" charset="0"/>
                <a:cs typeface="Arial" charset="0"/>
              </a:rPr>
              <a:t>Internal Network</a:t>
            </a:r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>
            <a:off x="1231900" y="3910013"/>
            <a:ext cx="3084513" cy="403225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tIns="0" bIns="0" anchor="ctr"/>
          <a:lstStyle/>
          <a:p>
            <a:pPr algn="ctr" eaLnBrk="0" hangingPunct="0">
              <a:lnSpc>
                <a:spcPct val="85000"/>
              </a:lnSpc>
              <a:buSzTx/>
            </a:pPr>
            <a:r>
              <a:rPr lang="en-US" sz="2200" b="0">
                <a:solidFill>
                  <a:schemeClr val="bg2"/>
                </a:solidFill>
                <a:latin typeface="Franklin Gothic Medium" pitchFamily="34" charset="0"/>
                <a:cs typeface="Arial" charset="0"/>
              </a:rPr>
              <a:t>Host</a:t>
            </a:r>
          </a:p>
        </p:txBody>
      </p:sp>
      <p:sp>
        <p:nvSpPr>
          <p:cNvPr id="23575" name="AutoShape 23"/>
          <p:cNvSpPr>
            <a:spLocks noChangeArrowheads="1"/>
          </p:cNvSpPr>
          <p:nvPr/>
        </p:nvSpPr>
        <p:spPr bwMode="auto">
          <a:xfrm>
            <a:off x="1231900" y="3417888"/>
            <a:ext cx="3084513" cy="403225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rgbClr val="FFFF99"/>
              </a:gs>
              <a:gs pos="100000">
                <a:srgbClr val="B6B66D"/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rgbClr val="99995C"/>
            </a:prstShdw>
          </a:effectLst>
        </p:spPr>
        <p:txBody>
          <a:bodyPr tIns="0" bIns="0" anchor="ctr"/>
          <a:lstStyle/>
          <a:p>
            <a:pPr algn="ctr" eaLnBrk="0" hangingPunct="0">
              <a:lnSpc>
                <a:spcPct val="85000"/>
              </a:lnSpc>
              <a:buSzTx/>
            </a:pPr>
            <a:r>
              <a:rPr lang="en-US" sz="2200" b="0" dirty="0">
                <a:solidFill>
                  <a:schemeClr val="bg2"/>
                </a:solidFill>
                <a:latin typeface="Franklin Gothic Medium" pitchFamily="34" charset="0"/>
                <a:cs typeface="Arial" charset="0"/>
              </a:rPr>
              <a:t>Application</a:t>
            </a:r>
          </a:p>
        </p:txBody>
      </p:sp>
      <p:sp>
        <p:nvSpPr>
          <p:cNvPr id="700440" name="AutoShape 24"/>
          <p:cNvSpPr>
            <a:spLocks noChangeArrowheads="1"/>
          </p:cNvSpPr>
          <p:nvPr/>
        </p:nvSpPr>
        <p:spPr bwMode="auto">
          <a:xfrm>
            <a:off x="1231900" y="2925763"/>
            <a:ext cx="3084513" cy="404812"/>
          </a:xfrm>
          <a:prstGeom prst="roundRect">
            <a:avLst>
              <a:gd name="adj" fmla="val 9671"/>
            </a:avLst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19050" algn="ctr">
            <a:noFill/>
            <a:round/>
            <a:headEnd type="none" w="sm" len="sm"/>
            <a:tailEnd type="none" w="sm" len="sm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tIns="0" bIns="0" anchor="ctr"/>
          <a:lstStyle/>
          <a:p>
            <a:pPr algn="ctr" eaLnBrk="0" hangingPunct="0">
              <a:lnSpc>
                <a:spcPct val="85000"/>
              </a:lnSpc>
              <a:buSzTx/>
              <a:defRPr/>
            </a:pPr>
            <a:r>
              <a:rPr lang="en-US" sz="2200" b="0">
                <a:solidFill>
                  <a:schemeClr val="bg2"/>
                </a:solidFill>
                <a:latin typeface="Franklin Gothic Medium" pitchFamily="34" charset="0"/>
                <a:cs typeface="Arial" charset="0"/>
              </a:rPr>
              <a:t>Data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1233488" y="3911600"/>
            <a:ext cx="3086100" cy="403225"/>
          </a:xfrm>
          <a:prstGeom prst="rect">
            <a:avLst/>
          </a:prstGeom>
          <a:noFill/>
          <a:ln w="635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1233488" y="3411538"/>
            <a:ext cx="3086100" cy="403225"/>
          </a:xfrm>
          <a:prstGeom prst="rect">
            <a:avLst/>
          </a:prstGeom>
          <a:noFill/>
          <a:ln w="635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1220788" y="2916238"/>
            <a:ext cx="3086100" cy="403225"/>
          </a:xfrm>
          <a:prstGeom prst="rect">
            <a:avLst/>
          </a:prstGeom>
          <a:noFill/>
          <a:ln w="635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Use the latest operating system with current service packs.</a:t>
            </a:r>
          </a:p>
          <a:p>
            <a:pPr lvl="0"/>
            <a:r>
              <a:rPr lang="en-US" dirty="0" smtClean="0"/>
              <a:t>Install the most current security patches.</a:t>
            </a:r>
          </a:p>
          <a:p>
            <a:pPr lvl="0"/>
            <a:r>
              <a:rPr lang="en-US" dirty="0" smtClean="0"/>
              <a:t>Install antimalware software.</a:t>
            </a:r>
          </a:p>
          <a:p>
            <a:pPr lvl="1"/>
            <a:r>
              <a:rPr lang="en-US" dirty="0"/>
              <a:t>http://support.microsoft.com/kb/309422</a:t>
            </a:r>
            <a:endParaRPr lang="en-US" dirty="0" smtClean="0"/>
          </a:p>
          <a:p>
            <a:pPr lvl="0"/>
            <a:r>
              <a:rPr lang="en-US" dirty="0" smtClean="0"/>
              <a:t>Minimize the operating system surface area for attack:</a:t>
            </a:r>
          </a:p>
          <a:p>
            <a:pPr lvl="1"/>
            <a:r>
              <a:rPr lang="en-US" dirty="0" smtClean="0"/>
              <a:t>Limit running services.</a:t>
            </a:r>
          </a:p>
          <a:p>
            <a:pPr lvl="1"/>
            <a:r>
              <a:rPr lang="en-US" dirty="0" smtClean="0"/>
              <a:t>Install only software needed to support server role.</a:t>
            </a:r>
          </a:p>
          <a:p>
            <a:pPr lvl="1"/>
            <a:r>
              <a:rPr lang="en-US" dirty="0" smtClean="0"/>
              <a:t>Disable unnecessary ports.</a:t>
            </a:r>
          </a:p>
          <a:p>
            <a:pPr lvl="1"/>
            <a:r>
              <a:rPr lang="en-US" dirty="0" smtClean="0"/>
              <a:t>Configure the firewall.</a:t>
            </a:r>
          </a:p>
          <a:p>
            <a:pPr lvl="0"/>
            <a:r>
              <a:rPr lang="en-US" dirty="0" smtClean="0"/>
              <a:t>Limit the users that have access to the server and their roles.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Risk Management is a three-step process</a:t>
            </a:r>
          </a:p>
          <a:p>
            <a:pPr lvl="1"/>
            <a:r>
              <a:rPr lang="en-US" dirty="0" smtClean="0"/>
              <a:t>Identify Risks</a:t>
            </a:r>
          </a:p>
          <a:p>
            <a:pPr lvl="1"/>
            <a:r>
              <a:rPr lang="en-US" dirty="0" smtClean="0"/>
              <a:t>Mitigate Risks</a:t>
            </a:r>
          </a:p>
          <a:p>
            <a:pPr lvl="2"/>
            <a:r>
              <a:rPr lang="en-US" dirty="0" smtClean="0"/>
              <a:t>Create policies that describe proper handling of sensitive data</a:t>
            </a:r>
          </a:p>
          <a:p>
            <a:pPr lvl="2"/>
            <a:r>
              <a:rPr lang="en-US" dirty="0" smtClean="0"/>
              <a:t>Train employees on data handling policies.</a:t>
            </a:r>
          </a:p>
          <a:p>
            <a:pPr lvl="2"/>
            <a:r>
              <a:rPr lang="en-US" dirty="0" smtClean="0"/>
              <a:t>Apply policies to systems that store sensitive data</a:t>
            </a:r>
          </a:p>
          <a:p>
            <a:pPr lvl="1"/>
            <a:r>
              <a:rPr lang="en-US" dirty="0" smtClean="0"/>
              <a:t>Verify that Risks Have Been Mitigated</a:t>
            </a:r>
          </a:p>
          <a:p>
            <a:pPr lvl="2"/>
            <a:r>
              <a:rPr lang="en-US" dirty="0" smtClean="0"/>
              <a:t>Monitor and log handling of sensitive data to ensure policies are followed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Rules For Compliance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Secure The Platform</a:t>
            </a:r>
          </a:p>
          <a:p>
            <a:r>
              <a:rPr lang="en-US" dirty="0" smtClean="0"/>
              <a:t>Control Identity and Separation of Duties</a:t>
            </a:r>
          </a:p>
          <a:p>
            <a:r>
              <a:rPr lang="en-US" dirty="0" smtClean="0"/>
              <a:t>Encrypt Database Data When Needed</a:t>
            </a:r>
          </a:p>
          <a:p>
            <a:r>
              <a:rPr lang="en-US" dirty="0" smtClean="0"/>
              <a:t>Audit Sensitive Information</a:t>
            </a:r>
          </a:p>
          <a:p>
            <a:r>
              <a:rPr lang="en-US" dirty="0" smtClean="0"/>
              <a:t>Use Policy Based Management</a:t>
            </a:r>
          </a:p>
          <a:p>
            <a:pPr lvl="1"/>
            <a:r>
              <a:rPr lang="en-US" dirty="0" smtClean="0"/>
              <a:t>To Define, Deploy, Validate Policy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8" name="Rectangle 4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Principle of Least Privilege</a:t>
            </a:r>
          </a:p>
        </p:txBody>
      </p:sp>
      <p:sp>
        <p:nvSpPr>
          <p:cNvPr id="702469" name="Rectangle 5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By default: no access, no rights, no privileges</a:t>
            </a:r>
          </a:p>
          <a:p>
            <a:pPr eaLnBrk="1" hangingPunct="1">
              <a:defRPr/>
            </a:pPr>
            <a:r>
              <a:rPr lang="en-GB" dirty="0" smtClean="0"/>
              <a:t>Usability will suffer, so compromise is necessary</a:t>
            </a:r>
          </a:p>
          <a:p>
            <a:pPr lvl="1" eaLnBrk="1" hangingPunct="1">
              <a:defRPr/>
            </a:pPr>
            <a:r>
              <a:rPr lang="en-GB" dirty="0" smtClean="0"/>
              <a:t>Base it on your risk assessment</a:t>
            </a:r>
          </a:p>
          <a:p>
            <a:pPr eaLnBrk="1" hangingPunct="1">
              <a:defRPr/>
            </a:pPr>
            <a:r>
              <a:rPr lang="en-GB" dirty="0" smtClean="0"/>
              <a:t>Good practices:</a:t>
            </a:r>
          </a:p>
          <a:p>
            <a:pPr lvl="1" eaLnBrk="1" hangingPunct="1">
              <a:defRPr/>
            </a:pPr>
            <a:r>
              <a:rPr lang="en-GB" dirty="0" smtClean="0"/>
              <a:t>Developers not to be DBOs but </a:t>
            </a:r>
            <a:r>
              <a:rPr lang="en-GB" dirty="0" err="1" smtClean="0"/>
              <a:t>DB_DDLAdmin</a:t>
            </a:r>
            <a:r>
              <a:rPr lang="en-GB" dirty="0" smtClean="0"/>
              <a:t> or controllers of a schema</a:t>
            </a:r>
          </a:p>
          <a:p>
            <a:pPr lvl="1" eaLnBrk="1" hangingPunct="1">
              <a:defRPr/>
            </a:pPr>
            <a:r>
              <a:rPr lang="en-GB" dirty="0" smtClean="0"/>
              <a:t>Never place a development server on a production network</a:t>
            </a:r>
          </a:p>
          <a:p>
            <a:pPr lvl="1" eaLnBrk="1" hangingPunct="1">
              <a:defRPr/>
            </a:pPr>
            <a:r>
              <a:rPr lang="en-GB" dirty="0" smtClean="0"/>
              <a:t>Limit service accounts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Landscape</a:t>
            </a:r>
            <a:endParaRPr lang="en-US"/>
          </a:p>
        </p:txBody>
      </p:sp>
      <p:sp>
        <p:nvSpPr>
          <p:cNvPr id="77210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2000 Services</a:t>
            </a:r>
          </a:p>
          <a:p>
            <a:pPr lvl="1"/>
            <a:r>
              <a:rPr lang="en-US" dirty="0" smtClean="0"/>
              <a:t>MSSQLSERVER</a:t>
            </a:r>
          </a:p>
          <a:p>
            <a:pPr lvl="1"/>
            <a:r>
              <a:rPr lang="en-US" dirty="0" smtClean="0"/>
              <a:t>SQLAGENT</a:t>
            </a:r>
          </a:p>
          <a:p>
            <a:pPr lvl="1"/>
            <a:r>
              <a:rPr lang="en-US" dirty="0" smtClean="0"/>
              <a:t>Analysis Services</a:t>
            </a:r>
          </a:p>
          <a:p>
            <a:pPr lvl="1"/>
            <a:r>
              <a:rPr lang="en-US" dirty="0" smtClean="0"/>
              <a:t>Indexing Service</a:t>
            </a:r>
          </a:p>
          <a:p>
            <a:r>
              <a:rPr lang="en-US" dirty="0" smtClean="0"/>
              <a:t>Additional Web Releases</a:t>
            </a:r>
          </a:p>
          <a:p>
            <a:pPr lvl="1"/>
            <a:r>
              <a:rPr lang="en-US" dirty="0" smtClean="0"/>
              <a:t>Reporting Services</a:t>
            </a:r>
          </a:p>
          <a:p>
            <a:pPr lvl="1"/>
            <a:r>
              <a:rPr lang="en-US" dirty="0" smtClean="0"/>
              <a:t>Reporting Services Web application</a:t>
            </a:r>
          </a:p>
          <a:p>
            <a:pPr lvl="1"/>
            <a:r>
              <a:rPr lang="en-US" dirty="0" smtClean="0"/>
              <a:t>Notification Services service applications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6040</TotalTime>
  <Words>2007</Words>
  <Application>Microsoft Office PowerPoint</Application>
  <PresentationFormat>Letter Paper (8.5x11 in)</PresentationFormat>
  <Paragraphs>429</Paragraphs>
  <Slides>34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SQLskills Master Template</vt:lpstr>
      <vt:lpstr>SQLskills_BobB_Template</vt:lpstr>
      <vt:lpstr>Module 1 Server Setup </vt:lpstr>
      <vt:lpstr>Overview</vt:lpstr>
      <vt:lpstr>Physical Security</vt:lpstr>
      <vt:lpstr>Defense in Depth</vt:lpstr>
      <vt:lpstr>Best Practices</vt:lpstr>
      <vt:lpstr>Risk Management</vt:lpstr>
      <vt:lpstr>General Rules For Compliance</vt:lpstr>
      <vt:lpstr>Principle of Least Privilege</vt:lpstr>
      <vt:lpstr>Service Landscape</vt:lpstr>
      <vt:lpstr>SQL Server Service Granularity</vt:lpstr>
      <vt:lpstr>Service Account Management</vt:lpstr>
      <vt:lpstr>SQL Server Service Accounts</vt:lpstr>
      <vt:lpstr>Service Account Choices (pre-2012)</vt:lpstr>
      <vt:lpstr>Service SIDs</vt:lpstr>
      <vt:lpstr>SQL Server 2012 Service Accounts</vt:lpstr>
      <vt:lpstr>Service Account Redux</vt:lpstr>
      <vt:lpstr>Browser Service</vt:lpstr>
      <vt:lpstr>SQL Agent</vt:lpstr>
      <vt:lpstr>SQL Agent Job Ownership</vt:lpstr>
      <vt:lpstr>Database Mail Security</vt:lpstr>
      <vt:lpstr>Setup And Sysadmin</vt:lpstr>
      <vt:lpstr>Entry Points Into SQL Server</vt:lpstr>
      <vt:lpstr>Client Protocols</vt:lpstr>
      <vt:lpstr>Kerberos SPNs</vt:lpstr>
      <vt:lpstr>SPN Formats</vt:lpstr>
      <vt:lpstr>Delegated Credentials</vt:lpstr>
      <vt:lpstr>Encryption Over the Wire</vt:lpstr>
      <vt:lpstr>Extended Protection</vt:lpstr>
      <vt:lpstr>Surface Area Configuration</vt:lpstr>
      <vt:lpstr>Policies And Security</vt:lpstr>
      <vt:lpstr>Policy Categories</vt:lpstr>
      <vt:lpstr>Summary</vt:lpstr>
      <vt:lpstr>References</vt:lpstr>
      <vt:lpstr>More 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316</cp:revision>
  <dcterms:created xsi:type="dcterms:W3CDTF">2004-05-26T19:38:49Z</dcterms:created>
  <dcterms:modified xsi:type="dcterms:W3CDTF">2012-09-05T21:30:21Z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