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24"/>
  </p:notesMasterIdLst>
  <p:handoutMasterIdLst>
    <p:handoutMasterId r:id="rId25"/>
  </p:handoutMasterIdLst>
  <p:sldIdLst>
    <p:sldId id="623" r:id="rId3"/>
    <p:sldId id="698" r:id="rId4"/>
    <p:sldId id="699" r:id="rId5"/>
    <p:sldId id="714" r:id="rId6"/>
    <p:sldId id="701" r:id="rId7"/>
    <p:sldId id="710" r:id="rId8"/>
    <p:sldId id="711" r:id="rId9"/>
    <p:sldId id="715" r:id="rId10"/>
    <p:sldId id="713" r:id="rId11"/>
    <p:sldId id="708" r:id="rId12"/>
    <p:sldId id="716" r:id="rId13"/>
    <p:sldId id="717" r:id="rId14"/>
    <p:sldId id="718" r:id="rId15"/>
    <p:sldId id="709" r:id="rId16"/>
    <p:sldId id="712" r:id="rId17"/>
    <p:sldId id="702" r:id="rId18"/>
    <p:sldId id="703" r:id="rId19"/>
    <p:sldId id="704" r:id="rId20"/>
    <p:sldId id="705" r:id="rId21"/>
    <p:sldId id="706" r:id="rId22"/>
    <p:sldId id="707" r:id="rId23"/>
  </p:sldIdLst>
  <p:sldSz cx="9144000" cy="6858000" type="letter"/>
  <p:notesSz cx="7010400" cy="92964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85036" autoAdjust="0"/>
  </p:normalViewPr>
  <p:slideViewPr>
    <p:cSldViewPr snapToGrid="0">
      <p:cViewPr>
        <p:scale>
          <a:sx n="75" d="100"/>
          <a:sy n="75" d="100"/>
        </p:scale>
        <p:origin x="-1794" y="-150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3096" y="25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393950" y="188913"/>
            <a:ext cx="2378075" cy="58102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772320"/>
            <a:ext cx="7315200" cy="466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  <a:spAutoFit/>
          </a:bodyPr>
          <a:lstStyle>
            <a:lvl1pPr algn="ctr" defTabSz="966788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b="1" dirty="0" err="1">
                <a:latin typeface="Calibri" pitchFamily="34" charset="0"/>
              </a:rPr>
              <a:t>SQLskills</a:t>
            </a:r>
            <a:r>
              <a:rPr lang="en-US" b="1" dirty="0">
                <a:latin typeface="Calibri" pitchFamily="34" charset="0"/>
              </a:rPr>
              <a:t> Immersion Event</a:t>
            </a:r>
          </a:p>
          <a:p>
            <a:pPr>
              <a:defRPr/>
            </a:pPr>
            <a:r>
              <a:rPr lang="en-US" dirty="0">
                <a:latin typeface="Calibri" pitchFamily="34" charset="0"/>
              </a:rPr>
              <a:t>Page </a:t>
            </a:r>
            <a:fld id="{726231B1-EC7A-4FC1-96E9-E3A5007216C4}" type="slidenum">
              <a:rPr lang="en-US">
                <a:latin typeface="Calibri" pitchFamily="34" charset="0"/>
              </a:rPr>
              <a:pPr>
                <a:defRPr/>
              </a:pPr>
              <a:t>‹#›</a:t>
            </a:fld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0379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58023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91213" y="8831263"/>
            <a:ext cx="11176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1640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Kimberly L. Tripp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5529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67F632-F668-462F-BF11-B3791B772F7D}" type="slidenum">
              <a:rPr lang="en-US"/>
              <a:pPr/>
              <a:t>1</a:t>
            </a:fld>
            <a:endParaRPr lang="en-US"/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Compatibility Views: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baseline="0" dirty="0" err="1" smtClean="0"/>
              <a:t>sys.syslogins</a:t>
            </a:r>
            <a:r>
              <a:rPr lang="en-US" sz="1200" b="0" i="0" u="none" strike="noStrike" baseline="0" dirty="0" smtClean="0"/>
              <a:t>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baseline="0" dirty="0" err="1" smtClean="0"/>
              <a:t>sys.sysmembers</a:t>
            </a:r>
            <a:r>
              <a:rPr lang="en-US" sz="1200" b="0" i="0" u="none" strike="noStrike" baseline="0" dirty="0" smtClean="0"/>
              <a:t> (of a database role)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baseline="0" dirty="0" err="1" smtClean="0"/>
              <a:t>sys.sysoledbusers</a:t>
            </a:r>
            <a:r>
              <a:rPr lang="en-US" sz="1200" b="0" i="0" u="none" strike="noStrike" baseline="0" dirty="0" smtClean="0"/>
              <a:t> (linked server users)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baseline="0" dirty="0" err="1" smtClean="0"/>
              <a:t>sys.syspermissions</a:t>
            </a:r>
            <a:endParaRPr lang="en-US" sz="1200" b="0" i="0" u="none" strike="noStrike" baseline="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baseline="0" dirty="0" err="1" smtClean="0"/>
              <a:t>sys.sysprotects</a:t>
            </a:r>
            <a:endParaRPr lang="en-US" sz="1200" b="0" i="0" u="none" strike="noStrike" baseline="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baseline="0" dirty="0" err="1" smtClean="0"/>
              <a:t>sys.sysremotelogins</a:t>
            </a:r>
            <a:endParaRPr lang="en-US" sz="1200" b="0" i="0" u="none" strike="noStrike" baseline="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baseline="0" dirty="0" err="1" smtClean="0"/>
              <a:t>sys.sysservers</a:t>
            </a:r>
            <a:endParaRPr lang="en-US" sz="1200" b="0" i="0" u="none" strike="noStrike" baseline="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baseline="0" dirty="0" err="1" smtClean="0"/>
              <a:t>sys.sysusers</a:t>
            </a:r>
            <a:endParaRPr lang="en-US" sz="1200" b="0" i="0" u="none" strike="noStrike" baseline="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i="0" u="none" strike="noStrike" baseline="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801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sp_helpdbfixedrole</a:t>
            </a:r>
            <a:endParaRPr lang="en-US" dirty="0" smtClean="0"/>
          </a:p>
          <a:p>
            <a:r>
              <a:rPr lang="en-US" dirty="0" err="1" smtClean="0"/>
              <a:t>sp_helplinkedsrvlogin</a:t>
            </a:r>
            <a:endParaRPr lang="en-US" dirty="0" smtClean="0"/>
          </a:p>
          <a:p>
            <a:r>
              <a:rPr lang="en-US" dirty="0" err="1" smtClean="0"/>
              <a:t>sp_helplogins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sp_helpntgroup</a:t>
            </a:r>
            <a:endParaRPr lang="en-US" dirty="0" smtClean="0"/>
          </a:p>
          <a:p>
            <a:r>
              <a:rPr lang="en-US" dirty="0" err="1" smtClean="0"/>
              <a:t>sp_helprole</a:t>
            </a:r>
            <a:endParaRPr lang="en-US" dirty="0" smtClean="0"/>
          </a:p>
          <a:p>
            <a:r>
              <a:rPr lang="en-US" dirty="0" err="1" smtClean="0"/>
              <a:t>sp_helprolemember</a:t>
            </a:r>
            <a:endParaRPr lang="en-US" dirty="0" smtClean="0"/>
          </a:p>
          <a:p>
            <a:r>
              <a:rPr lang="en-US" dirty="0" err="1" smtClean="0"/>
              <a:t>sp_helpsrvrole</a:t>
            </a:r>
            <a:endParaRPr lang="en-US" dirty="0" smtClean="0"/>
          </a:p>
          <a:p>
            <a:r>
              <a:rPr lang="en-US" dirty="0" err="1" smtClean="0"/>
              <a:t>sp_helpsrvrolemember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866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sp_addapprole</a:t>
            </a:r>
            <a:r>
              <a:rPr lang="en-US" dirty="0" smtClean="0"/>
              <a:t> (Deprecated) - CREATE APPLICATION ROLE</a:t>
            </a:r>
          </a:p>
          <a:p>
            <a:r>
              <a:rPr lang="en-US" dirty="0" err="1" smtClean="0"/>
              <a:t>sp_addlogin</a:t>
            </a:r>
            <a:r>
              <a:rPr lang="en-US" dirty="0" smtClean="0"/>
              <a:t> (Deprecated)  - CREATE LOGIN</a:t>
            </a:r>
          </a:p>
          <a:p>
            <a:r>
              <a:rPr lang="en-US" dirty="0" err="1" smtClean="0"/>
              <a:t>sp_addremotelogin</a:t>
            </a:r>
            <a:r>
              <a:rPr lang="en-US" dirty="0" smtClean="0"/>
              <a:t> (Deprecated) - Use linked servers</a:t>
            </a:r>
          </a:p>
          <a:p>
            <a:r>
              <a:rPr lang="en-US" dirty="0" err="1" smtClean="0"/>
              <a:t>sp_addrole</a:t>
            </a:r>
            <a:r>
              <a:rPr lang="en-US" dirty="0" smtClean="0"/>
              <a:t> (Deprecated) - CREATE ROLE</a:t>
            </a:r>
          </a:p>
          <a:p>
            <a:r>
              <a:rPr lang="en-US" dirty="0" err="1" smtClean="0"/>
              <a:t>sp_addrolemember</a:t>
            </a:r>
            <a:r>
              <a:rPr lang="en-US" dirty="0" smtClean="0"/>
              <a:t> (Deprecated) - ALTER ROLE ... ADD MEMBER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sp_addserver</a:t>
            </a:r>
            <a:r>
              <a:rPr lang="en-US" dirty="0" smtClean="0"/>
              <a:t> (Deprecated) - </a:t>
            </a:r>
            <a:r>
              <a:rPr lang="en-US" dirty="0" err="1" smtClean="0"/>
              <a:t>sp_addlinkedserver</a:t>
            </a:r>
            <a:endParaRPr lang="en-US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sp_addsrvrolemember</a:t>
            </a:r>
            <a:r>
              <a:rPr lang="en-US" dirty="0" smtClean="0"/>
              <a:t> (Deprecated) - ALTER SERVER ROLE... ADD MEMBER</a:t>
            </a:r>
          </a:p>
          <a:p>
            <a:r>
              <a:rPr lang="en-US" dirty="0" err="1" smtClean="0"/>
              <a:t>sp_adduser</a:t>
            </a:r>
            <a:r>
              <a:rPr lang="en-US" dirty="0" smtClean="0"/>
              <a:t> (Deprecated) - CREATE USER</a:t>
            </a:r>
          </a:p>
          <a:p>
            <a:endParaRPr lang="en-US" dirty="0" smtClean="0"/>
          </a:p>
          <a:p>
            <a:r>
              <a:rPr lang="en-US" dirty="0" err="1" smtClean="0"/>
              <a:t>sp_dropapprole</a:t>
            </a:r>
            <a:r>
              <a:rPr lang="en-US" dirty="0" smtClean="0"/>
              <a:t> (Deprecated) DROP APPLICATION ROLE</a:t>
            </a:r>
          </a:p>
          <a:p>
            <a:r>
              <a:rPr lang="en-US" dirty="0" err="1" smtClean="0"/>
              <a:t>sp_dropalias</a:t>
            </a:r>
            <a:r>
              <a:rPr lang="en-US" dirty="0" smtClean="0"/>
              <a:t> (Deprecated) - use users</a:t>
            </a:r>
          </a:p>
          <a:p>
            <a:r>
              <a:rPr lang="en-US" dirty="0" err="1" smtClean="0"/>
              <a:t>sp_droplogin</a:t>
            </a:r>
            <a:r>
              <a:rPr lang="en-US" dirty="0" smtClean="0"/>
              <a:t> (Deprecated) DROP LOGIN </a:t>
            </a:r>
          </a:p>
          <a:p>
            <a:r>
              <a:rPr lang="en-US" dirty="0" err="1" smtClean="0"/>
              <a:t>sp_dropremotelogin</a:t>
            </a:r>
            <a:r>
              <a:rPr lang="en-US" dirty="0" smtClean="0"/>
              <a:t> (Deprecated) - Use linked servers</a:t>
            </a:r>
          </a:p>
          <a:p>
            <a:r>
              <a:rPr lang="en-US" dirty="0" err="1" smtClean="0"/>
              <a:t>sp_droprole</a:t>
            </a:r>
            <a:r>
              <a:rPr lang="en-US" dirty="0" smtClean="0"/>
              <a:t> (Deprecated) DROP ROLE</a:t>
            </a:r>
          </a:p>
          <a:p>
            <a:r>
              <a:rPr lang="en-US" dirty="0" err="1" smtClean="0"/>
              <a:t>sp_droprolemember</a:t>
            </a:r>
            <a:r>
              <a:rPr lang="en-US" dirty="0" smtClean="0"/>
              <a:t> (Deprecated) ALTER ROLE...</a:t>
            </a:r>
            <a:r>
              <a:rPr lang="en-US" baseline="0" dirty="0" smtClean="0"/>
              <a:t> DROP MEMBER</a:t>
            </a:r>
            <a:endParaRPr lang="en-US" dirty="0" smtClean="0"/>
          </a:p>
          <a:p>
            <a:r>
              <a:rPr lang="en-US" dirty="0" err="1" smtClean="0"/>
              <a:t>sp_dropsrvrolemember</a:t>
            </a:r>
            <a:r>
              <a:rPr lang="en-US" dirty="0" smtClean="0"/>
              <a:t> (Deprecated)  ALTER SERVER ROLE...DROP MEMBER</a:t>
            </a:r>
          </a:p>
          <a:p>
            <a:r>
              <a:rPr lang="en-US" dirty="0" err="1" smtClean="0"/>
              <a:t>sp_dropuser</a:t>
            </a:r>
            <a:r>
              <a:rPr lang="en-US" dirty="0" smtClean="0"/>
              <a:t> (Deprecated) - DROP USER</a:t>
            </a:r>
          </a:p>
          <a:p>
            <a:endParaRPr lang="en-US" dirty="0" smtClean="0"/>
          </a:p>
          <a:p>
            <a:r>
              <a:rPr lang="en-US" dirty="0" err="1" smtClean="0"/>
              <a:t>sp_grantdbaccess</a:t>
            </a:r>
            <a:r>
              <a:rPr lang="en-US" dirty="0" smtClean="0"/>
              <a:t> (Deprecated) - CREATE USER</a:t>
            </a:r>
          </a:p>
          <a:p>
            <a:r>
              <a:rPr lang="en-US" dirty="0" err="1" smtClean="0"/>
              <a:t>sp_grantlogin</a:t>
            </a:r>
            <a:r>
              <a:rPr lang="en-US" dirty="0" smtClean="0"/>
              <a:t> (Deprecated) - CREATE LOGIN</a:t>
            </a:r>
          </a:p>
          <a:p>
            <a:r>
              <a:rPr lang="en-US" dirty="0" err="1" smtClean="0"/>
              <a:t>sp_denylogin</a:t>
            </a:r>
            <a:r>
              <a:rPr lang="en-US" dirty="0" smtClean="0"/>
              <a:t> (Deprecated) - ALTER LOGIN...DISABLE</a:t>
            </a:r>
          </a:p>
          <a:p>
            <a:endParaRPr lang="en-US" dirty="0" smtClean="0"/>
          </a:p>
          <a:p>
            <a:r>
              <a:rPr lang="en-US" dirty="0" err="1" smtClean="0"/>
              <a:t>sp_approlepassword</a:t>
            </a:r>
            <a:r>
              <a:rPr lang="en-US" dirty="0" smtClean="0"/>
              <a:t> (Deprecated)  ALTER APPLICATION ROLE</a:t>
            </a:r>
          </a:p>
          <a:p>
            <a:r>
              <a:rPr lang="en-US" dirty="0" err="1" smtClean="0"/>
              <a:t>sp_changeobjectowner</a:t>
            </a:r>
            <a:r>
              <a:rPr lang="en-US" dirty="0" smtClean="0"/>
              <a:t> (Deprecated)  ALTER SCHEMA, ALTER AUTHORIZATION</a:t>
            </a:r>
          </a:p>
          <a:p>
            <a:r>
              <a:rPr lang="en-US" dirty="0" err="1" smtClean="0"/>
              <a:t>sp_dbfixedrolepermission</a:t>
            </a:r>
            <a:r>
              <a:rPr lang="en-US" dirty="0" smtClean="0"/>
              <a:t> (Deprecated) - does not reflect 2005 permission reorg</a:t>
            </a:r>
          </a:p>
          <a:p>
            <a:r>
              <a:rPr lang="en-US" dirty="0" err="1" smtClean="0"/>
              <a:t>sp_defaultdb</a:t>
            </a:r>
            <a:r>
              <a:rPr lang="en-US" dirty="0" smtClean="0"/>
              <a:t> (Deprecated) ALTER LOGIN</a:t>
            </a:r>
          </a:p>
          <a:p>
            <a:r>
              <a:rPr lang="en-US" dirty="0" err="1" smtClean="0"/>
              <a:t>sp_defaultlanguage</a:t>
            </a:r>
            <a:r>
              <a:rPr lang="en-US" dirty="0" smtClean="0"/>
              <a:t> (Deprecated) ALTER LOGIN</a:t>
            </a:r>
          </a:p>
          <a:p>
            <a:r>
              <a:rPr lang="en-US" dirty="0" err="1" smtClean="0"/>
              <a:t>sp_password</a:t>
            </a:r>
            <a:r>
              <a:rPr lang="en-US" dirty="0" smtClean="0"/>
              <a:t> (Deprecated) ALTER LOGIN</a:t>
            </a:r>
          </a:p>
          <a:p>
            <a:r>
              <a:rPr lang="en-US" dirty="0" err="1" smtClean="0"/>
              <a:t>sp_remoteoption</a:t>
            </a:r>
            <a:r>
              <a:rPr lang="en-US" dirty="0" smtClean="0"/>
              <a:t> (Deprecated) - functionality it addresses is no longer supported</a:t>
            </a:r>
          </a:p>
          <a:p>
            <a:r>
              <a:rPr lang="en-US" dirty="0" err="1" smtClean="0"/>
              <a:t>sp_revokedbaccess</a:t>
            </a:r>
            <a:r>
              <a:rPr lang="en-US" dirty="0" smtClean="0"/>
              <a:t> (Deprecated) DROP USER</a:t>
            </a:r>
          </a:p>
          <a:p>
            <a:r>
              <a:rPr lang="en-US" dirty="0" err="1" smtClean="0"/>
              <a:t>sp_revokelogin</a:t>
            </a:r>
            <a:r>
              <a:rPr lang="en-US" dirty="0" smtClean="0"/>
              <a:t> (Deprecated) DROP LOGIN</a:t>
            </a:r>
          </a:p>
          <a:p>
            <a:r>
              <a:rPr lang="en-US" dirty="0" err="1" smtClean="0"/>
              <a:t>sp_srvrolepermission</a:t>
            </a:r>
            <a:r>
              <a:rPr lang="en-US" dirty="0" smtClean="0"/>
              <a:t> (Deprecated) - does not reflect 2005 permission reorg</a:t>
            </a:r>
          </a:p>
          <a:p>
            <a:endParaRPr lang="en-US" dirty="0" smtClean="0"/>
          </a:p>
          <a:p>
            <a:r>
              <a:rPr lang="en-US" dirty="0" err="1" smtClean="0"/>
              <a:t>sp_helpremotelogin</a:t>
            </a:r>
            <a:r>
              <a:rPr lang="en-US" dirty="0" smtClean="0"/>
              <a:t> (Deprecated) - use</a:t>
            </a:r>
            <a:r>
              <a:rPr lang="en-US" baseline="0" dirty="0" smtClean="0"/>
              <a:t> linked servers</a:t>
            </a:r>
            <a:endParaRPr lang="en-US" dirty="0" smtClean="0"/>
          </a:p>
          <a:p>
            <a:r>
              <a:rPr lang="en-US" dirty="0" err="1" smtClean="0"/>
              <a:t>sp_helprotect</a:t>
            </a:r>
            <a:r>
              <a:rPr lang="en-US" dirty="0" smtClean="0"/>
              <a:t> (Deprecated) - </a:t>
            </a:r>
            <a:r>
              <a:rPr lang="en-US" dirty="0" err="1" smtClean="0"/>
              <a:t>sys.database_permissions</a:t>
            </a:r>
            <a:r>
              <a:rPr lang="en-US" dirty="0" smtClean="0"/>
              <a:t>,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fn_builtin_permissions</a:t>
            </a:r>
            <a:endParaRPr lang="en-US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sp_helpuser</a:t>
            </a:r>
            <a:r>
              <a:rPr lang="en-US" dirty="0" smtClean="0"/>
              <a:t> (Deprecated) - does not reflect 2005 permission reorg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764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903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ontent-p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8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5105400"/>
          </a:xfrm>
          <a:prstGeom prst="rect">
            <a:avLst/>
          </a:prstGeom>
        </p:spPr>
        <p:txBody>
          <a:bodyPr/>
          <a:lstStyle>
            <a:lvl1pPr>
              <a:buClr>
                <a:schemeClr val="accent2">
                  <a:lumMod val="75000"/>
                </a:schemeClr>
              </a:buClr>
              <a:defRPr sz="2800">
                <a:latin typeface="Calibri" pitchFamily="34" charset="0"/>
              </a:defRPr>
            </a:lvl1pPr>
            <a:lvl2pPr>
              <a:buClr>
                <a:schemeClr val="accent2">
                  <a:lumMod val="75000"/>
                </a:schemeClr>
              </a:buClr>
              <a:defRPr sz="2400">
                <a:latin typeface="Calibri" pitchFamily="34" charset="0"/>
              </a:defRPr>
            </a:lvl2pPr>
            <a:lvl3pPr>
              <a:buClr>
                <a:schemeClr val="accent2">
                  <a:lumMod val="75000"/>
                </a:schemeClr>
              </a:buClr>
              <a:defRPr sz="2000">
                <a:latin typeface="Calibri" pitchFamily="34" charset="0"/>
              </a:defRPr>
            </a:lvl3pPr>
            <a:lvl4pPr>
              <a:buClr>
                <a:schemeClr val="accent2">
                  <a:lumMod val="75000"/>
                </a:schemeClr>
              </a:buClr>
              <a:defRPr sz="1800">
                <a:latin typeface="Calibri" pitchFamily="34" charset="0"/>
              </a:defRPr>
            </a:lvl4pPr>
            <a:lvl5pPr>
              <a:buClr>
                <a:schemeClr val="accent2">
                  <a:lumMod val="75000"/>
                </a:schemeClr>
              </a:buClr>
              <a:defRPr sz="1800">
                <a:latin typeface="Calibri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6" name="Title 16"/>
          <p:cNvSpPr>
            <a:spLocks noGrp="1"/>
          </p:cNvSpPr>
          <p:nvPr>
            <p:ph type="title"/>
          </p:nvPr>
        </p:nvSpPr>
        <p:spPr bwMode="ltGray">
          <a:xfrm>
            <a:off x="304800" y="0"/>
            <a:ext cx="8610600" cy="1219200"/>
          </a:xfrm>
          <a:prstGeom prst="rect">
            <a:avLst/>
          </a:prstGeom>
        </p:spPr>
        <p:txBody>
          <a:bodyPr rtlCol="0" anchor="t" anchorCtr="0"/>
          <a:lstStyle>
            <a:lvl1pPr algn="ctr">
              <a:defRPr sz="3600" b="0" baseline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7004544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971800"/>
            <a:ext cx="7772400" cy="841375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lang="en-US" sz="360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752600"/>
          </a:xfrm>
          <a:prstGeom prst="roundRect">
            <a:avLst/>
          </a:prstGeom>
          <a:solidFill>
            <a:schemeClr val="bg1">
              <a:lumMod val="75000"/>
              <a:alpha val="40000"/>
            </a:scheme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666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1540806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Calibri" pitchFamily="34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 Immersion Event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75" r:id="rId12"/>
    <p:sldLayoutId id="2147483676" r:id="rId1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7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477328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dirty="0" smtClean="0">
                <a:solidFill>
                  <a:schemeClr val="accent1"/>
                </a:solidFill>
              </a:rPr>
              <a:t>Module 6a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6000" dirty="0" smtClean="0"/>
              <a:t>Supporting Security</a:t>
            </a:r>
            <a:endParaRPr lang="en-US" sz="3200" dirty="0" smtClean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Management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sys.fn_builtin_permissions</a:t>
            </a:r>
            <a:endParaRPr lang="en-US" dirty="0"/>
          </a:p>
          <a:p>
            <a:r>
              <a:rPr lang="en-US" dirty="0" err="1" smtClean="0"/>
              <a:t>sys.fn_check_object_signatures</a:t>
            </a:r>
            <a:endParaRPr lang="en-US" dirty="0"/>
          </a:p>
          <a:p>
            <a:r>
              <a:rPr lang="en-US" dirty="0" err="1" smtClean="0"/>
              <a:t>sys.fn_get_audit_file</a:t>
            </a:r>
            <a:endParaRPr lang="en-US" dirty="0"/>
          </a:p>
          <a:p>
            <a:r>
              <a:rPr lang="en-US" dirty="0" err="1" smtClean="0"/>
              <a:t>sys.fn_my_permissions</a:t>
            </a:r>
            <a:endParaRPr lang="en-US" dirty="0"/>
          </a:p>
          <a:p>
            <a:r>
              <a:rPr lang="en-US" dirty="0" err="1"/>
              <a:t>sys.fn_translate_permissions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152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Encryption Functions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Symmetric </a:t>
            </a:r>
            <a:r>
              <a:rPr lang="en-US" dirty="0"/>
              <a:t>Functions</a:t>
            </a:r>
          </a:p>
          <a:p>
            <a:pPr lvl="1"/>
            <a:r>
              <a:rPr lang="en-US" dirty="0"/>
              <a:t>ENCRYPTBYKEY</a:t>
            </a:r>
          </a:p>
          <a:p>
            <a:pPr lvl="1"/>
            <a:r>
              <a:rPr lang="en-US" dirty="0" smtClean="0"/>
              <a:t>DECRYPTBYKEY</a:t>
            </a:r>
            <a:r>
              <a:rPr lang="en-US" dirty="0"/>
              <a:t> </a:t>
            </a:r>
          </a:p>
          <a:p>
            <a:pPr lvl="1"/>
            <a:r>
              <a:rPr lang="en-US" dirty="0"/>
              <a:t>ENCRYPTBYPASSPHRASE </a:t>
            </a:r>
          </a:p>
          <a:p>
            <a:pPr lvl="1"/>
            <a:r>
              <a:rPr lang="en-US" dirty="0" smtClean="0"/>
              <a:t>DECRYPTBYPASSPHRASE</a:t>
            </a:r>
            <a:endParaRPr lang="en-US" dirty="0"/>
          </a:p>
          <a:p>
            <a:pPr lvl="1"/>
            <a:r>
              <a:rPr lang="en-US" dirty="0"/>
              <a:t>DECRYPTBYKEYAUTOCERT</a:t>
            </a:r>
          </a:p>
          <a:p>
            <a:pPr lvl="1"/>
            <a:r>
              <a:rPr lang="en-US" dirty="0" smtClean="0"/>
              <a:t>DECRYPTBYKEYAUTOASYMKEY</a:t>
            </a:r>
            <a:endParaRPr lang="en-US" dirty="0"/>
          </a:p>
          <a:p>
            <a:pPr lvl="1"/>
            <a:r>
              <a:rPr lang="en-US" dirty="0"/>
              <a:t>SYMKEYPROPERTY</a:t>
            </a:r>
          </a:p>
          <a:p>
            <a:pPr lvl="1"/>
            <a:r>
              <a:rPr lang="en-US" dirty="0"/>
              <a:t>KEY_ID </a:t>
            </a:r>
          </a:p>
          <a:p>
            <a:pPr lvl="1"/>
            <a:r>
              <a:rPr lang="en-US" dirty="0"/>
              <a:t>KEY_GUID</a:t>
            </a:r>
          </a:p>
          <a:p>
            <a:pPr lvl="1"/>
            <a:r>
              <a:rPr lang="en-US" dirty="0" smtClean="0"/>
              <a:t>KEY_NAME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1421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Encryption Functions 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Asymmetric </a:t>
            </a:r>
            <a:r>
              <a:rPr lang="en-US" dirty="0"/>
              <a:t>Functions</a:t>
            </a:r>
          </a:p>
          <a:p>
            <a:pPr lvl="1"/>
            <a:r>
              <a:rPr lang="en-US" dirty="0"/>
              <a:t>ENCRYPTBYASMKEY</a:t>
            </a:r>
          </a:p>
          <a:p>
            <a:pPr lvl="1"/>
            <a:r>
              <a:rPr lang="en-US" dirty="0" smtClean="0"/>
              <a:t>DECRYPTBYASMKEY</a:t>
            </a:r>
            <a:r>
              <a:rPr lang="en-US" dirty="0"/>
              <a:t> </a:t>
            </a:r>
          </a:p>
          <a:p>
            <a:pPr lvl="1"/>
            <a:r>
              <a:rPr lang="en-US" dirty="0"/>
              <a:t>ENCRYPTBYCERT</a:t>
            </a:r>
          </a:p>
          <a:p>
            <a:pPr lvl="1"/>
            <a:r>
              <a:rPr lang="en-US" dirty="0"/>
              <a:t>DECRYPTBYCERT </a:t>
            </a:r>
          </a:p>
          <a:p>
            <a:pPr lvl="1"/>
            <a:r>
              <a:rPr lang="en-US" dirty="0"/>
              <a:t>CERT_ID</a:t>
            </a:r>
          </a:p>
          <a:p>
            <a:pPr lvl="1"/>
            <a:r>
              <a:rPr lang="en-US" dirty="0"/>
              <a:t>ASYMKEY_ID</a:t>
            </a:r>
          </a:p>
          <a:p>
            <a:pPr lvl="1"/>
            <a:r>
              <a:rPr lang="en-US" dirty="0" smtClean="0"/>
              <a:t>CERTPROPERTY </a:t>
            </a:r>
          </a:p>
          <a:p>
            <a:pPr lvl="1"/>
            <a:r>
              <a:rPr lang="en-US" dirty="0" smtClean="0"/>
              <a:t>ASYMKEYPROPERTY</a:t>
            </a:r>
            <a:endParaRPr lang="en-US" dirty="0"/>
          </a:p>
          <a:p>
            <a:pPr lvl="1"/>
            <a:r>
              <a:rPr lang="en-US" dirty="0"/>
              <a:t>CERTENCODED</a:t>
            </a:r>
          </a:p>
          <a:p>
            <a:pPr lvl="1"/>
            <a:r>
              <a:rPr lang="en-US" dirty="0" smtClean="0"/>
              <a:t>CERTPRIVATEKEY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7170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Encryption Functions </a:t>
            </a:r>
            <a:r>
              <a:rPr lang="en-US" dirty="0" smtClean="0"/>
              <a:t>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Signing </a:t>
            </a:r>
            <a:r>
              <a:rPr lang="en-US" dirty="0"/>
              <a:t>and Signature Verification</a:t>
            </a:r>
          </a:p>
          <a:p>
            <a:pPr lvl="1"/>
            <a:r>
              <a:rPr lang="en-US" dirty="0"/>
              <a:t>SIGNBYASYMKEY</a:t>
            </a:r>
          </a:p>
          <a:p>
            <a:pPr lvl="1"/>
            <a:r>
              <a:rPr lang="en-US" dirty="0"/>
              <a:t>VERIFYSIGNEDBYASYMKEY </a:t>
            </a:r>
          </a:p>
          <a:p>
            <a:pPr lvl="1"/>
            <a:r>
              <a:rPr lang="en-US" dirty="0"/>
              <a:t>SIGNBYCERT</a:t>
            </a:r>
          </a:p>
          <a:p>
            <a:pPr lvl="1"/>
            <a:r>
              <a:rPr lang="en-US" dirty="0"/>
              <a:t>VERIFYSIGNEDBYCERT </a:t>
            </a:r>
          </a:p>
          <a:p>
            <a:r>
              <a:rPr lang="en-US" dirty="0" smtClean="0"/>
              <a:t>Miscellaneous</a:t>
            </a:r>
            <a:endParaRPr lang="en-US" dirty="0"/>
          </a:p>
          <a:p>
            <a:pPr lvl="1"/>
            <a:r>
              <a:rPr lang="en-US" dirty="0"/>
              <a:t>HASHBYTES</a:t>
            </a:r>
          </a:p>
          <a:p>
            <a:pPr lvl="1"/>
            <a:r>
              <a:rPr lang="en-US" dirty="0" smtClean="0"/>
              <a:t>IS_OBJECTSIGNED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5778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Procedures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sp_addlinkedsrvlogin</a:t>
            </a:r>
            <a:endParaRPr lang="en-US" dirty="0"/>
          </a:p>
          <a:p>
            <a:r>
              <a:rPr lang="en-US" dirty="0" err="1"/>
              <a:t>sp_audit_write</a:t>
            </a:r>
            <a:endParaRPr lang="en-US" dirty="0"/>
          </a:p>
          <a:p>
            <a:r>
              <a:rPr lang="en-US" dirty="0" err="1"/>
              <a:t>sp_changedbowner</a:t>
            </a:r>
            <a:endParaRPr lang="en-US" dirty="0"/>
          </a:p>
          <a:p>
            <a:r>
              <a:rPr lang="en-US" dirty="0" err="1"/>
              <a:t>sp_change_users_login</a:t>
            </a:r>
            <a:endParaRPr lang="en-US" dirty="0"/>
          </a:p>
          <a:p>
            <a:r>
              <a:rPr lang="en-US" dirty="0" err="1"/>
              <a:t>sp_droplinkedsrvlogin</a:t>
            </a:r>
            <a:endParaRPr lang="en-US" dirty="0"/>
          </a:p>
          <a:p>
            <a:r>
              <a:rPr lang="en-US" dirty="0" err="1"/>
              <a:t>sp_dropserver</a:t>
            </a:r>
            <a:endParaRPr lang="en-US" dirty="0"/>
          </a:p>
          <a:p>
            <a:r>
              <a:rPr lang="en-US" dirty="0" err="1"/>
              <a:t>sp_migrate_user_to_contained</a:t>
            </a:r>
            <a:endParaRPr lang="en-US" dirty="0"/>
          </a:p>
          <a:p>
            <a:r>
              <a:rPr lang="en-US" dirty="0" err="1"/>
              <a:t>sp_MShasdbaccess</a:t>
            </a:r>
            <a:endParaRPr lang="en-US" dirty="0"/>
          </a:p>
          <a:p>
            <a:r>
              <a:rPr lang="en-US" dirty="0" err="1"/>
              <a:t>sp_setapprole</a:t>
            </a:r>
            <a:endParaRPr lang="en-US" dirty="0"/>
          </a:p>
          <a:p>
            <a:r>
              <a:rPr lang="en-US" dirty="0" err="1" smtClean="0"/>
              <a:t>sp_validatelogins</a:t>
            </a:r>
            <a:endParaRPr lang="en-US" dirty="0" smtClean="0"/>
          </a:p>
          <a:p>
            <a:r>
              <a:rPr lang="en-US" dirty="0" smtClean="0"/>
              <a:t>8 </a:t>
            </a:r>
            <a:r>
              <a:rPr lang="en-US" dirty="0" err="1" smtClean="0"/>
              <a:t>sp_help</a:t>
            </a:r>
            <a:r>
              <a:rPr lang="en-US" dirty="0" smtClean="0"/>
              <a:t>[xxx]</a:t>
            </a:r>
          </a:p>
          <a:p>
            <a:r>
              <a:rPr lang="en-US" dirty="0" err="1" smtClean="0"/>
              <a:t>sp_column_privileges</a:t>
            </a:r>
            <a:r>
              <a:rPr lang="en-US" dirty="0" smtClean="0"/>
              <a:t> (ex)</a:t>
            </a:r>
            <a:endParaRPr lang="en-US" dirty="0"/>
          </a:p>
          <a:p>
            <a:r>
              <a:rPr lang="en-US" dirty="0" err="1" smtClean="0"/>
              <a:t>sp_table_privileges</a:t>
            </a:r>
            <a:r>
              <a:rPr lang="en-US" dirty="0"/>
              <a:t> </a:t>
            </a:r>
            <a:r>
              <a:rPr lang="en-US" dirty="0" smtClean="0"/>
              <a:t>(ex)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9241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Procedures (Deprecated)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/>
              <a:t>s</a:t>
            </a:r>
            <a:r>
              <a:rPr lang="en-US" dirty="0" err="1" smtClean="0"/>
              <a:t>p_add</a:t>
            </a:r>
            <a:r>
              <a:rPr lang="en-US" dirty="0" smtClean="0"/>
              <a:t>[xxx] (8)</a:t>
            </a:r>
          </a:p>
          <a:p>
            <a:r>
              <a:rPr lang="en-US" dirty="0" err="1"/>
              <a:t>s</a:t>
            </a:r>
            <a:r>
              <a:rPr lang="en-US" dirty="0" err="1" smtClean="0"/>
              <a:t>p_drop</a:t>
            </a:r>
            <a:r>
              <a:rPr lang="en-US" dirty="0" smtClean="0"/>
              <a:t>[xxx] (8)</a:t>
            </a:r>
          </a:p>
          <a:p>
            <a:r>
              <a:rPr lang="en-US" dirty="0" err="1" smtClean="0"/>
              <a:t>sp_grantdbaccess</a:t>
            </a:r>
            <a:r>
              <a:rPr lang="en-US" dirty="0" smtClean="0"/>
              <a:t>, </a:t>
            </a:r>
            <a:r>
              <a:rPr lang="en-US" dirty="0" err="1" smtClean="0"/>
              <a:t>sp_grantlogin</a:t>
            </a:r>
            <a:r>
              <a:rPr lang="en-US" dirty="0" smtClean="0"/>
              <a:t>, </a:t>
            </a:r>
            <a:r>
              <a:rPr lang="en-US" dirty="0" err="1" smtClean="0"/>
              <a:t>sp_denylogin</a:t>
            </a:r>
            <a:endParaRPr lang="en-US" dirty="0" smtClean="0"/>
          </a:p>
          <a:p>
            <a:r>
              <a:rPr lang="en-US" dirty="0" smtClean="0"/>
              <a:t>Additional</a:t>
            </a:r>
            <a:endParaRPr lang="en-US" dirty="0"/>
          </a:p>
          <a:p>
            <a:pPr lvl="1"/>
            <a:r>
              <a:rPr lang="en-US" dirty="0" err="1"/>
              <a:t>sp_approlepassword</a:t>
            </a:r>
            <a:r>
              <a:rPr lang="en-US" dirty="0"/>
              <a:t> </a:t>
            </a:r>
            <a:r>
              <a:rPr lang="en-US" dirty="0" smtClean="0"/>
              <a:t> </a:t>
            </a:r>
            <a:endParaRPr lang="en-US" dirty="0"/>
          </a:p>
          <a:p>
            <a:pPr lvl="1"/>
            <a:r>
              <a:rPr lang="en-US" dirty="0" err="1"/>
              <a:t>sp_changeobjectowner</a:t>
            </a:r>
            <a:r>
              <a:rPr lang="en-US" dirty="0"/>
              <a:t> </a:t>
            </a:r>
            <a:r>
              <a:rPr lang="en-US" dirty="0" smtClean="0"/>
              <a:t> </a:t>
            </a:r>
            <a:endParaRPr lang="en-US" dirty="0"/>
          </a:p>
          <a:p>
            <a:pPr lvl="1"/>
            <a:r>
              <a:rPr lang="en-US" dirty="0" err="1"/>
              <a:t>sp_dbfixedrolepermission</a:t>
            </a:r>
            <a:r>
              <a:rPr lang="en-US" dirty="0"/>
              <a:t> </a:t>
            </a:r>
          </a:p>
          <a:p>
            <a:pPr lvl="1"/>
            <a:r>
              <a:rPr lang="en-US" dirty="0" err="1" smtClean="0"/>
              <a:t>sp_defaultdb</a:t>
            </a:r>
            <a:r>
              <a:rPr lang="en-US" dirty="0" smtClean="0"/>
              <a:t> </a:t>
            </a:r>
            <a:endParaRPr lang="en-US" dirty="0"/>
          </a:p>
          <a:p>
            <a:pPr lvl="1"/>
            <a:r>
              <a:rPr lang="en-US" dirty="0" err="1" smtClean="0"/>
              <a:t>sp_defaultlanguage</a:t>
            </a:r>
            <a:endParaRPr lang="en-US" dirty="0"/>
          </a:p>
          <a:p>
            <a:pPr lvl="1"/>
            <a:r>
              <a:rPr lang="en-US" dirty="0" err="1"/>
              <a:t>sp_password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sp_remoteoption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sp_revokedbaccess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sp_revokelogin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sp_srvrolepermission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err="1"/>
              <a:t>s</a:t>
            </a:r>
            <a:r>
              <a:rPr lang="en-US" dirty="0" err="1" smtClean="0"/>
              <a:t>p_help</a:t>
            </a:r>
            <a:r>
              <a:rPr lang="en-US" dirty="0" smtClean="0"/>
              <a:t>[xxx] (3)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265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Management Views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sys.dm_audit_actions</a:t>
            </a:r>
            <a:endParaRPr lang="en-US" dirty="0"/>
          </a:p>
          <a:p>
            <a:r>
              <a:rPr lang="en-US" dirty="0" err="1"/>
              <a:t>sys.dm_audit_class_type_map</a:t>
            </a:r>
            <a:endParaRPr lang="en-US" dirty="0"/>
          </a:p>
          <a:p>
            <a:r>
              <a:rPr lang="en-US" dirty="0" err="1"/>
              <a:t>sys.dm_cryptographic_provider_algorithms</a:t>
            </a:r>
            <a:endParaRPr lang="en-US" dirty="0"/>
          </a:p>
          <a:p>
            <a:r>
              <a:rPr lang="en-US" dirty="0" err="1"/>
              <a:t>sys.dm_cryptographic_provider_keys</a:t>
            </a:r>
            <a:endParaRPr lang="en-US" dirty="0"/>
          </a:p>
          <a:p>
            <a:r>
              <a:rPr lang="en-US" dirty="0" err="1"/>
              <a:t>sys.dm_cryptographic_provider_properties</a:t>
            </a:r>
            <a:endParaRPr lang="en-US" dirty="0"/>
          </a:p>
          <a:p>
            <a:r>
              <a:rPr lang="en-US" dirty="0" err="1"/>
              <a:t>sys.dm_cryptographic_provider_sessions</a:t>
            </a:r>
            <a:endParaRPr lang="en-US" dirty="0"/>
          </a:p>
          <a:p>
            <a:r>
              <a:rPr lang="en-US" dirty="0" err="1"/>
              <a:t>sys.dm_database_encryption_keys</a:t>
            </a:r>
            <a:endParaRPr lang="en-US" dirty="0"/>
          </a:p>
          <a:p>
            <a:r>
              <a:rPr lang="en-US" dirty="0" err="1" smtClean="0"/>
              <a:t>sys.dm_server_audit_status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377173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Audit series of profiler events</a:t>
            </a:r>
          </a:p>
          <a:p>
            <a:endParaRPr lang="en-US" dirty="0"/>
          </a:p>
          <a:p>
            <a:r>
              <a:rPr lang="en-US" dirty="0" err="1" smtClean="0"/>
              <a:t>XEvents</a:t>
            </a:r>
            <a:endParaRPr lang="en-US" dirty="0" smtClean="0"/>
          </a:p>
          <a:p>
            <a:pPr lvl="1"/>
            <a:r>
              <a:rPr lang="en-US" dirty="0" err="1" smtClean="0"/>
              <a:t>Security_authentication_perf</a:t>
            </a:r>
            <a:r>
              <a:rPr lang="en-US" dirty="0" smtClean="0"/>
              <a:t>...</a:t>
            </a:r>
          </a:p>
          <a:p>
            <a:pPr lvl="2"/>
            <a:r>
              <a:rPr lang="en-US" dirty="0" err="1"/>
              <a:t>c</a:t>
            </a:r>
            <a:r>
              <a:rPr lang="en-US" dirty="0" err="1" smtClean="0"/>
              <a:t>reate_login_token</a:t>
            </a:r>
            <a:endParaRPr lang="en-US" dirty="0" smtClean="0"/>
          </a:p>
          <a:p>
            <a:pPr lvl="2"/>
            <a:r>
              <a:rPr lang="en-US" dirty="0" err="1"/>
              <a:t>f</a:t>
            </a:r>
            <a:r>
              <a:rPr lang="en-US" dirty="0" err="1" smtClean="0"/>
              <a:t>ind_login</a:t>
            </a:r>
            <a:endParaRPr lang="en-US" dirty="0" smtClean="0"/>
          </a:p>
          <a:p>
            <a:pPr lvl="2"/>
            <a:r>
              <a:rPr lang="en-US" dirty="0" smtClean="0"/>
              <a:t>login</a:t>
            </a:r>
          </a:p>
          <a:p>
            <a:pPr lvl="1"/>
            <a:r>
              <a:rPr lang="en-US" dirty="0" smtClean="0"/>
              <a:t>Login</a:t>
            </a:r>
          </a:p>
          <a:p>
            <a:pPr lvl="1"/>
            <a:r>
              <a:rPr lang="en-US" dirty="0" err="1" smtClean="0"/>
              <a:t>Prelogin</a:t>
            </a:r>
            <a:r>
              <a:rPr lang="en-US" dirty="0" smtClean="0"/>
              <a:t> </a:t>
            </a:r>
            <a:r>
              <a:rPr lang="en-US" dirty="0" err="1" smtClean="0"/>
              <a:t>traceid</a:t>
            </a: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980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Perfmon</a:t>
            </a:r>
            <a:r>
              <a:rPr lang="en-US" dirty="0" smtClean="0"/>
              <a:t> Counters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General</a:t>
            </a:r>
          </a:p>
          <a:p>
            <a:pPr lvl="1"/>
            <a:r>
              <a:rPr lang="en-US" dirty="0" smtClean="0"/>
              <a:t>Logins/sec</a:t>
            </a:r>
          </a:p>
          <a:p>
            <a:pPr lvl="1"/>
            <a:r>
              <a:rPr lang="en-US" dirty="0" smtClean="0"/>
              <a:t>Logouts/sec</a:t>
            </a:r>
          </a:p>
          <a:p>
            <a:pPr lvl="1"/>
            <a:r>
              <a:rPr lang="en-US" dirty="0" err="1" smtClean="0"/>
              <a:t>ConnectionResets</a:t>
            </a:r>
            <a:r>
              <a:rPr lang="en-US" dirty="0" smtClean="0"/>
              <a:t>/sec</a:t>
            </a:r>
          </a:p>
          <a:p>
            <a:pPr lvl="1"/>
            <a:r>
              <a:rPr lang="en-US" dirty="0" err="1" smtClean="0"/>
              <a:t>HttpAuthenticatedRequests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0835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Configuration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access check cache bucket count</a:t>
            </a:r>
          </a:p>
          <a:p>
            <a:r>
              <a:rPr lang="en-US" dirty="0"/>
              <a:t>access check cache </a:t>
            </a:r>
            <a:r>
              <a:rPr lang="en-US" dirty="0" smtClean="0"/>
              <a:t>quota</a:t>
            </a:r>
          </a:p>
          <a:p>
            <a:r>
              <a:rPr lang="en-US" dirty="0"/>
              <a:t>Ad Hoc Distributed </a:t>
            </a:r>
            <a:r>
              <a:rPr lang="en-US" dirty="0" smtClean="0"/>
              <a:t>Queries</a:t>
            </a:r>
          </a:p>
          <a:p>
            <a:r>
              <a:rPr lang="en-US" dirty="0"/>
              <a:t>c2 audit </a:t>
            </a:r>
            <a:r>
              <a:rPr lang="en-US" dirty="0" smtClean="0"/>
              <a:t>mode</a:t>
            </a:r>
          </a:p>
          <a:p>
            <a:r>
              <a:rPr lang="en-US" dirty="0"/>
              <a:t>common criteria compliance enabled</a:t>
            </a:r>
          </a:p>
          <a:p>
            <a:r>
              <a:rPr lang="en-US" dirty="0"/>
              <a:t>contained database </a:t>
            </a:r>
            <a:r>
              <a:rPr lang="en-US" dirty="0" smtClean="0"/>
              <a:t>authentication</a:t>
            </a:r>
          </a:p>
          <a:p>
            <a:r>
              <a:rPr lang="en-US" dirty="0"/>
              <a:t>cross </a:t>
            </a:r>
            <a:r>
              <a:rPr lang="en-US" dirty="0" err="1"/>
              <a:t>db</a:t>
            </a:r>
            <a:r>
              <a:rPr lang="en-US" dirty="0"/>
              <a:t> ownership </a:t>
            </a:r>
            <a:r>
              <a:rPr lang="en-US" dirty="0" smtClean="0"/>
              <a:t>chaining</a:t>
            </a:r>
          </a:p>
          <a:p>
            <a:r>
              <a:rPr lang="en-US" dirty="0" err="1"/>
              <a:t>r</a:t>
            </a:r>
            <a:r>
              <a:rPr lang="en-US" dirty="0" err="1" smtClean="0"/>
              <a:t>emote_login_timeout</a:t>
            </a:r>
            <a:endParaRPr lang="en-US" dirty="0" smtClean="0"/>
          </a:p>
          <a:p>
            <a:r>
              <a:rPr lang="en-US" dirty="0" smtClean="0"/>
              <a:t>...XPs (enabled)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Objects and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Login</a:t>
            </a:r>
          </a:p>
          <a:p>
            <a:r>
              <a:rPr lang="en-US" dirty="0" smtClean="0"/>
              <a:t>User</a:t>
            </a:r>
          </a:p>
          <a:p>
            <a:r>
              <a:rPr lang="en-US" dirty="0" smtClean="0"/>
              <a:t>Server Role, Database Role</a:t>
            </a:r>
          </a:p>
          <a:p>
            <a:r>
              <a:rPr lang="en-US" dirty="0" smtClean="0"/>
              <a:t>Application Role</a:t>
            </a:r>
          </a:p>
          <a:p>
            <a:r>
              <a:rPr lang="en-US" dirty="0" smtClean="0"/>
              <a:t>Schema</a:t>
            </a:r>
          </a:p>
          <a:p>
            <a:r>
              <a:rPr lang="en-US" dirty="0" smtClean="0"/>
              <a:t>Service Master Key, Database Master Key</a:t>
            </a:r>
          </a:p>
          <a:p>
            <a:r>
              <a:rPr lang="en-US" dirty="0" smtClean="0"/>
              <a:t>Symmetric Key, Asymmetric Key</a:t>
            </a:r>
          </a:p>
          <a:p>
            <a:r>
              <a:rPr lang="en-US" dirty="0" smtClean="0"/>
              <a:t>Certificate</a:t>
            </a:r>
          </a:p>
          <a:p>
            <a:r>
              <a:rPr lang="en-US" dirty="0" smtClean="0"/>
              <a:t>Audit</a:t>
            </a:r>
          </a:p>
          <a:p>
            <a:r>
              <a:rPr lang="en-US" dirty="0" smtClean="0"/>
              <a:t>Server Audit Specification</a:t>
            </a:r>
          </a:p>
          <a:p>
            <a:r>
              <a:rPr lang="en-US" dirty="0" smtClean="0"/>
              <a:t>Database Audit Specification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9027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Space and OS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Encrypting takes time and space</a:t>
            </a:r>
          </a:p>
          <a:p>
            <a:pPr lvl="1"/>
            <a:r>
              <a:rPr lang="en-US" dirty="0" smtClean="0"/>
              <a:t>Cell-based encryption depends on</a:t>
            </a:r>
          </a:p>
          <a:p>
            <a:pPr lvl="2"/>
            <a:r>
              <a:rPr lang="en-US" dirty="0" smtClean="0"/>
              <a:t>Algorithm used</a:t>
            </a:r>
          </a:p>
          <a:p>
            <a:pPr lvl="2"/>
            <a:r>
              <a:rPr lang="en-US" dirty="0" smtClean="0"/>
              <a:t>Private vs. Public Key Encryption</a:t>
            </a:r>
          </a:p>
          <a:p>
            <a:pPr lvl="1"/>
            <a:r>
              <a:rPr lang="en-US" dirty="0" smtClean="0"/>
              <a:t>TDE </a:t>
            </a:r>
          </a:p>
          <a:p>
            <a:pPr lvl="2"/>
            <a:r>
              <a:rPr lang="en-US" dirty="0" smtClean="0"/>
              <a:t>Less than 5% overhead</a:t>
            </a:r>
          </a:p>
          <a:p>
            <a:pPr lvl="1"/>
            <a:r>
              <a:rPr lang="en-US" dirty="0" smtClean="0"/>
              <a:t>SSL </a:t>
            </a:r>
          </a:p>
          <a:p>
            <a:pPr lvl="2"/>
            <a:r>
              <a:rPr lang="en-US" dirty="0" smtClean="0"/>
              <a:t>Slower and more network packets</a:t>
            </a:r>
          </a:p>
          <a:p>
            <a:r>
              <a:rPr lang="en-US" dirty="0" smtClean="0"/>
              <a:t>Directory vs. Local service account</a:t>
            </a:r>
          </a:p>
        </p:txBody>
      </p:sp>
    </p:spTree>
    <p:extLst>
      <p:ext uri="{BB962C8B-B14F-4D97-AF65-F5344CB8AC3E}">
        <p14:creationId xmlns:p14="http://schemas.microsoft.com/office/powerpoint/2010/main" val="11916608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Troubleshooting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Failed Logins</a:t>
            </a:r>
          </a:p>
          <a:p>
            <a:r>
              <a:rPr lang="en-US" dirty="0" smtClean="0"/>
              <a:t>Mismatched SIDs when database moves</a:t>
            </a:r>
          </a:p>
          <a:p>
            <a:r>
              <a:rPr lang="en-US" dirty="0" smtClean="0"/>
              <a:t>Database with mismatched (blank) owner </a:t>
            </a:r>
          </a:p>
          <a:p>
            <a:pPr lvl="1"/>
            <a:r>
              <a:rPr lang="en-US" dirty="0" smtClean="0"/>
              <a:t>SQLCLR problems w/unexpected errors</a:t>
            </a:r>
          </a:p>
          <a:p>
            <a:pPr lvl="1"/>
            <a:r>
              <a:rPr lang="en-US" dirty="0" smtClean="0"/>
              <a:t>Service Broker </a:t>
            </a:r>
          </a:p>
          <a:p>
            <a:r>
              <a:rPr lang="en-US" dirty="0" smtClean="0"/>
              <a:t>Security-specific wait types</a:t>
            </a:r>
          </a:p>
        </p:txBody>
      </p:sp>
    </p:spTree>
    <p:extLst>
      <p:ext uri="{BB962C8B-B14F-4D97-AF65-F5344CB8AC3E}">
        <p14:creationId xmlns:p14="http://schemas.microsoft.com/office/powerpoint/2010/main" val="1566291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DDL 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CREATE/ALTER/DROP </a:t>
            </a:r>
          </a:p>
          <a:p>
            <a:pPr lvl="1"/>
            <a:r>
              <a:rPr lang="en-US" dirty="0" smtClean="0"/>
              <a:t>Security Objects</a:t>
            </a:r>
          </a:p>
          <a:p>
            <a:r>
              <a:rPr lang="en-US" dirty="0" smtClean="0"/>
              <a:t>CREATE ... AUTHORIZATION</a:t>
            </a:r>
          </a:p>
          <a:p>
            <a:r>
              <a:rPr lang="en-US" dirty="0" smtClean="0"/>
              <a:t>ALTER AUTHORIZATION</a:t>
            </a:r>
          </a:p>
          <a:p>
            <a:r>
              <a:rPr lang="en-US" dirty="0" smtClean="0"/>
              <a:t>ADD/DROP [COUNTER] SIGNATURE</a:t>
            </a:r>
          </a:p>
        </p:txBody>
      </p:sp>
    </p:spTree>
    <p:extLst>
      <p:ext uri="{BB962C8B-B14F-4D97-AF65-F5344CB8AC3E}">
        <p14:creationId xmlns:p14="http://schemas.microsoft.com/office/powerpoint/2010/main" val="2268935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Database Security Language</a:t>
            </a:r>
          </a:p>
          <a:p>
            <a:pPr lvl="1"/>
            <a:r>
              <a:rPr lang="en-US" dirty="0"/>
              <a:t>GRANT, DENY, </a:t>
            </a:r>
            <a:r>
              <a:rPr lang="en-US" dirty="0" smtClean="0"/>
              <a:t>REVOKE</a:t>
            </a:r>
          </a:p>
          <a:p>
            <a:r>
              <a:rPr lang="en-US" dirty="0"/>
              <a:t>OPEN/CLOSE MASTER KEY</a:t>
            </a:r>
          </a:p>
          <a:p>
            <a:r>
              <a:rPr lang="en-US" dirty="0"/>
              <a:t>OPEN/CLOSE SYMMETRIC KEY</a:t>
            </a:r>
          </a:p>
          <a:p>
            <a:r>
              <a:rPr lang="en-US" dirty="0"/>
              <a:t>EXECUTE AS </a:t>
            </a:r>
            <a:r>
              <a:rPr lang="en-US" dirty="0" smtClean="0"/>
              <a:t>[clause]</a:t>
            </a:r>
          </a:p>
          <a:p>
            <a:r>
              <a:rPr lang="en-US" dirty="0" smtClean="0"/>
              <a:t>EXECUTE AS [statement]</a:t>
            </a:r>
            <a:endParaRPr lang="en-US" dirty="0"/>
          </a:p>
          <a:p>
            <a:r>
              <a:rPr lang="en-US" dirty="0" smtClean="0"/>
              <a:t>REVERT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298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Metadata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Server-Level </a:t>
            </a:r>
            <a:r>
              <a:rPr lang="en-US" dirty="0" smtClean="0"/>
              <a:t>Views</a:t>
            </a:r>
          </a:p>
          <a:p>
            <a:pPr lvl="1"/>
            <a:r>
              <a:rPr lang="en-US" dirty="0" err="1" smtClean="0"/>
              <a:t>sys.server_permissions</a:t>
            </a:r>
            <a:endParaRPr lang="en-US" dirty="0"/>
          </a:p>
          <a:p>
            <a:pPr lvl="1"/>
            <a:r>
              <a:rPr lang="en-US" dirty="0" err="1"/>
              <a:t>sys.sql_logins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sys.server_principals</a:t>
            </a:r>
            <a:endParaRPr lang="en-US" dirty="0"/>
          </a:p>
          <a:p>
            <a:pPr lvl="1"/>
            <a:r>
              <a:rPr lang="en-US" sz="2400" dirty="0" err="1"/>
              <a:t>sys.system_components_surface_area_configuration</a:t>
            </a:r>
            <a:endParaRPr lang="en-US" sz="2400" dirty="0"/>
          </a:p>
          <a:p>
            <a:pPr lvl="1"/>
            <a:r>
              <a:rPr lang="en-US" dirty="0" err="1" smtClean="0"/>
              <a:t>sys.server_role_members</a:t>
            </a:r>
            <a:endParaRPr lang="en-US" dirty="0" smtClean="0"/>
          </a:p>
          <a:p>
            <a:r>
              <a:rPr lang="en-US" dirty="0" smtClean="0"/>
              <a:t>Database-Level Views</a:t>
            </a:r>
            <a:endParaRPr lang="en-US" dirty="0"/>
          </a:p>
          <a:p>
            <a:pPr lvl="1"/>
            <a:r>
              <a:rPr lang="en-US" dirty="0" err="1"/>
              <a:t>sys.database_permissions</a:t>
            </a:r>
            <a:endParaRPr lang="en-US" dirty="0"/>
          </a:p>
          <a:p>
            <a:pPr lvl="1"/>
            <a:r>
              <a:rPr lang="en-US" dirty="0" err="1"/>
              <a:t>sys.database_role_members</a:t>
            </a:r>
            <a:endParaRPr lang="en-US" dirty="0"/>
          </a:p>
          <a:p>
            <a:pPr lvl="1"/>
            <a:r>
              <a:rPr lang="en-US" dirty="0" err="1"/>
              <a:t>sys.database_principals</a:t>
            </a:r>
            <a:endParaRPr lang="en-US" dirty="0"/>
          </a:p>
          <a:p>
            <a:pPr lvl="1"/>
            <a:r>
              <a:rPr lang="en-US" dirty="0" err="1" smtClean="0"/>
              <a:t>sys.master_key_passwords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6099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Metadata - 2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Encryption </a:t>
            </a:r>
            <a:r>
              <a:rPr lang="en-US" dirty="0" smtClean="0"/>
              <a:t>Views</a:t>
            </a:r>
            <a:endParaRPr lang="en-US" dirty="0"/>
          </a:p>
          <a:p>
            <a:pPr lvl="1"/>
            <a:r>
              <a:rPr lang="en-US" dirty="0" err="1"/>
              <a:t>sys.asymmetric_keys</a:t>
            </a:r>
            <a:endParaRPr lang="en-US" dirty="0"/>
          </a:p>
          <a:p>
            <a:pPr lvl="1"/>
            <a:r>
              <a:rPr lang="en-US" dirty="0" err="1"/>
              <a:t>sys.crypt_properties</a:t>
            </a:r>
            <a:endParaRPr lang="en-US" dirty="0"/>
          </a:p>
          <a:p>
            <a:pPr lvl="1"/>
            <a:r>
              <a:rPr lang="en-US" dirty="0" err="1"/>
              <a:t>sys.certificates</a:t>
            </a:r>
            <a:endParaRPr lang="en-US" dirty="0"/>
          </a:p>
          <a:p>
            <a:pPr lvl="1"/>
            <a:r>
              <a:rPr lang="en-US" dirty="0" err="1"/>
              <a:t>sys.key_encryptions</a:t>
            </a:r>
            <a:endParaRPr lang="en-US" dirty="0"/>
          </a:p>
          <a:p>
            <a:pPr lvl="1"/>
            <a:r>
              <a:rPr lang="en-US" dirty="0" err="1"/>
              <a:t>sys.credentials</a:t>
            </a:r>
            <a:endParaRPr lang="en-US" dirty="0"/>
          </a:p>
          <a:p>
            <a:pPr lvl="1"/>
            <a:r>
              <a:rPr lang="en-US" dirty="0" err="1"/>
              <a:t>sys.symmetric_keys</a:t>
            </a:r>
            <a:endParaRPr lang="en-US" dirty="0"/>
          </a:p>
          <a:p>
            <a:pPr lvl="1"/>
            <a:r>
              <a:rPr lang="en-US" dirty="0" err="1"/>
              <a:t>sys.cryptographic_providers</a:t>
            </a:r>
            <a:r>
              <a:rPr lang="en-US" dirty="0"/>
              <a:t>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7931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Metadata - 3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SQL Server Audit </a:t>
            </a:r>
            <a:r>
              <a:rPr lang="en-US" dirty="0" smtClean="0"/>
              <a:t>Views</a:t>
            </a:r>
          </a:p>
          <a:p>
            <a:pPr lvl="1"/>
            <a:r>
              <a:rPr lang="en-US" dirty="0" err="1" smtClean="0"/>
              <a:t>sys.server_audits</a:t>
            </a:r>
            <a:r>
              <a:rPr lang="en-US" dirty="0" smtClean="0"/>
              <a:t> </a:t>
            </a:r>
            <a:endParaRPr lang="en-US" dirty="0"/>
          </a:p>
          <a:p>
            <a:pPr lvl="1"/>
            <a:r>
              <a:rPr lang="en-US" dirty="0" err="1"/>
              <a:t>sys.server_file_audits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sys.server_audit_specifications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sys.server_audit_specification_details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sys.database_audit_specifications</a:t>
            </a:r>
            <a:r>
              <a:rPr lang="en-US" dirty="0"/>
              <a:t> </a:t>
            </a:r>
          </a:p>
          <a:p>
            <a:pPr lvl="1"/>
            <a:r>
              <a:rPr lang="en-US" dirty="0" err="1" smtClean="0"/>
              <a:t>sys.database_audit_specification_details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Also, compatibility views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6900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Metadata - 4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Misc</a:t>
            </a:r>
            <a:r>
              <a:rPr lang="en-US" dirty="0" smtClean="0"/>
              <a:t> Security Views</a:t>
            </a:r>
          </a:p>
          <a:p>
            <a:pPr lvl="1"/>
            <a:r>
              <a:rPr lang="en-US" dirty="0" err="1" smtClean="0"/>
              <a:t>sys.login_token</a:t>
            </a:r>
            <a:endParaRPr lang="en-US" dirty="0" smtClean="0"/>
          </a:p>
          <a:p>
            <a:pPr lvl="1"/>
            <a:r>
              <a:rPr lang="en-US" dirty="0" err="1" smtClean="0"/>
              <a:t>sys.user_token</a:t>
            </a:r>
            <a:endParaRPr lang="en-US" dirty="0" smtClean="0"/>
          </a:p>
          <a:p>
            <a:pPr lvl="1"/>
            <a:r>
              <a:rPr lang="en-US" dirty="0" err="1" smtClean="0"/>
              <a:t>sys.openkeys</a:t>
            </a:r>
            <a:endParaRPr lang="en-US" dirty="0" smtClean="0"/>
          </a:p>
          <a:p>
            <a:pPr lvl="1"/>
            <a:r>
              <a:rPr lang="en-US" dirty="0" err="1"/>
              <a:t>s</a:t>
            </a:r>
            <a:r>
              <a:rPr lang="en-US" dirty="0" err="1" smtClean="0"/>
              <a:t>ys.securable_classes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999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141412"/>
            <a:ext cx="8455025" cy="5475287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HAS_PERMS_BY_NAME</a:t>
            </a:r>
          </a:p>
          <a:p>
            <a:r>
              <a:rPr lang="en-US" dirty="0" smtClean="0"/>
              <a:t>HAS_DBACCESS</a:t>
            </a:r>
            <a:endParaRPr lang="en-US" dirty="0"/>
          </a:p>
          <a:p>
            <a:r>
              <a:rPr lang="en-US" dirty="0"/>
              <a:t>IS_MEMBER</a:t>
            </a:r>
          </a:p>
          <a:p>
            <a:r>
              <a:rPr lang="en-US" dirty="0"/>
              <a:t>IS_ROLEMEMBER</a:t>
            </a:r>
          </a:p>
          <a:p>
            <a:r>
              <a:rPr lang="en-US" dirty="0" smtClean="0"/>
              <a:t>IS_SRVROLEMEMBER</a:t>
            </a:r>
          </a:p>
          <a:p>
            <a:r>
              <a:rPr lang="en-US" dirty="0" smtClean="0"/>
              <a:t>PERMISSIONS (deprecated)</a:t>
            </a:r>
          </a:p>
          <a:p>
            <a:r>
              <a:rPr lang="en-US" dirty="0" smtClean="0"/>
              <a:t>CERTENCODED</a:t>
            </a:r>
            <a:endParaRPr lang="en-US" dirty="0"/>
          </a:p>
          <a:p>
            <a:r>
              <a:rPr lang="en-US" dirty="0"/>
              <a:t>CERTPRIVATEKEY</a:t>
            </a:r>
          </a:p>
          <a:p>
            <a:r>
              <a:rPr lang="en-US" dirty="0" smtClean="0"/>
              <a:t>PWDCOMPARE</a:t>
            </a:r>
            <a:endParaRPr lang="en-US" dirty="0"/>
          </a:p>
          <a:p>
            <a:r>
              <a:rPr lang="en-US" dirty="0"/>
              <a:t>PWDENCRYPT </a:t>
            </a:r>
          </a:p>
          <a:p>
            <a:r>
              <a:rPr lang="en-US" dirty="0"/>
              <a:t>SCHEMA_ID</a:t>
            </a:r>
          </a:p>
          <a:p>
            <a:r>
              <a:rPr lang="en-US" dirty="0"/>
              <a:t>SCHEMA_NAME</a:t>
            </a:r>
          </a:p>
          <a:p>
            <a:r>
              <a:rPr lang="en-US" dirty="0" smtClean="0"/>
              <a:t>SETUSER</a:t>
            </a:r>
          </a:p>
          <a:p>
            <a:r>
              <a:rPr lang="en-US" dirty="0"/>
              <a:t>CURRENT_USER</a:t>
            </a:r>
          </a:p>
          <a:p>
            <a:r>
              <a:rPr lang="en-US" dirty="0"/>
              <a:t>DATABASE_PRINCIPAL_ID</a:t>
            </a:r>
          </a:p>
          <a:p>
            <a:r>
              <a:rPr lang="en-US" dirty="0" smtClean="0"/>
              <a:t>ORIGINAL_LOGIN</a:t>
            </a:r>
          </a:p>
          <a:p>
            <a:r>
              <a:rPr lang="en-US" dirty="0" smtClean="0"/>
              <a:t>SESSION_USER</a:t>
            </a:r>
            <a:endParaRPr lang="en-US" dirty="0"/>
          </a:p>
          <a:p>
            <a:r>
              <a:rPr lang="en-US" dirty="0"/>
              <a:t>SUSER_ID</a:t>
            </a:r>
          </a:p>
          <a:p>
            <a:r>
              <a:rPr lang="en-US" dirty="0"/>
              <a:t>SUSER_SID</a:t>
            </a:r>
          </a:p>
          <a:p>
            <a:r>
              <a:rPr lang="en-US" dirty="0"/>
              <a:t>SUSER_SNAME</a:t>
            </a:r>
          </a:p>
          <a:p>
            <a:r>
              <a:rPr lang="en-US" dirty="0"/>
              <a:t>SYSTEM_USER</a:t>
            </a:r>
          </a:p>
          <a:p>
            <a:r>
              <a:rPr lang="en-US" dirty="0"/>
              <a:t>SUSER_NAME</a:t>
            </a:r>
          </a:p>
          <a:p>
            <a:r>
              <a:rPr lang="en-US" dirty="0"/>
              <a:t>USER_ID</a:t>
            </a:r>
          </a:p>
          <a:p>
            <a:r>
              <a:rPr lang="en-US" dirty="0"/>
              <a:t>USER_NAME</a:t>
            </a:r>
          </a:p>
        </p:txBody>
      </p:sp>
    </p:spTree>
    <p:extLst>
      <p:ext uri="{BB962C8B-B14F-4D97-AF65-F5344CB8AC3E}">
        <p14:creationId xmlns:p14="http://schemas.microsoft.com/office/powerpoint/2010/main" val="101248799"/>
      </p:ext>
    </p:extLst>
  </p:cSld>
  <p:clrMapOvr>
    <a:masterClrMapping/>
  </p:clrMapOvr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5740</TotalTime>
  <Words>716</Words>
  <Application>Microsoft Office PowerPoint</Application>
  <PresentationFormat>Letter Paper (8.5x11 in)</PresentationFormat>
  <Paragraphs>278</Paragraphs>
  <Slides>21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SQLskills Master Template</vt:lpstr>
      <vt:lpstr>SQLskills_BobB_Template</vt:lpstr>
      <vt:lpstr>Module 6a Supporting Security</vt:lpstr>
      <vt:lpstr>Objects and Types</vt:lpstr>
      <vt:lpstr>DDL Statements</vt:lpstr>
      <vt:lpstr>Security Statements</vt:lpstr>
      <vt:lpstr>System Metadata </vt:lpstr>
      <vt:lpstr>System Metadata - 2</vt:lpstr>
      <vt:lpstr>System Metadata - 3</vt:lpstr>
      <vt:lpstr>System Metadata - 4</vt:lpstr>
      <vt:lpstr>Security Functions</vt:lpstr>
      <vt:lpstr>System Management Functions</vt:lpstr>
      <vt:lpstr>Security Encryption Functions (1)</vt:lpstr>
      <vt:lpstr>Security Encryption Functions (2)</vt:lpstr>
      <vt:lpstr>Security Encryption Functions (3)</vt:lpstr>
      <vt:lpstr>System Procedures</vt:lpstr>
      <vt:lpstr>System Procedures (Deprecated)</vt:lpstr>
      <vt:lpstr>Dynamic Management Views</vt:lpstr>
      <vt:lpstr>Events</vt:lpstr>
      <vt:lpstr>Perfmon Counters</vt:lpstr>
      <vt:lpstr>Configuration Options</vt:lpstr>
      <vt:lpstr>Space and OS Considerations</vt:lpstr>
      <vt:lpstr>Troubleshooting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T-SQL</dc:title>
  <dc:subject>SQL Server 2008</dc:subject>
  <dc:creator>Bob Beauchemin</dc:creator>
  <cp:lastModifiedBy>bobb</cp:lastModifiedBy>
  <cp:revision>315</cp:revision>
  <dcterms:created xsi:type="dcterms:W3CDTF">2004-05-26T19:38:49Z</dcterms:created>
  <dcterms:modified xsi:type="dcterms:W3CDTF">2012-08-24T22:40:56Z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