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653" r:id="rId2"/>
  </p:sldMasterIdLst>
  <p:notesMasterIdLst>
    <p:notesMasterId r:id="rId27"/>
  </p:notesMasterIdLst>
  <p:handoutMasterIdLst>
    <p:handoutMasterId r:id="rId28"/>
  </p:handoutMasterIdLst>
  <p:sldIdLst>
    <p:sldId id="623" r:id="rId3"/>
    <p:sldId id="661" r:id="rId4"/>
    <p:sldId id="662" r:id="rId5"/>
    <p:sldId id="663" r:id="rId6"/>
    <p:sldId id="681" r:id="rId7"/>
    <p:sldId id="664" r:id="rId8"/>
    <p:sldId id="665" r:id="rId9"/>
    <p:sldId id="666" r:id="rId10"/>
    <p:sldId id="667" r:id="rId11"/>
    <p:sldId id="668" r:id="rId12"/>
    <p:sldId id="669" r:id="rId13"/>
    <p:sldId id="670" r:id="rId14"/>
    <p:sldId id="671" r:id="rId15"/>
    <p:sldId id="672" r:id="rId16"/>
    <p:sldId id="673" r:id="rId17"/>
    <p:sldId id="674" r:id="rId18"/>
    <p:sldId id="675" r:id="rId19"/>
    <p:sldId id="676" r:id="rId20"/>
    <p:sldId id="677" r:id="rId21"/>
    <p:sldId id="678" r:id="rId22"/>
    <p:sldId id="679" r:id="rId23"/>
    <p:sldId id="682" r:id="rId24"/>
    <p:sldId id="660" r:id="rId25"/>
    <p:sldId id="680" r:id="rId26"/>
  </p:sldIdLst>
  <p:sldSz cx="9144000" cy="6858000" type="letter"/>
  <p:notesSz cx="7010400" cy="9296400"/>
  <p:defaultTextStyle>
    <a:defPPr>
      <a:defRPr lang="en-US"/>
    </a:defPPr>
    <a:lvl1pPr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1pPr>
    <a:lvl2pPr marL="4572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2pPr>
    <a:lvl3pPr marL="9144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3pPr>
    <a:lvl4pPr marL="13716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4pPr>
    <a:lvl5pPr marL="18288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5pPr>
    <a:lvl6pPr marL="22860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6pPr>
    <a:lvl7pPr marL="27432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7pPr>
    <a:lvl8pPr marL="32004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8pPr>
    <a:lvl9pPr marL="36576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DDDD"/>
    <a:srgbClr val="003366"/>
    <a:srgbClr val="FFFF99"/>
    <a:srgbClr val="808080"/>
    <a:srgbClr val="C0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18" autoAdjust="0"/>
    <p:restoredTop sz="84029" autoAdjust="0"/>
  </p:normalViewPr>
  <p:slideViewPr>
    <p:cSldViewPr snapToGrid="0">
      <p:cViewPr>
        <p:scale>
          <a:sx n="75" d="100"/>
          <a:sy n="75" d="100"/>
        </p:scale>
        <p:origin x="-1794" y="-132"/>
      </p:cViewPr>
      <p:guideLst>
        <p:guide orient="horz" pos="2160"/>
        <p:guide pos="28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044"/>
    </p:cViewPr>
  </p:sorterViewPr>
  <p:notesViewPr>
    <p:cSldViewPr snapToGrid="0">
      <p:cViewPr>
        <p:scale>
          <a:sx n="75" d="100"/>
          <a:sy n="75" d="100"/>
        </p:scale>
        <p:origin x="-3096" y="228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611" name="Picture 27" descr="SQLskills wide Logo2"/>
          <p:cNvPicPr>
            <a:picLocks noChangeAspect="1" noChangeArrowheads="1"/>
          </p:cNvPicPr>
          <p:nvPr/>
        </p:nvPicPr>
        <p:blipFill>
          <a:blip r:embed="rId2" cstate="print"/>
          <a:srcRect l="6503" t="22223" r="4047" b="33333"/>
          <a:stretch>
            <a:fillRect/>
          </a:stretch>
        </p:blipFill>
        <p:spPr bwMode="auto">
          <a:xfrm>
            <a:off x="2393950" y="188913"/>
            <a:ext cx="2378075" cy="581025"/>
          </a:xfrm>
          <a:prstGeom prst="rect">
            <a:avLst/>
          </a:prstGeom>
          <a:noFill/>
        </p:spPr>
      </p:pic>
      <p:sp>
        <p:nvSpPr>
          <p:cNvPr id="67612" name="Rectangle 28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0" y="8772320"/>
            <a:ext cx="7315200" cy="466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3" tIns="48327" rIns="96653" bIns="48327" numCol="1" anchor="b" anchorCtr="0" compatLnSpc="1">
            <a:prstTxWarp prst="textNoShape">
              <a:avLst/>
            </a:prstTxWarp>
            <a:spAutoFit/>
          </a:bodyPr>
          <a:lstStyle>
            <a:lvl1pPr algn="ctr" defTabSz="966788" eaLnBrk="0" hangingPunct="0">
              <a:lnSpc>
                <a:spcPct val="100000"/>
              </a:lnSpc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US" b="1" dirty="0" err="1">
                <a:latin typeface="Calibri" pitchFamily="34" charset="0"/>
              </a:rPr>
              <a:t>SQLskills</a:t>
            </a:r>
            <a:r>
              <a:rPr lang="en-US" b="1" dirty="0">
                <a:latin typeface="Calibri" pitchFamily="34" charset="0"/>
              </a:rPr>
              <a:t> Immersion Event</a:t>
            </a:r>
          </a:p>
          <a:p>
            <a:pPr>
              <a:defRPr/>
            </a:pPr>
            <a:r>
              <a:rPr lang="en-US" dirty="0">
                <a:latin typeface="Calibri" pitchFamily="34" charset="0"/>
              </a:rPr>
              <a:t>Page </a:t>
            </a:r>
            <a:fld id="{726231B1-EC7A-4FC1-96E9-E3A5007216C4}" type="slidenum">
              <a:rPr lang="en-US">
                <a:latin typeface="Calibri" pitchFamily="34" charset="0"/>
              </a:rPr>
              <a:pPr>
                <a:defRPr/>
              </a:pPr>
              <a:t>‹#›</a:t>
            </a:fld>
            <a:endParaRPr lang="en-US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00379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4" name="Rectangle 8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2688" y="698500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50185" name="Rectangle 9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7" tIns="46583" rIns="93167" bIns="46583" numCol="1" anchor="t" anchorCtr="0" compatLnSpc="1">
            <a:prstTxWarp prst="textNoShape">
              <a:avLst/>
            </a:prstTxWarp>
          </a:bodyPr>
          <a:lstStyle>
            <a:lvl1pPr defTabSz="930275">
              <a:lnSpc>
                <a:spcPct val="100000"/>
              </a:lnSpc>
              <a:defRPr sz="13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50186" name="Rectangle 10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7" tIns="46583" rIns="93167" bIns="46583" numCol="1" anchor="t" anchorCtr="0" compatLnSpc="1">
            <a:prstTxWarp prst="textNoShape">
              <a:avLst/>
            </a:prstTxWarp>
          </a:bodyPr>
          <a:lstStyle>
            <a:lvl1pPr algn="r" defTabSz="930275">
              <a:lnSpc>
                <a:spcPct val="100000"/>
              </a:lnSpc>
              <a:defRPr sz="13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50187" name="Rectangle 11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7" tIns="46583" rIns="93167" bIns="4658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0188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580231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7" tIns="46583" rIns="93167" bIns="46583" numCol="1" anchor="b" anchorCtr="0" compatLnSpc="1">
            <a:prstTxWarp prst="textNoShape">
              <a:avLst/>
            </a:prstTxWarp>
          </a:bodyPr>
          <a:lstStyle>
            <a:lvl1pPr defTabSz="930275">
              <a:lnSpc>
                <a:spcPct val="100000"/>
              </a:lnSpc>
              <a:defRPr sz="800" b="0">
                <a:solidFill>
                  <a:schemeClr val="tx1"/>
                </a:solidFill>
                <a:latin typeface="Arial" charset="0"/>
              </a:defRPr>
            </a:lvl1pPr>
          </a:lstStyle>
          <a:p>
            <a:r>
              <a:rPr lang="en-US"/>
              <a:t>© Bob Beauchemin</a:t>
            </a:r>
          </a:p>
          <a:p>
            <a:r>
              <a:rPr lang="en-US"/>
              <a:t>All Rights Reserved</a:t>
            </a:r>
            <a:endParaRPr lang="en-US" sz="1000"/>
          </a:p>
        </p:txBody>
      </p:sp>
      <p:sp>
        <p:nvSpPr>
          <p:cNvPr id="50189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891213" y="8831263"/>
            <a:ext cx="111760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7" tIns="46583" rIns="93167" bIns="46583" numCol="1" anchor="b" anchorCtr="0" compatLnSpc="1">
            <a:prstTxWarp prst="textNoShape">
              <a:avLst/>
            </a:prstTxWarp>
          </a:bodyPr>
          <a:lstStyle>
            <a:lvl1pPr algn="r" defTabSz="930275">
              <a:lnSpc>
                <a:spcPct val="100000"/>
              </a:lnSpc>
              <a:defRPr sz="13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fld id="{6FF6857E-9AB2-43A3-B43F-73FF1EFBD7B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616400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12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© Kimberly L. Tripp</a:t>
            </a:r>
            <a:br>
              <a:rPr lang="en-US"/>
            </a:br>
            <a:r>
              <a:rPr lang="en-US"/>
              <a:t>SYSolutions, Inc. All rights reserved.</a:t>
            </a:r>
          </a:p>
        </p:txBody>
      </p:sp>
      <p:sp>
        <p:nvSpPr>
          <p:cNvPr id="55299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467F632-F668-462F-BF11-B3791B772F7D}" type="slidenum">
              <a:rPr lang="en-US"/>
              <a:pPr/>
              <a:t>1</a:t>
            </a:fld>
            <a:endParaRPr lang="en-US"/>
          </a:p>
        </p:txBody>
      </p:sp>
      <p:sp>
        <p:nvSpPr>
          <p:cNvPr id="5530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55301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SQL Server Connections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82B373A-0A01-43D4-AAA8-170A74DCBCFB}" type="slidenum">
              <a:rPr lang="en-US" smtClean="0"/>
              <a:pPr>
                <a:defRPr/>
              </a:pPr>
              <a:t>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Updates will be available at http://www.devconnections.com/updates/LasVegas_Fall10/SQL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8566941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SQL Server Connections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82B373A-0A01-43D4-AAA8-170A74DCBCFB}" type="slidenum">
              <a:rPr lang="en-US" smtClean="0"/>
              <a:pPr>
                <a:defRPr/>
              </a:pPr>
              <a:t>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Updates will be available at http://www.devconnections.com/updates/LasVegas_Fall10/SQL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45210820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Parameters specified outside of script in function</a:t>
            </a:r>
          </a:p>
          <a:p>
            <a:r>
              <a:rPr lang="en-US" dirty="0" smtClean="0"/>
              <a:t>In script file, the parameters are specific inside the file - with </a:t>
            </a:r>
            <a:r>
              <a:rPr lang="en-US" dirty="0" err="1" smtClean="0"/>
              <a:t>param</a:t>
            </a:r>
            <a:r>
              <a:rPr lang="en-US" dirty="0" smtClean="0"/>
              <a:t> keyword</a:t>
            </a:r>
          </a:p>
          <a:p>
            <a:r>
              <a:rPr lang="en-US" dirty="0" smtClean="0"/>
              <a:t>In V2, parameters can be specified inside of the </a:t>
            </a:r>
            <a:r>
              <a:rPr lang="en-US" dirty="0" err="1" smtClean="0"/>
              <a:t>scriptblock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SQL Server Connections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82B373A-0A01-43D4-AAA8-170A74DCBCFB}" type="slidenum">
              <a:rPr lang="en-US" smtClean="0"/>
              <a:pPr>
                <a:defRPr/>
              </a:pPr>
              <a:t>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Updates will be available at http://www.devconnections.com/updates/LasVegas_Fall10/SQL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98182290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    The common parameters are:</a:t>
            </a:r>
          </a:p>
          <a:p>
            <a:r>
              <a:rPr lang="en-US" dirty="0" smtClean="0"/>
              <a:t>       -Verbose</a:t>
            </a:r>
          </a:p>
          <a:p>
            <a:r>
              <a:rPr lang="en-US" dirty="0" smtClean="0"/>
              <a:t>       -Debug</a:t>
            </a:r>
          </a:p>
          <a:p>
            <a:r>
              <a:rPr lang="en-US" dirty="0" smtClean="0"/>
              <a:t>       -</a:t>
            </a:r>
            <a:r>
              <a:rPr lang="en-US" dirty="0" err="1" smtClean="0"/>
              <a:t>WarningAction</a:t>
            </a:r>
            <a:endParaRPr lang="en-US" dirty="0" smtClean="0"/>
          </a:p>
          <a:p>
            <a:r>
              <a:rPr lang="en-US" dirty="0" smtClean="0"/>
              <a:t>       -</a:t>
            </a:r>
            <a:r>
              <a:rPr lang="en-US" dirty="0" err="1" smtClean="0"/>
              <a:t>WarningVariable</a:t>
            </a:r>
            <a:endParaRPr lang="en-US" dirty="0" smtClean="0"/>
          </a:p>
          <a:p>
            <a:r>
              <a:rPr lang="en-US" dirty="0" smtClean="0"/>
              <a:t>       -</a:t>
            </a:r>
            <a:r>
              <a:rPr lang="en-US" dirty="0" err="1" smtClean="0"/>
              <a:t>ErrorAction</a:t>
            </a:r>
            <a:endParaRPr lang="en-US" dirty="0" smtClean="0"/>
          </a:p>
          <a:p>
            <a:r>
              <a:rPr lang="en-US" dirty="0" smtClean="0"/>
              <a:t>       -</a:t>
            </a:r>
            <a:r>
              <a:rPr lang="en-US" dirty="0" err="1" smtClean="0"/>
              <a:t>ErrorVariable</a:t>
            </a:r>
            <a:endParaRPr lang="en-US" dirty="0" smtClean="0"/>
          </a:p>
          <a:p>
            <a:r>
              <a:rPr lang="en-US" dirty="0" smtClean="0"/>
              <a:t>       -</a:t>
            </a:r>
            <a:r>
              <a:rPr lang="en-US" dirty="0" err="1" smtClean="0"/>
              <a:t>OutVariable</a:t>
            </a:r>
            <a:endParaRPr lang="en-US" dirty="0" smtClean="0"/>
          </a:p>
          <a:p>
            <a:r>
              <a:rPr lang="en-US" dirty="0" smtClean="0"/>
              <a:t>       -</a:t>
            </a:r>
            <a:r>
              <a:rPr lang="en-US" dirty="0" err="1" smtClean="0"/>
              <a:t>OutBuffer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    The risk mitigation parameters are:</a:t>
            </a:r>
          </a:p>
          <a:p>
            <a:r>
              <a:rPr lang="en-US" dirty="0" smtClean="0"/>
              <a:t>       -</a:t>
            </a:r>
            <a:r>
              <a:rPr lang="en-US" dirty="0" err="1" smtClean="0"/>
              <a:t>WhatIf</a:t>
            </a:r>
            <a:endParaRPr lang="en-US" dirty="0" smtClean="0"/>
          </a:p>
          <a:p>
            <a:r>
              <a:rPr lang="en-US" dirty="0" smtClean="0"/>
              <a:t>       -Confirm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© Bob Beauchemin</a:t>
            </a:r>
          </a:p>
          <a:p>
            <a:r>
              <a:rPr lang="en-US" smtClean="0"/>
              <a:t>All Rights Reserved</a:t>
            </a:r>
            <a:endParaRPr lang="en-US" sz="100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FF6857E-9AB2-43A3-B43F-73FF1EFBD7B7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185455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CmdletBinding</a:t>
            </a:r>
            <a:r>
              <a:rPr lang="en-US" baseline="0" dirty="0" smtClean="0"/>
              <a:t> - gives error on excess </a:t>
            </a:r>
            <a:r>
              <a:rPr lang="en-US" baseline="0" dirty="0" err="1" smtClean="0"/>
              <a:t>args</a:t>
            </a:r>
            <a:r>
              <a:rPr lang="en-US" baseline="0" dirty="0" smtClean="0"/>
              <a:t> (http://www.simple-talk.com/sql/database-administration/the-posh-dba---the-attributes-of-advanced-functions/)</a:t>
            </a:r>
          </a:p>
          <a:p>
            <a:r>
              <a:rPr lang="en-US" dirty="0" err="1" smtClean="0">
                <a:effectLst/>
              </a:rPr>
              <a:t>SupportsShouldProcess</a:t>
            </a:r>
            <a:r>
              <a:rPr lang="en-US" dirty="0" smtClean="0">
                <a:effectLst/>
              </a:rPr>
              <a:t> - enables coding for support of </a:t>
            </a:r>
            <a:r>
              <a:rPr lang="en-US" dirty="0" err="1" smtClean="0">
                <a:effectLst/>
              </a:rPr>
              <a:t>WhatIf</a:t>
            </a:r>
            <a:endParaRPr lang="en-US" dirty="0" smtClean="0">
              <a:effectLst/>
            </a:endParaRPr>
          </a:p>
          <a:p>
            <a:r>
              <a:rPr lang="en-US" dirty="0" err="1" smtClean="0">
                <a:effectLst/>
              </a:rPr>
              <a:t>ConfirmImpact</a:t>
            </a:r>
            <a:r>
              <a:rPr lang="en-US" dirty="0" smtClean="0">
                <a:effectLst/>
              </a:rPr>
              <a:t> - Lets your</a:t>
            </a:r>
            <a:r>
              <a:rPr lang="en-US" baseline="0" dirty="0" smtClean="0">
                <a:effectLst/>
              </a:rPr>
              <a:t> function honor </a:t>
            </a:r>
            <a:r>
              <a:rPr lang="en-US" dirty="0" smtClean="0">
                <a:effectLst/>
              </a:rPr>
              <a:t>$</a:t>
            </a:r>
            <a:r>
              <a:rPr lang="en-US" dirty="0" err="1" smtClean="0">
                <a:effectLst/>
              </a:rPr>
              <a:t>ConfirmPreference</a:t>
            </a:r>
            <a:r>
              <a:rPr lang="en-US" dirty="0" smtClean="0">
                <a:effectLst/>
              </a:rPr>
              <a:t> (High, Medium,</a:t>
            </a:r>
            <a:r>
              <a:rPr lang="en-US" baseline="0" dirty="0" smtClean="0">
                <a:effectLst/>
              </a:rPr>
              <a:t> Low)</a:t>
            </a:r>
          </a:p>
          <a:p>
            <a:r>
              <a:rPr lang="en-US" dirty="0" err="1" smtClean="0">
                <a:effectLst/>
              </a:rPr>
              <a:t>DefaultParameterSetName</a:t>
            </a:r>
            <a:r>
              <a:rPr lang="en-US" dirty="0" smtClean="0">
                <a:effectLst/>
              </a:rPr>
              <a:t> </a:t>
            </a:r>
            <a:endParaRPr lang="en-US" baseline="0" dirty="0" smtClean="0"/>
          </a:p>
          <a:p>
            <a:endParaRPr lang="en-US" baseline="0" dirty="0" smtClean="0"/>
          </a:p>
          <a:p>
            <a:r>
              <a:rPr lang="en-US" baseline="0" dirty="0" smtClean="0"/>
              <a:t>$</a:t>
            </a:r>
            <a:r>
              <a:rPr lang="en-US" baseline="0" dirty="0" err="1" smtClean="0"/>
              <a:t>PSCmdlet</a:t>
            </a:r>
            <a:r>
              <a:rPr lang="en-US" baseline="0" dirty="0" smtClean="0"/>
              <a:t> variable gives </a:t>
            </a:r>
            <a:r>
              <a:rPr lang="en-US" baseline="0" dirty="0" err="1" smtClean="0"/>
              <a:t>cmdlet</a:t>
            </a:r>
            <a:r>
              <a:rPr lang="en-US" baseline="0" dirty="0" smtClean="0"/>
              <a:t> features</a:t>
            </a:r>
          </a:p>
          <a:p>
            <a:endParaRPr lang="en-US" baseline="0" dirty="0" smtClean="0"/>
          </a:p>
          <a:p>
            <a:r>
              <a:rPr lang="en-US" baseline="0" dirty="0" smtClean="0"/>
              <a:t>Dynamic Parameter - add </a:t>
            </a:r>
            <a:r>
              <a:rPr lang="en-US" baseline="0" dirty="0" err="1" smtClean="0"/>
              <a:t>parms</a:t>
            </a:r>
            <a:r>
              <a:rPr lang="en-US" baseline="0" dirty="0" smtClean="0"/>
              <a:t> that only make sense sometime (e.g. -Encoding on Set-Content)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SQL Server Connections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82B373A-0A01-43D4-AAA8-170A74DCBCFB}" type="slidenum">
              <a:rPr lang="en-US" smtClean="0"/>
              <a:pPr>
                <a:defRPr/>
              </a:pPr>
              <a:t>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Updates will be available at http://www.devconnections.com/updates/LasVegas_Fall10/SQL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398175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Modules in PS are nested. If Module</a:t>
            </a:r>
            <a:r>
              <a:rPr lang="en-US" baseline="0" dirty="0" smtClean="0"/>
              <a:t> a loads Module b, b is not globally visible </a:t>
            </a:r>
            <a:r>
              <a:rPr lang="en-US" baseline="0" smtClean="0"/>
              <a:t>by default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SQL Server Connections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82B373A-0A01-43D4-AAA8-170A74DCBCFB}" type="slidenum">
              <a:rPr lang="en-US" smtClean="0"/>
              <a:pPr>
                <a:defRPr/>
              </a:pPr>
              <a:t>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Updates will be available at http://www.devconnections.com/updates/LasVegas_Fall10/SQL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05484255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Uses </a:t>
            </a:r>
            <a:r>
              <a:rPr lang="en-US" dirty="0" err="1" smtClean="0"/>
              <a:t>WSMan</a:t>
            </a:r>
            <a:r>
              <a:rPr lang="en-US" dirty="0" smtClean="0"/>
              <a:t> protocol,</a:t>
            </a:r>
            <a:r>
              <a:rPr lang="en-US" baseline="0" dirty="0" smtClean="0"/>
              <a:t> uses </a:t>
            </a:r>
            <a:r>
              <a:rPr lang="en-US" baseline="0" dirty="0" err="1" smtClean="0"/>
              <a:t>WinRM</a:t>
            </a:r>
            <a:r>
              <a:rPr lang="en-US" baseline="0" dirty="0" smtClean="0"/>
              <a:t> to do authentication </a:t>
            </a:r>
            <a:r>
              <a:rPr lang="en-US" baseline="0" smtClean="0"/>
              <a:t>and communication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© Bob Beauchemin</a:t>
            </a:r>
          </a:p>
          <a:p>
            <a:r>
              <a:rPr lang="en-US" smtClean="0"/>
              <a:t>All Rights Reserved</a:t>
            </a:r>
            <a:endParaRPr lang="en-US" sz="100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FF6857E-9AB2-43A3-B43F-73FF1EFBD7B7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10578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" name="Notes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Runs 4 types of commands: </a:t>
            </a:r>
            <a:r>
              <a:rPr lang="en-US" dirty="0" err="1"/>
              <a:t>cmdlets</a:t>
            </a:r>
            <a:r>
              <a:rPr lang="en-US" dirty="0"/>
              <a:t>, shell function commands, script commands, and native Windows commands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Dir</a:t>
            </a:r>
            <a:r>
              <a:rPr lang="en-US" dirty="0" smtClean="0"/>
              <a:t> | Clip - to write to the clipboard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SQL Server Connections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82B373A-0A01-43D4-AAA8-170A74DCBCFB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Updates will be available at http://www.devconnections.com/updates/LasVegas_Fall10/SQL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9887318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Set-</a:t>
            </a:r>
            <a:r>
              <a:rPr lang="en-US" dirty="0" err="1" smtClean="0"/>
              <a:t>executionpolicy</a:t>
            </a:r>
            <a:r>
              <a:rPr lang="en-US" dirty="0" smtClean="0"/>
              <a:t> -scope process </a:t>
            </a:r>
            <a:r>
              <a:rPr lang="en-US" dirty="0" err="1" smtClean="0"/>
              <a:t>remotesigned</a:t>
            </a:r>
            <a:endParaRPr lang="en-US" dirty="0" smtClean="0"/>
          </a:p>
          <a:p>
            <a:endParaRPr lang="en-US" dirty="0" smtClean="0"/>
          </a:p>
          <a:p>
            <a:pPr eaLnBrk="1" hangingPunct="1"/>
            <a:r>
              <a:rPr lang="en-US" sz="2400" dirty="0"/>
              <a:t>Aliases and Abbreviations</a:t>
            </a:r>
          </a:p>
          <a:p>
            <a:pPr lvl="1" eaLnBrk="1" hangingPunct="1"/>
            <a:r>
              <a:rPr lang="en-US" sz="2400" dirty="0"/>
              <a:t>% - </a:t>
            </a:r>
            <a:r>
              <a:rPr lang="en-US" sz="2400" dirty="0" err="1"/>
              <a:t>foreach</a:t>
            </a:r>
            <a:r>
              <a:rPr lang="en-US" sz="2400" dirty="0"/>
              <a:t>-object</a:t>
            </a:r>
          </a:p>
          <a:p>
            <a:pPr lvl="1" eaLnBrk="1" hangingPunct="1"/>
            <a:r>
              <a:rPr lang="en-US" sz="2400" dirty="0"/>
              <a:t>? - where-object</a:t>
            </a:r>
          </a:p>
          <a:p>
            <a:pPr lvl="1" eaLnBrk="1" hangingPunct="1"/>
            <a:r>
              <a:rPr lang="en-US" sz="2400" dirty="0"/>
              <a:t>` - escape character</a:t>
            </a:r>
          </a:p>
          <a:p>
            <a:pPr lvl="1" eaLnBrk="1" hangingPunct="1"/>
            <a:r>
              <a:rPr lang="en-US" sz="2400" dirty="0"/>
              <a:t>&amp; - function call</a:t>
            </a:r>
          </a:p>
          <a:p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Splatting is passing an</a:t>
            </a:r>
            <a:r>
              <a:rPr lang="en-US" baseline="0" dirty="0" smtClean="0"/>
              <a:t> array or </a:t>
            </a:r>
            <a:r>
              <a:rPr lang="en-US" baseline="0" dirty="0" err="1" smtClean="0"/>
              <a:t>hashtable</a:t>
            </a:r>
            <a:r>
              <a:rPr lang="en-US" baseline="0" dirty="0" smtClean="0"/>
              <a:t> as a set of individual arguments rather than one argument (containing the array/</a:t>
            </a:r>
            <a:r>
              <a:rPr lang="en-US" baseline="0" dirty="0" err="1" smtClean="0"/>
              <a:t>hashtable</a:t>
            </a:r>
            <a:r>
              <a:rPr lang="en-US" baseline="0" dirty="0" smtClean="0"/>
              <a:t>)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SQL Server Connections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82B373A-0A01-43D4-AAA8-170A74DCBCFB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Updates will be available at http://www.devconnections.com/updates/LasVegas_Fall10/SQL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4558960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</a:t>
            </a:r>
            <a:r>
              <a:rPr lang="en-US" baseline="0" dirty="0" smtClean="0"/>
              <a:t> generic type declaration in the slide is "A generic list of </a:t>
            </a:r>
            <a:r>
              <a:rPr lang="en-US" baseline="0" dirty="0" err="1" smtClean="0"/>
              <a:t>int</a:t>
            </a:r>
            <a:r>
              <a:rPr lang="en-US" baseline="0" dirty="0" smtClean="0"/>
              <a:t>"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SQL Server Connections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82B373A-0A01-43D4-AAA8-170A74DCBCFB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Updates will be available at http://www.devconnections.com/updates/LasVegas_Fall10/SQL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6215311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31774" eaLnBrk="0" hangingPunct="0">
              <a:defRPr/>
            </a:pPr>
            <a:r>
              <a:rPr lang="en-US" dirty="0"/>
              <a:t>1. Bind all named parameters 	</a:t>
            </a:r>
          </a:p>
          <a:p>
            <a:pPr defTabSz="931774" eaLnBrk="0" hangingPunct="0">
              <a:defRPr/>
            </a:pPr>
            <a:r>
              <a:rPr lang="en-US" dirty="0"/>
              <a:t>2. Bind all positional parameters 	</a:t>
            </a:r>
          </a:p>
          <a:p>
            <a:pPr defTabSz="931774" eaLnBrk="0" hangingPunct="0">
              <a:defRPr/>
            </a:pPr>
            <a:r>
              <a:rPr lang="en-US" dirty="0"/>
              <a:t>3. Bind from the pipeline by value with exact match 	</a:t>
            </a:r>
          </a:p>
          <a:p>
            <a:pPr defTabSz="931774" eaLnBrk="0" hangingPunct="0">
              <a:defRPr/>
            </a:pPr>
            <a:r>
              <a:rPr lang="en-US" dirty="0"/>
              <a:t>4. If not bound, then bind from the pipe by value with conversion 	</a:t>
            </a:r>
          </a:p>
          <a:p>
            <a:pPr defTabSz="931774" eaLnBrk="0" hangingPunct="0">
              <a:defRPr/>
            </a:pPr>
            <a:r>
              <a:rPr lang="en-US" dirty="0"/>
              <a:t>5. If not bound, then bind from the pipeline by name with exact match 	</a:t>
            </a:r>
          </a:p>
          <a:p>
            <a:pPr defTabSz="931774" eaLnBrk="0" hangingPunct="0">
              <a:defRPr/>
            </a:pPr>
            <a:r>
              <a:rPr lang="en-US" dirty="0"/>
              <a:t>6. If not bound, then bind from the pipeline by name with conversion 	</a:t>
            </a: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SQL Server Connections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82B373A-0A01-43D4-AAA8-170A74DCBCFB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Updates will be available at http://www.devconnections.com/updates/LasVegas_Fall10/SQL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8462278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31774" eaLnBrk="0" hangingPunct="0">
              <a:defRPr/>
            </a:pPr>
            <a:r>
              <a:rPr lang="en-US" dirty="0" smtClean="0"/>
              <a:t>$</a:t>
            </a:r>
            <a:r>
              <a:rPr lang="en-US" dirty="0" err="1" smtClean="0"/>
              <a:t>errorvariable</a:t>
            </a:r>
            <a:r>
              <a:rPr lang="en-US" dirty="0" smtClean="0"/>
              <a:t> takes</a:t>
            </a:r>
            <a:r>
              <a:rPr lang="en-US" baseline="0" dirty="0" smtClean="0"/>
              <a:t> a variable name *without the dollar sign*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SQL Server Connections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82B373A-0A01-43D4-AAA8-170A74DCBCFB}" type="slidenum">
              <a:rPr lang="en-US" smtClean="0"/>
              <a:pPr>
                <a:defRPr/>
              </a:pPr>
              <a:t>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Updates will be available at http://www.devconnections.com/updates/LasVegas_Fall10/SQL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5529338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0" y="106334"/>
            <a:ext cx="9144000" cy="701731"/>
          </a:xfrm>
          <a:effectLst>
            <a:outerShdw dist="17961" dir="2700000" algn="ctr" rotWithShape="0">
              <a:schemeClr val="bg2"/>
            </a:outerShdw>
          </a:effectLst>
        </p:spPr>
        <p:txBody>
          <a:bodyPr anchor="ctr"/>
          <a:lstStyle>
            <a:lvl1pPr algn="r">
              <a:defRPr baseline="0">
                <a:latin typeface="Calibri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66570" name="Picture 10" descr="TextOnly_Logo_0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invGray">
          <a:xfrm>
            <a:off x="6308725" y="5432425"/>
            <a:ext cx="2806700" cy="149225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0525" y="228600"/>
            <a:ext cx="2170113" cy="61960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7013" y="228600"/>
            <a:ext cx="6361112" cy="61960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65113" y="112713"/>
            <a:ext cx="8599487" cy="750887"/>
          </a:xfrm>
          <a:effectLst>
            <a:outerShdw dist="17961" dir="2700000" algn="ctr" rotWithShape="0">
              <a:schemeClr val="bg2">
                <a:alpha val="50000"/>
              </a:schemeClr>
            </a:outerShdw>
          </a:effectLst>
        </p:spPr>
        <p:txBody>
          <a:bodyPr anchor="ctr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089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63525" y="4756150"/>
            <a:ext cx="8659813" cy="641350"/>
          </a:xfrm>
        </p:spPr>
        <p:txBody>
          <a:bodyPr anchor="ctr"/>
          <a:lstStyle>
            <a:lvl1pPr marL="0" indent="0">
              <a:buFont typeface="Wingdings" pitchFamily="2" charset="2"/>
              <a:buNone/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808964" name="Picture 4" descr="sqlskills_logo_p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48600" y="6243638"/>
            <a:ext cx="1168400" cy="51435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77825" y="1414463"/>
            <a:ext cx="4117975" cy="1981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4463"/>
            <a:ext cx="4117975" cy="1981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>
                <a:effectLst/>
                <a:latin typeface="Calibri" pitchFamily="34" charset="0"/>
                <a:cs typeface="Calibri" pitchFamily="34" charset="0"/>
              </a:defRPr>
            </a:lvl1pPr>
            <a:lvl2pPr>
              <a:defRPr b="0">
                <a:effectLst/>
                <a:latin typeface="Calibri" pitchFamily="34" charset="0"/>
                <a:cs typeface="Calibri" pitchFamily="34" charset="0"/>
              </a:defRPr>
            </a:lvl2pPr>
            <a:lvl3pPr>
              <a:defRPr b="0">
                <a:effectLst/>
                <a:latin typeface="Calibri" pitchFamily="34" charset="0"/>
                <a:cs typeface="Calibri" pitchFamily="34" charset="0"/>
              </a:defRPr>
            </a:lvl3pPr>
            <a:lvl4pPr>
              <a:defRPr b="0">
                <a:effectLst/>
                <a:latin typeface="Calibri" pitchFamily="34" charset="0"/>
                <a:cs typeface="Calibri" pitchFamily="34" charset="0"/>
              </a:defRPr>
            </a:lvl4pPr>
            <a:lvl5pPr>
              <a:defRPr b="0">
                <a:effectLst/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75438" y="244475"/>
            <a:ext cx="2098675" cy="31511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77825" y="244475"/>
            <a:ext cx="6145213" cy="31511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7013" y="1141413"/>
            <a:ext cx="4151312" cy="5283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30725" y="1141413"/>
            <a:ext cx="4151313" cy="5283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6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spect="1" noChangeArrowheads="1"/>
          </p:cNvSpPr>
          <p:nvPr>
            <p:ph type="title"/>
          </p:nvPr>
        </p:nvSpPr>
        <p:spPr bwMode="auto">
          <a:xfrm>
            <a:off x="227013" y="228600"/>
            <a:ext cx="8683625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>
                <a:alpha val="5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 smtClean="0"/>
              <a:t>Click to edit Title Slide</a:t>
            </a:r>
          </a:p>
        </p:txBody>
      </p:sp>
      <p:sp>
        <p:nvSpPr>
          <p:cNvPr id="65539" name="Rectangle 3"/>
          <p:cNvSpPr>
            <a:spLocks noGrp="1" noChangeAspect="1" noChangeArrowheads="1"/>
          </p:cNvSpPr>
          <p:nvPr>
            <p:ph type="body" idx="1"/>
          </p:nvPr>
        </p:nvSpPr>
        <p:spPr bwMode="auto">
          <a:xfrm>
            <a:off x="227013" y="1141413"/>
            <a:ext cx="8455025" cy="528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>
                <a:alpha val="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65540" name="Picture 4" descr="sqlskills_logo_pure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918450" y="6299200"/>
            <a:ext cx="1168400" cy="514350"/>
          </a:xfrm>
          <a:prstGeom prst="rect">
            <a:avLst/>
          </a:prstGeom>
          <a:noFill/>
        </p:spPr>
      </p:pic>
      <p:sp>
        <p:nvSpPr>
          <p:cNvPr id="65543" name="Rectangle 7"/>
          <p:cNvSpPr>
            <a:spLocks noChangeArrowheads="1"/>
          </p:cNvSpPr>
          <p:nvPr userDrawn="1"/>
        </p:nvSpPr>
        <p:spPr bwMode="auto">
          <a:xfrm>
            <a:off x="0" y="6461125"/>
            <a:ext cx="1540806" cy="4001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1000" b="0" dirty="0" smtClean="0">
                <a:solidFill>
                  <a:srgbClr val="969696"/>
                </a:solidFill>
                <a:latin typeface="Calibri" pitchFamily="34" charset="0"/>
                <a:sym typeface="Symbol" pitchFamily="18" charset="2"/>
              </a:rPr>
              <a:t></a:t>
            </a:r>
            <a:r>
              <a:rPr lang="en-US" sz="1000" b="0" dirty="0" smtClean="0">
                <a:solidFill>
                  <a:srgbClr val="969696"/>
                </a:solidFill>
                <a:latin typeface="Calibri" pitchFamily="34" charset="0"/>
              </a:rPr>
              <a:t>SQLskills.com</a:t>
            </a:r>
            <a:br>
              <a:rPr lang="en-US" sz="1000" b="0" dirty="0" smtClean="0">
                <a:solidFill>
                  <a:srgbClr val="969696"/>
                </a:solidFill>
                <a:latin typeface="Calibri" pitchFamily="34" charset="0"/>
              </a:rPr>
            </a:br>
            <a:r>
              <a:rPr lang="en-US" sz="1000" b="0" dirty="0" err="1" smtClean="0">
                <a:solidFill>
                  <a:srgbClr val="969696"/>
                </a:solidFill>
                <a:latin typeface="Calibri" pitchFamily="34" charset="0"/>
              </a:rPr>
              <a:t>SQLskills</a:t>
            </a:r>
            <a:r>
              <a:rPr lang="en-US" sz="1000" b="0" dirty="0" smtClean="0">
                <a:solidFill>
                  <a:srgbClr val="969696"/>
                </a:solidFill>
                <a:latin typeface="Calibri" pitchFamily="34" charset="0"/>
              </a:rPr>
              <a:t> Immersion Event</a:t>
            </a:r>
            <a:endParaRPr lang="en-US" sz="1000" b="0" dirty="0">
              <a:solidFill>
                <a:srgbClr val="969696"/>
              </a:solidFill>
              <a:latin typeface="Calibri" pitchFamily="34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2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 baseline="0">
          <a:solidFill>
            <a:srgbClr val="FFCC00"/>
          </a:solidFill>
          <a:latin typeface="Calibri" pitchFamily="34" charset="0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9pPr>
    </p:titleStyle>
    <p:bodyStyle>
      <a:lvl1pPr marL="457200" indent="-45720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32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  <a:ea typeface="+mn-ea"/>
          <a:cs typeface="+mn-cs"/>
        </a:defRPr>
      </a:lvl1pPr>
      <a:lvl2pPr marL="1030288" indent="-454025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8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2pPr>
      <a:lvl3pPr marL="14811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4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3pPr>
      <a:lvl4pPr marL="1944688" indent="-3492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4pPr>
      <a:lvl5pPr marL="23955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 baseline="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5pPr>
      <a:lvl6pPr marL="28527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33099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7671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42243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79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244475"/>
            <a:ext cx="8393113" cy="75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Title Slide</a:t>
            </a:r>
          </a:p>
        </p:txBody>
      </p:sp>
      <p:sp>
        <p:nvSpPr>
          <p:cNvPr id="8079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77825" y="1414463"/>
            <a:ext cx="838835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+mj-lt"/>
          <a:ea typeface="+mj-ea"/>
          <a:cs typeface="+mj-cs"/>
        </a:defRPr>
      </a:lvl1pPr>
      <a:lvl2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2pPr>
      <a:lvl3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3pPr>
      <a:lvl4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4pPr>
      <a:lvl5pPr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5pPr>
      <a:lvl6pPr marL="4572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6pPr>
      <a:lvl7pPr marL="9144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7pPr>
      <a:lvl8pPr marL="13716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8pPr>
      <a:lvl9pPr marL="1828800" algn="r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latin typeface="Eurostile" pitchFamily="34" charset="0"/>
          <a:cs typeface="Arial" charset="0"/>
        </a:defRPr>
      </a:lvl9pPr>
    </p:titleStyle>
    <p:bodyStyle>
      <a:lvl1pPr marL="571500" indent="-571500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32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1028700" indent="-455613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8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428750" indent="-398463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828800" indent="-398463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2272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6844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31416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5988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4056063" indent="-396875" algn="l" rtl="0" fontAlgn="base">
        <a:spcBef>
          <a:spcPct val="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Blip>
          <a:blip r:embed="rId14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455613"/>
            <a:ext cx="8382000" cy="2308324"/>
          </a:xfrm>
        </p:spPr>
        <p:txBody>
          <a:bodyPr anchor="t"/>
          <a:lstStyle/>
          <a:p>
            <a:pPr eaLnBrk="1" hangingPunct="1">
              <a:defRPr/>
            </a:pPr>
            <a:r>
              <a:rPr lang="en-US" sz="4000" smtClean="0">
                <a:solidFill>
                  <a:schemeClr val="accent1"/>
                </a:solidFill>
              </a:rPr>
              <a:t>Module 7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6000" dirty="0" smtClean="0"/>
              <a:t>PowerShell</a:t>
            </a:r>
            <a:br>
              <a:rPr lang="en-US" sz="6000" dirty="0" smtClean="0"/>
            </a:br>
            <a:r>
              <a:rPr lang="en-US" sz="6000" dirty="0" smtClean="0"/>
              <a:t>Language Basics</a:t>
            </a:r>
            <a:endParaRPr lang="en-US" sz="3200" dirty="0" smtClean="0">
              <a:solidFill>
                <a:srgbClr val="FCEB98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The Pipeline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Each step in the pipeline outputs objects to the next step</a:t>
            </a:r>
          </a:p>
          <a:p>
            <a:pPr lvl="1"/>
            <a:r>
              <a:rPr lang="en-US" dirty="0" smtClean="0"/>
              <a:t>Use pipe operator |</a:t>
            </a:r>
          </a:p>
          <a:p>
            <a:pPr lvl="1"/>
            <a:r>
              <a:rPr lang="en-US" dirty="0" smtClean="0"/>
              <a:t>Parameters come from pipeline or command line</a:t>
            </a:r>
          </a:p>
          <a:p>
            <a:r>
              <a:rPr lang="en-US" dirty="0" err="1" smtClean="0"/>
              <a:t>Cmdlets</a:t>
            </a:r>
            <a:r>
              <a:rPr lang="en-US" dirty="0" smtClean="0"/>
              <a:t> can specify </a:t>
            </a:r>
            <a:r>
              <a:rPr lang="en-US" dirty="0" err="1" smtClean="0"/>
              <a:t>params</a:t>
            </a:r>
            <a:r>
              <a:rPr lang="en-US" dirty="0" smtClean="0"/>
              <a:t> bound from pipeline</a:t>
            </a:r>
          </a:p>
          <a:p>
            <a:pPr lvl="1"/>
            <a:r>
              <a:rPr lang="en-US" dirty="0" smtClean="0"/>
              <a:t>By </a:t>
            </a:r>
            <a:r>
              <a:rPr lang="en-US" dirty="0" err="1" smtClean="0"/>
              <a:t>PropertyName</a:t>
            </a:r>
            <a:endParaRPr lang="en-US" dirty="0" smtClean="0"/>
          </a:p>
          <a:p>
            <a:pPr lvl="1"/>
            <a:r>
              <a:rPr lang="en-US" dirty="0" smtClean="0"/>
              <a:t>By Value</a:t>
            </a:r>
          </a:p>
          <a:p>
            <a:r>
              <a:rPr lang="en-US" dirty="0" smtClean="0"/>
              <a:t>Pipeline is streamed</a:t>
            </a:r>
          </a:p>
          <a:p>
            <a:pPr lvl="1"/>
            <a:r>
              <a:rPr lang="en-US" dirty="0" smtClean="0"/>
              <a:t>Each command can have begin, process-object, end clause</a:t>
            </a:r>
          </a:p>
          <a:p>
            <a:pPr lvl="1"/>
            <a:r>
              <a:rPr lang="en-US" dirty="0" smtClean="0"/>
              <a:t>Begin is run on each command</a:t>
            </a:r>
          </a:p>
          <a:p>
            <a:pPr lvl="1"/>
            <a:r>
              <a:rPr lang="en-US" dirty="0" smtClean="0"/>
              <a:t>Process-object streams through each command in the pipeline</a:t>
            </a:r>
          </a:p>
          <a:p>
            <a:r>
              <a:rPr lang="en-US" dirty="0" smtClean="0"/>
              <a:t>Last pipeline step to output formatters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58880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Operators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Arithmetic</a:t>
            </a:r>
          </a:p>
          <a:p>
            <a:r>
              <a:rPr lang="en-US" dirty="0" smtClean="0"/>
              <a:t>Assignment</a:t>
            </a:r>
          </a:p>
          <a:p>
            <a:r>
              <a:rPr lang="en-US" dirty="0" smtClean="0"/>
              <a:t>Comparison (-</a:t>
            </a:r>
            <a:r>
              <a:rPr lang="en-US" dirty="0" err="1" smtClean="0"/>
              <a:t>eq</a:t>
            </a:r>
            <a:r>
              <a:rPr lang="en-US" dirty="0" smtClean="0"/>
              <a:t> -ne -</a:t>
            </a:r>
            <a:r>
              <a:rPr lang="en-US" dirty="0" err="1" smtClean="0"/>
              <a:t>gt</a:t>
            </a:r>
            <a:r>
              <a:rPr lang="en-US" dirty="0" smtClean="0"/>
              <a:t> ...)</a:t>
            </a:r>
          </a:p>
          <a:p>
            <a:r>
              <a:rPr lang="en-US" dirty="0" smtClean="0"/>
              <a:t>Containment (-contains, -</a:t>
            </a:r>
            <a:r>
              <a:rPr lang="en-US" dirty="0" err="1" smtClean="0"/>
              <a:t>notcontains</a:t>
            </a:r>
            <a:r>
              <a:rPr lang="en-US" dirty="0" smtClean="0"/>
              <a:t>)</a:t>
            </a:r>
          </a:p>
          <a:p>
            <a:r>
              <a:rPr lang="en-US" dirty="0" smtClean="0"/>
              <a:t>Pattern matching </a:t>
            </a:r>
          </a:p>
          <a:p>
            <a:pPr lvl="1"/>
            <a:r>
              <a:rPr lang="en-US" dirty="0" smtClean="0"/>
              <a:t>-like -</a:t>
            </a:r>
            <a:r>
              <a:rPr lang="en-US" dirty="0" err="1" smtClean="0"/>
              <a:t>notlike</a:t>
            </a:r>
            <a:r>
              <a:rPr lang="en-US" dirty="0" smtClean="0"/>
              <a:t> -match -</a:t>
            </a:r>
            <a:r>
              <a:rPr lang="en-US" dirty="0" err="1" smtClean="0"/>
              <a:t>cmatch</a:t>
            </a:r>
            <a:r>
              <a:rPr lang="en-US" dirty="0" smtClean="0"/>
              <a:t> -replace -split, -join </a:t>
            </a:r>
          </a:p>
          <a:p>
            <a:pPr lvl="1"/>
            <a:r>
              <a:rPr lang="en-US" dirty="0" smtClean="0"/>
              <a:t>-match, -replace, -split and variants use Regex</a:t>
            </a:r>
          </a:p>
          <a:p>
            <a:r>
              <a:rPr lang="en-US" dirty="0" smtClean="0"/>
              <a:t>Logical and bitwise</a:t>
            </a:r>
          </a:p>
          <a:p>
            <a:r>
              <a:rPr lang="en-US" dirty="0" smtClean="0"/>
              <a:t>Formatting - like .NET's format</a:t>
            </a:r>
          </a:p>
          <a:p>
            <a:r>
              <a:rPr lang="en-US" dirty="0" err="1" smtClean="0"/>
              <a:t>Subexpressions</a:t>
            </a:r>
            <a:r>
              <a:rPr lang="en-US" dirty="0" smtClean="0"/>
              <a:t> @(...), $(...)</a:t>
            </a:r>
          </a:p>
          <a:p>
            <a:r>
              <a:rPr lang="en-US" dirty="0" smtClean="0"/>
              <a:t>Redirection </a:t>
            </a:r>
          </a:p>
          <a:p>
            <a:pPr lvl="1"/>
            <a:r>
              <a:rPr lang="en-US" dirty="0" smtClean="0"/>
              <a:t>&gt; - output replace</a:t>
            </a:r>
          </a:p>
          <a:p>
            <a:pPr lvl="1"/>
            <a:r>
              <a:rPr lang="en-US" dirty="0" smtClean="0"/>
              <a:t>&gt;&gt; - output append</a:t>
            </a:r>
          </a:p>
          <a:p>
            <a:pPr lvl="1"/>
            <a:r>
              <a:rPr lang="en-US" dirty="0" smtClean="0"/>
              <a:t>2&gt;</a:t>
            </a:r>
          </a:p>
          <a:p>
            <a:pPr lvl="1"/>
            <a:r>
              <a:rPr lang="en-US" dirty="0" smtClean="0"/>
              <a:t>2&gt;&gt;</a:t>
            </a:r>
          </a:p>
          <a:p>
            <a:pPr lvl="1"/>
            <a:r>
              <a:rPr lang="en-US" dirty="0" smtClean="0"/>
              <a:t>2&gt;&amp;1  - error messages written to the output pipe	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21278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Control Flow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Control Flow Statements</a:t>
            </a:r>
          </a:p>
          <a:p>
            <a:pPr lvl="1"/>
            <a:r>
              <a:rPr lang="en-US" dirty="0" smtClean="0"/>
              <a:t>If, else, </a:t>
            </a:r>
            <a:r>
              <a:rPr lang="en-US" dirty="0" err="1" smtClean="0"/>
              <a:t>elseif</a:t>
            </a:r>
            <a:endParaRPr lang="en-US" dirty="0" smtClean="0"/>
          </a:p>
          <a:p>
            <a:pPr lvl="1"/>
            <a:r>
              <a:rPr lang="en-US" dirty="0" smtClean="0"/>
              <a:t>While</a:t>
            </a:r>
          </a:p>
          <a:p>
            <a:pPr lvl="1"/>
            <a:r>
              <a:rPr lang="en-US" dirty="0" smtClean="0"/>
              <a:t>Do-while</a:t>
            </a:r>
          </a:p>
          <a:p>
            <a:pPr lvl="1"/>
            <a:r>
              <a:rPr lang="en-US" dirty="0" smtClean="0"/>
              <a:t>For</a:t>
            </a:r>
          </a:p>
          <a:p>
            <a:pPr lvl="1"/>
            <a:r>
              <a:rPr lang="en-US" dirty="0" err="1" smtClean="0"/>
              <a:t>Foreach</a:t>
            </a:r>
            <a:r>
              <a:rPr lang="en-US" dirty="0" smtClean="0"/>
              <a:t> - </a:t>
            </a:r>
            <a:r>
              <a:rPr lang="en-US" dirty="0" err="1" smtClean="0"/>
              <a:t>Hashtables</a:t>
            </a:r>
            <a:r>
              <a:rPr lang="en-US" dirty="0" smtClean="0"/>
              <a:t> not enumerable, call </a:t>
            </a:r>
            <a:r>
              <a:rPr lang="en-US" dirty="0" err="1" smtClean="0"/>
              <a:t>GetEnumerator</a:t>
            </a:r>
            <a:endParaRPr lang="en-US" dirty="0" smtClean="0"/>
          </a:p>
          <a:p>
            <a:pPr lvl="1"/>
            <a:r>
              <a:rPr lang="en-US" dirty="0" smtClean="0"/>
              <a:t>Break and continue</a:t>
            </a:r>
          </a:p>
          <a:p>
            <a:pPr lvl="1"/>
            <a:r>
              <a:rPr lang="en-US" dirty="0" smtClean="0"/>
              <a:t>Switch - pattern matching and regex variations</a:t>
            </a:r>
          </a:p>
          <a:p>
            <a:r>
              <a:rPr lang="en-US" dirty="0" smtClean="0"/>
              <a:t>Control Flow </a:t>
            </a:r>
            <a:r>
              <a:rPr lang="en-US" dirty="0" err="1" smtClean="0"/>
              <a:t>Cmdlets</a:t>
            </a:r>
            <a:endParaRPr lang="en-US" dirty="0" smtClean="0"/>
          </a:p>
          <a:p>
            <a:pPr lvl="1"/>
            <a:r>
              <a:rPr lang="en-US" dirty="0" err="1" smtClean="0"/>
              <a:t>ForEach</a:t>
            </a:r>
            <a:r>
              <a:rPr lang="en-US" dirty="0" smtClean="0"/>
              <a:t>-Object - Begin -Process -End</a:t>
            </a:r>
          </a:p>
          <a:p>
            <a:pPr lvl="1"/>
            <a:r>
              <a:rPr lang="en-US" dirty="0" smtClean="0"/>
              <a:t>Where-Object</a:t>
            </a:r>
          </a:p>
          <a:p>
            <a:r>
              <a:rPr lang="en-US" dirty="0" smtClean="0"/>
              <a:t>Code blocks always enclosed in { }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28907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Errors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Terminating errors vs. Non-terminating errors</a:t>
            </a:r>
          </a:p>
          <a:p>
            <a:pPr lvl="1"/>
            <a:r>
              <a:rPr lang="en-US" smtClean="0"/>
              <a:t>Non-terminating errors written to error stream</a:t>
            </a:r>
          </a:p>
          <a:p>
            <a:pPr lvl="1"/>
            <a:r>
              <a:rPr lang="en-US" smtClean="0"/>
              <a:t>Displayed by default, can be captured in file or variable</a:t>
            </a:r>
          </a:p>
          <a:p>
            <a:pPr lvl="1"/>
            <a:r>
              <a:rPr lang="en-US" smtClean="0"/>
              <a:t>Error encapsulated in ErrorRecord object</a:t>
            </a:r>
          </a:p>
          <a:p>
            <a:r>
              <a:rPr lang="en-US" smtClean="0"/>
              <a:t>$ErrorActionPreference or -ea on cmdlet </a:t>
            </a:r>
          </a:p>
          <a:p>
            <a:pPr lvl="1"/>
            <a:r>
              <a:rPr lang="en-US" smtClean="0"/>
              <a:t>Continue, silent continue, or stop</a:t>
            </a:r>
          </a:p>
          <a:p>
            <a:r>
              <a:rPr lang="en-US" smtClean="0"/>
              <a:t>-ErrorVariable parameter can direct it to variable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54347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Error Handling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Special variable $? or $LASTEXITCODE - return of last statement</a:t>
            </a:r>
          </a:p>
          <a:p>
            <a:pPr lvl="1"/>
            <a:r>
              <a:rPr lang="en-US" dirty="0" smtClean="0"/>
              <a:t>If (!$?)  ... Its an error (and $LASTEXITCODE is non-zero)</a:t>
            </a:r>
          </a:p>
          <a:p>
            <a:r>
              <a:rPr lang="en-US" dirty="0" smtClean="0"/>
              <a:t>$error - global (circular) buffer of $</a:t>
            </a:r>
            <a:r>
              <a:rPr lang="en-US" dirty="0" err="1" smtClean="0"/>
              <a:t>MaximumErrorCount</a:t>
            </a:r>
            <a:r>
              <a:rPr lang="en-US" dirty="0" smtClean="0"/>
              <a:t> errors </a:t>
            </a:r>
          </a:p>
          <a:p>
            <a:pPr lvl="1"/>
            <a:r>
              <a:rPr lang="en-US" dirty="0" smtClean="0"/>
              <a:t>Since PowerShell has been running</a:t>
            </a:r>
          </a:p>
          <a:p>
            <a:pPr lvl="1"/>
            <a:r>
              <a:rPr lang="en-US" dirty="0" smtClean="0"/>
              <a:t>$</a:t>
            </a:r>
            <a:r>
              <a:rPr lang="en-US" dirty="0" err="1" smtClean="0"/>
              <a:t>error.Clear</a:t>
            </a:r>
            <a:r>
              <a:rPr lang="en-US" dirty="0" smtClean="0"/>
              <a:t>() clears it</a:t>
            </a:r>
          </a:p>
          <a:p>
            <a:r>
              <a:rPr lang="en-US" dirty="0" smtClean="0"/>
              <a:t>You can handle terminating errors with</a:t>
            </a:r>
          </a:p>
          <a:p>
            <a:pPr lvl="1"/>
            <a:r>
              <a:rPr lang="en-US" dirty="0" smtClean="0"/>
              <a:t>Trap/Throw - Similar to VB "On Error"</a:t>
            </a:r>
          </a:p>
          <a:p>
            <a:pPr lvl="2"/>
            <a:r>
              <a:rPr lang="en-US" dirty="0" smtClean="0"/>
              <a:t>Break or Continue in Trap Block determines if errors "recorded"</a:t>
            </a:r>
          </a:p>
          <a:p>
            <a:pPr lvl="1"/>
            <a:r>
              <a:rPr lang="en-US" dirty="0" smtClean="0"/>
              <a:t>Try-catch-finally - in V2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90442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Extending Windows PowerShell</a:t>
            </a:r>
          </a:p>
        </p:txBody>
      </p:sp>
      <p:sp>
        <p:nvSpPr>
          <p:cNvPr id="7171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Scripts (.ps1)</a:t>
            </a:r>
          </a:p>
          <a:p>
            <a:r>
              <a:rPr lang="en-US" smtClean="0"/>
              <a:t>Functions</a:t>
            </a:r>
          </a:p>
          <a:p>
            <a:r>
              <a:rPr lang="en-US" smtClean="0"/>
              <a:t>Cmdlets</a:t>
            </a:r>
          </a:p>
          <a:p>
            <a:r>
              <a:rPr lang="en-US" smtClean="0"/>
              <a:t>Providers</a:t>
            </a:r>
          </a:p>
          <a:p>
            <a:r>
              <a:rPr lang="en-US" smtClean="0"/>
              <a:t>Aliases (alias:)</a:t>
            </a:r>
          </a:p>
          <a:p>
            <a:r>
              <a:rPr lang="en-US" smtClean="0"/>
              <a:t>Extended formatters and types (ps1xml)</a:t>
            </a:r>
          </a:p>
          <a:p>
            <a:r>
              <a:rPr lang="en-US" smtClean="0"/>
              <a:t>Custom Hosts (deprecated in V2)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4700205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Reusable Code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Three ways to write reusable code</a:t>
            </a:r>
          </a:p>
          <a:p>
            <a:pPr lvl="1"/>
            <a:r>
              <a:rPr lang="en-US" smtClean="0"/>
              <a:t>Functions</a:t>
            </a:r>
          </a:p>
          <a:p>
            <a:pPr lvl="2"/>
            <a:r>
              <a:rPr lang="en-US" smtClean="0"/>
              <a:t>Written in script, embedded in script files</a:t>
            </a:r>
          </a:p>
          <a:p>
            <a:pPr lvl="1"/>
            <a:r>
              <a:rPr lang="en-US" smtClean="0"/>
              <a:t>Scripts</a:t>
            </a:r>
          </a:p>
          <a:p>
            <a:pPr lvl="2"/>
            <a:r>
              <a:rPr lang="en-US" smtClean="0"/>
              <a:t>Entire script can be used as a function</a:t>
            </a:r>
          </a:p>
          <a:p>
            <a:pPr lvl="1"/>
            <a:r>
              <a:rPr lang="en-US" smtClean="0"/>
              <a:t>Cmdlets</a:t>
            </a:r>
          </a:p>
          <a:p>
            <a:pPr lvl="2"/>
            <a:r>
              <a:rPr lang="en-US" smtClean="0"/>
              <a:t>High-level .NET language, usually C#</a:t>
            </a:r>
          </a:p>
          <a:p>
            <a:pPr lvl="2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3190172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Functions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Args</a:t>
            </a:r>
          </a:p>
          <a:p>
            <a:pPr lvl="1"/>
            <a:r>
              <a:rPr lang="en-US" smtClean="0"/>
              <a:t>Declared args</a:t>
            </a:r>
          </a:p>
          <a:p>
            <a:pPr lvl="1"/>
            <a:r>
              <a:rPr lang="en-US" smtClean="0"/>
              <a:t>Typed args</a:t>
            </a:r>
          </a:p>
          <a:p>
            <a:pPr lvl="1"/>
            <a:r>
              <a:rPr lang="en-US" smtClean="0"/>
              <a:t>Args with defaults</a:t>
            </a:r>
          </a:p>
          <a:p>
            <a:pPr lvl="1"/>
            <a:r>
              <a:rPr lang="en-US" smtClean="0"/>
              <a:t>Switches</a:t>
            </a:r>
          </a:p>
          <a:p>
            <a:r>
              <a:rPr lang="en-US" smtClean="0"/>
              <a:t>Multiple return values</a:t>
            </a:r>
          </a:p>
          <a:p>
            <a:r>
              <a:rPr lang="en-US" smtClean="0"/>
              <a:t>Pipeline $input</a:t>
            </a:r>
          </a:p>
          <a:p>
            <a:r>
              <a:rPr lang="en-US" smtClean="0"/>
              <a:t>Filter - function that runs once/pipeline object</a:t>
            </a:r>
          </a:p>
          <a:p>
            <a:r>
              <a:rPr lang="en-US" smtClean="0"/>
              <a:t>Begin-process-end</a:t>
            </a:r>
          </a:p>
          <a:p>
            <a:r>
              <a:rPr lang="en-US" smtClean="0"/>
              <a:t>$global:var - global variables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77229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Scripts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Parameters - instead of named args</a:t>
            </a:r>
          </a:p>
          <a:p>
            <a:r>
              <a:rPr lang="en-US" smtClean="0"/>
              <a:t>Exit vs. return - exit can set returncode</a:t>
            </a:r>
          </a:p>
          <a:p>
            <a:r>
              <a:rPr lang="en-US" smtClean="0"/>
              <a:t>$script:var - script scoped variables</a:t>
            </a:r>
          </a:p>
          <a:p>
            <a:r>
              <a:rPr lang="en-US" smtClean="0"/>
              <a:t>Running scripts</a:t>
            </a:r>
          </a:p>
          <a:p>
            <a:pPr lvl="1"/>
            <a:r>
              <a:rPr lang="en-US" smtClean="0"/>
              <a:t>-Command and -File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94956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Advanced V2 Features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In V1 these were only available to cmdlets</a:t>
            </a:r>
          </a:p>
          <a:p>
            <a:pPr lvl="1"/>
            <a:r>
              <a:rPr lang="en-US" smtClean="0"/>
              <a:t>Parameter metadata</a:t>
            </a:r>
          </a:p>
          <a:p>
            <a:pPr lvl="2"/>
            <a:r>
              <a:rPr lang="en-US" smtClean="0"/>
              <a:t>CmdletBinding</a:t>
            </a:r>
          </a:p>
          <a:p>
            <a:pPr lvl="2"/>
            <a:r>
              <a:rPr lang="en-US" smtClean="0"/>
              <a:t>OutputType - not enforced, used for intellisense</a:t>
            </a:r>
          </a:p>
          <a:p>
            <a:pPr lvl="2"/>
            <a:r>
              <a:rPr lang="en-US" smtClean="0"/>
              <a:t>Parameter - attributes and validation attributes</a:t>
            </a:r>
          </a:p>
          <a:p>
            <a:pPr lvl="3"/>
            <a:r>
              <a:rPr lang="en-US" smtClean="0"/>
              <a:t>Includes ValueFromPipeline[ByPropertyName]</a:t>
            </a:r>
          </a:p>
          <a:p>
            <a:pPr lvl="2"/>
            <a:r>
              <a:rPr lang="en-US" smtClean="0"/>
              <a:t>Dynamic Parameters</a:t>
            </a:r>
          </a:p>
          <a:p>
            <a:pPr lvl="1"/>
            <a:r>
              <a:rPr lang="en-US" smtClean="0"/>
              <a:t>Documentation</a:t>
            </a:r>
          </a:p>
          <a:p>
            <a:pPr lvl="2"/>
            <a:r>
              <a:rPr lang="en-US" smtClean="0"/>
              <a:t>Automatic</a:t>
            </a:r>
          </a:p>
          <a:p>
            <a:pPr lvl="2"/>
            <a:r>
              <a:rPr lang="en-US" smtClean="0"/>
              <a:t>Comment-based help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40810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</a:p>
        </p:txBody>
      </p:sp>
      <p:sp>
        <p:nvSpPr>
          <p:cNvPr id="4099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PowerShell Basics</a:t>
            </a:r>
          </a:p>
          <a:p>
            <a:pPr lvl="1"/>
            <a:r>
              <a:rPr lang="en-US" dirty="0" smtClean="0"/>
              <a:t>Variables and Types</a:t>
            </a:r>
          </a:p>
          <a:p>
            <a:pPr lvl="1"/>
            <a:r>
              <a:rPr lang="en-US" dirty="0" smtClean="0"/>
              <a:t>The Pipeline</a:t>
            </a:r>
          </a:p>
          <a:p>
            <a:pPr lvl="1"/>
            <a:r>
              <a:rPr lang="en-US" dirty="0" smtClean="0"/>
              <a:t>Operators and Control Flow</a:t>
            </a:r>
          </a:p>
          <a:p>
            <a:pPr lvl="1"/>
            <a:r>
              <a:rPr lang="en-US" dirty="0" smtClean="0"/>
              <a:t>Error Handling</a:t>
            </a:r>
          </a:p>
          <a:p>
            <a:r>
              <a:rPr lang="en-US" dirty="0" smtClean="0"/>
              <a:t>Extending PowerShell</a:t>
            </a:r>
          </a:p>
          <a:p>
            <a:pPr lvl="1"/>
            <a:r>
              <a:rPr lang="en-US" dirty="0" smtClean="0"/>
              <a:t>Functions</a:t>
            </a:r>
          </a:p>
          <a:p>
            <a:pPr lvl="1"/>
            <a:r>
              <a:rPr lang="en-US" dirty="0" smtClean="0"/>
              <a:t>Scripts</a:t>
            </a:r>
          </a:p>
          <a:p>
            <a:pPr lvl="1"/>
            <a:r>
              <a:rPr lang="en-US" dirty="0" err="1" smtClean="0"/>
              <a:t>Cmdlets</a:t>
            </a:r>
            <a:endParaRPr lang="en-US" dirty="0" smtClean="0"/>
          </a:p>
          <a:p>
            <a:pPr lvl="1"/>
            <a:r>
              <a:rPr lang="en-US" dirty="0" smtClean="0"/>
              <a:t>Modules</a:t>
            </a:r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17506578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Modules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V2 supports libraries known as modules</a:t>
            </a:r>
          </a:p>
          <a:p>
            <a:pPr lvl="1"/>
            <a:r>
              <a:rPr lang="en-US" smtClean="0"/>
              <a:t>Can be binary or script based</a:t>
            </a:r>
          </a:p>
          <a:p>
            <a:pPr lvl="1"/>
            <a:r>
              <a:rPr lang="en-US" smtClean="0"/>
              <a:t>Use import-module to "register"</a:t>
            </a:r>
          </a:p>
          <a:p>
            <a:r>
              <a:rPr lang="en-US" smtClean="0"/>
              <a:t>Script-based modules</a:t>
            </a:r>
          </a:p>
          <a:p>
            <a:pPr lvl="1"/>
            <a:r>
              <a:rPr lang="en-US" smtClean="0"/>
              <a:t>.psm1 file contains the code</a:t>
            </a:r>
          </a:p>
          <a:p>
            <a:pPr lvl="1"/>
            <a:r>
              <a:rPr lang="en-US" smtClean="0"/>
              <a:t>Live in subdirectories of ENV:PSModulePath</a:t>
            </a:r>
          </a:p>
          <a:p>
            <a:r>
              <a:rPr lang="en-US" smtClean="0"/>
              <a:t>Binary modules can use Add-Type</a:t>
            </a:r>
          </a:p>
          <a:p>
            <a:pPr lvl="1"/>
            <a:r>
              <a:rPr lang="en-US" smtClean="0"/>
              <a:t>Registers (optionally compiles) the code at a session level</a:t>
            </a:r>
          </a:p>
          <a:p>
            <a:r>
              <a:rPr lang="en-US" smtClean="0"/>
              <a:t>Module manifest (.psd1) contains metadata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93758834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Manipulating Modules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Import-Module to register</a:t>
            </a:r>
          </a:p>
          <a:p>
            <a:r>
              <a:rPr lang="en-US" smtClean="0"/>
              <a:t>Export-ModuleMember - controls which functions, variables, aliases are visible</a:t>
            </a:r>
          </a:p>
          <a:p>
            <a:pPr lvl="1"/>
            <a:r>
              <a:rPr lang="en-US" smtClean="0"/>
              <a:t>Usually coded at end of the module</a:t>
            </a:r>
          </a:p>
          <a:p>
            <a:pPr lvl="1"/>
            <a:r>
              <a:rPr lang="en-US" smtClean="0"/>
              <a:t>By default, all functions, no variables are exported</a:t>
            </a:r>
          </a:p>
          <a:p>
            <a:r>
              <a:rPr lang="en-US" smtClean="0"/>
              <a:t>New-ModuleManifest - to create manifest</a:t>
            </a:r>
          </a:p>
          <a:p>
            <a:pPr lvl="1"/>
            <a:r>
              <a:rPr lang="en-US" smtClean="0"/>
              <a:t>Test-ModuleManifest tests it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96076367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Remoting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Some commands do their own </a:t>
            </a:r>
            <a:r>
              <a:rPr lang="en-US" dirty="0" err="1" smtClean="0"/>
              <a:t>remoting</a:t>
            </a:r>
            <a:endParaRPr lang="en-US" dirty="0"/>
          </a:p>
          <a:p>
            <a:pPr lvl="1"/>
            <a:r>
              <a:rPr lang="en-US" dirty="0" smtClean="0"/>
              <a:t>E.g. </a:t>
            </a:r>
            <a:r>
              <a:rPr lang="en-US" dirty="0"/>
              <a:t>c</a:t>
            </a:r>
            <a:r>
              <a:rPr lang="en-US" dirty="0" smtClean="0"/>
              <a:t>onnecting to a remote SQL Server</a:t>
            </a:r>
          </a:p>
          <a:p>
            <a:pPr lvl="1"/>
            <a:r>
              <a:rPr lang="en-US" dirty="0" smtClean="0"/>
              <a:t>WMI </a:t>
            </a:r>
            <a:r>
              <a:rPr lang="en-US" dirty="0" err="1" smtClean="0"/>
              <a:t>cmdlets</a:t>
            </a:r>
            <a:r>
              <a:rPr lang="en-US" dirty="0" smtClean="0"/>
              <a:t> use DCOM</a:t>
            </a:r>
          </a:p>
          <a:p>
            <a:r>
              <a:rPr lang="en-US" dirty="0" smtClean="0"/>
              <a:t>PowerShell sessions</a:t>
            </a:r>
          </a:p>
          <a:p>
            <a:pPr lvl="1"/>
            <a:r>
              <a:rPr lang="en-US" dirty="0" smtClean="0"/>
              <a:t>Use </a:t>
            </a:r>
            <a:r>
              <a:rPr lang="en-US" dirty="0" err="1" smtClean="0"/>
              <a:t>WinRM</a:t>
            </a:r>
            <a:r>
              <a:rPr lang="en-US" dirty="0" smtClean="0"/>
              <a:t> service (must be enabled, </a:t>
            </a:r>
            <a:r>
              <a:rPr lang="en-US" dirty="0" err="1" smtClean="0"/>
              <a:t>config'd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Managed by </a:t>
            </a:r>
            <a:r>
              <a:rPr lang="en-US" dirty="0" err="1" smtClean="0"/>
              <a:t>PSSession</a:t>
            </a:r>
            <a:r>
              <a:rPr lang="en-US" dirty="0" smtClean="0"/>
              <a:t> objects</a:t>
            </a:r>
          </a:p>
          <a:p>
            <a:r>
              <a:rPr lang="en-US" dirty="0" smtClean="0"/>
              <a:t>Some ways to use </a:t>
            </a:r>
            <a:r>
              <a:rPr lang="en-US" dirty="0" err="1" smtClean="0"/>
              <a:t>PSSession</a:t>
            </a:r>
            <a:endParaRPr lang="en-US" dirty="0" smtClean="0"/>
          </a:p>
          <a:p>
            <a:pPr lvl="1"/>
            <a:r>
              <a:rPr lang="en-US" dirty="0" smtClean="0"/>
              <a:t>Invoke-Command with </a:t>
            </a:r>
            <a:r>
              <a:rPr lang="en-US" dirty="0" err="1" smtClean="0"/>
              <a:t>ComputerName</a:t>
            </a:r>
            <a:r>
              <a:rPr lang="en-US" dirty="0" smtClean="0"/>
              <a:t>(s)</a:t>
            </a:r>
          </a:p>
          <a:p>
            <a:pPr lvl="1"/>
            <a:r>
              <a:rPr lang="en-US" dirty="0" smtClean="0"/>
              <a:t>Create </a:t>
            </a:r>
            <a:r>
              <a:rPr lang="en-US" dirty="0" err="1" smtClean="0"/>
              <a:t>PSSession</a:t>
            </a:r>
            <a:r>
              <a:rPr lang="en-US" dirty="0" smtClean="0"/>
              <a:t> with </a:t>
            </a:r>
            <a:r>
              <a:rPr lang="en-US" dirty="0" err="1" smtClean="0"/>
              <a:t>ComputerName</a:t>
            </a:r>
            <a:endParaRPr lang="en-US" dirty="0" smtClean="0"/>
          </a:p>
          <a:p>
            <a:pPr lvl="2"/>
            <a:r>
              <a:rPr lang="en-US" dirty="0" smtClean="0"/>
              <a:t>Then Invoke-Command(s) with </a:t>
            </a:r>
            <a:r>
              <a:rPr lang="en-US" dirty="0" err="1" smtClean="0"/>
              <a:t>PSSession</a:t>
            </a:r>
            <a:r>
              <a:rPr lang="en-US" dirty="0" smtClean="0"/>
              <a:t> variable</a:t>
            </a:r>
          </a:p>
          <a:p>
            <a:pPr lvl="1"/>
            <a:r>
              <a:rPr lang="en-US" dirty="0" smtClean="0"/>
              <a:t>Create </a:t>
            </a:r>
            <a:r>
              <a:rPr lang="en-US" dirty="0" err="1" smtClean="0"/>
              <a:t>PSSession</a:t>
            </a:r>
            <a:r>
              <a:rPr lang="en-US" dirty="0" smtClean="0"/>
              <a:t> then Enter-</a:t>
            </a:r>
            <a:r>
              <a:rPr lang="en-US" dirty="0" err="1" smtClean="0"/>
              <a:t>PSSession</a:t>
            </a:r>
            <a:endParaRPr lang="en-US" dirty="0" smtClean="0"/>
          </a:p>
          <a:p>
            <a:pPr lvl="2"/>
            <a:r>
              <a:rPr lang="en-US" dirty="0" smtClean="0"/>
              <a:t>Interactive Execution</a:t>
            </a:r>
          </a:p>
          <a:p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003604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866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Review</a:t>
            </a:r>
          </a:p>
        </p:txBody>
      </p:sp>
      <p:sp>
        <p:nvSpPr>
          <p:cNvPr id="548867" name="Rectangle 3"/>
          <p:cNvSpPr>
            <a:spLocks noGrp="1" noChangeAspect="1" noChangeArrowheads="1"/>
          </p:cNvSpPr>
          <p:nvPr>
            <p:ph type="body" idx="1"/>
          </p:nvPr>
        </p:nvSpPr>
        <p:spPr>
          <a:xfrm>
            <a:off x="227013" y="1141413"/>
            <a:ext cx="8693150" cy="52832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PowerShell subsumes old scripting languages</a:t>
            </a:r>
          </a:p>
          <a:p>
            <a:pPr lvl="1">
              <a:defRPr/>
            </a:pPr>
            <a:r>
              <a:rPr lang="en-US" dirty="0" smtClean="0"/>
              <a:t>Based on PowerShell Extended Type System</a:t>
            </a:r>
          </a:p>
          <a:p>
            <a:pPr lvl="1">
              <a:defRPr/>
            </a:pPr>
            <a:r>
              <a:rPr lang="en-US" dirty="0" smtClean="0"/>
              <a:t>Type Adapters for .NET, COM, WMI</a:t>
            </a:r>
          </a:p>
          <a:p>
            <a:pPr>
              <a:defRPr/>
            </a:pPr>
            <a:r>
              <a:rPr lang="en-US" dirty="0" smtClean="0"/>
              <a:t>PowerShell is interactive</a:t>
            </a:r>
          </a:p>
          <a:p>
            <a:pPr>
              <a:defRPr/>
            </a:pPr>
            <a:r>
              <a:rPr lang="en-US" dirty="0" smtClean="0"/>
              <a:t>Programs written using</a:t>
            </a:r>
          </a:p>
          <a:p>
            <a:pPr lvl="1">
              <a:defRPr/>
            </a:pPr>
            <a:r>
              <a:rPr lang="en-US" dirty="0" smtClean="0"/>
              <a:t>Scripts</a:t>
            </a:r>
          </a:p>
          <a:p>
            <a:pPr lvl="1">
              <a:defRPr/>
            </a:pPr>
            <a:r>
              <a:rPr lang="en-US" dirty="0" smtClean="0"/>
              <a:t>Functions</a:t>
            </a:r>
          </a:p>
          <a:p>
            <a:pPr lvl="1">
              <a:defRPr/>
            </a:pPr>
            <a:r>
              <a:rPr lang="en-US" dirty="0" err="1" smtClean="0"/>
              <a:t>Cmdlets</a:t>
            </a:r>
            <a:endParaRPr lang="en-US" dirty="0" smtClean="0"/>
          </a:p>
          <a:p>
            <a:pPr lvl="1">
              <a:defRPr/>
            </a:pPr>
            <a:r>
              <a:rPr lang="en-US" dirty="0" smtClean="0"/>
              <a:t>Modules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dirty="0" smtClean="0"/>
              <a:t>Windows PowerShell In Action Second Edition, Bruce Payette, Manning</a:t>
            </a:r>
          </a:p>
          <a:p>
            <a:pPr>
              <a:defRPr/>
            </a:pPr>
            <a:r>
              <a:rPr lang="en-US" dirty="0"/>
              <a:t>Windows PowerShell Cookbook, Second </a:t>
            </a:r>
            <a:r>
              <a:rPr lang="en-US" dirty="0" smtClean="0"/>
              <a:t>Edition, Lee Holmes, O'Reilly</a:t>
            </a:r>
          </a:p>
          <a:p>
            <a:pPr>
              <a:defRPr/>
            </a:pPr>
            <a:r>
              <a:rPr lang="en-US" dirty="0" err="1" smtClean="0"/>
              <a:t>PoshCode</a:t>
            </a:r>
            <a:r>
              <a:rPr lang="en-US" dirty="0" smtClean="0"/>
              <a:t> </a:t>
            </a:r>
            <a:r>
              <a:rPr lang="en-US" dirty="0"/>
              <a:t>- script repository</a:t>
            </a:r>
          </a:p>
          <a:p>
            <a:pPr lvl="1">
              <a:defRPr/>
            </a:pPr>
            <a:r>
              <a:rPr lang="en-US" dirty="0"/>
              <a:t>http://</a:t>
            </a:r>
            <a:r>
              <a:rPr lang="en-US" dirty="0" smtClean="0"/>
              <a:t>poshcode.org</a:t>
            </a:r>
          </a:p>
          <a:p>
            <a:pPr>
              <a:defRPr/>
            </a:pPr>
            <a:r>
              <a:rPr lang="en-US" dirty="0" smtClean="0"/>
              <a:t>PowerShell Community Extensions</a:t>
            </a:r>
          </a:p>
          <a:p>
            <a:pPr lvl="1">
              <a:defRPr/>
            </a:pPr>
            <a:r>
              <a:rPr lang="en-US" dirty="0"/>
              <a:t>http://pscx.codeplex.com/</a:t>
            </a:r>
            <a:endParaRPr lang="en-US" dirty="0" smtClean="0"/>
          </a:p>
          <a:p>
            <a:pPr>
              <a:defRPr/>
            </a:pPr>
            <a:endParaRPr lang="en-US" dirty="0" smtClean="0"/>
          </a:p>
          <a:p>
            <a:pPr lvl="1">
              <a:defRPr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44519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What Is Windows PowerShell</a:t>
            </a:r>
          </a:p>
        </p:txBody>
      </p:sp>
      <p:sp>
        <p:nvSpPr>
          <p:cNvPr id="5123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An object-oriented shell</a:t>
            </a:r>
          </a:p>
          <a:p>
            <a:pPr lvl="1"/>
            <a:r>
              <a:rPr lang="en-US" dirty="0" smtClean="0"/>
              <a:t>Supports .NET, COM, WMI objects</a:t>
            </a:r>
          </a:p>
          <a:p>
            <a:pPr lvl="1"/>
            <a:r>
              <a:rPr lang="en-US" dirty="0" smtClean="0"/>
              <a:t>Standard command format</a:t>
            </a:r>
          </a:p>
          <a:p>
            <a:pPr lvl="2"/>
            <a:r>
              <a:rPr lang="en-US" dirty="0" smtClean="0"/>
              <a:t>Verb-Noun</a:t>
            </a:r>
          </a:p>
          <a:p>
            <a:pPr lvl="1"/>
            <a:r>
              <a:rPr lang="en-US" dirty="0" smtClean="0"/>
              <a:t>Standard data interaction paradigm</a:t>
            </a:r>
          </a:p>
          <a:p>
            <a:pPr lvl="2"/>
            <a:r>
              <a:rPr lang="en-US" dirty="0" smtClean="0"/>
              <a:t>Expose data as "File System" w/</a:t>
            </a:r>
            <a:r>
              <a:rPr lang="en-US" dirty="0" err="1" smtClean="0"/>
              <a:t>std</a:t>
            </a:r>
            <a:r>
              <a:rPr lang="en-US" dirty="0" smtClean="0"/>
              <a:t> commands</a:t>
            </a:r>
          </a:p>
          <a:p>
            <a:pPr lvl="1"/>
            <a:r>
              <a:rPr lang="en-US" dirty="0" smtClean="0"/>
              <a:t>Grammar </a:t>
            </a:r>
            <a:r>
              <a:rPr lang="en-US" dirty="0"/>
              <a:t>based on POSIX standard </a:t>
            </a:r>
            <a:r>
              <a:rPr lang="en-US" dirty="0" smtClean="0"/>
              <a:t>shell</a:t>
            </a:r>
          </a:p>
          <a:p>
            <a:pPr lvl="2"/>
            <a:r>
              <a:rPr lang="en-US" dirty="0" smtClean="0"/>
              <a:t>IEEE </a:t>
            </a:r>
            <a:r>
              <a:rPr lang="en-US" dirty="0"/>
              <a:t>Specification 1003.2</a:t>
            </a:r>
            <a:endParaRPr lang="en-US" dirty="0" smtClean="0"/>
          </a:p>
          <a:p>
            <a:pPr lvl="1"/>
            <a:r>
              <a:rPr lang="en-US" dirty="0" smtClean="0"/>
              <a:t>Part of the standard for Windows admin</a:t>
            </a:r>
          </a:p>
          <a:p>
            <a:pPr lvl="2"/>
            <a:r>
              <a:rPr lang="en-US" dirty="0" smtClean="0"/>
              <a:t>Included in Common Engineering Criteria</a:t>
            </a:r>
          </a:p>
        </p:txBody>
      </p:sp>
    </p:spTree>
    <p:extLst>
      <p:ext uri="{BB962C8B-B14F-4D97-AF65-F5344CB8AC3E}">
        <p14:creationId xmlns:p14="http://schemas.microsoft.com/office/powerpoint/2010/main" val="298685598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V2 Improvements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Modules</a:t>
            </a:r>
          </a:p>
          <a:p>
            <a:pPr lvl="1"/>
            <a:r>
              <a:rPr lang="en-US" dirty="0"/>
              <a:t>Libraries of PowerShell </a:t>
            </a:r>
            <a:r>
              <a:rPr lang="en-US" dirty="0" smtClean="0"/>
              <a:t>code</a:t>
            </a:r>
          </a:p>
          <a:p>
            <a:r>
              <a:rPr lang="en-US" dirty="0" smtClean="0"/>
              <a:t>Better support for scripts and functions</a:t>
            </a:r>
          </a:p>
          <a:p>
            <a:pPr lvl="1"/>
            <a:r>
              <a:rPr lang="en-US" dirty="0" smtClean="0"/>
              <a:t>Equivalent functionality to </a:t>
            </a:r>
            <a:r>
              <a:rPr lang="en-US" dirty="0" err="1" smtClean="0"/>
              <a:t>cmdlets</a:t>
            </a:r>
            <a:endParaRPr lang="en-US" dirty="0" smtClean="0"/>
          </a:p>
          <a:p>
            <a:r>
              <a:rPr lang="en-US" dirty="0" err="1" smtClean="0"/>
              <a:t>Remoting</a:t>
            </a:r>
            <a:r>
              <a:rPr lang="en-US" dirty="0" smtClean="0"/>
              <a:t> and support for </a:t>
            </a:r>
            <a:r>
              <a:rPr lang="en-US" dirty="0" err="1" smtClean="0"/>
              <a:t>WSMan</a:t>
            </a:r>
            <a:endParaRPr lang="en-US" dirty="0" smtClean="0"/>
          </a:p>
          <a:p>
            <a:r>
              <a:rPr lang="en-US" dirty="0" smtClean="0"/>
              <a:t>Background jobs</a:t>
            </a:r>
          </a:p>
          <a:p>
            <a:r>
              <a:rPr lang="en-US" dirty="0"/>
              <a:t>Integrated Scripting </a:t>
            </a:r>
            <a:r>
              <a:rPr lang="en-US" dirty="0" smtClean="0"/>
              <a:t>Environment</a:t>
            </a:r>
          </a:p>
          <a:p>
            <a:r>
              <a:rPr lang="en-US" dirty="0" smtClean="0"/>
              <a:t>Better tracing and debugging</a:t>
            </a:r>
          </a:p>
          <a:p>
            <a:r>
              <a:rPr lang="en-US" dirty="0" smtClean="0"/>
              <a:t>Transactions and Event support</a:t>
            </a:r>
          </a:p>
          <a:p>
            <a:r>
              <a:rPr lang="en-US" dirty="0" smtClean="0"/>
              <a:t>Many other functionality improvements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91201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V3 Improvements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Workflows</a:t>
            </a:r>
          </a:p>
          <a:p>
            <a:r>
              <a:rPr lang="en-US" dirty="0" smtClean="0"/>
              <a:t>Scheduled Job support</a:t>
            </a:r>
          </a:p>
          <a:p>
            <a:r>
              <a:rPr lang="en-US" dirty="0" err="1" smtClean="0"/>
              <a:t>Remoting</a:t>
            </a:r>
            <a:r>
              <a:rPr lang="en-US" dirty="0" smtClean="0"/>
              <a:t> enabled by default</a:t>
            </a:r>
          </a:p>
          <a:p>
            <a:r>
              <a:rPr lang="en-US" dirty="0" smtClean="0"/>
              <a:t>Module overloading</a:t>
            </a:r>
          </a:p>
          <a:p>
            <a:r>
              <a:rPr lang="en-US" dirty="0" smtClean="0"/>
              <a:t>ISE </a:t>
            </a:r>
            <a:r>
              <a:rPr lang="en-US" dirty="0" err="1" smtClean="0"/>
              <a:t>Intellisense</a:t>
            </a:r>
            <a:endParaRPr lang="en-US" dirty="0" smtClean="0"/>
          </a:p>
          <a:p>
            <a:r>
              <a:rPr lang="en-US" dirty="0" smtClean="0"/>
              <a:t>Updatable help</a:t>
            </a:r>
          </a:p>
          <a:p>
            <a:pPr lvl="1"/>
            <a:r>
              <a:rPr lang="en-US" dirty="0" smtClean="0"/>
              <a:t>Help not shipped with PowerShell</a:t>
            </a:r>
          </a:p>
          <a:p>
            <a:r>
              <a:rPr lang="en-US" dirty="0" smtClean="0"/>
              <a:t>WMI "</a:t>
            </a:r>
            <a:r>
              <a:rPr lang="en-US" dirty="0" err="1" smtClean="0"/>
              <a:t>cmdlets</a:t>
            </a:r>
            <a:r>
              <a:rPr lang="en-US" dirty="0" smtClean="0"/>
              <a:t> over objects"</a:t>
            </a:r>
          </a:p>
          <a:p>
            <a:r>
              <a:rPr lang="en-US" dirty="0" smtClean="0"/>
              <a:t>Simplified syntax for</a:t>
            </a:r>
          </a:p>
          <a:p>
            <a:pPr lvl="1"/>
            <a:r>
              <a:rPr lang="en-US" dirty="0" smtClean="0"/>
              <a:t>Where-Object, Select-Object, Group-Object</a:t>
            </a:r>
          </a:p>
        </p:txBody>
      </p:sp>
    </p:spTree>
    <p:extLst>
      <p:ext uri="{BB962C8B-B14F-4D97-AF65-F5344CB8AC3E}">
        <p14:creationId xmlns:p14="http://schemas.microsoft.com/office/powerpoint/2010/main" val="42564096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PowerShell Language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Pipes objects between </a:t>
            </a:r>
            <a:r>
              <a:rPr lang="en-US" dirty="0" smtClean="0"/>
              <a:t>commands</a:t>
            </a:r>
          </a:p>
          <a:p>
            <a:pPr lvl="1"/>
            <a:r>
              <a:rPr lang="en-US" dirty="0"/>
              <a:t>N</a:t>
            </a:r>
            <a:r>
              <a:rPr lang="en-US" dirty="0" smtClean="0"/>
              <a:t>ot text</a:t>
            </a:r>
          </a:p>
          <a:p>
            <a:r>
              <a:rPr lang="en-US" dirty="0" smtClean="0"/>
              <a:t>Case-insensitive language syntax</a:t>
            </a:r>
          </a:p>
          <a:p>
            <a:r>
              <a:rPr lang="en-US" dirty="0" smtClean="0"/>
              <a:t>Two types of comments</a:t>
            </a:r>
          </a:p>
          <a:p>
            <a:pPr lvl="1"/>
            <a:r>
              <a:rPr lang="en-US" dirty="0" smtClean="0"/>
              <a:t>Line comments and block comments</a:t>
            </a:r>
          </a:p>
          <a:p>
            <a:r>
              <a:rPr lang="en-US" dirty="0" smtClean="0"/>
              <a:t>Help system is the get-help command</a:t>
            </a:r>
          </a:p>
          <a:p>
            <a:pPr lvl="1"/>
            <a:r>
              <a:rPr lang="en-US" dirty="0" smtClean="0"/>
              <a:t>Or -? on any command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13688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Concepts Introduction</a:t>
            </a:r>
            <a:endParaRPr lang="en-US" dirty="0" smtClean="0"/>
          </a:p>
        </p:txBody>
      </p:sp>
      <p:sp>
        <p:nvSpPr>
          <p:cNvPr id="6147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Profile</a:t>
            </a:r>
          </a:p>
          <a:p>
            <a:r>
              <a:rPr lang="en-US" dirty="0" smtClean="0"/>
              <a:t>Commands (get-command)</a:t>
            </a:r>
          </a:p>
          <a:p>
            <a:pPr lvl="1"/>
            <a:r>
              <a:rPr lang="en-US" dirty="0" smtClean="0"/>
              <a:t>Each command supports common parameters (e.g.    -Verbose)</a:t>
            </a:r>
          </a:p>
          <a:p>
            <a:r>
              <a:rPr lang="en-US" dirty="0" smtClean="0"/>
              <a:t>Objects (new-object)</a:t>
            </a:r>
          </a:p>
          <a:p>
            <a:r>
              <a:rPr lang="en-US" dirty="0" smtClean="0"/>
              <a:t>Members (get-member)</a:t>
            </a:r>
          </a:p>
          <a:p>
            <a:r>
              <a:rPr lang="en-US" dirty="0" smtClean="0"/>
              <a:t>Pipes and Formatters (format-table)</a:t>
            </a:r>
          </a:p>
          <a:p>
            <a:r>
              <a:rPr lang="en-US" dirty="0" smtClean="0"/>
              <a:t>Scripts, Script Execution Policy, and Dot-Sourcing</a:t>
            </a:r>
          </a:p>
          <a:p>
            <a:r>
              <a:rPr lang="en-US" dirty="0" smtClean="0"/>
              <a:t>Aliases</a:t>
            </a:r>
          </a:p>
          <a:p>
            <a:pPr lvl="1"/>
            <a:r>
              <a:rPr lang="en-US" dirty="0" smtClean="0"/>
              <a:t>For common Command Shell and Unix commands</a:t>
            </a:r>
          </a:p>
          <a:p>
            <a:pPr lvl="1"/>
            <a:r>
              <a:rPr lang="en-US" dirty="0" smtClean="0"/>
              <a:t>Alias: available as a drive</a:t>
            </a:r>
          </a:p>
        </p:txBody>
      </p:sp>
    </p:spTree>
    <p:extLst>
      <p:ext uri="{BB962C8B-B14F-4D97-AF65-F5344CB8AC3E}">
        <p14:creationId xmlns:p14="http://schemas.microsoft.com/office/powerpoint/2010/main" val="79131659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Variables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Variables begin with </a:t>
            </a:r>
            <a:r>
              <a:rPr lang="en-US" dirty="0" smtClean="0"/>
              <a:t>$, don't need to be declared</a:t>
            </a:r>
          </a:p>
          <a:p>
            <a:r>
              <a:rPr lang="en-US" dirty="0" smtClean="0"/>
              <a:t>Tab, property completion</a:t>
            </a:r>
          </a:p>
          <a:p>
            <a:r>
              <a:rPr lang="en-US" dirty="0" smtClean="0"/>
              <a:t>Can be used to store command values</a:t>
            </a:r>
          </a:p>
          <a:p>
            <a:r>
              <a:rPr lang="en-US" dirty="0" smtClean="0"/>
              <a:t>Automatic variables: $_, $null, $true/$false</a:t>
            </a:r>
          </a:p>
          <a:p>
            <a:pPr lvl="1"/>
            <a:r>
              <a:rPr lang="en-US" dirty="0" smtClean="0"/>
              <a:t>get-help </a:t>
            </a:r>
            <a:r>
              <a:rPr lang="en-US" dirty="0" err="1" smtClean="0"/>
              <a:t>about_Automatic_Variables</a:t>
            </a:r>
            <a:endParaRPr lang="en-US" dirty="0" smtClean="0"/>
          </a:p>
          <a:p>
            <a:r>
              <a:rPr lang="en-US" dirty="0" smtClean="0"/>
              <a:t>Variables can be based on file system</a:t>
            </a:r>
          </a:p>
          <a:p>
            <a:pPr lvl="1"/>
            <a:r>
              <a:rPr lang="en-US" dirty="0" smtClean="0"/>
              <a:t>${c:\file.txt}.Length</a:t>
            </a:r>
          </a:p>
          <a:p>
            <a:r>
              <a:rPr lang="en-US" dirty="0" smtClean="0"/>
              <a:t>Environment variables</a:t>
            </a:r>
          </a:p>
          <a:p>
            <a:pPr lvl="1"/>
            <a:r>
              <a:rPr lang="en-US" dirty="0" err="1" smtClean="0"/>
              <a:t>env</a:t>
            </a:r>
            <a:r>
              <a:rPr lang="en-US" dirty="0" smtClean="0"/>
              <a:t>: drive</a:t>
            </a:r>
          </a:p>
          <a:p>
            <a:r>
              <a:rPr lang="en-US" dirty="0" smtClean="0"/>
              <a:t>Properties and methods</a:t>
            </a:r>
          </a:p>
          <a:p>
            <a:pPr lvl="1"/>
            <a:r>
              <a:rPr lang="en-US" dirty="0" smtClean="0"/>
              <a:t>Instance method, property</a:t>
            </a:r>
          </a:p>
          <a:p>
            <a:pPr lvl="1"/>
            <a:r>
              <a:rPr lang="en-US" dirty="0" smtClean="0"/>
              <a:t>Static method, property </a:t>
            </a:r>
          </a:p>
          <a:p>
            <a:pPr lvl="2"/>
            <a:r>
              <a:rPr lang="en-US" dirty="0" smtClean="0"/>
              <a:t>[</a:t>
            </a:r>
            <a:r>
              <a:rPr lang="en-US" dirty="0" err="1" smtClean="0"/>
              <a:t>sometype</a:t>
            </a:r>
            <a:r>
              <a:rPr lang="en-US" dirty="0" smtClean="0"/>
              <a:t>]::</a:t>
            </a:r>
            <a:r>
              <a:rPr lang="en-US" dirty="0" err="1" smtClean="0"/>
              <a:t>someprop</a:t>
            </a:r>
            <a:endParaRPr lang="en-US" dirty="0" smtClean="0"/>
          </a:p>
          <a:p>
            <a:r>
              <a:rPr lang="en-US" dirty="0"/>
              <a:t>Variable splatting - use @</a:t>
            </a:r>
            <a:r>
              <a:rPr lang="en-US" dirty="0" err="1"/>
              <a:t>var</a:t>
            </a:r>
            <a:r>
              <a:rPr lang="en-US" dirty="0"/>
              <a:t> instead of $</a:t>
            </a:r>
            <a:r>
              <a:rPr lang="en-US" dirty="0" err="1"/>
              <a:t>var</a:t>
            </a:r>
            <a:endParaRPr lang="en-US" dirty="0"/>
          </a:p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4255298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Types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Uses PowerShell Extended Type System</a:t>
            </a:r>
          </a:p>
          <a:p>
            <a:pPr lvl="1"/>
            <a:r>
              <a:rPr lang="en-US" dirty="0" err="1" smtClean="0"/>
              <a:t>PSObject</a:t>
            </a:r>
            <a:r>
              <a:rPr lang="en-US" dirty="0" smtClean="0"/>
              <a:t> (root of the PowerShell type system) </a:t>
            </a:r>
          </a:p>
          <a:p>
            <a:pPr lvl="1"/>
            <a:r>
              <a:rPr lang="en-US" dirty="0" smtClean="0"/>
              <a:t>Can add properties, members, aliases to any type</a:t>
            </a:r>
          </a:p>
          <a:p>
            <a:r>
              <a:rPr lang="en-US" dirty="0" smtClean="0"/>
              <a:t>Type adapters for .NET, COM, WMI</a:t>
            </a:r>
          </a:p>
          <a:p>
            <a:pPr lvl="1"/>
            <a:r>
              <a:rPr lang="en-US" dirty="0" smtClean="0"/>
              <a:t>ADO, ADSI, Custom (only extended properties)</a:t>
            </a:r>
          </a:p>
          <a:p>
            <a:r>
              <a:rPr lang="en-US" dirty="0" smtClean="0"/>
              <a:t>Types - use </a:t>
            </a:r>
            <a:r>
              <a:rPr lang="en-US" dirty="0" err="1" smtClean="0"/>
              <a:t>GetType</a:t>
            </a:r>
            <a:r>
              <a:rPr lang="en-US" dirty="0" smtClean="0"/>
              <a:t>() method</a:t>
            </a:r>
          </a:p>
          <a:p>
            <a:pPr lvl="1"/>
            <a:r>
              <a:rPr lang="en-US" dirty="0" smtClean="0"/>
              <a:t>Strings</a:t>
            </a:r>
          </a:p>
          <a:p>
            <a:pPr lvl="2"/>
            <a:r>
              <a:rPr lang="en-US" dirty="0" smtClean="0"/>
              <a:t>Double quotes (variables expanded) </a:t>
            </a:r>
            <a:r>
              <a:rPr lang="en-US" dirty="0" err="1" smtClean="0"/>
              <a:t>vs</a:t>
            </a:r>
            <a:r>
              <a:rPr lang="en-US" dirty="0" smtClean="0"/>
              <a:t> single quotes</a:t>
            </a:r>
          </a:p>
          <a:p>
            <a:pPr lvl="2"/>
            <a:r>
              <a:rPr lang="en-US" dirty="0" smtClean="0"/>
              <a:t>Here strings - multi-line, begin and end with @ </a:t>
            </a:r>
          </a:p>
          <a:p>
            <a:pPr lvl="1"/>
            <a:r>
              <a:rPr lang="en-US" dirty="0" smtClean="0"/>
              <a:t>Number - with suffixes like '</a:t>
            </a:r>
            <a:r>
              <a:rPr lang="en-US" dirty="0" err="1" smtClean="0"/>
              <a:t>mb</a:t>
            </a:r>
            <a:r>
              <a:rPr lang="en-US" dirty="0" smtClean="0"/>
              <a:t>' in V2</a:t>
            </a:r>
          </a:p>
          <a:p>
            <a:pPr lvl="1"/>
            <a:r>
              <a:rPr lang="en-US" dirty="0" err="1" smtClean="0"/>
              <a:t>Hashtable</a:t>
            </a:r>
            <a:r>
              <a:rPr lang="en-US" dirty="0" smtClean="0"/>
              <a:t> - @{Name = 'value'; ...}</a:t>
            </a:r>
          </a:p>
          <a:p>
            <a:pPr lvl="1"/>
            <a:r>
              <a:rPr lang="en-US" dirty="0" smtClean="0"/>
              <a:t>Array - comma operator</a:t>
            </a:r>
          </a:p>
          <a:p>
            <a:r>
              <a:rPr lang="en-US" dirty="0" smtClean="0"/>
              <a:t>Type specification and casting </a:t>
            </a:r>
          </a:p>
          <a:p>
            <a:pPr lvl="1"/>
            <a:r>
              <a:rPr lang="en-US" dirty="0" smtClean="0"/>
              <a:t>[</a:t>
            </a:r>
            <a:r>
              <a:rPr lang="en-US" dirty="0" err="1" smtClean="0"/>
              <a:t>sometype</a:t>
            </a:r>
            <a:r>
              <a:rPr lang="en-US" dirty="0" smtClean="0"/>
              <a:t>]$a</a:t>
            </a:r>
          </a:p>
          <a:p>
            <a:pPr lvl="1"/>
            <a:r>
              <a:rPr lang="en-US" dirty="0" smtClean="0"/>
              <a:t>List of type aliases - (e.g. [</a:t>
            </a:r>
            <a:r>
              <a:rPr lang="en-US" dirty="0" err="1" smtClean="0"/>
              <a:t>int</a:t>
            </a:r>
            <a:r>
              <a:rPr lang="en-US" dirty="0" smtClean="0"/>
              <a:t>] or [xml]) [ref] gets a reference variable</a:t>
            </a:r>
          </a:p>
          <a:p>
            <a:pPr lvl="1"/>
            <a:r>
              <a:rPr lang="en-US" dirty="0" smtClean="0"/>
              <a:t>Generic support in V2 [</a:t>
            </a:r>
            <a:r>
              <a:rPr lang="en-US" dirty="0" err="1" smtClean="0"/>
              <a:t>system.collections.generic.list</a:t>
            </a:r>
            <a:r>
              <a:rPr lang="en-US" dirty="0" smtClean="0"/>
              <a:t>[</a:t>
            </a:r>
            <a:r>
              <a:rPr lang="en-US" dirty="0" err="1" smtClean="0"/>
              <a:t>int</a:t>
            </a:r>
            <a:r>
              <a:rPr lang="en-US" dirty="0" smtClean="0"/>
              <a:t>]] </a:t>
            </a:r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086100142"/>
      </p:ext>
    </p:extLst>
  </p:cSld>
  <p:clrMapOvr>
    <a:masterClrMapping/>
  </p:clrMapOvr>
</p:sld>
</file>

<file path=ppt/theme/theme1.xml><?xml version="1.0" encoding="utf-8"?>
<a:theme xmlns:a="http://schemas.openxmlformats.org/drawingml/2006/main" name="SQLskills Master Template">
  <a:themeElements>
    <a:clrScheme name="SQLskills Master Template 1">
      <a:dk1>
        <a:srgbClr val="000000"/>
      </a:dk1>
      <a:lt1>
        <a:srgbClr val="FFFFFF"/>
      </a:lt1>
      <a:dk2>
        <a:srgbClr val="00478E"/>
      </a:dk2>
      <a:lt2>
        <a:srgbClr val="FFCC29"/>
      </a:lt2>
      <a:accent1>
        <a:srgbClr val="FCEB98"/>
      </a:accent1>
      <a:accent2>
        <a:srgbClr val="EC773C"/>
      </a:accent2>
      <a:accent3>
        <a:srgbClr val="AAB1C6"/>
      </a:accent3>
      <a:accent4>
        <a:srgbClr val="DADADA"/>
      </a:accent4>
      <a:accent5>
        <a:srgbClr val="FDF3CA"/>
      </a:accent5>
      <a:accent6>
        <a:srgbClr val="D66B35"/>
      </a:accent6>
      <a:hlink>
        <a:srgbClr val="FFFFCC"/>
      </a:hlink>
      <a:folHlink>
        <a:srgbClr val="FFCC99"/>
      </a:folHlink>
    </a:clrScheme>
    <a:fontScheme name="SQLskills Master Template">
      <a:majorFont>
        <a:latin typeface="Eurostile"/>
        <a:ea typeface=""/>
        <a:cs typeface=""/>
      </a:majorFont>
      <a:minorFont>
        <a:latin typeface="Eurostil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lnDef>
  </a:objectDefaults>
  <a:extraClrSchemeLst>
    <a:extraClrScheme>
      <a:clrScheme name="SQLskills Master Template 1">
        <a:dk1>
          <a:srgbClr val="000000"/>
        </a:dk1>
        <a:lt1>
          <a:srgbClr val="FFFFFF"/>
        </a:lt1>
        <a:dk2>
          <a:srgbClr val="00478E"/>
        </a:dk2>
        <a:lt2>
          <a:srgbClr val="FFCC29"/>
        </a:lt2>
        <a:accent1>
          <a:srgbClr val="FCEB98"/>
        </a:accent1>
        <a:accent2>
          <a:srgbClr val="EC773C"/>
        </a:accent2>
        <a:accent3>
          <a:srgbClr val="AAB1C6"/>
        </a:accent3>
        <a:accent4>
          <a:srgbClr val="DADADA"/>
        </a:accent4>
        <a:accent5>
          <a:srgbClr val="FDF3CA"/>
        </a:accent5>
        <a:accent6>
          <a:srgbClr val="D66B35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SQLskills_BobB_Template">
  <a:themeElements>
    <a:clrScheme name="SQLskills_BobB_Template 1">
      <a:dk1>
        <a:srgbClr val="000000"/>
      </a:dk1>
      <a:lt1>
        <a:srgbClr val="FFFFFF"/>
      </a:lt1>
      <a:dk2>
        <a:srgbClr val="00478E"/>
      </a:dk2>
      <a:lt2>
        <a:srgbClr val="FFCC29"/>
      </a:lt2>
      <a:accent1>
        <a:srgbClr val="FCEB98"/>
      </a:accent1>
      <a:accent2>
        <a:srgbClr val="EC773C"/>
      </a:accent2>
      <a:accent3>
        <a:srgbClr val="AAB1C6"/>
      </a:accent3>
      <a:accent4>
        <a:srgbClr val="DADADA"/>
      </a:accent4>
      <a:accent5>
        <a:srgbClr val="FDF3CA"/>
      </a:accent5>
      <a:accent6>
        <a:srgbClr val="D66B35"/>
      </a:accent6>
      <a:hlink>
        <a:srgbClr val="50B72B"/>
      </a:hlink>
      <a:folHlink>
        <a:srgbClr val="569EE0"/>
      </a:folHlink>
    </a:clrScheme>
    <a:fontScheme name="SQLskills_BobB_Template">
      <a:majorFont>
        <a:latin typeface="Eurostile"/>
        <a:ea typeface=""/>
        <a:cs typeface="Arial"/>
      </a:majorFont>
      <a:minorFont>
        <a:latin typeface="Eurostile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lnDef>
  </a:objectDefaults>
  <a:extraClrSchemeLst>
    <a:extraClrScheme>
      <a:clrScheme name="SQLskills_BobB_Template 1">
        <a:dk1>
          <a:srgbClr val="000000"/>
        </a:dk1>
        <a:lt1>
          <a:srgbClr val="FFFFFF"/>
        </a:lt1>
        <a:dk2>
          <a:srgbClr val="00478E"/>
        </a:dk2>
        <a:lt2>
          <a:srgbClr val="FFCC29"/>
        </a:lt2>
        <a:accent1>
          <a:srgbClr val="FCEB98"/>
        </a:accent1>
        <a:accent2>
          <a:srgbClr val="EC773C"/>
        </a:accent2>
        <a:accent3>
          <a:srgbClr val="AAB1C6"/>
        </a:accent3>
        <a:accent4>
          <a:srgbClr val="DADADA"/>
        </a:accent4>
        <a:accent5>
          <a:srgbClr val="FDF3CA"/>
        </a:accent5>
        <a:accent6>
          <a:srgbClr val="D66B35"/>
        </a:accent6>
        <a:hlink>
          <a:srgbClr val="50B72B"/>
        </a:hlink>
        <a:folHlink>
          <a:srgbClr val="569EE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5490</TotalTime>
  <Words>1565</Words>
  <Application>Microsoft Office PowerPoint</Application>
  <PresentationFormat>Letter Paper (8.5x11 in)</PresentationFormat>
  <Paragraphs>331</Paragraphs>
  <Slides>24</Slides>
  <Notes>17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24</vt:i4>
      </vt:variant>
    </vt:vector>
  </HeadingPairs>
  <TitlesOfParts>
    <vt:vector size="26" baseType="lpstr">
      <vt:lpstr>SQLskills Master Template</vt:lpstr>
      <vt:lpstr>SQLskills_BobB_Template</vt:lpstr>
      <vt:lpstr>Module 7 PowerShell Language Basics</vt:lpstr>
      <vt:lpstr>Overview</vt:lpstr>
      <vt:lpstr>What Is Windows PowerShell</vt:lpstr>
      <vt:lpstr>V2 Improvements</vt:lpstr>
      <vt:lpstr>V3 Improvements</vt:lpstr>
      <vt:lpstr>PowerShell Language</vt:lpstr>
      <vt:lpstr>Concepts Introduction</vt:lpstr>
      <vt:lpstr>Variables</vt:lpstr>
      <vt:lpstr>Types</vt:lpstr>
      <vt:lpstr>The Pipeline</vt:lpstr>
      <vt:lpstr>Operators</vt:lpstr>
      <vt:lpstr>Control Flow</vt:lpstr>
      <vt:lpstr>Errors</vt:lpstr>
      <vt:lpstr>Error Handling</vt:lpstr>
      <vt:lpstr>Extending Windows PowerShell</vt:lpstr>
      <vt:lpstr>Reusable Code</vt:lpstr>
      <vt:lpstr>Functions</vt:lpstr>
      <vt:lpstr>Scripts</vt:lpstr>
      <vt:lpstr>Advanced V2 Features</vt:lpstr>
      <vt:lpstr>Modules</vt:lpstr>
      <vt:lpstr>Manipulating Modules</vt:lpstr>
      <vt:lpstr>Remoting</vt:lpstr>
      <vt:lpstr>Review</vt:lpstr>
      <vt:lpstr>References</vt:lpstr>
    </vt:vector>
  </TitlesOfParts>
  <Manager>SQLskills.com</Manager>
  <Company>SYSolutions,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Advanced T-SQL</dc:title>
  <dc:subject>SQL Server 2008</dc:subject>
  <dc:creator>Bob Beauchemin</dc:creator>
  <cp:lastModifiedBy>bobb</cp:lastModifiedBy>
  <cp:revision>270</cp:revision>
  <dcterms:created xsi:type="dcterms:W3CDTF">2004-05-26T19:38:49Z</dcterms:created>
  <dcterms:modified xsi:type="dcterms:W3CDTF">2012-08-25T06:49:17Z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urse_Name">
    <vt:lpwstr>Indexes from Every Angle</vt:lpwstr>
  </property>
</Properties>
</file>