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6"/>
  </p:notesMasterIdLst>
  <p:handoutMasterIdLst>
    <p:handoutMasterId r:id="rId37"/>
  </p:handoutMasterIdLst>
  <p:sldIdLst>
    <p:sldId id="623" r:id="rId3"/>
    <p:sldId id="662" r:id="rId4"/>
    <p:sldId id="663" r:id="rId5"/>
    <p:sldId id="666" r:id="rId6"/>
    <p:sldId id="697" r:id="rId7"/>
    <p:sldId id="696" r:id="rId8"/>
    <p:sldId id="664" r:id="rId9"/>
    <p:sldId id="665" r:id="rId10"/>
    <p:sldId id="704" r:id="rId11"/>
    <p:sldId id="698" r:id="rId12"/>
    <p:sldId id="668" r:id="rId13"/>
    <p:sldId id="669" r:id="rId14"/>
    <p:sldId id="670" r:id="rId15"/>
    <p:sldId id="671" r:id="rId16"/>
    <p:sldId id="705" r:id="rId17"/>
    <p:sldId id="673" r:id="rId18"/>
    <p:sldId id="674" r:id="rId19"/>
    <p:sldId id="699" r:id="rId20"/>
    <p:sldId id="700" r:id="rId21"/>
    <p:sldId id="702" r:id="rId22"/>
    <p:sldId id="667" r:id="rId23"/>
    <p:sldId id="703" r:id="rId24"/>
    <p:sldId id="685" r:id="rId25"/>
    <p:sldId id="686" r:id="rId26"/>
    <p:sldId id="687" r:id="rId27"/>
    <p:sldId id="688" r:id="rId28"/>
    <p:sldId id="689" r:id="rId29"/>
    <p:sldId id="690" r:id="rId30"/>
    <p:sldId id="691" r:id="rId31"/>
    <p:sldId id="692" r:id="rId32"/>
    <p:sldId id="693" r:id="rId33"/>
    <p:sldId id="701" r:id="rId34"/>
    <p:sldId id="695" r:id="rId35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notesViewPr>
    <p:cSldViewPr snapToGrid="0">
      <p:cViewPr>
        <p:scale>
          <a:sx n="75" d="100"/>
          <a:sy n="75" d="100"/>
        </p:scale>
        <p:origin x="-3096" y="26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037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1640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09/19/SQLServer2008AndNETFrameworkVersions.aspx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09/19/SQLServer2008AndClientsTheLongStory.aspx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52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67F632-F668-462F-BF11-B3791B772F7D}" type="slidenum">
              <a:rPr lang="en-US"/>
              <a:pPr/>
              <a:t>1</a:t>
            </a:fld>
            <a:endParaRPr lang="en-US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Cliconfg.exe is installed on every Windows OS.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904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Prefixes</a:t>
            </a:r>
            <a:r>
              <a:rPr lang="en-US" baseline="0" dirty="0" smtClean="0"/>
              <a:t> are </a:t>
            </a:r>
            <a:r>
              <a:rPr lang="en-US" baseline="0" dirty="0" err="1" smtClean="0"/>
              <a:t>tcp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np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lpc</a:t>
            </a:r>
            <a:r>
              <a:rPr lang="en-US" baseline="0" dirty="0" smtClean="0"/>
              <a:t>: Also admin: for dedicated admin connection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351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http://blogs.msdn.com/b/sql_protocols/archive/2009/10/19/selectively-using-secure-connection-to-sql-server.aspx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Cliconfg.exe is installed on every Windows OS.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http://support.microsoft.com/kb/316898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35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Reference: </a:t>
            </a:r>
            <a:r>
              <a:rPr lang="en-US" sz="1300" u="sng" dirty="0">
                <a:hlinkClick r:id="rId3"/>
              </a:rPr>
              <a:t>http://www.sqlskills.com/blogs/bobb/2007/09/19/SQLServer2008AndNETFrameworkVersions.aspx</a:t>
            </a:r>
            <a:r>
              <a:rPr lang="en-US" sz="1300" dirty="0"/>
              <a:t> 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Reference: </a:t>
            </a:r>
            <a:r>
              <a:rPr lang="en-US" sz="1300" u="sng" dirty="0">
                <a:hlinkClick r:id="rId3"/>
              </a:rPr>
              <a:t>http://www.sqlskills.com/blogs/bobb/2007/09/19/SQLServer2008AndClientsTheLongStory.aspx</a:t>
            </a:r>
            <a:r>
              <a:rPr lang="en-US" sz="1300" dirty="0"/>
              <a:t>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235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8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ltGray">
          <a:xfrm>
            <a:off x="304800" y="0"/>
            <a:ext cx="8610600" cy="1219200"/>
          </a:xfrm>
          <a:prstGeom prst="rect">
            <a:avLst/>
          </a:prstGeom>
        </p:spPr>
        <p:txBody>
          <a:bodyPr rtlCol="0" anchor="t" anchorCtr="0"/>
          <a:lstStyle>
            <a:lvl1pPr algn="ctr"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160762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402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75" r:id="rId12"/>
    <p:sldLayoutId id="2147483676" r:id="rId13"/>
    <p:sldLayoutId id="2147483677" r:id="rId14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8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8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8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8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8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8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8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8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8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463675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15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SQL Server and Clients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Connection String New Additions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features require new providers</a:t>
            </a:r>
          </a:p>
          <a:p>
            <a:r>
              <a:rPr lang="en-US" dirty="0" smtClean="0"/>
              <a:t>SQL Server 2008 </a:t>
            </a:r>
          </a:p>
          <a:p>
            <a:pPr lvl="1"/>
            <a:r>
              <a:rPr lang="en-US" dirty="0" smtClean="0"/>
              <a:t>SQL Native Client 10</a:t>
            </a:r>
          </a:p>
          <a:p>
            <a:pPr lvl="1"/>
            <a:r>
              <a:rPr lang="en-US" dirty="0" smtClean="0"/>
              <a:t>Adds Server SPN, Failover Partner SPN</a:t>
            </a:r>
          </a:p>
          <a:p>
            <a:r>
              <a:rPr lang="en-US" dirty="0" smtClean="0"/>
              <a:t>SQL Server 2012</a:t>
            </a:r>
          </a:p>
          <a:p>
            <a:pPr lvl="1"/>
            <a:r>
              <a:rPr lang="en-US" dirty="0" smtClean="0"/>
              <a:t>SQL Native Client 11 - ADO.NET 4.0</a:t>
            </a:r>
          </a:p>
          <a:p>
            <a:pPr lvl="1"/>
            <a:r>
              <a:rPr lang="en-US" dirty="0" smtClean="0"/>
              <a:t>Adds </a:t>
            </a:r>
          </a:p>
          <a:p>
            <a:pPr lvl="2"/>
            <a:r>
              <a:rPr lang="en-US" dirty="0" smtClean="0"/>
              <a:t>Multi-subnet Failover</a:t>
            </a:r>
          </a:p>
          <a:p>
            <a:pPr lvl="2"/>
            <a:r>
              <a:rPr lang="en-US" dirty="0" smtClean="0"/>
              <a:t>Application Intent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95459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ADO.NET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ADO.NET changes occur in </a:t>
            </a:r>
            <a:r>
              <a:rPr lang="en-US" dirty="0" err="1" smtClean="0"/>
              <a:t>System.Data.dll</a:t>
            </a:r>
            <a:endParaRPr lang="en-US" dirty="0" smtClean="0"/>
          </a:p>
          <a:p>
            <a:pPr lvl="1"/>
            <a:r>
              <a:rPr lang="en-US" dirty="0" smtClean="0"/>
              <a:t>Version 2.0 with SQL Server 2005 - 2.0.50727.42</a:t>
            </a:r>
          </a:p>
          <a:p>
            <a:pPr lvl="1"/>
            <a:r>
              <a:rPr lang="en-US" dirty="0" smtClean="0"/>
              <a:t>Version 2.0 with .NET 3.5 - 2.0.50727.1433</a:t>
            </a:r>
          </a:p>
          <a:p>
            <a:pPr lvl="1"/>
            <a:r>
              <a:rPr lang="en-US" dirty="0" smtClean="0"/>
              <a:t>Version 2.0 with .NET 3.5 SP1 - 2.0.50727.3053</a:t>
            </a:r>
          </a:p>
          <a:p>
            <a:pPr lvl="2"/>
            <a:r>
              <a:rPr lang="en-US" dirty="0"/>
              <a:t>SQL Server 2008 - installed with .NET 3.5 </a:t>
            </a:r>
            <a:r>
              <a:rPr lang="en-US" dirty="0" smtClean="0"/>
              <a:t>SP1</a:t>
            </a:r>
          </a:p>
          <a:p>
            <a:pPr lvl="1"/>
            <a:r>
              <a:rPr lang="en-US" dirty="0" smtClean="0"/>
              <a:t>Version 4.0 supported for clients</a:t>
            </a:r>
          </a:p>
          <a:p>
            <a:pPr lvl="2"/>
            <a:r>
              <a:rPr lang="en-US" dirty="0" smtClean="0"/>
              <a:t>SQL Server 2012 installed with .NET 4.0</a:t>
            </a:r>
          </a:p>
          <a:p>
            <a:pPr lvl="2"/>
            <a:r>
              <a:rPr lang="en-US" dirty="0" smtClean="0"/>
              <a:t>SQLCLR supports 4.0 in SQL Server 2012</a:t>
            </a:r>
          </a:p>
          <a:p>
            <a:pPr lvl="1"/>
            <a:r>
              <a:rPr lang="en-US" dirty="0" smtClean="0"/>
              <a:t>Version 4.5 with .NET 4.5 - Windows 2012</a:t>
            </a:r>
          </a:p>
          <a:p>
            <a:r>
              <a:rPr lang="en-US" dirty="0" smtClean="0"/>
              <a:t>System.Data.dll (3.5 SP1) for 2008 adds</a:t>
            </a:r>
          </a:p>
          <a:p>
            <a:pPr lvl="1"/>
            <a:r>
              <a:rPr lang="en-US" dirty="0" smtClean="0"/>
              <a:t>Support for new data types</a:t>
            </a:r>
          </a:p>
          <a:p>
            <a:pPr lvl="1"/>
            <a:r>
              <a:rPr lang="en-US" dirty="0" smtClean="0"/>
              <a:t>Support for table-valued parameters</a:t>
            </a:r>
          </a:p>
        </p:txBody>
      </p:sp>
    </p:spTree>
    <p:extLst>
      <p:ext uri="{BB962C8B-B14F-4D97-AF65-F5344CB8AC3E}">
        <p14:creationId xmlns:p14="http://schemas.microsoft.com/office/powerpoint/2010/main" val="156025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ODBC Support</a:t>
            </a:r>
            <a:endParaRPr lang="en-US" dirty="0" smtClean="0"/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Open Database Connectivity</a:t>
            </a:r>
          </a:p>
          <a:p>
            <a:r>
              <a:rPr lang="en-GB" dirty="0" smtClean="0"/>
              <a:t>Strategic non-managed API going forward</a:t>
            </a:r>
          </a:p>
          <a:p>
            <a:r>
              <a:rPr lang="en-GB" dirty="0" smtClean="0"/>
              <a:t>C-Based database API</a:t>
            </a:r>
          </a:p>
          <a:p>
            <a:r>
              <a:rPr lang="en-GB" dirty="0" smtClean="0"/>
              <a:t>Database - neutral API</a:t>
            </a:r>
          </a:p>
          <a:p>
            <a:r>
              <a:rPr lang="en-GB" dirty="0" smtClean="0"/>
              <a:t>Implementation of ANSI SQL Standard API</a:t>
            </a:r>
          </a:p>
          <a:p>
            <a:pPr lvl="1"/>
            <a:r>
              <a:rPr lang="en-GB" dirty="0" smtClean="0"/>
              <a:t>Standard function library</a:t>
            </a:r>
          </a:p>
          <a:p>
            <a:r>
              <a:rPr lang="en-GB" dirty="0" smtClean="0"/>
              <a:t>Relational types only - no object or other enhancements</a:t>
            </a:r>
          </a:p>
          <a:p>
            <a:r>
              <a:rPr lang="en-GB" dirty="0" smtClean="0"/>
              <a:t>Supported by Microsoft since its inception</a:t>
            </a:r>
          </a:p>
          <a:p>
            <a:r>
              <a:rPr lang="en-GB" dirty="0" smtClean="0"/>
              <a:t>Fastest API for SQL Server</a:t>
            </a:r>
          </a:p>
          <a:p>
            <a:r>
              <a:rPr lang="en-GB" dirty="0" smtClean="0"/>
              <a:t>SQL Server ODBC driver uses TDS directly</a:t>
            </a:r>
          </a:p>
          <a:p>
            <a:r>
              <a:rPr lang="en-GB" dirty="0" smtClean="0"/>
              <a:t>Used in SQL Server directly</a:t>
            </a:r>
          </a:p>
          <a:p>
            <a:pPr lvl="1"/>
            <a:r>
              <a:rPr lang="en-GB" dirty="0" smtClean="0"/>
              <a:t>SSIS, SSRS, SSAS (through ADO.NET)</a:t>
            </a:r>
          </a:p>
          <a:p>
            <a:r>
              <a:rPr lang="en-GB" dirty="0" smtClean="0"/>
              <a:t>Refactored as RDO</a:t>
            </a:r>
          </a:p>
        </p:txBody>
      </p:sp>
    </p:spTree>
    <p:extLst>
      <p:ext uri="{BB962C8B-B14F-4D97-AF65-F5344CB8AC3E}">
        <p14:creationId xmlns:p14="http://schemas.microsoft.com/office/powerpoint/2010/main" val="222277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OLE DB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GB" dirty="0" smtClean="0"/>
              <a:t>COM-Based database API</a:t>
            </a:r>
          </a:p>
          <a:p>
            <a:pPr eaLnBrk="1" hangingPunct="1"/>
            <a:r>
              <a:rPr lang="en-GB" dirty="0" smtClean="0"/>
              <a:t>Database - neutral API</a:t>
            </a:r>
          </a:p>
          <a:p>
            <a:pPr eaLnBrk="1" hangingPunct="1"/>
            <a:r>
              <a:rPr lang="en-GB" dirty="0" smtClean="0"/>
              <a:t>Extensible by provider writers at all levels</a:t>
            </a:r>
          </a:p>
          <a:p>
            <a:pPr eaLnBrk="1" hangingPunct="1"/>
            <a:r>
              <a:rPr lang="en-GB" dirty="0" smtClean="0"/>
              <a:t>Relational and non-relational types</a:t>
            </a:r>
          </a:p>
          <a:p>
            <a:pPr eaLnBrk="1" hangingPunct="1"/>
            <a:r>
              <a:rPr lang="en-GB" dirty="0" smtClean="0"/>
              <a:t>Standard data conversion library</a:t>
            </a:r>
          </a:p>
          <a:p>
            <a:pPr eaLnBrk="1" hangingPunct="1"/>
            <a:r>
              <a:rPr lang="en-GB" dirty="0" smtClean="0"/>
              <a:t>Invented by Microsoft</a:t>
            </a:r>
          </a:p>
          <a:p>
            <a:pPr eaLnBrk="1" hangingPunct="1"/>
            <a:r>
              <a:rPr lang="en-GB" dirty="0" smtClean="0"/>
              <a:t>SQL Server OLE DB provider uses TDS directly</a:t>
            </a:r>
          </a:p>
          <a:p>
            <a:pPr eaLnBrk="1" hangingPunct="1"/>
            <a:r>
              <a:rPr lang="en-GB" dirty="0" smtClean="0"/>
              <a:t>OLE DB used in SQL Server functionality</a:t>
            </a:r>
          </a:p>
          <a:p>
            <a:pPr lvl="1" eaLnBrk="1" hangingPunct="1"/>
            <a:r>
              <a:rPr lang="en-GB" dirty="0" smtClean="0"/>
              <a:t>Linked Servers, SSIS, SSRS, SSAS</a:t>
            </a:r>
          </a:p>
          <a:p>
            <a:pPr eaLnBrk="1" hangingPunct="1"/>
            <a:r>
              <a:rPr lang="en-GB" dirty="0" smtClean="0"/>
              <a:t>Refactored and Simplified as ADO</a:t>
            </a:r>
          </a:p>
          <a:p>
            <a:pPr eaLnBrk="1" hangingPunct="1"/>
            <a:r>
              <a:rPr lang="en-GB" dirty="0" smtClean="0"/>
              <a:t>SQL Server provider deprecated as of 2012</a:t>
            </a:r>
          </a:p>
          <a:p>
            <a:pPr eaLnBrk="1" hangingPunct="1"/>
            <a:endParaRPr lang="en-GB" dirty="0" smtClean="0"/>
          </a:p>
          <a:p>
            <a:pPr eaLnBrk="1" hangingPunct="1"/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61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Native Client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Native Client is a single DLL that contains</a:t>
            </a:r>
          </a:p>
          <a:p>
            <a:pPr lvl="1"/>
            <a:r>
              <a:rPr lang="en-US" dirty="0" smtClean="0"/>
              <a:t>SQL Native Client ODBC driver</a:t>
            </a:r>
          </a:p>
          <a:p>
            <a:pPr lvl="1"/>
            <a:r>
              <a:rPr lang="en-US" dirty="0" smtClean="0"/>
              <a:t>SQL Native Client OLE DB provider</a:t>
            </a:r>
          </a:p>
          <a:p>
            <a:pPr lvl="1"/>
            <a:r>
              <a:rPr lang="en-US" dirty="0" smtClean="0"/>
              <a:t>Network libraries</a:t>
            </a:r>
          </a:p>
          <a:p>
            <a:r>
              <a:rPr lang="en-US" dirty="0" smtClean="0"/>
              <a:t>As of SQL Server 2005, it replaced</a:t>
            </a:r>
          </a:p>
          <a:p>
            <a:pPr lvl="1"/>
            <a:r>
              <a:rPr lang="en-US" dirty="0" smtClean="0"/>
              <a:t>SQL Server ODBC Driver</a:t>
            </a:r>
          </a:p>
          <a:p>
            <a:pPr lvl="1"/>
            <a:r>
              <a:rPr lang="en-US" dirty="0" smtClean="0"/>
              <a:t>Microsoft OLE DB Provider for SQL Server</a:t>
            </a:r>
          </a:p>
          <a:p>
            <a:r>
              <a:rPr lang="en-US" dirty="0" smtClean="0"/>
              <a:t>SQL Server 2005: SQL Native Client</a:t>
            </a:r>
          </a:p>
          <a:p>
            <a:r>
              <a:rPr lang="en-US" dirty="0" smtClean="0"/>
              <a:t>SQL Server 2008: SQL Native Client 10.0</a:t>
            </a:r>
          </a:p>
          <a:p>
            <a:r>
              <a:rPr lang="en-US" dirty="0" smtClean="0"/>
              <a:t>SQL Server 2012: SQL Native Client 11.0</a:t>
            </a:r>
          </a:p>
          <a:p>
            <a:pPr lvl="1"/>
            <a:r>
              <a:rPr lang="en-US" dirty="0" smtClean="0"/>
              <a:t>Requires a connection string change to upgrade</a:t>
            </a:r>
          </a:p>
        </p:txBody>
      </p:sp>
    </p:spTree>
    <p:extLst>
      <p:ext uri="{BB962C8B-B14F-4D97-AF65-F5344CB8AC3E}">
        <p14:creationId xmlns:p14="http://schemas.microsoft.com/office/powerpoint/2010/main" val="179893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Native Client and SPNs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SPN is not already set up</a:t>
            </a:r>
          </a:p>
          <a:p>
            <a:pPr lvl="1"/>
            <a:r>
              <a:rPr lang="en-US" dirty="0" smtClean="0"/>
              <a:t>Server SPN=</a:t>
            </a:r>
            <a:r>
              <a:rPr lang="en-US" dirty="0" err="1" smtClean="0"/>
              <a:t>user@domain</a:t>
            </a:r>
            <a:r>
              <a:rPr lang="en-US" dirty="0"/>
              <a:t> </a:t>
            </a:r>
          </a:p>
          <a:p>
            <a:pPr lvl="2"/>
            <a:r>
              <a:rPr lang="en-US" dirty="0" smtClean="0"/>
              <a:t>When service acct is domain user</a:t>
            </a:r>
          </a:p>
          <a:p>
            <a:pPr lvl="1"/>
            <a:r>
              <a:rPr lang="en-US" dirty="0" smtClean="0"/>
              <a:t>Server SPN=machine$@domain</a:t>
            </a:r>
          </a:p>
          <a:p>
            <a:pPr lvl="2"/>
            <a:r>
              <a:rPr lang="en-US" dirty="0" smtClean="0"/>
              <a:t>When service acct is network service</a:t>
            </a:r>
          </a:p>
          <a:p>
            <a:r>
              <a:rPr lang="en-US" dirty="0" smtClean="0"/>
              <a:t>Also used with Kerberos over shared memory</a:t>
            </a:r>
          </a:p>
          <a:p>
            <a:r>
              <a:rPr lang="en-US" dirty="0" smtClean="0"/>
              <a:t>All protocols can use regular format</a:t>
            </a:r>
          </a:p>
          <a:p>
            <a:pPr lvl="1"/>
            <a:r>
              <a:rPr lang="en-US" dirty="0" smtClean="0"/>
              <a:t>If SPN is already set up</a:t>
            </a:r>
          </a:p>
          <a:p>
            <a:pPr lvl="1"/>
            <a:r>
              <a:rPr lang="en-US" dirty="0" smtClean="0"/>
              <a:t>TCP, NP, Shared Memory (</a:t>
            </a:r>
            <a:r>
              <a:rPr lang="en-US" dirty="0" err="1" smtClean="0"/>
              <a:t>lpc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095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JDBC Driver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Version 4.0 is latest version	</a:t>
            </a:r>
          </a:p>
          <a:p>
            <a:pPr lvl="1"/>
            <a:r>
              <a:rPr lang="en-US" dirty="0" smtClean="0"/>
              <a:t>For Windows and </a:t>
            </a:r>
            <a:r>
              <a:rPr lang="en-US" dirty="0" err="1" smtClean="0"/>
              <a:t>Unices</a:t>
            </a:r>
            <a:endParaRPr lang="en-US" dirty="0" smtClean="0"/>
          </a:p>
          <a:p>
            <a:pPr lvl="2"/>
            <a:r>
              <a:rPr lang="en-US" dirty="0" smtClean="0"/>
              <a:t>Only SUSE, Solaris, Windows are tested</a:t>
            </a:r>
          </a:p>
          <a:p>
            <a:pPr lvl="1"/>
            <a:r>
              <a:rPr lang="en-US" dirty="0" smtClean="0"/>
              <a:t>JRE 5 or 6 required</a:t>
            </a:r>
          </a:p>
          <a:p>
            <a:r>
              <a:rPr lang="en-US" dirty="0" smtClean="0"/>
              <a:t>New features include</a:t>
            </a:r>
          </a:p>
          <a:p>
            <a:pPr lvl="1"/>
            <a:r>
              <a:rPr lang="en-US" dirty="0" smtClean="0"/>
              <a:t>Adaptive Buffering - support any type of large data</a:t>
            </a:r>
          </a:p>
          <a:p>
            <a:pPr lvl="1"/>
            <a:r>
              <a:rPr lang="en-US" dirty="0" smtClean="0"/>
              <a:t>SSL encryption</a:t>
            </a:r>
          </a:p>
          <a:p>
            <a:pPr lvl="1"/>
            <a:r>
              <a:rPr lang="en-US" dirty="0" smtClean="0"/>
              <a:t>SQL Server 2005 features - including snapshot cursor</a:t>
            </a:r>
          </a:p>
          <a:p>
            <a:r>
              <a:rPr lang="en-US" dirty="0" smtClean="0"/>
              <a:t>JDBC 4.0 compliant driver</a:t>
            </a:r>
          </a:p>
          <a:p>
            <a:pPr lvl="1"/>
            <a:r>
              <a:rPr lang="en-US" dirty="0" smtClean="0"/>
              <a:t>Supports </a:t>
            </a:r>
            <a:r>
              <a:rPr lang="en-US" dirty="0" err="1" smtClean="0"/>
              <a:t>XADataSource</a:t>
            </a:r>
            <a:r>
              <a:rPr lang="en-US" dirty="0" smtClean="0"/>
              <a:t> - tightly coupled XA transactions</a:t>
            </a:r>
          </a:p>
          <a:p>
            <a:pPr lvl="1"/>
            <a:r>
              <a:rPr lang="en-US" dirty="0" smtClean="0"/>
              <a:t>J2EE compliant connection pooling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58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PHP, Node.js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PHP is often used in web-applications</a:t>
            </a:r>
          </a:p>
          <a:p>
            <a:pPr lvl="1"/>
            <a:r>
              <a:rPr lang="en-US" dirty="0" smtClean="0"/>
              <a:t>Part of the LAMP stack</a:t>
            </a:r>
          </a:p>
          <a:p>
            <a:r>
              <a:rPr lang="en-US" dirty="0" smtClean="0"/>
              <a:t>SQL Server PHP support with IIS-based PHP</a:t>
            </a:r>
          </a:p>
          <a:p>
            <a:r>
              <a:rPr lang="en-US" dirty="0" smtClean="0"/>
              <a:t>PHP driver uses ODBC driver</a:t>
            </a:r>
          </a:p>
          <a:p>
            <a:r>
              <a:rPr lang="en-US" dirty="0" smtClean="0"/>
              <a:t>Node.js is a </a:t>
            </a:r>
            <a:r>
              <a:rPr lang="en-US" dirty="0" err="1" smtClean="0"/>
              <a:t>Javascript</a:t>
            </a:r>
            <a:r>
              <a:rPr lang="en-US" dirty="0" smtClean="0"/>
              <a:t>-based </a:t>
            </a:r>
            <a:r>
              <a:rPr lang="en-US" dirty="0" err="1" smtClean="0"/>
              <a:t>dev</a:t>
            </a:r>
            <a:r>
              <a:rPr lang="en-US" dirty="0" smtClean="0"/>
              <a:t> tool</a:t>
            </a:r>
          </a:p>
          <a:p>
            <a:r>
              <a:rPr lang="en-US" dirty="0" smtClean="0"/>
              <a:t>Node.js SQL Server driver uses ODBC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92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ODBC for Linux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Version 1.0 released</a:t>
            </a:r>
          </a:p>
          <a:p>
            <a:pPr lvl="1"/>
            <a:r>
              <a:rPr lang="en-US" dirty="0" smtClean="0"/>
              <a:t>Supports Red Hat Linux 5 and 6</a:t>
            </a:r>
          </a:p>
          <a:p>
            <a:r>
              <a:rPr lang="en-US" dirty="0" smtClean="0"/>
              <a:t>Based on SQL Native Client 11</a:t>
            </a:r>
          </a:p>
          <a:p>
            <a:pPr lvl="1"/>
            <a:r>
              <a:rPr lang="en-US" dirty="0" smtClean="0"/>
              <a:t>Supports SQL Server 2008 - 2012</a:t>
            </a:r>
          </a:p>
          <a:p>
            <a:r>
              <a:rPr lang="en-US" dirty="0" smtClean="0"/>
              <a:t>64-bit only</a:t>
            </a:r>
          </a:p>
          <a:p>
            <a:pPr lvl="1"/>
            <a:r>
              <a:rPr lang="en-US" dirty="0" err="1" smtClean="0"/>
              <a:t>UnixODBC</a:t>
            </a:r>
            <a:r>
              <a:rPr lang="en-US" dirty="0" smtClean="0"/>
              <a:t> driver manager must be rebuilt</a:t>
            </a:r>
          </a:p>
          <a:p>
            <a:r>
              <a:rPr lang="en-US" dirty="0" smtClean="0"/>
              <a:t>No PHP driver for Linux yet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924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Drivers/Providers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Analysis Services</a:t>
            </a:r>
          </a:p>
          <a:p>
            <a:pPr lvl="1"/>
            <a:r>
              <a:rPr lang="en-US" dirty="0" smtClean="0"/>
              <a:t>MSOLAP OLE DB Provider</a:t>
            </a:r>
          </a:p>
          <a:p>
            <a:r>
              <a:rPr lang="en-US" dirty="0" smtClean="0"/>
              <a:t>For </a:t>
            </a:r>
            <a:r>
              <a:rPr lang="en-US" dirty="0" err="1" smtClean="0"/>
              <a:t>Hadoop</a:t>
            </a:r>
            <a:endParaRPr lang="en-US" dirty="0" smtClean="0"/>
          </a:p>
          <a:p>
            <a:pPr lvl="1"/>
            <a:r>
              <a:rPr lang="en-US" dirty="0" smtClean="0"/>
              <a:t>Hive ODBC Driver</a:t>
            </a:r>
          </a:p>
          <a:p>
            <a:pPr lvl="1"/>
            <a:r>
              <a:rPr lang="en-US" dirty="0" smtClean="0"/>
              <a:t>Includes Excel add-in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426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Client Overview</a:t>
            </a:r>
          </a:p>
          <a:p>
            <a:r>
              <a:rPr lang="en-US" dirty="0" smtClean="0"/>
              <a:t>Network Setup</a:t>
            </a:r>
          </a:p>
          <a:p>
            <a:r>
              <a:rPr lang="en-US" dirty="0" smtClean="0"/>
              <a:t>Client APIs</a:t>
            </a:r>
          </a:p>
          <a:p>
            <a:r>
              <a:rPr lang="en-US" dirty="0" smtClean="0"/>
              <a:t>Client Statistics</a:t>
            </a:r>
          </a:p>
          <a:p>
            <a:r>
              <a:rPr lang="en-US" dirty="0" smtClean="0"/>
              <a:t>Troubleshooting and Tracing </a:t>
            </a:r>
          </a:p>
        </p:txBody>
      </p:sp>
    </p:spTree>
    <p:extLst>
      <p:ext uri="{BB962C8B-B14F-4D97-AF65-F5344CB8AC3E}">
        <p14:creationId xmlns:p14="http://schemas.microsoft.com/office/powerpoint/2010/main" val="265686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OData</a:t>
            </a:r>
            <a:r>
              <a:rPr lang="en-US" dirty="0" smtClean="0"/>
              <a:t>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OData</a:t>
            </a:r>
            <a:r>
              <a:rPr lang="en-US" dirty="0" smtClean="0"/>
              <a:t> is a web-based protocol for querying and updating data</a:t>
            </a:r>
          </a:p>
          <a:p>
            <a:r>
              <a:rPr lang="en-US" dirty="0" smtClean="0"/>
              <a:t>Uses</a:t>
            </a:r>
          </a:p>
          <a:p>
            <a:pPr lvl="1"/>
            <a:r>
              <a:rPr lang="en-US" dirty="0" smtClean="0"/>
              <a:t>HTTP as a transport</a:t>
            </a:r>
          </a:p>
          <a:p>
            <a:pPr lvl="1"/>
            <a:r>
              <a:rPr lang="en-US" dirty="0" err="1" smtClean="0"/>
              <a:t>AtomPub</a:t>
            </a:r>
            <a:r>
              <a:rPr lang="en-US" dirty="0" smtClean="0"/>
              <a:t> as a format</a:t>
            </a:r>
          </a:p>
          <a:p>
            <a:pPr lvl="1"/>
            <a:r>
              <a:rPr lang="en-US" dirty="0" smtClean="0"/>
              <a:t>JSON for data serialization</a:t>
            </a:r>
          </a:p>
          <a:p>
            <a:r>
              <a:rPr lang="en-US" dirty="0" smtClean="0"/>
              <a:t>Often layered over ORMs</a:t>
            </a:r>
          </a:p>
          <a:p>
            <a:pPr lvl="1"/>
            <a:r>
              <a:rPr lang="en-US" dirty="0" smtClean="0"/>
              <a:t>See next module</a:t>
            </a:r>
          </a:p>
          <a:p>
            <a:r>
              <a:rPr lang="en-US" dirty="0" smtClean="0"/>
              <a:t>SQL Server supported by WCF Data 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967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Browser /Server Enumeration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Browser service provides </a:t>
            </a:r>
          </a:p>
          <a:p>
            <a:pPr lvl="1"/>
            <a:r>
              <a:rPr lang="en-US" dirty="0" smtClean="0"/>
              <a:t>Port numbers/named pipe names for non-default instances</a:t>
            </a:r>
          </a:p>
          <a:p>
            <a:pPr lvl="1"/>
            <a:r>
              <a:rPr lang="en-US" dirty="0" smtClean="0"/>
              <a:t>Port numbers for non-default SSAS instances</a:t>
            </a:r>
          </a:p>
          <a:p>
            <a:pPr lvl="1"/>
            <a:r>
              <a:rPr lang="en-US" dirty="0" smtClean="0"/>
              <a:t>Server enumeration protocol</a:t>
            </a:r>
          </a:p>
          <a:p>
            <a:r>
              <a:rPr lang="en-US" dirty="0" smtClean="0"/>
              <a:t>All clients can enumerate servers</a:t>
            </a:r>
          </a:p>
          <a:p>
            <a:pPr lvl="1"/>
            <a:r>
              <a:rPr lang="en-US" dirty="0" smtClean="0"/>
              <a:t>Sends UDP broadcast message</a:t>
            </a:r>
          </a:p>
          <a:p>
            <a:pPr lvl="2"/>
            <a:r>
              <a:rPr lang="en-US" dirty="0" smtClean="0"/>
              <a:t>Does not cross subnets</a:t>
            </a:r>
          </a:p>
          <a:p>
            <a:pPr lvl="1"/>
            <a:r>
              <a:rPr lang="en-US" dirty="0" smtClean="0"/>
              <a:t>Message is answered by SQL Browser</a:t>
            </a:r>
          </a:p>
          <a:p>
            <a:pPr lvl="2"/>
            <a:r>
              <a:rPr lang="en-US" dirty="0" smtClean="0"/>
              <a:t>Unless SQL Browser is off</a:t>
            </a:r>
          </a:p>
          <a:p>
            <a:pPr lvl="2"/>
            <a:r>
              <a:rPr lang="en-US" dirty="0" smtClean="0"/>
              <a:t>Unless instance is configured as hidden</a:t>
            </a:r>
          </a:p>
        </p:txBody>
      </p:sp>
    </p:spTree>
    <p:extLst>
      <p:ext uri="{BB962C8B-B14F-4D97-AF65-F5344CB8AC3E}">
        <p14:creationId xmlns:p14="http://schemas.microsoft.com/office/powerpoint/2010/main" val="251008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Perceived response time does not end at DB</a:t>
            </a:r>
          </a:p>
          <a:p>
            <a:r>
              <a:rPr lang="en-US" dirty="0" smtClean="0"/>
              <a:t>Client statistics measure</a:t>
            </a:r>
          </a:p>
          <a:p>
            <a:pPr lvl="1"/>
            <a:r>
              <a:rPr lang="en-US" dirty="0" smtClean="0"/>
              <a:t>Client execution and processing time</a:t>
            </a:r>
          </a:p>
          <a:p>
            <a:pPr lvl="1"/>
            <a:r>
              <a:rPr lang="en-US" dirty="0"/>
              <a:t>Network </a:t>
            </a:r>
            <a:r>
              <a:rPr lang="en-US" dirty="0" smtClean="0"/>
              <a:t>statistics</a:t>
            </a:r>
          </a:p>
          <a:p>
            <a:pPr lvl="1"/>
            <a:r>
              <a:rPr lang="en-US" dirty="0" smtClean="0"/>
              <a:t>Wait time on server replies</a:t>
            </a:r>
          </a:p>
          <a:p>
            <a:pPr lvl="1"/>
            <a:r>
              <a:rPr lang="en-US" dirty="0" smtClean="0"/>
              <a:t>Query profile</a:t>
            </a:r>
          </a:p>
          <a:p>
            <a:r>
              <a:rPr lang="en-US" dirty="0" smtClean="0"/>
              <a:t>APIs for these in ODBC and ADO.NET</a:t>
            </a:r>
          </a:p>
          <a:p>
            <a:r>
              <a:rPr lang="en-US" dirty="0" smtClean="0"/>
              <a:t>SSMS (client) supports obtaining these</a:t>
            </a:r>
          </a:p>
          <a:p>
            <a:pPr lvl="1"/>
            <a:r>
              <a:rPr lang="en-US" dirty="0" smtClean="0"/>
              <a:t>Include client statistics/Reset client statistics</a:t>
            </a:r>
          </a:p>
          <a:p>
            <a:r>
              <a:rPr lang="en-US" dirty="0" smtClean="0"/>
              <a:t>Also, monitor network wait types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392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Tracing For Windows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ETW is the built-in Windows trace facility</a:t>
            </a:r>
          </a:p>
          <a:p>
            <a:pPr lvl="1"/>
            <a:r>
              <a:rPr lang="en-US" dirty="0" smtClean="0"/>
              <a:t>Since Windows 2000</a:t>
            </a:r>
          </a:p>
          <a:p>
            <a:r>
              <a:rPr lang="en-US" dirty="0" smtClean="0"/>
              <a:t>Enables tracing of kernel or application events </a:t>
            </a:r>
          </a:p>
          <a:p>
            <a:pPr lvl="1"/>
            <a:r>
              <a:rPr lang="en-US" dirty="0" smtClean="0"/>
              <a:t>In real-time</a:t>
            </a:r>
          </a:p>
          <a:p>
            <a:pPr lvl="1"/>
            <a:r>
              <a:rPr lang="en-US" dirty="0" smtClean="0"/>
              <a:t>To a log file</a:t>
            </a:r>
          </a:p>
          <a:p>
            <a:r>
              <a:rPr lang="en-US" dirty="0" smtClean="0"/>
              <a:t>Minimal overhead</a:t>
            </a:r>
          </a:p>
          <a:p>
            <a:r>
              <a:rPr lang="en-US" dirty="0" smtClean="0"/>
              <a:t>SQL Server clients (and server) can use ETW</a:t>
            </a:r>
          </a:p>
          <a:p>
            <a:pPr lvl="1"/>
            <a:r>
              <a:rPr lang="en-US" dirty="0" smtClean="0"/>
              <a:t>Integration point with all other system tracing facilities</a:t>
            </a:r>
          </a:p>
        </p:txBody>
      </p:sp>
    </p:spTree>
    <p:extLst>
      <p:ext uri="{BB962C8B-B14F-4D97-AF65-F5344CB8AC3E}">
        <p14:creationId xmlns:p14="http://schemas.microsoft.com/office/powerpoint/2010/main" val="62216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Tracing &amp; Troubleshooting via ETW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SQL Server Clients and Network Stack</a:t>
            </a:r>
          </a:p>
          <a:p>
            <a:pPr lvl="1"/>
            <a:r>
              <a:rPr lang="en-US" dirty="0"/>
              <a:t>ETW provider for ADO.NET</a:t>
            </a:r>
          </a:p>
          <a:p>
            <a:pPr lvl="1"/>
            <a:r>
              <a:rPr lang="en-US" dirty="0"/>
              <a:t>ETW provider for SQL Native Client  (OLE DB and ODBC)</a:t>
            </a:r>
          </a:p>
          <a:p>
            <a:pPr lvl="1"/>
            <a:r>
              <a:rPr lang="en-US" dirty="0"/>
              <a:t>Support for MDAC 2.8.1, </a:t>
            </a:r>
            <a:r>
              <a:rPr lang="en-US" dirty="0" smtClean="0"/>
              <a:t>JDBC</a:t>
            </a:r>
          </a:p>
          <a:p>
            <a:r>
              <a:rPr lang="en-US" dirty="0" smtClean="0"/>
              <a:t>SQL Server 2008 ETW Provider</a:t>
            </a:r>
          </a:p>
          <a:p>
            <a:pPr lvl="1"/>
            <a:r>
              <a:rPr lang="en-US" dirty="0" smtClean="0"/>
              <a:t>ETW target for SQL Server 2008 Extended Events</a:t>
            </a:r>
          </a:p>
          <a:p>
            <a:r>
              <a:rPr lang="en-US" dirty="0" smtClean="0"/>
              <a:t>SQL Server ETW Provider</a:t>
            </a:r>
          </a:p>
          <a:p>
            <a:pPr lvl="1"/>
            <a:r>
              <a:rPr lang="en-US" dirty="0" smtClean="0"/>
              <a:t>SQL Server 2005 trace event provider (will be deprecated)</a:t>
            </a:r>
          </a:p>
          <a:p>
            <a:pPr lvl="1"/>
            <a:r>
              <a:rPr lang="en-US" dirty="0" smtClean="0"/>
              <a:t>Database (but not Analysis Services) profiler events</a:t>
            </a:r>
          </a:p>
        </p:txBody>
      </p:sp>
    </p:spTree>
    <p:extLst>
      <p:ext uri="{BB962C8B-B14F-4D97-AF65-F5344CB8AC3E}">
        <p14:creationId xmlns:p14="http://schemas.microsoft.com/office/powerpoint/2010/main" val="285212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Client-Side Trace</a:t>
            </a:r>
            <a:endParaRPr lang="en-US" dirty="0"/>
          </a:p>
        </p:txBody>
      </p:sp>
      <p:sp>
        <p:nvSpPr>
          <p:cNvPr id="819203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Server 2005 and above have trace in</a:t>
            </a:r>
          </a:p>
          <a:p>
            <a:pPr lvl="1"/>
            <a:r>
              <a:rPr lang="en-US" dirty="0" smtClean="0"/>
              <a:t>ADO.NET 2.0 and above</a:t>
            </a:r>
          </a:p>
          <a:p>
            <a:pPr lvl="2"/>
            <a:r>
              <a:rPr lang="en-US" dirty="0" smtClean="0"/>
              <a:t>In </a:t>
            </a:r>
            <a:r>
              <a:rPr lang="en-US" dirty="0" err="1" smtClean="0"/>
              <a:t>SqlClient</a:t>
            </a:r>
            <a:r>
              <a:rPr lang="en-US" dirty="0" smtClean="0"/>
              <a:t>, </a:t>
            </a:r>
            <a:r>
              <a:rPr lang="en-US" dirty="0" err="1" smtClean="0"/>
              <a:t>OleDbClient</a:t>
            </a:r>
            <a:r>
              <a:rPr lang="en-US" dirty="0" smtClean="0"/>
              <a:t>, </a:t>
            </a:r>
            <a:r>
              <a:rPr lang="en-US" dirty="0" err="1" smtClean="0"/>
              <a:t>OdbcClient</a:t>
            </a:r>
            <a:endParaRPr lang="en-US" dirty="0" smtClean="0"/>
          </a:p>
          <a:p>
            <a:pPr lvl="2"/>
            <a:r>
              <a:rPr lang="en-US" dirty="0" smtClean="0"/>
              <a:t>In </a:t>
            </a:r>
            <a:r>
              <a:rPr lang="en-US" dirty="0" err="1" smtClean="0"/>
              <a:t>System.Data.OracleClient</a:t>
            </a:r>
            <a:endParaRPr lang="en-US" dirty="0" smtClean="0"/>
          </a:p>
          <a:p>
            <a:pPr lvl="2"/>
            <a:r>
              <a:rPr lang="en-US" dirty="0" smtClean="0"/>
              <a:t>In </a:t>
            </a:r>
            <a:r>
              <a:rPr lang="en-US" dirty="0" err="1" smtClean="0"/>
              <a:t>System.Data.Common</a:t>
            </a:r>
            <a:endParaRPr lang="en-US" dirty="0" smtClean="0"/>
          </a:p>
          <a:p>
            <a:pPr lvl="2"/>
            <a:r>
              <a:rPr lang="en-US" dirty="0" smtClean="0"/>
              <a:t>In .NET </a:t>
            </a:r>
            <a:r>
              <a:rPr lang="en-US" dirty="0" err="1" smtClean="0"/>
              <a:t>DataSet</a:t>
            </a:r>
            <a:endParaRPr lang="en-US" dirty="0" smtClean="0"/>
          </a:p>
          <a:p>
            <a:pPr lvl="2"/>
            <a:r>
              <a:rPr lang="en-US" dirty="0" smtClean="0"/>
              <a:t>In Entity Framework (.NET 3.5 SP1 and above)</a:t>
            </a:r>
          </a:p>
          <a:p>
            <a:pPr lvl="2"/>
            <a:r>
              <a:rPr lang="en-US" dirty="0" smtClean="0"/>
              <a:t>SNI network APIs</a:t>
            </a:r>
          </a:p>
          <a:p>
            <a:pPr lvl="1"/>
            <a:r>
              <a:rPr lang="en-US" dirty="0" smtClean="0"/>
              <a:t>SQL Native Client</a:t>
            </a:r>
          </a:p>
          <a:p>
            <a:pPr lvl="2"/>
            <a:r>
              <a:rPr lang="en-US" dirty="0" smtClean="0"/>
              <a:t>SQL Native Client OLE DB provider</a:t>
            </a:r>
          </a:p>
          <a:p>
            <a:pPr lvl="2"/>
            <a:r>
              <a:rPr lang="en-US" dirty="0" smtClean="0"/>
              <a:t>SQL Native Client ODBC driver</a:t>
            </a:r>
          </a:p>
          <a:p>
            <a:pPr lvl="2"/>
            <a:r>
              <a:rPr lang="en-US" dirty="0" smtClean="0"/>
              <a:t>SNI network APIs</a:t>
            </a:r>
          </a:p>
          <a:p>
            <a:pPr lvl="1"/>
            <a:r>
              <a:rPr lang="en-US" dirty="0" smtClean="0"/>
              <a:t>MDAC 2.81 and JDBC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80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Client Tracing Architecture</a:t>
            </a:r>
            <a:endParaRPr lang="en-US" dirty="0"/>
          </a:p>
        </p:txBody>
      </p:sp>
      <p:sp>
        <p:nvSpPr>
          <p:cNvPr id="827395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ADONETDIAG is an enabling DLL</a:t>
            </a:r>
          </a:p>
          <a:p>
            <a:pPr lvl="1"/>
            <a:r>
              <a:rPr lang="en-US" dirty="0" smtClean="0"/>
              <a:t>Passes information to trace facility</a:t>
            </a:r>
          </a:p>
          <a:p>
            <a:pPr lvl="1"/>
            <a:r>
              <a:rPr lang="en-US" dirty="0" smtClean="0"/>
              <a:t>Trace facility is ETW-based</a:t>
            </a:r>
          </a:p>
          <a:p>
            <a:pPr lvl="1"/>
            <a:r>
              <a:rPr lang="en-US" dirty="0" smtClean="0"/>
              <a:t>ADONETDIAG provider for startup and shutdown information</a:t>
            </a:r>
          </a:p>
          <a:p>
            <a:r>
              <a:rPr lang="en-US" dirty="0" smtClean="0"/>
              <a:t>MSDADIAG is an alternate enabling DLL</a:t>
            </a:r>
          </a:p>
          <a:p>
            <a:pPr lvl="1"/>
            <a:r>
              <a:rPr lang="en-US" dirty="0" smtClean="0"/>
              <a:t>If .NET 2.0 is not installed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89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5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But wait, there's more...</a:t>
            </a:r>
            <a:endParaRPr lang="en-US"/>
          </a:p>
        </p:txBody>
      </p:sp>
      <p:sp>
        <p:nvSpPr>
          <p:cNvPr id="821251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Trace is</a:t>
            </a:r>
          </a:p>
          <a:p>
            <a:pPr lvl="1"/>
            <a:r>
              <a:rPr lang="en-US" smtClean="0"/>
              <a:t>High performance</a:t>
            </a:r>
          </a:p>
          <a:p>
            <a:pPr lvl="1"/>
            <a:r>
              <a:rPr lang="en-US" smtClean="0"/>
              <a:t>Non-intrusive</a:t>
            </a:r>
          </a:p>
          <a:p>
            <a:pPr lvl="1"/>
            <a:r>
              <a:rPr lang="en-US" smtClean="0"/>
              <a:t>Uses standard trace mechanism</a:t>
            </a:r>
          </a:p>
          <a:p>
            <a:pPr lvl="1"/>
            <a:r>
              <a:rPr lang="en-US" smtClean="0"/>
              <a:t>Flexible architecture</a:t>
            </a:r>
          </a:p>
          <a:p>
            <a:pPr lvl="1"/>
            <a:r>
              <a:rPr lang="en-US" smtClean="0"/>
              <a:t>Configurable</a:t>
            </a:r>
          </a:p>
          <a:p>
            <a:pPr lvl="1"/>
            <a:r>
              <a:rPr lang="en-US" smtClean="0"/>
              <a:t>MMC controllable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42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Enabling the Trace</a:t>
            </a:r>
            <a:endParaRPr lang="en-US"/>
          </a:p>
        </p:txBody>
      </p:sp>
      <p:sp>
        <p:nvSpPr>
          <p:cNvPr id="820227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Client trace is not ready to run at install</a:t>
            </a:r>
          </a:p>
          <a:p>
            <a:pPr lvl="1"/>
            <a:r>
              <a:rPr lang="en-US" smtClean="0"/>
              <a:t>Install registry entry</a:t>
            </a:r>
          </a:p>
          <a:p>
            <a:pPr lvl="1"/>
            <a:r>
              <a:rPr lang="en-US" smtClean="0"/>
              <a:t>Install .mof file(s)</a:t>
            </a:r>
          </a:p>
          <a:p>
            <a:pPr lvl="1"/>
            <a:r>
              <a:rPr lang="en-US" smtClean="0"/>
              <a:t>Set up trace control file</a:t>
            </a:r>
          </a:p>
          <a:p>
            <a:pPr lvl="1"/>
            <a:r>
              <a:rPr lang="en-US" smtClean="0"/>
              <a:t>Turn the trace on/off</a:t>
            </a:r>
          </a:p>
          <a:p>
            <a:pPr lvl="1"/>
            <a:r>
              <a:rPr lang="en-US" smtClean="0"/>
              <a:t>Post-process the .etl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69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Trace Configuration</a:t>
            </a:r>
            <a:endParaRPr lang="en-US"/>
          </a:p>
        </p:txBody>
      </p:sp>
      <p:sp>
        <p:nvSpPr>
          <p:cNvPr id="828419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Configurable Through</a:t>
            </a:r>
          </a:p>
          <a:p>
            <a:pPr lvl="1"/>
            <a:r>
              <a:rPr lang="en-US" dirty="0" smtClean="0"/>
              <a:t>Registry settings</a:t>
            </a:r>
          </a:p>
          <a:p>
            <a:pPr lvl="2"/>
            <a:r>
              <a:rPr lang="en-US" dirty="0" smtClean="0"/>
              <a:t>may be replaced by a control panel applet</a:t>
            </a:r>
          </a:p>
          <a:p>
            <a:pPr lvl="2"/>
            <a:r>
              <a:rPr lang="en-US" dirty="0" smtClean="0"/>
              <a:t>don't depend on being able to write registry key</a:t>
            </a:r>
          </a:p>
          <a:p>
            <a:pPr lvl="1"/>
            <a:r>
              <a:rPr lang="en-US" dirty="0" smtClean="0"/>
              <a:t>Provider </a:t>
            </a:r>
            <a:r>
              <a:rPr lang="en-US" dirty="0" err="1" smtClean="0"/>
              <a:t>config</a:t>
            </a:r>
            <a:r>
              <a:rPr lang="en-US" dirty="0" smtClean="0"/>
              <a:t> file</a:t>
            </a:r>
          </a:p>
          <a:p>
            <a:pPr lvl="2"/>
            <a:r>
              <a:rPr lang="en-US" dirty="0" smtClean="0"/>
              <a:t>-</a:t>
            </a:r>
            <a:r>
              <a:rPr lang="en-US" dirty="0" err="1" smtClean="0"/>
              <a:t>pf</a:t>
            </a:r>
            <a:r>
              <a:rPr lang="en-US" dirty="0" smtClean="0"/>
              <a:t> option on </a:t>
            </a:r>
            <a:r>
              <a:rPr lang="en-US" dirty="0" err="1" smtClean="0"/>
              <a:t>logman</a:t>
            </a:r>
            <a:endParaRPr lang="en-US" dirty="0" smtClean="0"/>
          </a:p>
          <a:p>
            <a:pPr lvl="1"/>
            <a:r>
              <a:rPr lang="en-US" dirty="0" smtClean="0"/>
              <a:t>Provider-specific bits in </a:t>
            </a:r>
            <a:r>
              <a:rPr lang="en-US" dirty="0" err="1" smtClean="0"/>
              <a:t>config</a:t>
            </a:r>
            <a:r>
              <a:rPr lang="en-US" dirty="0" smtClean="0"/>
              <a:t> file</a:t>
            </a:r>
          </a:p>
          <a:p>
            <a:pPr lvl="2"/>
            <a:r>
              <a:rPr lang="en-US" dirty="0" smtClean="0"/>
              <a:t>mean something different to each provider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06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Clients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SQL Server connections use client stack</a:t>
            </a:r>
          </a:p>
          <a:p>
            <a:r>
              <a:rPr lang="en-US" dirty="0" smtClean="0"/>
              <a:t>DBAs usually use SSMS or SQLCMD</a:t>
            </a:r>
          </a:p>
          <a:p>
            <a:pPr lvl="1"/>
            <a:r>
              <a:rPr lang="en-US" dirty="0" smtClean="0"/>
              <a:t>SSMS uses ADO.NET in command windows</a:t>
            </a:r>
          </a:p>
          <a:p>
            <a:pPr lvl="1"/>
            <a:r>
              <a:rPr lang="en-US" dirty="0" smtClean="0"/>
              <a:t>SQLCMD uses OLE DB</a:t>
            </a:r>
          </a:p>
          <a:p>
            <a:pPr lvl="1"/>
            <a:r>
              <a:rPr lang="en-US" dirty="0" smtClean="0"/>
              <a:t>BCP, OSQL, Query Analyzer use ODBC</a:t>
            </a:r>
          </a:p>
          <a:p>
            <a:r>
              <a:rPr lang="en-US" dirty="0" smtClean="0"/>
              <a:t>Client stacks are installed on server machines by default</a:t>
            </a:r>
          </a:p>
          <a:p>
            <a:pPr lvl="1"/>
            <a:r>
              <a:rPr lang="en-US" dirty="0" smtClean="0"/>
              <a:t>Must be installed on each web server, clients</a:t>
            </a:r>
          </a:p>
          <a:p>
            <a:pPr lvl="1"/>
            <a:r>
              <a:rPr lang="en-US" dirty="0" smtClean="0"/>
              <a:t>Correct client stack and version needed for applications</a:t>
            </a:r>
          </a:p>
          <a:p>
            <a:pPr lvl="1"/>
            <a:r>
              <a:rPr lang="en-US" dirty="0" smtClean="0"/>
              <a:t>Clients are mostly backward compatible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10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ADO.NET </a:t>
            </a:r>
            <a:r>
              <a:rPr lang="en-US" dirty="0" smtClean="0"/>
              <a:t>Trace Configuration </a:t>
            </a:r>
            <a:r>
              <a:rPr lang="en-US" dirty="0"/>
              <a:t>Bits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328015"/>
              </p:ext>
            </p:extLst>
          </p:nvPr>
        </p:nvGraphicFramePr>
        <p:xfrm>
          <a:off x="533400" y="1447800"/>
          <a:ext cx="8153400" cy="3733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6700"/>
                <a:gridCol w="4076700"/>
              </a:tblGrid>
              <a:tr h="480588">
                <a:tc>
                  <a:txBody>
                    <a:bodyPr/>
                    <a:lstStyle/>
                    <a:p>
                      <a:pPr marL="0" algn="ctr" defTabSz="914099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US" sz="2400" b="1" kern="1200" dirty="0" smtClean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Bit Setting</a:t>
                      </a:r>
                      <a:endParaRPr lang="en-US" sz="2400" b="1" kern="1200" dirty="0" smtClean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94507" marR="94507" anchor="ctr"/>
                </a:tc>
                <a:tc>
                  <a:txBody>
                    <a:bodyPr/>
                    <a:lstStyle/>
                    <a:p>
                      <a:pPr marL="0" algn="ctr" defTabSz="914099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US" sz="2400" b="1" kern="1200" dirty="0" smtClean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Meaning</a:t>
                      </a:r>
                      <a:endParaRPr lang="en-US" sz="2400" b="1" kern="1200" dirty="0" smtClean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94507" marR="94507" anchor="ctr"/>
                </a:tc>
              </a:tr>
              <a:tr h="480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0x00000002</a:t>
                      </a:r>
                    </a:p>
                  </a:txBody>
                  <a:tcPr marL="94507" marR="945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Regular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Tracepoints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4507" marR="94507" horzOverflow="overflow"/>
                </a:tc>
              </a:tr>
              <a:tr h="480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0x00000004</a:t>
                      </a:r>
                    </a:p>
                  </a:txBody>
                  <a:tcPr marL="94507" marR="945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Execution Flow</a:t>
                      </a:r>
                    </a:p>
                  </a:txBody>
                  <a:tcPr marL="94507" marR="94507" horzOverflow="overflow"/>
                </a:tc>
              </a:tr>
              <a:tr h="480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0x00000080</a:t>
                      </a:r>
                    </a:p>
                  </a:txBody>
                  <a:tcPr marL="94507" marR="945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Advanced Output</a:t>
                      </a:r>
                    </a:p>
                  </a:txBody>
                  <a:tcPr marL="94507" marR="94507" horzOverflow="overflow"/>
                </a:tc>
              </a:tr>
              <a:tr h="8502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0x00001000</a:t>
                      </a:r>
                    </a:p>
                  </a:txBody>
                  <a:tcPr marL="94507" marR="945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Connection Pooling Specific (System.Data.1 only)</a:t>
                      </a:r>
                    </a:p>
                  </a:txBody>
                  <a:tcPr marL="94507" marR="94507" horzOverflow="overflow"/>
                </a:tc>
              </a:tr>
              <a:tr h="480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0x01000000</a:t>
                      </a:r>
                    </a:p>
                  </a:txBody>
                  <a:tcPr marL="94507" marR="945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Disable Tracing</a:t>
                      </a:r>
                    </a:p>
                  </a:txBody>
                  <a:tcPr marL="94507" marR="94507" horzOverflow="overflow"/>
                </a:tc>
              </a:tr>
              <a:tr h="480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0x10000000</a:t>
                      </a:r>
                    </a:p>
                  </a:txBody>
                  <a:tcPr marL="94507" marR="945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Convert Unicode To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Ascii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4507" marR="94507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012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Trace Use Cases</a:t>
            </a:r>
            <a:endParaRPr lang="en-US"/>
          </a:p>
        </p:txBody>
      </p:sp>
      <p:sp>
        <p:nvSpPr>
          <p:cNvPr id="834563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use the trace</a:t>
            </a:r>
          </a:p>
          <a:p>
            <a:pPr lvl="1"/>
            <a:r>
              <a:rPr lang="en-US" dirty="0" smtClean="0"/>
              <a:t>When program disguises underlying error</a:t>
            </a:r>
          </a:p>
          <a:p>
            <a:pPr lvl="1"/>
            <a:r>
              <a:rPr lang="en-US" dirty="0" smtClean="0"/>
              <a:t>Correlate server activity to client and network</a:t>
            </a:r>
          </a:p>
          <a:p>
            <a:pPr lvl="2"/>
            <a:r>
              <a:rPr lang="en-US" dirty="0" smtClean="0"/>
              <a:t>Or client and other applications (i.e. IIS, ASP.NET)</a:t>
            </a:r>
          </a:p>
          <a:p>
            <a:pPr lvl="2"/>
            <a:r>
              <a:rPr lang="en-US" dirty="0" smtClean="0"/>
              <a:t>You have to know how to read network trace</a:t>
            </a:r>
          </a:p>
          <a:p>
            <a:pPr lvl="1"/>
            <a:r>
              <a:rPr lang="en-US" dirty="0" smtClean="0"/>
              <a:t>To troubleshoot connection pool problems</a:t>
            </a:r>
          </a:p>
          <a:p>
            <a:pPr lvl="1"/>
            <a:r>
              <a:rPr lang="en-US" dirty="0" smtClean="0"/>
              <a:t>For problems in multiple-layered providers</a:t>
            </a:r>
          </a:p>
          <a:p>
            <a:pPr lvl="2"/>
            <a:r>
              <a:rPr lang="en-US" dirty="0" smtClean="0"/>
              <a:t>Using ADO.NET with third party providers</a:t>
            </a:r>
          </a:p>
          <a:p>
            <a:pPr lvl="2"/>
            <a:r>
              <a:rPr lang="en-US" dirty="0" smtClean="0"/>
              <a:t>When using </a:t>
            </a:r>
            <a:r>
              <a:rPr lang="en-US" dirty="0" err="1" smtClean="0"/>
              <a:t>OleDb</a:t>
            </a:r>
            <a:r>
              <a:rPr lang="en-US" dirty="0" smtClean="0"/>
              <a:t>/</a:t>
            </a:r>
            <a:r>
              <a:rPr lang="en-US" dirty="0" err="1" smtClean="0"/>
              <a:t>Odbc</a:t>
            </a:r>
            <a:r>
              <a:rPr lang="en-US" dirty="0" smtClean="0"/>
              <a:t> .NET provider</a:t>
            </a:r>
          </a:p>
          <a:p>
            <a:pPr lvl="2"/>
            <a:r>
              <a:rPr lang="en-US" dirty="0" smtClean="0"/>
              <a:t>Using MSDASQL with SQL Server (NOT a recommended configuration)</a:t>
            </a:r>
          </a:p>
        </p:txBody>
      </p:sp>
    </p:spTree>
    <p:extLst>
      <p:ext uri="{BB962C8B-B14F-4D97-AF65-F5344CB8AC3E}">
        <p14:creationId xmlns:p14="http://schemas.microsoft.com/office/powerpoint/2010/main" val="119683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Client-Server Trace 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Correlation Added In</a:t>
            </a:r>
          </a:p>
          <a:p>
            <a:pPr lvl="1"/>
            <a:r>
              <a:rPr lang="en-US" dirty="0" smtClean="0"/>
              <a:t>SQL Server 2012 Extended Events</a:t>
            </a:r>
          </a:p>
          <a:p>
            <a:pPr lvl="1"/>
            <a:r>
              <a:rPr lang="en-US" dirty="0" smtClean="0"/>
              <a:t>SQL Native Client 11</a:t>
            </a:r>
          </a:p>
          <a:p>
            <a:pPr lvl="1"/>
            <a:r>
              <a:rPr lang="en-US" dirty="0" smtClean="0"/>
              <a:t>ADO.NET 4.5</a:t>
            </a:r>
          </a:p>
          <a:p>
            <a:r>
              <a:rPr lang="en-US" dirty="0" smtClean="0"/>
              <a:t>Two correlation IDs</a:t>
            </a:r>
          </a:p>
          <a:p>
            <a:pPr lvl="1"/>
            <a:r>
              <a:rPr lang="en-US" dirty="0" smtClean="0"/>
              <a:t>Client connection ID</a:t>
            </a:r>
          </a:p>
          <a:p>
            <a:pPr lvl="1"/>
            <a:r>
              <a:rPr lang="en-US" dirty="0" smtClean="0"/>
              <a:t>Causality ID</a:t>
            </a:r>
          </a:p>
          <a:p>
            <a:r>
              <a:rPr lang="en-US" dirty="0" smtClean="0"/>
              <a:t>To configure extended event session</a:t>
            </a:r>
          </a:p>
          <a:p>
            <a:pPr lvl="1"/>
            <a:r>
              <a:rPr lang="en-US" dirty="0" smtClean="0"/>
              <a:t>Enable causality tracking</a:t>
            </a:r>
          </a:p>
          <a:p>
            <a:pPr lvl="1"/>
            <a:r>
              <a:rPr lang="en-US" dirty="0" smtClean="0"/>
              <a:t>Add client connection ID action</a:t>
            </a:r>
          </a:p>
        </p:txBody>
      </p:sp>
    </p:spTree>
    <p:extLst>
      <p:ext uri="{BB962C8B-B14F-4D97-AF65-F5344CB8AC3E}">
        <p14:creationId xmlns:p14="http://schemas.microsoft.com/office/powerpoint/2010/main" val="1352696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Server supports a variety of client APIs</a:t>
            </a:r>
          </a:p>
          <a:p>
            <a:r>
              <a:rPr lang="en-US" dirty="0" smtClean="0"/>
              <a:t>OLE DB, ODBC, and ADO.NET libraries updated for each version of SQL Server</a:t>
            </a:r>
          </a:p>
          <a:p>
            <a:r>
              <a:rPr lang="en-US" dirty="0" smtClean="0"/>
              <a:t>SQL Server support through JDBC Driver V3.0</a:t>
            </a:r>
          </a:p>
          <a:p>
            <a:r>
              <a:rPr lang="en-US" dirty="0" smtClean="0"/>
              <a:t>Object-relational mapping layers based on ADO.NET</a:t>
            </a:r>
          </a:p>
          <a:p>
            <a:pPr lvl="1"/>
            <a:r>
              <a:rPr lang="en-US" dirty="0" smtClean="0"/>
              <a:t>Entity Framework</a:t>
            </a:r>
          </a:p>
          <a:p>
            <a:pPr lvl="1"/>
            <a:r>
              <a:rPr lang="en-US" dirty="0" smtClean="0"/>
              <a:t>LINQ to SQL</a:t>
            </a:r>
          </a:p>
          <a:p>
            <a:r>
              <a:rPr lang="en-US" dirty="0" smtClean="0"/>
              <a:t>Client and TDS tracing available</a:t>
            </a:r>
          </a:p>
          <a:p>
            <a:pPr lvl="1"/>
            <a:r>
              <a:rPr lang="en-US" dirty="0" smtClean="0"/>
              <a:t>For all database APIs</a:t>
            </a:r>
          </a:p>
        </p:txBody>
      </p:sp>
    </p:spTree>
    <p:extLst>
      <p:ext uri="{BB962C8B-B14F-4D97-AF65-F5344CB8AC3E}">
        <p14:creationId xmlns:p14="http://schemas.microsoft.com/office/powerpoint/2010/main" val="197449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Network Libraries and Clients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Server uses TDS protocol</a:t>
            </a:r>
          </a:p>
          <a:p>
            <a:r>
              <a:rPr lang="en-US" dirty="0" smtClean="0"/>
              <a:t>Choice of Network Libraries</a:t>
            </a:r>
          </a:p>
          <a:p>
            <a:pPr lvl="1"/>
            <a:r>
              <a:rPr lang="en-US" dirty="0" smtClean="0"/>
              <a:t>TCP/IP</a:t>
            </a:r>
          </a:p>
          <a:p>
            <a:pPr lvl="1"/>
            <a:r>
              <a:rPr lang="en-US" dirty="0" smtClean="0"/>
              <a:t>Named Pipes</a:t>
            </a:r>
          </a:p>
          <a:p>
            <a:pPr lvl="1"/>
            <a:r>
              <a:rPr lang="en-US" dirty="0" smtClean="0"/>
              <a:t>Shared Memory</a:t>
            </a:r>
          </a:p>
          <a:p>
            <a:pPr lvl="1"/>
            <a:r>
              <a:rPr lang="en-US" dirty="0" smtClean="0"/>
              <a:t>VIA (deprecated in SQL Server 2012)</a:t>
            </a:r>
          </a:p>
          <a:p>
            <a:r>
              <a:rPr lang="en-US" dirty="0" smtClean="0"/>
              <a:t>Network protocol connect order configurable</a:t>
            </a:r>
          </a:p>
          <a:p>
            <a:r>
              <a:rPr lang="en-US" dirty="0" smtClean="0"/>
              <a:t>Network endpoint must be enabled on server</a:t>
            </a:r>
          </a:p>
          <a:p>
            <a:pPr lvl="1"/>
            <a:r>
              <a:rPr lang="en-US" dirty="0" smtClean="0"/>
              <a:t>Configuration visible using </a:t>
            </a:r>
            <a:r>
              <a:rPr lang="en-US" dirty="0" err="1" smtClean="0"/>
              <a:t>sys.endpoints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327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Configuring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Network must be configured on</a:t>
            </a:r>
          </a:p>
          <a:p>
            <a:pPr lvl="1"/>
            <a:r>
              <a:rPr lang="en-US" dirty="0" smtClean="0"/>
              <a:t>Server</a:t>
            </a:r>
          </a:p>
          <a:p>
            <a:pPr lvl="1"/>
            <a:r>
              <a:rPr lang="en-US" dirty="0" smtClean="0"/>
              <a:t>Every client</a:t>
            </a:r>
          </a:p>
          <a:p>
            <a:r>
              <a:rPr lang="en-US" dirty="0" smtClean="0"/>
              <a:t>Use </a:t>
            </a:r>
            <a:endParaRPr lang="en-US" dirty="0"/>
          </a:p>
          <a:p>
            <a:pPr lvl="1"/>
            <a:r>
              <a:rPr lang="en-US" dirty="0"/>
              <a:t>WMI</a:t>
            </a:r>
          </a:p>
          <a:p>
            <a:pPr lvl="1"/>
            <a:r>
              <a:rPr lang="en-US" dirty="0" smtClean="0"/>
              <a:t>CLICONFG - available on every Windows OS</a:t>
            </a:r>
            <a:endParaRPr lang="en-US" dirty="0"/>
          </a:p>
          <a:p>
            <a:pPr lvl="1"/>
            <a:r>
              <a:rPr lang="en-US" dirty="0"/>
              <a:t>SQL Server Configuration Manager </a:t>
            </a:r>
          </a:p>
        </p:txBody>
      </p:sp>
    </p:spTree>
    <p:extLst>
      <p:ext uri="{BB962C8B-B14F-4D97-AF65-F5344CB8AC3E}">
        <p14:creationId xmlns:p14="http://schemas.microsoft.com/office/powerpoint/2010/main" val="1899064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On-Client Configuration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Protocols available</a:t>
            </a:r>
          </a:p>
          <a:p>
            <a:pPr lvl="1"/>
            <a:r>
              <a:rPr lang="en-US" dirty="0" smtClean="0"/>
              <a:t>Protocol order, options</a:t>
            </a:r>
          </a:p>
          <a:p>
            <a:r>
              <a:rPr lang="en-US" dirty="0" smtClean="0"/>
              <a:t>Aliases</a:t>
            </a:r>
          </a:p>
          <a:p>
            <a:pPr lvl="1"/>
            <a:r>
              <a:rPr lang="en-US" dirty="0" smtClean="0"/>
              <a:t>Maps logical name to physical configuration</a:t>
            </a:r>
          </a:p>
          <a:p>
            <a:pPr lvl="1"/>
            <a:r>
              <a:rPr lang="en-US" dirty="0" smtClean="0"/>
              <a:t>Layer of abstraction</a:t>
            </a:r>
          </a:p>
          <a:p>
            <a:pPr lvl="1"/>
            <a:r>
              <a:rPr lang="en-US" dirty="0" smtClean="0"/>
              <a:t>Must be installed on each client</a:t>
            </a:r>
          </a:p>
          <a:p>
            <a:pPr lvl="1"/>
            <a:r>
              <a:rPr lang="en-US" dirty="0" smtClean="0"/>
              <a:t>Stored in registry</a:t>
            </a:r>
          </a:p>
          <a:p>
            <a:pPr lvl="2"/>
            <a:r>
              <a:rPr lang="en-US" sz="2000" dirty="0" smtClean="0"/>
              <a:t>HKLM\SOFTWARE\Microsoft\</a:t>
            </a:r>
            <a:r>
              <a:rPr lang="en-US" sz="2000" dirty="0" err="1" smtClean="0"/>
              <a:t>MSSQLServer</a:t>
            </a:r>
            <a:r>
              <a:rPr lang="en-US" sz="2000" dirty="0" smtClean="0"/>
              <a:t>\Client\</a:t>
            </a:r>
            <a:r>
              <a:rPr lang="en-US" sz="2000" dirty="0" err="1" smtClean="0"/>
              <a:t>ConnectTo</a:t>
            </a:r>
            <a:endParaRPr lang="en-US" dirty="0" smtClean="0"/>
          </a:p>
          <a:p>
            <a:r>
              <a:rPr lang="en-US" dirty="0"/>
              <a:t>Protocol can be coded in connection </a:t>
            </a:r>
            <a:r>
              <a:rPr lang="en-US" dirty="0" smtClean="0"/>
              <a:t>string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447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Available Stacks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ODBC on 32 and 64-bit Windows platforms</a:t>
            </a:r>
          </a:p>
          <a:p>
            <a:r>
              <a:rPr lang="en-US" dirty="0" smtClean="0"/>
              <a:t>ADO.NET on 32 and 64-bit Windows platforms</a:t>
            </a:r>
          </a:p>
          <a:p>
            <a:r>
              <a:rPr lang="en-US" dirty="0"/>
              <a:t>OLE DB on 32 and 64-bit Windows </a:t>
            </a:r>
            <a:r>
              <a:rPr lang="en-US" dirty="0" smtClean="0"/>
              <a:t>platforms</a:t>
            </a:r>
          </a:p>
          <a:p>
            <a:r>
              <a:rPr lang="en-US" dirty="0" smtClean="0"/>
              <a:t>Bridges</a:t>
            </a:r>
          </a:p>
          <a:p>
            <a:pPr lvl="1"/>
            <a:r>
              <a:rPr lang="en-US" dirty="0" smtClean="0"/>
              <a:t>MSDASQL - OLE DB provider for ODBC</a:t>
            </a:r>
          </a:p>
          <a:p>
            <a:pPr lvl="2"/>
            <a:r>
              <a:rPr lang="en-US" dirty="0" smtClean="0"/>
              <a:t>32-bit available, 64-bit with Windows Server 2008</a:t>
            </a:r>
          </a:p>
          <a:p>
            <a:pPr lvl="1"/>
            <a:r>
              <a:rPr lang="en-US" dirty="0" smtClean="0"/>
              <a:t>.NET data provider for OLE DB </a:t>
            </a:r>
          </a:p>
          <a:p>
            <a:pPr lvl="2"/>
            <a:r>
              <a:rPr lang="en-US" dirty="0" err="1" smtClean="0"/>
              <a:t>System.Data.OleDb</a:t>
            </a:r>
            <a:endParaRPr lang="en-US" dirty="0" smtClean="0"/>
          </a:p>
          <a:p>
            <a:pPr lvl="1"/>
            <a:r>
              <a:rPr lang="en-US" dirty="0" smtClean="0"/>
              <a:t>.NET data provider for ODBC	</a:t>
            </a:r>
          </a:p>
          <a:p>
            <a:pPr lvl="2"/>
            <a:r>
              <a:rPr lang="en-US" dirty="0" err="1" smtClean="0"/>
              <a:t>System.Data.Odbc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371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Connection String Parameters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Connection string parameters impact functionality</a:t>
            </a:r>
          </a:p>
          <a:p>
            <a:pPr lvl="1"/>
            <a:r>
              <a:rPr lang="en-US" dirty="0" smtClean="0"/>
              <a:t>Not just server, database, security</a:t>
            </a:r>
          </a:p>
          <a:p>
            <a:r>
              <a:rPr lang="en-US" dirty="0" smtClean="0"/>
              <a:t>Parameters control</a:t>
            </a:r>
          </a:p>
          <a:p>
            <a:pPr lvl="1"/>
            <a:r>
              <a:rPr lang="en-US" dirty="0" smtClean="0"/>
              <a:t>Connection pooling (ADO.NET)</a:t>
            </a:r>
          </a:p>
          <a:p>
            <a:pPr lvl="1"/>
            <a:r>
              <a:rPr lang="en-US" dirty="0" smtClean="0"/>
              <a:t>Connection Timeout</a:t>
            </a:r>
          </a:p>
          <a:p>
            <a:pPr lvl="1"/>
            <a:r>
              <a:rPr lang="en-US" dirty="0" smtClean="0"/>
              <a:t>Asynchronous Processing</a:t>
            </a:r>
          </a:p>
          <a:p>
            <a:pPr lvl="1"/>
            <a:r>
              <a:rPr lang="en-US" dirty="0" smtClean="0"/>
              <a:t>Multiple Active </a:t>
            </a:r>
            <a:r>
              <a:rPr lang="en-US" dirty="0" err="1" smtClean="0"/>
              <a:t>Resultsets</a:t>
            </a:r>
            <a:r>
              <a:rPr lang="en-US" dirty="0" smtClean="0"/>
              <a:t> (MARS)</a:t>
            </a:r>
          </a:p>
          <a:p>
            <a:pPr lvl="1"/>
            <a:r>
              <a:rPr lang="en-US" dirty="0" smtClean="0"/>
              <a:t>Session Encryption</a:t>
            </a:r>
          </a:p>
          <a:p>
            <a:pPr lvl="1"/>
            <a:r>
              <a:rPr lang="en-US" dirty="0" smtClean="0"/>
              <a:t>SQL Server type system version</a:t>
            </a:r>
          </a:p>
          <a:p>
            <a:pPr lvl="1"/>
            <a:r>
              <a:rPr lang="en-US" dirty="0" smtClean="0"/>
              <a:t>Auto-Enlistment in distributed transactions</a:t>
            </a:r>
          </a:p>
          <a:p>
            <a:pPr lvl="1"/>
            <a:r>
              <a:rPr lang="en-US" dirty="0" smtClean="0"/>
              <a:t>Mirroring Failover Partner</a:t>
            </a:r>
          </a:p>
          <a:p>
            <a:pPr lvl="1"/>
            <a:r>
              <a:rPr lang="en-US" dirty="0" smtClean="0"/>
              <a:t>File Name for Attachable Database (SQL Express)</a:t>
            </a:r>
          </a:p>
          <a:p>
            <a:pPr lvl="1"/>
            <a:r>
              <a:rPr lang="en-US" dirty="0" smtClean="0"/>
              <a:t>Network Library (prefixes)</a:t>
            </a:r>
          </a:p>
          <a:p>
            <a:pPr lvl="1"/>
            <a:r>
              <a:rPr lang="en-US" dirty="0" smtClean="0"/>
              <a:t>Server SPN (SQL Native Client only)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15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Data Encryption Matrix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819271"/>
              </p:ext>
            </p:extLst>
          </p:nvPr>
        </p:nvGraphicFramePr>
        <p:xfrm>
          <a:off x="341313" y="889001"/>
          <a:ext cx="8455025" cy="56871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1005"/>
                <a:gridCol w="1206182"/>
                <a:gridCol w="1231900"/>
                <a:gridCol w="1130300"/>
                <a:gridCol w="3195638"/>
              </a:tblGrid>
              <a:tr h="10726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Force Protocol Encryption client setting 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Trust Server Certificate client setting 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Encrypt/Use </a:t>
                      </a: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Encryption for </a:t>
                      </a:r>
                      <a:r>
                        <a:rPr lang="en-US" sz="1600" dirty="0" smtClean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Data (conn) 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Trust </a:t>
                      </a: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Server </a:t>
                      </a:r>
                      <a:r>
                        <a:rPr lang="en-US" sz="1600" dirty="0" smtClean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Certificate (conn) 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Result 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2965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N/A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 (default)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Ignored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 encryption occurs. 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705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N/A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 (default)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Encryption occurs only if there is a verifiable server certificate, otherwise the connection attempt fails. 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56509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N/A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Encryption always occurs; certificate is not validated by the client.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705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Ignored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Ignored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Encryption occurs only if there is a verifiable server certificate, otherwise the connection attempt fails.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705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 (default)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Ignored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Encryption always occurs, but certificate is not validated by the client.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705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 (default)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Encryption occurs only if there is a verifiable server certificate, otherwise the connection attempt fails.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705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  <a:endParaRPr lang="en-US" sz="160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Encryption always occurs, but certificate is not validated by the client.</a:t>
                      </a:r>
                      <a:endParaRPr lang="en-US" sz="1600" dirty="0">
                        <a:solidFill>
                          <a:schemeClr val="bg2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5711056"/>
      </p:ext>
    </p:extLst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5780</TotalTime>
  <Words>1689</Words>
  <Application>Microsoft Office PowerPoint</Application>
  <PresentationFormat>Letter Paper (8.5x11 in)</PresentationFormat>
  <Paragraphs>378</Paragraphs>
  <Slides>33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SQLskills Master Template</vt:lpstr>
      <vt:lpstr>SQLskills_BobB_Template</vt:lpstr>
      <vt:lpstr>Module 15 SQL Server and Clients</vt:lpstr>
      <vt:lpstr>Overview</vt:lpstr>
      <vt:lpstr>Using Clients</vt:lpstr>
      <vt:lpstr>Network Libraries and Clients</vt:lpstr>
      <vt:lpstr>Configuring Network</vt:lpstr>
      <vt:lpstr>On-Client Configuration </vt:lpstr>
      <vt:lpstr>Available Stacks</vt:lpstr>
      <vt:lpstr>Connection String Parameters</vt:lpstr>
      <vt:lpstr>Client Data Encryption Matrix</vt:lpstr>
      <vt:lpstr>Connection String New Additions</vt:lpstr>
      <vt:lpstr>ADO.NET Support</vt:lpstr>
      <vt:lpstr>ODBC Support</vt:lpstr>
      <vt:lpstr>OLE DB Support</vt:lpstr>
      <vt:lpstr>SQL Native Client</vt:lpstr>
      <vt:lpstr>SQL Native Client and SPNs</vt:lpstr>
      <vt:lpstr>SQL Server JDBC Driver</vt:lpstr>
      <vt:lpstr>SQL Server PHP, Node.js Support</vt:lpstr>
      <vt:lpstr>SQL Server ODBC for Linux</vt:lpstr>
      <vt:lpstr>Additional Drivers/Providers</vt:lpstr>
      <vt:lpstr>OData Protocol</vt:lpstr>
      <vt:lpstr>SQL Browser /Server Enumeration</vt:lpstr>
      <vt:lpstr>Client Statistics</vt:lpstr>
      <vt:lpstr>Event Tracing For Windows</vt:lpstr>
      <vt:lpstr>Tracing &amp; Troubleshooting via ETW</vt:lpstr>
      <vt:lpstr>Client-Side Trace</vt:lpstr>
      <vt:lpstr>Client Tracing Architecture</vt:lpstr>
      <vt:lpstr>But wait, there's more...</vt:lpstr>
      <vt:lpstr>Enabling the Trace</vt:lpstr>
      <vt:lpstr>Trace Configuration</vt:lpstr>
      <vt:lpstr>ADO.NET Trace Configuration Bits</vt:lpstr>
      <vt:lpstr>Trace Use Cases</vt:lpstr>
      <vt:lpstr>Client-Server Trace Correlation</vt:lpstr>
      <vt:lpstr>Review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308</cp:revision>
  <dcterms:created xsi:type="dcterms:W3CDTF">2004-05-26T19:38:49Z</dcterms:created>
  <dcterms:modified xsi:type="dcterms:W3CDTF">2012-09-05T21:10:16Z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