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3" r:id="rId2"/>
  </p:sldMasterIdLst>
  <p:notesMasterIdLst>
    <p:notesMasterId r:id="rId32"/>
  </p:notesMasterIdLst>
  <p:handoutMasterIdLst>
    <p:handoutMasterId r:id="rId33"/>
  </p:handoutMasterIdLst>
  <p:sldIdLst>
    <p:sldId id="595" r:id="rId3"/>
    <p:sldId id="596" r:id="rId4"/>
    <p:sldId id="597" r:id="rId5"/>
    <p:sldId id="598" r:id="rId6"/>
    <p:sldId id="599" r:id="rId7"/>
    <p:sldId id="600" r:id="rId8"/>
    <p:sldId id="601" r:id="rId9"/>
    <p:sldId id="602" r:id="rId10"/>
    <p:sldId id="603" r:id="rId11"/>
    <p:sldId id="604" r:id="rId12"/>
    <p:sldId id="605" r:id="rId13"/>
    <p:sldId id="606" r:id="rId14"/>
    <p:sldId id="607" r:id="rId15"/>
    <p:sldId id="608" r:id="rId16"/>
    <p:sldId id="609" r:id="rId17"/>
    <p:sldId id="610" r:id="rId18"/>
    <p:sldId id="611" r:id="rId19"/>
    <p:sldId id="612" r:id="rId20"/>
    <p:sldId id="621" r:id="rId21"/>
    <p:sldId id="622" r:id="rId22"/>
    <p:sldId id="613" r:id="rId23"/>
    <p:sldId id="623" r:id="rId24"/>
    <p:sldId id="614" r:id="rId25"/>
    <p:sldId id="615" r:id="rId26"/>
    <p:sldId id="616" r:id="rId27"/>
    <p:sldId id="617" r:id="rId28"/>
    <p:sldId id="618" r:id="rId29"/>
    <p:sldId id="619" r:id="rId30"/>
    <p:sldId id="620" r:id="rId31"/>
  </p:sldIdLst>
  <p:sldSz cx="9144000" cy="6858000" type="letter"/>
  <p:notesSz cx="7010400" cy="9296400"/>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003366"/>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18" autoAdjust="0"/>
    <p:restoredTop sz="85755" autoAdjust="0"/>
  </p:normalViewPr>
  <p:slideViewPr>
    <p:cSldViewPr snapToGrid="0">
      <p:cViewPr>
        <p:scale>
          <a:sx n="75" d="100"/>
          <a:sy n="75" d="100"/>
        </p:scale>
        <p:origin x="-1794" y="-168"/>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092"/>
    </p:cViewPr>
  </p:sorterViewPr>
  <p:notesViewPr>
    <p:cSldViewPr snapToGrid="0">
      <p:cViewPr>
        <p:scale>
          <a:sx n="75" d="100"/>
          <a:sy n="75" d="100"/>
        </p:scale>
        <p:origin x="-3096" y="22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7611" name="Picture 27" descr="SQLskills wide Logo2"/>
          <p:cNvPicPr>
            <a:picLocks noChangeAspect="1" noChangeArrowheads="1"/>
          </p:cNvPicPr>
          <p:nvPr/>
        </p:nvPicPr>
        <p:blipFill>
          <a:blip r:embed="rId2" cstate="print"/>
          <a:srcRect l="6503" t="22223" r="4047" b="33333"/>
          <a:stretch>
            <a:fillRect/>
          </a:stretch>
        </p:blipFill>
        <p:spPr bwMode="auto">
          <a:xfrm>
            <a:off x="2393950" y="188913"/>
            <a:ext cx="2378075" cy="581025"/>
          </a:xfrm>
          <a:prstGeom prst="rect">
            <a:avLst/>
          </a:prstGeom>
          <a:noFill/>
        </p:spPr>
      </p:pic>
      <p:sp>
        <p:nvSpPr>
          <p:cNvPr id="67612" name="Rectangle 28"/>
          <p:cNvSpPr>
            <a:spLocks noGrp="1" noChangeArrowheads="1"/>
          </p:cNvSpPr>
          <p:nvPr>
            <p:ph type="sldNum" sz="quarter" idx="3"/>
          </p:nvPr>
        </p:nvSpPr>
        <p:spPr bwMode="auto">
          <a:xfrm>
            <a:off x="0" y="8803098"/>
            <a:ext cx="7315200" cy="436152"/>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spAutoFit/>
          </a:bodyPr>
          <a:lstStyle>
            <a:lvl1pPr algn="ctr" defTabSz="966788" eaLnBrk="0" hangingPunct="0">
              <a:lnSpc>
                <a:spcPct val="100000"/>
              </a:lnSpc>
              <a:defRPr sz="1200" b="0">
                <a:solidFill>
                  <a:schemeClr val="tx1"/>
                </a:solidFill>
                <a:latin typeface="Arial" charset="0"/>
              </a:defRPr>
            </a:lvl1pPr>
          </a:lstStyle>
          <a:p>
            <a:r>
              <a:rPr lang="en-US" sz="1000" dirty="0" err="1" smtClean="0"/>
              <a:t>SQLskills</a:t>
            </a:r>
            <a:r>
              <a:rPr lang="en-US" sz="1000" dirty="0" smtClean="0"/>
              <a:t> Immersion Event</a:t>
            </a:r>
            <a:endParaRPr lang="en-US" sz="1000" dirty="0"/>
          </a:p>
          <a:p>
            <a:r>
              <a:rPr lang="en-US" dirty="0"/>
              <a:t>Page </a:t>
            </a:r>
            <a:fld id="{3EE71A02-C3BF-4CBD-B41A-450E6E94C5D3}" type="slidenum">
              <a:rPr lang="en-US"/>
              <a:pPr/>
              <a:t>‹#›</a:t>
            </a:fld>
            <a:endParaRPr lang="en-US" dirty="0"/>
          </a:p>
        </p:txBody>
      </p:sp>
    </p:spTree>
    <p:extLst>
      <p:ext uri="{BB962C8B-B14F-4D97-AF65-F5344CB8AC3E}">
        <p14:creationId xmlns:p14="http://schemas.microsoft.com/office/powerpoint/2010/main" val="1736906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84" name="Rectangle 8"/>
          <p:cNvSpPr>
            <a:spLocks noGrp="1" noRot="1" noChangeAspect="1" noChangeArrowheads="1" noTextEdit="1"/>
          </p:cNvSpPr>
          <p:nvPr>
            <p:ph type="sldImg" idx="2"/>
          </p:nvPr>
        </p:nvSpPr>
        <p:spPr bwMode="auto">
          <a:xfrm>
            <a:off x="1182688" y="698500"/>
            <a:ext cx="4648200" cy="3486150"/>
          </a:xfrm>
          <a:prstGeom prst="rect">
            <a:avLst/>
          </a:prstGeom>
          <a:noFill/>
          <a:ln w="9525">
            <a:solidFill>
              <a:srgbClr val="000000"/>
            </a:solidFill>
            <a:miter lim="800000"/>
            <a:headEnd/>
            <a:tailEnd/>
          </a:ln>
          <a:effectLst/>
        </p:spPr>
      </p:sp>
      <p:sp>
        <p:nvSpPr>
          <p:cNvPr id="50185" name="Rectangle 9"/>
          <p:cNvSpPr>
            <a:spLocks noGrp="1" noChangeArrowheads="1"/>
          </p:cNvSpPr>
          <p:nvPr>
            <p:ph type="hdr" sz="quarter"/>
          </p:nvPr>
        </p:nvSpPr>
        <p:spPr bwMode="auto">
          <a:xfrm>
            <a:off x="0" y="0"/>
            <a:ext cx="3038475" cy="463550"/>
          </a:xfrm>
          <a:prstGeom prst="rect">
            <a:avLst/>
          </a:prstGeom>
          <a:noFill/>
          <a:ln w="9525">
            <a:noFill/>
            <a:miter lim="800000"/>
            <a:headEnd/>
            <a:tailEnd/>
          </a:ln>
          <a:effectLst/>
        </p:spPr>
        <p:txBody>
          <a:bodyPr vert="horz" wrap="square" lIns="93167" tIns="46583" rIns="93167" bIns="46583" numCol="1" anchor="t" anchorCtr="0" compatLnSpc="1">
            <a:prstTxWarp prst="textNoShape">
              <a:avLst/>
            </a:prstTxWarp>
          </a:bodyPr>
          <a:lstStyle>
            <a:lvl1pPr defTabSz="930275">
              <a:lnSpc>
                <a:spcPct val="100000"/>
              </a:lnSpc>
              <a:defRPr sz="1300" b="0">
                <a:solidFill>
                  <a:schemeClr val="tx1"/>
                </a:solidFill>
                <a:latin typeface="Times New Roman" pitchFamily="18" charset="0"/>
              </a:defRPr>
            </a:lvl1pPr>
          </a:lstStyle>
          <a:p>
            <a:endParaRPr lang="en-US"/>
          </a:p>
        </p:txBody>
      </p:sp>
      <p:sp>
        <p:nvSpPr>
          <p:cNvPr id="50186" name="Rectangle 10"/>
          <p:cNvSpPr>
            <a:spLocks noGrp="1" noChangeArrowheads="1"/>
          </p:cNvSpPr>
          <p:nvPr>
            <p:ph type="dt" idx="1"/>
          </p:nvPr>
        </p:nvSpPr>
        <p:spPr bwMode="auto">
          <a:xfrm>
            <a:off x="3970338" y="0"/>
            <a:ext cx="3038475" cy="463550"/>
          </a:xfrm>
          <a:prstGeom prst="rect">
            <a:avLst/>
          </a:prstGeom>
          <a:noFill/>
          <a:ln w="9525">
            <a:noFill/>
            <a:miter lim="800000"/>
            <a:headEnd/>
            <a:tailEnd/>
          </a:ln>
          <a:effectLst/>
        </p:spPr>
        <p:txBody>
          <a:bodyPr vert="horz" wrap="square" lIns="93167" tIns="46583" rIns="93167" bIns="46583" numCol="1" anchor="t" anchorCtr="0" compatLnSpc="1">
            <a:prstTxWarp prst="textNoShape">
              <a:avLst/>
            </a:prstTxWarp>
          </a:bodyPr>
          <a:lstStyle>
            <a:lvl1pPr algn="r" defTabSz="930275">
              <a:lnSpc>
                <a:spcPct val="100000"/>
              </a:lnSpc>
              <a:defRPr sz="1300" b="0">
                <a:solidFill>
                  <a:schemeClr val="tx1"/>
                </a:solidFill>
                <a:latin typeface="Times New Roman" pitchFamily="18" charset="0"/>
              </a:defRPr>
            </a:lvl1pPr>
          </a:lstStyle>
          <a:p>
            <a:endParaRPr lang="en-US"/>
          </a:p>
        </p:txBody>
      </p:sp>
      <p:sp>
        <p:nvSpPr>
          <p:cNvPr id="50187" name="Rectangle 11"/>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7" tIns="46583" rIns="93167" bIns="4658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0188" name="Rectangle 12"/>
          <p:cNvSpPr>
            <a:spLocks noGrp="1" noChangeArrowheads="1"/>
          </p:cNvSpPr>
          <p:nvPr>
            <p:ph type="ftr" sz="quarter" idx="4"/>
          </p:nvPr>
        </p:nvSpPr>
        <p:spPr bwMode="auto">
          <a:xfrm>
            <a:off x="0" y="8831263"/>
            <a:ext cx="5802313" cy="463550"/>
          </a:xfrm>
          <a:prstGeom prst="rect">
            <a:avLst/>
          </a:prstGeom>
          <a:noFill/>
          <a:ln w="9525">
            <a:noFill/>
            <a:miter lim="800000"/>
            <a:headEnd/>
            <a:tailEnd/>
          </a:ln>
          <a:effectLst/>
        </p:spPr>
        <p:txBody>
          <a:bodyPr vert="horz" wrap="square" lIns="93167" tIns="46583" rIns="93167" bIns="46583" numCol="1" anchor="b" anchorCtr="0" compatLnSpc="1">
            <a:prstTxWarp prst="textNoShape">
              <a:avLst/>
            </a:prstTxWarp>
          </a:bodyPr>
          <a:lstStyle>
            <a:lvl1pPr defTabSz="930275">
              <a:lnSpc>
                <a:spcPct val="100000"/>
              </a:lnSpc>
              <a:defRPr sz="800" b="0">
                <a:solidFill>
                  <a:schemeClr val="tx1"/>
                </a:solidFill>
                <a:latin typeface="Arial" charset="0"/>
              </a:defRPr>
            </a:lvl1pPr>
          </a:lstStyle>
          <a:p>
            <a:r>
              <a:rPr lang="en-US"/>
              <a:t>© Bob Beauchemin</a:t>
            </a:r>
          </a:p>
          <a:p>
            <a:r>
              <a:rPr lang="en-US"/>
              <a:t>All Rights Reserved</a:t>
            </a:r>
            <a:endParaRPr lang="en-US" sz="1000"/>
          </a:p>
        </p:txBody>
      </p:sp>
      <p:sp>
        <p:nvSpPr>
          <p:cNvPr id="50189" name="Rectangle 13"/>
          <p:cNvSpPr>
            <a:spLocks noGrp="1" noChangeArrowheads="1"/>
          </p:cNvSpPr>
          <p:nvPr>
            <p:ph type="sldNum" sz="quarter" idx="5"/>
          </p:nvPr>
        </p:nvSpPr>
        <p:spPr bwMode="auto">
          <a:xfrm>
            <a:off x="5891213" y="8831263"/>
            <a:ext cx="1117600" cy="463550"/>
          </a:xfrm>
          <a:prstGeom prst="rect">
            <a:avLst/>
          </a:prstGeom>
          <a:noFill/>
          <a:ln w="9525">
            <a:noFill/>
            <a:miter lim="800000"/>
            <a:headEnd/>
            <a:tailEnd/>
          </a:ln>
          <a:effectLst/>
        </p:spPr>
        <p:txBody>
          <a:bodyPr vert="horz" wrap="square" lIns="93167" tIns="46583" rIns="93167" bIns="46583" numCol="1" anchor="b" anchorCtr="0" compatLnSpc="1">
            <a:prstTxWarp prst="textNoShape">
              <a:avLst/>
            </a:prstTxWarp>
          </a:bodyPr>
          <a:lstStyle>
            <a:lvl1pPr algn="r" defTabSz="930275">
              <a:lnSpc>
                <a:spcPct val="100000"/>
              </a:lnSpc>
              <a:defRPr sz="1300" b="0">
                <a:solidFill>
                  <a:schemeClr val="tx1"/>
                </a:solidFill>
                <a:latin typeface="Times New Roman" pitchFamily="18" charset="0"/>
              </a:defRPr>
            </a:lvl1pPr>
          </a:lstStyle>
          <a:p>
            <a:fld id="{6FF6857E-9AB2-43A3-B43F-73FF1EFBD7B7}" type="slidenum">
              <a:rPr lang="en-US"/>
              <a:pPr/>
              <a:t>‹#›</a:t>
            </a:fld>
            <a:endParaRPr lang="en-US"/>
          </a:p>
        </p:txBody>
      </p:sp>
    </p:spTree>
    <p:extLst>
      <p:ext uri="{BB962C8B-B14F-4D97-AF65-F5344CB8AC3E}">
        <p14:creationId xmlns:p14="http://schemas.microsoft.com/office/powerpoint/2010/main" val="2677170495"/>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Bob Beauchemin</a:t>
            </a:r>
          </a:p>
          <a:p>
            <a:r>
              <a:rPr lang="en-US"/>
              <a:t>All Rights Reserved</a:t>
            </a:r>
            <a:endParaRPr lang="en-US" sz="1000"/>
          </a:p>
        </p:txBody>
      </p:sp>
      <p:sp>
        <p:nvSpPr>
          <p:cNvPr id="7" name="Rectangle 13"/>
          <p:cNvSpPr>
            <a:spLocks noGrp="1" noChangeArrowheads="1"/>
          </p:cNvSpPr>
          <p:nvPr>
            <p:ph type="sldNum" sz="quarter" idx="5"/>
          </p:nvPr>
        </p:nvSpPr>
        <p:spPr>
          <a:ln/>
        </p:spPr>
        <p:txBody>
          <a:bodyPr/>
          <a:lstStyle/>
          <a:p>
            <a:fld id="{AEAC607A-3742-4B6D-B821-B2EC9EF4A73C}" type="slidenum">
              <a:rPr lang="en-US"/>
              <a:pPr/>
              <a:t>1</a:t>
            </a:fld>
            <a:endParaRPr lang="en-US"/>
          </a:p>
        </p:txBody>
      </p:sp>
      <p:sp>
        <p:nvSpPr>
          <p:cNvPr id="931842" name="Rectangle 2"/>
          <p:cNvSpPr>
            <a:spLocks noGrp="1" noRot="1" noChangeAspect="1" noChangeArrowheads="1" noTextEdit="1"/>
          </p:cNvSpPr>
          <p:nvPr>
            <p:ph type="sldImg"/>
          </p:nvPr>
        </p:nvSpPr>
        <p:spPr>
          <a:xfrm>
            <a:off x="1181100" y="698500"/>
            <a:ext cx="4648200" cy="3486150"/>
          </a:xfrm>
          <a:ln/>
        </p:spPr>
      </p:sp>
      <p:sp>
        <p:nvSpPr>
          <p:cNvPr id="931843" name="Rectangle 3"/>
          <p:cNvSpPr>
            <a:spLocks noGrp="1" noChangeArrowheads="1"/>
          </p:cNvSpPr>
          <p:nvPr>
            <p:ph type="body" idx="1"/>
          </p:nvPr>
        </p:nvSpPr>
        <p:spPr/>
        <p:txBody>
          <a:bodyPr lIns="93168" rIns="93168"/>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LoginMode</a:t>
            </a:r>
            <a:r>
              <a:rPr lang="en-US" baseline="0" dirty="0" smtClean="0"/>
              <a:t> property on SMO server object, T-SQL?</a:t>
            </a:r>
            <a:endParaRPr lang="en-US" dirty="0"/>
          </a:p>
        </p:txBody>
      </p:sp>
      <p:sp>
        <p:nvSpPr>
          <p:cNvPr id="4" name="Footer Placeholder 3"/>
          <p:cNvSpPr>
            <a:spLocks noGrp="1"/>
          </p:cNvSpPr>
          <p:nvPr>
            <p:ph type="ftr" sz="quarter" idx="10"/>
          </p:nvPr>
        </p:nvSpPr>
        <p:spPr/>
        <p:txBody>
          <a:bodyPr/>
          <a:lstStyle/>
          <a:p>
            <a:r>
              <a:rPr lang="en-US" smtClean="0"/>
              <a:t>© Bob Beauchemin</a:t>
            </a:r>
          </a:p>
          <a:p>
            <a:r>
              <a:rPr lang="en-US" smtClean="0"/>
              <a:t>All Rights Reserved</a:t>
            </a:r>
            <a:endParaRPr lang="en-US" sz="1000"/>
          </a:p>
        </p:txBody>
      </p:sp>
      <p:sp>
        <p:nvSpPr>
          <p:cNvPr id="5" name="Slide Number Placeholder 4"/>
          <p:cNvSpPr>
            <a:spLocks noGrp="1"/>
          </p:cNvSpPr>
          <p:nvPr>
            <p:ph type="sldNum" sz="quarter" idx="11"/>
          </p:nvPr>
        </p:nvSpPr>
        <p:spPr/>
        <p:txBody>
          <a:bodyPr/>
          <a:lstStyle/>
          <a:p>
            <a:fld id="{6FF6857E-9AB2-43A3-B43F-73FF1EFBD7B7}"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Impersonation</a:t>
            </a:r>
            <a:r>
              <a:rPr lang="en-US" baseline="0" dirty="0" smtClean="0"/>
              <a:t> (service acct login, then use execute as) </a:t>
            </a:r>
            <a:r>
              <a:rPr lang="en-US" baseline="0" dirty="0" err="1" smtClean="0"/>
              <a:t>vs</a:t>
            </a:r>
            <a:r>
              <a:rPr lang="en-US" baseline="0" smtClean="0"/>
              <a:t> delegation</a:t>
            </a:r>
            <a:endParaRPr lang="en-US"/>
          </a:p>
        </p:txBody>
      </p:sp>
      <p:sp>
        <p:nvSpPr>
          <p:cNvPr id="4" name="Footer Placeholder 3"/>
          <p:cNvSpPr>
            <a:spLocks noGrp="1"/>
          </p:cNvSpPr>
          <p:nvPr>
            <p:ph type="ftr" sz="quarter" idx="10"/>
          </p:nvPr>
        </p:nvSpPr>
        <p:spPr/>
        <p:txBody>
          <a:bodyPr/>
          <a:lstStyle/>
          <a:p>
            <a:r>
              <a:rPr lang="en-US" smtClean="0"/>
              <a:t>© Bob Beauchemin</a:t>
            </a:r>
          </a:p>
          <a:p>
            <a:r>
              <a:rPr lang="en-US" smtClean="0"/>
              <a:t>All Rights Reserved</a:t>
            </a:r>
            <a:endParaRPr lang="en-US" sz="1000"/>
          </a:p>
        </p:txBody>
      </p:sp>
      <p:sp>
        <p:nvSpPr>
          <p:cNvPr id="5" name="Slide Number Placeholder 4"/>
          <p:cNvSpPr>
            <a:spLocks noGrp="1"/>
          </p:cNvSpPr>
          <p:nvPr>
            <p:ph type="sldNum" sz="quarter" idx="11"/>
          </p:nvPr>
        </p:nvSpPr>
        <p:spPr/>
        <p:txBody>
          <a:bodyPr/>
          <a:lstStyle/>
          <a:p>
            <a:fld id="{6FF6857E-9AB2-43A3-B43F-73FF1EFBD7B7}"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Password hash and other</a:t>
            </a:r>
            <a:r>
              <a:rPr lang="en-US" baseline="0" dirty="0" smtClean="0"/>
              <a:t> info about individual logins can be viewed using LOGINPROPERTY('</a:t>
            </a:r>
            <a:r>
              <a:rPr lang="en-US" baseline="0" dirty="0" err="1" smtClean="0"/>
              <a:t>login_name</a:t>
            </a:r>
            <a:r>
              <a:rPr lang="en-US" baseline="0" dirty="0" smtClean="0"/>
              <a:t>', '</a:t>
            </a:r>
            <a:r>
              <a:rPr lang="en-US" baseline="0" dirty="0" err="1" smtClean="0"/>
              <a:t>property_name</a:t>
            </a:r>
            <a:r>
              <a:rPr lang="en-US" baseline="0" smtClean="0"/>
              <a:t>')</a:t>
            </a:r>
            <a:endParaRPr lang="en-US" dirty="0"/>
          </a:p>
        </p:txBody>
      </p:sp>
      <p:sp>
        <p:nvSpPr>
          <p:cNvPr id="4" name="Footer Placeholder 3"/>
          <p:cNvSpPr>
            <a:spLocks noGrp="1"/>
          </p:cNvSpPr>
          <p:nvPr>
            <p:ph type="ftr" sz="quarter" idx="10"/>
          </p:nvPr>
        </p:nvSpPr>
        <p:spPr/>
        <p:txBody>
          <a:bodyPr/>
          <a:lstStyle/>
          <a:p>
            <a:r>
              <a:rPr lang="en-US" smtClean="0"/>
              <a:t>© Bob Beauchemin</a:t>
            </a:r>
          </a:p>
          <a:p>
            <a:r>
              <a:rPr lang="en-US" smtClean="0"/>
              <a:t>All Rights Reserved</a:t>
            </a:r>
            <a:endParaRPr lang="en-US" sz="1000"/>
          </a:p>
        </p:txBody>
      </p:sp>
      <p:sp>
        <p:nvSpPr>
          <p:cNvPr id="5" name="Slide Number Placeholder 4"/>
          <p:cNvSpPr>
            <a:spLocks noGrp="1"/>
          </p:cNvSpPr>
          <p:nvPr>
            <p:ph type="sldNum" sz="quarter" idx="11"/>
          </p:nvPr>
        </p:nvSpPr>
        <p:spPr/>
        <p:txBody>
          <a:bodyPr/>
          <a:lstStyle/>
          <a:p>
            <a:fld id="{6FF6857E-9AB2-43A3-B43F-73FF1EFBD7B7}"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sp_rev_login</a:t>
            </a:r>
            <a:r>
              <a:rPr lang="en-US" dirty="0" smtClean="0"/>
              <a:t> keeps the original password</a:t>
            </a:r>
            <a:endParaRPr lang="en-US" dirty="0"/>
          </a:p>
        </p:txBody>
      </p:sp>
      <p:sp>
        <p:nvSpPr>
          <p:cNvPr id="4" name="Footer Placeholder 3"/>
          <p:cNvSpPr>
            <a:spLocks noGrp="1"/>
          </p:cNvSpPr>
          <p:nvPr>
            <p:ph type="ftr" sz="quarter" idx="10"/>
          </p:nvPr>
        </p:nvSpPr>
        <p:spPr/>
        <p:txBody>
          <a:bodyPr/>
          <a:lstStyle/>
          <a:p>
            <a:r>
              <a:rPr lang="en-US" smtClean="0"/>
              <a:t>© Bob Beauchemin</a:t>
            </a:r>
          </a:p>
          <a:p>
            <a:r>
              <a:rPr lang="en-US" smtClean="0"/>
              <a:t>All Rights Reserved</a:t>
            </a:r>
            <a:endParaRPr lang="en-US" sz="1000"/>
          </a:p>
        </p:txBody>
      </p:sp>
      <p:sp>
        <p:nvSpPr>
          <p:cNvPr id="5" name="Slide Number Placeholder 4"/>
          <p:cNvSpPr>
            <a:spLocks noGrp="1"/>
          </p:cNvSpPr>
          <p:nvPr>
            <p:ph type="sldNum" sz="quarter" idx="11"/>
          </p:nvPr>
        </p:nvSpPr>
        <p:spPr/>
        <p:txBody>
          <a:bodyPr/>
          <a:lstStyle/>
          <a:p>
            <a:fld id="{6FF6857E-9AB2-43A3-B43F-73FF1EFBD7B7}" type="slidenum">
              <a:rPr lang="en-US" smtClean="0"/>
              <a:pPr/>
              <a:t>9</a:t>
            </a:fld>
            <a:endParaRPr lang="en-US"/>
          </a:p>
        </p:txBody>
      </p:sp>
    </p:spTree>
    <p:extLst>
      <p:ext uri="{BB962C8B-B14F-4D97-AF65-F5344CB8AC3E}">
        <p14:creationId xmlns:p14="http://schemas.microsoft.com/office/powerpoint/2010/main" val="22804637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http://www.eraofdata.com/sql-18456-login-failures/</a:t>
            </a:r>
            <a:endParaRPr lang="en-US" dirty="0"/>
          </a:p>
        </p:txBody>
      </p:sp>
      <p:sp>
        <p:nvSpPr>
          <p:cNvPr id="4" name="Footer Placeholder 3"/>
          <p:cNvSpPr>
            <a:spLocks noGrp="1"/>
          </p:cNvSpPr>
          <p:nvPr>
            <p:ph type="ftr" sz="quarter" idx="10"/>
          </p:nvPr>
        </p:nvSpPr>
        <p:spPr/>
        <p:txBody>
          <a:bodyPr/>
          <a:lstStyle/>
          <a:p>
            <a:r>
              <a:rPr lang="en-US" smtClean="0"/>
              <a:t>© Bob Beauchemin</a:t>
            </a:r>
          </a:p>
          <a:p>
            <a:r>
              <a:rPr lang="en-US" smtClean="0"/>
              <a:t>All Rights Reserved</a:t>
            </a:r>
            <a:endParaRPr lang="en-US" sz="1000"/>
          </a:p>
        </p:txBody>
      </p:sp>
      <p:sp>
        <p:nvSpPr>
          <p:cNvPr id="5" name="Slide Number Placeholder 4"/>
          <p:cNvSpPr>
            <a:spLocks noGrp="1"/>
          </p:cNvSpPr>
          <p:nvPr>
            <p:ph type="sldNum" sz="quarter" idx="11"/>
          </p:nvPr>
        </p:nvSpPr>
        <p:spPr/>
        <p:txBody>
          <a:bodyPr/>
          <a:lstStyle/>
          <a:p>
            <a:fld id="{6FF6857E-9AB2-43A3-B43F-73FF1EFBD7B7}" type="slidenum">
              <a:rPr lang="en-US" smtClean="0"/>
              <a:pPr/>
              <a:t>13</a:t>
            </a:fld>
            <a:endParaRPr lang="en-US"/>
          </a:p>
        </p:txBody>
      </p:sp>
    </p:spTree>
    <p:extLst>
      <p:ext uri="{BB962C8B-B14F-4D97-AF65-F5344CB8AC3E}">
        <p14:creationId xmlns:p14="http://schemas.microsoft.com/office/powerpoint/2010/main" val="9882916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Also </a:t>
            </a:r>
            <a:r>
              <a:rPr lang="en-US" sz="1200" kern="1200" dirty="0" smtClean="0">
                <a:solidFill>
                  <a:schemeClr val="tx1"/>
                </a:solidFill>
                <a:latin typeface="Arial" charset="0"/>
                <a:ea typeface="+mn-ea"/>
                <a:cs typeface="+mn-cs"/>
              </a:rPr>
              <a:t>NT SERVICE\MSSQLSERVER, NT SERVICE\SQLSERVERAGENT</a:t>
            </a:r>
          </a:p>
          <a:p>
            <a:r>
              <a:rPr lang="en-US" sz="1200" kern="1200" dirty="0" smtClean="0">
                <a:solidFill>
                  <a:schemeClr val="tx1"/>
                </a:solidFill>
                <a:latin typeface="Arial" charset="0"/>
                <a:ea typeface="+mn-ea"/>
                <a:cs typeface="+mn-cs"/>
              </a:rPr>
              <a:t>Pre-Vista/Windows Server 2008 - NT AUTHORITY\NETWORK SERVICE, </a:t>
            </a:r>
            <a:r>
              <a:rPr lang="en-US" sz="1200" b="1" kern="1200" dirty="0" err="1" smtClean="0">
                <a:solidFill>
                  <a:schemeClr val="tx1"/>
                </a:solidFill>
                <a:latin typeface="Arial" charset="0"/>
                <a:ea typeface="+mn-ea"/>
                <a:cs typeface="+mn-cs"/>
              </a:rPr>
              <a:t>localhost</a:t>
            </a:r>
            <a:r>
              <a:rPr lang="en-US" sz="1200" b="1" kern="1200" dirty="0" smtClean="0">
                <a:solidFill>
                  <a:schemeClr val="tx1"/>
                </a:solidFill>
                <a:latin typeface="Arial" charset="0"/>
                <a:ea typeface="+mn-ea"/>
                <a:cs typeface="+mn-cs"/>
              </a:rPr>
              <a:t>\SQLServer2005MSSQLUser$</a:t>
            </a:r>
            <a:endParaRPr lang="en-US" sz="1200" kern="1200" dirty="0" smtClean="0">
              <a:solidFill>
                <a:schemeClr val="tx1"/>
              </a:solidFill>
              <a:latin typeface="Arial" charset="0"/>
              <a:ea typeface="+mn-ea"/>
              <a:cs typeface="+mn-cs"/>
            </a:endParaRPr>
          </a:p>
          <a:p>
            <a:r>
              <a:rPr lang="en-US" sz="1200" b="1" kern="1200" dirty="0" err="1" smtClean="0">
                <a:solidFill>
                  <a:schemeClr val="tx1"/>
                </a:solidFill>
                <a:latin typeface="Arial" charset="0"/>
                <a:ea typeface="+mn-ea"/>
                <a:cs typeface="+mn-cs"/>
              </a:rPr>
              <a:t>localhost$MSSQLSERVER</a:t>
            </a:r>
            <a:r>
              <a:rPr lang="en-US" sz="1200" b="0" kern="1200" baseline="0" dirty="0" smtClean="0">
                <a:solidFill>
                  <a:schemeClr val="tx1"/>
                </a:solidFill>
                <a:latin typeface="Arial" charset="0"/>
                <a:ea typeface="+mn-ea"/>
                <a:cs typeface="+mn-cs"/>
              </a:rPr>
              <a:t> and </a:t>
            </a:r>
            <a:r>
              <a:rPr lang="en-US" sz="1200" kern="1200" dirty="0" err="1" smtClean="0">
                <a:solidFill>
                  <a:schemeClr val="tx1"/>
                </a:solidFill>
                <a:latin typeface="Arial" charset="0"/>
                <a:ea typeface="+mn-ea"/>
                <a:cs typeface="+mn-cs"/>
              </a:rPr>
              <a:t>localhost</a:t>
            </a:r>
            <a:r>
              <a:rPr lang="en-US" sz="1200" kern="1200" dirty="0" smtClean="0">
                <a:solidFill>
                  <a:schemeClr val="tx1"/>
                </a:solidFill>
                <a:latin typeface="Arial" charset="0"/>
                <a:ea typeface="+mn-ea"/>
                <a:cs typeface="+mn-cs"/>
              </a:rPr>
              <a:t>\SQLServer2005SQLAgentUser$localhost$MSSQLSERVER</a:t>
            </a:r>
          </a:p>
          <a:p>
            <a:endParaRPr lang="en-US" sz="1200" kern="1200" dirty="0" smtClean="0">
              <a:solidFill>
                <a:schemeClr val="tx1"/>
              </a:solidFill>
              <a:latin typeface="Arial" charset="0"/>
              <a:ea typeface="+mn-ea"/>
              <a:cs typeface="+mn-cs"/>
            </a:endParaRPr>
          </a:p>
          <a:p>
            <a:r>
              <a:rPr lang="en-US" sz="1200" b="1" kern="1200" dirty="0" smtClean="0">
                <a:solidFill>
                  <a:schemeClr val="tx1"/>
                </a:solidFill>
                <a:latin typeface="Arial" charset="0"/>
                <a:ea typeface="+mn-ea"/>
                <a:cs typeface="+mn-cs"/>
              </a:rPr>
              <a:t>Assignment of Service SIDs in Windows Vista and Windows Server 2008</a:t>
            </a:r>
          </a:p>
          <a:p>
            <a:r>
              <a:rPr lang="en-US" sz="1200" kern="1200" dirty="0" smtClean="0">
                <a:solidFill>
                  <a:schemeClr val="tx1"/>
                </a:solidFill>
                <a:latin typeface="Arial" charset="0"/>
                <a:ea typeface="+mn-ea"/>
                <a:cs typeface="+mn-cs"/>
              </a:rPr>
              <a:t>Windows Vista and Windows Server 2008 provide the capability of assigning a hidden SID to services. During SQL Server 2008 setup, a separate SID is assigned to the SQL Server and SQL Server Agent services. The account that is assigned to the services is still needed to start the service and to access external resources. However, when the services access SQL Server and local resources, such as files and registry entries, their respective SIDs are used.</a:t>
            </a:r>
            <a:endParaRPr lang="en-US" sz="1200" kern="1200" smtClean="0">
              <a:solidFill>
                <a:schemeClr val="tx1"/>
              </a:solidFill>
              <a:latin typeface="Arial" charset="0"/>
              <a:ea typeface="+mn-ea"/>
              <a:cs typeface="+mn-cs"/>
            </a:endParaRPr>
          </a:p>
          <a:p>
            <a:endParaRPr lang="en-US" sz="1200" kern="1200" dirty="0" smtClean="0">
              <a:solidFill>
                <a:schemeClr val="tx1"/>
              </a:solidFill>
              <a:latin typeface="Arial" charset="0"/>
              <a:ea typeface="+mn-ea"/>
              <a:cs typeface="+mn-cs"/>
            </a:endParaRPr>
          </a:p>
          <a:p>
            <a:endParaRPr lang="en-US" dirty="0"/>
          </a:p>
        </p:txBody>
      </p:sp>
      <p:sp>
        <p:nvSpPr>
          <p:cNvPr id="4" name="Footer Placeholder 3"/>
          <p:cNvSpPr>
            <a:spLocks noGrp="1"/>
          </p:cNvSpPr>
          <p:nvPr>
            <p:ph type="ftr" sz="quarter" idx="10"/>
          </p:nvPr>
        </p:nvSpPr>
        <p:spPr/>
        <p:txBody>
          <a:bodyPr/>
          <a:lstStyle/>
          <a:p>
            <a:r>
              <a:rPr lang="en-US" smtClean="0"/>
              <a:t>© Bob Beauchemin</a:t>
            </a:r>
          </a:p>
          <a:p>
            <a:r>
              <a:rPr lang="en-US" smtClean="0"/>
              <a:t>All Rights Reserved</a:t>
            </a:r>
            <a:endParaRPr lang="en-US" sz="1000"/>
          </a:p>
        </p:txBody>
      </p:sp>
      <p:sp>
        <p:nvSpPr>
          <p:cNvPr id="5" name="Slide Number Placeholder 4"/>
          <p:cNvSpPr>
            <a:spLocks noGrp="1"/>
          </p:cNvSpPr>
          <p:nvPr>
            <p:ph type="sldNum" sz="quarter" idx="11"/>
          </p:nvPr>
        </p:nvSpPr>
        <p:spPr/>
        <p:txBody>
          <a:bodyPr/>
          <a:lstStyle/>
          <a:p>
            <a:fld id="{6FF6857E-9AB2-43A3-B43F-73FF1EFBD7B7}" type="slidenum">
              <a:rPr lang="en-US" smtClean="0"/>
              <a:pPr/>
              <a:t>14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Guest not disabled in master, </a:t>
            </a:r>
            <a:r>
              <a:rPr lang="en-US" dirty="0" err="1" smtClean="0"/>
              <a:t>tempdb</a:t>
            </a:r>
            <a:r>
              <a:rPr lang="en-US" dirty="0" smtClean="0"/>
              <a:t>,</a:t>
            </a:r>
            <a:r>
              <a:rPr lang="en-US" baseline="0" dirty="0" smtClean="0"/>
              <a:t> </a:t>
            </a:r>
            <a:r>
              <a:rPr lang="en-US" baseline="0" dirty="0" err="1" smtClean="0"/>
              <a:t>msdb</a:t>
            </a:r>
            <a:r>
              <a:rPr lang="en-US" baseline="0" dirty="0" smtClean="0"/>
              <a:t> - select * from </a:t>
            </a:r>
            <a:r>
              <a:rPr lang="en-US" baseline="0" dirty="0" err="1" smtClean="0"/>
              <a:t>sysusers</a:t>
            </a:r>
            <a:r>
              <a:rPr lang="en-US" baseline="0" dirty="0" smtClean="0"/>
              <a:t> (</a:t>
            </a:r>
            <a:r>
              <a:rPr lang="en-US" baseline="0" dirty="0" err="1" smtClean="0"/>
              <a:t>hasdbaccess</a:t>
            </a:r>
            <a:r>
              <a:rPr lang="en-US" baseline="0" dirty="0" smtClean="0"/>
              <a:t> column)</a:t>
            </a:r>
          </a:p>
          <a:p>
            <a:r>
              <a:rPr lang="en-US" baseline="0" dirty="0" err="1" smtClean="0"/>
              <a:t>sp_adduser</a:t>
            </a:r>
            <a:r>
              <a:rPr lang="en-US" baseline="0" dirty="0" smtClean="0"/>
              <a:t> guest - "enables" the guest user</a:t>
            </a:r>
          </a:p>
          <a:p>
            <a:r>
              <a:rPr lang="en-US" baseline="0" dirty="0" smtClean="0"/>
              <a:t>GRANT CONNECT or REVOKE CONNECT to grant db access</a:t>
            </a:r>
          </a:p>
          <a:p>
            <a:r>
              <a:rPr lang="en-US" dirty="0" smtClean="0"/>
              <a:t>select </a:t>
            </a:r>
            <a:r>
              <a:rPr lang="en-US" dirty="0" err="1" smtClean="0"/>
              <a:t>suser_sname</a:t>
            </a:r>
            <a:r>
              <a:rPr lang="en-US" dirty="0" smtClean="0"/>
              <a:t>(</a:t>
            </a:r>
            <a:r>
              <a:rPr lang="en-US" dirty="0" err="1" smtClean="0"/>
              <a:t>sid</a:t>
            </a:r>
            <a:r>
              <a:rPr lang="en-US" dirty="0" smtClean="0"/>
              <a:t>) from </a:t>
            </a:r>
            <a:r>
              <a:rPr lang="en-US" dirty="0" err="1" smtClean="0"/>
              <a:t>sys.database_principals</a:t>
            </a:r>
            <a:r>
              <a:rPr lang="en-US" dirty="0" smtClean="0"/>
              <a:t> where </a:t>
            </a:r>
            <a:r>
              <a:rPr lang="en-US" dirty="0" err="1" smtClean="0"/>
              <a:t>principal_id</a:t>
            </a:r>
            <a:r>
              <a:rPr lang="en-US" dirty="0" smtClean="0"/>
              <a:t> = </a:t>
            </a:r>
            <a:r>
              <a:rPr lang="en-US" dirty="0" err="1" smtClean="0"/>
              <a:t>user_id</a:t>
            </a:r>
            <a:r>
              <a:rPr lang="en-US" dirty="0" smtClean="0"/>
              <a:t>('</a:t>
            </a:r>
            <a:r>
              <a:rPr lang="en-US" dirty="0" err="1" smtClean="0"/>
              <a:t>dbo</a:t>
            </a:r>
            <a:r>
              <a:rPr lang="en-US" dirty="0" smtClean="0"/>
              <a:t>')</a:t>
            </a:r>
            <a:endParaRPr lang="en-US" dirty="0"/>
          </a:p>
        </p:txBody>
      </p:sp>
      <p:sp>
        <p:nvSpPr>
          <p:cNvPr id="4" name="Footer Placeholder 3"/>
          <p:cNvSpPr>
            <a:spLocks noGrp="1"/>
          </p:cNvSpPr>
          <p:nvPr>
            <p:ph type="ftr" sz="quarter" idx="10"/>
          </p:nvPr>
        </p:nvSpPr>
        <p:spPr/>
        <p:txBody>
          <a:bodyPr/>
          <a:lstStyle/>
          <a:p>
            <a:r>
              <a:rPr lang="en-US" smtClean="0"/>
              <a:t>© Bob Beauchemin</a:t>
            </a:r>
          </a:p>
          <a:p>
            <a:r>
              <a:rPr lang="en-US" smtClean="0"/>
              <a:t>All Rights Reserved</a:t>
            </a:r>
            <a:endParaRPr lang="en-US" sz="1000"/>
          </a:p>
        </p:txBody>
      </p:sp>
      <p:sp>
        <p:nvSpPr>
          <p:cNvPr id="5" name="Slide Number Placeholder 4"/>
          <p:cNvSpPr>
            <a:spLocks noGrp="1"/>
          </p:cNvSpPr>
          <p:nvPr>
            <p:ph type="sldNum" sz="quarter" idx="11"/>
          </p:nvPr>
        </p:nvSpPr>
        <p:spPr/>
        <p:txBody>
          <a:bodyPr/>
          <a:lstStyle/>
          <a:p>
            <a:fld id="{6FF6857E-9AB2-43A3-B43F-73FF1EFBD7B7}" type="slidenum">
              <a:rPr lang="en-US" smtClean="0"/>
              <a:pPr/>
              <a:t>18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mtClean="0"/>
              <a:t>© Bob Beauchemin</a:t>
            </a:r>
          </a:p>
          <a:p>
            <a:r>
              <a:rPr lang="en-US" smtClean="0"/>
              <a:t>All Rights Reserved</a:t>
            </a:r>
            <a:endParaRPr lang="en-US" sz="1000"/>
          </a:p>
        </p:txBody>
      </p:sp>
      <p:sp>
        <p:nvSpPr>
          <p:cNvPr id="5" name="Slide Number Placeholder 4"/>
          <p:cNvSpPr>
            <a:spLocks noGrp="1"/>
          </p:cNvSpPr>
          <p:nvPr>
            <p:ph type="sldNum" sz="quarter" idx="11"/>
          </p:nvPr>
        </p:nvSpPr>
        <p:spPr/>
        <p:txBody>
          <a:bodyPr/>
          <a:lstStyle/>
          <a:p>
            <a:fld id="{6FF6857E-9AB2-43A3-B43F-73FF1EFBD7B7}" type="slidenum">
              <a:rPr lang="en-US" smtClean="0"/>
              <a:pPr/>
              <a:t>29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ctrTitle" sz="quarter"/>
          </p:nvPr>
        </p:nvSpPr>
        <p:spPr>
          <a:xfrm>
            <a:off x="0" y="106334"/>
            <a:ext cx="9144000" cy="701731"/>
          </a:xfrm>
          <a:effectLst>
            <a:outerShdw dist="17961" dir="2700000" algn="ctr" rotWithShape="0">
              <a:schemeClr val="bg2"/>
            </a:outerShdw>
          </a:effectLst>
        </p:spPr>
        <p:txBody>
          <a:bodyPr anchor="ctr"/>
          <a:lstStyle>
            <a:lvl1pPr algn="r">
              <a:defRPr baseline="0">
                <a:latin typeface="Calibri" pitchFamily="34" charset="0"/>
              </a:defRPr>
            </a:lvl1pPr>
          </a:lstStyle>
          <a:p>
            <a:r>
              <a:rPr lang="en-US" dirty="0"/>
              <a:t>Click to edit Master title style</a:t>
            </a:r>
          </a:p>
        </p:txBody>
      </p:sp>
      <p:sp>
        <p:nvSpPr>
          <p:cNvPr id="66565" name="Rectangle 5"/>
          <p:cNvSpPr>
            <a:spLocks noChangeAspect="1" noChangeArrowheads="1"/>
          </p:cNvSpPr>
          <p:nvPr userDrawn="1"/>
        </p:nvSpPr>
        <p:spPr bwMode="auto">
          <a:xfrm>
            <a:off x="227013" y="5481638"/>
            <a:ext cx="4056062" cy="1190625"/>
          </a:xfrm>
          <a:prstGeom prst="rect">
            <a:avLst/>
          </a:prstGeom>
          <a:noFill/>
          <a:ln w="9525">
            <a:noFill/>
            <a:miter lim="800000"/>
            <a:headEnd/>
            <a:tailEnd/>
          </a:ln>
          <a:effectLst/>
        </p:spPr>
        <p:txBody>
          <a:bodyPr>
            <a:spAutoFit/>
          </a:bodyPr>
          <a:lstStyle/>
          <a:p>
            <a:pPr>
              <a:lnSpc>
                <a:spcPct val="100000"/>
              </a:lnSpc>
              <a:buSzPct val="95000"/>
            </a:pPr>
            <a:r>
              <a:rPr lang="en-US" sz="3600" baseline="0" dirty="0">
                <a:solidFill>
                  <a:schemeClr val="accent1"/>
                </a:solidFill>
                <a:effectLst>
                  <a:outerShdw blurRad="38100" dist="38100" dir="2700000" algn="tl">
                    <a:srgbClr val="000000"/>
                  </a:outerShdw>
                </a:effectLst>
                <a:latin typeface="Calibri" pitchFamily="34" charset="0"/>
              </a:rPr>
              <a:t>Bob </a:t>
            </a:r>
            <a:r>
              <a:rPr lang="en-US" sz="3600" baseline="0" dirty="0" err="1">
                <a:solidFill>
                  <a:schemeClr val="accent1"/>
                </a:solidFill>
                <a:effectLst>
                  <a:outerShdw blurRad="38100" dist="38100" dir="2700000" algn="tl">
                    <a:srgbClr val="000000"/>
                  </a:outerShdw>
                </a:effectLst>
                <a:latin typeface="Calibri" pitchFamily="34" charset="0"/>
              </a:rPr>
              <a:t>Beauchemin</a:t>
            </a:r>
            <a:endParaRPr lang="en-US" sz="3600" baseline="0" dirty="0">
              <a:solidFill>
                <a:schemeClr val="accent1"/>
              </a:solidFill>
              <a:effectLst>
                <a:outerShdw blurRad="38100" dist="38100" dir="2700000" algn="tl">
                  <a:srgbClr val="000000"/>
                </a:outerShdw>
              </a:effectLst>
              <a:latin typeface="Calibri" pitchFamily="34" charset="0"/>
            </a:endParaRPr>
          </a:p>
          <a:p>
            <a:pPr>
              <a:lnSpc>
                <a:spcPct val="100000"/>
              </a:lnSpc>
              <a:buSzPct val="95000"/>
            </a:pPr>
            <a:r>
              <a:rPr lang="en-US" sz="3600" baseline="0" dirty="0">
                <a:solidFill>
                  <a:schemeClr val="accent1"/>
                </a:solidFill>
                <a:effectLst>
                  <a:outerShdw blurRad="38100" dist="38100" dir="2700000" algn="tl">
                    <a:srgbClr val="000000"/>
                  </a:outerShdw>
                </a:effectLst>
                <a:latin typeface="Calibri" pitchFamily="34" charset="0"/>
              </a:rPr>
              <a:t>SQLskills.com</a:t>
            </a:r>
          </a:p>
        </p:txBody>
      </p:sp>
      <p:pic>
        <p:nvPicPr>
          <p:cNvPr id="66570"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08962" name="Rectangle 2"/>
          <p:cNvSpPr>
            <a:spLocks noGrp="1" noChangeArrowheads="1"/>
          </p:cNvSpPr>
          <p:nvPr>
            <p:ph type="ctrTitle"/>
          </p:nvPr>
        </p:nvSpPr>
        <p:spPr>
          <a:xfrm>
            <a:off x="265113" y="112713"/>
            <a:ext cx="8599487" cy="750887"/>
          </a:xfrm>
          <a:effectLst>
            <a:outerShdw dist="17961" dir="2700000" algn="ctr" rotWithShape="0">
              <a:schemeClr val="bg2">
                <a:alpha val="50000"/>
              </a:schemeClr>
            </a:outerShdw>
          </a:effectLst>
        </p:spPr>
        <p:txBody>
          <a:bodyPr anchor="ctr"/>
          <a:lstStyle>
            <a:lvl1pPr>
              <a:defRPr/>
            </a:lvl1pPr>
          </a:lstStyle>
          <a:p>
            <a:r>
              <a:rPr lang="en-US"/>
              <a:t>Click to edit Master title style</a:t>
            </a:r>
          </a:p>
        </p:txBody>
      </p:sp>
      <p:sp>
        <p:nvSpPr>
          <p:cNvPr id="808963" name="Rectangle 3"/>
          <p:cNvSpPr>
            <a:spLocks noGrp="1" noChangeArrowheads="1"/>
          </p:cNvSpPr>
          <p:nvPr>
            <p:ph type="subTitle" idx="1"/>
          </p:nvPr>
        </p:nvSpPr>
        <p:spPr>
          <a:xfrm>
            <a:off x="263525" y="4756150"/>
            <a:ext cx="8659813" cy="641350"/>
          </a:xfrm>
        </p:spPr>
        <p:txBody>
          <a:bodyPr anchor="ctr"/>
          <a:lstStyle>
            <a:lvl1pPr marL="0" indent="0">
              <a:buFont typeface="Wingdings" pitchFamily="2" charset="2"/>
              <a:buNone/>
              <a:defRPr sz="3600">
                <a:solidFill>
                  <a:schemeClr val="accent1"/>
                </a:solidFill>
              </a:defRPr>
            </a:lvl1pPr>
          </a:lstStyle>
          <a:p>
            <a:r>
              <a:rPr lang="en-US"/>
              <a:t>Click to edit Master subtitle style</a:t>
            </a:r>
          </a:p>
        </p:txBody>
      </p:sp>
      <p:pic>
        <p:nvPicPr>
          <p:cNvPr id="808964" name="Picture 4" descr="sqlskills_logo_pure"/>
          <p:cNvPicPr>
            <a:picLocks noChangeAspect="1" noChangeArrowheads="1"/>
          </p:cNvPicPr>
          <p:nvPr/>
        </p:nvPicPr>
        <p:blipFill>
          <a:blip r:embed="rId3" cstate="print"/>
          <a:srcRect/>
          <a:stretch>
            <a:fillRect/>
          </a:stretch>
        </p:blipFill>
        <p:spPr bwMode="auto">
          <a:xfrm>
            <a:off x="7848600" y="6243638"/>
            <a:ext cx="1168400" cy="514350"/>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77825" y="1414463"/>
            <a:ext cx="4117975" cy="198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14463"/>
            <a:ext cx="4117975" cy="198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itchFamily="34" charset="0"/>
                <a:cs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b="0">
                <a:effectLst/>
                <a:latin typeface="Calibri" pitchFamily="34" charset="0"/>
                <a:cs typeface="Calibri" pitchFamily="34" charset="0"/>
              </a:defRPr>
            </a:lvl1pPr>
            <a:lvl2pPr>
              <a:defRPr b="0">
                <a:effectLst/>
                <a:latin typeface="Calibri" pitchFamily="34" charset="0"/>
                <a:cs typeface="Calibri" pitchFamily="34" charset="0"/>
              </a:defRPr>
            </a:lvl2pPr>
            <a:lvl3pPr>
              <a:defRPr b="0">
                <a:effectLst/>
                <a:latin typeface="Calibri" pitchFamily="34" charset="0"/>
                <a:cs typeface="Calibri" pitchFamily="34" charset="0"/>
              </a:defRPr>
            </a:lvl3pPr>
            <a:lvl4pPr>
              <a:defRPr b="0">
                <a:effectLst/>
                <a:latin typeface="Calibri" pitchFamily="34" charset="0"/>
                <a:cs typeface="Calibri" pitchFamily="34" charset="0"/>
              </a:defRPr>
            </a:lvl4pPr>
            <a:lvl5pPr>
              <a:defRPr b="0">
                <a:effectLst/>
                <a:latin typeface="Calibri" pitchFamily="34" charset="0"/>
                <a:cs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5438" y="244475"/>
            <a:ext cx="2098675" cy="3151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77825" y="244475"/>
            <a:ext cx="6145213" cy="3151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4.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65540" name="Picture 4" descr="sqlskills_logo_pure"/>
          <p:cNvPicPr>
            <a:picLocks noChangeAspect="1" noChangeArrowheads="1"/>
          </p:cNvPicPr>
          <p:nvPr/>
        </p:nvPicPr>
        <p:blipFill>
          <a:blip r:embed="rId14" cstate="print"/>
          <a:srcRect/>
          <a:stretch>
            <a:fillRect/>
          </a:stretch>
        </p:blipFill>
        <p:spPr bwMode="auto">
          <a:xfrm>
            <a:off x="7918450" y="6299200"/>
            <a:ext cx="1168400" cy="514350"/>
          </a:xfrm>
          <a:prstGeom prst="rect">
            <a:avLst/>
          </a:prstGeom>
          <a:noFill/>
        </p:spPr>
      </p:pic>
      <p:sp>
        <p:nvSpPr>
          <p:cNvPr id="65543" name="Rectangle 7"/>
          <p:cNvSpPr>
            <a:spLocks noChangeArrowheads="1"/>
          </p:cNvSpPr>
          <p:nvPr userDrawn="1"/>
        </p:nvSpPr>
        <p:spPr bwMode="auto">
          <a:xfrm>
            <a:off x="0" y="6461125"/>
            <a:ext cx="1712328" cy="400110"/>
          </a:xfrm>
          <a:prstGeom prst="rect">
            <a:avLst/>
          </a:prstGeom>
          <a:noFill/>
          <a:ln w="12700">
            <a:noFill/>
            <a:miter lim="800000"/>
            <a:headEnd/>
            <a:tailEnd/>
          </a:ln>
          <a:effectLst/>
        </p:spPr>
        <p:txBody>
          <a:bodyPr wrap="none">
            <a:spAutoFit/>
          </a:bodyPr>
          <a:lstStyle/>
          <a:p>
            <a:pPr>
              <a:lnSpc>
                <a:spcPct val="100000"/>
              </a:lnSpc>
            </a:pPr>
            <a:r>
              <a:rPr lang="en-US" sz="1000" b="0" dirty="0">
                <a:solidFill>
                  <a:srgbClr val="969696"/>
                </a:solidFill>
                <a:latin typeface="Arial" charset="0"/>
                <a:sym typeface="Symbol" pitchFamily="18" charset="2"/>
              </a:rPr>
              <a:t></a:t>
            </a:r>
            <a:r>
              <a:rPr lang="en-US" sz="1000" b="0" dirty="0">
                <a:solidFill>
                  <a:srgbClr val="969696"/>
                </a:solidFill>
                <a:latin typeface="Arial" charset="0"/>
              </a:rPr>
              <a:t>Bob Beauchemin</a:t>
            </a:r>
            <a:br>
              <a:rPr lang="en-US" sz="1000" b="0" dirty="0">
                <a:solidFill>
                  <a:srgbClr val="969696"/>
                </a:solidFill>
                <a:latin typeface="Arial" charset="0"/>
              </a:rPr>
            </a:br>
            <a:r>
              <a:rPr lang="en-US" sz="1000" b="0" dirty="0" err="1" smtClean="0">
                <a:solidFill>
                  <a:srgbClr val="969696"/>
                </a:solidFill>
                <a:latin typeface="Arial" charset="0"/>
              </a:rPr>
              <a:t>SQLskills</a:t>
            </a:r>
            <a:r>
              <a:rPr lang="en-US" sz="1000" b="0" baseline="0" dirty="0" smtClean="0">
                <a:solidFill>
                  <a:srgbClr val="969696"/>
                </a:solidFill>
                <a:latin typeface="Arial" charset="0"/>
              </a:rPr>
              <a:t> Immersion Event</a:t>
            </a:r>
            <a:endParaRPr lang="en-US" sz="1000" b="0" dirty="0">
              <a:solidFill>
                <a:srgbClr val="969696"/>
              </a:solidFill>
              <a:latin typeface="Arial" charset="0"/>
            </a:endParaRPr>
          </a:p>
        </p:txBody>
      </p:sp>
    </p:spTree>
  </p:cSld>
  <p:clrMap bg1="dk2" tx1="lt1" bg2="dk1" tx2="lt2" accent1="accent1" accent2="accent2" accent3="accent3" accent4="accent4" accent5="accent5" accent6="accent6" hlink="hlink" folHlink="folHlink"/>
  <p:sldLayoutIdLst>
    <p:sldLayoutId id="2147483652"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rtl="0" fontAlgn="base">
        <a:lnSpc>
          <a:spcPct val="90000"/>
        </a:lnSpc>
        <a:spcBef>
          <a:spcPct val="0"/>
        </a:spcBef>
        <a:spcAft>
          <a:spcPct val="0"/>
        </a:spcAft>
        <a:defRPr sz="4400" b="1" baseline="0">
          <a:solidFill>
            <a:srgbClr val="FFCC00"/>
          </a:solidFill>
          <a:latin typeface="Calibri" pitchFamily="34" charset="0"/>
          <a:ea typeface="+mj-ea"/>
          <a:cs typeface="+mj-cs"/>
        </a:defRPr>
      </a:lvl1pPr>
      <a:lvl2pPr algn="l" rtl="0" fontAlgn="base">
        <a:lnSpc>
          <a:spcPct val="90000"/>
        </a:lnSpc>
        <a:spcBef>
          <a:spcPct val="0"/>
        </a:spcBef>
        <a:spcAft>
          <a:spcPct val="0"/>
        </a:spcAft>
        <a:defRPr sz="4400" b="1">
          <a:solidFill>
            <a:srgbClr val="FFCC00"/>
          </a:solidFill>
          <a:latin typeface="Eurostile" pitchFamily="34" charset="0"/>
        </a:defRPr>
      </a:lvl2pPr>
      <a:lvl3pPr algn="l" rtl="0" fontAlgn="base">
        <a:lnSpc>
          <a:spcPct val="90000"/>
        </a:lnSpc>
        <a:spcBef>
          <a:spcPct val="0"/>
        </a:spcBef>
        <a:spcAft>
          <a:spcPct val="0"/>
        </a:spcAft>
        <a:defRPr sz="4400" b="1">
          <a:solidFill>
            <a:srgbClr val="FFCC00"/>
          </a:solidFill>
          <a:latin typeface="Eurostile" pitchFamily="34" charset="0"/>
        </a:defRPr>
      </a:lvl3pPr>
      <a:lvl4pPr algn="l" rtl="0" fontAlgn="base">
        <a:lnSpc>
          <a:spcPct val="90000"/>
        </a:lnSpc>
        <a:spcBef>
          <a:spcPct val="0"/>
        </a:spcBef>
        <a:spcAft>
          <a:spcPct val="0"/>
        </a:spcAft>
        <a:defRPr sz="4400" b="1">
          <a:solidFill>
            <a:srgbClr val="FFCC00"/>
          </a:solidFill>
          <a:latin typeface="Eurostile" pitchFamily="34" charset="0"/>
        </a:defRPr>
      </a:lvl4pPr>
      <a:lvl5pPr algn="l" rtl="0" fontAlgn="base">
        <a:lnSpc>
          <a:spcPct val="90000"/>
        </a:lnSpc>
        <a:spcBef>
          <a:spcPct val="0"/>
        </a:spcBef>
        <a:spcAft>
          <a:spcPct val="0"/>
        </a:spcAft>
        <a:defRPr sz="4400" b="1">
          <a:solidFill>
            <a:srgbClr val="FFCC00"/>
          </a:solidFill>
          <a:latin typeface="Eurostile"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fontAlgn="base">
        <a:spcBef>
          <a:spcPct val="0"/>
        </a:spcBef>
        <a:spcAft>
          <a:spcPct val="0"/>
        </a:spcAft>
        <a:buSzPct val="95000"/>
        <a:buBlip>
          <a:blip r:embed="rId15"/>
        </a:buBlip>
        <a:defRPr sz="3200" b="1" baseline="0">
          <a:solidFill>
            <a:schemeClr val="tx1"/>
          </a:solidFill>
          <a:effectLst>
            <a:outerShdw blurRad="38100" dist="38100" dir="2700000" algn="tl">
              <a:srgbClr val="000000"/>
            </a:outerShdw>
          </a:effectLst>
          <a:latin typeface="Calibri" pitchFamily="34" charset="0"/>
          <a:ea typeface="+mn-ea"/>
          <a:cs typeface="+mn-cs"/>
        </a:defRPr>
      </a:lvl1pPr>
      <a:lvl2pPr marL="1030288" indent="-454025" algn="l" rtl="0" fontAlgn="base">
        <a:spcBef>
          <a:spcPct val="0"/>
        </a:spcBef>
        <a:spcAft>
          <a:spcPct val="0"/>
        </a:spcAft>
        <a:buSzPct val="95000"/>
        <a:buBlip>
          <a:blip r:embed="rId15"/>
        </a:buBlip>
        <a:defRPr sz="2800" b="1" baseline="0">
          <a:solidFill>
            <a:schemeClr val="tx1"/>
          </a:solidFill>
          <a:effectLst>
            <a:outerShdw blurRad="38100" dist="38100" dir="2700000" algn="tl">
              <a:srgbClr val="000000"/>
            </a:outerShdw>
          </a:effectLst>
          <a:latin typeface="Calibri" pitchFamily="34" charset="0"/>
        </a:defRPr>
      </a:lvl2pPr>
      <a:lvl3pPr marL="1481138" indent="-336550" algn="l" rtl="0" fontAlgn="base">
        <a:spcBef>
          <a:spcPct val="0"/>
        </a:spcBef>
        <a:spcAft>
          <a:spcPct val="0"/>
        </a:spcAft>
        <a:buSzPct val="95000"/>
        <a:buBlip>
          <a:blip r:embed="rId15"/>
        </a:buBlip>
        <a:defRPr sz="2400" b="1" baseline="0">
          <a:solidFill>
            <a:schemeClr val="tx1"/>
          </a:solidFill>
          <a:effectLst>
            <a:outerShdw blurRad="38100" dist="38100" dir="2700000" algn="tl">
              <a:srgbClr val="000000"/>
            </a:outerShdw>
          </a:effectLst>
          <a:latin typeface="Calibri" pitchFamily="34" charset="0"/>
        </a:defRPr>
      </a:lvl3pPr>
      <a:lvl4pPr marL="1944688" indent="-349250" algn="l" rtl="0" fontAlgn="base">
        <a:spcBef>
          <a:spcPct val="0"/>
        </a:spcBef>
        <a:spcAft>
          <a:spcPct val="0"/>
        </a:spcAft>
        <a:buSzPct val="95000"/>
        <a:buBlip>
          <a:blip r:embed="rId15"/>
        </a:buBlip>
        <a:defRPr sz="2000" b="1" baseline="0">
          <a:solidFill>
            <a:schemeClr val="tx1"/>
          </a:solidFill>
          <a:effectLst>
            <a:outerShdw blurRad="38100" dist="38100" dir="2700000" algn="tl">
              <a:srgbClr val="000000"/>
            </a:outerShdw>
          </a:effectLst>
          <a:latin typeface="Calibri" pitchFamily="34" charset="0"/>
        </a:defRPr>
      </a:lvl4pPr>
      <a:lvl5pPr marL="2395538" indent="-336550" algn="l" rtl="0" fontAlgn="base">
        <a:spcBef>
          <a:spcPct val="0"/>
        </a:spcBef>
        <a:spcAft>
          <a:spcPct val="0"/>
        </a:spcAft>
        <a:buSzPct val="95000"/>
        <a:buBlip>
          <a:blip r:embed="rId15"/>
        </a:buBlip>
        <a:defRPr sz="2000" b="1" baseline="0">
          <a:solidFill>
            <a:schemeClr val="tx1"/>
          </a:solidFill>
          <a:effectLst>
            <a:outerShdw blurRad="38100" dist="38100" dir="2700000" algn="tl">
              <a:srgbClr val="000000"/>
            </a:outerShdw>
          </a:effectLst>
          <a:latin typeface="Calibri" pitchFamily="34" charset="0"/>
        </a:defRPr>
      </a:lvl5pPr>
      <a:lvl6pPr marL="28527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07938" name="Rectangle 2"/>
          <p:cNvSpPr>
            <a:spLocks noGrp="1" noChangeArrowheads="1"/>
          </p:cNvSpPr>
          <p:nvPr>
            <p:ph type="title"/>
          </p:nvPr>
        </p:nvSpPr>
        <p:spPr bwMode="auto">
          <a:xfrm>
            <a:off x="381000" y="244475"/>
            <a:ext cx="8393113" cy="750888"/>
          </a:xfrm>
          <a:prstGeom prst="rect">
            <a:avLst/>
          </a:prstGeom>
          <a:noFill/>
          <a:ln w="9525">
            <a:noFill/>
            <a:miter lim="800000"/>
            <a:headEnd/>
            <a:tailEnd/>
          </a:ln>
          <a:effectLst>
            <a:outerShdw dist="17961" dir="2700000" algn="ctr" rotWithShape="0">
              <a:schemeClr val="bg2"/>
            </a:outerShdw>
          </a:effectLst>
        </p:spPr>
        <p:txBody>
          <a:bodyPr vert="horz" wrap="square" lIns="91440" tIns="45720" rIns="91440" bIns="45720" numCol="1" anchor="t" anchorCtr="0" compatLnSpc="1">
            <a:prstTxWarp prst="textNoShape">
              <a:avLst/>
            </a:prstTxWarp>
            <a:spAutoFit/>
          </a:bodyPr>
          <a:lstStyle/>
          <a:p>
            <a:pPr lvl="0"/>
            <a:r>
              <a:rPr lang="en-US" smtClean="0"/>
              <a:t>Click to edit Title Slide</a:t>
            </a:r>
          </a:p>
        </p:txBody>
      </p:sp>
      <p:sp>
        <p:nvSpPr>
          <p:cNvPr id="807939" name="Rectangle 3"/>
          <p:cNvSpPr>
            <a:spLocks noGrp="1" noChangeArrowheads="1"/>
          </p:cNvSpPr>
          <p:nvPr>
            <p:ph type="body" idx="1"/>
          </p:nvPr>
        </p:nvSpPr>
        <p:spPr bwMode="auto">
          <a:xfrm>
            <a:off x="377825" y="1414463"/>
            <a:ext cx="8388350" cy="1981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65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fade/>
  </p:transition>
  <p:timing>
    <p:tnLst>
      <p:par>
        <p:cTn id="1" dur="indefinite" restart="never" nodeType="tmRoot"/>
      </p:par>
    </p:tnLst>
  </p:timing>
  <p:txStyles>
    <p:titleStyle>
      <a:lvl1pPr algn="r" rtl="0" fontAlgn="base">
        <a:lnSpc>
          <a:spcPct val="90000"/>
        </a:lnSpc>
        <a:spcBef>
          <a:spcPct val="0"/>
        </a:spcBef>
        <a:spcAft>
          <a:spcPct val="0"/>
        </a:spcAft>
        <a:defRPr sz="4800" b="1">
          <a:solidFill>
            <a:schemeClr val="tx2"/>
          </a:solidFill>
          <a:latin typeface="+mj-lt"/>
          <a:ea typeface="+mj-ea"/>
          <a:cs typeface="+mj-cs"/>
        </a:defRPr>
      </a:lvl1pPr>
      <a:lvl2pPr algn="r" rtl="0" fontAlgn="base">
        <a:lnSpc>
          <a:spcPct val="90000"/>
        </a:lnSpc>
        <a:spcBef>
          <a:spcPct val="0"/>
        </a:spcBef>
        <a:spcAft>
          <a:spcPct val="0"/>
        </a:spcAft>
        <a:defRPr sz="4800" b="1">
          <a:solidFill>
            <a:schemeClr val="tx2"/>
          </a:solidFill>
          <a:latin typeface="Eurostile" pitchFamily="34" charset="0"/>
          <a:cs typeface="Arial" charset="0"/>
        </a:defRPr>
      </a:lvl2pPr>
      <a:lvl3pPr algn="r" rtl="0" fontAlgn="base">
        <a:lnSpc>
          <a:spcPct val="90000"/>
        </a:lnSpc>
        <a:spcBef>
          <a:spcPct val="0"/>
        </a:spcBef>
        <a:spcAft>
          <a:spcPct val="0"/>
        </a:spcAft>
        <a:defRPr sz="4800" b="1">
          <a:solidFill>
            <a:schemeClr val="tx2"/>
          </a:solidFill>
          <a:latin typeface="Eurostile" pitchFamily="34" charset="0"/>
          <a:cs typeface="Arial" charset="0"/>
        </a:defRPr>
      </a:lvl3pPr>
      <a:lvl4pPr algn="r" rtl="0" fontAlgn="base">
        <a:lnSpc>
          <a:spcPct val="90000"/>
        </a:lnSpc>
        <a:spcBef>
          <a:spcPct val="0"/>
        </a:spcBef>
        <a:spcAft>
          <a:spcPct val="0"/>
        </a:spcAft>
        <a:defRPr sz="4800" b="1">
          <a:solidFill>
            <a:schemeClr val="tx2"/>
          </a:solidFill>
          <a:latin typeface="Eurostile" pitchFamily="34" charset="0"/>
          <a:cs typeface="Arial" charset="0"/>
        </a:defRPr>
      </a:lvl4pPr>
      <a:lvl5pPr algn="r" rtl="0" fontAlgn="base">
        <a:lnSpc>
          <a:spcPct val="90000"/>
        </a:lnSpc>
        <a:spcBef>
          <a:spcPct val="0"/>
        </a:spcBef>
        <a:spcAft>
          <a:spcPct val="0"/>
        </a:spcAft>
        <a:defRPr sz="4800" b="1">
          <a:solidFill>
            <a:schemeClr val="tx2"/>
          </a:solidFill>
          <a:latin typeface="Eurostile" pitchFamily="34" charset="0"/>
          <a:cs typeface="Arial" charset="0"/>
        </a:defRPr>
      </a:lvl5pPr>
      <a:lvl6pPr marL="457200" algn="r" rtl="0" fontAlgn="base">
        <a:lnSpc>
          <a:spcPct val="90000"/>
        </a:lnSpc>
        <a:spcBef>
          <a:spcPct val="0"/>
        </a:spcBef>
        <a:spcAft>
          <a:spcPct val="0"/>
        </a:spcAft>
        <a:defRPr sz="4800" b="1">
          <a:solidFill>
            <a:schemeClr val="tx2"/>
          </a:solidFill>
          <a:latin typeface="Eurostile" pitchFamily="34" charset="0"/>
          <a:cs typeface="Arial" charset="0"/>
        </a:defRPr>
      </a:lvl6pPr>
      <a:lvl7pPr marL="914400" algn="r" rtl="0" fontAlgn="base">
        <a:lnSpc>
          <a:spcPct val="90000"/>
        </a:lnSpc>
        <a:spcBef>
          <a:spcPct val="0"/>
        </a:spcBef>
        <a:spcAft>
          <a:spcPct val="0"/>
        </a:spcAft>
        <a:defRPr sz="4800" b="1">
          <a:solidFill>
            <a:schemeClr val="tx2"/>
          </a:solidFill>
          <a:latin typeface="Eurostile" pitchFamily="34" charset="0"/>
          <a:cs typeface="Arial" charset="0"/>
        </a:defRPr>
      </a:lvl7pPr>
      <a:lvl8pPr marL="1371600" algn="r" rtl="0" fontAlgn="base">
        <a:lnSpc>
          <a:spcPct val="90000"/>
        </a:lnSpc>
        <a:spcBef>
          <a:spcPct val="0"/>
        </a:spcBef>
        <a:spcAft>
          <a:spcPct val="0"/>
        </a:spcAft>
        <a:defRPr sz="4800" b="1">
          <a:solidFill>
            <a:schemeClr val="tx2"/>
          </a:solidFill>
          <a:latin typeface="Eurostile" pitchFamily="34" charset="0"/>
          <a:cs typeface="Arial" charset="0"/>
        </a:defRPr>
      </a:lvl8pPr>
      <a:lvl9pPr marL="1828800" algn="r" rtl="0" fontAlgn="base">
        <a:lnSpc>
          <a:spcPct val="90000"/>
        </a:lnSpc>
        <a:spcBef>
          <a:spcPct val="0"/>
        </a:spcBef>
        <a:spcAft>
          <a:spcPct val="0"/>
        </a:spcAft>
        <a:defRPr sz="4800" b="1">
          <a:solidFill>
            <a:schemeClr val="tx2"/>
          </a:solidFill>
          <a:latin typeface="Eurostile" pitchFamily="34" charset="0"/>
          <a:cs typeface="Arial" charset="0"/>
        </a:defRPr>
      </a:lvl9pPr>
    </p:titleStyle>
    <p:bodyStyle>
      <a:lvl1pPr marL="571500" indent="-571500" algn="l" rtl="0" fontAlgn="base">
        <a:spcBef>
          <a:spcPct val="0"/>
        </a:spcBef>
        <a:spcAft>
          <a:spcPct val="0"/>
        </a:spcAft>
        <a:buClr>
          <a:schemeClr val="tx2"/>
        </a:buClr>
        <a:buSzPct val="95000"/>
        <a:buFont typeface="Wingdings" pitchFamily="2" charset="2"/>
        <a:buBlip>
          <a:blip r:embed="rId14"/>
        </a:buBlip>
        <a:defRPr sz="3200" b="1">
          <a:solidFill>
            <a:schemeClr val="tx1"/>
          </a:solidFill>
          <a:effectLst>
            <a:outerShdw blurRad="38100" dist="38100" dir="2700000" algn="tl">
              <a:srgbClr val="000000"/>
            </a:outerShdw>
          </a:effectLst>
          <a:latin typeface="+mn-lt"/>
          <a:ea typeface="+mn-ea"/>
          <a:cs typeface="+mn-cs"/>
        </a:defRPr>
      </a:lvl1pPr>
      <a:lvl2pPr marL="1028700" indent="-455613" algn="l" rtl="0" fontAlgn="base">
        <a:spcBef>
          <a:spcPct val="0"/>
        </a:spcBef>
        <a:spcAft>
          <a:spcPct val="0"/>
        </a:spcAft>
        <a:buClr>
          <a:schemeClr val="tx2"/>
        </a:buClr>
        <a:buSzPct val="95000"/>
        <a:buFont typeface="Wingdings" pitchFamily="2" charset="2"/>
        <a:buBlip>
          <a:blip r:embed="rId14"/>
        </a:buBlip>
        <a:defRPr sz="2800" b="1">
          <a:solidFill>
            <a:schemeClr val="tx1"/>
          </a:solidFill>
          <a:effectLst>
            <a:outerShdw blurRad="38100" dist="38100" dir="2700000" algn="tl">
              <a:srgbClr val="000000"/>
            </a:outerShdw>
          </a:effectLst>
          <a:latin typeface="+mn-lt"/>
          <a:cs typeface="+mn-cs"/>
        </a:defRPr>
      </a:lvl2pPr>
      <a:lvl3pPr marL="1428750" indent="-398463" algn="l" rtl="0" fontAlgn="base">
        <a:spcBef>
          <a:spcPct val="0"/>
        </a:spcBef>
        <a:spcAft>
          <a:spcPct val="0"/>
        </a:spcAft>
        <a:buClr>
          <a:schemeClr val="tx2"/>
        </a:buClr>
        <a:buSzPct val="95000"/>
        <a:buFont typeface="Wingdings" pitchFamily="2" charset="2"/>
        <a:buBlip>
          <a:blip r:embed="rId14"/>
        </a:buBlip>
        <a:defRPr sz="2400" b="1">
          <a:solidFill>
            <a:schemeClr val="tx1"/>
          </a:solidFill>
          <a:effectLst>
            <a:outerShdw blurRad="38100" dist="38100" dir="2700000" algn="tl">
              <a:srgbClr val="000000"/>
            </a:outerShdw>
          </a:effectLst>
          <a:latin typeface="+mn-lt"/>
          <a:cs typeface="+mn-cs"/>
        </a:defRPr>
      </a:lvl3pPr>
      <a:lvl4pPr marL="1828800" indent="-398463"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4pPr>
      <a:lvl5pPr marL="22272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5pPr>
      <a:lvl6pPr marL="26844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6pPr>
      <a:lvl7pPr marL="31416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7pPr>
      <a:lvl8pPr marL="35988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8pPr>
      <a:lvl9pPr marL="40560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818" name="Rectangle 2"/>
          <p:cNvSpPr>
            <a:spLocks noGrp="1" noChangeArrowheads="1"/>
          </p:cNvSpPr>
          <p:nvPr>
            <p:ph type="ctrTitle"/>
          </p:nvPr>
        </p:nvSpPr>
        <p:spPr>
          <a:xfrm>
            <a:off x="457200" y="455613"/>
            <a:ext cx="8382000" cy="2751522"/>
          </a:xfrm>
          <a:noFill/>
          <a:ln/>
        </p:spPr>
        <p:txBody>
          <a:bodyPr anchor="t"/>
          <a:lstStyle/>
          <a:p>
            <a:r>
              <a:rPr lang="en-US" sz="4000" dirty="0">
                <a:solidFill>
                  <a:schemeClr val="accent1"/>
                </a:solidFill>
              </a:rPr>
              <a:t>Module </a:t>
            </a:r>
            <a:r>
              <a:rPr lang="en-US" sz="4000" dirty="0" smtClean="0">
                <a:solidFill>
                  <a:schemeClr val="accent1"/>
                </a:solidFill>
              </a:rPr>
              <a:t>2</a:t>
            </a:r>
            <a:r>
              <a:rPr lang="en-US" dirty="0"/>
              <a:t/>
            </a:r>
            <a:br>
              <a:rPr lang="en-US" dirty="0"/>
            </a:br>
            <a:r>
              <a:rPr lang="en-US" sz="6000" dirty="0" smtClean="0"/>
              <a:t>Authentication</a:t>
            </a:r>
            <a:br>
              <a:rPr lang="en-US" sz="6000" dirty="0" smtClean="0"/>
            </a:br>
            <a:r>
              <a:rPr lang="en-US" sz="6000" dirty="0" smtClean="0"/>
              <a:t>And Principals</a:t>
            </a:r>
            <a:r>
              <a:rPr lang="en-US" sz="5400" dirty="0">
                <a:latin typeface="Eurostile Bold" pitchFamily="34" charset="0"/>
              </a:rPr>
              <a:t/>
            </a:r>
            <a:br>
              <a:rPr lang="en-US" sz="5400" dirty="0">
                <a:latin typeface="Eurostile Bold" pitchFamily="34" charset="0"/>
              </a:rPr>
            </a:br>
            <a:endParaRPr lang="en-US" sz="3200" dirty="0">
              <a:solidFill>
                <a:srgbClr val="FCEB98"/>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Credentials</a:t>
            </a:r>
            <a:endParaRPr lang="en-US" dirty="0"/>
          </a:p>
        </p:txBody>
      </p:sp>
      <p:sp>
        <p:nvSpPr>
          <p:cNvPr id="3" name="Content Placeholder 2"/>
          <p:cNvSpPr>
            <a:spLocks noGrp="1"/>
          </p:cNvSpPr>
          <p:nvPr>
            <p:ph idx="1"/>
          </p:nvPr>
        </p:nvSpPr>
        <p:spPr/>
        <p:txBody>
          <a:bodyPr/>
          <a:lstStyle/>
          <a:p>
            <a:r>
              <a:rPr lang="en-US" dirty="0" smtClean="0"/>
              <a:t>A level of indirection used to assign alternate identities for SQL Agent jobs</a:t>
            </a:r>
          </a:p>
          <a:p>
            <a:r>
              <a:rPr lang="en-US" dirty="0" smtClean="0"/>
              <a:t>To use credentials</a:t>
            </a:r>
          </a:p>
          <a:p>
            <a:pPr lvl="1"/>
            <a:r>
              <a:rPr lang="en-US" dirty="0" smtClean="0"/>
              <a:t>Define Windows login with appropriate system and SQL Server access</a:t>
            </a:r>
          </a:p>
          <a:p>
            <a:pPr lvl="1"/>
            <a:r>
              <a:rPr lang="en-US" dirty="0" smtClean="0"/>
              <a:t>Define credential, map to Windows login</a:t>
            </a:r>
          </a:p>
          <a:p>
            <a:pPr lvl="1"/>
            <a:r>
              <a:rPr lang="en-US" dirty="0" smtClean="0"/>
              <a:t>Associate credential with SQL Agent job step</a:t>
            </a:r>
          </a:p>
          <a:p>
            <a:r>
              <a:rPr lang="en-US" dirty="0" smtClean="0"/>
              <a:t>Credentials used with EKM</a:t>
            </a:r>
          </a:p>
          <a:p>
            <a:r>
              <a:rPr lang="en-US" dirty="0" smtClean="0"/>
              <a:t>Special proxy account for </a:t>
            </a:r>
            <a:r>
              <a:rPr lang="en-US" dirty="0" err="1" smtClean="0"/>
              <a:t>xp_cmdshell</a:t>
            </a:r>
            <a:endParaRPr lang="en-US" dirty="0" smtClean="0"/>
          </a:p>
          <a:p>
            <a:pPr lvl="1"/>
            <a:r>
              <a:rPr lang="en-US" dirty="0" err="1" smtClean="0"/>
              <a:t>sp_xp_cmdshell_proxy_account</a:t>
            </a:r>
            <a:r>
              <a:rPr lang="en-US" dirty="0" smtClean="0"/>
              <a:t>  </a:t>
            </a:r>
            <a:r>
              <a:rPr lang="en-US" dirty="0" err="1" smtClean="0"/>
              <a:t>uid</a:t>
            </a:r>
            <a:r>
              <a:rPr lang="en-US" dirty="0" smtClean="0"/>
              <a:t>, pw</a:t>
            </a:r>
          </a:p>
          <a:p>
            <a:pPr lvl="1"/>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Linked Servers and Logins</a:t>
            </a:r>
            <a:endParaRPr lang="en-US" dirty="0"/>
          </a:p>
        </p:txBody>
      </p:sp>
      <p:sp>
        <p:nvSpPr>
          <p:cNvPr id="3" name="Content Placeholder 2"/>
          <p:cNvSpPr>
            <a:spLocks noGrp="1"/>
          </p:cNvSpPr>
          <p:nvPr>
            <p:ph idx="1"/>
          </p:nvPr>
        </p:nvSpPr>
        <p:spPr/>
        <p:txBody>
          <a:bodyPr/>
          <a:lstStyle/>
          <a:p>
            <a:r>
              <a:rPr lang="en-US" smtClean="0"/>
              <a:t>Logins to linked server can be</a:t>
            </a:r>
          </a:p>
          <a:p>
            <a:pPr lvl="1"/>
            <a:r>
              <a:rPr lang="en-US" smtClean="0"/>
              <a:t>Local login / Remote login pairs</a:t>
            </a:r>
          </a:p>
          <a:p>
            <a:pPr lvl="2"/>
            <a:r>
              <a:rPr lang="en-US" smtClean="0"/>
              <a:t>Remote SQL Logins Only</a:t>
            </a:r>
          </a:p>
          <a:p>
            <a:r>
              <a:rPr lang="en-US" smtClean="0"/>
              <a:t>Login that is not specifically mapped can</a:t>
            </a:r>
          </a:p>
          <a:p>
            <a:pPr lvl="1"/>
            <a:r>
              <a:rPr lang="en-US" smtClean="0"/>
              <a:t>Current login's security context</a:t>
            </a:r>
          </a:p>
          <a:p>
            <a:pPr lvl="2"/>
            <a:r>
              <a:rPr lang="en-US" smtClean="0"/>
              <a:t>Impersonation</a:t>
            </a:r>
          </a:p>
          <a:p>
            <a:pPr lvl="2"/>
            <a:r>
              <a:rPr lang="en-US" smtClean="0"/>
              <a:t>Subject to double hop limitation</a:t>
            </a:r>
          </a:p>
          <a:p>
            <a:pPr lvl="1"/>
            <a:r>
              <a:rPr lang="en-US" smtClean="0"/>
              <a:t>Use a default SQL login</a:t>
            </a:r>
          </a:p>
          <a:p>
            <a:pPr lvl="1"/>
            <a:r>
              <a:rPr lang="en-US" smtClean="0"/>
              <a:t>Use no security context</a:t>
            </a:r>
          </a:p>
          <a:p>
            <a:pPr lvl="1"/>
            <a:r>
              <a:rPr lang="en-US" smtClean="0"/>
              <a:t>Fail</a:t>
            </a:r>
          </a:p>
          <a:p>
            <a:pPr lvl="1"/>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Login Problems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Login failure reason not reported to client</a:t>
            </a:r>
          </a:p>
          <a:p>
            <a:pPr lvl="1"/>
            <a:r>
              <a:rPr lang="en-US" dirty="0" smtClean="0"/>
              <a:t>Usually error 18456</a:t>
            </a:r>
          </a:p>
          <a:p>
            <a:pPr lvl="1"/>
            <a:r>
              <a:rPr lang="en-US" dirty="0" smtClean="0"/>
              <a:t>State: to client - always 1, SQL Log - correct state</a:t>
            </a:r>
          </a:p>
          <a:p>
            <a:r>
              <a:rPr lang="en-US" dirty="0" smtClean="0"/>
              <a:t>Detailed reason is in SQL Log</a:t>
            </a:r>
          </a:p>
          <a:p>
            <a:pPr lvl="1"/>
            <a:r>
              <a:rPr lang="en-US" dirty="0" smtClean="0"/>
              <a:t>Client can’t connect to Server</a:t>
            </a:r>
          </a:p>
          <a:p>
            <a:pPr lvl="1"/>
            <a:r>
              <a:rPr lang="en-US" dirty="0" smtClean="0"/>
              <a:t>Login is disabled </a:t>
            </a:r>
          </a:p>
          <a:p>
            <a:pPr lvl="1"/>
            <a:r>
              <a:rPr lang="en-US" dirty="0" smtClean="0"/>
              <a:t>Passwords needs to be changed</a:t>
            </a:r>
          </a:p>
          <a:p>
            <a:pPr lvl="1"/>
            <a:r>
              <a:rPr lang="en-US" dirty="0" smtClean="0"/>
              <a:t>Cant’s connect to domain</a:t>
            </a:r>
          </a:p>
          <a:p>
            <a:pPr lvl="1"/>
            <a:r>
              <a:rPr lang="en-US" dirty="0" smtClean="0"/>
              <a:t>Token not enabled for delegation</a:t>
            </a:r>
          </a:p>
          <a:p>
            <a:pPr lvl="1"/>
            <a:r>
              <a:rPr lang="en-US" dirty="0" smtClean="0"/>
              <a:t>Mismatched SID</a:t>
            </a:r>
          </a:p>
          <a:p>
            <a:pPr lvl="1"/>
            <a:r>
              <a:rPr lang="en-US" dirty="0" smtClean="0"/>
              <a:t>Permission denied</a:t>
            </a:r>
          </a:p>
          <a:p>
            <a:r>
              <a:rPr lang="en-US" dirty="0" smtClean="0"/>
              <a:t>Uncommon reasons</a:t>
            </a:r>
          </a:p>
          <a:p>
            <a:pPr lvl="1"/>
            <a:r>
              <a:rPr lang="en-US" dirty="0" smtClean="0"/>
              <a:t>“Not associated with a trusted connection” - SQL authentication while not in mixed mode</a:t>
            </a:r>
          </a:p>
          <a:p>
            <a:pPr lvl="1"/>
            <a:r>
              <a:rPr lang="en-US" dirty="0" smtClean="0"/>
              <a:t>Kerberos issues with time out of sync between servers</a:t>
            </a:r>
          </a:p>
          <a:p>
            <a:pPr lvl="1"/>
            <a:r>
              <a:rPr lang="en-US" dirty="0" smtClean="0"/>
              <a:t>Kerberos SPN issues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Login Error States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798033237"/>
              </p:ext>
            </p:extLst>
          </p:nvPr>
        </p:nvGraphicFramePr>
        <p:xfrm>
          <a:off x="584200" y="1028701"/>
          <a:ext cx="8001000" cy="5366567"/>
        </p:xfrm>
        <a:graphic>
          <a:graphicData uri="http://schemas.openxmlformats.org/drawingml/2006/table">
            <a:tbl>
              <a:tblPr firstRow="1" bandRow="1">
                <a:tableStyleId>{073A0DAA-6AF3-43AB-8588-CEC1D06C72B9}</a:tableStyleId>
              </a:tblPr>
              <a:tblGrid>
                <a:gridCol w="2100262"/>
                <a:gridCol w="5900738"/>
              </a:tblGrid>
              <a:tr h="416990">
                <a:tc>
                  <a:txBody>
                    <a:bodyPr/>
                    <a:lstStyle/>
                    <a:p>
                      <a:r>
                        <a:rPr lang="en-US" sz="2400" dirty="0" smtClean="0">
                          <a:latin typeface="Calibri" pitchFamily="34" charset="0"/>
                          <a:cs typeface="Calibri" pitchFamily="34" charset="0"/>
                        </a:rPr>
                        <a:t>Error State</a:t>
                      </a:r>
                      <a:endParaRPr lang="en-US" sz="2400" dirty="0">
                        <a:latin typeface="Calibri" pitchFamily="34" charset="0"/>
                        <a:cs typeface="Calibri" pitchFamily="34" charset="0"/>
                      </a:endParaRPr>
                    </a:p>
                  </a:txBody>
                  <a:tcPr/>
                </a:tc>
                <a:tc>
                  <a:txBody>
                    <a:bodyPr/>
                    <a:lstStyle/>
                    <a:p>
                      <a:r>
                        <a:rPr lang="en-US" sz="2400" dirty="0" smtClean="0">
                          <a:latin typeface="Calibri" pitchFamily="34" charset="0"/>
                          <a:cs typeface="Calibri" pitchFamily="34" charset="0"/>
                        </a:rPr>
                        <a:t>Error Description</a:t>
                      </a:r>
                      <a:endParaRPr lang="en-US" sz="2400" dirty="0">
                        <a:latin typeface="Calibri" pitchFamily="34" charset="0"/>
                        <a:cs typeface="Calibri" pitchFamily="34" charset="0"/>
                      </a:endParaRPr>
                    </a:p>
                  </a:txBody>
                  <a:tcPr/>
                </a:tc>
              </a:tr>
              <a:tr h="296677">
                <a:tc>
                  <a:txBody>
                    <a:bodyPr/>
                    <a:lstStyle/>
                    <a:p>
                      <a:pPr marL="0" marR="0" algn="ctr">
                        <a:spcBef>
                          <a:spcPts val="0"/>
                        </a:spcBef>
                        <a:spcAft>
                          <a:spcPts val="0"/>
                        </a:spcAft>
                      </a:pPr>
                      <a:r>
                        <a:rPr lang="en-US" b="0" dirty="0" smtClean="0">
                          <a:latin typeface="Calibri" pitchFamily="34" charset="0"/>
                          <a:cs typeface="Calibri" pitchFamily="34" charset="0"/>
                        </a:rPr>
                        <a:t>1</a:t>
                      </a:r>
                      <a:endParaRPr lang="en-US" b="0" dirty="0">
                        <a:latin typeface="Calibri" pitchFamily="34" charset="0"/>
                        <a:cs typeface="Calibri" pitchFamily="34" charset="0"/>
                      </a:endParaRPr>
                    </a:p>
                  </a:txBody>
                  <a:tcPr marL="68580" marR="68580" marT="0" marB="0"/>
                </a:tc>
                <a:tc>
                  <a:txBody>
                    <a:bodyPr/>
                    <a:lstStyle/>
                    <a:p>
                      <a:pPr marL="0" marR="0">
                        <a:spcBef>
                          <a:spcPts val="0"/>
                        </a:spcBef>
                        <a:spcAft>
                          <a:spcPts val="0"/>
                        </a:spcAft>
                      </a:pPr>
                      <a:r>
                        <a:rPr lang="en-US" b="0" dirty="0" smtClean="0">
                          <a:latin typeface="Calibri" pitchFamily="34" charset="0"/>
                          <a:cs typeface="Calibri" pitchFamily="34" charset="0"/>
                        </a:rPr>
                        <a:t>Account is locked out</a:t>
                      </a:r>
                      <a:endParaRPr lang="en-US" b="0" dirty="0">
                        <a:latin typeface="Calibri" pitchFamily="34" charset="0"/>
                        <a:cs typeface="Calibri" pitchFamily="34" charset="0"/>
                      </a:endParaRPr>
                    </a:p>
                  </a:txBody>
                  <a:tcPr marL="68580" marR="68580" marT="0" marB="0"/>
                </a:tc>
              </a:tr>
              <a:tr h="296677">
                <a:tc>
                  <a:txBody>
                    <a:bodyPr/>
                    <a:lstStyle/>
                    <a:p>
                      <a:pPr marL="0" marR="0" algn="ctr">
                        <a:spcBef>
                          <a:spcPts val="0"/>
                        </a:spcBef>
                        <a:spcAft>
                          <a:spcPts val="0"/>
                        </a:spcAft>
                      </a:pPr>
                      <a:r>
                        <a:rPr lang="en-US" b="0" dirty="0">
                          <a:latin typeface="Calibri" pitchFamily="34" charset="0"/>
                          <a:cs typeface="Calibri" pitchFamily="34" charset="0"/>
                        </a:rPr>
                        <a:t>2 and 5</a:t>
                      </a:r>
                    </a:p>
                  </a:txBody>
                  <a:tcPr marL="68580" marR="68580" marT="0" marB="0"/>
                </a:tc>
                <a:tc>
                  <a:txBody>
                    <a:bodyPr/>
                    <a:lstStyle/>
                    <a:p>
                      <a:pPr marL="0" marR="0">
                        <a:spcBef>
                          <a:spcPts val="0"/>
                        </a:spcBef>
                        <a:spcAft>
                          <a:spcPts val="0"/>
                        </a:spcAft>
                      </a:pPr>
                      <a:r>
                        <a:rPr lang="en-US" b="0" dirty="0">
                          <a:latin typeface="Calibri" pitchFamily="34" charset="0"/>
                          <a:cs typeface="Calibri" pitchFamily="34" charset="0"/>
                        </a:rPr>
                        <a:t>Invalid </a:t>
                      </a:r>
                      <a:r>
                        <a:rPr lang="en-US" b="0" dirty="0" smtClean="0">
                          <a:latin typeface="Calibri" pitchFamily="34" charset="0"/>
                          <a:cs typeface="Calibri" pitchFamily="34" charset="0"/>
                        </a:rPr>
                        <a:t>user id</a:t>
                      </a:r>
                      <a:endParaRPr lang="en-US" b="0" dirty="0">
                        <a:latin typeface="Calibri" pitchFamily="34" charset="0"/>
                        <a:cs typeface="Calibri" pitchFamily="34" charset="0"/>
                      </a:endParaRPr>
                    </a:p>
                  </a:txBody>
                  <a:tcPr marL="68580" marR="68580" marT="0" marB="0"/>
                </a:tc>
              </a:tr>
              <a:tr h="296677">
                <a:tc>
                  <a:txBody>
                    <a:bodyPr/>
                    <a:lstStyle/>
                    <a:p>
                      <a:pPr marL="0" marR="0" algn="ctr">
                        <a:spcBef>
                          <a:spcPts val="0"/>
                        </a:spcBef>
                        <a:spcAft>
                          <a:spcPts val="0"/>
                        </a:spcAft>
                      </a:pPr>
                      <a:r>
                        <a:rPr lang="en-US" b="0" dirty="0" smtClean="0">
                          <a:latin typeface="Calibri" pitchFamily="34" charset="0"/>
                          <a:cs typeface="Calibri" pitchFamily="34" charset="0"/>
                        </a:rPr>
                        <a:t>3 and 4</a:t>
                      </a:r>
                      <a:endParaRPr lang="en-US" b="0" dirty="0">
                        <a:latin typeface="Calibri" pitchFamily="34" charset="0"/>
                        <a:cs typeface="Calibri" pitchFamily="34" charset="0"/>
                      </a:endParaRPr>
                    </a:p>
                  </a:txBody>
                  <a:tcPr marL="68580" marR="68580" marT="0" marB="0"/>
                </a:tc>
                <a:tc>
                  <a:txBody>
                    <a:bodyPr/>
                    <a:lstStyle/>
                    <a:p>
                      <a:pPr marL="0" marR="0">
                        <a:spcBef>
                          <a:spcPts val="0"/>
                        </a:spcBef>
                        <a:spcAft>
                          <a:spcPts val="0"/>
                        </a:spcAft>
                      </a:pPr>
                      <a:r>
                        <a:rPr lang="en-US" b="0" dirty="0" smtClean="0">
                          <a:latin typeface="Calibri" pitchFamily="34" charset="0"/>
                          <a:cs typeface="Calibri" pitchFamily="34" charset="0"/>
                        </a:rPr>
                        <a:t>Undocumented</a:t>
                      </a:r>
                      <a:endParaRPr lang="en-US" b="0" dirty="0">
                        <a:latin typeface="Calibri" pitchFamily="34" charset="0"/>
                        <a:cs typeface="Calibri" pitchFamily="34" charset="0"/>
                      </a:endParaRPr>
                    </a:p>
                  </a:txBody>
                  <a:tcPr marL="68580" marR="68580" marT="0" marB="0"/>
                </a:tc>
              </a:tr>
              <a:tr h="500388">
                <a:tc>
                  <a:txBody>
                    <a:bodyPr/>
                    <a:lstStyle/>
                    <a:p>
                      <a:pPr marL="0" marR="0" algn="ctr">
                        <a:spcBef>
                          <a:spcPts val="0"/>
                        </a:spcBef>
                        <a:spcAft>
                          <a:spcPts val="0"/>
                        </a:spcAft>
                      </a:pPr>
                      <a:r>
                        <a:rPr lang="en-US" b="0" dirty="0">
                          <a:latin typeface="Calibri" pitchFamily="34" charset="0"/>
                          <a:cs typeface="Calibri" pitchFamily="34" charset="0"/>
                        </a:rPr>
                        <a:t>6</a:t>
                      </a:r>
                    </a:p>
                  </a:txBody>
                  <a:tcPr marL="68580" marR="68580" marT="0" marB="0"/>
                </a:tc>
                <a:tc>
                  <a:txBody>
                    <a:bodyPr/>
                    <a:lstStyle/>
                    <a:p>
                      <a:pPr marL="0" marR="0">
                        <a:spcBef>
                          <a:spcPts val="0"/>
                        </a:spcBef>
                        <a:spcAft>
                          <a:spcPts val="0"/>
                        </a:spcAft>
                      </a:pPr>
                      <a:r>
                        <a:rPr lang="en-US" b="0" dirty="0">
                          <a:latin typeface="Calibri" pitchFamily="34" charset="0"/>
                          <a:cs typeface="Calibri" pitchFamily="34" charset="0"/>
                        </a:rPr>
                        <a:t>Attempt to use a Windows login name with SQL Authentication</a:t>
                      </a:r>
                    </a:p>
                  </a:txBody>
                  <a:tcPr marL="68580" marR="68580" marT="0" marB="0"/>
                </a:tc>
              </a:tr>
              <a:tr h="296677">
                <a:tc>
                  <a:txBody>
                    <a:bodyPr/>
                    <a:lstStyle/>
                    <a:p>
                      <a:pPr marL="0" marR="0" algn="ctr">
                        <a:spcBef>
                          <a:spcPts val="0"/>
                        </a:spcBef>
                        <a:spcAft>
                          <a:spcPts val="0"/>
                        </a:spcAft>
                      </a:pPr>
                      <a:r>
                        <a:rPr lang="en-US" b="0" dirty="0">
                          <a:latin typeface="Calibri" pitchFamily="34" charset="0"/>
                          <a:cs typeface="Calibri" pitchFamily="34" charset="0"/>
                        </a:rPr>
                        <a:t>7</a:t>
                      </a:r>
                    </a:p>
                  </a:txBody>
                  <a:tcPr marL="68580" marR="68580" marT="0" marB="0"/>
                </a:tc>
                <a:tc>
                  <a:txBody>
                    <a:bodyPr/>
                    <a:lstStyle/>
                    <a:p>
                      <a:pPr marL="0" marR="0">
                        <a:spcBef>
                          <a:spcPts val="0"/>
                        </a:spcBef>
                        <a:spcAft>
                          <a:spcPts val="0"/>
                        </a:spcAft>
                      </a:pPr>
                      <a:r>
                        <a:rPr lang="en-US" b="0" dirty="0">
                          <a:latin typeface="Calibri" pitchFamily="34" charset="0"/>
                          <a:cs typeface="Calibri" pitchFamily="34" charset="0"/>
                        </a:rPr>
                        <a:t>Login disabled and password mismatch</a:t>
                      </a:r>
                    </a:p>
                  </a:txBody>
                  <a:tcPr marL="68580" marR="68580" marT="0" marB="0"/>
                </a:tc>
              </a:tr>
              <a:tr h="296677">
                <a:tc>
                  <a:txBody>
                    <a:bodyPr/>
                    <a:lstStyle/>
                    <a:p>
                      <a:pPr marL="0" marR="0" algn="ctr">
                        <a:spcBef>
                          <a:spcPts val="0"/>
                        </a:spcBef>
                        <a:spcAft>
                          <a:spcPts val="0"/>
                        </a:spcAft>
                      </a:pPr>
                      <a:r>
                        <a:rPr lang="en-US" b="0" dirty="0">
                          <a:latin typeface="Calibri" pitchFamily="34" charset="0"/>
                          <a:cs typeface="Calibri" pitchFamily="34" charset="0"/>
                        </a:rPr>
                        <a:t>8</a:t>
                      </a:r>
                    </a:p>
                  </a:txBody>
                  <a:tcPr marL="68580" marR="68580" marT="0" marB="0"/>
                </a:tc>
                <a:tc>
                  <a:txBody>
                    <a:bodyPr/>
                    <a:lstStyle/>
                    <a:p>
                      <a:pPr marL="0" marR="0">
                        <a:spcBef>
                          <a:spcPts val="0"/>
                        </a:spcBef>
                        <a:spcAft>
                          <a:spcPts val="0"/>
                        </a:spcAft>
                      </a:pPr>
                      <a:r>
                        <a:rPr lang="en-US" b="0" dirty="0">
                          <a:latin typeface="Calibri" pitchFamily="34" charset="0"/>
                          <a:cs typeface="Calibri" pitchFamily="34" charset="0"/>
                        </a:rPr>
                        <a:t>Password mismatch</a:t>
                      </a:r>
                    </a:p>
                  </a:txBody>
                  <a:tcPr marL="68580" marR="68580" marT="0" marB="0"/>
                </a:tc>
              </a:tr>
              <a:tr h="296677">
                <a:tc>
                  <a:txBody>
                    <a:bodyPr/>
                    <a:lstStyle/>
                    <a:p>
                      <a:pPr marL="0" marR="0" algn="ctr">
                        <a:spcBef>
                          <a:spcPts val="0"/>
                        </a:spcBef>
                        <a:spcAft>
                          <a:spcPts val="0"/>
                        </a:spcAft>
                      </a:pPr>
                      <a:r>
                        <a:rPr lang="en-US" b="0" dirty="0">
                          <a:latin typeface="Calibri" pitchFamily="34" charset="0"/>
                          <a:cs typeface="Calibri" pitchFamily="34" charset="0"/>
                        </a:rPr>
                        <a:t>9</a:t>
                      </a:r>
                    </a:p>
                  </a:txBody>
                  <a:tcPr marL="68580" marR="68580" marT="0" marB="0"/>
                </a:tc>
                <a:tc>
                  <a:txBody>
                    <a:bodyPr/>
                    <a:lstStyle/>
                    <a:p>
                      <a:pPr marL="0" marR="0">
                        <a:spcBef>
                          <a:spcPts val="0"/>
                        </a:spcBef>
                        <a:spcAft>
                          <a:spcPts val="0"/>
                        </a:spcAft>
                      </a:pPr>
                      <a:r>
                        <a:rPr lang="en-US" b="0" dirty="0">
                          <a:latin typeface="Calibri" pitchFamily="34" charset="0"/>
                          <a:cs typeface="Calibri" pitchFamily="34" charset="0"/>
                        </a:rPr>
                        <a:t>Invalid password</a:t>
                      </a:r>
                    </a:p>
                  </a:txBody>
                  <a:tcPr marL="68580" marR="68580" marT="0" marB="0"/>
                </a:tc>
              </a:tr>
              <a:tr h="500388">
                <a:tc>
                  <a:txBody>
                    <a:bodyPr/>
                    <a:lstStyle/>
                    <a:p>
                      <a:pPr marL="0" marR="0" algn="ctr">
                        <a:spcBef>
                          <a:spcPts val="0"/>
                        </a:spcBef>
                        <a:spcAft>
                          <a:spcPts val="0"/>
                        </a:spcAft>
                      </a:pPr>
                      <a:r>
                        <a:rPr lang="en-US" b="0" dirty="0" smtClean="0">
                          <a:latin typeface="Calibri" pitchFamily="34" charset="0"/>
                          <a:cs typeface="Calibri" pitchFamily="34" charset="0"/>
                        </a:rPr>
                        <a:t>10</a:t>
                      </a:r>
                      <a:endParaRPr lang="en-US" b="0" dirty="0">
                        <a:latin typeface="Calibri" pitchFamily="34" charset="0"/>
                        <a:cs typeface="Calibri" pitchFamily="34" charset="0"/>
                      </a:endParaRPr>
                    </a:p>
                  </a:txBody>
                  <a:tcPr marL="68580" marR="68580" marT="0" marB="0"/>
                </a:tc>
                <a:tc>
                  <a:txBody>
                    <a:bodyPr/>
                    <a:lstStyle/>
                    <a:p>
                      <a:pPr marL="0" marR="0">
                        <a:spcBef>
                          <a:spcPts val="0"/>
                        </a:spcBef>
                        <a:spcAft>
                          <a:spcPts val="0"/>
                        </a:spcAft>
                      </a:pPr>
                      <a:r>
                        <a:rPr lang="en-US" b="0" dirty="0" smtClean="0">
                          <a:latin typeface="Calibri" pitchFamily="34" charset="0"/>
                          <a:cs typeface="Calibri" pitchFamily="34" charset="0"/>
                        </a:rPr>
                        <a:t>Related to a SQL login being bound to Windows domain password policy enforcement. See KB925744.</a:t>
                      </a:r>
                      <a:endParaRPr lang="en-US" b="0" dirty="0">
                        <a:latin typeface="Calibri" pitchFamily="34" charset="0"/>
                        <a:cs typeface="Calibri" pitchFamily="34" charset="0"/>
                      </a:endParaRPr>
                    </a:p>
                  </a:txBody>
                  <a:tcPr marL="68580" marR="68580" marT="0" marB="0"/>
                </a:tc>
              </a:tr>
              <a:tr h="296677">
                <a:tc>
                  <a:txBody>
                    <a:bodyPr/>
                    <a:lstStyle/>
                    <a:p>
                      <a:pPr marL="0" marR="0" algn="ctr">
                        <a:spcBef>
                          <a:spcPts val="0"/>
                        </a:spcBef>
                        <a:spcAft>
                          <a:spcPts val="0"/>
                        </a:spcAft>
                      </a:pPr>
                      <a:r>
                        <a:rPr lang="en-US" b="0" dirty="0">
                          <a:latin typeface="Calibri" pitchFamily="34" charset="0"/>
                          <a:cs typeface="Calibri" pitchFamily="34" charset="0"/>
                        </a:rPr>
                        <a:t>11 and 12</a:t>
                      </a:r>
                    </a:p>
                  </a:txBody>
                  <a:tcPr marL="68580" marR="68580" marT="0" marB="0"/>
                </a:tc>
                <a:tc>
                  <a:txBody>
                    <a:bodyPr/>
                    <a:lstStyle/>
                    <a:p>
                      <a:pPr marL="0" marR="0">
                        <a:spcBef>
                          <a:spcPts val="0"/>
                        </a:spcBef>
                        <a:spcAft>
                          <a:spcPts val="0"/>
                        </a:spcAft>
                      </a:pPr>
                      <a:r>
                        <a:rPr lang="en-US" b="0" dirty="0">
                          <a:latin typeface="Calibri" pitchFamily="34" charset="0"/>
                          <a:cs typeface="Calibri" pitchFamily="34" charset="0"/>
                        </a:rPr>
                        <a:t>Valid login but server access failure</a:t>
                      </a:r>
                    </a:p>
                  </a:txBody>
                  <a:tcPr marL="68580" marR="68580" marT="0" marB="0"/>
                </a:tc>
              </a:tr>
              <a:tr h="296677">
                <a:tc>
                  <a:txBody>
                    <a:bodyPr/>
                    <a:lstStyle/>
                    <a:p>
                      <a:pPr marL="0" marR="0" algn="ctr">
                        <a:spcBef>
                          <a:spcPts val="0"/>
                        </a:spcBef>
                        <a:spcAft>
                          <a:spcPts val="0"/>
                        </a:spcAft>
                      </a:pPr>
                      <a:r>
                        <a:rPr lang="en-US" b="0" dirty="0">
                          <a:latin typeface="Calibri" pitchFamily="34" charset="0"/>
                          <a:cs typeface="Calibri" pitchFamily="34" charset="0"/>
                        </a:rPr>
                        <a:t>13</a:t>
                      </a:r>
                    </a:p>
                  </a:txBody>
                  <a:tcPr marL="68580" marR="68580" marT="0" marB="0"/>
                </a:tc>
                <a:tc>
                  <a:txBody>
                    <a:bodyPr/>
                    <a:lstStyle/>
                    <a:p>
                      <a:pPr marL="0" marR="0">
                        <a:spcBef>
                          <a:spcPts val="0"/>
                        </a:spcBef>
                        <a:spcAft>
                          <a:spcPts val="0"/>
                        </a:spcAft>
                      </a:pPr>
                      <a:r>
                        <a:rPr lang="en-US" b="0" dirty="0">
                          <a:latin typeface="Calibri" pitchFamily="34" charset="0"/>
                          <a:cs typeface="Calibri" pitchFamily="34" charset="0"/>
                        </a:rPr>
                        <a:t>SQL Server service paused</a:t>
                      </a:r>
                    </a:p>
                  </a:txBody>
                  <a:tcPr marL="68580" marR="68580" marT="0" marB="0"/>
                </a:tc>
              </a:tr>
              <a:tr h="296677">
                <a:tc>
                  <a:txBody>
                    <a:bodyPr/>
                    <a:lstStyle/>
                    <a:p>
                      <a:pPr marL="0" marR="0" algn="ctr">
                        <a:spcBef>
                          <a:spcPts val="0"/>
                        </a:spcBef>
                        <a:spcAft>
                          <a:spcPts val="0"/>
                        </a:spcAft>
                      </a:pPr>
                      <a:r>
                        <a:rPr lang="en-US" b="0" dirty="0" smtClean="0">
                          <a:latin typeface="Calibri" pitchFamily="34" charset="0"/>
                          <a:cs typeface="Calibri" pitchFamily="34" charset="0"/>
                        </a:rPr>
                        <a:t>16</a:t>
                      </a:r>
                      <a:endParaRPr lang="en-US" b="0" dirty="0">
                        <a:latin typeface="Calibri" pitchFamily="34" charset="0"/>
                        <a:cs typeface="Calibri" pitchFamily="34" charset="0"/>
                      </a:endParaRPr>
                    </a:p>
                  </a:txBody>
                  <a:tcPr marL="68580" marR="68580" marT="0" marB="0"/>
                </a:tc>
                <a:tc>
                  <a:txBody>
                    <a:bodyPr/>
                    <a:lstStyle/>
                    <a:p>
                      <a:pPr marL="0" marR="0">
                        <a:spcBef>
                          <a:spcPts val="0"/>
                        </a:spcBef>
                        <a:spcAft>
                          <a:spcPts val="0"/>
                        </a:spcAft>
                      </a:pPr>
                      <a:r>
                        <a:rPr lang="en-US" b="0" dirty="0" smtClean="0">
                          <a:latin typeface="Calibri" pitchFamily="34" charset="0"/>
                          <a:cs typeface="Calibri" pitchFamily="34" charset="0"/>
                        </a:rPr>
                        <a:t>Login valid, but not permissioned to use the target database</a:t>
                      </a:r>
                      <a:endParaRPr lang="en-US" b="0" dirty="0">
                        <a:latin typeface="Calibri" pitchFamily="34" charset="0"/>
                        <a:cs typeface="Calibri" pitchFamily="34" charset="0"/>
                      </a:endParaRPr>
                    </a:p>
                  </a:txBody>
                  <a:tcPr marL="68580" marR="68580" marT="0" marB="0"/>
                </a:tc>
              </a:tr>
              <a:tr h="296677">
                <a:tc>
                  <a:txBody>
                    <a:bodyPr/>
                    <a:lstStyle/>
                    <a:p>
                      <a:pPr marL="0" marR="0" algn="ctr">
                        <a:spcBef>
                          <a:spcPts val="0"/>
                        </a:spcBef>
                        <a:spcAft>
                          <a:spcPts val="0"/>
                        </a:spcAft>
                      </a:pPr>
                      <a:r>
                        <a:rPr lang="en-US" b="0" dirty="0">
                          <a:latin typeface="Calibri" pitchFamily="34" charset="0"/>
                          <a:cs typeface="Calibri" pitchFamily="34" charset="0"/>
                        </a:rPr>
                        <a:t>18</a:t>
                      </a:r>
                    </a:p>
                  </a:txBody>
                  <a:tcPr marL="68580" marR="68580" marT="0" marB="0"/>
                </a:tc>
                <a:tc>
                  <a:txBody>
                    <a:bodyPr/>
                    <a:lstStyle/>
                    <a:p>
                      <a:pPr marL="0" marR="0">
                        <a:spcBef>
                          <a:spcPts val="0"/>
                        </a:spcBef>
                        <a:spcAft>
                          <a:spcPts val="0"/>
                        </a:spcAft>
                      </a:pPr>
                      <a:r>
                        <a:rPr lang="en-US" b="0" dirty="0">
                          <a:latin typeface="Calibri" pitchFamily="34" charset="0"/>
                          <a:cs typeface="Calibri" pitchFamily="34" charset="0"/>
                        </a:rPr>
                        <a:t>Change password required</a:t>
                      </a:r>
                    </a:p>
                  </a:txBody>
                  <a:tcPr marL="68580" marR="68580" marT="0" marB="0"/>
                </a:tc>
              </a:tr>
              <a:tr h="296677">
                <a:tc>
                  <a:txBody>
                    <a:bodyPr/>
                    <a:lstStyle/>
                    <a:p>
                      <a:pPr marL="0" marR="0" algn="ctr">
                        <a:spcBef>
                          <a:spcPts val="0"/>
                        </a:spcBef>
                        <a:spcAft>
                          <a:spcPts val="0"/>
                        </a:spcAft>
                      </a:pPr>
                      <a:r>
                        <a:rPr lang="en-US" b="0" dirty="0" smtClean="0">
                          <a:latin typeface="Calibri" pitchFamily="34" charset="0"/>
                          <a:cs typeface="Calibri" pitchFamily="34" charset="0"/>
                        </a:rPr>
                        <a:t>27</a:t>
                      </a:r>
                      <a:endParaRPr lang="en-US" b="0" dirty="0">
                        <a:latin typeface="Calibri" pitchFamily="34" charset="0"/>
                        <a:cs typeface="Calibri" pitchFamily="34" charset="0"/>
                      </a:endParaRPr>
                    </a:p>
                  </a:txBody>
                  <a:tcPr marL="68580" marR="68580" marT="0" marB="0"/>
                </a:tc>
                <a:tc>
                  <a:txBody>
                    <a:bodyPr/>
                    <a:lstStyle/>
                    <a:p>
                      <a:pPr marL="0" marR="0">
                        <a:spcBef>
                          <a:spcPts val="0"/>
                        </a:spcBef>
                        <a:spcAft>
                          <a:spcPts val="0"/>
                        </a:spcAft>
                      </a:pPr>
                      <a:r>
                        <a:rPr lang="en-US" b="0" dirty="0" smtClean="0">
                          <a:latin typeface="Calibri" pitchFamily="34" charset="0"/>
                          <a:cs typeface="Calibri" pitchFamily="34" charset="0"/>
                        </a:rPr>
                        <a:t>Initial database could not be found</a:t>
                      </a:r>
                      <a:endParaRPr lang="en-US" b="0" dirty="0">
                        <a:latin typeface="Calibri" pitchFamily="34" charset="0"/>
                        <a:cs typeface="Calibri" pitchFamily="34" charset="0"/>
                      </a:endParaRPr>
                    </a:p>
                  </a:txBody>
                  <a:tcPr marL="68580" marR="68580" marT="0" marB="0"/>
                </a:tc>
              </a:tr>
              <a:tr h="500388">
                <a:tc>
                  <a:txBody>
                    <a:bodyPr/>
                    <a:lstStyle/>
                    <a:p>
                      <a:pPr marL="0" marR="0" algn="ctr">
                        <a:spcBef>
                          <a:spcPts val="0"/>
                        </a:spcBef>
                        <a:spcAft>
                          <a:spcPts val="0"/>
                        </a:spcAft>
                      </a:pPr>
                      <a:r>
                        <a:rPr lang="en-US" b="0" dirty="0" smtClean="0">
                          <a:latin typeface="Calibri" pitchFamily="34" charset="0"/>
                          <a:cs typeface="Calibri" pitchFamily="34" charset="0"/>
                        </a:rPr>
                        <a:t>38</a:t>
                      </a:r>
                      <a:endParaRPr lang="en-US" b="0" dirty="0">
                        <a:latin typeface="Calibri" pitchFamily="34" charset="0"/>
                        <a:cs typeface="Calibri" pitchFamily="34" charset="0"/>
                      </a:endParaRPr>
                    </a:p>
                  </a:txBody>
                  <a:tcPr marL="68580" marR="68580" marT="0" marB="0"/>
                </a:tc>
                <a:tc>
                  <a:txBody>
                    <a:bodyPr/>
                    <a:lstStyle/>
                    <a:p>
                      <a:pPr marL="0" marR="0">
                        <a:spcBef>
                          <a:spcPts val="0"/>
                        </a:spcBef>
                        <a:spcAft>
                          <a:spcPts val="0"/>
                        </a:spcAft>
                      </a:pPr>
                      <a:r>
                        <a:rPr lang="en-US" b="0" dirty="0" smtClean="0">
                          <a:latin typeface="Calibri" pitchFamily="34" charset="0"/>
                          <a:cs typeface="Calibri" pitchFamily="34" charset="0"/>
                        </a:rPr>
                        <a:t>Login valid but database unavailable (or login not permissioned)</a:t>
                      </a:r>
                      <a:endParaRPr lang="en-US" b="0" dirty="0">
                        <a:latin typeface="Calibri" pitchFamily="34" charset="0"/>
                        <a:cs typeface="Calibri" pitchFamily="34" charset="0"/>
                      </a:endParaRPr>
                    </a:p>
                  </a:txBody>
                  <a:tcPr marL="68580" marR="68580" marT="0" marB="0"/>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Server Roles</a:t>
            </a:r>
          </a:p>
        </p:txBody>
      </p:sp>
      <p:sp>
        <p:nvSpPr>
          <p:cNvPr id="9219" name="Content Placeholder 2"/>
          <p:cNvSpPr>
            <a:spLocks noGrp="1"/>
          </p:cNvSpPr>
          <p:nvPr>
            <p:ph idx="1"/>
          </p:nvPr>
        </p:nvSpPr>
        <p:spPr/>
        <p:txBody>
          <a:bodyPr>
            <a:normAutofit/>
          </a:bodyPr>
          <a:lstStyle/>
          <a:p>
            <a:r>
              <a:rPr lang="en-US" dirty="0" smtClean="0"/>
              <a:t>SQL Server includes pre-defined server roles</a:t>
            </a:r>
          </a:p>
          <a:p>
            <a:pPr lvl="1"/>
            <a:r>
              <a:rPr lang="en-US" dirty="0" smtClean="0"/>
              <a:t>Manage members with</a:t>
            </a:r>
          </a:p>
          <a:p>
            <a:pPr lvl="2"/>
            <a:r>
              <a:rPr lang="en-US" dirty="0" err="1"/>
              <a:t>s</a:t>
            </a:r>
            <a:r>
              <a:rPr lang="en-US" dirty="0" err="1" smtClean="0"/>
              <a:t>p</a:t>
            </a:r>
            <a:r>
              <a:rPr lang="en-US" dirty="0" smtClean="0"/>
              <a:t>_[add/drop]</a:t>
            </a:r>
            <a:r>
              <a:rPr lang="en-US" dirty="0" err="1" smtClean="0"/>
              <a:t>srvrolemember</a:t>
            </a:r>
            <a:r>
              <a:rPr lang="en-US" dirty="0" smtClean="0"/>
              <a:t> pre-2012 </a:t>
            </a:r>
          </a:p>
          <a:p>
            <a:pPr lvl="2"/>
            <a:r>
              <a:rPr lang="en-US" dirty="0" smtClean="0"/>
              <a:t>ALTER SERVER ROLE in SQL2012</a:t>
            </a:r>
          </a:p>
          <a:p>
            <a:pPr lvl="1"/>
            <a:r>
              <a:rPr lang="en-US" dirty="0" err="1" smtClean="0"/>
              <a:t>sys.server_role_members</a:t>
            </a:r>
            <a:r>
              <a:rPr lang="en-US" dirty="0" smtClean="0"/>
              <a:t> </a:t>
            </a:r>
            <a:r>
              <a:rPr lang="en-US" dirty="0"/>
              <a:t>to get a </a:t>
            </a:r>
            <a:r>
              <a:rPr lang="en-US" dirty="0" smtClean="0"/>
              <a:t>list</a:t>
            </a:r>
          </a:p>
          <a:p>
            <a:pPr lvl="1"/>
            <a:r>
              <a:rPr lang="en-US" dirty="0" smtClean="0"/>
              <a:t>Check membership with IS_SRVROLEMEMBER</a:t>
            </a:r>
          </a:p>
          <a:p>
            <a:r>
              <a:rPr lang="en-US" dirty="0" smtClean="0"/>
              <a:t>Each server role has pre-defined privileges</a:t>
            </a:r>
          </a:p>
          <a:p>
            <a:pPr lvl="1"/>
            <a:r>
              <a:rPr lang="en-US" dirty="0" err="1" smtClean="0"/>
              <a:t>sp_srvrolepermission</a:t>
            </a:r>
            <a:r>
              <a:rPr lang="en-US" dirty="0" smtClean="0"/>
              <a:t> to get a list </a:t>
            </a:r>
          </a:p>
          <a:p>
            <a:r>
              <a:rPr lang="en-US" dirty="0" smtClean="0"/>
              <a:t>You can define you own server role</a:t>
            </a:r>
          </a:p>
          <a:p>
            <a:pPr lvl="1"/>
            <a:r>
              <a:rPr lang="en-US" dirty="0" smtClean="0"/>
              <a:t>In SQL Server 2012</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Sysadmin</a:t>
            </a:r>
            <a:r>
              <a:rPr lang="en-US" dirty="0" smtClean="0"/>
              <a:t> role</a:t>
            </a:r>
            <a:endParaRPr lang="en-US" dirty="0"/>
          </a:p>
        </p:txBody>
      </p:sp>
      <p:sp>
        <p:nvSpPr>
          <p:cNvPr id="3" name="Content Placeholder 2"/>
          <p:cNvSpPr>
            <a:spLocks noGrp="1"/>
          </p:cNvSpPr>
          <p:nvPr>
            <p:ph idx="1"/>
          </p:nvPr>
        </p:nvSpPr>
        <p:spPr/>
        <p:txBody>
          <a:bodyPr/>
          <a:lstStyle/>
          <a:p>
            <a:r>
              <a:rPr lang="en-US" dirty="0" err="1" smtClean="0"/>
              <a:t>Sysadmin</a:t>
            </a:r>
            <a:r>
              <a:rPr lang="en-US" dirty="0" smtClean="0"/>
              <a:t> is the "</a:t>
            </a:r>
            <a:r>
              <a:rPr lang="en-US" dirty="0" err="1" smtClean="0"/>
              <a:t>superuser</a:t>
            </a:r>
            <a:r>
              <a:rPr lang="en-US" dirty="0" smtClean="0"/>
              <a:t> role"</a:t>
            </a:r>
          </a:p>
          <a:p>
            <a:pPr lvl="1"/>
            <a:r>
              <a:rPr lang="en-US" dirty="0" smtClean="0"/>
              <a:t>SA is mapped to </a:t>
            </a:r>
            <a:r>
              <a:rPr lang="en-US" dirty="0" err="1" smtClean="0"/>
              <a:t>sysadmin</a:t>
            </a:r>
            <a:endParaRPr lang="en-US" dirty="0" smtClean="0"/>
          </a:p>
          <a:p>
            <a:pPr lvl="1"/>
            <a:r>
              <a:rPr lang="en-US" dirty="0" smtClean="0"/>
              <a:t>NT Authority\System and other system accts</a:t>
            </a:r>
          </a:p>
          <a:p>
            <a:pPr lvl="2"/>
            <a:r>
              <a:rPr lang="en-US" dirty="0" smtClean="0"/>
              <a:t>For Windows Update, other functions</a:t>
            </a:r>
          </a:p>
          <a:p>
            <a:pPr lvl="1"/>
            <a:r>
              <a:rPr lang="en-US" dirty="0" smtClean="0"/>
              <a:t>SQL Server and SQL Agent services accounts</a:t>
            </a:r>
          </a:p>
          <a:p>
            <a:pPr lvl="1"/>
            <a:r>
              <a:rPr lang="en-US" dirty="0" smtClean="0"/>
              <a:t>Windows </a:t>
            </a:r>
            <a:r>
              <a:rPr lang="en-US" dirty="0" err="1" smtClean="0"/>
              <a:t>admins</a:t>
            </a:r>
            <a:r>
              <a:rPr lang="en-US" dirty="0" smtClean="0"/>
              <a:t> are mapped to </a:t>
            </a:r>
            <a:r>
              <a:rPr lang="en-US" dirty="0" err="1" smtClean="0"/>
              <a:t>sysadmin</a:t>
            </a:r>
            <a:endParaRPr lang="en-US" dirty="0" smtClean="0"/>
          </a:p>
          <a:p>
            <a:pPr lvl="2"/>
            <a:r>
              <a:rPr lang="en-US" dirty="0" smtClean="0"/>
              <a:t>Until SQL Server 2008</a:t>
            </a:r>
          </a:p>
          <a:p>
            <a:r>
              <a:rPr lang="en-US" dirty="0" err="1" smtClean="0"/>
              <a:t>Sysadmin</a:t>
            </a:r>
            <a:r>
              <a:rPr lang="en-US" dirty="0" smtClean="0"/>
              <a:t> is </a:t>
            </a:r>
            <a:r>
              <a:rPr lang="en-US" dirty="0" err="1" smtClean="0"/>
              <a:t>dbo</a:t>
            </a:r>
            <a:r>
              <a:rPr lang="en-US" dirty="0" smtClean="0"/>
              <a:t> of every database</a:t>
            </a:r>
          </a:p>
          <a:p>
            <a:r>
              <a:rPr lang="en-US" dirty="0" smtClean="0"/>
              <a:t>Granting CONTROL SERVER has most of the same permissions as </a:t>
            </a:r>
            <a:r>
              <a:rPr lang="en-US" dirty="0" err="1" smtClean="0"/>
              <a:t>sysadmin</a:t>
            </a:r>
            <a:endParaRPr lang="en-US"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Database Users</a:t>
            </a:r>
          </a:p>
        </p:txBody>
      </p:sp>
      <p:sp>
        <p:nvSpPr>
          <p:cNvPr id="10243" name="Content Placeholder 2"/>
          <p:cNvSpPr>
            <a:spLocks noGrp="1"/>
          </p:cNvSpPr>
          <p:nvPr>
            <p:ph idx="1"/>
          </p:nvPr>
        </p:nvSpPr>
        <p:spPr/>
        <p:txBody>
          <a:bodyPr/>
          <a:lstStyle/>
          <a:p>
            <a:r>
              <a:rPr lang="en-US" dirty="0" smtClean="0"/>
              <a:t>Each database contains its own users</a:t>
            </a:r>
          </a:p>
          <a:p>
            <a:pPr lvl="1"/>
            <a:r>
              <a:rPr lang="en-US" dirty="0" smtClean="0"/>
              <a:t>Users map to logins</a:t>
            </a:r>
          </a:p>
          <a:p>
            <a:r>
              <a:rPr lang="en-US" dirty="0" smtClean="0"/>
              <a:t>Users can be</a:t>
            </a:r>
          </a:p>
          <a:p>
            <a:pPr lvl="1"/>
            <a:r>
              <a:rPr lang="en-US" dirty="0" smtClean="0"/>
              <a:t>Windows logins</a:t>
            </a:r>
          </a:p>
          <a:p>
            <a:pPr lvl="1"/>
            <a:r>
              <a:rPr lang="en-US" dirty="0" smtClean="0"/>
              <a:t>SQL logins</a:t>
            </a:r>
          </a:p>
          <a:p>
            <a:pPr lvl="1"/>
            <a:r>
              <a:rPr lang="en-US" dirty="0" smtClean="0"/>
              <a:t>Windows groups</a:t>
            </a:r>
          </a:p>
          <a:p>
            <a:pPr lvl="1"/>
            <a:r>
              <a:rPr lang="en-US" dirty="0" smtClean="0"/>
              <a:t>User without login</a:t>
            </a:r>
          </a:p>
          <a:p>
            <a:pPr lvl="1"/>
            <a:r>
              <a:rPr lang="en-US" dirty="0" smtClean="0"/>
              <a:t>Certificates / Asymmetric Keys</a:t>
            </a:r>
          </a:p>
          <a:p>
            <a:pPr lvl="2"/>
            <a:r>
              <a:rPr lang="en-US" dirty="0" smtClean="0"/>
              <a:t>For code signing, Service Broker</a:t>
            </a:r>
          </a:p>
          <a:p>
            <a:pPr lvl="1"/>
            <a:endParaRPr lang="en-US" dirty="0" smtClean="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Users Without Logins</a:t>
            </a:r>
            <a:endParaRPr lang="en-US" dirty="0"/>
          </a:p>
        </p:txBody>
      </p:sp>
      <p:sp>
        <p:nvSpPr>
          <p:cNvPr id="3" name="Content Placeholder 2"/>
          <p:cNvSpPr>
            <a:spLocks noGrp="1"/>
          </p:cNvSpPr>
          <p:nvPr>
            <p:ph idx="1"/>
          </p:nvPr>
        </p:nvSpPr>
        <p:spPr/>
        <p:txBody>
          <a:bodyPr/>
          <a:lstStyle/>
          <a:p>
            <a:r>
              <a:rPr lang="en-US" dirty="0" smtClean="0"/>
              <a:t>It's a container for privileges</a:t>
            </a:r>
          </a:p>
          <a:p>
            <a:r>
              <a:rPr lang="en-US" dirty="0" smtClean="0"/>
              <a:t>Usable with EXECUTE AS</a:t>
            </a:r>
          </a:p>
          <a:p>
            <a:pPr lvl="1"/>
            <a:r>
              <a:rPr lang="en-US" dirty="0" smtClean="0"/>
              <a:t>Useful with Service Broker activation</a:t>
            </a:r>
          </a:p>
          <a:p>
            <a:pPr lvl="1"/>
            <a:r>
              <a:rPr lang="en-US" dirty="0" smtClean="0"/>
              <a:t>Can be set for use with pooled identical logins for application-based security</a:t>
            </a:r>
          </a:p>
          <a:p>
            <a:r>
              <a:rPr lang="en-US" dirty="0" smtClean="0"/>
              <a:t>No access to resources in other databases</a:t>
            </a:r>
          </a:p>
          <a:p>
            <a:r>
              <a:rPr lang="en-US" dirty="0" smtClean="0"/>
              <a:t>Alternative to application roles</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smtClean="0"/>
              <a:t>Special Users</a:t>
            </a:r>
          </a:p>
        </p:txBody>
      </p:sp>
      <p:sp>
        <p:nvSpPr>
          <p:cNvPr id="11267" name="Content Placeholder 2"/>
          <p:cNvSpPr>
            <a:spLocks noGrp="1"/>
          </p:cNvSpPr>
          <p:nvPr>
            <p:ph idx="1"/>
          </p:nvPr>
        </p:nvSpPr>
        <p:spPr>
          <a:xfrm>
            <a:off x="227013" y="1141413"/>
            <a:ext cx="8637587" cy="5283200"/>
          </a:xfrm>
        </p:spPr>
        <p:txBody>
          <a:bodyPr/>
          <a:lstStyle/>
          <a:p>
            <a:r>
              <a:rPr lang="en-US" dirty="0" smtClean="0"/>
              <a:t>DBO - Database Owner</a:t>
            </a:r>
          </a:p>
          <a:p>
            <a:pPr lvl="1"/>
            <a:r>
              <a:rPr lang="en-US" dirty="0" smtClean="0"/>
              <a:t>The (one) owner of the database</a:t>
            </a:r>
          </a:p>
          <a:p>
            <a:pPr lvl="1"/>
            <a:r>
              <a:rPr lang="en-US" dirty="0" err="1" smtClean="0"/>
              <a:t>Sysadmin</a:t>
            </a:r>
            <a:r>
              <a:rPr lang="en-US" dirty="0" smtClean="0"/>
              <a:t> mapped to DBO in every database</a:t>
            </a:r>
          </a:p>
          <a:p>
            <a:pPr lvl="1"/>
            <a:r>
              <a:rPr lang="en-US" dirty="0" smtClean="0"/>
              <a:t>DBO bypasses security checks on database objects</a:t>
            </a:r>
          </a:p>
          <a:p>
            <a:r>
              <a:rPr lang="en-US" dirty="0" smtClean="0"/>
              <a:t>Guest</a:t>
            </a:r>
          </a:p>
          <a:p>
            <a:pPr lvl="1"/>
            <a:r>
              <a:rPr lang="en-US" dirty="0" smtClean="0"/>
              <a:t>Logins without a mapping map to Guest</a:t>
            </a:r>
          </a:p>
          <a:p>
            <a:pPr lvl="1"/>
            <a:r>
              <a:rPr lang="en-US" dirty="0" smtClean="0"/>
              <a:t>Guest cannot connect by default to user databases</a:t>
            </a:r>
          </a:p>
          <a:p>
            <a:r>
              <a:rPr lang="en-US" dirty="0" smtClean="0"/>
              <a:t>Users that own certificates for Service Broker authentication and authorization</a:t>
            </a:r>
          </a:p>
          <a:p>
            <a:r>
              <a:rPr lang="en-US" dirty="0" smtClean="0"/>
              <a:t>Users that use certificates for Code Signing</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User Authentication – SQL 2012</a:t>
            </a:r>
            <a:endParaRPr lang="en-US" dirty="0"/>
          </a:p>
        </p:txBody>
      </p:sp>
      <p:sp>
        <p:nvSpPr>
          <p:cNvPr id="3" name="Content Placeholder 2"/>
          <p:cNvSpPr>
            <a:spLocks noGrp="1"/>
          </p:cNvSpPr>
          <p:nvPr>
            <p:ph idx="1"/>
          </p:nvPr>
        </p:nvSpPr>
        <p:spPr/>
        <p:txBody>
          <a:bodyPr>
            <a:normAutofit fontScale="92500"/>
          </a:bodyPr>
          <a:lstStyle/>
          <a:p>
            <a:r>
              <a:rPr lang="en-US" dirty="0" smtClean="0"/>
              <a:t>Setup</a:t>
            </a:r>
          </a:p>
          <a:p>
            <a:pPr lvl="1"/>
            <a:r>
              <a:rPr lang="en-US" dirty="0" smtClean="0"/>
              <a:t>Declare database as partially contained</a:t>
            </a:r>
          </a:p>
          <a:p>
            <a:pPr lvl="1"/>
            <a:r>
              <a:rPr lang="en-US" dirty="0" err="1" smtClean="0"/>
              <a:t>sp_configure</a:t>
            </a:r>
            <a:r>
              <a:rPr lang="en-US" dirty="0" smtClean="0"/>
              <a:t> 'contained databases authentication',1</a:t>
            </a:r>
          </a:p>
          <a:p>
            <a:pPr lvl="1"/>
            <a:r>
              <a:rPr lang="en-US" dirty="0" smtClean="0"/>
              <a:t>CREATE USER with password…</a:t>
            </a:r>
          </a:p>
          <a:p>
            <a:pPr lvl="2"/>
            <a:r>
              <a:rPr lang="en-US" dirty="0" smtClean="0"/>
              <a:t>Or use Windows User/Group with no login</a:t>
            </a:r>
          </a:p>
          <a:p>
            <a:pPr lvl="2"/>
            <a:r>
              <a:rPr lang="en-US" dirty="0" smtClean="0"/>
              <a:t>DEFAULT_LANGUAGE can be specified with these users</a:t>
            </a:r>
          </a:p>
          <a:p>
            <a:pPr lvl="1"/>
            <a:r>
              <a:rPr lang="en-US" dirty="0" smtClean="0"/>
              <a:t>Users can be created by DBO or </a:t>
            </a:r>
            <a:r>
              <a:rPr lang="en-US" dirty="0" err="1" smtClean="0"/>
              <a:t>db_securityadmin</a:t>
            </a:r>
            <a:r>
              <a:rPr lang="en-US" dirty="0" smtClean="0"/>
              <a:t> or </a:t>
            </a:r>
            <a:r>
              <a:rPr lang="en-US" dirty="0" err="1" smtClean="0"/>
              <a:t>db_owner</a:t>
            </a:r>
            <a:endParaRPr lang="en-US" dirty="0" smtClean="0"/>
          </a:p>
          <a:p>
            <a:pPr lvl="1"/>
            <a:r>
              <a:rPr lang="en-US" dirty="0" err="1" smtClean="0"/>
              <a:t>sp_migrate_user_to_contained</a:t>
            </a:r>
            <a:r>
              <a:rPr lang="en-US" dirty="0" smtClean="0"/>
              <a:t> to assist</a:t>
            </a:r>
          </a:p>
          <a:p>
            <a:r>
              <a:rPr lang="en-US" dirty="0" smtClean="0"/>
              <a:t>Effects</a:t>
            </a:r>
          </a:p>
          <a:p>
            <a:pPr lvl="1"/>
            <a:r>
              <a:rPr lang="en-US" dirty="0" smtClean="0"/>
              <a:t>Metadata in </a:t>
            </a:r>
            <a:r>
              <a:rPr lang="en-US" dirty="0" err="1" smtClean="0"/>
              <a:t>sys.database_principals</a:t>
            </a:r>
            <a:endParaRPr lang="en-US" dirty="0" smtClean="0"/>
          </a:p>
          <a:p>
            <a:pPr lvl="1"/>
            <a:r>
              <a:rPr lang="en-US" dirty="0" smtClean="0"/>
              <a:t>Guest on other databases</a:t>
            </a:r>
          </a:p>
          <a:p>
            <a:pPr lvl="1"/>
            <a:r>
              <a:rPr lang="en-US" dirty="0" smtClean="0"/>
              <a:t>"Database= " required on login</a:t>
            </a:r>
          </a:p>
          <a:p>
            <a:endParaRPr lang="en-US" dirty="0" smtClean="0"/>
          </a:p>
          <a:p>
            <a:endParaRPr lang="en-US" dirty="0"/>
          </a:p>
        </p:txBody>
      </p:sp>
    </p:spTree>
    <p:extLst>
      <p:ext uri="{BB962C8B-B14F-4D97-AF65-F5344CB8AC3E}">
        <p14:creationId xmlns:p14="http://schemas.microsoft.com/office/powerpoint/2010/main" val="2752387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962" name="Rectangle 2"/>
          <p:cNvSpPr>
            <a:spLocks noGrp="1" noChangeAspect="1" noChangeArrowheads="1"/>
          </p:cNvSpPr>
          <p:nvPr>
            <p:ph type="title"/>
          </p:nvPr>
        </p:nvSpPr>
        <p:spPr>
          <a:xfrm>
            <a:off x="227013" y="228600"/>
            <a:ext cx="8683625" cy="701731"/>
          </a:xfrm>
        </p:spPr>
        <p:txBody>
          <a:bodyPr/>
          <a:lstStyle/>
          <a:p>
            <a:r>
              <a:rPr lang="en-US" dirty="0" smtClean="0"/>
              <a:t>Overview</a:t>
            </a:r>
            <a:endParaRPr lang="en-US" dirty="0"/>
          </a:p>
        </p:txBody>
      </p:sp>
      <p:sp>
        <p:nvSpPr>
          <p:cNvPr id="936963" name="Rectangle 3"/>
          <p:cNvSpPr>
            <a:spLocks noGrp="1" noChangeAspect="1" noChangeArrowheads="1"/>
          </p:cNvSpPr>
          <p:nvPr>
            <p:ph type="body" idx="1"/>
          </p:nvPr>
        </p:nvSpPr>
        <p:spPr>
          <a:xfrm>
            <a:off x="227013" y="1077913"/>
            <a:ext cx="8455025" cy="5524500"/>
          </a:xfrm>
        </p:spPr>
        <p:txBody>
          <a:bodyPr/>
          <a:lstStyle/>
          <a:p>
            <a:r>
              <a:rPr lang="en-US" sz="3600" dirty="0" smtClean="0"/>
              <a:t>Logins</a:t>
            </a:r>
          </a:p>
          <a:p>
            <a:pPr lvl="1"/>
            <a:r>
              <a:rPr lang="en-US" dirty="0" smtClean="0"/>
              <a:t>Special Logins</a:t>
            </a:r>
          </a:p>
          <a:p>
            <a:pPr lvl="1"/>
            <a:r>
              <a:rPr lang="en-US" dirty="0" smtClean="0"/>
              <a:t>Server Roles</a:t>
            </a:r>
          </a:p>
          <a:p>
            <a:r>
              <a:rPr lang="en-US" dirty="0" smtClean="0"/>
              <a:t>Credentials</a:t>
            </a:r>
          </a:p>
          <a:p>
            <a:r>
              <a:rPr lang="en-US" dirty="0" smtClean="0"/>
              <a:t>Databases</a:t>
            </a:r>
          </a:p>
          <a:p>
            <a:pPr lvl="1"/>
            <a:r>
              <a:rPr lang="en-US" dirty="0" smtClean="0"/>
              <a:t>Users</a:t>
            </a:r>
          </a:p>
          <a:p>
            <a:pPr lvl="1"/>
            <a:r>
              <a:rPr lang="en-US" dirty="0" smtClean="0"/>
              <a:t>Special Users</a:t>
            </a:r>
          </a:p>
          <a:p>
            <a:pPr lvl="1"/>
            <a:r>
              <a:rPr lang="en-US" dirty="0" smtClean="0"/>
              <a:t>Database Roles</a:t>
            </a:r>
          </a:p>
          <a:p>
            <a:pPr lvl="1"/>
            <a:r>
              <a:rPr lang="en-US" dirty="0" smtClean="0"/>
              <a:t>Application Roles</a:t>
            </a:r>
          </a:p>
          <a:p>
            <a:r>
              <a:rPr lang="en-US" dirty="0" smtClean="0"/>
              <a:t>Contained </a:t>
            </a:r>
            <a:r>
              <a:rPr lang="en-US" smtClean="0"/>
              <a:t>Database Authentication</a:t>
            </a:r>
            <a:endParaRPr lang="en-US" dirty="0" smtClean="0"/>
          </a:p>
          <a:p>
            <a:pPr lvl="1"/>
            <a:endParaRPr lang="en-US" dirty="0" smtClean="0"/>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Users Authentication - Cautions</a:t>
            </a:r>
            <a:endParaRPr lang="en-US" dirty="0"/>
          </a:p>
        </p:txBody>
      </p:sp>
      <p:sp>
        <p:nvSpPr>
          <p:cNvPr id="3" name="Content Placeholder 2"/>
          <p:cNvSpPr>
            <a:spLocks noGrp="1"/>
          </p:cNvSpPr>
          <p:nvPr>
            <p:ph idx="1"/>
          </p:nvPr>
        </p:nvSpPr>
        <p:spPr/>
        <p:txBody>
          <a:bodyPr/>
          <a:lstStyle/>
          <a:p>
            <a:r>
              <a:rPr lang="en-US" smtClean="0"/>
              <a:t>Admin can give access to instance w/attach</a:t>
            </a:r>
          </a:p>
          <a:p>
            <a:pPr lvl="1"/>
            <a:r>
              <a:rPr lang="en-US" smtClean="0"/>
              <a:t>Set Contained database in Restricted_User mode</a:t>
            </a:r>
          </a:p>
          <a:p>
            <a:r>
              <a:rPr lang="en-US" smtClean="0"/>
              <a:t>ALTER ANY USER gives person permission to add user-based instance access</a:t>
            </a:r>
          </a:p>
          <a:p>
            <a:pPr lvl="1"/>
            <a:r>
              <a:rPr lang="en-US" smtClean="0"/>
              <a:t>Audit capabilities of users and modules in CDB</a:t>
            </a:r>
          </a:p>
          <a:p>
            <a:r>
              <a:rPr lang="en-US" smtClean="0"/>
              <a:t>Password hashes stored in database</a:t>
            </a:r>
          </a:p>
          <a:p>
            <a:pPr lvl="1"/>
            <a:r>
              <a:rPr lang="en-US" smtClean="0"/>
              <a:t>Subject to dictionary attack</a:t>
            </a:r>
          </a:p>
          <a:p>
            <a:r>
              <a:rPr lang="en-US" smtClean="0"/>
              <a:t>Does not use password policies</a:t>
            </a:r>
          </a:p>
          <a:p>
            <a:pPr lvl="1"/>
            <a:r>
              <a:rPr lang="en-US" smtClean="0"/>
              <a:t>Can be forced to be strong passwords</a:t>
            </a:r>
            <a:endParaRPr lang="en-US" dirty="0"/>
          </a:p>
        </p:txBody>
      </p:sp>
    </p:spTree>
    <p:extLst>
      <p:ext uri="{BB962C8B-B14F-4D97-AF65-F5344CB8AC3E}">
        <p14:creationId xmlns:p14="http://schemas.microsoft.com/office/powerpoint/2010/main" val="29986497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dirty="0" smtClean="0"/>
              <a:t>Database Roles</a:t>
            </a:r>
          </a:p>
        </p:txBody>
      </p:sp>
      <p:sp>
        <p:nvSpPr>
          <p:cNvPr id="12291" name="Content Placeholder 2"/>
          <p:cNvSpPr>
            <a:spLocks noGrp="1"/>
          </p:cNvSpPr>
          <p:nvPr>
            <p:ph idx="1"/>
          </p:nvPr>
        </p:nvSpPr>
        <p:spPr/>
        <p:txBody>
          <a:bodyPr>
            <a:normAutofit/>
          </a:bodyPr>
          <a:lstStyle/>
          <a:p>
            <a:r>
              <a:rPr lang="en-US" dirty="0" smtClean="0"/>
              <a:t>SQL Server includes pre-defined roles</a:t>
            </a:r>
          </a:p>
          <a:p>
            <a:pPr lvl="1"/>
            <a:r>
              <a:rPr lang="en-US" dirty="0" smtClean="0"/>
              <a:t>Some pre-defined roles in every database</a:t>
            </a:r>
          </a:p>
          <a:p>
            <a:pPr lvl="2"/>
            <a:r>
              <a:rPr lang="en-US" dirty="0" err="1" smtClean="0"/>
              <a:t>db_owner</a:t>
            </a:r>
            <a:r>
              <a:rPr lang="en-US" dirty="0" smtClean="0"/>
              <a:t> (!= </a:t>
            </a:r>
            <a:r>
              <a:rPr lang="en-US" dirty="0" err="1" smtClean="0"/>
              <a:t>dbo</a:t>
            </a:r>
            <a:r>
              <a:rPr lang="en-US" dirty="0" smtClean="0"/>
              <a:t>) and others</a:t>
            </a:r>
          </a:p>
          <a:p>
            <a:pPr lvl="1"/>
            <a:r>
              <a:rPr lang="en-US" dirty="0" smtClean="0"/>
              <a:t>Some pre-defined roles in MSDB for</a:t>
            </a:r>
          </a:p>
          <a:p>
            <a:pPr lvl="2"/>
            <a:r>
              <a:rPr lang="en-US" dirty="0" smtClean="0"/>
              <a:t>SSIS admin and users</a:t>
            </a:r>
          </a:p>
          <a:p>
            <a:pPr lvl="2"/>
            <a:r>
              <a:rPr lang="en-US" dirty="0" smtClean="0"/>
              <a:t>Data Collection</a:t>
            </a:r>
          </a:p>
          <a:p>
            <a:pPr lvl="2"/>
            <a:r>
              <a:rPr lang="en-US" dirty="0" smtClean="0"/>
              <a:t>Policy.. and others </a:t>
            </a:r>
          </a:p>
          <a:p>
            <a:r>
              <a:rPr lang="en-US" dirty="0" smtClean="0"/>
              <a:t>You can create your own roles</a:t>
            </a:r>
          </a:p>
          <a:p>
            <a:r>
              <a:rPr lang="en-US" dirty="0" smtClean="0"/>
              <a:t>A user can be a member of 1-n roles</a:t>
            </a:r>
          </a:p>
          <a:p>
            <a:r>
              <a:rPr lang="en-US" dirty="0" smtClean="0"/>
              <a:t>Each user is member of public role</a:t>
            </a:r>
          </a:p>
          <a:p>
            <a:pPr lvl="1"/>
            <a:r>
              <a:rPr lang="en-US" dirty="0" smtClean="0"/>
              <a:t>Equivalent to everyone role in Windows</a:t>
            </a:r>
          </a:p>
          <a:p>
            <a:pPr lvl="1"/>
            <a:r>
              <a:rPr lang="en-US" dirty="0" smtClean="0"/>
              <a:t>You cannot remove a user from public role</a:t>
            </a:r>
          </a:p>
          <a:p>
            <a:endParaRPr lang="en-US" dirty="0" smtClean="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Database Roles</a:t>
            </a:r>
            <a:endParaRPr lang="en-US" dirty="0"/>
          </a:p>
        </p:txBody>
      </p:sp>
      <p:sp>
        <p:nvSpPr>
          <p:cNvPr id="3" name="Content Placeholder 2"/>
          <p:cNvSpPr>
            <a:spLocks noGrp="1"/>
          </p:cNvSpPr>
          <p:nvPr>
            <p:ph idx="1"/>
          </p:nvPr>
        </p:nvSpPr>
        <p:spPr/>
        <p:txBody>
          <a:bodyPr/>
          <a:lstStyle/>
          <a:p>
            <a:r>
              <a:rPr lang="en-US" dirty="0"/>
              <a:t>Manage </a:t>
            </a:r>
            <a:r>
              <a:rPr lang="en-US" dirty="0" smtClean="0"/>
              <a:t>role members </a:t>
            </a:r>
            <a:r>
              <a:rPr lang="en-US" dirty="0"/>
              <a:t>with</a:t>
            </a:r>
          </a:p>
          <a:p>
            <a:pPr lvl="1"/>
            <a:r>
              <a:rPr lang="en-US" dirty="0" err="1"/>
              <a:t>sp</a:t>
            </a:r>
            <a:r>
              <a:rPr lang="en-US" dirty="0"/>
              <a:t>_[</a:t>
            </a:r>
            <a:r>
              <a:rPr lang="en-US" dirty="0" smtClean="0"/>
              <a:t>add/drop]</a:t>
            </a:r>
            <a:r>
              <a:rPr lang="en-US" dirty="0" err="1" smtClean="0"/>
              <a:t>rolemember</a:t>
            </a:r>
            <a:r>
              <a:rPr lang="en-US" dirty="0" smtClean="0"/>
              <a:t> </a:t>
            </a:r>
            <a:r>
              <a:rPr lang="en-US" dirty="0"/>
              <a:t>pre-2012 </a:t>
            </a:r>
          </a:p>
          <a:p>
            <a:pPr lvl="1"/>
            <a:r>
              <a:rPr lang="en-US" dirty="0"/>
              <a:t>ALTER </a:t>
            </a:r>
            <a:r>
              <a:rPr lang="en-US" dirty="0" smtClean="0"/>
              <a:t>ROLE </a:t>
            </a:r>
            <a:r>
              <a:rPr lang="en-US" dirty="0"/>
              <a:t>in </a:t>
            </a:r>
            <a:r>
              <a:rPr lang="en-US" dirty="0" smtClean="0"/>
              <a:t>SQL2012</a:t>
            </a:r>
          </a:p>
          <a:p>
            <a:r>
              <a:rPr lang="en-US" dirty="0" smtClean="0"/>
              <a:t>Use </a:t>
            </a:r>
            <a:r>
              <a:rPr lang="en-US" dirty="0" err="1" smtClean="0"/>
              <a:t>sys.database_role_members</a:t>
            </a:r>
            <a:r>
              <a:rPr lang="en-US" dirty="0" smtClean="0"/>
              <a:t> to list</a:t>
            </a:r>
          </a:p>
          <a:p>
            <a:r>
              <a:rPr lang="en-US" dirty="0"/>
              <a:t>IS_ROLEMEMBER </a:t>
            </a:r>
            <a:r>
              <a:rPr lang="en-US" dirty="0" smtClean="0"/>
              <a:t>to determine membership</a:t>
            </a:r>
            <a:endParaRPr lang="en-US" dirty="0"/>
          </a:p>
          <a:p>
            <a:endParaRPr lang="en-US" dirty="0"/>
          </a:p>
        </p:txBody>
      </p:sp>
    </p:spTree>
    <p:extLst>
      <p:ext uri="{BB962C8B-B14F-4D97-AF65-F5344CB8AC3E}">
        <p14:creationId xmlns:p14="http://schemas.microsoft.com/office/powerpoint/2010/main" val="5046443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smtClean="0"/>
              <a:t>Application Roles</a:t>
            </a:r>
          </a:p>
        </p:txBody>
      </p:sp>
      <p:sp>
        <p:nvSpPr>
          <p:cNvPr id="13315" name="Content Placeholder 2"/>
          <p:cNvSpPr>
            <a:spLocks noGrp="1"/>
          </p:cNvSpPr>
          <p:nvPr>
            <p:ph idx="1"/>
          </p:nvPr>
        </p:nvSpPr>
        <p:spPr/>
        <p:txBody>
          <a:bodyPr/>
          <a:lstStyle/>
          <a:p>
            <a:r>
              <a:rPr lang="en-US" smtClean="0"/>
              <a:t>You can define application roles in a database</a:t>
            </a:r>
          </a:p>
          <a:p>
            <a:pPr lvl="1"/>
            <a:r>
              <a:rPr lang="en-US" smtClean="0"/>
              <a:t>Supply application role name and password</a:t>
            </a:r>
          </a:p>
          <a:p>
            <a:r>
              <a:rPr lang="en-US" smtClean="0"/>
              <a:t>After connecting to the database</a:t>
            </a:r>
          </a:p>
          <a:p>
            <a:pPr lvl="1"/>
            <a:r>
              <a:rPr lang="en-US" smtClean="0"/>
              <a:t>Application maps to application role</a:t>
            </a:r>
          </a:p>
          <a:p>
            <a:pPr lvl="2"/>
            <a:r>
              <a:rPr lang="en-US" smtClean="0"/>
              <a:t>sp_setapprole [ with cookie]</a:t>
            </a:r>
          </a:p>
          <a:p>
            <a:pPr lvl="1"/>
            <a:r>
              <a:rPr lang="en-US" smtClean="0"/>
              <a:t>Users in an application roles have only privileges defined by the role</a:t>
            </a:r>
          </a:p>
          <a:p>
            <a:r>
              <a:rPr lang="en-US" smtClean="0"/>
              <a:t>SQL Server 2005 added sp_unsetapprole</a:t>
            </a:r>
          </a:p>
          <a:p>
            <a:pPr lvl="1"/>
            <a:endParaRPr lang="en-US" smtClean="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Mismatched SIDs</a:t>
            </a:r>
            <a:endParaRPr lang="en-US" dirty="0"/>
          </a:p>
        </p:txBody>
      </p:sp>
      <p:sp>
        <p:nvSpPr>
          <p:cNvPr id="3" name="Content Placeholder 2"/>
          <p:cNvSpPr>
            <a:spLocks noGrp="1"/>
          </p:cNvSpPr>
          <p:nvPr>
            <p:ph idx="1"/>
          </p:nvPr>
        </p:nvSpPr>
        <p:spPr/>
        <p:txBody>
          <a:bodyPr/>
          <a:lstStyle/>
          <a:p>
            <a:r>
              <a:rPr lang="en-US" dirty="0" smtClean="0"/>
              <a:t>User ID points to Login ID (SID)</a:t>
            </a:r>
          </a:p>
          <a:p>
            <a:r>
              <a:rPr lang="en-US" dirty="0" smtClean="0"/>
              <a:t>Login SID for same named use will differ between instances</a:t>
            </a:r>
          </a:p>
          <a:p>
            <a:r>
              <a:rPr lang="en-US" dirty="0" smtClean="0"/>
              <a:t>When DB moved to a new instance, login SID will not match</a:t>
            </a:r>
          </a:p>
          <a:p>
            <a:pPr lvl="1"/>
            <a:r>
              <a:rPr lang="en-US" dirty="0" smtClean="0"/>
              <a:t>Use </a:t>
            </a:r>
            <a:r>
              <a:rPr lang="en-US" dirty="0" err="1" smtClean="0"/>
              <a:t>sp_change_users_login</a:t>
            </a:r>
            <a:r>
              <a:rPr lang="en-US" dirty="0" smtClean="0"/>
              <a:t> or ALTER USER to fix</a:t>
            </a:r>
          </a:p>
          <a:p>
            <a:pPr lvl="1"/>
            <a:r>
              <a:rPr lang="en-US" dirty="0" smtClean="0"/>
              <a:t>You can also create login with a specific SID</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Authentication Tokens</a:t>
            </a:r>
            <a:endParaRPr lang="en-US" dirty="0"/>
          </a:p>
        </p:txBody>
      </p:sp>
      <p:sp>
        <p:nvSpPr>
          <p:cNvPr id="3" name="Content Placeholder 2"/>
          <p:cNvSpPr>
            <a:spLocks noGrp="1"/>
          </p:cNvSpPr>
          <p:nvPr>
            <p:ph idx="1"/>
          </p:nvPr>
        </p:nvSpPr>
        <p:spPr/>
        <p:txBody>
          <a:bodyPr/>
          <a:lstStyle/>
          <a:p>
            <a:r>
              <a:rPr lang="en-US" dirty="0" smtClean="0"/>
              <a:t>Who Am I?</a:t>
            </a:r>
          </a:p>
          <a:p>
            <a:pPr lvl="1"/>
            <a:r>
              <a:rPr lang="en-US" dirty="0" smtClean="0"/>
              <a:t>Who does SQL Server think I am?</a:t>
            </a:r>
          </a:p>
          <a:p>
            <a:pPr lvl="1"/>
            <a:r>
              <a:rPr lang="en-US" dirty="0" smtClean="0"/>
              <a:t>Includes principle type description</a:t>
            </a:r>
          </a:p>
          <a:p>
            <a:r>
              <a:rPr lang="en-US" dirty="0" err="1" smtClean="0"/>
              <a:t>sys.login_token</a:t>
            </a:r>
            <a:endParaRPr lang="en-US" dirty="0" smtClean="0"/>
          </a:p>
          <a:p>
            <a:pPr lvl="1"/>
            <a:r>
              <a:rPr lang="en-US" dirty="0" smtClean="0"/>
              <a:t>Each server principal</a:t>
            </a:r>
          </a:p>
          <a:p>
            <a:pPr lvl="1"/>
            <a:r>
              <a:rPr lang="en-US" dirty="0" smtClean="0"/>
              <a:t>Includes Windows Groups, server roles</a:t>
            </a:r>
          </a:p>
          <a:p>
            <a:r>
              <a:rPr lang="en-US" dirty="0" err="1" smtClean="0"/>
              <a:t>sys.user_token</a:t>
            </a:r>
            <a:endParaRPr lang="en-US" dirty="0" smtClean="0"/>
          </a:p>
          <a:p>
            <a:pPr lvl="1"/>
            <a:r>
              <a:rPr lang="en-US" dirty="0" smtClean="0"/>
              <a:t>Each database principal</a:t>
            </a:r>
          </a:p>
          <a:p>
            <a:pPr lvl="1"/>
            <a:r>
              <a:rPr lang="en-US" dirty="0" smtClean="0"/>
              <a:t>Includes Windows Groups, database roles, application roles</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Principal Metadata</a:t>
            </a:r>
            <a:endParaRPr lang="en-US" dirty="0"/>
          </a:p>
        </p:txBody>
      </p:sp>
      <p:sp>
        <p:nvSpPr>
          <p:cNvPr id="3" name="Content Placeholder 2"/>
          <p:cNvSpPr>
            <a:spLocks noGrp="1"/>
          </p:cNvSpPr>
          <p:nvPr>
            <p:ph idx="1"/>
          </p:nvPr>
        </p:nvSpPr>
        <p:spPr/>
        <p:txBody>
          <a:bodyPr/>
          <a:lstStyle/>
          <a:p>
            <a:r>
              <a:rPr lang="en-US" dirty="0" smtClean="0"/>
              <a:t>Information about principals</a:t>
            </a:r>
          </a:p>
          <a:p>
            <a:r>
              <a:rPr lang="en-US" dirty="0" smtClean="0"/>
              <a:t>Server</a:t>
            </a:r>
          </a:p>
          <a:p>
            <a:pPr lvl="1"/>
            <a:r>
              <a:rPr lang="en-US" dirty="0" err="1" smtClean="0"/>
              <a:t>sys.server_principals</a:t>
            </a:r>
            <a:r>
              <a:rPr lang="en-US" dirty="0" smtClean="0"/>
              <a:t> (includes SID)</a:t>
            </a:r>
          </a:p>
          <a:p>
            <a:pPr lvl="1"/>
            <a:r>
              <a:rPr lang="en-US" dirty="0" err="1" smtClean="0"/>
              <a:t>sys.sql_logins</a:t>
            </a:r>
            <a:endParaRPr lang="en-US" dirty="0" smtClean="0"/>
          </a:p>
          <a:p>
            <a:pPr lvl="1"/>
            <a:r>
              <a:rPr lang="en-US" dirty="0" err="1" smtClean="0"/>
              <a:t>sys.server_role_members</a:t>
            </a:r>
            <a:endParaRPr lang="en-US" dirty="0" smtClean="0"/>
          </a:p>
          <a:p>
            <a:r>
              <a:rPr lang="en-US" dirty="0" smtClean="0"/>
              <a:t>Database</a:t>
            </a:r>
          </a:p>
          <a:p>
            <a:pPr lvl="1"/>
            <a:r>
              <a:rPr lang="en-US" dirty="0" err="1" smtClean="0"/>
              <a:t>sys.database_principals</a:t>
            </a:r>
            <a:endParaRPr lang="en-US" dirty="0" smtClean="0"/>
          </a:p>
          <a:p>
            <a:pPr lvl="1"/>
            <a:r>
              <a:rPr lang="en-US" dirty="0" err="1" smtClean="0"/>
              <a:t>sys.database_role_members</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TRUSTWORTHY </a:t>
            </a:r>
            <a:endParaRPr lang="en-US" dirty="0"/>
          </a:p>
        </p:txBody>
      </p:sp>
      <p:sp>
        <p:nvSpPr>
          <p:cNvPr id="3" name="Content Placeholder 2"/>
          <p:cNvSpPr>
            <a:spLocks noGrp="1"/>
          </p:cNvSpPr>
          <p:nvPr>
            <p:ph idx="1"/>
          </p:nvPr>
        </p:nvSpPr>
        <p:spPr/>
        <p:txBody>
          <a:bodyPr/>
          <a:lstStyle/>
          <a:p>
            <a:r>
              <a:rPr lang="en-US" dirty="0" smtClean="0"/>
              <a:t>A Database Property</a:t>
            </a:r>
          </a:p>
          <a:p>
            <a:pPr lvl="1"/>
            <a:r>
              <a:rPr lang="en-US" dirty="0" smtClean="0"/>
              <a:t>Does the </a:t>
            </a:r>
            <a:r>
              <a:rPr lang="en-US" dirty="0" err="1" smtClean="0"/>
              <a:t>sysadmin</a:t>
            </a:r>
            <a:r>
              <a:rPr lang="en-US" dirty="0" smtClean="0"/>
              <a:t> trust the DBO?</a:t>
            </a:r>
          </a:p>
          <a:p>
            <a:pPr lvl="1"/>
            <a:r>
              <a:rPr lang="en-US" dirty="0" smtClean="0"/>
              <a:t>Set by </a:t>
            </a:r>
            <a:r>
              <a:rPr lang="en-US" dirty="0" err="1" smtClean="0"/>
              <a:t>sysadmin</a:t>
            </a:r>
            <a:r>
              <a:rPr lang="en-US" dirty="0" smtClean="0"/>
              <a:t> (or CONTROL SERVER) only</a:t>
            </a:r>
          </a:p>
          <a:p>
            <a:pPr lvl="1"/>
            <a:r>
              <a:rPr lang="en-US" dirty="0" smtClean="0"/>
              <a:t>Obvious usage, ISP with attached user DBs</a:t>
            </a:r>
          </a:p>
          <a:p>
            <a:r>
              <a:rPr lang="en-US" dirty="0" smtClean="0"/>
              <a:t>Affects</a:t>
            </a:r>
          </a:p>
          <a:p>
            <a:pPr lvl="1"/>
            <a:r>
              <a:rPr lang="en-US" dirty="0" smtClean="0"/>
              <a:t>Non-signed EXTERNAL/UNSAFE SQLCLR</a:t>
            </a:r>
          </a:p>
          <a:p>
            <a:pPr lvl="1"/>
            <a:r>
              <a:rPr lang="en-US" dirty="0" smtClean="0"/>
              <a:t>Service Broker cross database messages</a:t>
            </a:r>
          </a:p>
          <a:p>
            <a:pPr lvl="1"/>
            <a:r>
              <a:rPr lang="en-US" dirty="0" smtClean="0"/>
              <a:t>Execute As for cross database access </a:t>
            </a:r>
          </a:p>
          <a:p>
            <a:pPr lvl="1"/>
            <a:r>
              <a:rPr lang="en-US" dirty="0" smtClean="0"/>
              <a:t>Access to resources </a:t>
            </a:r>
            <a:r>
              <a:rPr lang="en-US" smtClean="0"/>
              <a:t>outside database</a:t>
            </a:r>
            <a:endParaRPr lang="en-US" dirty="0"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A login is your server level identity</a:t>
            </a:r>
          </a:p>
          <a:p>
            <a:pPr lvl="1"/>
            <a:r>
              <a:rPr lang="en-US" dirty="0" smtClean="0"/>
              <a:t>Not all logins can "log in" to the server</a:t>
            </a:r>
          </a:p>
          <a:p>
            <a:r>
              <a:rPr lang="en-US" dirty="0" smtClean="0"/>
              <a:t>Logging in can use</a:t>
            </a:r>
          </a:p>
          <a:p>
            <a:pPr lvl="1"/>
            <a:r>
              <a:rPr lang="en-US" dirty="0" smtClean="0"/>
              <a:t>Windows Logins (w/Kerberos and NTLM)</a:t>
            </a:r>
          </a:p>
          <a:p>
            <a:pPr lvl="1"/>
            <a:r>
              <a:rPr lang="en-US" dirty="0" smtClean="0"/>
              <a:t>SQL Logins</a:t>
            </a:r>
          </a:p>
          <a:p>
            <a:r>
              <a:rPr lang="en-US" dirty="0" smtClean="0"/>
              <a:t>A user is your database level identity</a:t>
            </a:r>
          </a:p>
          <a:p>
            <a:r>
              <a:rPr lang="en-US" dirty="0" smtClean="0"/>
              <a:t>Both are identified by SIDs</a:t>
            </a:r>
          </a:p>
          <a:p>
            <a:r>
              <a:rPr lang="en-US" dirty="0" smtClean="0"/>
              <a:t>Roles can be used to group users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3" name="Content Placeholder 2"/>
          <p:cNvSpPr>
            <a:spLocks noGrp="1"/>
          </p:cNvSpPr>
          <p:nvPr>
            <p:ph idx="1"/>
          </p:nvPr>
        </p:nvSpPr>
        <p:spPr/>
        <p:txBody>
          <a:bodyPr/>
          <a:lstStyle/>
          <a:p>
            <a:r>
              <a:rPr lang="en-US" dirty="0" smtClean="0"/>
              <a:t>How to Transfer the Logins and the Passwords Between Instances of SQL Server 2005</a:t>
            </a:r>
          </a:p>
          <a:p>
            <a:pPr lvl="1"/>
            <a:r>
              <a:rPr lang="en-US" dirty="0" smtClean="0"/>
              <a:t>http://support.microsoft.com/kb/918992</a:t>
            </a:r>
          </a:p>
          <a:p>
            <a:r>
              <a:rPr lang="en-US" dirty="0" smtClean="0"/>
              <a:t>On impersonation</a:t>
            </a:r>
          </a:p>
          <a:p>
            <a:pPr lvl="1"/>
            <a:r>
              <a:rPr lang="en-US" sz="2400" dirty="0" smtClean="0"/>
              <a:t>http://msdn.microsoft.com/en-us/library/ms161965.aspx </a:t>
            </a:r>
          </a:p>
          <a:p>
            <a:pPr lvl="1"/>
            <a:endParaRPr lang="en-US" dirty="0" smtClean="0"/>
          </a:p>
          <a:p>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smtClean="0"/>
              <a:t>Authentication</a:t>
            </a:r>
          </a:p>
        </p:txBody>
      </p:sp>
      <p:sp>
        <p:nvSpPr>
          <p:cNvPr id="6147" name="Content Placeholder 2"/>
          <p:cNvSpPr>
            <a:spLocks noGrp="1"/>
          </p:cNvSpPr>
          <p:nvPr>
            <p:ph idx="1"/>
          </p:nvPr>
        </p:nvSpPr>
        <p:spPr/>
        <p:txBody>
          <a:bodyPr/>
          <a:lstStyle/>
          <a:p>
            <a:r>
              <a:rPr lang="en-US" dirty="0" smtClean="0"/>
              <a:t>Identify Yourself to the Application</a:t>
            </a:r>
          </a:p>
          <a:p>
            <a:pPr lvl="1"/>
            <a:r>
              <a:rPr lang="en-US" dirty="0" smtClean="0"/>
              <a:t>Who am I</a:t>
            </a:r>
          </a:p>
          <a:p>
            <a:pPr lvl="1"/>
            <a:r>
              <a:rPr lang="en-US" dirty="0" smtClean="0"/>
              <a:t>Who vouches for my credentials</a:t>
            </a:r>
          </a:p>
          <a:p>
            <a:r>
              <a:rPr lang="en-US" dirty="0" smtClean="0"/>
              <a:t>Based on</a:t>
            </a:r>
          </a:p>
          <a:p>
            <a:pPr lvl="1"/>
            <a:r>
              <a:rPr lang="en-US" dirty="0" smtClean="0"/>
              <a:t>What you know (</a:t>
            </a:r>
            <a:r>
              <a:rPr lang="en-US" dirty="0" err="1" smtClean="0"/>
              <a:t>e.g</a:t>
            </a:r>
            <a:r>
              <a:rPr lang="en-US" dirty="0" smtClean="0"/>
              <a:t> password)</a:t>
            </a:r>
          </a:p>
          <a:p>
            <a:pPr lvl="1"/>
            <a:r>
              <a:rPr lang="en-US" dirty="0" smtClean="0"/>
              <a:t>What you have (e.g. badge, </a:t>
            </a:r>
            <a:r>
              <a:rPr lang="en-US" dirty="0" err="1" smtClean="0"/>
              <a:t>kerberos</a:t>
            </a:r>
            <a:r>
              <a:rPr lang="en-US" dirty="0" smtClean="0"/>
              <a:t> ticket)</a:t>
            </a:r>
          </a:p>
          <a:p>
            <a:pPr lvl="1"/>
            <a:r>
              <a:rPr lang="en-US" dirty="0" smtClean="0"/>
              <a:t>What you are (e.g. retinal scan, fingerprint)</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838200" y="85725"/>
            <a:ext cx="7391400" cy="684213"/>
          </a:xfrm>
        </p:spPr>
        <p:txBody>
          <a:bodyPr/>
          <a:lstStyle/>
          <a:p>
            <a:pPr eaLnBrk="1" hangingPunct="1"/>
            <a:r>
              <a:rPr lang="en-US" smtClean="0"/>
              <a:t>What Are Principals?</a:t>
            </a:r>
          </a:p>
        </p:txBody>
      </p:sp>
      <p:sp>
        <p:nvSpPr>
          <p:cNvPr id="13315" name="Rectangle 3"/>
          <p:cNvSpPr>
            <a:spLocks noChangeArrowheads="1"/>
          </p:cNvSpPr>
          <p:nvPr/>
        </p:nvSpPr>
        <p:spPr bwMode="auto">
          <a:xfrm>
            <a:off x="2209800" y="1354138"/>
            <a:ext cx="1981200" cy="4876800"/>
          </a:xfrm>
          <a:prstGeom prst="rect">
            <a:avLst/>
          </a:prstGeom>
          <a:gradFill rotWithShape="1">
            <a:gsLst>
              <a:gs pos="0">
                <a:srgbClr val="D5D69C">
                  <a:alpha val="25000"/>
                </a:srgbClr>
              </a:gs>
              <a:gs pos="100000">
                <a:srgbClr val="F0F1DC"/>
              </a:gs>
            </a:gsLst>
            <a:lin ang="5400000" scaled="1"/>
          </a:gradFill>
          <a:ln w="9525">
            <a:noFill/>
            <a:miter lim="800000"/>
            <a:headEnd/>
            <a:tailEnd/>
          </a:ln>
        </p:spPr>
        <p:txBody>
          <a:bodyPr wrap="none" anchor="ctr"/>
          <a:lstStyle/>
          <a:p>
            <a:pPr algn="ctr">
              <a:lnSpc>
                <a:spcPct val="100000"/>
              </a:lnSpc>
              <a:buSzTx/>
            </a:pPr>
            <a:endParaRPr lang="en-US" sz="1800" b="0">
              <a:solidFill>
                <a:schemeClr val="tx1"/>
              </a:solidFill>
              <a:latin typeface="Arial" charset="0"/>
            </a:endParaRPr>
          </a:p>
        </p:txBody>
      </p:sp>
      <p:pic>
        <p:nvPicPr>
          <p:cNvPr id="13316" name="Picture 4" descr="User_UserHalfD01"/>
          <p:cNvPicPr>
            <a:picLocks noChangeAspect="1" noChangeArrowheads="1"/>
          </p:cNvPicPr>
          <p:nvPr/>
        </p:nvPicPr>
        <p:blipFill>
          <a:blip r:embed="rId2" cstate="print"/>
          <a:srcRect/>
          <a:stretch>
            <a:fillRect/>
          </a:stretch>
        </p:blipFill>
        <p:spPr bwMode="auto">
          <a:xfrm>
            <a:off x="2944813" y="1209675"/>
            <a:ext cx="514350" cy="808038"/>
          </a:xfrm>
          <a:prstGeom prst="rect">
            <a:avLst/>
          </a:prstGeom>
          <a:noFill/>
          <a:ln w="9525">
            <a:noFill/>
            <a:miter lim="800000"/>
            <a:headEnd/>
            <a:tailEnd/>
          </a:ln>
        </p:spPr>
      </p:pic>
      <p:sp>
        <p:nvSpPr>
          <p:cNvPr id="13317" name="Text Box 5"/>
          <p:cNvSpPr txBox="1">
            <a:spLocks noChangeArrowheads="1"/>
          </p:cNvSpPr>
          <p:nvPr/>
        </p:nvSpPr>
        <p:spPr bwMode="auto">
          <a:xfrm>
            <a:off x="2508250" y="1919288"/>
            <a:ext cx="1381125" cy="457200"/>
          </a:xfrm>
          <a:prstGeom prst="rect">
            <a:avLst/>
          </a:prstGeom>
          <a:noFill/>
          <a:ln w="9525">
            <a:noFill/>
            <a:miter lim="800000"/>
            <a:headEnd/>
            <a:tailEnd/>
          </a:ln>
        </p:spPr>
        <p:txBody>
          <a:bodyPr wrap="none">
            <a:spAutoFit/>
          </a:bodyPr>
          <a:lstStyle/>
          <a:p>
            <a:pPr>
              <a:lnSpc>
                <a:spcPct val="100000"/>
              </a:lnSpc>
              <a:buSzTx/>
            </a:pPr>
            <a:r>
              <a:rPr lang="en-GB" sz="2400">
                <a:solidFill>
                  <a:schemeClr val="tx1"/>
                </a:solidFill>
                <a:latin typeface="Arial Narrow" pitchFamily="34" charset="0"/>
              </a:rPr>
              <a:t>Principals</a:t>
            </a:r>
            <a:endParaRPr lang="en-US" sz="2400">
              <a:solidFill>
                <a:schemeClr val="tx1"/>
              </a:solidFill>
              <a:latin typeface="Arial Narrow" pitchFamily="34" charset="0"/>
            </a:endParaRPr>
          </a:p>
        </p:txBody>
      </p:sp>
      <p:sp>
        <p:nvSpPr>
          <p:cNvPr id="13318" name="Rectangle 6"/>
          <p:cNvSpPr>
            <a:spLocks noChangeArrowheads="1"/>
          </p:cNvSpPr>
          <p:nvPr/>
        </p:nvSpPr>
        <p:spPr bwMode="auto">
          <a:xfrm>
            <a:off x="914400" y="2425700"/>
            <a:ext cx="7162800" cy="1109663"/>
          </a:xfrm>
          <a:prstGeom prst="rect">
            <a:avLst/>
          </a:prstGeom>
          <a:gradFill rotWithShape="1">
            <a:gsLst>
              <a:gs pos="0">
                <a:srgbClr val="8DACD0">
                  <a:alpha val="25000"/>
                </a:srgbClr>
              </a:gs>
              <a:gs pos="100000">
                <a:srgbClr val="F0F1FF">
                  <a:alpha val="25000"/>
                </a:srgbClr>
              </a:gs>
            </a:gsLst>
            <a:lin ang="5400000" scaled="1"/>
          </a:gradFill>
          <a:ln w="9525">
            <a:noFill/>
            <a:miter lim="800000"/>
            <a:headEnd/>
            <a:tailEnd/>
          </a:ln>
        </p:spPr>
        <p:txBody>
          <a:bodyPr wrap="none" anchor="ctr"/>
          <a:lstStyle/>
          <a:p>
            <a:pPr algn="ctr">
              <a:lnSpc>
                <a:spcPct val="100000"/>
              </a:lnSpc>
              <a:buSzTx/>
            </a:pPr>
            <a:endParaRPr lang="en-US" sz="1800" b="0">
              <a:solidFill>
                <a:schemeClr val="tx1"/>
              </a:solidFill>
              <a:latin typeface="Arial" charset="0"/>
            </a:endParaRPr>
          </a:p>
        </p:txBody>
      </p:sp>
      <p:pic>
        <p:nvPicPr>
          <p:cNvPr id="13319" name="Picture 7" descr="Collection_DomainGroup01"/>
          <p:cNvPicPr>
            <a:picLocks noChangeAspect="1" noChangeArrowheads="1"/>
          </p:cNvPicPr>
          <p:nvPr/>
        </p:nvPicPr>
        <p:blipFill>
          <a:blip r:embed="rId3" cstate="print"/>
          <a:srcRect/>
          <a:stretch>
            <a:fillRect/>
          </a:stretch>
        </p:blipFill>
        <p:spPr bwMode="auto">
          <a:xfrm>
            <a:off x="1020763" y="2405063"/>
            <a:ext cx="1055687" cy="830262"/>
          </a:xfrm>
          <a:prstGeom prst="rect">
            <a:avLst/>
          </a:prstGeom>
          <a:noFill/>
          <a:ln w="9525">
            <a:noFill/>
            <a:miter lim="800000"/>
            <a:headEnd/>
            <a:tailEnd/>
          </a:ln>
        </p:spPr>
      </p:pic>
      <p:sp>
        <p:nvSpPr>
          <p:cNvPr id="13320" name="Rectangle 8"/>
          <p:cNvSpPr>
            <a:spLocks noChangeArrowheads="1"/>
          </p:cNvSpPr>
          <p:nvPr/>
        </p:nvSpPr>
        <p:spPr bwMode="auto">
          <a:xfrm>
            <a:off x="914400" y="3606800"/>
            <a:ext cx="7162800" cy="1233488"/>
          </a:xfrm>
          <a:prstGeom prst="rect">
            <a:avLst/>
          </a:prstGeom>
          <a:gradFill rotWithShape="1">
            <a:gsLst>
              <a:gs pos="0">
                <a:srgbClr val="8DACD0">
                  <a:alpha val="25000"/>
                </a:srgbClr>
              </a:gs>
              <a:gs pos="100000">
                <a:srgbClr val="F0F1FF">
                  <a:alpha val="25000"/>
                </a:srgbClr>
              </a:gs>
            </a:gsLst>
            <a:lin ang="5400000" scaled="1"/>
          </a:gradFill>
          <a:ln w="9525">
            <a:noFill/>
            <a:miter lim="800000"/>
            <a:headEnd/>
            <a:tailEnd/>
          </a:ln>
        </p:spPr>
        <p:txBody>
          <a:bodyPr wrap="none" anchor="ctr"/>
          <a:lstStyle/>
          <a:p>
            <a:pPr algn="ctr">
              <a:lnSpc>
                <a:spcPct val="100000"/>
              </a:lnSpc>
              <a:buSzTx/>
            </a:pPr>
            <a:endParaRPr lang="en-US" sz="1800" b="0">
              <a:solidFill>
                <a:schemeClr val="tx1"/>
              </a:solidFill>
              <a:latin typeface="Arial" charset="0"/>
            </a:endParaRPr>
          </a:p>
        </p:txBody>
      </p:sp>
      <p:grpSp>
        <p:nvGrpSpPr>
          <p:cNvPr id="2" name="Group 9"/>
          <p:cNvGrpSpPr>
            <a:grpSpLocks/>
          </p:cNvGrpSpPr>
          <p:nvPr/>
        </p:nvGrpSpPr>
        <p:grpSpPr bwMode="auto">
          <a:xfrm>
            <a:off x="976313" y="3711575"/>
            <a:ext cx="1143000" cy="762000"/>
            <a:chOff x="144" y="1920"/>
            <a:chExt cx="912" cy="682"/>
          </a:xfrm>
        </p:grpSpPr>
        <p:pic>
          <p:nvPicPr>
            <p:cNvPr id="13343" name="Picture 10" descr="Server01"/>
            <p:cNvPicPr>
              <a:picLocks noChangeAspect="1" noChangeArrowheads="1"/>
            </p:cNvPicPr>
            <p:nvPr/>
          </p:nvPicPr>
          <p:blipFill>
            <a:blip r:embed="rId4" cstate="print"/>
            <a:srcRect/>
            <a:stretch>
              <a:fillRect/>
            </a:stretch>
          </p:blipFill>
          <p:spPr bwMode="auto">
            <a:xfrm>
              <a:off x="531" y="1920"/>
              <a:ext cx="525" cy="618"/>
            </a:xfrm>
            <a:prstGeom prst="rect">
              <a:avLst/>
            </a:prstGeom>
            <a:noFill/>
            <a:ln w="9525">
              <a:noFill/>
              <a:miter lim="800000"/>
              <a:headEnd/>
              <a:tailEnd/>
            </a:ln>
          </p:spPr>
        </p:pic>
        <p:pic>
          <p:nvPicPr>
            <p:cNvPr id="13344" name="Picture 11" descr="Users01"/>
            <p:cNvPicPr>
              <a:picLocks noChangeAspect="1" noChangeArrowheads="1"/>
            </p:cNvPicPr>
            <p:nvPr/>
          </p:nvPicPr>
          <p:blipFill>
            <a:blip r:embed="rId5" cstate="print"/>
            <a:srcRect/>
            <a:stretch>
              <a:fillRect/>
            </a:stretch>
          </p:blipFill>
          <p:spPr bwMode="auto">
            <a:xfrm>
              <a:off x="144" y="2016"/>
              <a:ext cx="481" cy="586"/>
            </a:xfrm>
            <a:prstGeom prst="rect">
              <a:avLst/>
            </a:prstGeom>
            <a:noFill/>
            <a:ln w="9525">
              <a:noFill/>
              <a:miter lim="800000"/>
              <a:headEnd/>
              <a:tailEnd/>
            </a:ln>
          </p:spPr>
        </p:pic>
      </p:grpSp>
      <p:sp>
        <p:nvSpPr>
          <p:cNvPr id="13322" name="Rectangle 12"/>
          <p:cNvSpPr>
            <a:spLocks noChangeArrowheads="1"/>
          </p:cNvSpPr>
          <p:nvPr/>
        </p:nvSpPr>
        <p:spPr bwMode="auto">
          <a:xfrm>
            <a:off x="914400" y="4992688"/>
            <a:ext cx="7162800" cy="1295400"/>
          </a:xfrm>
          <a:prstGeom prst="rect">
            <a:avLst/>
          </a:prstGeom>
          <a:gradFill rotWithShape="1">
            <a:gsLst>
              <a:gs pos="0">
                <a:srgbClr val="8DACD0">
                  <a:alpha val="25000"/>
                </a:srgbClr>
              </a:gs>
              <a:gs pos="100000">
                <a:srgbClr val="F0F1FF">
                  <a:alpha val="25000"/>
                </a:srgbClr>
              </a:gs>
            </a:gsLst>
            <a:lin ang="5400000" scaled="1"/>
          </a:gradFill>
          <a:ln w="9525">
            <a:noFill/>
            <a:miter lim="800000"/>
            <a:headEnd/>
            <a:tailEnd/>
          </a:ln>
        </p:spPr>
        <p:txBody>
          <a:bodyPr wrap="none" anchor="ctr"/>
          <a:lstStyle/>
          <a:p>
            <a:pPr algn="ctr">
              <a:lnSpc>
                <a:spcPct val="100000"/>
              </a:lnSpc>
              <a:buSzTx/>
            </a:pPr>
            <a:endParaRPr lang="en-US" sz="1800" b="0">
              <a:solidFill>
                <a:schemeClr val="tx1"/>
              </a:solidFill>
              <a:latin typeface="Arial" charset="0"/>
            </a:endParaRPr>
          </a:p>
        </p:txBody>
      </p:sp>
      <p:sp>
        <p:nvSpPr>
          <p:cNvPr id="13323" name="Text Box 13"/>
          <p:cNvSpPr txBox="1">
            <a:spLocks noChangeArrowheads="1"/>
          </p:cNvSpPr>
          <p:nvPr/>
        </p:nvSpPr>
        <p:spPr bwMode="auto">
          <a:xfrm>
            <a:off x="2205038" y="4251325"/>
            <a:ext cx="1174750" cy="366713"/>
          </a:xfrm>
          <a:prstGeom prst="rect">
            <a:avLst/>
          </a:prstGeom>
          <a:noFill/>
          <a:ln w="9525">
            <a:noFill/>
            <a:miter lim="800000"/>
            <a:headEnd/>
            <a:tailEnd/>
          </a:ln>
        </p:spPr>
        <p:txBody>
          <a:bodyPr wrap="none">
            <a:spAutoFit/>
          </a:bodyPr>
          <a:lstStyle/>
          <a:p>
            <a:pPr>
              <a:lnSpc>
                <a:spcPct val="100000"/>
              </a:lnSpc>
              <a:buSzTx/>
            </a:pPr>
            <a:r>
              <a:rPr lang="en-GB" sz="1800" b="0" dirty="0">
                <a:solidFill>
                  <a:schemeClr val="bg2"/>
                </a:solidFill>
                <a:latin typeface="Arial Narrow" pitchFamily="34" charset="0"/>
              </a:rPr>
              <a:t>Server Role</a:t>
            </a:r>
            <a:endParaRPr lang="en-US" sz="1800" b="0" dirty="0">
              <a:solidFill>
                <a:schemeClr val="bg2"/>
              </a:solidFill>
              <a:latin typeface="Arial Narrow" pitchFamily="34" charset="0"/>
            </a:endParaRPr>
          </a:p>
        </p:txBody>
      </p:sp>
      <p:sp>
        <p:nvSpPr>
          <p:cNvPr id="13324" name="Text Box 14"/>
          <p:cNvSpPr txBox="1">
            <a:spLocks noChangeArrowheads="1"/>
          </p:cNvSpPr>
          <p:nvPr/>
        </p:nvSpPr>
        <p:spPr bwMode="auto">
          <a:xfrm>
            <a:off x="2211388" y="3946525"/>
            <a:ext cx="1677987" cy="366713"/>
          </a:xfrm>
          <a:prstGeom prst="rect">
            <a:avLst/>
          </a:prstGeom>
          <a:noFill/>
          <a:ln w="9525">
            <a:noFill/>
            <a:miter lim="800000"/>
            <a:headEnd/>
            <a:tailEnd/>
          </a:ln>
        </p:spPr>
        <p:txBody>
          <a:bodyPr wrap="none">
            <a:spAutoFit/>
          </a:bodyPr>
          <a:lstStyle/>
          <a:p>
            <a:pPr>
              <a:lnSpc>
                <a:spcPct val="100000"/>
              </a:lnSpc>
              <a:buSzTx/>
            </a:pPr>
            <a:r>
              <a:rPr lang="en-GB" sz="1800" b="0" dirty="0">
                <a:solidFill>
                  <a:schemeClr val="bg2"/>
                </a:solidFill>
                <a:latin typeface="Arial Narrow" pitchFamily="34" charset="0"/>
              </a:rPr>
              <a:t>SQL Server Login</a:t>
            </a:r>
            <a:endParaRPr lang="en-US" sz="1800" b="0" dirty="0">
              <a:solidFill>
                <a:schemeClr val="bg2"/>
              </a:solidFill>
              <a:latin typeface="Arial Narrow" pitchFamily="34" charset="0"/>
            </a:endParaRPr>
          </a:p>
        </p:txBody>
      </p:sp>
      <p:sp>
        <p:nvSpPr>
          <p:cNvPr id="13325" name="Text Box 15"/>
          <p:cNvSpPr txBox="1">
            <a:spLocks noChangeArrowheads="1"/>
          </p:cNvSpPr>
          <p:nvPr/>
        </p:nvSpPr>
        <p:spPr bwMode="auto">
          <a:xfrm>
            <a:off x="2205038" y="2432050"/>
            <a:ext cx="1519237" cy="366713"/>
          </a:xfrm>
          <a:prstGeom prst="rect">
            <a:avLst/>
          </a:prstGeom>
          <a:noFill/>
          <a:ln w="9525">
            <a:noFill/>
            <a:miter lim="800000"/>
            <a:headEnd/>
            <a:tailEnd/>
          </a:ln>
        </p:spPr>
        <p:txBody>
          <a:bodyPr wrap="none">
            <a:spAutoFit/>
          </a:bodyPr>
          <a:lstStyle/>
          <a:p>
            <a:pPr>
              <a:lnSpc>
                <a:spcPct val="100000"/>
              </a:lnSpc>
              <a:buSzTx/>
            </a:pPr>
            <a:r>
              <a:rPr lang="en-GB" sz="1800" b="0" dirty="0">
                <a:solidFill>
                  <a:schemeClr val="bg2"/>
                </a:solidFill>
                <a:latin typeface="Arial Narrow" pitchFamily="34" charset="0"/>
              </a:rPr>
              <a:t>Windows Group</a:t>
            </a:r>
            <a:endParaRPr lang="en-US" sz="1800" b="0" dirty="0">
              <a:solidFill>
                <a:schemeClr val="bg2"/>
              </a:solidFill>
              <a:latin typeface="Arial Narrow" pitchFamily="34" charset="0"/>
            </a:endParaRPr>
          </a:p>
        </p:txBody>
      </p:sp>
      <p:sp>
        <p:nvSpPr>
          <p:cNvPr id="13326" name="Text Box 16"/>
          <p:cNvSpPr txBox="1">
            <a:spLocks noChangeArrowheads="1"/>
          </p:cNvSpPr>
          <p:nvPr/>
        </p:nvSpPr>
        <p:spPr bwMode="auto">
          <a:xfrm>
            <a:off x="2205038" y="2736850"/>
            <a:ext cx="2009775" cy="366713"/>
          </a:xfrm>
          <a:prstGeom prst="rect">
            <a:avLst/>
          </a:prstGeom>
          <a:noFill/>
          <a:ln w="9525">
            <a:noFill/>
            <a:miter lim="800000"/>
            <a:headEnd/>
            <a:tailEnd/>
          </a:ln>
        </p:spPr>
        <p:txBody>
          <a:bodyPr wrap="none">
            <a:spAutoFit/>
          </a:bodyPr>
          <a:lstStyle/>
          <a:p>
            <a:pPr>
              <a:lnSpc>
                <a:spcPct val="100000"/>
              </a:lnSpc>
              <a:buSzTx/>
            </a:pPr>
            <a:r>
              <a:rPr lang="en-GB" sz="1800" b="0" dirty="0">
                <a:solidFill>
                  <a:schemeClr val="bg2"/>
                </a:solidFill>
                <a:latin typeface="Arial Narrow" pitchFamily="34" charset="0"/>
              </a:rPr>
              <a:t>Domain User Account</a:t>
            </a:r>
            <a:endParaRPr lang="en-US" sz="1800" b="0" dirty="0">
              <a:solidFill>
                <a:schemeClr val="bg2"/>
              </a:solidFill>
              <a:latin typeface="Arial Narrow" pitchFamily="34" charset="0"/>
            </a:endParaRPr>
          </a:p>
        </p:txBody>
      </p:sp>
      <p:sp>
        <p:nvSpPr>
          <p:cNvPr id="13327" name="Text Box 17"/>
          <p:cNvSpPr txBox="1">
            <a:spLocks noChangeArrowheads="1"/>
          </p:cNvSpPr>
          <p:nvPr/>
        </p:nvSpPr>
        <p:spPr bwMode="auto">
          <a:xfrm>
            <a:off x="2205038" y="3041650"/>
            <a:ext cx="1812925" cy="366713"/>
          </a:xfrm>
          <a:prstGeom prst="rect">
            <a:avLst/>
          </a:prstGeom>
          <a:noFill/>
          <a:ln w="9525">
            <a:noFill/>
            <a:miter lim="800000"/>
            <a:headEnd/>
            <a:tailEnd/>
          </a:ln>
        </p:spPr>
        <p:txBody>
          <a:bodyPr wrap="none">
            <a:spAutoFit/>
          </a:bodyPr>
          <a:lstStyle/>
          <a:p>
            <a:pPr>
              <a:lnSpc>
                <a:spcPct val="100000"/>
              </a:lnSpc>
              <a:buSzTx/>
            </a:pPr>
            <a:r>
              <a:rPr lang="en-GB" sz="1800" b="0" dirty="0">
                <a:solidFill>
                  <a:schemeClr val="bg2"/>
                </a:solidFill>
                <a:latin typeface="Arial Narrow" pitchFamily="34" charset="0"/>
              </a:rPr>
              <a:t>Local User Account</a:t>
            </a:r>
            <a:endParaRPr lang="en-US" sz="1800" b="0" dirty="0">
              <a:solidFill>
                <a:schemeClr val="bg2"/>
              </a:solidFill>
              <a:latin typeface="Arial Narrow" pitchFamily="34" charset="0"/>
            </a:endParaRPr>
          </a:p>
        </p:txBody>
      </p:sp>
      <p:sp>
        <p:nvSpPr>
          <p:cNvPr id="13328" name="Text Box 18"/>
          <p:cNvSpPr txBox="1">
            <a:spLocks noChangeArrowheads="1"/>
          </p:cNvSpPr>
          <p:nvPr/>
        </p:nvSpPr>
        <p:spPr bwMode="auto">
          <a:xfrm>
            <a:off x="2262188" y="4978400"/>
            <a:ext cx="579437" cy="366713"/>
          </a:xfrm>
          <a:prstGeom prst="rect">
            <a:avLst/>
          </a:prstGeom>
          <a:noFill/>
          <a:ln w="9525">
            <a:noFill/>
            <a:miter lim="800000"/>
            <a:headEnd/>
            <a:tailEnd/>
          </a:ln>
        </p:spPr>
        <p:txBody>
          <a:bodyPr wrap="none">
            <a:spAutoFit/>
          </a:bodyPr>
          <a:lstStyle/>
          <a:p>
            <a:pPr>
              <a:lnSpc>
                <a:spcPct val="100000"/>
              </a:lnSpc>
              <a:buSzTx/>
            </a:pPr>
            <a:r>
              <a:rPr lang="en-GB" sz="1800" b="0" dirty="0">
                <a:solidFill>
                  <a:schemeClr val="bg2"/>
                </a:solidFill>
                <a:latin typeface="Arial Narrow" pitchFamily="34" charset="0"/>
              </a:rPr>
              <a:t>User</a:t>
            </a:r>
            <a:endParaRPr lang="en-US" sz="1800" b="0" dirty="0">
              <a:solidFill>
                <a:schemeClr val="bg2"/>
              </a:solidFill>
              <a:latin typeface="Arial Narrow" pitchFamily="34" charset="0"/>
            </a:endParaRPr>
          </a:p>
        </p:txBody>
      </p:sp>
      <p:sp>
        <p:nvSpPr>
          <p:cNvPr id="13329" name="Text Box 19"/>
          <p:cNvSpPr txBox="1">
            <a:spLocks noChangeArrowheads="1"/>
          </p:cNvSpPr>
          <p:nvPr/>
        </p:nvSpPr>
        <p:spPr bwMode="auto">
          <a:xfrm>
            <a:off x="2262188" y="5283200"/>
            <a:ext cx="1427162" cy="366713"/>
          </a:xfrm>
          <a:prstGeom prst="rect">
            <a:avLst/>
          </a:prstGeom>
          <a:noFill/>
          <a:ln w="9525">
            <a:noFill/>
            <a:miter lim="800000"/>
            <a:headEnd/>
            <a:tailEnd/>
          </a:ln>
        </p:spPr>
        <p:txBody>
          <a:bodyPr wrap="none">
            <a:spAutoFit/>
          </a:bodyPr>
          <a:lstStyle/>
          <a:p>
            <a:pPr>
              <a:lnSpc>
                <a:spcPct val="100000"/>
              </a:lnSpc>
              <a:buSzTx/>
            </a:pPr>
            <a:r>
              <a:rPr lang="en-GB" sz="1800" b="0" dirty="0">
                <a:solidFill>
                  <a:schemeClr val="bg2"/>
                </a:solidFill>
                <a:latin typeface="Arial Narrow" pitchFamily="34" charset="0"/>
              </a:rPr>
              <a:t>Database Role</a:t>
            </a:r>
            <a:endParaRPr lang="en-US" sz="1800" b="0" dirty="0">
              <a:solidFill>
                <a:schemeClr val="bg2"/>
              </a:solidFill>
              <a:latin typeface="Arial Narrow" pitchFamily="34" charset="0"/>
            </a:endParaRPr>
          </a:p>
        </p:txBody>
      </p:sp>
      <p:sp>
        <p:nvSpPr>
          <p:cNvPr id="13330" name="Text Box 20"/>
          <p:cNvSpPr txBox="1">
            <a:spLocks noChangeArrowheads="1"/>
          </p:cNvSpPr>
          <p:nvPr/>
        </p:nvSpPr>
        <p:spPr bwMode="auto">
          <a:xfrm>
            <a:off x="2262188" y="5588000"/>
            <a:ext cx="1541462" cy="366713"/>
          </a:xfrm>
          <a:prstGeom prst="rect">
            <a:avLst/>
          </a:prstGeom>
          <a:noFill/>
          <a:ln w="9525">
            <a:noFill/>
            <a:miter lim="800000"/>
            <a:headEnd/>
            <a:tailEnd/>
          </a:ln>
        </p:spPr>
        <p:txBody>
          <a:bodyPr wrap="none">
            <a:spAutoFit/>
          </a:bodyPr>
          <a:lstStyle/>
          <a:p>
            <a:pPr>
              <a:lnSpc>
                <a:spcPct val="100000"/>
              </a:lnSpc>
              <a:buSzTx/>
            </a:pPr>
            <a:r>
              <a:rPr lang="en-GB" sz="1800" b="0" dirty="0">
                <a:solidFill>
                  <a:schemeClr val="bg2"/>
                </a:solidFill>
                <a:latin typeface="Arial Narrow" pitchFamily="34" charset="0"/>
              </a:rPr>
              <a:t>Application Role</a:t>
            </a:r>
            <a:endParaRPr lang="en-US" sz="1800" b="0" dirty="0">
              <a:solidFill>
                <a:schemeClr val="bg2"/>
              </a:solidFill>
              <a:latin typeface="Arial Narrow" pitchFamily="34" charset="0"/>
            </a:endParaRPr>
          </a:p>
        </p:txBody>
      </p:sp>
      <p:sp>
        <p:nvSpPr>
          <p:cNvPr id="13331" name="Text Box 21"/>
          <p:cNvSpPr txBox="1">
            <a:spLocks noChangeArrowheads="1"/>
          </p:cNvSpPr>
          <p:nvPr/>
        </p:nvSpPr>
        <p:spPr bwMode="auto">
          <a:xfrm>
            <a:off x="2262188" y="5892800"/>
            <a:ext cx="706437" cy="366713"/>
          </a:xfrm>
          <a:prstGeom prst="rect">
            <a:avLst/>
          </a:prstGeom>
          <a:noFill/>
          <a:ln w="9525">
            <a:noFill/>
            <a:miter lim="800000"/>
            <a:headEnd/>
            <a:tailEnd/>
          </a:ln>
        </p:spPr>
        <p:txBody>
          <a:bodyPr wrap="none">
            <a:spAutoFit/>
          </a:bodyPr>
          <a:lstStyle/>
          <a:p>
            <a:pPr>
              <a:lnSpc>
                <a:spcPct val="100000"/>
              </a:lnSpc>
              <a:buSzTx/>
            </a:pPr>
            <a:r>
              <a:rPr lang="en-GB" sz="1800" b="0" dirty="0">
                <a:solidFill>
                  <a:schemeClr val="bg2"/>
                </a:solidFill>
                <a:latin typeface="Arial Narrow" pitchFamily="34" charset="0"/>
              </a:rPr>
              <a:t>Group</a:t>
            </a:r>
            <a:endParaRPr lang="en-US" sz="1800" b="0" dirty="0">
              <a:solidFill>
                <a:schemeClr val="bg2"/>
              </a:solidFill>
              <a:latin typeface="Arial Narrow" pitchFamily="34" charset="0"/>
            </a:endParaRPr>
          </a:p>
        </p:txBody>
      </p:sp>
      <p:grpSp>
        <p:nvGrpSpPr>
          <p:cNvPr id="3" name="Group 22"/>
          <p:cNvGrpSpPr>
            <a:grpSpLocks/>
          </p:cNvGrpSpPr>
          <p:nvPr/>
        </p:nvGrpSpPr>
        <p:grpSpPr bwMode="auto">
          <a:xfrm>
            <a:off x="982663" y="5145088"/>
            <a:ext cx="1128712" cy="701675"/>
            <a:chOff x="576" y="3120"/>
            <a:chExt cx="711" cy="442"/>
          </a:xfrm>
        </p:grpSpPr>
        <p:pic>
          <p:nvPicPr>
            <p:cNvPr id="13341" name="Picture 23" descr="Database01"/>
            <p:cNvPicPr>
              <a:picLocks noChangeAspect="1" noChangeArrowheads="1"/>
            </p:cNvPicPr>
            <p:nvPr/>
          </p:nvPicPr>
          <p:blipFill>
            <a:blip r:embed="rId6" cstate="print"/>
            <a:srcRect/>
            <a:stretch>
              <a:fillRect/>
            </a:stretch>
          </p:blipFill>
          <p:spPr bwMode="auto">
            <a:xfrm>
              <a:off x="888" y="3165"/>
              <a:ext cx="399" cy="323"/>
            </a:xfrm>
            <a:prstGeom prst="rect">
              <a:avLst/>
            </a:prstGeom>
            <a:noFill/>
            <a:ln w="9525">
              <a:noFill/>
              <a:miter lim="800000"/>
              <a:headEnd/>
              <a:tailEnd/>
            </a:ln>
          </p:spPr>
        </p:pic>
        <p:pic>
          <p:nvPicPr>
            <p:cNvPr id="13342" name="Picture 24" descr="Users01"/>
            <p:cNvPicPr>
              <a:picLocks noChangeAspect="1" noChangeArrowheads="1"/>
            </p:cNvPicPr>
            <p:nvPr/>
          </p:nvPicPr>
          <p:blipFill>
            <a:blip r:embed="rId7" cstate="print"/>
            <a:srcRect/>
            <a:stretch>
              <a:fillRect/>
            </a:stretch>
          </p:blipFill>
          <p:spPr bwMode="auto">
            <a:xfrm>
              <a:off x="576" y="3120"/>
              <a:ext cx="361" cy="442"/>
            </a:xfrm>
            <a:prstGeom prst="rect">
              <a:avLst/>
            </a:prstGeom>
            <a:noFill/>
            <a:ln w="9525">
              <a:noFill/>
              <a:miter lim="800000"/>
              <a:headEnd/>
              <a:tailEnd/>
            </a:ln>
          </p:spPr>
        </p:pic>
      </p:grpSp>
      <p:sp>
        <p:nvSpPr>
          <p:cNvPr id="430105" name="AutoShape 25"/>
          <p:cNvSpPr>
            <a:spLocks noChangeArrowheads="1"/>
          </p:cNvSpPr>
          <p:nvPr/>
        </p:nvSpPr>
        <p:spPr bwMode="auto">
          <a:xfrm>
            <a:off x="968375" y="4537075"/>
            <a:ext cx="1157288" cy="292100"/>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anchor="ctr"/>
          <a:lstStyle/>
          <a:p>
            <a:pPr algn="ctr" eaLnBrk="0" hangingPunct="0">
              <a:lnSpc>
                <a:spcPct val="100000"/>
              </a:lnSpc>
              <a:buSzTx/>
              <a:defRPr/>
            </a:pPr>
            <a:r>
              <a:rPr lang="en-US" sz="1600">
                <a:solidFill>
                  <a:schemeClr val="tx1"/>
                </a:solidFill>
                <a:latin typeface="Arial Narrow" pitchFamily="34" charset="0"/>
              </a:rPr>
              <a:t>SQL Server</a:t>
            </a:r>
          </a:p>
        </p:txBody>
      </p:sp>
      <p:sp>
        <p:nvSpPr>
          <p:cNvPr id="430106" name="AutoShape 26"/>
          <p:cNvSpPr>
            <a:spLocks noChangeArrowheads="1"/>
          </p:cNvSpPr>
          <p:nvPr/>
        </p:nvSpPr>
        <p:spPr bwMode="auto">
          <a:xfrm>
            <a:off x="968375" y="5908675"/>
            <a:ext cx="1157288" cy="292100"/>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anchor="ctr"/>
          <a:lstStyle/>
          <a:p>
            <a:pPr algn="ctr" eaLnBrk="0" hangingPunct="0">
              <a:lnSpc>
                <a:spcPct val="100000"/>
              </a:lnSpc>
              <a:buSzTx/>
              <a:defRPr/>
            </a:pPr>
            <a:r>
              <a:rPr lang="en-US" sz="1600">
                <a:solidFill>
                  <a:schemeClr val="tx1"/>
                </a:solidFill>
                <a:latin typeface="Arial Narrow" pitchFamily="34" charset="0"/>
              </a:rPr>
              <a:t>Database</a:t>
            </a:r>
          </a:p>
        </p:txBody>
      </p:sp>
      <p:sp>
        <p:nvSpPr>
          <p:cNvPr id="430107" name="AutoShape 27"/>
          <p:cNvSpPr>
            <a:spLocks noChangeArrowheads="1"/>
          </p:cNvSpPr>
          <p:nvPr/>
        </p:nvSpPr>
        <p:spPr bwMode="auto">
          <a:xfrm>
            <a:off x="968375" y="3165475"/>
            <a:ext cx="1157288" cy="292100"/>
          </a:xfrm>
          <a:prstGeom prst="roundRect">
            <a:avLst>
              <a:gd name="adj" fmla="val 4167"/>
            </a:avLst>
          </a:prstGeom>
          <a:solidFill>
            <a:schemeClr val="bg1"/>
          </a:solidFill>
          <a:ln w="9525">
            <a:solidFill>
              <a:srgbClr val="4D4D4D"/>
            </a:solidFill>
            <a:round/>
            <a:headEnd/>
            <a:tailEnd/>
          </a:ln>
          <a:effectLst>
            <a:outerShdw dist="35921" dir="2700000" algn="ctr" rotWithShape="0">
              <a:srgbClr val="AFAFAF"/>
            </a:outerShdw>
          </a:effectLst>
        </p:spPr>
        <p:txBody>
          <a:bodyPr anchor="ctr"/>
          <a:lstStyle/>
          <a:p>
            <a:pPr algn="ctr" eaLnBrk="0" hangingPunct="0">
              <a:lnSpc>
                <a:spcPct val="100000"/>
              </a:lnSpc>
              <a:buSzTx/>
              <a:defRPr/>
            </a:pPr>
            <a:r>
              <a:rPr lang="en-US" sz="1600">
                <a:solidFill>
                  <a:schemeClr val="tx1"/>
                </a:solidFill>
                <a:latin typeface="Arial Narrow" pitchFamily="34" charset="0"/>
              </a:rPr>
              <a:t>Windows</a:t>
            </a:r>
          </a:p>
        </p:txBody>
      </p:sp>
      <p:sp>
        <p:nvSpPr>
          <p:cNvPr id="13336" name="Freeform 28"/>
          <p:cNvSpPr>
            <a:spLocks/>
          </p:cNvSpPr>
          <p:nvPr/>
        </p:nvSpPr>
        <p:spPr bwMode="auto">
          <a:xfrm>
            <a:off x="5208588" y="1912938"/>
            <a:ext cx="1479550" cy="285750"/>
          </a:xfrm>
          <a:custGeom>
            <a:avLst/>
            <a:gdLst>
              <a:gd name="T0" fmla="*/ 920 w 1193"/>
              <a:gd name="T1" fmla="*/ 59 h 205"/>
              <a:gd name="T2" fmla="*/ 916 w 1193"/>
              <a:gd name="T3" fmla="*/ 29 h 205"/>
              <a:gd name="T4" fmla="*/ 912 w 1193"/>
              <a:gd name="T5" fmla="*/ 0 h 205"/>
              <a:gd name="T6" fmla="*/ 1052 w 1193"/>
              <a:gd name="T7" fmla="*/ 53 h 205"/>
              <a:gd name="T8" fmla="*/ 1149 w 1193"/>
              <a:gd name="T9" fmla="*/ 89 h 205"/>
              <a:gd name="T10" fmla="*/ 1193 w 1193"/>
              <a:gd name="T11" fmla="*/ 107 h 205"/>
              <a:gd name="T12" fmla="*/ 1181 w 1193"/>
              <a:gd name="T13" fmla="*/ 111 h 205"/>
              <a:gd name="T14" fmla="*/ 1149 w 1193"/>
              <a:gd name="T15" fmla="*/ 123 h 205"/>
              <a:gd name="T16" fmla="*/ 1052 w 1193"/>
              <a:gd name="T17" fmla="*/ 156 h 205"/>
              <a:gd name="T18" fmla="*/ 910 w 1193"/>
              <a:gd name="T19" fmla="*/ 205 h 205"/>
              <a:gd name="T20" fmla="*/ 922 w 1193"/>
              <a:gd name="T21" fmla="*/ 149 h 205"/>
              <a:gd name="T22" fmla="*/ 0 w 1193"/>
              <a:gd name="T23" fmla="*/ 107 h 205"/>
              <a:gd name="T24" fmla="*/ 920 w 1193"/>
              <a:gd name="T25" fmla="*/ 59 h 2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93"/>
              <a:gd name="T40" fmla="*/ 0 h 205"/>
              <a:gd name="T41" fmla="*/ 1193 w 1193"/>
              <a:gd name="T42" fmla="*/ 205 h 2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93" h="205">
                <a:moveTo>
                  <a:pt x="920" y="59"/>
                </a:moveTo>
                <a:lnTo>
                  <a:pt x="916" y="29"/>
                </a:lnTo>
                <a:lnTo>
                  <a:pt x="912" y="0"/>
                </a:lnTo>
                <a:lnTo>
                  <a:pt x="1052" y="53"/>
                </a:lnTo>
                <a:lnTo>
                  <a:pt x="1149" y="89"/>
                </a:lnTo>
                <a:lnTo>
                  <a:pt x="1193" y="107"/>
                </a:lnTo>
                <a:lnTo>
                  <a:pt x="1181" y="111"/>
                </a:lnTo>
                <a:lnTo>
                  <a:pt x="1149" y="123"/>
                </a:lnTo>
                <a:lnTo>
                  <a:pt x="1052" y="156"/>
                </a:lnTo>
                <a:lnTo>
                  <a:pt x="910" y="205"/>
                </a:lnTo>
                <a:lnTo>
                  <a:pt x="922" y="149"/>
                </a:lnTo>
                <a:lnTo>
                  <a:pt x="0" y="107"/>
                </a:lnTo>
                <a:lnTo>
                  <a:pt x="920" y="59"/>
                </a:lnTo>
                <a:close/>
              </a:path>
            </a:pathLst>
          </a:custGeom>
          <a:solidFill>
            <a:srgbClr val="FF0000">
              <a:alpha val="74901"/>
            </a:srgbClr>
          </a:solidFill>
          <a:ln w="9525">
            <a:noFill/>
            <a:round/>
            <a:headEnd/>
            <a:tailEnd/>
          </a:ln>
        </p:spPr>
        <p:txBody>
          <a:bodyPr/>
          <a:lstStyle/>
          <a:p>
            <a:endParaRPr lang="en-US"/>
          </a:p>
        </p:txBody>
      </p:sp>
      <p:sp>
        <p:nvSpPr>
          <p:cNvPr id="13337" name="Rectangle 29"/>
          <p:cNvSpPr>
            <a:spLocks noChangeArrowheads="1"/>
          </p:cNvSpPr>
          <p:nvPr/>
        </p:nvSpPr>
        <p:spPr bwMode="auto">
          <a:xfrm>
            <a:off x="5340350" y="1508125"/>
            <a:ext cx="1204913" cy="366713"/>
          </a:xfrm>
          <a:prstGeom prst="rect">
            <a:avLst/>
          </a:prstGeom>
          <a:noFill/>
          <a:ln w="9525" algn="ctr">
            <a:noFill/>
            <a:miter lim="800000"/>
            <a:headEnd/>
            <a:tailEnd/>
          </a:ln>
        </p:spPr>
        <p:txBody>
          <a:bodyPr wrap="none">
            <a:spAutoFit/>
          </a:bodyPr>
          <a:lstStyle/>
          <a:p>
            <a:pPr algn="ctr" eaLnBrk="0" hangingPunct="0">
              <a:lnSpc>
                <a:spcPct val="100000"/>
              </a:lnSpc>
              <a:buSzTx/>
            </a:pPr>
            <a:r>
              <a:rPr lang="en-GB" sz="1800" b="0">
                <a:solidFill>
                  <a:schemeClr val="tx1"/>
                </a:solidFill>
                <a:latin typeface="Arial Narrow" pitchFamily="34" charset="0"/>
              </a:rPr>
              <a:t>Permissions</a:t>
            </a:r>
            <a:endParaRPr lang="en-US" sz="1800" b="0">
              <a:solidFill>
                <a:schemeClr val="tx1"/>
              </a:solidFill>
              <a:latin typeface="Arial Narrow" pitchFamily="34" charset="0"/>
            </a:endParaRPr>
          </a:p>
        </p:txBody>
      </p:sp>
      <p:pic>
        <p:nvPicPr>
          <p:cNvPr id="13338" name="Picture 30" descr="Encryption01"/>
          <p:cNvPicPr>
            <a:picLocks noChangeAspect="1" noChangeArrowheads="1"/>
          </p:cNvPicPr>
          <p:nvPr/>
        </p:nvPicPr>
        <p:blipFill>
          <a:blip r:embed="rId8" cstate="print"/>
          <a:srcRect/>
          <a:stretch>
            <a:fillRect/>
          </a:stretch>
        </p:blipFill>
        <p:spPr bwMode="auto">
          <a:xfrm>
            <a:off x="7054850" y="1600200"/>
            <a:ext cx="511175" cy="822325"/>
          </a:xfrm>
          <a:prstGeom prst="rect">
            <a:avLst/>
          </a:prstGeom>
          <a:noFill/>
          <a:ln w="9525">
            <a:noFill/>
            <a:miter lim="800000"/>
            <a:headEnd/>
            <a:tailEnd/>
          </a:ln>
        </p:spPr>
      </p:pic>
      <p:sp>
        <p:nvSpPr>
          <p:cNvPr id="13339" name="Rectangle 31"/>
          <p:cNvSpPr>
            <a:spLocks noChangeArrowheads="1"/>
          </p:cNvSpPr>
          <p:nvPr/>
        </p:nvSpPr>
        <p:spPr bwMode="auto">
          <a:xfrm>
            <a:off x="6731000" y="1152525"/>
            <a:ext cx="1123950" cy="366713"/>
          </a:xfrm>
          <a:prstGeom prst="rect">
            <a:avLst/>
          </a:prstGeom>
          <a:noFill/>
          <a:ln w="9525" algn="ctr">
            <a:noFill/>
            <a:miter lim="800000"/>
            <a:headEnd/>
            <a:tailEnd/>
          </a:ln>
        </p:spPr>
        <p:txBody>
          <a:bodyPr wrap="none">
            <a:spAutoFit/>
          </a:bodyPr>
          <a:lstStyle/>
          <a:p>
            <a:pPr algn="ctr" eaLnBrk="0" hangingPunct="0">
              <a:lnSpc>
                <a:spcPct val="100000"/>
              </a:lnSpc>
              <a:buSzTx/>
            </a:pPr>
            <a:r>
              <a:rPr lang="en-GB" sz="1800" b="0">
                <a:solidFill>
                  <a:schemeClr val="tx1"/>
                </a:solidFill>
                <a:latin typeface="Arial Narrow" pitchFamily="34" charset="0"/>
              </a:rPr>
              <a:t>Securables</a:t>
            </a:r>
            <a:endParaRPr lang="en-US" sz="1800" b="0">
              <a:solidFill>
                <a:schemeClr val="tx1"/>
              </a:solidFill>
              <a:latin typeface="Arial Narrow" pitchFamily="34" charset="0"/>
            </a:endParaRPr>
          </a:p>
        </p:txBody>
      </p:sp>
      <p:pic>
        <p:nvPicPr>
          <p:cNvPr id="13340" name="Picture 32" descr="Security_Keys01"/>
          <p:cNvPicPr>
            <a:picLocks noChangeAspect="1" noChangeArrowheads="1"/>
          </p:cNvPicPr>
          <p:nvPr/>
        </p:nvPicPr>
        <p:blipFill>
          <a:blip r:embed="rId9" cstate="print"/>
          <a:srcRect/>
          <a:stretch>
            <a:fillRect/>
          </a:stretch>
        </p:blipFill>
        <p:spPr bwMode="auto">
          <a:xfrm>
            <a:off x="4311650" y="1679575"/>
            <a:ext cx="520700" cy="736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t>Types of Authentication</a:t>
            </a:r>
          </a:p>
        </p:txBody>
      </p:sp>
      <p:sp>
        <p:nvSpPr>
          <p:cNvPr id="6147" name="Content Placeholder 2"/>
          <p:cNvSpPr>
            <a:spLocks noGrp="1"/>
          </p:cNvSpPr>
          <p:nvPr>
            <p:ph idx="1"/>
          </p:nvPr>
        </p:nvSpPr>
        <p:spPr/>
        <p:txBody>
          <a:bodyPr/>
          <a:lstStyle/>
          <a:p>
            <a:r>
              <a:rPr lang="en-US" smtClean="0"/>
              <a:t>Authentication principals are Logins</a:t>
            </a:r>
          </a:p>
          <a:p>
            <a:pPr lvl="1"/>
            <a:r>
              <a:rPr lang="en-US" smtClean="0"/>
              <a:t>Windows Logins</a:t>
            </a:r>
          </a:p>
          <a:p>
            <a:pPr lvl="2"/>
            <a:r>
              <a:rPr lang="en-US" smtClean="0"/>
              <a:t>Windows User or Windows Group</a:t>
            </a:r>
          </a:p>
          <a:p>
            <a:pPr lvl="1"/>
            <a:r>
              <a:rPr lang="en-US" smtClean="0"/>
              <a:t>SQL Logins</a:t>
            </a:r>
          </a:p>
          <a:p>
            <a:pPr lvl="2"/>
            <a:r>
              <a:rPr lang="en-US" smtClean="0"/>
              <a:t>Defined in SQL Server</a:t>
            </a:r>
          </a:p>
          <a:p>
            <a:r>
              <a:rPr lang="en-US" smtClean="0"/>
              <a:t>Login Mode specified per-server</a:t>
            </a:r>
          </a:p>
          <a:p>
            <a:pPr lvl="1"/>
            <a:r>
              <a:rPr lang="en-US" smtClean="0"/>
              <a:t>Windows Logins Only</a:t>
            </a:r>
          </a:p>
          <a:p>
            <a:pPr lvl="1"/>
            <a:r>
              <a:rPr lang="en-US" smtClean="0"/>
              <a:t>Mixed - Windows and SQL Logins</a:t>
            </a:r>
            <a:endParaRPr lang="en-US" dirty="0" smtClean="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Login Tradeoffs</a:t>
            </a:r>
            <a:endParaRPr lang="en-US" dirty="0"/>
          </a:p>
        </p:txBody>
      </p:sp>
      <p:sp>
        <p:nvSpPr>
          <p:cNvPr id="3" name="Content Placeholder 2"/>
          <p:cNvSpPr>
            <a:spLocks noGrp="1"/>
          </p:cNvSpPr>
          <p:nvPr>
            <p:ph idx="1"/>
          </p:nvPr>
        </p:nvSpPr>
        <p:spPr/>
        <p:txBody>
          <a:bodyPr/>
          <a:lstStyle/>
          <a:p>
            <a:pPr>
              <a:defRPr/>
            </a:pPr>
            <a:r>
              <a:rPr lang="en-US" dirty="0" smtClean="0"/>
              <a:t>Windows Logins are preferred</a:t>
            </a:r>
          </a:p>
          <a:p>
            <a:pPr lvl="1">
              <a:defRPr/>
            </a:pPr>
            <a:r>
              <a:rPr lang="en-US" dirty="0" smtClean="0"/>
              <a:t>Single sign-on for OS and SQL Server</a:t>
            </a:r>
          </a:p>
          <a:p>
            <a:pPr lvl="1">
              <a:defRPr/>
            </a:pPr>
            <a:r>
              <a:rPr lang="en-US" dirty="0" smtClean="0"/>
              <a:t>Password not passed across network</a:t>
            </a:r>
          </a:p>
          <a:p>
            <a:pPr lvl="2">
              <a:defRPr/>
            </a:pPr>
            <a:r>
              <a:rPr lang="en-US" dirty="0" smtClean="0"/>
              <a:t>Not needed/allowed in connection string</a:t>
            </a:r>
          </a:p>
          <a:p>
            <a:pPr lvl="1">
              <a:defRPr/>
            </a:pPr>
            <a:r>
              <a:rPr lang="en-US" dirty="0" smtClean="0"/>
              <a:t>Can Use NTLM or Kerberos</a:t>
            </a:r>
          </a:p>
          <a:p>
            <a:pPr lvl="1">
              <a:defRPr/>
            </a:pPr>
            <a:r>
              <a:rPr lang="en-US" dirty="0" smtClean="0"/>
              <a:t>Only Kerberos can use delegation</a:t>
            </a:r>
          </a:p>
          <a:p>
            <a:pPr lvl="2">
              <a:defRPr/>
            </a:pPr>
            <a:r>
              <a:rPr lang="en-US" dirty="0" smtClean="0"/>
              <a:t>Must be enabled on both sides</a:t>
            </a:r>
          </a:p>
          <a:p>
            <a:pPr>
              <a:defRPr/>
            </a:pPr>
            <a:r>
              <a:rPr lang="en-US" dirty="0" smtClean="0"/>
              <a:t>SQL Logins are useful when</a:t>
            </a:r>
          </a:p>
          <a:p>
            <a:pPr lvl="1">
              <a:defRPr/>
            </a:pPr>
            <a:r>
              <a:rPr lang="en-US" dirty="0" smtClean="0"/>
              <a:t>Mixed operating systems</a:t>
            </a:r>
          </a:p>
          <a:p>
            <a:pPr lvl="1">
              <a:defRPr/>
            </a:pPr>
            <a:r>
              <a:rPr lang="en-US" dirty="0" smtClean="0"/>
              <a:t>Connect from untrusted domains</a:t>
            </a:r>
          </a:p>
          <a:p>
            <a:pPr lvl="1">
              <a:defRPr/>
            </a:pPr>
            <a:r>
              <a:rPr lang="en-US" dirty="0" smtClean="0"/>
              <a:t>Application-specific security systems</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4274" name="Rectangle 2"/>
          <p:cNvSpPr>
            <a:spLocks noGrp="1" noChangeAspect="1" noChangeArrowheads="1"/>
          </p:cNvSpPr>
          <p:nvPr>
            <p:ph type="title"/>
          </p:nvPr>
        </p:nvSpPr>
        <p:spPr/>
        <p:txBody>
          <a:bodyPr/>
          <a:lstStyle/>
          <a:p>
            <a:pPr eaLnBrk="1" hangingPunct="1">
              <a:defRPr/>
            </a:pPr>
            <a:r>
              <a:rPr lang="en-GB" dirty="0" smtClean="0"/>
              <a:t>SQL Logins - Secure By Default</a:t>
            </a:r>
          </a:p>
        </p:txBody>
      </p:sp>
      <p:sp>
        <p:nvSpPr>
          <p:cNvPr id="694275" name="Rectangle 3"/>
          <p:cNvSpPr>
            <a:spLocks noGrp="1" noChangeAspect="1" noChangeArrowheads="1"/>
          </p:cNvSpPr>
          <p:nvPr>
            <p:ph type="body" idx="1"/>
          </p:nvPr>
        </p:nvSpPr>
        <p:spPr>
          <a:xfrm>
            <a:off x="227013" y="1243013"/>
            <a:ext cx="8455025" cy="4978400"/>
          </a:xfrm>
        </p:spPr>
        <p:txBody>
          <a:bodyPr/>
          <a:lstStyle/>
          <a:p>
            <a:pPr eaLnBrk="1" hangingPunct="1">
              <a:defRPr/>
            </a:pPr>
            <a:r>
              <a:rPr lang="en-US" dirty="0" smtClean="0"/>
              <a:t>Login Policies </a:t>
            </a:r>
          </a:p>
          <a:p>
            <a:pPr lvl="1" eaLnBrk="1" hangingPunct="1">
              <a:defRPr/>
            </a:pPr>
            <a:r>
              <a:rPr lang="en-US" dirty="0" smtClean="0"/>
              <a:t>Server Side</a:t>
            </a:r>
          </a:p>
          <a:p>
            <a:pPr lvl="2" eaLnBrk="1" hangingPunct="1">
              <a:defRPr/>
            </a:pPr>
            <a:r>
              <a:rPr lang="en-US" dirty="0" err="1" smtClean="0"/>
              <a:t>Check_Policy</a:t>
            </a:r>
            <a:r>
              <a:rPr lang="en-US" dirty="0" smtClean="0"/>
              <a:t> - Default ON</a:t>
            </a:r>
          </a:p>
          <a:p>
            <a:pPr lvl="2" eaLnBrk="1" hangingPunct="1">
              <a:defRPr/>
            </a:pPr>
            <a:r>
              <a:rPr lang="en-US" dirty="0" err="1" smtClean="0"/>
              <a:t>Check_Expiration</a:t>
            </a:r>
            <a:r>
              <a:rPr lang="en-US" dirty="0" smtClean="0"/>
              <a:t> - Default OFF</a:t>
            </a:r>
          </a:p>
          <a:p>
            <a:pPr lvl="3">
              <a:defRPr/>
            </a:pPr>
            <a:r>
              <a:rPr lang="en-US" dirty="0" smtClean="0"/>
              <a:t>Requires </a:t>
            </a:r>
            <a:r>
              <a:rPr lang="en-US" dirty="0" err="1" smtClean="0"/>
              <a:t>Check_Policy</a:t>
            </a:r>
            <a:r>
              <a:rPr lang="en-US" dirty="0" smtClean="0"/>
              <a:t> ON</a:t>
            </a:r>
          </a:p>
          <a:p>
            <a:pPr lvl="2" eaLnBrk="1" hangingPunct="1">
              <a:defRPr/>
            </a:pPr>
            <a:r>
              <a:rPr lang="en-US" dirty="0" err="1" smtClean="0"/>
              <a:t>Must_Change</a:t>
            </a:r>
            <a:r>
              <a:rPr lang="en-US" dirty="0" smtClean="0"/>
              <a:t> - Default OFF </a:t>
            </a:r>
          </a:p>
          <a:p>
            <a:pPr lvl="3">
              <a:defRPr/>
            </a:pPr>
            <a:r>
              <a:rPr lang="en-US" dirty="0" smtClean="0"/>
              <a:t>Requires - </a:t>
            </a:r>
            <a:r>
              <a:rPr lang="en-US" dirty="0" err="1" smtClean="0"/>
              <a:t>Check_Expiration</a:t>
            </a:r>
            <a:r>
              <a:rPr lang="en-US" dirty="0" smtClean="0"/>
              <a:t> ON</a:t>
            </a:r>
          </a:p>
          <a:p>
            <a:pPr lvl="1" eaLnBrk="1" hangingPunct="1">
              <a:defRPr/>
            </a:pPr>
            <a:r>
              <a:rPr lang="en-US" dirty="0" smtClean="0"/>
              <a:t>Client Side API Support</a:t>
            </a:r>
          </a:p>
          <a:p>
            <a:pPr lvl="2" eaLnBrk="1" hangingPunct="1">
              <a:defRPr/>
            </a:pPr>
            <a:r>
              <a:rPr lang="en-US" sz="2800" dirty="0" smtClean="0"/>
              <a:t>Password Change at login</a:t>
            </a:r>
          </a:p>
          <a:p>
            <a:pPr>
              <a:defRPr/>
            </a:pPr>
            <a:r>
              <a:rPr lang="en-US" dirty="0" smtClean="0"/>
              <a:t>User must have a way to change password</a:t>
            </a:r>
          </a:p>
          <a:p>
            <a:pPr lvl="1">
              <a:defRPr/>
            </a:pPr>
            <a:r>
              <a:rPr lang="en-US" dirty="0" smtClean="0"/>
              <a:t>Available in SSMS, SQLCMD</a:t>
            </a:r>
          </a:p>
          <a:p>
            <a:pPr lvl="1">
              <a:defRPr/>
            </a:pPr>
            <a:r>
              <a:rPr lang="en-US" dirty="0" smtClean="0"/>
              <a:t>API available for clients</a:t>
            </a:r>
            <a:endParaRPr lang="en-GB" dirty="0"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Special Logins</a:t>
            </a:r>
          </a:p>
        </p:txBody>
      </p:sp>
      <p:sp>
        <p:nvSpPr>
          <p:cNvPr id="8195" name="Content Placeholder 2"/>
          <p:cNvSpPr>
            <a:spLocks noGrp="1"/>
          </p:cNvSpPr>
          <p:nvPr>
            <p:ph idx="1"/>
          </p:nvPr>
        </p:nvSpPr>
        <p:spPr/>
        <p:txBody>
          <a:bodyPr>
            <a:normAutofit lnSpcReduction="10000"/>
          </a:bodyPr>
          <a:lstStyle/>
          <a:p>
            <a:r>
              <a:rPr lang="en-US" dirty="0" smtClean="0"/>
              <a:t>SA - SQL Login </a:t>
            </a:r>
            <a:r>
              <a:rPr lang="en-US" dirty="0" err="1" smtClean="0"/>
              <a:t>Superuser</a:t>
            </a:r>
            <a:endParaRPr lang="en-US" dirty="0" smtClean="0"/>
          </a:p>
          <a:p>
            <a:pPr lvl="1"/>
            <a:r>
              <a:rPr lang="en-US" dirty="0" smtClean="0"/>
              <a:t>Disabled if Windows security only</a:t>
            </a:r>
          </a:p>
          <a:p>
            <a:pPr lvl="1"/>
            <a:r>
              <a:rPr lang="en-US" dirty="0" smtClean="0"/>
              <a:t>Name can be changed</a:t>
            </a:r>
          </a:p>
          <a:p>
            <a:r>
              <a:rPr lang="en-US" dirty="0" smtClean="0"/>
              <a:t>Windows Administrators</a:t>
            </a:r>
          </a:p>
          <a:p>
            <a:pPr lvl="1"/>
            <a:r>
              <a:rPr lang="en-US" dirty="0" smtClean="0"/>
              <a:t>Local </a:t>
            </a:r>
            <a:r>
              <a:rPr lang="en-US" dirty="0" err="1" smtClean="0"/>
              <a:t>admins</a:t>
            </a:r>
            <a:r>
              <a:rPr lang="en-US" dirty="0" smtClean="0"/>
              <a:t> are granted logins at install</a:t>
            </a:r>
          </a:p>
          <a:p>
            <a:pPr lvl="2"/>
            <a:r>
              <a:rPr lang="en-US" dirty="0" smtClean="0"/>
              <a:t>Until SQL Server 2008</a:t>
            </a:r>
          </a:p>
          <a:p>
            <a:pPr lvl="1"/>
            <a:r>
              <a:rPr lang="en-US" dirty="0" smtClean="0"/>
              <a:t>SQL Server 2008 requires at least one admin</a:t>
            </a:r>
          </a:p>
          <a:p>
            <a:r>
              <a:rPr lang="en-US" dirty="0" smtClean="0"/>
              <a:t>Logins mapped to certificates</a:t>
            </a:r>
          </a:p>
          <a:p>
            <a:pPr lvl="1"/>
            <a:r>
              <a:rPr lang="en-US" dirty="0" smtClean="0"/>
              <a:t>Service Broker,  Assemblies, Code signing</a:t>
            </a:r>
          </a:p>
          <a:p>
            <a:r>
              <a:rPr lang="en-US" dirty="0" smtClean="0"/>
              <a:t>Logins mapped to asymmetric keys</a:t>
            </a:r>
          </a:p>
          <a:p>
            <a:pPr lvl="1"/>
            <a:r>
              <a:rPr lang="en-US" dirty="0" smtClean="0"/>
              <a:t>Assemblies, Code signing</a:t>
            </a:r>
          </a:p>
          <a:p>
            <a:r>
              <a:rPr lang="en-US" dirty="0" smtClean="0"/>
              <a:t>Internal certificate-based logins</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SIDs</a:t>
            </a:r>
            <a:endParaRPr lang="en-US" dirty="0"/>
          </a:p>
        </p:txBody>
      </p:sp>
      <p:sp>
        <p:nvSpPr>
          <p:cNvPr id="3" name="Content Placeholder 2"/>
          <p:cNvSpPr>
            <a:spLocks noGrp="1"/>
          </p:cNvSpPr>
          <p:nvPr>
            <p:ph idx="1"/>
          </p:nvPr>
        </p:nvSpPr>
        <p:spPr/>
        <p:txBody>
          <a:bodyPr/>
          <a:lstStyle/>
          <a:p>
            <a:r>
              <a:rPr lang="en-US" dirty="0" smtClean="0"/>
              <a:t>Logins are assigned a SID and an ID</a:t>
            </a:r>
          </a:p>
          <a:p>
            <a:pPr lvl="1"/>
            <a:r>
              <a:rPr lang="en-US" dirty="0" smtClean="0"/>
              <a:t>Windows Login - SID of the Windows principal</a:t>
            </a:r>
          </a:p>
          <a:p>
            <a:pPr lvl="1"/>
            <a:r>
              <a:rPr lang="en-US" dirty="0" smtClean="0"/>
              <a:t>Certificates and Asymmetric Keys - SID based on hash of public key</a:t>
            </a:r>
          </a:p>
          <a:p>
            <a:pPr lvl="1"/>
            <a:r>
              <a:rPr lang="en-US" dirty="0" smtClean="0"/>
              <a:t>SQL Logins - SID generated by SQL Server</a:t>
            </a:r>
          </a:p>
          <a:p>
            <a:r>
              <a:rPr lang="en-US" dirty="0" smtClean="0"/>
              <a:t>ID is assigned by SQL Server</a:t>
            </a:r>
          </a:p>
          <a:p>
            <a:pPr lvl="1"/>
            <a:r>
              <a:rPr lang="en-US" dirty="0" smtClean="0"/>
              <a:t>IDs are reused</a:t>
            </a:r>
          </a:p>
          <a:p>
            <a:r>
              <a:rPr lang="en-US" dirty="0" smtClean="0"/>
              <a:t>Use SSIS transfer login task to migrate logins</a:t>
            </a:r>
          </a:p>
          <a:p>
            <a:pPr lvl="1"/>
            <a:r>
              <a:rPr lang="en-US" dirty="0" smtClean="0"/>
              <a:t>Or script in KB918992  (</a:t>
            </a:r>
            <a:r>
              <a:rPr lang="en-US" dirty="0" err="1" smtClean="0"/>
              <a:t>sp_help_revlogin</a:t>
            </a:r>
            <a:r>
              <a:rPr lang="en-US" dirty="0" smtClean="0"/>
              <a:t>)</a:t>
            </a:r>
          </a:p>
          <a:p>
            <a:pPr lvl="1"/>
            <a:r>
              <a:rPr lang="en-US" dirty="0" smtClean="0"/>
              <a:t>Uses hashed password</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QLskills Master Template">
  <a:themeElements>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SQLskills Master Template">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QLskills_BobB_Template">
  <a:themeElements>
    <a:clrScheme name="SQLskills_BobB_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50B72B"/>
      </a:hlink>
      <a:folHlink>
        <a:srgbClr val="569EE0"/>
      </a:folHlink>
    </a:clrScheme>
    <a:fontScheme name="SQLskills_BobB_Template">
      <a:majorFont>
        <a:latin typeface="Eurostile"/>
        <a:ea typeface=""/>
        <a:cs typeface="Arial"/>
      </a:majorFont>
      <a:minorFont>
        <a:latin typeface="Eurostile"/>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SQLskills_BobB_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50B72B"/>
        </a:hlink>
        <a:folHlink>
          <a:srgbClr val="569EE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5526</TotalTime>
  <Words>1673</Words>
  <Application>Microsoft Office PowerPoint</Application>
  <PresentationFormat>Letter Paper (8.5x11 in)</PresentationFormat>
  <Paragraphs>349</Paragraphs>
  <Slides>29</Slides>
  <Notes>9</Notes>
  <HiddenSlides>0</HiddenSlides>
  <MMClips>0</MMClips>
  <ScaleCrop>false</ScaleCrop>
  <HeadingPairs>
    <vt:vector size="4" baseType="variant">
      <vt:variant>
        <vt:lpstr>Theme</vt:lpstr>
      </vt:variant>
      <vt:variant>
        <vt:i4>2</vt:i4>
      </vt:variant>
      <vt:variant>
        <vt:lpstr>Slide Titles</vt:lpstr>
      </vt:variant>
      <vt:variant>
        <vt:i4>29</vt:i4>
      </vt:variant>
    </vt:vector>
  </HeadingPairs>
  <TitlesOfParts>
    <vt:vector size="31" baseType="lpstr">
      <vt:lpstr>SQLskills Master Template</vt:lpstr>
      <vt:lpstr>SQLskills_BobB_Template</vt:lpstr>
      <vt:lpstr>Module 2 Authentication And Principals </vt:lpstr>
      <vt:lpstr>Overview</vt:lpstr>
      <vt:lpstr>Authentication</vt:lpstr>
      <vt:lpstr>What Are Principals?</vt:lpstr>
      <vt:lpstr>Types of Authentication</vt:lpstr>
      <vt:lpstr>Login Tradeoffs</vt:lpstr>
      <vt:lpstr>SQL Logins - Secure By Default</vt:lpstr>
      <vt:lpstr>Special Logins</vt:lpstr>
      <vt:lpstr>SIDs</vt:lpstr>
      <vt:lpstr>Credentials</vt:lpstr>
      <vt:lpstr>Linked Servers and Logins</vt:lpstr>
      <vt:lpstr>Troubleshooting Login Problems</vt:lpstr>
      <vt:lpstr>Login Error States</vt:lpstr>
      <vt:lpstr>Server Roles</vt:lpstr>
      <vt:lpstr>Sysadmin role</vt:lpstr>
      <vt:lpstr>Database Users</vt:lpstr>
      <vt:lpstr>Users Without Logins</vt:lpstr>
      <vt:lpstr>Special Users</vt:lpstr>
      <vt:lpstr>User Authentication – SQL 2012</vt:lpstr>
      <vt:lpstr>Users Authentication - Cautions</vt:lpstr>
      <vt:lpstr>Database Roles</vt:lpstr>
      <vt:lpstr>Managing Database Roles</vt:lpstr>
      <vt:lpstr>Application Roles</vt:lpstr>
      <vt:lpstr>Mismatched SIDs</vt:lpstr>
      <vt:lpstr>Authentication Tokens</vt:lpstr>
      <vt:lpstr>Principal Metadata</vt:lpstr>
      <vt:lpstr>TRUSTWORTHY </vt:lpstr>
      <vt:lpstr>Summary</vt:lpstr>
      <vt:lpstr>Resources</vt:lpstr>
    </vt:vector>
  </TitlesOfParts>
  <Manager>SQLskills.com</Manager>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Setting Up and Maintaining a Secure SQL Server</dc:title>
  <dc:subject>SQL Server 2008</dc:subject>
  <dc:creator>Bob Beauchemin</dc:creator>
  <cp:lastModifiedBy>bobb</cp:lastModifiedBy>
  <cp:revision>259</cp:revision>
  <dcterms:created xsi:type="dcterms:W3CDTF">2004-05-26T19:38:49Z</dcterms:created>
  <dcterms:modified xsi:type="dcterms:W3CDTF">2012-09-07T21:44:04Z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