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40"/>
  </p:notesMasterIdLst>
  <p:handoutMasterIdLst>
    <p:handoutMasterId r:id="rId41"/>
  </p:handoutMasterIdLst>
  <p:sldIdLst>
    <p:sldId id="595" r:id="rId3"/>
    <p:sldId id="596" r:id="rId4"/>
    <p:sldId id="630" r:id="rId5"/>
    <p:sldId id="631" r:id="rId6"/>
    <p:sldId id="620" r:id="rId7"/>
    <p:sldId id="624" r:id="rId8"/>
    <p:sldId id="625" r:id="rId9"/>
    <p:sldId id="626" r:id="rId10"/>
    <p:sldId id="627" r:id="rId11"/>
    <p:sldId id="629" r:id="rId12"/>
    <p:sldId id="621" r:id="rId13"/>
    <p:sldId id="623" r:id="rId14"/>
    <p:sldId id="633" r:id="rId15"/>
    <p:sldId id="635" r:id="rId16"/>
    <p:sldId id="634" r:id="rId17"/>
    <p:sldId id="597" r:id="rId18"/>
    <p:sldId id="598" r:id="rId19"/>
    <p:sldId id="600" r:id="rId20"/>
    <p:sldId id="601" r:id="rId21"/>
    <p:sldId id="602" r:id="rId22"/>
    <p:sldId id="603" r:id="rId23"/>
    <p:sldId id="604" r:id="rId24"/>
    <p:sldId id="605" r:id="rId25"/>
    <p:sldId id="606" r:id="rId26"/>
    <p:sldId id="607" r:id="rId27"/>
    <p:sldId id="609" r:id="rId28"/>
    <p:sldId id="610" r:id="rId29"/>
    <p:sldId id="611" r:id="rId30"/>
    <p:sldId id="612" r:id="rId31"/>
    <p:sldId id="613" r:id="rId32"/>
    <p:sldId id="614" r:id="rId33"/>
    <p:sldId id="615" r:id="rId34"/>
    <p:sldId id="616" r:id="rId35"/>
    <p:sldId id="632" r:id="rId36"/>
    <p:sldId id="617" r:id="rId37"/>
    <p:sldId id="618" r:id="rId38"/>
    <p:sldId id="619" r:id="rId39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330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831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8/02/14/MHOLINQToSQLAndEntityFrameworkPanaceaOrEvilIncarnatePart1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Reference series</a:t>
            </a:r>
            <a:r>
              <a:rPr lang="en-US" baseline="0" dirty="0" smtClean="0"/>
              <a:t> starting here</a:t>
            </a:r>
            <a:r>
              <a:rPr lang="en-US" dirty="0" smtClean="0"/>
              <a:t>: </a:t>
            </a:r>
            <a:r>
              <a:rPr lang="en-US" sz="1300" u="sng" dirty="0">
                <a:hlinkClick r:id="rId3"/>
              </a:rPr>
              <a:t>http://www.sqlskills.com/blogs/bobb/2008/02/14/MHOLINQToSQLAndEntityFrameworkPanaceaOrEvilIncarnatePart1.aspx</a:t>
            </a:r>
            <a:r>
              <a:rPr lang="en-US" sz="1300" dirty="0"/>
              <a:t>  </a:t>
            </a:r>
          </a:p>
          <a:p>
            <a:r>
              <a:rPr lang="en-US" sz="1300" dirty="0"/>
              <a:t>For a perspective on LINQ to SQL and EDM from a SQL database programmer's perspective.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MARS also cannot be used with SQL </a:t>
            </a:r>
            <a:r>
              <a:rPr lang="en-US" smtClean="0"/>
              <a:t>Azure</a:t>
            </a:r>
            <a:r>
              <a:rPr lang="en-US" baseline="0" smtClean="0"/>
              <a:t> federations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12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There's apparently one left:</a:t>
            </a:r>
          </a:p>
          <a:p>
            <a:r>
              <a:rPr lang="en-US" smtClean="0"/>
              <a:t>http://social.msdn.microsoft.com/Forums/en-US/adodotnetentityframework/thread/d8577454-ebca-4697-80ef-73b7620e87a4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539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71232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Arial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16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Supporting ORMs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Framework SQL Generation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Entity Framework ESQL or LINQ to Entities generate</a:t>
            </a:r>
          </a:p>
          <a:p>
            <a:pPr lvl="1"/>
            <a:r>
              <a:rPr lang="en-US" dirty="0" smtClean="0"/>
              <a:t>Parameterized SQL</a:t>
            </a:r>
          </a:p>
          <a:p>
            <a:pPr lvl="1"/>
            <a:r>
              <a:rPr lang="en-US" dirty="0" smtClean="0"/>
              <a:t>Non-parameterized SQL</a:t>
            </a:r>
          </a:p>
          <a:p>
            <a:r>
              <a:rPr lang="en-US" dirty="0"/>
              <a:t>Simple LINQ queries generate classes</a:t>
            </a:r>
          </a:p>
          <a:p>
            <a:pPr lvl="1"/>
            <a:r>
              <a:rPr lang="en-US" dirty="0"/>
              <a:t>One class per table (SELECT * FROM …)</a:t>
            </a:r>
          </a:p>
          <a:p>
            <a:r>
              <a:rPr lang="en-US" dirty="0"/>
              <a:t>Projections and Joins generate anonymous types</a:t>
            </a:r>
          </a:p>
          <a:p>
            <a:pPr lvl="1"/>
            <a:r>
              <a:rPr lang="en-US" dirty="0"/>
              <a:t>Or define a class for each projection/join</a:t>
            </a:r>
          </a:p>
          <a:p>
            <a:r>
              <a:rPr lang="en-US" dirty="0"/>
              <a:t>Loading can be deferred for </a:t>
            </a:r>
          </a:p>
          <a:p>
            <a:pPr lvl="1"/>
            <a:r>
              <a:rPr lang="en-US" dirty="0"/>
              <a:t>Related tables</a:t>
            </a:r>
          </a:p>
          <a:p>
            <a:pPr lvl="1"/>
            <a:r>
              <a:rPr lang="en-US" dirty="0"/>
              <a:t>Large object columns</a:t>
            </a:r>
          </a:p>
        </p:txBody>
      </p:sp>
    </p:spTree>
    <p:extLst>
      <p:ext uri="{BB962C8B-B14F-4D97-AF65-F5344CB8AC3E}">
        <p14:creationId xmlns:p14="http://schemas.microsoft.com/office/powerpoint/2010/main" val="227812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LINQ to SQL maps tables to objects</a:t>
            </a:r>
          </a:p>
          <a:p>
            <a:pPr lvl="1"/>
            <a:r>
              <a:rPr lang="en-US" dirty="0" smtClean="0"/>
              <a:t>For SQL Server and SQL Server Compact Edition</a:t>
            </a:r>
          </a:p>
          <a:p>
            <a:r>
              <a:rPr lang="en-US" dirty="0" smtClean="0"/>
              <a:t>LINQ to SQL generates a straightforward model</a:t>
            </a:r>
          </a:p>
          <a:p>
            <a:pPr lvl="1"/>
            <a:r>
              <a:rPr lang="en-US" dirty="0" smtClean="0"/>
              <a:t>One class per table</a:t>
            </a:r>
          </a:p>
          <a:p>
            <a:pPr lvl="1"/>
            <a:r>
              <a:rPr lang="en-US" dirty="0" smtClean="0"/>
              <a:t>One style of </a:t>
            </a:r>
            <a:r>
              <a:rPr lang="en-US" dirty="0" smtClean="0"/>
              <a:t>Inheritance </a:t>
            </a:r>
            <a:r>
              <a:rPr lang="en-US" dirty="0" smtClean="0"/>
              <a:t>allowed - discriminator based</a:t>
            </a:r>
          </a:p>
          <a:p>
            <a:r>
              <a:rPr lang="en-US" dirty="0" smtClean="0"/>
              <a:t>Many database objects can be mapped</a:t>
            </a:r>
          </a:p>
          <a:p>
            <a:pPr lvl="1"/>
            <a:r>
              <a:rPr lang="en-US" dirty="0" smtClean="0"/>
              <a:t>Tables</a:t>
            </a:r>
          </a:p>
          <a:p>
            <a:pPr lvl="1"/>
            <a:r>
              <a:rPr lang="en-US" dirty="0" smtClean="0"/>
              <a:t>Views</a:t>
            </a:r>
          </a:p>
          <a:p>
            <a:pPr lvl="1"/>
            <a:r>
              <a:rPr lang="en-US" dirty="0" smtClean="0"/>
              <a:t>Table-Valued User-defined functions</a:t>
            </a:r>
          </a:p>
          <a:p>
            <a:pPr lvl="1"/>
            <a:r>
              <a:rPr lang="en-US" dirty="0" smtClean="0"/>
              <a:t>Scalar User-defined functions - as methods</a:t>
            </a:r>
          </a:p>
          <a:p>
            <a:pPr lvl="1"/>
            <a:r>
              <a:rPr lang="en-US" dirty="0" smtClean="0"/>
              <a:t>Stored Procedures - as methods</a:t>
            </a:r>
          </a:p>
          <a:p>
            <a:pPr lvl="1"/>
            <a:r>
              <a:rPr lang="en-US" dirty="0" smtClean="0"/>
              <a:t>Stored Procedures - for insert/update/delete/select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5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L2S SQL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LINQ to SQL generates parameterized SQL</a:t>
            </a:r>
          </a:p>
          <a:p>
            <a:pPr lvl="1"/>
            <a:r>
              <a:rPr lang="en-US" dirty="0" smtClean="0"/>
              <a:t>Built-in SQL injection protection</a:t>
            </a:r>
          </a:p>
          <a:p>
            <a:r>
              <a:rPr lang="en-US" dirty="0" smtClean="0"/>
              <a:t>Generated SQL can be tracked</a:t>
            </a:r>
          </a:p>
          <a:p>
            <a:r>
              <a:rPr lang="en-US" dirty="0" smtClean="0"/>
              <a:t>Simple LINQ queries generate classes</a:t>
            </a:r>
          </a:p>
          <a:p>
            <a:pPr lvl="1"/>
            <a:r>
              <a:rPr lang="en-US" dirty="0" smtClean="0"/>
              <a:t>One class per table (SELECT * FROM …)</a:t>
            </a:r>
          </a:p>
          <a:p>
            <a:r>
              <a:rPr lang="en-US" dirty="0" smtClean="0"/>
              <a:t>Projections and Joins generate anonymous types</a:t>
            </a:r>
          </a:p>
          <a:p>
            <a:pPr lvl="1"/>
            <a:r>
              <a:rPr lang="en-US" dirty="0" smtClean="0"/>
              <a:t>Or define a class for each projection/join</a:t>
            </a:r>
          </a:p>
          <a:p>
            <a:r>
              <a:rPr lang="en-US" dirty="0" smtClean="0"/>
              <a:t>Loading can be deferred for </a:t>
            </a:r>
          </a:p>
          <a:p>
            <a:pPr lvl="1"/>
            <a:r>
              <a:rPr lang="en-US" dirty="0" smtClean="0"/>
              <a:t>Related tables</a:t>
            </a:r>
          </a:p>
          <a:p>
            <a:pPr lvl="1"/>
            <a:r>
              <a:rPr lang="en-US" dirty="0" smtClean="0"/>
              <a:t>Large object columns</a:t>
            </a:r>
          </a:p>
        </p:txBody>
      </p:sp>
    </p:spTree>
    <p:extLst>
      <p:ext uri="{BB962C8B-B14F-4D97-AF65-F5344CB8AC3E}">
        <p14:creationId xmlns:p14="http://schemas.microsoft.com/office/powerpoint/2010/main" val="179613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ORMs and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careful of lazy loading</a:t>
            </a:r>
          </a:p>
          <a:p>
            <a:r>
              <a:rPr lang="en-US" dirty="0" smtClean="0"/>
              <a:t>Avoid heavily nested queries, i.e.</a:t>
            </a:r>
          </a:p>
          <a:p>
            <a:pPr lvl="1"/>
            <a:r>
              <a:rPr lang="en-US" dirty="0" smtClean="0"/>
              <a:t>Get Customers</a:t>
            </a:r>
          </a:p>
          <a:p>
            <a:pPr lvl="1"/>
            <a:r>
              <a:rPr lang="en-US" dirty="0" smtClean="0"/>
              <a:t>With corresponding Orders</a:t>
            </a:r>
          </a:p>
          <a:p>
            <a:pPr lvl="1"/>
            <a:r>
              <a:rPr lang="en-US" dirty="0" smtClean="0"/>
              <a:t>With corresponding Details</a:t>
            </a:r>
          </a:p>
          <a:p>
            <a:pPr lvl="1"/>
            <a:r>
              <a:rPr lang="en-US" dirty="0" smtClean="0"/>
              <a:t>With corresponding Products...</a:t>
            </a:r>
          </a:p>
          <a:p>
            <a:r>
              <a:rPr lang="en-US" dirty="0" smtClean="0"/>
              <a:t>Maximum efficient </a:t>
            </a:r>
            <a:r>
              <a:rPr lang="en-US" dirty="0" smtClean="0"/>
              <a:t>nesting limit is 2 levels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023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ORMs and MARS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Entity Framework uses MARS for certain ops</a:t>
            </a:r>
          </a:p>
          <a:p>
            <a:pPr lvl="1"/>
            <a:r>
              <a:rPr lang="en-US" dirty="0" smtClean="0"/>
              <a:t>Lazy Loading</a:t>
            </a:r>
          </a:p>
          <a:p>
            <a:pPr lvl="1"/>
            <a:r>
              <a:rPr lang="en-US" dirty="0" err="1" smtClean="0"/>
              <a:t>LoadProperty</a:t>
            </a:r>
            <a:r>
              <a:rPr lang="en-US" dirty="0" smtClean="0"/>
              <a:t> to load related objects</a:t>
            </a:r>
          </a:p>
          <a:p>
            <a:pPr lvl="1"/>
            <a:r>
              <a:rPr lang="en-US" dirty="0" smtClean="0"/>
              <a:t>Load to load related sets of objects</a:t>
            </a:r>
          </a:p>
          <a:p>
            <a:r>
              <a:rPr lang="en-US" dirty="0" smtClean="0"/>
              <a:t>MARS = Multiple active sessions/connection</a:t>
            </a:r>
          </a:p>
          <a:p>
            <a:pPr lvl="1"/>
            <a:r>
              <a:rPr lang="en-US" dirty="0" smtClean="0"/>
              <a:t>Uses interleaving, not multi-threading</a:t>
            </a:r>
          </a:p>
          <a:p>
            <a:pPr lvl="1"/>
            <a:r>
              <a:rPr lang="en-US" dirty="0" smtClean="0"/>
              <a:t>For opportunity for deadlock</a:t>
            </a:r>
          </a:p>
          <a:p>
            <a:r>
              <a:rPr lang="en-US" dirty="0" smtClean="0"/>
              <a:t>MARS uses version store</a:t>
            </a:r>
          </a:p>
          <a:p>
            <a:pPr lvl="1"/>
            <a:r>
              <a:rPr lang="en-US" dirty="0" smtClean="0"/>
              <a:t>Whether or not snapshot isolation is enabled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6087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 4.0 Performance Improvements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translation problems in V1.0</a:t>
            </a:r>
          </a:p>
          <a:p>
            <a:pPr lvl="1"/>
            <a:r>
              <a:rPr lang="en-US" dirty="0" smtClean="0"/>
              <a:t>Parameterized queries with different parameter lengths</a:t>
            </a:r>
          </a:p>
          <a:p>
            <a:pPr lvl="1"/>
            <a:r>
              <a:rPr lang="en-US" dirty="0" smtClean="0"/>
              <a:t>Queries not using LIKE predicates</a:t>
            </a:r>
          </a:p>
          <a:p>
            <a:pPr lvl="1"/>
            <a:r>
              <a:rPr lang="en-US" dirty="0" smtClean="0"/>
              <a:t>Complex and poor performing SQL in some cases</a:t>
            </a:r>
          </a:p>
          <a:p>
            <a:r>
              <a:rPr lang="en-US" dirty="0" smtClean="0"/>
              <a:t>V4.0 fixes most of these problems</a:t>
            </a:r>
          </a:p>
          <a:p>
            <a:r>
              <a:rPr lang="en-US" dirty="0" smtClean="0"/>
              <a:t>V4.0 also allows more options for procedural code in the models</a:t>
            </a:r>
          </a:p>
        </p:txBody>
      </p:sp>
    </p:spTree>
    <p:extLst>
      <p:ext uri="{BB962C8B-B14F-4D97-AF65-F5344CB8AC3E}">
        <p14:creationId xmlns:p14="http://schemas.microsoft.com/office/powerpoint/2010/main" val="199063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Stored Procedures vs. LINQ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Stored Procedures are written in T-SQL</a:t>
            </a:r>
          </a:p>
          <a:p>
            <a:pPr lvl="1"/>
            <a:r>
              <a:rPr lang="en-US" dirty="0" smtClean="0"/>
              <a:t>Can also be written in SQLCLR</a:t>
            </a:r>
          </a:p>
          <a:p>
            <a:pPr lvl="2"/>
            <a:r>
              <a:rPr lang="en-US" dirty="0" smtClean="0"/>
              <a:t>Data access usually slower this way</a:t>
            </a:r>
          </a:p>
          <a:p>
            <a:pPr lvl="1"/>
            <a:r>
              <a:rPr lang="en-US" dirty="0" smtClean="0"/>
              <a:t>SQL statements embedded in procedural code</a:t>
            </a:r>
          </a:p>
          <a:p>
            <a:pPr lvl="2"/>
            <a:r>
              <a:rPr lang="en-US" dirty="0" smtClean="0"/>
              <a:t>Static SQL </a:t>
            </a:r>
          </a:p>
          <a:p>
            <a:pPr lvl="2"/>
            <a:r>
              <a:rPr lang="en-US" dirty="0" smtClean="0"/>
              <a:t>Dynamic SQL - using EXEC or </a:t>
            </a:r>
            <a:r>
              <a:rPr lang="en-US" dirty="0" err="1" smtClean="0"/>
              <a:t>sp_executesql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48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Full power of SQL language</a:t>
            </a:r>
          </a:p>
          <a:p>
            <a:pPr lvl="1"/>
            <a:r>
              <a:rPr lang="en-US" smtClean="0"/>
              <a:t>Procedural code can be included</a:t>
            </a:r>
          </a:p>
          <a:p>
            <a:r>
              <a:rPr lang="en-US" smtClean="0"/>
              <a:t>Static SQL is syntax checked</a:t>
            </a:r>
          </a:p>
          <a:p>
            <a:pPr lvl="1"/>
            <a:r>
              <a:rPr lang="en-US" smtClean="0"/>
              <a:t>At procedure creation time</a:t>
            </a:r>
          </a:p>
          <a:p>
            <a:r>
              <a:rPr lang="en-US" smtClean="0"/>
              <a:t>Database object names referred to in SQL</a:t>
            </a:r>
          </a:p>
          <a:p>
            <a:pPr lvl="1"/>
            <a:r>
              <a:rPr lang="en-US" smtClean="0"/>
              <a:t>Not checked at creation time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8987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 Logistics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All database code is in one place</a:t>
            </a:r>
          </a:p>
          <a:p>
            <a:pPr lvl="1"/>
            <a:r>
              <a:rPr lang="en-US" smtClean="0"/>
              <a:t>Easier for database upgrade</a:t>
            </a:r>
          </a:p>
          <a:p>
            <a:pPr lvl="1"/>
            <a:r>
              <a:rPr lang="en-US" smtClean="0"/>
              <a:t>SQL Upgrade Advisor checks modules</a:t>
            </a:r>
          </a:p>
          <a:p>
            <a:pPr lvl="1"/>
            <a:r>
              <a:rPr lang="en-US" smtClean="0"/>
              <a:t>System views for dependencies</a:t>
            </a:r>
          </a:p>
          <a:p>
            <a:pPr lvl="1"/>
            <a:r>
              <a:rPr lang="en-US" smtClean="0"/>
              <a:t>VSTS does static SQL code analysis </a:t>
            </a:r>
          </a:p>
          <a:p>
            <a:r>
              <a:rPr lang="en-US" smtClean="0"/>
              <a:t>Facilitates performance troubleshooting</a:t>
            </a:r>
          </a:p>
          <a:p>
            <a:pPr lvl="1"/>
            <a:r>
              <a:rPr lang="en-US" smtClean="0"/>
              <a:t>Push all cataloged T-SQL code into database tuning advisor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634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Stored Procedure Performance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Stored Procedures have</a:t>
            </a:r>
          </a:p>
          <a:p>
            <a:pPr lvl="1"/>
            <a:r>
              <a:rPr lang="en-US" smtClean="0"/>
              <a:t>One query plan that contains</a:t>
            </a:r>
          </a:p>
          <a:p>
            <a:pPr lvl="1"/>
            <a:r>
              <a:rPr lang="en-US" smtClean="0"/>
              <a:t>One or more statement query plans</a:t>
            </a:r>
          </a:p>
          <a:p>
            <a:r>
              <a:rPr lang="en-US" smtClean="0"/>
              <a:t>Parameterized queries always use same plan</a:t>
            </a:r>
          </a:p>
          <a:p>
            <a:r>
              <a:rPr lang="en-US" smtClean="0"/>
              <a:t>Separate plan cache for sproc plans</a:t>
            </a:r>
          </a:p>
          <a:p>
            <a:r>
              <a:rPr lang="en-US" smtClean="0"/>
              <a:t>Sprocs execute through RPC</a:t>
            </a:r>
          </a:p>
          <a:p>
            <a:pPr lvl="1"/>
            <a:r>
              <a:rPr lang="en-US" smtClean="0"/>
              <a:t>Not slower SQL:Statement calls</a:t>
            </a:r>
          </a:p>
        </p:txBody>
      </p:sp>
    </p:spTree>
    <p:extLst>
      <p:ext uri="{BB962C8B-B14F-4D97-AF65-F5344CB8AC3E}">
        <p14:creationId xmlns:p14="http://schemas.microsoft.com/office/powerpoint/2010/main" val="219655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Description</a:t>
            </a:r>
          </a:p>
          <a:p>
            <a:pPr lvl="1"/>
            <a:r>
              <a:rPr lang="en-US" dirty="0" smtClean="0"/>
              <a:t>ORM general concepts</a:t>
            </a:r>
          </a:p>
          <a:p>
            <a:pPr lvl="1"/>
            <a:r>
              <a:rPr lang="en-US" dirty="0" smtClean="0"/>
              <a:t>ORM implementation specifics</a:t>
            </a:r>
          </a:p>
          <a:p>
            <a:r>
              <a:rPr lang="en-US" dirty="0" smtClean="0"/>
              <a:t>ORMs and performance</a:t>
            </a:r>
          </a:p>
          <a:p>
            <a:r>
              <a:rPr lang="en-US" dirty="0" smtClean="0"/>
              <a:t>ORMs vs. stored procedures</a:t>
            </a:r>
          </a:p>
          <a:p>
            <a:r>
              <a:rPr lang="en-US" dirty="0" smtClean="0"/>
              <a:t>Combining ORMs and stored procedures</a:t>
            </a:r>
          </a:p>
        </p:txBody>
      </p:sp>
    </p:spTree>
    <p:extLst>
      <p:ext uri="{BB962C8B-B14F-4D97-AF65-F5344CB8AC3E}">
        <p14:creationId xmlns:p14="http://schemas.microsoft.com/office/powerpoint/2010/main" val="238923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Stored Procedures code not directly version controlled</a:t>
            </a:r>
          </a:p>
          <a:p>
            <a:pPr lvl="1"/>
            <a:r>
              <a:rPr lang="en-US" dirty="0" smtClean="0"/>
              <a:t>Use VSTS Database Projects</a:t>
            </a:r>
          </a:p>
          <a:p>
            <a:r>
              <a:rPr lang="en-US" dirty="0" smtClean="0"/>
              <a:t>No compile-time object resolution</a:t>
            </a:r>
          </a:p>
          <a:p>
            <a:r>
              <a:rPr lang="en-US" dirty="0" smtClean="0"/>
              <a:t>No contract between </a:t>
            </a:r>
            <a:r>
              <a:rPr lang="en-US" dirty="0" err="1" smtClean="0"/>
              <a:t>sproc</a:t>
            </a:r>
            <a:r>
              <a:rPr lang="en-US" dirty="0" smtClean="0"/>
              <a:t> and application code</a:t>
            </a:r>
          </a:p>
          <a:p>
            <a:pPr lvl="1"/>
            <a:r>
              <a:rPr lang="en-US" dirty="0" smtClean="0"/>
              <a:t>No </a:t>
            </a:r>
            <a:r>
              <a:rPr lang="en-US" dirty="0" err="1" smtClean="0"/>
              <a:t>Intellisense</a:t>
            </a:r>
            <a:r>
              <a:rPr lang="en-US" dirty="0" smtClean="0"/>
              <a:t> </a:t>
            </a:r>
            <a:r>
              <a:rPr lang="en-US" dirty="0" smtClean="0"/>
              <a:t>in application for called </a:t>
            </a:r>
            <a:r>
              <a:rPr lang="en-US" dirty="0" err="1" smtClean="0"/>
              <a:t>sprocs</a:t>
            </a:r>
            <a:endParaRPr lang="en-US" dirty="0" smtClean="0"/>
          </a:p>
          <a:p>
            <a:r>
              <a:rPr lang="en-US" dirty="0" smtClean="0"/>
              <a:t>Using 'execute(string)' is subject to SQL injection</a:t>
            </a:r>
          </a:p>
          <a:p>
            <a:r>
              <a:rPr lang="en-US" dirty="0" smtClean="0"/>
              <a:t>All databases' stored procedure languages are different</a:t>
            </a:r>
          </a:p>
          <a:p>
            <a:r>
              <a:rPr lang="en-US" dirty="0" smtClean="0"/>
              <a:t>Stored procedures can be difficult to write correctly</a:t>
            </a:r>
          </a:p>
          <a:p>
            <a:pPr lvl="1"/>
            <a:r>
              <a:rPr lang="en-US" dirty="0" smtClean="0"/>
              <a:t>Different skillset needed</a:t>
            </a:r>
          </a:p>
        </p:txBody>
      </p:sp>
    </p:spTree>
    <p:extLst>
      <p:ext uri="{BB962C8B-B14F-4D97-AF65-F5344CB8AC3E}">
        <p14:creationId xmlns:p14="http://schemas.microsoft.com/office/powerpoint/2010/main" val="178622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ADO.NET Entity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Decouples the conceptual model (object model) from the physical model (database model)</a:t>
            </a:r>
          </a:p>
          <a:p>
            <a:r>
              <a:rPr lang="en-US" smtClean="0"/>
              <a:t>Database independent</a:t>
            </a:r>
          </a:p>
          <a:p>
            <a:pPr lvl="1"/>
            <a:r>
              <a:rPr lang="en-US" smtClean="0"/>
              <a:t>Models</a:t>
            </a:r>
          </a:p>
          <a:p>
            <a:pPr lvl="1"/>
            <a:r>
              <a:rPr lang="en-US" smtClean="0"/>
              <a:t>Query Language(s)</a:t>
            </a:r>
          </a:p>
          <a:p>
            <a:r>
              <a:rPr lang="en-US" smtClean="0"/>
              <a:t>Separates application architecture into well defined layers</a:t>
            </a:r>
          </a:p>
          <a:p>
            <a:pPr lvl="1"/>
            <a:r>
              <a:rPr lang="en-US" smtClean="0"/>
              <a:t>Business &amp; data logic in Data Access Layer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739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ORM 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No SQL-specific skills needed</a:t>
            </a:r>
          </a:p>
          <a:p>
            <a:pPr lvl="1"/>
            <a:r>
              <a:rPr lang="en-US" smtClean="0"/>
              <a:t>Write your code in a compiled language</a:t>
            </a:r>
          </a:p>
          <a:p>
            <a:pPr lvl="1"/>
            <a:r>
              <a:rPr lang="en-US" smtClean="0"/>
              <a:t>LINQ (which is similar to SQL) must be learned</a:t>
            </a:r>
          </a:p>
          <a:p>
            <a:r>
              <a:rPr lang="en-US" smtClean="0"/>
              <a:t>Intellisence lessens object resolution problems</a:t>
            </a:r>
          </a:p>
          <a:p>
            <a:pPr lvl="1"/>
            <a:r>
              <a:rPr lang="en-US" smtClean="0"/>
              <a:t>Type safety is enforced </a:t>
            </a:r>
          </a:p>
          <a:p>
            <a:r>
              <a:rPr lang="en-US" smtClean="0"/>
              <a:t>Same language (mostly) works with every provider</a:t>
            </a:r>
          </a:p>
          <a:p>
            <a:pPr lvl="1"/>
            <a:r>
              <a:rPr lang="en-US" smtClean="0"/>
              <a:t>But L2S is SQL Server-specific</a:t>
            </a:r>
          </a:p>
          <a:p>
            <a:r>
              <a:rPr lang="en-US" smtClean="0"/>
              <a:t>Using sprocs slow down code writing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15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Users/programs must be given base table access</a:t>
            </a:r>
          </a:p>
          <a:p>
            <a:pPr lvl="1"/>
            <a:r>
              <a:rPr lang="en-US" smtClean="0"/>
              <a:t>Views are supported but difficult to use with CRUD methods</a:t>
            </a:r>
          </a:p>
          <a:p>
            <a:r>
              <a:rPr lang="en-US" smtClean="0"/>
              <a:t>SQL Injection concerns are ameliorated</a:t>
            </a:r>
          </a:p>
          <a:p>
            <a:pPr lvl="1"/>
            <a:r>
              <a:rPr lang="en-US" smtClean="0"/>
              <a:t>LINQ statement creates SQL queries</a:t>
            </a:r>
          </a:p>
          <a:p>
            <a:pPr lvl="2"/>
            <a:r>
              <a:rPr lang="en-US" smtClean="0"/>
              <a:t>Limits surface area for multi-statement attacks</a:t>
            </a:r>
          </a:p>
          <a:p>
            <a:pPr lvl="2"/>
            <a:r>
              <a:rPr lang="en-US" smtClean="0"/>
              <a:t>All L2S queries parameterized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5122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Performance - Good Points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LINQ to SQL always uses parameterized queries</a:t>
            </a:r>
          </a:p>
          <a:p>
            <a:r>
              <a:rPr lang="en-US" smtClean="0"/>
              <a:t>LINQ to Entities does not </a:t>
            </a:r>
          </a:p>
          <a:p>
            <a:pPr lvl="1"/>
            <a:r>
              <a:rPr lang="en-US" smtClean="0"/>
              <a:t>You must specify parameters in query</a:t>
            </a:r>
          </a:p>
          <a:p>
            <a:r>
              <a:rPr lang="en-US" smtClean="0"/>
              <a:t>When using parameterized queries, performance and plan caching is as good as stored procedures.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3566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Performance</a:t>
            </a:r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'SELECT * FROM' when using objects</a:t>
            </a:r>
          </a:p>
          <a:p>
            <a:pPr lvl="1"/>
            <a:r>
              <a:rPr lang="en-US" smtClean="0"/>
              <a:t>Using anonymous types allows more opportunity for optimization</a:t>
            </a:r>
          </a:p>
          <a:p>
            <a:r>
              <a:rPr lang="en-US" smtClean="0"/>
              <a:t>Batch CUD operations not directly supported</a:t>
            </a:r>
          </a:p>
          <a:p>
            <a:pPr lvl="1"/>
            <a:r>
              <a:rPr lang="en-US" smtClean="0"/>
              <a:t>Various workarounds</a:t>
            </a:r>
          </a:p>
          <a:p>
            <a:r>
              <a:rPr lang="en-US" smtClean="0"/>
              <a:t>Nested Queries</a:t>
            </a:r>
          </a:p>
          <a:p>
            <a:pPr lvl="1"/>
            <a:r>
              <a:rPr lang="en-US" smtClean="0"/>
              <a:t>Use multiple queries vs object graphs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424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Procedural Code in EF 4.0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405248"/>
              </p:ext>
            </p:extLst>
          </p:nvPr>
        </p:nvGraphicFramePr>
        <p:xfrm>
          <a:off x="420942" y="1144088"/>
          <a:ext cx="8259208" cy="538104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64802"/>
                <a:gridCol w="2058865"/>
                <a:gridCol w="2070739"/>
                <a:gridCol w="2064802"/>
              </a:tblGrid>
              <a:tr h="52738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Code Type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Model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Loc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Language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Notes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910883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Stored Procedures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SSDL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In Database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Executed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with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ExecuteFunction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or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context.ProcName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52738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UDF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SSDL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In Database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Usable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in ESQL only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702681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Model-Defined Functions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CSDL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ESQL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Can return scalar, Entities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, or </a:t>
                      </a:r>
                      <a:r>
                        <a:rPr lang="en-US" sz="1600" b="1" baseline="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RowType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910883">
                <a:tc>
                  <a:txBody>
                    <a:bodyPr/>
                    <a:lstStyle/>
                    <a:p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QueryView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MSL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ESQL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Written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against store model</a:t>
                      </a:r>
                    </a:p>
                    <a:p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Replaces entity mapping to store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702681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Native Queries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SSDL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SQL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Function with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CommandText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element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702681">
                <a:tc>
                  <a:txBody>
                    <a:bodyPr/>
                    <a:lstStyle/>
                    <a:p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DefiningQuery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SSDL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SQL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Looks like a view, create CSDL and MSL manually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65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Richness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code generators generate a subset of SQL, No:</a:t>
            </a:r>
          </a:p>
          <a:p>
            <a:pPr lvl="1"/>
            <a:r>
              <a:rPr lang="en-US" smtClean="0"/>
              <a:t>Recursive CTEs</a:t>
            </a:r>
          </a:p>
          <a:p>
            <a:pPr lvl="1"/>
            <a:r>
              <a:rPr lang="en-US" smtClean="0"/>
              <a:t>PIVOT</a:t>
            </a:r>
          </a:p>
          <a:p>
            <a:pPr lvl="1"/>
            <a:r>
              <a:rPr lang="en-US" smtClean="0"/>
              <a:t>Ranking functions</a:t>
            </a:r>
          </a:p>
          <a:p>
            <a:pPr lvl="1"/>
            <a:r>
              <a:rPr lang="en-US" smtClean="0"/>
              <a:t>Support for CLR UDTs (spatial, hierarchyID)</a:t>
            </a:r>
          </a:p>
          <a:p>
            <a:pPr lvl="1"/>
            <a:r>
              <a:rPr lang="en-US" smtClean="0"/>
              <a:t>Temp tables</a:t>
            </a:r>
          </a:p>
          <a:p>
            <a:pPr lvl="1"/>
            <a:r>
              <a:rPr lang="en-US" smtClean="0"/>
              <a:t>Filestream</a:t>
            </a:r>
          </a:p>
          <a:p>
            <a:pPr lvl="1"/>
            <a:r>
              <a:rPr lang="en-US" smtClean="0"/>
              <a:t>Query hints (except in plan guides)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2727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Abstraction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Business logic should be separate from database</a:t>
            </a:r>
          </a:p>
          <a:p>
            <a:pPr lvl="1"/>
            <a:r>
              <a:rPr lang="en-US" smtClean="0"/>
              <a:t>But data logic belongs in the database</a:t>
            </a:r>
          </a:p>
          <a:p>
            <a:r>
              <a:rPr lang="en-US" smtClean="0"/>
              <a:t>Neither abstraction guarantees smooth upgrades/app updates</a:t>
            </a:r>
          </a:p>
          <a:p>
            <a:pPr lvl="1"/>
            <a:r>
              <a:rPr lang="en-US" smtClean="0"/>
              <a:t>Sproc is the contract or EF model is the contract, but...</a:t>
            </a:r>
          </a:p>
          <a:p>
            <a:pPr lvl="1"/>
            <a:r>
              <a:rPr lang="en-US" smtClean="0"/>
              <a:t>Database table changes can break either one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217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Scalability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Models cannot span databases</a:t>
            </a:r>
          </a:p>
          <a:p>
            <a:r>
              <a:rPr lang="en-US" smtClean="0"/>
              <a:t>Large models (over 100 tables) are difficult to work with</a:t>
            </a:r>
          </a:p>
          <a:p>
            <a:pPr lvl="1"/>
            <a:r>
              <a:rPr lang="en-US" smtClean="0"/>
              <a:t>Must break up into submodels</a:t>
            </a:r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723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ORMs and Clients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Programmers use object-oriented concepts</a:t>
            </a:r>
          </a:p>
          <a:p>
            <a:pPr lvl="1"/>
            <a:r>
              <a:rPr lang="en-US" dirty="0" smtClean="0"/>
              <a:t>Inheritance</a:t>
            </a:r>
            <a:endParaRPr lang="en-US" dirty="0" smtClean="0"/>
          </a:p>
          <a:p>
            <a:pPr lvl="1"/>
            <a:r>
              <a:rPr lang="en-US" dirty="0" smtClean="0"/>
              <a:t>Polymorphism</a:t>
            </a:r>
          </a:p>
          <a:p>
            <a:r>
              <a:rPr lang="en-US" dirty="0" smtClean="0"/>
              <a:t>SQL Server tables are not object oriented</a:t>
            </a:r>
          </a:p>
          <a:p>
            <a:r>
              <a:rPr lang="en-US" dirty="0" smtClean="0"/>
              <a:t>Object-relational mappers</a:t>
            </a:r>
            <a:endParaRPr lang="en-US" dirty="0"/>
          </a:p>
          <a:p>
            <a:pPr lvl="1"/>
            <a:r>
              <a:rPr lang="en-US" dirty="0"/>
              <a:t>Convert tables, views, </a:t>
            </a:r>
            <a:r>
              <a:rPr lang="en-US" dirty="0" err="1"/>
              <a:t>resultsets</a:t>
            </a:r>
            <a:r>
              <a:rPr lang="en-US" dirty="0"/>
              <a:t> to objects</a:t>
            </a:r>
          </a:p>
          <a:p>
            <a:pPr lvl="1"/>
            <a:r>
              <a:rPr lang="en-US" dirty="0"/>
              <a:t>Generate SQL from object query </a:t>
            </a:r>
            <a:r>
              <a:rPr lang="en-US" dirty="0" smtClean="0"/>
              <a:t>languages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979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EF/L2S And Stored Procedures</a:t>
            </a:r>
            <a:endParaRPr lang="en-US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types of stored procedure support</a:t>
            </a:r>
          </a:p>
          <a:p>
            <a:pPr lvl="1"/>
            <a:r>
              <a:rPr lang="en-US" smtClean="0"/>
              <a:t>For insert-update-delete operations</a:t>
            </a:r>
          </a:p>
          <a:p>
            <a:pPr lvl="1"/>
            <a:r>
              <a:rPr lang="en-US" smtClean="0"/>
              <a:t>Execute directly</a:t>
            </a:r>
          </a:p>
          <a:p>
            <a:r>
              <a:rPr lang="en-US" smtClean="0"/>
              <a:t>Executed sprocs might return</a:t>
            </a:r>
          </a:p>
          <a:p>
            <a:pPr lvl="1"/>
            <a:r>
              <a:rPr lang="en-US" smtClean="0"/>
              <a:t>Single resultset</a:t>
            </a:r>
          </a:p>
          <a:p>
            <a:pPr lvl="1"/>
            <a:r>
              <a:rPr lang="en-US" smtClean="0"/>
              <a:t>Multiple resultsets</a:t>
            </a:r>
          </a:p>
          <a:p>
            <a:pPr lvl="1"/>
            <a:r>
              <a:rPr lang="en-US" smtClean="0"/>
              <a:t>Output parameters</a:t>
            </a:r>
          </a:p>
          <a:p>
            <a:pPr lvl="1"/>
            <a:r>
              <a:rPr lang="en-US" smtClean="0"/>
              <a:t>Scalar value</a:t>
            </a:r>
          </a:p>
          <a:p>
            <a:pPr lvl="1"/>
            <a:r>
              <a:rPr lang="en-US" smtClean="0"/>
              <a:t>Return code only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512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Insert-Update-Delete Sprocs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Entity Framework</a:t>
            </a:r>
          </a:p>
          <a:p>
            <a:pPr lvl="1"/>
            <a:r>
              <a:rPr lang="en-US" smtClean="0"/>
              <a:t>Output parameters supported </a:t>
            </a:r>
          </a:p>
          <a:p>
            <a:pPr lvl="2"/>
            <a:r>
              <a:rPr lang="en-US" smtClean="0"/>
              <a:t>But not for EntityKey properties</a:t>
            </a:r>
          </a:p>
          <a:p>
            <a:pPr lvl="3"/>
            <a:r>
              <a:rPr lang="en-US" smtClean="0"/>
              <a:t>Return identity via resultset if key</a:t>
            </a:r>
          </a:p>
          <a:p>
            <a:pPr lvl="2"/>
            <a:r>
              <a:rPr lang="en-US" smtClean="0"/>
              <a:t>Good for Uniqueidentifier, Timestamp</a:t>
            </a:r>
          </a:p>
          <a:p>
            <a:pPr lvl="1"/>
            <a:r>
              <a:rPr lang="en-US" smtClean="0"/>
              <a:t>V4 - can override with sprocs on per-operation basis</a:t>
            </a:r>
          </a:p>
          <a:p>
            <a:r>
              <a:rPr lang="en-US" smtClean="0"/>
              <a:t>LINQ to SQL</a:t>
            </a:r>
          </a:p>
          <a:p>
            <a:pPr lvl="1"/>
            <a:r>
              <a:rPr lang="en-US" smtClean="0"/>
              <a:t>Read all generated values as output parameters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0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Executing Directly - L2S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LINQ to SQL</a:t>
            </a:r>
          </a:p>
          <a:p>
            <a:pPr lvl="1"/>
            <a:r>
              <a:rPr lang="en-US" smtClean="0"/>
              <a:t>Sprocs represented as operations on context</a:t>
            </a:r>
          </a:p>
          <a:p>
            <a:pPr lvl="1"/>
            <a:r>
              <a:rPr lang="en-US" smtClean="0"/>
              <a:t>Designer generates named type</a:t>
            </a:r>
          </a:p>
          <a:p>
            <a:pPr lvl="2"/>
            <a:r>
              <a:rPr lang="en-US" smtClean="0"/>
              <a:t>Returns ISingleResult&lt;SprocnameResult&gt;</a:t>
            </a:r>
          </a:p>
          <a:p>
            <a:pPr lvl="1"/>
            <a:r>
              <a:rPr lang="en-US" smtClean="0"/>
              <a:t>Multiple resultsets</a:t>
            </a:r>
          </a:p>
          <a:p>
            <a:pPr lvl="2"/>
            <a:r>
              <a:rPr lang="en-US" smtClean="0"/>
              <a:t>Use IMultipleResults</a:t>
            </a:r>
          </a:p>
          <a:p>
            <a:pPr lvl="2"/>
            <a:r>
              <a:rPr lang="en-US" smtClean="0"/>
              <a:t>Not supported by designer</a:t>
            </a:r>
          </a:p>
          <a:p>
            <a:pPr lvl="1"/>
            <a:r>
              <a:rPr lang="en-US" smtClean="0"/>
              <a:t>Input and Output (reference) parameters supported</a:t>
            </a:r>
          </a:p>
          <a:p>
            <a:pPr lvl="2"/>
            <a:r>
              <a:rPr lang="en-US" smtClean="0"/>
              <a:t>Return code not supported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78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Executing Directly - 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Must have entity or complex type for </a:t>
            </a:r>
            <a:r>
              <a:rPr lang="en-US" dirty="0" err="1" smtClean="0"/>
              <a:t>resultset</a:t>
            </a:r>
            <a:endParaRPr lang="en-US" dirty="0" smtClean="0"/>
          </a:p>
          <a:p>
            <a:pPr lvl="1"/>
            <a:r>
              <a:rPr lang="en-US" dirty="0" smtClean="0"/>
              <a:t>EF4 will generate complex type in designer</a:t>
            </a:r>
          </a:p>
          <a:p>
            <a:pPr lvl="1"/>
            <a:r>
              <a:rPr lang="en-US" dirty="0" smtClean="0"/>
              <a:t>Returns </a:t>
            </a:r>
            <a:r>
              <a:rPr lang="en-US" dirty="0" err="1" smtClean="0"/>
              <a:t>ObjectResult</a:t>
            </a:r>
            <a:r>
              <a:rPr lang="en-US" dirty="0" smtClean="0"/>
              <a:t> if complex type</a:t>
            </a:r>
          </a:p>
          <a:p>
            <a:pPr lvl="1"/>
            <a:r>
              <a:rPr lang="en-US" dirty="0" err="1" smtClean="0"/>
              <a:t>Sprocs</a:t>
            </a:r>
            <a:r>
              <a:rPr lang="en-US" dirty="0" smtClean="0"/>
              <a:t> returning multiple entities (entity-splitting design) not supported</a:t>
            </a:r>
          </a:p>
          <a:p>
            <a:r>
              <a:rPr lang="en-US" dirty="0" smtClean="0"/>
              <a:t>Scalar value returned as array of scalars</a:t>
            </a:r>
          </a:p>
          <a:p>
            <a:r>
              <a:rPr lang="en-US" dirty="0" smtClean="0"/>
              <a:t>Can return </a:t>
            </a:r>
            <a:r>
              <a:rPr lang="en-US" dirty="0" err="1" smtClean="0"/>
              <a:t>sproc</a:t>
            </a:r>
            <a:r>
              <a:rPr lang="en-US" dirty="0" smtClean="0"/>
              <a:t> return code if no inline output</a:t>
            </a:r>
          </a:p>
          <a:p>
            <a:r>
              <a:rPr lang="en-US" dirty="0" smtClean="0"/>
              <a:t>Multiple </a:t>
            </a:r>
            <a:r>
              <a:rPr lang="en-US" dirty="0" err="1" smtClean="0"/>
              <a:t>resultsets</a:t>
            </a:r>
            <a:r>
              <a:rPr lang="en-US" dirty="0" smtClean="0"/>
              <a:t> not supported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CodePlex</a:t>
            </a:r>
            <a:r>
              <a:rPr lang="en-US" dirty="0" smtClean="0"/>
              <a:t> Project</a:t>
            </a:r>
          </a:p>
        </p:txBody>
      </p:sp>
    </p:spTree>
    <p:extLst>
      <p:ext uri="{BB962C8B-B14F-4D97-AF65-F5344CB8AC3E}">
        <p14:creationId xmlns:p14="http://schemas.microsoft.com/office/powerpoint/2010/main" val="132619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Framework - Newer Versions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First</a:t>
            </a:r>
          </a:p>
          <a:p>
            <a:pPr lvl="1"/>
            <a:r>
              <a:rPr lang="en-US" dirty="0" smtClean="0"/>
              <a:t>Generate SQL tables from .NET classes</a:t>
            </a:r>
          </a:p>
          <a:p>
            <a:pPr lvl="1"/>
            <a:r>
              <a:rPr lang="en-US" dirty="0" smtClean="0"/>
              <a:t>Can generate DDL for new database</a:t>
            </a:r>
          </a:p>
          <a:p>
            <a:pPr lvl="1"/>
            <a:r>
              <a:rPr lang="en-US" dirty="0"/>
              <a:t>Stored Procedures not </a:t>
            </a:r>
            <a:r>
              <a:rPr lang="en-US" dirty="0" smtClean="0"/>
              <a:t>supported</a:t>
            </a:r>
          </a:p>
          <a:p>
            <a:r>
              <a:rPr lang="en-US" dirty="0" smtClean="0"/>
              <a:t>Support for table-valued functions</a:t>
            </a:r>
          </a:p>
          <a:p>
            <a:pPr lvl="1"/>
            <a:r>
              <a:rPr lang="en-US" dirty="0" smtClean="0"/>
              <a:t>Entity Framework 5.0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8973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Mixing Frameworks With SProcs</a:t>
            </a:r>
            <a:endParaRPr lang="en-US" dirty="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L2S/Entity Framework for tedious CRUD operations</a:t>
            </a:r>
          </a:p>
          <a:p>
            <a:pPr lvl="1"/>
            <a:r>
              <a:rPr lang="en-US" smtClean="0"/>
              <a:t>L2S/EF 4.0 usually writes better queries than most programmers who don't program sprocs</a:t>
            </a:r>
          </a:p>
          <a:p>
            <a:r>
              <a:rPr lang="en-US" smtClean="0"/>
              <a:t>Use Stored Procedures for</a:t>
            </a:r>
          </a:p>
          <a:p>
            <a:pPr lvl="1"/>
            <a:r>
              <a:rPr lang="en-US" smtClean="0"/>
              <a:t>Simple CUD</a:t>
            </a:r>
          </a:p>
          <a:p>
            <a:pPr lvl="1"/>
            <a:r>
              <a:rPr lang="en-US" smtClean="0"/>
              <a:t>Complex data logic</a:t>
            </a:r>
          </a:p>
          <a:p>
            <a:pPr lvl="1"/>
            <a:r>
              <a:rPr lang="en-US" smtClean="0"/>
              <a:t>Performance-critical operations</a:t>
            </a:r>
          </a:p>
          <a:p>
            <a:r>
              <a:rPr lang="en-US" smtClean="0"/>
              <a:t>Other Considerations</a:t>
            </a:r>
          </a:p>
          <a:p>
            <a:pPr lvl="1"/>
            <a:r>
              <a:rPr lang="en-US" smtClean="0"/>
              <a:t>Transactions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184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Stored Procedures imbed SQL code in SQL stored modules</a:t>
            </a:r>
          </a:p>
          <a:p>
            <a:pPr lvl="1"/>
            <a:r>
              <a:rPr lang="en-US" smtClean="0"/>
              <a:t>Usually preferred by database aficionados</a:t>
            </a:r>
          </a:p>
          <a:p>
            <a:r>
              <a:rPr lang="en-US" smtClean="0"/>
              <a:t>L2E and L2S Queries produce SQL from code in data tier code</a:t>
            </a:r>
          </a:p>
          <a:p>
            <a:pPr lvl="1"/>
            <a:r>
              <a:rPr lang="en-US" smtClean="0"/>
              <a:t>Usually preferred by object data tier devs</a:t>
            </a:r>
          </a:p>
          <a:p>
            <a:r>
              <a:rPr lang="en-US" smtClean="0"/>
              <a:t>You can use either or both in Entity Framework and L2S</a:t>
            </a:r>
          </a:p>
          <a:p>
            <a:pPr lvl="1"/>
            <a:r>
              <a:rPr lang="en-US" smtClean="0"/>
              <a:t>Sproc support improved in 4.0</a:t>
            </a:r>
          </a:p>
          <a:p>
            <a:pPr lvl="1"/>
            <a:r>
              <a:rPr lang="en-US" smtClean="0"/>
              <a:t>T-SQL Query gen also improved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0360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MVP Deep Dives, Chapter 15, Manning, 2010</a:t>
            </a:r>
          </a:p>
          <a:p>
            <a:r>
              <a:rPr lang="en-US" dirty="0" smtClean="0"/>
              <a:t>My Blog</a:t>
            </a:r>
          </a:p>
          <a:p>
            <a:pPr lvl="1"/>
            <a:r>
              <a:rPr lang="en-US" dirty="0" smtClean="0"/>
              <a:t>http://www.sqlskills.com/blogs/bobb</a:t>
            </a:r>
          </a:p>
          <a:p>
            <a:r>
              <a:rPr lang="en-US" dirty="0"/>
              <a:t>Julie </a:t>
            </a:r>
            <a:r>
              <a:rPr lang="en-US" dirty="0" err="1"/>
              <a:t>Lerman's</a:t>
            </a:r>
            <a:r>
              <a:rPr lang="en-US" dirty="0"/>
              <a:t> Blog</a:t>
            </a:r>
          </a:p>
          <a:p>
            <a:pPr lvl="1"/>
            <a:r>
              <a:rPr lang="en-US" dirty="0"/>
              <a:t>http://thedatafarm.com/blog/</a:t>
            </a:r>
            <a:endParaRPr lang="en-US" dirty="0" smtClean="0"/>
          </a:p>
          <a:p>
            <a:r>
              <a:rPr lang="en-US" dirty="0" smtClean="0"/>
              <a:t>Articles</a:t>
            </a:r>
          </a:p>
          <a:p>
            <a:pPr lvl="1"/>
            <a:r>
              <a:rPr lang="en-US" dirty="0" smtClean="0"/>
              <a:t>http://www.tonymarston.net/php-mysql/stored-procedures-are-evil.html</a:t>
            </a:r>
          </a:p>
        </p:txBody>
      </p:sp>
    </p:spTree>
    <p:extLst>
      <p:ext uri="{BB962C8B-B14F-4D97-AF65-F5344CB8AC3E}">
        <p14:creationId xmlns:p14="http://schemas.microsoft.com/office/powerpoint/2010/main" val="116142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Object-Relational Mappers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popular is ADO.NET Entity Framework</a:t>
            </a:r>
          </a:p>
          <a:p>
            <a:pPr lvl="1"/>
            <a:r>
              <a:rPr lang="en-US" dirty="0" smtClean="0"/>
              <a:t>Introduced with .NET 3.5 SP1</a:t>
            </a:r>
          </a:p>
          <a:p>
            <a:pPr lvl="1"/>
            <a:r>
              <a:rPr lang="en-US" dirty="0" smtClean="0"/>
              <a:t>Released to Open Source in </a:t>
            </a:r>
            <a:r>
              <a:rPr lang="en-US" dirty="0" smtClean="0"/>
              <a:t>July 2012</a:t>
            </a:r>
            <a:endParaRPr lang="en-US" dirty="0" smtClean="0"/>
          </a:p>
          <a:p>
            <a:r>
              <a:rPr lang="en-US" dirty="0" smtClean="0"/>
              <a:t>LINQ to SQL </a:t>
            </a:r>
          </a:p>
          <a:p>
            <a:pPr lvl="1"/>
            <a:r>
              <a:rPr lang="en-US" dirty="0" smtClean="0"/>
              <a:t>Introduced in .NET 3.5</a:t>
            </a:r>
          </a:p>
          <a:p>
            <a:pPr lvl="1"/>
            <a:r>
              <a:rPr lang="en-US" dirty="0" smtClean="0"/>
              <a:t>Simpler than EF - Limited </a:t>
            </a:r>
            <a:r>
              <a:rPr lang="en-US" dirty="0"/>
              <a:t>i</a:t>
            </a:r>
            <a:r>
              <a:rPr lang="en-US" dirty="0" smtClean="0"/>
              <a:t>nheritance </a:t>
            </a:r>
            <a:r>
              <a:rPr lang="en-US" dirty="0" smtClean="0"/>
              <a:t>support</a:t>
            </a:r>
          </a:p>
          <a:p>
            <a:r>
              <a:rPr lang="en-US" dirty="0" err="1" smtClean="0"/>
              <a:t>NHibernate</a:t>
            </a:r>
            <a:endParaRPr lang="en-US" dirty="0" smtClean="0"/>
          </a:p>
          <a:p>
            <a:pPr lvl="1"/>
            <a:r>
              <a:rPr lang="en-US" dirty="0" smtClean="0"/>
              <a:t>.NET port of Java Hibernate</a:t>
            </a:r>
          </a:p>
          <a:p>
            <a:r>
              <a:rPr lang="en-US" dirty="0" smtClean="0"/>
              <a:t>Others</a:t>
            </a:r>
          </a:p>
          <a:p>
            <a:pPr lvl="1"/>
            <a:r>
              <a:rPr lang="en-US" dirty="0" err="1" smtClean="0"/>
              <a:t>LLBGen</a:t>
            </a:r>
            <a:r>
              <a:rPr lang="en-US" dirty="0" smtClean="0"/>
              <a:t> Pro</a:t>
            </a:r>
          </a:p>
          <a:p>
            <a:r>
              <a:rPr lang="en-US" dirty="0" smtClean="0"/>
              <a:t>All of these are .NET based, support LINQ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48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LINQ is Language Integrated Query</a:t>
            </a:r>
          </a:p>
          <a:p>
            <a:r>
              <a:rPr lang="en-US" dirty="0" smtClean="0"/>
              <a:t>Standard query language constructs over</a:t>
            </a:r>
          </a:p>
          <a:p>
            <a:pPr lvl="1"/>
            <a:r>
              <a:rPr lang="en-US" dirty="0" smtClean="0"/>
              <a:t>Any </a:t>
            </a:r>
            <a:r>
              <a:rPr lang="en-US" dirty="0" err="1" smtClean="0"/>
              <a:t>IEnumerable</a:t>
            </a:r>
            <a:r>
              <a:rPr lang="en-US" dirty="0" smtClean="0"/>
              <a:t> or </a:t>
            </a:r>
            <a:r>
              <a:rPr lang="en-US" dirty="0" err="1" smtClean="0"/>
              <a:t>IEnumerable</a:t>
            </a:r>
            <a:r>
              <a:rPr lang="en-US" dirty="0" smtClean="0"/>
              <a:t>&lt;T&gt;</a:t>
            </a:r>
          </a:p>
          <a:p>
            <a:pPr lvl="1"/>
            <a:r>
              <a:rPr lang="en-US" dirty="0" smtClean="0"/>
              <a:t>XML documents</a:t>
            </a:r>
          </a:p>
          <a:p>
            <a:pPr lvl="1"/>
            <a:r>
              <a:rPr lang="en-US" dirty="0" smtClean="0"/>
              <a:t>ADO.NET </a:t>
            </a:r>
            <a:r>
              <a:rPr lang="en-US" dirty="0" err="1" smtClean="0"/>
              <a:t>DataSets</a:t>
            </a:r>
            <a:endParaRPr lang="en-US" dirty="0" smtClean="0"/>
          </a:p>
          <a:p>
            <a:pPr lvl="1"/>
            <a:r>
              <a:rPr lang="en-US" dirty="0" smtClean="0"/>
              <a:t>SQL Server Databases</a:t>
            </a:r>
          </a:p>
          <a:p>
            <a:r>
              <a:rPr lang="en-US" dirty="0" smtClean="0"/>
              <a:t>The most-often used dialect looks like SQL</a:t>
            </a:r>
          </a:p>
          <a:p>
            <a:r>
              <a:rPr lang="en-US" dirty="0" smtClean="0"/>
              <a:t>Custom implementations for other data</a:t>
            </a:r>
          </a:p>
          <a:p>
            <a:r>
              <a:rPr lang="en-US" dirty="0" smtClean="0"/>
              <a:t>Query language is programming language sensitive</a:t>
            </a:r>
          </a:p>
          <a:p>
            <a:pPr lvl="1"/>
            <a:r>
              <a:rPr lang="en-US" dirty="0" smtClean="0"/>
              <a:t>C# or VB.NET</a:t>
            </a:r>
          </a:p>
          <a:p>
            <a:r>
              <a:rPr lang="en-US" dirty="0" smtClean="0"/>
              <a:t>Supports IntelliSense over queries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99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ADO.NET Entity Framework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Entity Framework maps tables to classes</a:t>
            </a:r>
          </a:p>
          <a:p>
            <a:pPr lvl="1"/>
            <a:r>
              <a:rPr lang="en-US" dirty="0" smtClean="0"/>
              <a:t>Entity Data model can use simple or complex mapping</a:t>
            </a:r>
          </a:p>
          <a:p>
            <a:r>
              <a:rPr lang="en-US" dirty="0" smtClean="0"/>
              <a:t>Entity Framework is database-independent</a:t>
            </a:r>
          </a:p>
          <a:p>
            <a:pPr lvl="1"/>
            <a:r>
              <a:rPr lang="en-US" dirty="0" smtClean="0"/>
              <a:t>Built over ADO.NET provider model</a:t>
            </a:r>
          </a:p>
          <a:p>
            <a:r>
              <a:rPr lang="en-US" dirty="0" smtClean="0"/>
              <a:t>Two query languages included</a:t>
            </a:r>
          </a:p>
          <a:p>
            <a:pPr lvl="1"/>
            <a:r>
              <a:rPr lang="en-US" dirty="0" smtClean="0"/>
              <a:t>Entity SQL (ESQL)</a:t>
            </a:r>
          </a:p>
          <a:p>
            <a:pPr lvl="1"/>
            <a:r>
              <a:rPr lang="en-US" dirty="0" smtClean="0"/>
              <a:t>LINQ to Entities</a:t>
            </a:r>
          </a:p>
          <a:p>
            <a:r>
              <a:rPr lang="en-US" dirty="0" smtClean="0"/>
              <a:t>Entity Framework is Open Source (7/2012)</a:t>
            </a:r>
          </a:p>
          <a:p>
            <a:r>
              <a:rPr lang="en-US" dirty="0" smtClean="0"/>
              <a:t>Preferred over LINQ to SQL going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58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Framework Overview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20788" y="1411288"/>
            <a:ext cx="64674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9422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Entity Data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Entity Data Model is a conceptual model of problem space</a:t>
            </a:r>
          </a:p>
          <a:p>
            <a:pPr lvl="1"/>
            <a:r>
              <a:rPr lang="en-US" dirty="0" smtClean="0"/>
              <a:t>An object model, independent of storage considerations</a:t>
            </a:r>
          </a:p>
          <a:p>
            <a:pPr lvl="1"/>
            <a:r>
              <a:rPr lang="en-US" dirty="0" smtClean="0"/>
              <a:t>Entities can contain simple types</a:t>
            </a:r>
          </a:p>
          <a:p>
            <a:pPr lvl="2"/>
            <a:r>
              <a:rPr lang="en-US" dirty="0" smtClean="0"/>
              <a:t>Relational database types (e.g. </a:t>
            </a:r>
            <a:r>
              <a:rPr lang="en-US" dirty="0" err="1" smtClean="0"/>
              <a:t>int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Entities can contain complex types</a:t>
            </a:r>
          </a:p>
          <a:p>
            <a:pPr lvl="2"/>
            <a:r>
              <a:rPr lang="en-US" dirty="0" smtClean="0"/>
              <a:t>Multi-property types (e.g. address)</a:t>
            </a:r>
          </a:p>
          <a:p>
            <a:pPr lvl="1"/>
            <a:r>
              <a:rPr lang="en-US" dirty="0" smtClean="0"/>
              <a:t>Relationships between entities are first class types	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57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Entities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 Services can use direct </a:t>
            </a:r>
            <a:r>
              <a:rPr lang="en-US" dirty="0" err="1" smtClean="0"/>
              <a:t>eSQL</a:t>
            </a:r>
            <a:r>
              <a:rPr lang="en-US" dirty="0" smtClean="0"/>
              <a:t> Queries</a:t>
            </a:r>
          </a:p>
          <a:p>
            <a:pPr lvl="1"/>
            <a:r>
              <a:rPr lang="en-US" dirty="0" smtClean="0"/>
              <a:t>Syntax not verifiable on client</a:t>
            </a:r>
          </a:p>
          <a:p>
            <a:pPr lvl="1"/>
            <a:r>
              <a:rPr lang="en-US" dirty="0" smtClean="0"/>
              <a:t>Even more error prone that SQL because it’s a new query language</a:t>
            </a:r>
          </a:p>
          <a:p>
            <a:r>
              <a:rPr lang="en-US" dirty="0" smtClean="0"/>
              <a:t>Object Services supports LINQ to Entities</a:t>
            </a:r>
          </a:p>
          <a:p>
            <a:pPr lvl="1"/>
            <a:r>
              <a:rPr lang="en-US" dirty="0" smtClean="0"/>
              <a:t>Verifiable syntax</a:t>
            </a:r>
          </a:p>
          <a:p>
            <a:pPr lvl="1"/>
            <a:r>
              <a:rPr lang="en-US" dirty="0" smtClean="0"/>
              <a:t>Power of LINQ over EDM</a:t>
            </a:r>
          </a:p>
          <a:p>
            <a:r>
              <a:rPr lang="en-US" dirty="0" smtClean="0"/>
              <a:t>LINQ to Entities supports a subset of </a:t>
            </a:r>
            <a:r>
              <a:rPr lang="en-US" dirty="0" err="1" smtClean="0"/>
              <a:t>eSQL</a:t>
            </a:r>
            <a:endParaRPr lang="en-US" dirty="0" smtClean="0"/>
          </a:p>
          <a:p>
            <a:pPr lvl="1"/>
            <a:r>
              <a:rPr lang="en-US" dirty="0" smtClean="0"/>
              <a:t>Most of the LINQ standard query operators</a:t>
            </a:r>
          </a:p>
          <a:p>
            <a:pPr lvl="1"/>
            <a:r>
              <a:rPr lang="en-US" dirty="0" smtClean="0"/>
              <a:t>LINQ is user-extensible</a:t>
            </a:r>
          </a:p>
        </p:txBody>
      </p:sp>
    </p:spTree>
    <p:extLst>
      <p:ext uri="{BB962C8B-B14F-4D97-AF65-F5344CB8AC3E}">
        <p14:creationId xmlns:p14="http://schemas.microsoft.com/office/powerpoint/2010/main" val="27356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5537</TotalTime>
  <Words>1579</Words>
  <Application>Microsoft Office PowerPoint</Application>
  <PresentationFormat>Letter Paper (8.5x11 in)</PresentationFormat>
  <Paragraphs>338</Paragraphs>
  <Slides>37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SQLskills Master Template</vt:lpstr>
      <vt:lpstr>SQLskills_BobB_Template</vt:lpstr>
      <vt:lpstr>Module 16 Supporting ORMs </vt:lpstr>
      <vt:lpstr>Overview</vt:lpstr>
      <vt:lpstr>ORMs and Clients</vt:lpstr>
      <vt:lpstr>Object-Relational Mappers</vt:lpstr>
      <vt:lpstr>LINQ</vt:lpstr>
      <vt:lpstr>ADO.NET Entity Framework</vt:lpstr>
      <vt:lpstr>Entity Framework Overview</vt:lpstr>
      <vt:lpstr>Entity Data Model</vt:lpstr>
      <vt:lpstr>LINQ to Entities</vt:lpstr>
      <vt:lpstr>Entity Framework SQL Generation</vt:lpstr>
      <vt:lpstr>LINQ to SQL</vt:lpstr>
      <vt:lpstr>L2S SQL Generation</vt:lpstr>
      <vt:lpstr>ORMs and Performance</vt:lpstr>
      <vt:lpstr>ORMs and MARS</vt:lpstr>
      <vt:lpstr>EF 4.0 Performance Improvements</vt:lpstr>
      <vt:lpstr>Stored Procedures vs. LINQ</vt:lpstr>
      <vt:lpstr>Stored Procedures</vt:lpstr>
      <vt:lpstr>Stored Procedure Logistics</vt:lpstr>
      <vt:lpstr>Stored Procedure Performance</vt:lpstr>
      <vt:lpstr>Disadvantages</vt:lpstr>
      <vt:lpstr>ADO.NET Entity Framework</vt:lpstr>
      <vt:lpstr>ORM Advantages</vt:lpstr>
      <vt:lpstr>Security</vt:lpstr>
      <vt:lpstr>Performance - Good Points</vt:lpstr>
      <vt:lpstr>Performance</vt:lpstr>
      <vt:lpstr>Procedural Code in EF 4.0</vt:lpstr>
      <vt:lpstr>SQL Richness</vt:lpstr>
      <vt:lpstr>Abstraction</vt:lpstr>
      <vt:lpstr>Scalability</vt:lpstr>
      <vt:lpstr>EF/L2S And Stored Procedures</vt:lpstr>
      <vt:lpstr>Insert-Update-Delete Sprocs</vt:lpstr>
      <vt:lpstr>Executing Directly - L2S</vt:lpstr>
      <vt:lpstr>Executing Directly - EF</vt:lpstr>
      <vt:lpstr>Entity Framework - Newer Versions</vt:lpstr>
      <vt:lpstr>Mixing Frameworks With SProcs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265</cp:revision>
  <dcterms:created xsi:type="dcterms:W3CDTF">2004-05-26T19:38:49Z</dcterms:created>
  <dcterms:modified xsi:type="dcterms:W3CDTF">2012-09-05T21:07:15Z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