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41"/>
  </p:notesMasterIdLst>
  <p:handoutMasterIdLst>
    <p:handoutMasterId r:id="rId42"/>
  </p:handoutMasterIdLst>
  <p:sldIdLst>
    <p:sldId id="256" r:id="rId3"/>
    <p:sldId id="257" r:id="rId4"/>
    <p:sldId id="258" r:id="rId5"/>
    <p:sldId id="259" r:id="rId6"/>
    <p:sldId id="260" r:id="rId7"/>
    <p:sldId id="272" r:id="rId8"/>
    <p:sldId id="273" r:id="rId9"/>
    <p:sldId id="274" r:id="rId10"/>
    <p:sldId id="275" r:id="rId11"/>
    <p:sldId id="285" r:id="rId12"/>
    <p:sldId id="286" r:id="rId13"/>
    <p:sldId id="287" r:id="rId14"/>
    <p:sldId id="321" r:id="rId15"/>
    <p:sldId id="288" r:id="rId16"/>
    <p:sldId id="289" r:id="rId17"/>
    <p:sldId id="292" r:id="rId18"/>
    <p:sldId id="294" r:id="rId19"/>
    <p:sldId id="297" r:id="rId20"/>
    <p:sldId id="300" r:id="rId21"/>
    <p:sldId id="302" r:id="rId22"/>
    <p:sldId id="304" r:id="rId23"/>
    <p:sldId id="305" r:id="rId24"/>
    <p:sldId id="306" r:id="rId25"/>
    <p:sldId id="346" r:id="rId26"/>
    <p:sldId id="327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42" r:id="rId36"/>
    <p:sldId id="343" r:id="rId37"/>
    <p:sldId id="344" r:id="rId38"/>
    <p:sldId id="319" r:id="rId39"/>
    <p:sldId id="320" r:id="rId40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66" d="100"/>
          <a:sy n="66" d="100"/>
        </p:scale>
        <p:origin x="-2064" y="-384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344" y="102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03098"/>
            <a:ext cx="7315200" cy="43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 smtClean="0"/>
              <a:t>SQLskills</a:t>
            </a:r>
            <a:r>
              <a:rPr lang="en-US" sz="1000" dirty="0" smtClean="0"/>
              <a:t> Immersion Event for Developers</a:t>
            </a:r>
            <a:endParaRPr lang="en-US" sz="1000" dirty="0"/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79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572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4E1A19-7B44-40B6-A33C-72941071A961}" type="slidenum">
              <a:rPr lang="en-US"/>
              <a:pPr/>
              <a:t>1</a:t>
            </a:fld>
            <a:endParaRPr lang="en-US"/>
          </a:p>
        </p:txBody>
      </p:sp>
      <p:sp>
        <p:nvSpPr>
          <p:cNvPr id="77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8200" cy="3486150"/>
          </a:xfrm>
          <a:ln/>
        </p:spPr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4DB3FE-A654-40FE-8743-444996DFA6DB}" type="slidenum">
              <a:rPr lang="en-US"/>
              <a:pPr/>
              <a:t>12</a:t>
            </a:fld>
            <a:endParaRPr lang="en-US"/>
          </a:p>
        </p:txBody>
      </p:sp>
      <p:sp>
        <p:nvSpPr>
          <p:cNvPr id="87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6930F1-B63B-4167-8B93-5C9419AA0068}" type="slidenum">
              <a:rPr lang="en-US"/>
              <a:pPr/>
              <a:t>13</a:t>
            </a:fld>
            <a:endParaRPr lang="en-US"/>
          </a:p>
        </p:txBody>
      </p:sp>
      <p:sp>
        <p:nvSpPr>
          <p:cNvPr id="85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D84E43-431C-4C0A-9631-A9A432F84948}" type="slidenum">
              <a:rPr lang="en-US"/>
              <a:pPr/>
              <a:t>14</a:t>
            </a:fld>
            <a:endParaRPr lang="en-US"/>
          </a:p>
        </p:txBody>
      </p:sp>
      <p:sp>
        <p:nvSpPr>
          <p:cNvPr id="87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87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principle difference between the CLR scalar types and the SqlTypes is that the SqlTypes can represent a null value.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E7B15F-69F7-4832-8F78-0EA88E8148BA}" type="slidenum">
              <a:rPr lang="en-US"/>
              <a:pPr/>
              <a:t>15</a:t>
            </a:fld>
            <a:endParaRPr lang="en-US"/>
          </a:p>
        </p:txBody>
      </p:sp>
      <p:sp>
        <p:nvSpPr>
          <p:cNvPr id="85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85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Although non-SqlServer scalar types can be used, in practice they are not completely compatible with types native to T-SQL itself. You should always use SqlTypes.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92EAFF-D113-4D8C-BA5D-1C5B353378F0}" type="slidenum">
              <a:rPr lang="en-US"/>
              <a:pPr/>
              <a:t>17</a:t>
            </a:fld>
            <a:endParaRPr lang="en-US"/>
          </a:p>
        </p:txBody>
      </p:sp>
      <p:sp>
        <p:nvSpPr>
          <p:cNvPr id="84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0D41B3-1E19-491A-B55C-65CD382E0FA3}" type="slidenum">
              <a:rPr lang="en-US"/>
              <a:pPr/>
              <a:t>18</a:t>
            </a:fld>
            <a:endParaRPr lang="en-US"/>
          </a:p>
        </p:txBody>
      </p:sp>
      <p:sp>
        <p:nvSpPr>
          <p:cNvPr id="85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23992C-1F46-43A2-A9EF-D824C8CC3240}" type="slidenum">
              <a:rPr lang="en-US"/>
              <a:pPr/>
              <a:t>19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Inside the server, no extra buffers, connection overhead or sockets need be used. Note: you can use SqlClient from inside the server to establish a  different connection.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74B143-271B-4533-9DAD-8FF2E9CAB84B}" type="slidenum">
              <a:rPr lang="en-US"/>
              <a:pPr/>
              <a:t>20</a:t>
            </a:fld>
            <a:endParaRPr lang="en-US"/>
          </a:p>
        </p:txBody>
      </p:sp>
      <p:sp>
        <p:nvSpPr>
          <p:cNvPr id="83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9406A8-D240-4A4A-B4F4-B7948117010B}" type="slidenum">
              <a:rPr lang="en-US"/>
              <a:pPr/>
              <a:t>21</a:t>
            </a:fld>
            <a:endParaRPr lang="en-US"/>
          </a:p>
        </p:txBody>
      </p:sp>
      <p:sp>
        <p:nvSpPr>
          <p:cNvPr id="83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FD51F1-1C5A-43C2-A62D-99620813C6DA}" type="slidenum">
              <a:rPr lang="en-US"/>
              <a:pPr/>
              <a:t>22</a:t>
            </a:fld>
            <a:endParaRPr lang="en-US"/>
          </a:p>
        </p:txBody>
      </p:sp>
      <p:sp>
        <p:nvSpPr>
          <p:cNvPr id="83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EECC21-673B-4DB8-A22E-C631847DEF0C}" type="slidenum">
              <a:rPr lang="en-US"/>
              <a:pPr/>
              <a:t>2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6088E-F16D-4F76-8DD3-286C2E4310EE}" type="slidenum">
              <a:rPr lang="en-US"/>
              <a:pPr/>
              <a:t>23</a:t>
            </a:fld>
            <a:endParaRPr lang="en-US"/>
          </a:p>
        </p:txBody>
      </p:sp>
      <p:sp>
        <p:nvSpPr>
          <p:cNvPr id="91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6F06CA-F6EE-458D-94B0-5BD967501A7E}" type="slidenum">
              <a:rPr lang="en-US"/>
              <a:pPr/>
              <a:t>24</a:t>
            </a:fld>
            <a:endParaRPr lang="en-US"/>
          </a:p>
        </p:txBody>
      </p:sp>
      <p:sp>
        <p:nvSpPr>
          <p:cNvPr id="91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2434B5-14BB-4F96-BC6D-1438B9B472B6}" type="slidenum">
              <a:rPr lang="en-US"/>
              <a:pPr/>
              <a:t>25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9FED7D-B61A-4C13-A2AF-01D73E58D5F7}" type="slidenum">
              <a:rPr lang="en-US"/>
              <a:pPr/>
              <a:t>26</a:t>
            </a:fld>
            <a:endParaRPr lang="en-US"/>
          </a:p>
        </p:txBody>
      </p:sp>
      <p:sp>
        <p:nvSpPr>
          <p:cNvPr id="82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1DE6A6-9C36-469C-AA39-241314C1F4E4}" type="slidenum">
              <a:rPr lang="en-US"/>
              <a:pPr/>
              <a:t>27</a:t>
            </a:fld>
            <a:endParaRPr lang="en-US"/>
          </a:p>
        </p:txBody>
      </p:sp>
      <p:sp>
        <p:nvSpPr>
          <p:cNvPr id="82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9C1053-FAF8-4C5C-9BDF-EFA922FCDE38}" type="slidenum">
              <a:rPr lang="en-US"/>
              <a:pPr/>
              <a:t>28</a:t>
            </a:fld>
            <a:endParaRPr lang="en-US"/>
          </a:p>
        </p:txBody>
      </p:sp>
      <p:sp>
        <p:nvSpPr>
          <p:cNvPr id="82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0B1C29-58EA-40C1-92FC-7D850C64CB17}" type="slidenum">
              <a:rPr lang="en-US"/>
              <a:pPr/>
              <a:t>29</a:t>
            </a:fld>
            <a:endParaRPr lang="en-US"/>
          </a:p>
        </p:txBody>
      </p:sp>
      <p:sp>
        <p:nvSpPr>
          <p:cNvPr id="83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8AFBD3-8430-402E-B1FA-4C455F0CDDF2}" type="slidenum">
              <a:rPr lang="en-US"/>
              <a:pPr/>
              <a:t>30</a:t>
            </a:fld>
            <a:endParaRPr lang="en-US"/>
          </a:p>
        </p:txBody>
      </p:sp>
      <p:sp>
        <p:nvSpPr>
          <p:cNvPr id="83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D57061-0A4A-4734-8DE5-5E4EA620BF4A}" type="slidenum">
              <a:rPr lang="en-US"/>
              <a:pPr/>
              <a:t>31</a:t>
            </a:fld>
            <a:endParaRPr lang="en-US"/>
          </a:p>
        </p:txBody>
      </p:sp>
      <p:sp>
        <p:nvSpPr>
          <p:cNvPr id="83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8EF7A8-3F99-434A-935D-D8B4447D204F}" type="slidenum">
              <a:rPr lang="en-US"/>
              <a:pPr/>
              <a:t>32</a:t>
            </a:fld>
            <a:endParaRPr lang="en-US"/>
          </a:p>
        </p:txBody>
      </p:sp>
      <p:sp>
        <p:nvSpPr>
          <p:cNvPr id="84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EAD484-3B0E-4790-938A-F264CAFEEE7E}" type="slidenum">
              <a:rPr lang="en-US"/>
              <a:pPr/>
              <a:t>3</a:t>
            </a:fld>
            <a:endParaRPr lang="en-US"/>
          </a:p>
        </p:txBody>
      </p:sp>
      <p:sp>
        <p:nvSpPr>
          <p:cNvPr id="82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D157F4-7B5D-4FC9-BBBE-60DBA27DADAE}" type="slidenum">
              <a:rPr lang="en-US"/>
              <a:pPr/>
              <a:t>33</a:t>
            </a:fld>
            <a:endParaRPr lang="en-US"/>
          </a:p>
        </p:txBody>
      </p:sp>
      <p:sp>
        <p:nvSpPr>
          <p:cNvPr id="84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4DEB0F-0602-4F47-BE80-326332D464E1}" type="slidenum">
              <a:rPr lang="en-US"/>
              <a:pPr/>
              <a:t>34</a:t>
            </a:fld>
            <a:endParaRPr lang="en-US"/>
          </a:p>
        </p:txBody>
      </p:sp>
      <p:sp>
        <p:nvSpPr>
          <p:cNvPr id="86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93E1BA-8DBE-48E0-A6F1-63A8F9E62784}" type="slidenum">
              <a:rPr lang="en-US"/>
              <a:pPr/>
              <a:t>35</a:t>
            </a:fld>
            <a:endParaRPr lang="en-US"/>
          </a:p>
        </p:txBody>
      </p:sp>
      <p:sp>
        <p:nvSpPr>
          <p:cNvPr id="86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24322E-5ED2-43F0-8D23-A0DD70F64A88}" type="slidenum">
              <a:rPr lang="en-US"/>
              <a:pPr/>
              <a:t>36</a:t>
            </a:fld>
            <a:endParaRPr lang="en-US"/>
          </a:p>
        </p:txBody>
      </p:sp>
      <p:sp>
        <p:nvSpPr>
          <p:cNvPr id="87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267974-5513-4443-9659-05D3B38C2E95}" type="slidenum">
              <a:rPr lang="en-US"/>
              <a:pPr/>
              <a:t>37</a:t>
            </a:fld>
            <a:endParaRPr lang="en-US"/>
          </a:p>
        </p:txBody>
      </p:sp>
      <p:sp>
        <p:nvSpPr>
          <p:cNvPr id="87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8713" y="690563"/>
            <a:ext cx="4705350" cy="3529012"/>
          </a:xfrm>
          <a:ln/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1206F6-B3DD-4EDD-928C-B68CCA6F46F9}" type="slidenum">
              <a:rPr lang="en-US"/>
              <a:pPr/>
              <a:t>38</a:t>
            </a:fld>
            <a:endParaRPr lang="en-US"/>
          </a:p>
        </p:txBody>
      </p:sp>
      <p:sp>
        <p:nvSpPr>
          <p:cNvPr id="88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8713" y="690563"/>
            <a:ext cx="4705350" cy="3529012"/>
          </a:xfrm>
          <a:ln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FE5B82-B9B6-439D-8C32-1F6AA1D70BC3}" type="slidenum">
              <a:rPr lang="en-US"/>
              <a:pPr/>
              <a:t>5</a:t>
            </a:fld>
            <a:endParaRPr lang="en-US"/>
          </a:p>
        </p:txBody>
      </p:sp>
      <p:sp>
        <p:nvSpPr>
          <p:cNvPr id="83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225C52-0AA1-44E9-A313-A0F85838A351}" type="slidenum">
              <a:rPr lang="en-US"/>
              <a:pPr/>
              <a:t>6</a:t>
            </a:fld>
            <a:endParaRPr lang="en-US"/>
          </a:p>
        </p:txBody>
      </p:sp>
      <p:sp>
        <p:nvSpPr>
          <p:cNvPr id="93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CD1520-E76B-4C88-ADFC-8A3246DEE8FA}" type="slidenum">
              <a:rPr lang="en-US"/>
              <a:pPr/>
              <a:t>7</a:t>
            </a:fld>
            <a:endParaRPr lang="en-US"/>
          </a:p>
        </p:txBody>
      </p:sp>
      <p:sp>
        <p:nvSpPr>
          <p:cNvPr id="83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2FAC60-5847-4BB6-B62F-EEDD0BDF98CE}" type="slidenum">
              <a:rPr lang="en-US"/>
              <a:pPr/>
              <a:t>8</a:t>
            </a:fld>
            <a:endParaRPr lang="en-US"/>
          </a:p>
        </p:txBody>
      </p:sp>
      <p:sp>
        <p:nvSpPr>
          <p:cNvPr id="91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20B150-4B41-42D1-889E-6AF2E837FBE2}" type="slidenum">
              <a:rPr lang="en-US"/>
              <a:pPr/>
              <a:t>9</a:t>
            </a:fld>
            <a:endParaRPr lang="en-US"/>
          </a:p>
        </p:txBody>
      </p:sp>
      <p:sp>
        <p:nvSpPr>
          <p:cNvPr id="83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43D5CB-4E3C-4660-A7E7-F14C7EECDB5A}" type="slidenum">
              <a:rPr lang="en-US"/>
              <a:pPr/>
              <a:t>11</a:t>
            </a:fld>
            <a:endParaRPr lang="en-US"/>
          </a:p>
        </p:txBody>
      </p:sp>
      <p:sp>
        <p:nvSpPr>
          <p:cNvPr id="87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library/default.asp?url=/library/en-us/dnsql90/html/sqlclrguidance.asp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sdn.microsoft.com/sql/webcasts/default.aspx" TargetMode="External"/><Relationship Id="rId5" Type="http://schemas.openxmlformats.org/officeDocument/2006/relationships/hyperlink" Target="http://www.sqlskills.com/blogs/bobb" TargetMode="External"/><Relationship Id="rId4" Type="http://schemas.openxmlformats.org/officeDocument/2006/relationships/hyperlink" Target="http://msdn.microsoft.com/library/default.asp?url=/library/en-us/dnsql90/html/mandataaccess.as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640723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11</a:t>
            </a:r>
            <a:r>
              <a:rPr lang="en-US" dirty="0"/>
              <a:t/>
            </a:r>
            <a:br>
              <a:rPr lang="en-US" dirty="0"/>
            </a:br>
            <a:r>
              <a:rPr lang="en-US" sz="6000" dirty="0" smtClean="0"/>
              <a:t>SQLCLR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dirty="0">
                <a:solidFill>
                  <a:srgbClr val="FFFF99"/>
                </a:solidFill>
              </a:rPr>
              <a:t>SQL and .NET Integration</a:t>
            </a:r>
            <a:r>
              <a:rPr lang="en-US" sz="6600" dirty="0">
                <a:latin typeface="Eurostile Bold" pitchFamily="34" charset="0"/>
              </a:rPr>
              <a:t/>
            </a:r>
            <a:br>
              <a:rPr lang="en-US" sz="6600" dirty="0">
                <a:latin typeface="Eurostile Bold" pitchFamily="34" charset="0"/>
              </a:rPr>
            </a:br>
            <a:endParaRPr lang="en-US" sz="40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data types map to .NET equivalents</a:t>
            </a:r>
          </a:p>
          <a:p>
            <a:pPr lvl="1"/>
            <a:r>
              <a:rPr lang="en-US" sz="2400" dirty="0" smtClean="0"/>
              <a:t>http://msdn.microsoft.com/</a:t>
            </a:r>
          </a:p>
          <a:p>
            <a:pPr lvl="1">
              <a:buNone/>
            </a:pPr>
            <a:r>
              <a:rPr lang="en-US" sz="2400" dirty="0" smtClean="0"/>
              <a:t>	en-us/library/ms131092(SQL.100).aspx</a:t>
            </a:r>
          </a:p>
          <a:p>
            <a:r>
              <a:rPr lang="en-US" dirty="0" smtClean="0"/>
              <a:t>Most mappings must be exact</a:t>
            </a:r>
          </a:p>
          <a:p>
            <a:pPr lvl="1"/>
            <a:r>
              <a:rPr lang="en-US" dirty="0" smtClean="0"/>
              <a:t>Only implicit conversions are </a:t>
            </a:r>
            <a:r>
              <a:rPr lang="en-US" dirty="0" err="1" smtClean="0"/>
              <a:t>datetime</a:t>
            </a:r>
            <a:r>
              <a:rPr lang="en-US" dirty="0" smtClean="0"/>
              <a:t> and money series</a:t>
            </a:r>
          </a:p>
          <a:p>
            <a:r>
              <a:rPr lang="en-US" dirty="0" smtClean="0"/>
              <a:t>Some data types not supported in SQLCLR</a:t>
            </a:r>
          </a:p>
          <a:p>
            <a:pPr lvl="1"/>
            <a:r>
              <a:rPr lang="en-US" dirty="0" smtClean="0"/>
              <a:t>char, </a:t>
            </a:r>
            <a:r>
              <a:rPr lang="en-US" dirty="0" err="1" smtClean="0"/>
              <a:t>varchar</a:t>
            </a:r>
            <a:endParaRPr lang="en-US" dirty="0" smtClean="0"/>
          </a:p>
          <a:p>
            <a:pPr lvl="1"/>
            <a:r>
              <a:rPr lang="en-US" dirty="0" smtClean="0"/>
              <a:t>cursor, table, table-valued parameters</a:t>
            </a:r>
          </a:p>
          <a:p>
            <a:pPr lvl="1"/>
            <a:r>
              <a:rPr lang="en-US" dirty="0" smtClean="0"/>
              <a:t>text, </a:t>
            </a:r>
            <a:r>
              <a:rPr lang="en-US" dirty="0" err="1" smtClean="0"/>
              <a:t>ntext</a:t>
            </a:r>
            <a:r>
              <a:rPr lang="en-US" dirty="0" smtClean="0"/>
              <a:t>, image</a:t>
            </a:r>
          </a:p>
          <a:p>
            <a:pPr lvl="1"/>
            <a:r>
              <a:rPr lang="en-US" dirty="0" smtClean="0"/>
              <a:t>variant maps to object </a:t>
            </a:r>
          </a:p>
          <a:p>
            <a:r>
              <a:rPr lang="en-US" dirty="0" smtClean="0"/>
              <a:t>.NET UDT maps to equivalent .NET class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.NET parameters and functions</a:t>
            </a:r>
          </a:p>
        </p:txBody>
      </p:sp>
      <p:sp>
        <p:nvSpPr>
          <p:cNvPr id="8714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SQL Server Functions have only input parameters</a:t>
            </a:r>
          </a:p>
          <a:p>
            <a:pPr lvl="1"/>
            <a:r>
              <a:rPr lang="en-US" dirty="0"/>
              <a:t>no .NET out or ref types</a:t>
            </a:r>
          </a:p>
          <a:p>
            <a:pPr lvl="1"/>
            <a:r>
              <a:rPr lang="en-US" dirty="0"/>
              <a:t>scalar return type</a:t>
            </a:r>
          </a:p>
          <a:p>
            <a:pPr lvl="1"/>
            <a:r>
              <a:rPr lang="en-US" dirty="0"/>
              <a:t>can return TABLE </a:t>
            </a:r>
            <a:r>
              <a:rPr lang="en-US" dirty="0" smtClean="0"/>
              <a:t>(more on this later)</a:t>
            </a:r>
            <a:endParaRPr lang="en-US" dirty="0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74675" y="3990975"/>
            <a:ext cx="7315200" cy="2301875"/>
            <a:chOff x="362" y="2514"/>
            <a:chExt cx="4608" cy="1450"/>
          </a:xfrm>
        </p:grpSpPr>
        <p:sp>
          <p:nvSpPr>
            <p:cNvPr id="871429" name="Line 5"/>
            <p:cNvSpPr>
              <a:spLocks noChangeShapeType="1"/>
            </p:cNvSpPr>
            <p:nvPr/>
          </p:nvSpPr>
          <p:spPr bwMode="auto">
            <a:xfrm>
              <a:off x="1774" y="2882"/>
              <a:ext cx="85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71430" name="Line 6"/>
            <p:cNvSpPr>
              <a:spLocks noChangeShapeType="1"/>
            </p:cNvSpPr>
            <p:nvPr/>
          </p:nvSpPr>
          <p:spPr bwMode="auto">
            <a:xfrm flipV="1">
              <a:off x="1774" y="3362"/>
              <a:ext cx="880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71431" name="Text Box 7"/>
            <p:cNvSpPr txBox="1">
              <a:spLocks noChangeArrowheads="1"/>
            </p:cNvSpPr>
            <p:nvPr/>
          </p:nvSpPr>
          <p:spPr bwMode="auto">
            <a:xfrm>
              <a:off x="601" y="2766"/>
              <a:ext cx="1199" cy="1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400" b="0" dirty="0">
                  <a:solidFill>
                    <a:schemeClr val="tx1"/>
                  </a:solidFill>
                  <a:latin typeface="Lucida Console" pitchFamily="49" charset="0"/>
                </a:rPr>
                <a:t>use for function</a:t>
              </a:r>
            </a:p>
          </p:txBody>
        </p:sp>
        <p:sp>
          <p:nvSpPr>
            <p:cNvPr id="871432" name="Text Box 8"/>
            <p:cNvSpPr txBox="1">
              <a:spLocks noChangeArrowheads="1"/>
            </p:cNvSpPr>
            <p:nvPr/>
          </p:nvSpPr>
          <p:spPr bwMode="auto">
            <a:xfrm>
              <a:off x="362" y="3235"/>
              <a:ext cx="1672" cy="1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400" b="0" dirty="0">
                  <a:solidFill>
                    <a:schemeClr val="tx1"/>
                  </a:solidFill>
                  <a:latin typeface="Lucida Console" pitchFamily="49" charset="0"/>
                </a:rPr>
                <a:t>cannot use for function</a:t>
              </a:r>
            </a:p>
          </p:txBody>
        </p:sp>
        <p:sp>
          <p:nvSpPr>
            <p:cNvPr id="871433" name="Rectangle 9"/>
            <p:cNvSpPr>
              <a:spLocks noChangeArrowheads="1"/>
            </p:cNvSpPr>
            <p:nvPr/>
          </p:nvSpPr>
          <p:spPr bwMode="auto">
            <a:xfrm>
              <a:off x="2664" y="2514"/>
              <a:ext cx="2306" cy="1450"/>
            </a:xfrm>
            <a:prstGeom prst="rect">
              <a:avLst/>
            </a:prstGeom>
            <a:gradFill rotWithShape="1">
              <a:gsLst>
                <a:gs pos="0">
                  <a:srgbClr val="FFFFE3"/>
                </a:gs>
                <a:gs pos="100000">
                  <a:srgbClr val="FFFFE3">
                    <a:gamma/>
                    <a:shade val="6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Console" pitchFamily="49" charset="0"/>
                </a:rPr>
                <a:t>public class Math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Console" pitchFamily="49" charset="0"/>
                </a:rPr>
                <a:t>{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Console" pitchFamily="49" charset="0"/>
                </a:rPr>
                <a:t> public static SqlInt32 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Console" pitchFamily="49" charset="0"/>
                </a:rPr>
                <a:t>   Invert(SqlInt32 a)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Console" pitchFamily="49" charset="0"/>
                </a:rPr>
                <a:t>   { return a + 1; }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Console" pitchFamily="49" charset="0"/>
                </a:rPr>
                <a:t> public static SqlInt32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Console" pitchFamily="49" charset="0"/>
                </a:rPr>
                <a:t>   Invert2(ref SqlInt32 a)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Console" pitchFamily="49" charset="0"/>
                </a:rPr>
                <a:t>   { return a + 1; }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Console" pitchFamily="49" charset="0"/>
                </a:rPr>
                <a:t>}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4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.NET parameters and procedures</a:t>
            </a:r>
          </a:p>
        </p:txBody>
      </p:sp>
      <p:sp>
        <p:nvSpPr>
          <p:cNvPr id="87347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SQL Server Procedures have input and output parameters</a:t>
            </a:r>
          </a:p>
          <a:p>
            <a:pPr lvl="1"/>
            <a:r>
              <a:rPr lang="en-US" dirty="0"/>
              <a:t>"ref" is INOUT, "out" is OUTPUT in .NET</a:t>
            </a:r>
          </a:p>
          <a:p>
            <a:pPr lvl="1"/>
            <a:r>
              <a:rPr lang="en-US" dirty="0"/>
              <a:t>making SQL output params .NET "ref" params replicates SQL</a:t>
            </a:r>
          </a:p>
          <a:p>
            <a:pPr lvl="1"/>
            <a:r>
              <a:rPr lang="en-US" dirty="0"/>
              <a:t>.NET "out" param can’t pass value into function</a:t>
            </a:r>
          </a:p>
          <a:p>
            <a:pPr lvl="1"/>
            <a:r>
              <a:rPr lang="en-US" dirty="0"/>
              <a:t>.NET “out” param must be assigned value</a:t>
            </a:r>
          </a:p>
        </p:txBody>
      </p:sp>
      <p:sp>
        <p:nvSpPr>
          <p:cNvPr id="873490" name="Text Box 18"/>
          <p:cNvSpPr txBox="1">
            <a:spLocks noChangeArrowheads="1"/>
          </p:cNvSpPr>
          <p:nvPr/>
        </p:nvSpPr>
        <p:spPr bwMode="auto">
          <a:xfrm>
            <a:off x="235857" y="5268686"/>
            <a:ext cx="2529860" cy="33855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sz="1600" b="0" dirty="0" smtClean="0">
                <a:solidFill>
                  <a:schemeClr val="tx1"/>
                </a:solidFill>
                <a:latin typeface="Lucida Console" pitchFamily="49" charset="0"/>
              </a:rPr>
              <a:t>must </a:t>
            </a:r>
            <a:r>
              <a:rPr lang="en-US" sz="1600" b="0" dirty="0">
                <a:solidFill>
                  <a:schemeClr val="tx1"/>
                </a:solidFill>
                <a:latin typeface="Lucida Console" pitchFamily="49" charset="0"/>
              </a:rPr>
              <a:t>be initialized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90491" y="4310063"/>
            <a:ext cx="8164522" cy="2301875"/>
            <a:chOff x="57" y="2715"/>
            <a:chExt cx="5143" cy="1450"/>
          </a:xfrm>
        </p:grpSpPr>
        <p:sp>
          <p:nvSpPr>
            <p:cNvPr id="873477" name="Line 5"/>
            <p:cNvSpPr>
              <a:spLocks noChangeShapeType="1"/>
            </p:cNvSpPr>
            <p:nvPr/>
          </p:nvSpPr>
          <p:spPr bwMode="auto">
            <a:xfrm>
              <a:off x="1748" y="2939"/>
              <a:ext cx="48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73485" name="Text Box 13"/>
            <p:cNvSpPr txBox="1">
              <a:spLocks noChangeArrowheads="1"/>
            </p:cNvSpPr>
            <p:nvPr/>
          </p:nvSpPr>
          <p:spPr bwMode="auto">
            <a:xfrm>
              <a:off x="57" y="3778"/>
              <a:ext cx="1671" cy="2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1600" b="0" dirty="0">
                  <a:solidFill>
                    <a:schemeClr val="tx1"/>
                  </a:solidFill>
                  <a:latin typeface="Lucida Console" pitchFamily="49" charset="0"/>
                </a:rPr>
                <a:t>passed-in value used</a:t>
              </a:r>
            </a:p>
          </p:txBody>
        </p:sp>
        <p:sp>
          <p:nvSpPr>
            <p:cNvPr id="873486" name="Rectangle 14"/>
            <p:cNvSpPr>
              <a:spLocks noChangeArrowheads="1"/>
            </p:cNvSpPr>
            <p:nvPr/>
          </p:nvSpPr>
          <p:spPr bwMode="auto">
            <a:xfrm>
              <a:off x="2062" y="2715"/>
              <a:ext cx="3138" cy="1450"/>
            </a:xfrm>
            <a:prstGeom prst="rect">
              <a:avLst/>
            </a:prstGeom>
            <a:gradFill rotWithShape="1">
              <a:gsLst>
                <a:gs pos="0">
                  <a:srgbClr val="FFFFE3"/>
                </a:gs>
                <a:gs pos="100000">
                  <a:srgbClr val="FFFFE3">
                    <a:gamma/>
                    <a:shade val="6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public class Math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{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public static void 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Invert3(SqlInt32 a, out SqlInt32 b)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{ b = 0; b += a; }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public static SqlInt32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Invert4(SqlInt32 a, ref SqlInt32 b)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{ b += a; }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}</a:t>
              </a:r>
            </a:p>
          </p:txBody>
        </p:sp>
        <p:sp>
          <p:nvSpPr>
            <p:cNvPr id="873489" name="Line 17"/>
            <p:cNvSpPr>
              <a:spLocks noChangeShapeType="1"/>
            </p:cNvSpPr>
            <p:nvPr/>
          </p:nvSpPr>
          <p:spPr bwMode="auto">
            <a:xfrm flipV="1">
              <a:off x="1564" y="3420"/>
              <a:ext cx="463" cy="8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73483" name="Line 11"/>
            <p:cNvSpPr>
              <a:spLocks noChangeShapeType="1"/>
            </p:cNvSpPr>
            <p:nvPr/>
          </p:nvSpPr>
          <p:spPr bwMode="auto">
            <a:xfrm flipV="1">
              <a:off x="1609" y="3897"/>
              <a:ext cx="417" cy="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94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Calling Between Stacks</a:t>
            </a:r>
            <a:endParaRPr lang="en-US"/>
          </a:p>
        </p:txBody>
      </p:sp>
      <p:sp>
        <p:nvSpPr>
          <p:cNvPr id="85094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"Subroutine" calls can be:</a:t>
            </a:r>
          </a:p>
          <a:p>
            <a:pPr lvl="1"/>
            <a:r>
              <a:rPr lang="en-US" smtClean="0"/>
              <a:t>T-SQL to T-SQL</a:t>
            </a:r>
          </a:p>
          <a:p>
            <a:pPr lvl="1"/>
            <a:r>
              <a:rPr lang="en-US" smtClean="0"/>
              <a:t>T-SQL to CLR</a:t>
            </a:r>
          </a:p>
          <a:p>
            <a:pPr lvl="1"/>
            <a:r>
              <a:rPr lang="en-US" smtClean="0"/>
              <a:t>CLR to T-SQL</a:t>
            </a:r>
          </a:p>
          <a:p>
            <a:pPr lvl="1"/>
            <a:r>
              <a:rPr lang="en-US" smtClean="0"/>
              <a:t>CLR to CLR</a:t>
            </a:r>
          </a:p>
          <a:p>
            <a:r>
              <a:rPr lang="en-US" smtClean="0"/>
              <a:t>T-SQL </a:t>
            </a:r>
            <a:r>
              <a:rPr lang="en-US" smtClean="0">
                <a:sym typeface="Wingdings" pitchFamily="2" charset="2"/>
              </a:rPr>
              <a:t></a:t>
            </a:r>
            <a:r>
              <a:rPr lang="en-US" smtClean="0"/>
              <a:t> CLR calls follow T-SQL rules</a:t>
            </a:r>
          </a:p>
          <a:p>
            <a:pPr lvl="1"/>
            <a:r>
              <a:rPr lang="en-US" smtClean="0"/>
              <a:t>No data types that T-SQL does not support</a:t>
            </a:r>
          </a:p>
          <a:p>
            <a:pPr lvl="2"/>
            <a:r>
              <a:rPr lang="en-US" smtClean="0"/>
              <a:t>Arrays and non-UDT objects</a:t>
            </a:r>
          </a:p>
          <a:p>
            <a:pPr lvl="1"/>
            <a:r>
              <a:rPr lang="en-US" smtClean="0"/>
              <a:t>No inheritance</a:t>
            </a:r>
          </a:p>
          <a:p>
            <a:pPr lvl="1"/>
            <a:r>
              <a:rPr lang="en-US" smtClean="0"/>
              <a:t>No polymorphism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5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Nullability</a:t>
            </a:r>
            <a:endParaRPr lang="en-US"/>
          </a:p>
        </p:txBody>
      </p:sp>
      <p:sp>
        <p:nvSpPr>
          <p:cNvPr id="8755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NULL data must be considered in code</a:t>
            </a:r>
          </a:p>
          <a:p>
            <a:pPr lvl="1"/>
            <a:r>
              <a:rPr lang="en-US" smtClean="0"/>
              <a:t>Passing NULL to built in type parameter produces exception</a:t>
            </a:r>
          </a:p>
          <a:p>
            <a:pPr lvl="2"/>
            <a:r>
              <a:rPr lang="en-US" smtClean="0"/>
              <a:t>unless RETURNS NULL ON NULL INPUT on UDF</a:t>
            </a:r>
          </a:p>
          <a:p>
            <a:pPr lvl="1"/>
            <a:r>
              <a:rPr lang="en-US" smtClean="0"/>
              <a:t>Use SqlTypes or .NET nullable types </a:t>
            </a:r>
          </a:p>
          <a:p>
            <a:pPr lvl="2"/>
            <a:r>
              <a:rPr lang="en-US" smtClean="0"/>
              <a:t>Nullable type support add in SQL Server 2008</a:t>
            </a:r>
          </a:p>
          <a:p>
            <a:pPr lvl="2"/>
            <a:r>
              <a:rPr lang="en-US" smtClean="0"/>
              <a:t>String data type is not nullable</a:t>
            </a:r>
          </a:p>
          <a:p>
            <a:pPr lvl="1"/>
            <a:r>
              <a:rPr lang="en-US" smtClean="0"/>
              <a:t>Functions should be compatible with SQL semantics</a:t>
            </a:r>
          </a:p>
          <a:p>
            <a:pPr lvl="2"/>
            <a:r>
              <a:rPr lang="en-US" smtClean="0"/>
              <a:t>should return null with null input for most operations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9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SqlTypes</a:t>
            </a:r>
            <a:endParaRPr lang="en-US" dirty="0"/>
          </a:p>
        </p:txBody>
      </p:sp>
      <p:sp>
        <p:nvSpPr>
          <p:cNvPr id="85299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System.Data.SqlTypes</a:t>
            </a:r>
            <a:endParaRPr lang="en-US" dirty="0"/>
          </a:p>
          <a:p>
            <a:pPr lvl="1"/>
            <a:r>
              <a:rPr lang="en-US" dirty="0" err="1"/>
              <a:t>SqlTypes</a:t>
            </a:r>
            <a:r>
              <a:rPr lang="en-US" dirty="0"/>
              <a:t> or .NET built in types CAN be used</a:t>
            </a:r>
          </a:p>
          <a:p>
            <a:pPr lvl="1"/>
            <a:r>
              <a:rPr lang="en-US" dirty="0" err="1"/>
              <a:t>SqlTypes</a:t>
            </a:r>
            <a:r>
              <a:rPr lang="en-US" dirty="0"/>
              <a:t> </a:t>
            </a:r>
            <a:r>
              <a:rPr lang="en-US" dirty="0" smtClean="0"/>
              <a:t>isomorphic </a:t>
            </a:r>
            <a:r>
              <a:rPr lang="en-US" dirty="0"/>
              <a:t>with SQL Server </a:t>
            </a:r>
            <a:r>
              <a:rPr lang="en-US" dirty="0" smtClean="0"/>
              <a:t>types</a:t>
            </a:r>
          </a:p>
          <a:p>
            <a:pPr lvl="1"/>
            <a:r>
              <a:rPr lang="en-US" dirty="0" err="1" smtClean="0"/>
              <a:t>SqlTypes</a:t>
            </a:r>
            <a:r>
              <a:rPr lang="en-US" dirty="0" smtClean="0"/>
              <a:t> test for null by using </a:t>
            </a:r>
            <a:r>
              <a:rPr lang="en-US" dirty="0" err="1" smtClean="0"/>
              <a:t>INullable.IsNull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Set null by [</a:t>
            </a:r>
            <a:r>
              <a:rPr lang="en-US" dirty="0" err="1" smtClean="0"/>
              <a:t>SqlType</a:t>
            </a:r>
            <a:r>
              <a:rPr lang="en-US" dirty="0" smtClean="0"/>
              <a:t>].Null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709738" y="3887788"/>
            <a:ext cx="5319712" cy="181292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marL="114300">
              <a:lnSpc>
                <a:spcPct val="100000"/>
              </a:lnSpc>
              <a:buSzPct val="95000"/>
            </a:pP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public static void </a:t>
            </a:r>
            <a:r>
              <a:rPr lang="en-US" alt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AddOne</a:t>
            </a: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(ref SqlInt32 y)</a:t>
            </a:r>
          </a:p>
          <a:p>
            <a:pPr marL="114300">
              <a:lnSpc>
                <a:spcPct val="100000"/>
              </a:lnSpc>
              <a:buSzPct val="95000"/>
            </a:pP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{</a:t>
            </a:r>
          </a:p>
          <a:p>
            <a:pPr marL="114300">
              <a:lnSpc>
                <a:spcPct val="100000"/>
              </a:lnSpc>
              <a:buSzPct val="95000"/>
            </a:pP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if (!</a:t>
            </a:r>
            <a:r>
              <a:rPr lang="en-US" alt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y.IsNull</a:t>
            </a: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 marL="114300">
              <a:lnSpc>
                <a:spcPct val="100000"/>
              </a:lnSpc>
              <a:buSzPct val="95000"/>
            </a:pP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y = y + 1;</a:t>
            </a:r>
          </a:p>
          <a:p>
            <a:pPr marL="114300">
              <a:lnSpc>
                <a:spcPct val="100000"/>
              </a:lnSpc>
              <a:buSzPct val="95000"/>
            </a:pP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else </a:t>
            </a:r>
          </a:p>
          <a:p>
            <a:pPr marL="114300">
              <a:lnSpc>
                <a:spcPct val="100000"/>
              </a:lnSpc>
              <a:buSzPct val="95000"/>
            </a:pP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y = SqlInt32.Null;</a:t>
            </a:r>
          </a:p>
          <a:p>
            <a:pPr marL="114300">
              <a:lnSpc>
                <a:spcPct val="100000"/>
              </a:lnSpc>
              <a:buSzPct val="95000"/>
            </a:pP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}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.NET Nullable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.NET 2.0 introduced nullable data stype</a:t>
            </a:r>
          </a:p>
          <a:p>
            <a:pPr lvl="1"/>
            <a:r>
              <a:rPr lang="en-US" smtClean="0"/>
              <a:t>Instances of System.Nullable struct</a:t>
            </a:r>
          </a:p>
          <a:p>
            <a:pPr lvl="1"/>
            <a:r>
              <a:rPr lang="en-US" smtClean="0"/>
              <a:t>e.g. Nullable&lt;Int32&gt;, Nullable&lt;int&gt;,  int?</a:t>
            </a:r>
          </a:p>
          <a:p>
            <a:pPr lvl="1"/>
            <a:r>
              <a:rPr lang="en-US" smtClean="0"/>
              <a:t>Nullable (Of Int32), Nullable(Of Int)</a:t>
            </a:r>
          </a:p>
          <a:p>
            <a:r>
              <a:rPr lang="en-US" smtClean="0"/>
              <a:t>The type can be assigned a null value</a:t>
            </a:r>
          </a:p>
          <a:p>
            <a:pPr lvl="1"/>
            <a:r>
              <a:rPr lang="en-US" smtClean="0"/>
              <a:t>int? x = null;</a:t>
            </a:r>
          </a:p>
          <a:p>
            <a:r>
              <a:rPr lang="en-US" smtClean="0"/>
              <a:t>Check for null with HasValue</a:t>
            </a:r>
          </a:p>
          <a:p>
            <a:pPr lvl="1"/>
            <a:r>
              <a:rPr lang="en-US" smtClean="0"/>
              <a:t>If HasValue is true can assign Value property to non-nullable instance</a:t>
            </a:r>
          </a:p>
          <a:p>
            <a:pPr lvl="1"/>
            <a:r>
              <a:rPr lang="en-US" smtClean="0"/>
              <a:t>Can assign a default for a null value</a:t>
            </a:r>
          </a:p>
          <a:p>
            <a:pPr lvl="2"/>
            <a:r>
              <a:rPr lang="en-US" smtClean="0"/>
              <a:t>int? x = null; y = x ?? 0</a:t>
            </a:r>
          </a:p>
          <a:p>
            <a:pPr lvl="2"/>
            <a:r>
              <a:rPr lang="en-US" smtClean="0"/>
              <a:t>y = x.GetNullOrDefault()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Table-Valued Functions</a:t>
            </a:r>
            <a:endParaRPr lang="en-US" dirty="0"/>
          </a:p>
        </p:txBody>
      </p:sp>
      <p:sp>
        <p:nvSpPr>
          <p:cNvPr id="84480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SQLCLR supports multi-statement TVFs</a:t>
            </a:r>
          </a:p>
          <a:p>
            <a:pPr lvl="1"/>
            <a:r>
              <a:rPr lang="en-US" smtClean="0"/>
              <a:t>No SQLCLR single statement TVFs</a:t>
            </a:r>
          </a:p>
          <a:p>
            <a:r>
              <a:rPr lang="en-US" smtClean="0"/>
              <a:t>Table-valued functions are written as two methods</a:t>
            </a:r>
          </a:p>
          <a:p>
            <a:pPr lvl="1"/>
            <a:r>
              <a:rPr lang="en-US" smtClean="0"/>
              <a:t>first method returns IEnumerable or IEnumerator</a:t>
            </a:r>
          </a:p>
          <a:p>
            <a:pPr lvl="1"/>
            <a:r>
              <a:rPr lang="en-US" smtClean="0"/>
              <a:t>second method produces rows</a:t>
            </a:r>
          </a:p>
          <a:p>
            <a:pPr lvl="1"/>
            <a:r>
              <a:rPr lang="en-US" smtClean="0"/>
              <a:t>first method </a:t>
            </a:r>
          </a:p>
          <a:p>
            <a:pPr lvl="2"/>
            <a:r>
              <a:rPr lang="en-US" smtClean="0"/>
              <a:t>contains SqlFunction attribute</a:t>
            </a:r>
          </a:p>
          <a:p>
            <a:pPr lvl="2"/>
            <a:r>
              <a:rPr lang="en-US" smtClean="0"/>
              <a:t>FillRowMethod points to second method</a:t>
            </a:r>
          </a:p>
          <a:p>
            <a:pPr lvl="2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0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.NET methods caveats</a:t>
            </a:r>
            <a:endParaRPr lang="en-US"/>
          </a:p>
        </p:txBody>
      </p:sp>
      <p:sp>
        <p:nvSpPr>
          <p:cNvPr id="8550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.NET methods have some limitations with respect to</a:t>
            </a:r>
          </a:p>
          <a:p>
            <a:pPr lvl="1"/>
            <a:r>
              <a:rPr lang="en-US" smtClean="0"/>
              <a:t>Object-oriented concepts</a:t>
            </a:r>
          </a:p>
          <a:p>
            <a:pPr lvl="2"/>
            <a:r>
              <a:rPr lang="en-US" smtClean="0"/>
              <a:t>no overloaded methods</a:t>
            </a:r>
          </a:p>
          <a:p>
            <a:pPr lvl="1"/>
            <a:r>
              <a:rPr lang="en-US" smtClean="0"/>
              <a:t>Transact SQL method declarations</a:t>
            </a:r>
          </a:p>
          <a:p>
            <a:pPr lvl="2"/>
            <a:r>
              <a:rPr lang="en-US" smtClean="0"/>
              <a:t>no SQL rowversion, varchar types as .NET method parms</a:t>
            </a:r>
          </a:p>
          <a:p>
            <a:pPr lvl="2"/>
            <a:r>
              <a:rPr lang="en-US" smtClean="0"/>
              <a:t>no varchars in .NET table-valued UDFs</a:t>
            </a:r>
          </a:p>
          <a:p>
            <a:pPr lvl="1"/>
            <a:r>
              <a:rPr lang="en-US" smtClean="0"/>
              <a:t>cannot specify ENCRYPTION or SCHEMABINDING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083" name="Rectangle 179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SqlClient inside SQL Server</a:t>
            </a:r>
            <a:endParaRPr lang="en-US"/>
          </a:p>
        </p:txBody>
      </p:sp>
      <p:sp>
        <p:nvSpPr>
          <p:cNvPr id="892084" name="Rectangle 180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SQLCLR needs no explicit connection</a:t>
            </a:r>
          </a:p>
          <a:p>
            <a:pPr lvl="1"/>
            <a:r>
              <a:rPr lang="en-US" smtClean="0"/>
              <a:t>unneeded and wasteful</a:t>
            </a:r>
          </a:p>
          <a:p>
            <a:pPr lvl="1"/>
            <a:r>
              <a:rPr lang="en-US" smtClean="0"/>
              <a:t>commands are part of same batch</a:t>
            </a:r>
          </a:p>
          <a:p>
            <a:pPr lvl="1"/>
            <a:r>
              <a:rPr lang="en-US" smtClean="0"/>
              <a:t>code may already be in a transaction</a:t>
            </a:r>
          </a:p>
          <a:p>
            <a:r>
              <a:rPr lang="en-US" smtClean="0"/>
              <a:t>Context provides direct access to server-specific concepts</a:t>
            </a:r>
          </a:p>
          <a:p>
            <a:pPr lvl="1"/>
            <a:r>
              <a:rPr lang="en-US" smtClean="0"/>
              <a:t>code runs as though part of database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8202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SQLCLR Objects</a:t>
            </a:r>
          </a:p>
          <a:p>
            <a:r>
              <a:rPr lang="en-US" dirty="0" smtClean="0"/>
              <a:t>Mapping SQL and CLR concepts</a:t>
            </a:r>
          </a:p>
          <a:p>
            <a:r>
              <a:rPr lang="en-US" dirty="0" smtClean="0"/>
              <a:t>SQLCLR Data Access</a:t>
            </a:r>
          </a:p>
          <a:p>
            <a:r>
              <a:rPr lang="en-US" dirty="0" smtClean="0"/>
              <a:t>T-SQL vs. SQLCLR best practices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49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09600" y="152400"/>
            <a:ext cx="8021638" cy="1065213"/>
          </a:xfrm>
        </p:spPr>
        <p:txBody>
          <a:bodyPr/>
          <a:lstStyle/>
          <a:p>
            <a:r>
              <a:rPr lang="en-US"/>
              <a:t>Model similarity</a:t>
            </a:r>
          </a:p>
        </p:txBody>
      </p:sp>
      <p:sp>
        <p:nvSpPr>
          <p:cNvPr id="831492" name="Rectangle 4"/>
          <p:cNvSpPr>
            <a:spLocks noChangeArrowheads="1"/>
          </p:cNvSpPr>
          <p:nvPr/>
        </p:nvSpPr>
        <p:spPr bwMode="auto">
          <a:xfrm>
            <a:off x="444500" y="1247775"/>
            <a:ext cx="8431213" cy="50450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public static void InsertCustomer(SqlString region)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{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using (SqlConnection conn = new SqlConnection())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{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if (SqlContext.IsAvailable)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  conn.ConnectionString = "Context connection=true";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else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  conn.ConnectionString = GetConnString("cust");</a:t>
            </a:r>
          </a:p>
          <a:p>
            <a:pPr algn="l">
              <a:lnSpc>
                <a:spcPct val="100000"/>
              </a:lnSpc>
            </a:pPr>
            <a:endParaRPr lang="en-US" sz="18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onsole" pitchFamily="49" charset="0"/>
            </a:endParaRP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conn.Open();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SqlCommand cmd = new SqlCommand();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cmd.Connection = conn;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cmd.CommandText = "insert into customers values(...)";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cmd.Parameters.Add("@region", SqlDbType.VarChar);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cmd.Parameters[0].Value = region;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  int rowsaffected = cmd.ExecuteNonQuery();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 }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SqlContext</a:t>
            </a:r>
            <a:endParaRPr lang="en-US"/>
          </a:p>
        </p:txBody>
      </p:sp>
      <p:sp>
        <p:nvSpPr>
          <p:cNvPr id="83558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SqlContext represents in-server differences</a:t>
            </a:r>
          </a:p>
          <a:p>
            <a:pPr lvl="1"/>
            <a:r>
              <a:rPr lang="en-US" smtClean="0"/>
              <a:t>Pipe property </a:t>
            </a:r>
          </a:p>
          <a:p>
            <a:pPr lvl="2"/>
            <a:r>
              <a:rPr lang="en-US" smtClean="0"/>
              <a:t>gets pipe to the output TDS stream</a:t>
            </a:r>
          </a:p>
          <a:p>
            <a:pPr lvl="2"/>
            <a:r>
              <a:rPr lang="en-US" smtClean="0"/>
              <a:t>pipe permits sending messages, results</a:t>
            </a:r>
          </a:p>
          <a:p>
            <a:pPr lvl="1"/>
            <a:r>
              <a:rPr lang="en-US" smtClean="0"/>
              <a:t>TriggerContext property </a:t>
            </a:r>
          </a:p>
          <a:p>
            <a:pPr lvl="2"/>
            <a:r>
              <a:rPr lang="en-US" smtClean="0"/>
              <a:t>allows use of trigger-specifics</a:t>
            </a:r>
          </a:p>
          <a:p>
            <a:pPr lvl="1"/>
            <a:r>
              <a:rPr lang="en-US" smtClean="0"/>
              <a:t>WindowsIdentity </a:t>
            </a:r>
          </a:p>
          <a:p>
            <a:pPr lvl="2"/>
            <a:r>
              <a:rPr lang="en-US" smtClean="0"/>
              <a:t>identifies execution principal</a:t>
            </a:r>
          </a:p>
          <a:p>
            <a:pPr lvl="2"/>
            <a:r>
              <a:rPr lang="en-US" smtClean="0"/>
              <a:t>allows impersonation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63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SqlPipe</a:t>
            </a:r>
            <a:endParaRPr lang="en-US"/>
          </a:p>
        </p:txBody>
      </p:sp>
      <p:sp>
        <p:nvSpPr>
          <p:cNvPr id="83763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SqlPipe is the communication mechanism</a:t>
            </a:r>
          </a:p>
          <a:p>
            <a:pPr lvl="1"/>
            <a:r>
              <a:rPr lang="en-US" smtClean="0"/>
              <a:t>for messages sent from the server (TSQL PRINT function)</a:t>
            </a:r>
          </a:p>
          <a:p>
            <a:pPr lvl="1"/>
            <a:r>
              <a:rPr lang="en-US" smtClean="0"/>
              <a:t>sets of results</a:t>
            </a:r>
          </a:p>
          <a:p>
            <a:pPr lvl="2"/>
            <a:r>
              <a:rPr lang="en-US" smtClean="0"/>
              <a:t>execute and send results - ExecuteAndSend(SqlCommand)</a:t>
            </a:r>
          </a:p>
          <a:p>
            <a:pPr lvl="2"/>
            <a:r>
              <a:rPr lang="en-US" smtClean="0"/>
              <a:t>can send all at once - Send(SqlDataReader)</a:t>
            </a:r>
          </a:p>
          <a:p>
            <a:pPr lvl="2"/>
            <a:r>
              <a:rPr lang="en-US" smtClean="0"/>
              <a:t>can send one row - Send(SqlDataRecord)</a:t>
            </a:r>
          </a:p>
          <a:p>
            <a:pPr lvl="2"/>
            <a:r>
              <a:rPr lang="en-US" smtClean="0"/>
              <a:t>can buffer/stream rows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SqlDataRecord</a:t>
            </a:r>
            <a:endParaRPr lang="en-US"/>
          </a:p>
        </p:txBody>
      </p:sp>
      <p:sp>
        <p:nvSpPr>
          <p:cNvPr id="9103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SqlDataRecord is in-server specific</a:t>
            </a:r>
          </a:p>
          <a:p>
            <a:pPr lvl="1"/>
            <a:r>
              <a:rPr lang="en-US" smtClean="0"/>
              <a:t>for sending TABLE-shaped data NOT from a SQL query</a:t>
            </a:r>
          </a:p>
          <a:p>
            <a:pPr lvl="1"/>
            <a:r>
              <a:rPr lang="en-US" smtClean="0"/>
              <a:t>optimized pipelining of results through SqlPipe methods</a:t>
            </a:r>
          </a:p>
          <a:p>
            <a:pPr lvl="2"/>
            <a:r>
              <a:rPr lang="en-US" smtClean="0"/>
              <a:t>SendResultsStart</a:t>
            </a:r>
          </a:p>
          <a:p>
            <a:pPr lvl="2"/>
            <a:r>
              <a:rPr lang="en-US" smtClean="0"/>
              <a:t>SendResultRow</a:t>
            </a:r>
          </a:p>
          <a:p>
            <a:pPr lvl="2"/>
            <a:r>
              <a:rPr lang="en-US" smtClean="0"/>
              <a:t>SendResultsEnd</a:t>
            </a:r>
          </a:p>
          <a:p>
            <a:pPr lvl="2"/>
            <a:endParaRPr lang="en-US" smtClean="0"/>
          </a:p>
          <a:p>
            <a:pPr lvl="1"/>
            <a:endParaRPr 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DMVs and Catalog Views</a:t>
            </a:r>
            <a:endParaRPr lang="en-US"/>
          </a:p>
        </p:txBody>
      </p:sp>
      <p:sp>
        <p:nvSpPr>
          <p:cNvPr id="9103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sys.assembly</a:t>
            </a:r>
            <a:r>
              <a:rPr lang="en-US" dirty="0" smtClean="0"/>
              <a:t>*</a:t>
            </a:r>
          </a:p>
          <a:p>
            <a:pPr lvl="1"/>
            <a:r>
              <a:rPr lang="en-US" dirty="0" err="1" smtClean="0"/>
              <a:t>sys.assemblies</a:t>
            </a:r>
            <a:endParaRPr lang="en-US" dirty="0" smtClean="0"/>
          </a:p>
          <a:p>
            <a:pPr lvl="1"/>
            <a:r>
              <a:rPr lang="en-US" dirty="0" err="1" smtClean="0"/>
              <a:t>sys.assembly_files</a:t>
            </a:r>
            <a:endParaRPr lang="en-US" dirty="0" smtClean="0"/>
          </a:p>
          <a:p>
            <a:pPr lvl="1"/>
            <a:r>
              <a:rPr lang="en-US" dirty="0" err="1" smtClean="0"/>
              <a:t>sys.assembly_references</a:t>
            </a:r>
            <a:endParaRPr lang="en-US" dirty="0" smtClean="0"/>
          </a:p>
          <a:p>
            <a:r>
              <a:rPr lang="en-US" dirty="0" err="1" smtClean="0"/>
              <a:t>sys.dm_clr</a:t>
            </a:r>
            <a:r>
              <a:rPr lang="en-US" dirty="0" smtClean="0"/>
              <a:t>*</a:t>
            </a:r>
          </a:p>
          <a:p>
            <a:pPr lvl="1"/>
            <a:r>
              <a:rPr lang="en-US" dirty="0" err="1" smtClean="0"/>
              <a:t>sys.dm_clr_appdomains</a:t>
            </a:r>
            <a:endParaRPr lang="en-US" dirty="0" smtClean="0"/>
          </a:p>
          <a:p>
            <a:pPr lvl="1"/>
            <a:r>
              <a:rPr lang="en-US" dirty="0" err="1" smtClean="0"/>
              <a:t>sys.dm_clr_loaded_assemblies</a:t>
            </a:r>
            <a:endParaRPr lang="en-US" dirty="0" smtClean="0"/>
          </a:p>
          <a:p>
            <a:pPr lvl="1"/>
            <a:r>
              <a:rPr lang="en-US" dirty="0" err="1" smtClean="0"/>
              <a:t>sys.dm_clr_properties</a:t>
            </a:r>
            <a:endParaRPr lang="en-US" dirty="0" smtClean="0"/>
          </a:p>
          <a:p>
            <a:pPr lvl="1"/>
            <a:r>
              <a:rPr lang="en-US" dirty="0" err="1" smtClean="0"/>
              <a:t>sys.dm_clr_tasks</a:t>
            </a:r>
            <a:endParaRPr lang="en-US" dirty="0" smtClean="0"/>
          </a:p>
          <a:p>
            <a:r>
              <a:rPr lang="en-US" dirty="0" err="1" smtClean="0"/>
              <a:t>sys.dm_exec_query_stats</a:t>
            </a:r>
            <a:endParaRPr lang="en-US" dirty="0" smtClean="0"/>
          </a:p>
          <a:p>
            <a:r>
              <a:rPr lang="en-US" dirty="0" err="1" smtClean="0"/>
              <a:t>sys.dm_exec_requests</a:t>
            </a:r>
            <a:endParaRPr lang="en-US" dirty="0" smtClean="0"/>
          </a:p>
          <a:p>
            <a:r>
              <a:rPr lang="en-US" dirty="0" err="1" smtClean="0"/>
              <a:t>sys.dm_exec_cached_plans</a:t>
            </a:r>
            <a:endParaRPr lang="en-US" dirty="0" smtClean="0"/>
          </a:p>
          <a:p>
            <a:r>
              <a:rPr lang="en-US" dirty="0" err="1" smtClean="0"/>
              <a:t>sys.dm_os_memory_clerks</a:t>
            </a:r>
            <a:r>
              <a:rPr lang="en-US" dirty="0" smtClean="0"/>
              <a:t>/objects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680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T-SQL and Code - Definitions</a:t>
            </a:r>
            <a:endParaRPr lang="en-US" dirty="0"/>
          </a:p>
        </p:txBody>
      </p:sp>
      <p:sp>
        <p:nvSpPr>
          <p:cNvPr id="8202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SQL: query language for RDBMS</a:t>
            </a:r>
          </a:p>
          <a:p>
            <a:r>
              <a:rPr lang="en-US" smtClean="0"/>
              <a:t>T-SQL: Microsoft SQL Server procedural extensions to SQL</a:t>
            </a:r>
          </a:p>
          <a:p>
            <a:r>
              <a:rPr lang="en-US" smtClean="0"/>
              <a:t>XP_SP: complex procedural code</a:t>
            </a:r>
          </a:p>
          <a:p>
            <a:pPr lvl="1"/>
            <a:r>
              <a:rPr lang="en-US" smtClean="0"/>
              <a:t>usually written in C/C++</a:t>
            </a:r>
          </a:p>
          <a:p>
            <a:r>
              <a:rPr lang="en-US" smtClean="0"/>
              <a:t>sp_OA: OLE automation procedures</a:t>
            </a:r>
          </a:p>
          <a:p>
            <a:pPr lvl="1"/>
            <a:r>
              <a:rPr lang="en-US" smtClean="0"/>
              <a:t>calling COM objects from T-SQL</a:t>
            </a:r>
          </a:p>
          <a:p>
            <a:r>
              <a:rPr lang="en-US" smtClean="0"/>
              <a:t>SQLCLR: SQL Server using Microsoft .NET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969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3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SQL</a:t>
            </a:r>
            <a:endParaRPr lang="en-US"/>
          </a:p>
        </p:txBody>
      </p:sp>
      <p:sp>
        <p:nvSpPr>
          <p:cNvPr id="8243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 always best for set operations</a:t>
            </a:r>
          </a:p>
          <a:p>
            <a:pPr lvl="1"/>
            <a:r>
              <a:rPr lang="en-US" smtClean="0"/>
              <a:t>Set-based query fastest</a:t>
            </a:r>
          </a:p>
          <a:p>
            <a:pPr lvl="2"/>
            <a:r>
              <a:rPr lang="en-US" smtClean="0"/>
              <a:t>Optimizer can use statistics</a:t>
            </a:r>
          </a:p>
          <a:p>
            <a:pPr lvl="2"/>
            <a:r>
              <a:rPr lang="en-US" smtClean="0"/>
              <a:t>More info for optimizer, faster execution</a:t>
            </a:r>
          </a:p>
          <a:p>
            <a:pPr lvl="1"/>
            <a:r>
              <a:rPr lang="en-US" smtClean="0"/>
              <a:t>Cursor access slower in any language</a:t>
            </a:r>
          </a:p>
          <a:p>
            <a:pPr lvl="2"/>
            <a:r>
              <a:rPr lang="en-US" smtClean="0"/>
              <a:t>Hard codes execution plan – defeats optimizer</a:t>
            </a:r>
          </a:p>
          <a:p>
            <a:pPr lvl="2"/>
            <a:r>
              <a:rPr lang="en-US" smtClean="0"/>
              <a:t>Extra storage overhead</a:t>
            </a:r>
          </a:p>
          <a:p>
            <a:pPr lvl="2"/>
            <a:r>
              <a:rPr lang="en-US" smtClean="0"/>
              <a:t>Extra data fetch overhead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61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Which Language?</a:t>
            </a:r>
            <a:endParaRPr lang="en-US"/>
          </a:p>
        </p:txBody>
      </p:sp>
      <p:sp>
        <p:nvSpPr>
          <p:cNvPr id="82637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T-SQL is interpreted</a:t>
            </a:r>
          </a:p>
          <a:p>
            <a:pPr lvl="1"/>
            <a:r>
              <a:rPr lang="en-US" smtClean="0"/>
              <a:t>Not optimized for heavy procedural code</a:t>
            </a:r>
          </a:p>
          <a:p>
            <a:pPr lvl="1"/>
            <a:r>
              <a:rPr lang="en-US" smtClean="0"/>
              <a:t>Un-optimized string handling</a:t>
            </a:r>
          </a:p>
          <a:p>
            <a:pPr lvl="1"/>
            <a:r>
              <a:rPr lang="en-US" smtClean="0"/>
              <a:t>Good library of data-centric built-ins</a:t>
            </a:r>
          </a:p>
          <a:p>
            <a:r>
              <a:rPr lang="en-US" smtClean="0"/>
              <a:t>SQLCLR is compiled</a:t>
            </a:r>
          </a:p>
          <a:p>
            <a:pPr lvl="1"/>
            <a:r>
              <a:rPr lang="en-US" smtClean="0"/>
              <a:t>Procedural code order of magnitude faster</a:t>
            </a:r>
          </a:p>
          <a:p>
            <a:pPr lvl="1"/>
            <a:r>
              <a:rPr lang="en-US" smtClean="0"/>
              <a:t>More procedural code – more speed gain</a:t>
            </a:r>
          </a:p>
          <a:p>
            <a:pPr lvl="1"/>
            <a:r>
              <a:rPr lang="en-US" smtClean="0"/>
              <a:t>.NET BCL are "built-ins"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66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Procedural Example</a:t>
            </a:r>
            <a:endParaRPr lang="en-US"/>
          </a:p>
        </p:txBody>
      </p:sp>
      <p:sp>
        <p:nvSpPr>
          <p:cNvPr id="82841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Suppose you wrote...</a:t>
            </a:r>
          </a:p>
          <a:p>
            <a:pPr lvl="1"/>
            <a:r>
              <a:rPr lang="en-US" smtClean="0"/>
              <a:t>A regex library</a:t>
            </a:r>
          </a:p>
          <a:p>
            <a:pPr lvl="1"/>
            <a:r>
              <a:rPr lang="en-US" smtClean="0"/>
              <a:t>An XSLT processor</a:t>
            </a:r>
          </a:p>
          <a:p>
            <a:r>
              <a:rPr lang="en-US" smtClean="0"/>
              <a:t>SQLCLR is best choice</a:t>
            </a:r>
          </a:p>
          <a:p>
            <a:pPr lvl="1"/>
            <a:r>
              <a:rPr lang="en-US" smtClean="0"/>
              <a:t>SQL query optimizer won't help here</a:t>
            </a:r>
          </a:p>
          <a:p>
            <a:pPr lvl="1"/>
            <a:r>
              <a:rPr lang="en-US" smtClean="0"/>
              <a:t>Orders of magnitude faster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7213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CLR and UDFs</a:t>
            </a:r>
            <a:endParaRPr lang="en-US"/>
          </a:p>
        </p:txBody>
      </p:sp>
      <p:sp>
        <p:nvSpPr>
          <p:cNvPr id="83251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Prefer CLR for UDFs</a:t>
            </a:r>
          </a:p>
          <a:p>
            <a:pPr lvl="1"/>
            <a:r>
              <a:rPr lang="en-US" smtClean="0"/>
              <a:t>UDF is usually computation</a:t>
            </a:r>
          </a:p>
          <a:p>
            <a:pPr lvl="1"/>
            <a:r>
              <a:rPr lang="en-US" smtClean="0"/>
              <a:t>If no data, no data access overhead</a:t>
            </a:r>
          </a:p>
          <a:p>
            <a:pPr lvl="2"/>
            <a:r>
              <a:rPr lang="en-US" smtClean="0"/>
              <a:t>SqlFunction – DataAccessKind property</a:t>
            </a:r>
          </a:p>
          <a:p>
            <a:pPr lvl="2"/>
            <a:r>
              <a:rPr lang="en-US" smtClean="0"/>
              <a:t>SqlFunction – SystemDataAccessKind property</a:t>
            </a:r>
          </a:p>
          <a:p>
            <a:r>
              <a:rPr lang="en-US" smtClean="0"/>
              <a:t>Transact-SQL slower for scalar UDF</a:t>
            </a:r>
          </a:p>
          <a:p>
            <a:pPr lvl="1"/>
            <a:r>
              <a:rPr lang="en-US" smtClean="0"/>
              <a:t>Computation slow because of interpreted</a:t>
            </a:r>
          </a:p>
          <a:p>
            <a:pPr lvl="1"/>
            <a:r>
              <a:rPr lang="en-US" smtClean="0"/>
              <a:t>T-SQL UDF faster in 2005 than 2000</a:t>
            </a:r>
          </a:p>
          <a:p>
            <a:pPr lvl="2"/>
            <a:r>
              <a:rPr lang="en-US" smtClean="0"/>
              <a:t>But still slower than SQLCLR UDF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147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2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SQL Server and .NET</a:t>
            </a:r>
          </a:p>
        </p:txBody>
      </p:sp>
      <p:sp>
        <p:nvSpPr>
          <p:cNvPr id="82227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SQL Server’s integration of .NET runtime has these goals</a:t>
            </a:r>
          </a:p>
          <a:p>
            <a:pPr lvl="1"/>
            <a:r>
              <a:rPr lang="en-US"/>
              <a:t>Security</a:t>
            </a:r>
          </a:p>
          <a:p>
            <a:pPr lvl="1"/>
            <a:r>
              <a:rPr lang="en-US"/>
              <a:t>Reliability</a:t>
            </a:r>
          </a:p>
          <a:p>
            <a:pPr lvl="1"/>
            <a:r>
              <a:rPr lang="en-US"/>
              <a:t>Performance</a:t>
            </a:r>
          </a:p>
          <a:p>
            <a:pPr lvl="1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Table-Valued Functions</a:t>
            </a:r>
            <a:endParaRPr lang="en-US"/>
          </a:p>
        </p:txBody>
      </p:sp>
      <p:sp>
        <p:nvSpPr>
          <p:cNvPr id="83456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SQLCLR streams TVFs</a:t>
            </a:r>
          </a:p>
          <a:p>
            <a:pPr lvl="1"/>
            <a:r>
              <a:rPr lang="en-US" smtClean="0"/>
              <a:t>Better for multi-statement TVFs</a:t>
            </a:r>
          </a:p>
          <a:p>
            <a:pPr lvl="1"/>
            <a:r>
              <a:rPr lang="en-US" smtClean="0"/>
              <a:t>T-SQL stores results in a worktable</a:t>
            </a:r>
          </a:p>
          <a:p>
            <a:pPr lvl="1"/>
            <a:r>
              <a:rPr lang="en-US" smtClean="0"/>
              <a:t>Easy TVF creation</a:t>
            </a:r>
          </a:p>
          <a:p>
            <a:pPr lvl="2"/>
            <a:r>
              <a:rPr lang="en-US" smtClean="0"/>
              <a:t>Main method returns IEnumerator or IEnumerable</a:t>
            </a:r>
          </a:p>
          <a:p>
            <a:pPr lvl="2"/>
            <a:r>
              <a:rPr lang="en-US" smtClean="0"/>
              <a:t>FillRowMethod called for each row</a:t>
            </a:r>
          </a:p>
          <a:p>
            <a:r>
              <a:rPr lang="en-US" smtClean="0"/>
              <a:t>SQLCLR TVFs can be declared as ordered in SQL Server 2008</a:t>
            </a:r>
          </a:p>
          <a:p>
            <a:pPr lvl="1"/>
            <a:r>
              <a:rPr lang="en-US" smtClean="0"/>
              <a:t>May produce better plans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49016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65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External Resources</a:t>
            </a:r>
            <a:endParaRPr lang="en-US"/>
          </a:p>
        </p:txBody>
      </p:sp>
      <p:sp>
        <p:nvSpPr>
          <p:cNvPr id="83865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SQLCLR best choice for external</a:t>
            </a:r>
          </a:p>
          <a:p>
            <a:pPr lvl="1"/>
            <a:r>
              <a:rPr lang="en-US" smtClean="0"/>
              <a:t>Preferred over undoc’d SPs</a:t>
            </a:r>
          </a:p>
          <a:p>
            <a:r>
              <a:rPr lang="en-US" smtClean="0"/>
              <a:t>External resources include:</a:t>
            </a:r>
          </a:p>
          <a:p>
            <a:pPr lvl="1"/>
            <a:r>
              <a:rPr lang="en-US" smtClean="0"/>
              <a:t>File system</a:t>
            </a:r>
          </a:p>
          <a:p>
            <a:pPr lvl="1"/>
            <a:r>
              <a:rPr lang="en-US" smtClean="0"/>
              <a:t>Event log</a:t>
            </a:r>
          </a:p>
          <a:p>
            <a:pPr lvl="1"/>
            <a:r>
              <a:rPr lang="en-US" smtClean="0"/>
              <a:t>Web Service client</a:t>
            </a:r>
          </a:p>
          <a:p>
            <a:pPr lvl="1"/>
            <a:r>
              <a:rPr lang="en-US" smtClean="0"/>
              <a:t>Registry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9789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7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T-SQL and Syntax Checking</a:t>
            </a:r>
            <a:endParaRPr lang="en-US"/>
          </a:p>
        </p:txBody>
      </p:sp>
      <p:sp>
        <p:nvSpPr>
          <p:cNvPr id="8427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T-SQL uses static SQL</a:t>
            </a:r>
          </a:p>
          <a:p>
            <a:pPr lvl="1"/>
            <a:r>
              <a:rPr lang="en-US" smtClean="0"/>
              <a:t>Static SQL can be syntax checked</a:t>
            </a:r>
          </a:p>
          <a:p>
            <a:pPr lvl="2"/>
            <a:r>
              <a:rPr lang="en-US" smtClean="0"/>
              <a:t>At CREATE PROCEDURE time</a:t>
            </a:r>
          </a:p>
          <a:p>
            <a:pPr lvl="2"/>
            <a:r>
              <a:rPr lang="en-US" smtClean="0"/>
              <a:t>At CREATE FUNCTION time</a:t>
            </a:r>
          </a:p>
          <a:p>
            <a:pPr lvl="3"/>
            <a:r>
              <a:rPr lang="en-US" smtClean="0"/>
              <a:t>Determinism and precision</a:t>
            </a:r>
          </a:p>
          <a:p>
            <a:r>
              <a:rPr lang="en-US" smtClean="0"/>
              <a:t>SQLCLR access is dynamic</a:t>
            </a:r>
          </a:p>
          <a:p>
            <a:pPr lvl="1"/>
            <a:r>
              <a:rPr lang="en-US" smtClean="0"/>
              <a:t>Like using sp_executesql</a:t>
            </a:r>
          </a:p>
          <a:p>
            <a:pPr lvl="1"/>
            <a:r>
              <a:rPr lang="en-US" smtClean="0"/>
              <a:t>Syntax errors occur at runtime</a:t>
            </a:r>
          </a:p>
          <a:p>
            <a:pPr lvl="1"/>
            <a:r>
              <a:rPr lang="en-US" smtClean="0"/>
              <a:t>SqlFunction attribute informs engine</a:t>
            </a:r>
          </a:p>
          <a:p>
            <a:pPr lvl="2"/>
            <a:r>
              <a:rPr lang="en-US" smtClean="0"/>
              <a:t>Determinism and precision is declarative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495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T-SQL and Data Access</a:t>
            </a:r>
            <a:endParaRPr lang="en-US"/>
          </a:p>
        </p:txBody>
      </p:sp>
      <p:sp>
        <p:nvSpPr>
          <p:cNvPr id="84685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T-SQL invokes SQL more efficiently</a:t>
            </a:r>
          </a:p>
          <a:p>
            <a:pPr lvl="1"/>
            <a:r>
              <a:rPr lang="en-US" smtClean="0"/>
              <a:t>Shares stack frame with SQL</a:t>
            </a:r>
          </a:p>
          <a:p>
            <a:pPr lvl="1"/>
            <a:r>
              <a:rPr lang="en-US" smtClean="0"/>
              <a:t>Shares data buffers with SQL</a:t>
            </a:r>
          </a:p>
          <a:p>
            <a:r>
              <a:rPr lang="en-US" smtClean="0"/>
              <a:t>SQLCLR is one level removed</a:t>
            </a:r>
          </a:p>
          <a:p>
            <a:pPr lvl="1"/>
            <a:r>
              <a:rPr lang="en-US" smtClean="0"/>
              <a:t>Separate stack frame</a:t>
            </a:r>
          </a:p>
          <a:p>
            <a:pPr lvl="1"/>
            <a:r>
              <a:rPr lang="en-US" smtClean="0"/>
              <a:t>Transition overhead from </a:t>
            </a:r>
            <a:br>
              <a:rPr lang="en-US" smtClean="0"/>
            </a:br>
            <a:r>
              <a:rPr lang="en-US" smtClean="0"/>
              <a:t>native </a:t>
            </a:r>
            <a:r>
              <a:rPr lang="en-US" smtClean="0">
                <a:sym typeface="Wingdings" pitchFamily="2" charset="2"/>
              </a:rPr>
              <a:t> </a:t>
            </a:r>
            <a:r>
              <a:rPr lang="en-US" smtClean="0"/>
              <a:t>managed</a:t>
            </a:r>
          </a:p>
          <a:p>
            <a:pPr lvl="1"/>
            <a:r>
              <a:rPr lang="en-US" smtClean="0"/>
              <a:t>SqlContext encapsulates data access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47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SQLCLR Pipelined Results</a:t>
            </a:r>
            <a:endParaRPr lang="en-US"/>
          </a:p>
        </p:txBody>
      </p:sp>
      <p:sp>
        <p:nvSpPr>
          <p:cNvPr id="86118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 results available at completion</a:t>
            </a:r>
          </a:p>
          <a:p>
            <a:pPr lvl="1"/>
            <a:r>
              <a:rPr lang="en-US" smtClean="0"/>
              <a:t>Can't get row 1 until query completes</a:t>
            </a:r>
          </a:p>
          <a:p>
            <a:r>
              <a:rPr lang="en-US" smtClean="0"/>
              <a:t>Non-SQL doesn't work way</a:t>
            </a:r>
          </a:p>
          <a:p>
            <a:pPr lvl="1"/>
            <a:r>
              <a:rPr lang="en-US" smtClean="0"/>
              <a:t>Get constructed rowset 1-at-a-time</a:t>
            </a:r>
          </a:p>
          <a:p>
            <a:pPr lvl="1"/>
            <a:r>
              <a:rPr lang="en-US" smtClean="0"/>
              <a:t>Pipelining of results</a:t>
            </a:r>
          </a:p>
          <a:p>
            <a:r>
              <a:rPr lang="en-US" smtClean="0"/>
              <a:t>SQLCLR SqlPipe has optimization</a:t>
            </a:r>
          </a:p>
          <a:p>
            <a:pPr lvl="1"/>
            <a:r>
              <a:rPr lang="en-US" smtClean="0"/>
              <a:t>SendResultsStart</a:t>
            </a:r>
          </a:p>
          <a:p>
            <a:pPr lvl="1"/>
            <a:r>
              <a:rPr lang="en-US" smtClean="0"/>
              <a:t>SendResultRow</a:t>
            </a:r>
          </a:p>
          <a:p>
            <a:pPr lvl="1"/>
            <a:r>
              <a:rPr lang="en-US" smtClean="0"/>
              <a:t>SendResultEnd</a:t>
            </a:r>
          </a:p>
          <a:p>
            <a:r>
              <a:rPr lang="en-US" smtClean="0"/>
              <a:t>Optimization not useful for SQL query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0815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Isn't This Client Code?</a:t>
            </a:r>
            <a:endParaRPr lang="en-US"/>
          </a:p>
        </p:txBody>
      </p:sp>
      <p:sp>
        <p:nvSpPr>
          <p:cNvPr id="86528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SQLCLR code uses database resources</a:t>
            </a:r>
          </a:p>
          <a:p>
            <a:pPr lvl="1"/>
            <a:r>
              <a:rPr lang="en-US" smtClean="0"/>
              <a:t>Should be on client if local client</a:t>
            </a:r>
          </a:p>
          <a:p>
            <a:pPr lvl="1"/>
            <a:r>
              <a:rPr lang="en-US" smtClean="0"/>
              <a:t>On server may be better if:</a:t>
            </a:r>
          </a:p>
          <a:p>
            <a:pPr lvl="2"/>
            <a:r>
              <a:rPr lang="en-US" smtClean="0"/>
              <a:t>Lots of data</a:t>
            </a:r>
          </a:p>
          <a:p>
            <a:pPr lvl="2"/>
            <a:r>
              <a:rPr lang="en-US" smtClean="0"/>
              <a:t>Very remote client</a:t>
            </a:r>
          </a:p>
          <a:p>
            <a:pPr lvl="2"/>
            <a:r>
              <a:rPr lang="en-US" smtClean="0"/>
              <a:t>Locality of reference principal</a:t>
            </a:r>
          </a:p>
          <a:p>
            <a:pPr lvl="1"/>
            <a:r>
              <a:rPr lang="en-US" smtClean="0"/>
              <a:t>Using database resources means</a:t>
            </a:r>
          </a:p>
          <a:p>
            <a:pPr lvl="2"/>
            <a:r>
              <a:rPr lang="en-US" smtClean="0"/>
              <a:t>Competition between RDBMS and computation</a:t>
            </a:r>
          </a:p>
          <a:p>
            <a:pPr lvl="2"/>
            <a:r>
              <a:rPr lang="en-US" smtClean="0"/>
              <a:t>More for DBA to keep track of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4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3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Rules</a:t>
            </a:r>
            <a:endParaRPr lang="en-US"/>
          </a:p>
        </p:txBody>
      </p:sp>
      <p:sp>
        <p:nvSpPr>
          <p:cNvPr id="8693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Prefer SQL for: </a:t>
            </a:r>
          </a:p>
          <a:p>
            <a:pPr lvl="1"/>
            <a:r>
              <a:rPr lang="en-US" smtClean="0"/>
              <a:t>All set-based operations</a:t>
            </a:r>
          </a:p>
          <a:p>
            <a:r>
              <a:rPr lang="en-US" smtClean="0"/>
              <a:t>Prefer T-SQL for: </a:t>
            </a:r>
          </a:p>
          <a:p>
            <a:pPr lvl="1"/>
            <a:r>
              <a:rPr lang="en-US" smtClean="0"/>
              <a:t>Wrapping SQL operations</a:t>
            </a:r>
          </a:p>
          <a:p>
            <a:r>
              <a:rPr lang="en-US" smtClean="0"/>
              <a:t>Prefer SQLCLR for:</a:t>
            </a:r>
          </a:p>
          <a:p>
            <a:pPr lvl="1"/>
            <a:r>
              <a:rPr lang="en-US" smtClean="0"/>
              <a:t>User-defined functions</a:t>
            </a:r>
          </a:p>
          <a:p>
            <a:pPr lvl="1"/>
            <a:r>
              <a:rPr lang="en-US" smtClean="0"/>
              <a:t>Computation-intensive stored procedures</a:t>
            </a:r>
          </a:p>
          <a:p>
            <a:pPr lvl="1"/>
            <a:r>
              <a:rPr lang="en-US" smtClean="0"/>
              <a:t>Access to resources outside SQL server</a:t>
            </a:r>
          </a:p>
          <a:p>
            <a:pPr lvl="1"/>
            <a:r>
              <a:rPr lang="en-US" smtClean="0"/>
              <a:t>Functions that aren't T-SQL built-ins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32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57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/>
          </a:p>
        </p:txBody>
      </p:sp>
      <p:sp>
        <p:nvSpPr>
          <p:cNvPr id="87757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Assemblies are "ordinary" database objects</a:t>
            </a:r>
          </a:p>
          <a:p>
            <a:r>
              <a:rPr lang="en-US" dirty="0" smtClean="0"/>
              <a:t>.NET objects must be mapped to SQL objects</a:t>
            </a:r>
          </a:p>
          <a:p>
            <a:pPr lvl="1"/>
            <a:r>
              <a:rPr lang="en-US" dirty="0" smtClean="0"/>
              <a:t>Functions, Procedures, Triggers</a:t>
            </a:r>
          </a:p>
          <a:p>
            <a:r>
              <a:rPr lang="en-US" dirty="0" smtClean="0"/>
              <a:t>.NET constructs must be mapped to SQL</a:t>
            </a:r>
          </a:p>
          <a:p>
            <a:pPr lvl="1"/>
            <a:r>
              <a:rPr lang="en-US" dirty="0" smtClean="0"/>
              <a:t>Data Types</a:t>
            </a:r>
          </a:p>
          <a:p>
            <a:pPr lvl="1"/>
            <a:r>
              <a:rPr lang="en-US" dirty="0" err="1" smtClean="0"/>
              <a:t>Nullability</a:t>
            </a:r>
            <a:endParaRPr lang="en-US" dirty="0" smtClean="0"/>
          </a:p>
          <a:p>
            <a:pPr lvl="1"/>
            <a:r>
              <a:rPr lang="en-US" dirty="0" smtClean="0"/>
              <a:t>Parameters</a:t>
            </a:r>
          </a:p>
          <a:p>
            <a:r>
              <a:rPr lang="en-US" dirty="0" smtClean="0"/>
              <a:t>SQLCLR uses in-database ADO.NET</a:t>
            </a:r>
          </a:p>
          <a:p>
            <a:r>
              <a:rPr lang="en-US" dirty="0" smtClean="0"/>
              <a:t>T-SQL and SQLCLR each have best use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6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References</a:t>
            </a:r>
            <a:endParaRPr lang="en-US"/>
          </a:p>
        </p:txBody>
      </p:sp>
      <p:sp>
        <p:nvSpPr>
          <p:cNvPr id="87961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hlinkClick r:id="rId3"/>
              </a:rPr>
              <a:t>Using CLR Integration in SQL Server 2005</a:t>
            </a:r>
            <a:r>
              <a:rPr lang="en-US" smtClean="0"/>
              <a:t>, Balaji Rathakrishnan, et al.</a:t>
            </a:r>
          </a:p>
          <a:p>
            <a:r>
              <a:rPr lang="en-US" smtClean="0">
                <a:hlinkClick r:id="rId4"/>
              </a:rPr>
              <a:t>Managed Data Access Inside SQL Server with ADO.NET and SQLCLR</a:t>
            </a:r>
            <a:r>
              <a:rPr lang="en-US" smtClean="0"/>
              <a:t>, Pablo Castro  </a:t>
            </a:r>
          </a:p>
          <a:p>
            <a:r>
              <a:rPr lang="en-US" smtClean="0"/>
              <a:t>My Blog: </a:t>
            </a:r>
            <a:r>
              <a:rPr lang="en-US" smtClean="0">
                <a:hlinkClick r:id="rId5"/>
              </a:rPr>
              <a:t>http://www.SQLskills.com/blogs/bobb</a:t>
            </a:r>
            <a:r>
              <a:rPr lang="en-US" smtClean="0"/>
              <a:t> </a:t>
            </a:r>
          </a:p>
          <a:p>
            <a:r>
              <a:rPr lang="en-US" smtClean="0"/>
              <a:t>Webcast: </a:t>
            </a:r>
            <a:r>
              <a:rPr lang="en-US" smtClean="0">
                <a:hlinkClick r:id="rId6"/>
              </a:rPr>
              <a:t>Best Practices for CLR Objects in SQL Server 2005  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6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SQLCLR Strategy</a:t>
            </a:r>
          </a:p>
        </p:txBody>
      </p:sp>
      <p:sp>
        <p:nvSpPr>
          <p:cNvPr id="92365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 ensure performance</a:t>
            </a:r>
          </a:p>
          <a:p>
            <a:pPr lvl="1"/>
            <a:r>
              <a:rPr lang="en-US"/>
              <a:t>SQLCLR runs in process</a:t>
            </a:r>
          </a:p>
          <a:p>
            <a:r>
              <a:rPr lang="en-US"/>
              <a:t>To ensure one model	</a:t>
            </a:r>
          </a:p>
          <a:p>
            <a:pPr lvl="1"/>
            <a:r>
              <a:rPr lang="en-US"/>
              <a:t>SQLOS controls all operations</a:t>
            </a:r>
          </a:p>
          <a:p>
            <a:r>
              <a:rPr lang="en-US"/>
              <a:t>To ensure efficient operation</a:t>
            </a:r>
          </a:p>
          <a:p>
            <a:pPr lvl="1"/>
            <a:r>
              <a:rPr lang="en-US"/>
              <a:t>Expansion of hosting APIs</a:t>
            </a:r>
          </a:p>
          <a:p>
            <a:pPr lvl="1"/>
            <a:r>
              <a:rPr lang="en-US"/>
              <a:t>Code review for FX assembly approval</a:t>
            </a:r>
          </a:p>
          <a:p>
            <a:pPr lvl="1"/>
            <a:r>
              <a:rPr lang="en-US"/>
              <a:t>User code</a:t>
            </a:r>
          </a:p>
          <a:p>
            <a:pPr lvl="2"/>
            <a:r>
              <a:rPr lang="en-US"/>
              <a:t>Three classifications</a:t>
            </a:r>
          </a:p>
          <a:p>
            <a:pPr lvl="2"/>
            <a:r>
              <a:rPr lang="en-US"/>
              <a:t>Two reliability buckets</a:t>
            </a:r>
          </a:p>
          <a:p>
            <a:pPr lvl="2"/>
            <a:r>
              <a:rPr lang="en-US"/>
              <a:t>Three security buckets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Reliability and scalability</a:t>
            </a:r>
          </a:p>
        </p:txBody>
      </p:sp>
      <p:sp>
        <p:nvSpPr>
          <p:cNvPr id="83251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Reliability and scalability enforced in</a:t>
            </a:r>
          </a:p>
          <a:p>
            <a:pPr lvl="1"/>
            <a:r>
              <a:rPr lang="en-US"/>
              <a:t>.NET runtime itself (CLR)</a:t>
            </a:r>
          </a:p>
          <a:p>
            <a:pPr lvl="1"/>
            <a:r>
              <a:rPr lang="en-US"/>
              <a:t>.NET framework libraries (FX)</a:t>
            </a:r>
          </a:p>
          <a:p>
            <a:pPr lvl="2"/>
            <a:r>
              <a:rPr lang="en-US"/>
              <a:t>Framework libraries always have same requirements</a:t>
            </a:r>
          </a:p>
          <a:p>
            <a:pPr lvl="1"/>
            <a:r>
              <a:rPr lang="en-US"/>
              <a:t>User code</a:t>
            </a:r>
          </a:p>
          <a:p>
            <a:pPr lvl="2"/>
            <a:r>
              <a:rPr lang="en-US"/>
              <a:t>Controlled by DBA</a:t>
            </a:r>
          </a:p>
          <a:p>
            <a:pPr lvl="2"/>
            <a:r>
              <a:rPr lang="en-US"/>
              <a:t>Requirements differ based on permissions</a:t>
            </a:r>
          </a:p>
          <a:p>
            <a:pPr lvl="2"/>
            <a:r>
              <a:rPr lang="en-US"/>
              <a:t>Safe and external access – hard to write unreliable code</a:t>
            </a:r>
          </a:p>
          <a:p>
            <a:pPr lvl="2"/>
            <a:r>
              <a:rPr lang="en-US"/>
              <a:t>Unsafe – possible to write unreliable, not scalable code</a:t>
            </a:r>
          </a:p>
          <a:p>
            <a:pPr lvl="2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.NET code and Transact SQL</a:t>
            </a:r>
          </a:p>
        </p:txBody>
      </p:sp>
      <p:sp>
        <p:nvSpPr>
          <p:cNvPr id="9318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code can be written in .NET or T-SQL</a:t>
            </a:r>
          </a:p>
          <a:p>
            <a:pPr lvl="1"/>
            <a:r>
              <a:rPr lang="en-US" dirty="0" smtClean="0"/>
              <a:t>Stored </a:t>
            </a:r>
            <a:r>
              <a:rPr lang="en-US" dirty="0"/>
              <a:t>procedures</a:t>
            </a:r>
          </a:p>
          <a:p>
            <a:pPr lvl="1"/>
            <a:r>
              <a:rPr lang="en-US" dirty="0" smtClean="0"/>
              <a:t>User </a:t>
            </a:r>
            <a:r>
              <a:rPr lang="en-US" dirty="0"/>
              <a:t>defined functions</a:t>
            </a:r>
          </a:p>
          <a:p>
            <a:pPr lvl="1"/>
            <a:r>
              <a:rPr lang="en-US" dirty="0" smtClean="0"/>
              <a:t>Triggers</a:t>
            </a:r>
            <a:endParaRPr lang="en-US" dirty="0"/>
          </a:p>
          <a:p>
            <a:r>
              <a:rPr lang="en-US" dirty="0"/>
              <a:t>.NET code and T-SQL can call each other </a:t>
            </a:r>
          </a:p>
          <a:p>
            <a:pPr lvl="1"/>
            <a:r>
              <a:rPr lang="en-US" dirty="0" smtClean="0"/>
              <a:t>T-SQL parameters must have .NET equivalents </a:t>
            </a:r>
            <a:endParaRPr lang="en-US" dirty="0"/>
          </a:p>
          <a:p>
            <a:pPr lvl="1"/>
            <a:r>
              <a:rPr lang="en-US" dirty="0"/>
              <a:t>.NET parameters must be T-SQL compliant</a:t>
            </a:r>
          </a:p>
          <a:p>
            <a:r>
              <a:rPr lang="en-US" dirty="0"/>
              <a:t>.NET code and T-SQL each have best </a:t>
            </a:r>
            <a:r>
              <a:rPr lang="en-US" dirty="0" smtClean="0"/>
              <a:t>use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CLR functions</a:t>
            </a:r>
          </a:p>
        </p:txBody>
      </p:sp>
      <p:sp>
        <p:nvSpPr>
          <p:cNvPr id="83251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CLR language methods can be used as T-SQL functions</a:t>
            </a:r>
          </a:p>
          <a:p>
            <a:pPr lvl="1"/>
            <a:r>
              <a:rPr lang="en-US" dirty="0"/>
              <a:t>class must be </a:t>
            </a:r>
            <a:r>
              <a:rPr lang="en-US" dirty="0">
                <a:solidFill>
                  <a:schemeClr val="accent2"/>
                </a:solidFill>
              </a:rPr>
              <a:t>public</a:t>
            </a:r>
          </a:p>
          <a:p>
            <a:pPr lvl="1"/>
            <a:r>
              <a:rPr lang="en-US" dirty="0"/>
              <a:t>method must be </a:t>
            </a:r>
            <a:r>
              <a:rPr lang="en-US" dirty="0">
                <a:solidFill>
                  <a:srgbClr val="66CCFF"/>
                </a:solidFill>
              </a:rPr>
              <a:t>public static</a:t>
            </a:r>
          </a:p>
          <a:p>
            <a:pPr lvl="1"/>
            <a:r>
              <a:rPr lang="en-US" dirty="0"/>
              <a:t>assembly containing class must be cataloged</a:t>
            </a:r>
          </a:p>
          <a:p>
            <a:pPr lvl="1"/>
            <a:r>
              <a:rPr lang="en-US" dirty="0"/>
              <a:t>method must be cataloged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450976" y="3509963"/>
            <a:ext cx="7367588" cy="3175000"/>
            <a:chOff x="914" y="2211"/>
            <a:chExt cx="4641" cy="2000"/>
          </a:xfrm>
        </p:grpSpPr>
        <p:sp>
          <p:nvSpPr>
            <p:cNvPr id="832517" name="Text Box 5"/>
            <p:cNvSpPr txBox="1">
              <a:spLocks noChangeArrowheads="1"/>
            </p:cNvSpPr>
            <p:nvPr/>
          </p:nvSpPr>
          <p:spPr bwMode="auto">
            <a:xfrm>
              <a:off x="1613" y="2774"/>
              <a:ext cx="117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800" dirty="0">
                  <a:solidFill>
                    <a:schemeClr val="tx1"/>
                  </a:solidFill>
                  <a:latin typeface="Lucida Console" pitchFamily="49" charset="0"/>
                </a:rPr>
                <a:t>public class</a:t>
              </a:r>
            </a:p>
          </p:txBody>
        </p:sp>
        <p:sp>
          <p:nvSpPr>
            <p:cNvPr id="832518" name="Text Box 6"/>
            <p:cNvSpPr txBox="1">
              <a:spLocks noChangeArrowheads="1"/>
            </p:cNvSpPr>
            <p:nvPr/>
          </p:nvSpPr>
          <p:spPr bwMode="auto">
            <a:xfrm>
              <a:off x="914" y="3069"/>
              <a:ext cx="187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hangingPunct="0">
                <a:lnSpc>
                  <a:spcPct val="100000"/>
                </a:lnSpc>
              </a:pPr>
              <a:r>
                <a:rPr lang="en-US" sz="1800" dirty="0">
                  <a:solidFill>
                    <a:schemeClr val="tx1"/>
                  </a:solidFill>
                  <a:latin typeface="Lucida Console" pitchFamily="49" charset="0"/>
                </a:rPr>
                <a:t>public static method</a:t>
              </a:r>
            </a:p>
          </p:txBody>
        </p:sp>
        <p:sp>
          <p:nvSpPr>
            <p:cNvPr id="832521" name="Text Box 9"/>
            <p:cNvSpPr txBox="1">
              <a:spLocks noChangeArrowheads="1"/>
            </p:cNvSpPr>
            <p:nvPr/>
          </p:nvSpPr>
          <p:spPr bwMode="auto">
            <a:xfrm>
              <a:off x="4132" y="2211"/>
              <a:ext cx="81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800" b="0" dirty="0">
                  <a:solidFill>
                    <a:schemeClr val="tx1"/>
                  </a:solidFill>
                  <a:latin typeface="Lucida Console" pitchFamily="49" charset="0"/>
                </a:rPr>
                <a:t>Math.dll</a:t>
              </a:r>
            </a:p>
          </p:txBody>
        </p:sp>
        <p:sp>
          <p:nvSpPr>
            <p:cNvPr id="832522" name="Rectangle 10"/>
            <p:cNvSpPr>
              <a:spLocks noChangeArrowheads="1"/>
            </p:cNvSpPr>
            <p:nvPr/>
          </p:nvSpPr>
          <p:spPr bwMode="auto">
            <a:xfrm>
              <a:off x="3411" y="2453"/>
              <a:ext cx="2144" cy="1758"/>
            </a:xfrm>
            <a:prstGeom prst="rect">
              <a:avLst/>
            </a:prstGeom>
            <a:gradFill rotWithShape="1">
              <a:gsLst>
                <a:gs pos="0">
                  <a:srgbClr val="FFFFE3"/>
                </a:gs>
                <a:gs pos="100000">
                  <a:srgbClr val="FFFFE3">
                    <a:gamma/>
                    <a:shade val="6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>
              <a:spAutoFit/>
            </a:bodyPr>
            <a:lstStyle/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namespace Math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{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b="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</a:t>
              </a:r>
              <a:r>
                <a:rPr lang="en-US" sz="1600" b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public</a:t>
              </a:r>
              <a:r>
                <a:rPr lang="en-US" sz="1600" b="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</a:t>
              </a: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class Inverter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b="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</a:t>
              </a: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{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b="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  </a:t>
              </a:r>
              <a:r>
                <a:rPr lang="en-US" sz="16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public static</a:t>
              </a:r>
              <a:r>
                <a:rPr lang="en-US" sz="1600" b="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</a:t>
              </a: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int 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    Invert(int x)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   {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     return -x;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   }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 }</a:t>
              </a:r>
            </a:p>
            <a:p>
              <a:pPr marL="114300" lvl="1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} </a:t>
              </a:r>
            </a:p>
          </p:txBody>
        </p:sp>
        <p:sp>
          <p:nvSpPr>
            <p:cNvPr id="832520" name="Line 8"/>
            <p:cNvSpPr>
              <a:spLocks noChangeShapeType="1"/>
            </p:cNvSpPr>
            <p:nvPr/>
          </p:nvSpPr>
          <p:spPr bwMode="auto">
            <a:xfrm>
              <a:off x="2844" y="3199"/>
              <a:ext cx="1071" cy="0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32519" name="Line 7"/>
            <p:cNvSpPr>
              <a:spLocks noChangeShapeType="1"/>
            </p:cNvSpPr>
            <p:nvPr/>
          </p:nvSpPr>
          <p:spPr bwMode="auto">
            <a:xfrm>
              <a:off x="2829" y="2905"/>
              <a:ext cx="816" cy="0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Cataloging assemblies</a:t>
            </a:r>
          </a:p>
        </p:txBody>
      </p:sp>
      <p:sp>
        <p:nvSpPr>
          <p:cNvPr id="91136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CREATE ASSEMBLY is used to catalog an assembly</a:t>
            </a:r>
          </a:p>
          <a:p>
            <a:pPr lvl="1"/>
            <a:r>
              <a:rPr lang="en-US" dirty="0"/>
              <a:t>bits can be loaded from disk or stream</a:t>
            </a:r>
          </a:p>
          <a:p>
            <a:pPr lvl="1"/>
            <a:r>
              <a:rPr lang="en-US" dirty="0"/>
              <a:t>assembly is assigned a symbolic </a:t>
            </a:r>
            <a:r>
              <a:rPr lang="en-US" dirty="0">
                <a:solidFill>
                  <a:srgbClr val="66CCFF"/>
                </a:solidFill>
              </a:rPr>
              <a:t>name</a:t>
            </a:r>
          </a:p>
          <a:p>
            <a:pPr lvl="1"/>
            <a:r>
              <a:rPr lang="en-US" dirty="0"/>
              <a:t>bits are stored in system table</a:t>
            </a:r>
          </a:p>
          <a:p>
            <a:pPr lvl="1"/>
            <a:r>
              <a:rPr lang="en-US" dirty="0"/>
              <a:t>SQL Server principal running create must have</a:t>
            </a:r>
          </a:p>
          <a:p>
            <a:pPr lvl="2"/>
            <a:r>
              <a:rPr lang="en-US" dirty="0"/>
              <a:t>assembly catalog permissions</a:t>
            </a:r>
          </a:p>
          <a:p>
            <a:pPr lvl="2"/>
            <a:r>
              <a:rPr lang="en-US" dirty="0"/>
              <a:t>file system access to the code </a:t>
            </a:r>
          </a:p>
        </p:txBody>
      </p:sp>
      <p:sp>
        <p:nvSpPr>
          <p:cNvPr id="911364" name="Text Box 4"/>
          <p:cNvSpPr txBox="1">
            <a:spLocks noChangeArrowheads="1"/>
          </p:cNvSpPr>
          <p:nvPr/>
        </p:nvSpPr>
        <p:spPr bwMode="auto">
          <a:xfrm>
            <a:off x="3033485" y="4864100"/>
            <a:ext cx="22932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 dirty="0">
                <a:solidFill>
                  <a:schemeClr val="tx1"/>
                </a:solidFill>
                <a:latin typeface="Lucida Console" pitchFamily="49" charset="0"/>
              </a:rPr>
              <a:t>symbolic name</a:t>
            </a:r>
          </a:p>
        </p:txBody>
      </p:sp>
      <p:sp>
        <p:nvSpPr>
          <p:cNvPr id="911365" name="Text Box 5"/>
          <p:cNvSpPr txBox="1">
            <a:spLocks noChangeArrowheads="1"/>
          </p:cNvSpPr>
          <p:nvPr/>
        </p:nvSpPr>
        <p:spPr bwMode="auto">
          <a:xfrm>
            <a:off x="5699125" y="4830763"/>
            <a:ext cx="19976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 dirty="0">
                <a:solidFill>
                  <a:schemeClr val="tx1"/>
                </a:solidFill>
                <a:latin typeface="Lucida Console" pitchFamily="49" charset="0"/>
              </a:rPr>
              <a:t>assembly name</a:t>
            </a:r>
          </a:p>
        </p:txBody>
      </p:sp>
      <p:sp>
        <p:nvSpPr>
          <p:cNvPr id="911366" name="Line 6"/>
          <p:cNvSpPr>
            <a:spLocks noChangeShapeType="1"/>
          </p:cNvSpPr>
          <p:nvPr/>
        </p:nvSpPr>
        <p:spPr bwMode="auto">
          <a:xfrm>
            <a:off x="6618288" y="5151438"/>
            <a:ext cx="14287" cy="392112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1367" name="Line 7"/>
          <p:cNvSpPr>
            <a:spLocks noChangeShapeType="1"/>
          </p:cNvSpPr>
          <p:nvPr/>
        </p:nvSpPr>
        <p:spPr bwMode="auto">
          <a:xfrm>
            <a:off x="4113213" y="5167313"/>
            <a:ext cx="1587" cy="382587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lg" len="lg"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1368" name="Rectangle 8"/>
          <p:cNvSpPr>
            <a:spLocks noChangeArrowheads="1"/>
          </p:cNvSpPr>
          <p:nvPr/>
        </p:nvSpPr>
        <p:spPr bwMode="auto">
          <a:xfrm>
            <a:off x="1739900" y="5600700"/>
            <a:ext cx="5808663" cy="3460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marL="114300">
              <a:lnSpc>
                <a:spcPct val="100000"/>
              </a:lnSpc>
              <a:buSzPct val="95000"/>
            </a:pP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ASSEMBLY</a:t>
            </a: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 </a:t>
            </a:r>
            <a:r>
              <a:rPr lang="en-US" altLang="en-US" sz="1600" dirty="0">
                <a:solidFill>
                  <a:schemeClr val="bg1"/>
                </a:solidFill>
                <a:latin typeface="Lucida Console" pitchFamily="49" charset="0"/>
              </a:rPr>
              <a:t>math</a:t>
            </a:r>
            <a:r>
              <a:rPr lang="en-US" alt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 </a:t>
            </a: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</a:t>
            </a: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 </a:t>
            </a:r>
            <a:r>
              <a:rPr lang="en-US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'c:\types\</a:t>
            </a:r>
            <a:r>
              <a:rPr lang="en-US" altLang="en-US" sz="1600" dirty="0">
                <a:solidFill>
                  <a:schemeClr val="bg1"/>
                </a:solidFill>
                <a:latin typeface="Lucida Console" pitchFamily="49" charset="0"/>
              </a:rPr>
              <a:t>math.dll'</a:t>
            </a:r>
            <a:endParaRPr lang="en-US" sz="1600" dirty="0">
              <a:solidFill>
                <a:schemeClr val="bg1"/>
              </a:solidFill>
              <a:latin typeface="Lucida Console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Cataloging functions</a:t>
            </a:r>
          </a:p>
        </p:txBody>
      </p:sp>
      <p:sp>
        <p:nvSpPr>
          <p:cNvPr id="83456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CREATE FUNCTION used to catalog function</a:t>
            </a:r>
          </a:p>
          <a:p>
            <a:pPr lvl="1"/>
            <a:r>
              <a:rPr lang="en-US" dirty="0"/>
              <a:t>only cataloged functions can by used by T-SQL</a:t>
            </a:r>
          </a:p>
          <a:p>
            <a:pPr lvl="1"/>
            <a:r>
              <a:rPr lang="en-US" dirty="0"/>
              <a:t>symbolic T-SQL </a:t>
            </a:r>
            <a:r>
              <a:rPr lang="en-US" dirty="0">
                <a:solidFill>
                  <a:schemeClr val="accent2"/>
                </a:solidFill>
              </a:rPr>
              <a:t>name</a:t>
            </a:r>
            <a:r>
              <a:rPr lang="en-US" dirty="0"/>
              <a:t> bound to CLR function </a:t>
            </a:r>
            <a:r>
              <a:rPr lang="en-US" dirty="0">
                <a:solidFill>
                  <a:srgbClr val="66CCFF"/>
                </a:solidFill>
                <a:effectLst/>
              </a:rPr>
              <a:t>name</a:t>
            </a:r>
          </a:p>
          <a:p>
            <a:pPr lvl="1"/>
            <a:r>
              <a:rPr lang="en-US" dirty="0"/>
              <a:t>CLR function parameters bound by position</a:t>
            </a:r>
          </a:p>
          <a:p>
            <a:pPr lvl="1"/>
            <a:r>
              <a:rPr lang="en-US" dirty="0"/>
              <a:t>T-SQL parameters use ‘@’ syntax</a:t>
            </a:r>
          </a:p>
          <a:p>
            <a:pPr lvl="1"/>
            <a:r>
              <a:rPr lang="en-US" dirty="0"/>
              <a:t>namespace must be escaped by [ ]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751013" y="4260850"/>
            <a:ext cx="5930900" cy="2320925"/>
            <a:chOff x="1103" y="2684"/>
            <a:chExt cx="3736" cy="1462"/>
          </a:xfrm>
        </p:grpSpPr>
        <p:sp>
          <p:nvSpPr>
            <p:cNvPr id="834565" name="Text Box 5"/>
            <p:cNvSpPr txBox="1">
              <a:spLocks noChangeArrowheads="1"/>
            </p:cNvSpPr>
            <p:nvPr/>
          </p:nvSpPr>
          <p:spPr bwMode="auto">
            <a:xfrm>
              <a:off x="1984" y="3088"/>
              <a:ext cx="1027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600" b="0" dirty="0">
                  <a:solidFill>
                    <a:schemeClr val="tx1"/>
                  </a:solidFill>
                  <a:latin typeface="Lucida Console" pitchFamily="49" charset="0"/>
                </a:rPr>
                <a:t>T-SQL name</a:t>
              </a:r>
            </a:p>
          </p:txBody>
        </p:sp>
        <p:sp>
          <p:nvSpPr>
            <p:cNvPr id="834567" name="Text Box 7"/>
            <p:cNvSpPr txBox="1">
              <a:spLocks noChangeArrowheads="1"/>
            </p:cNvSpPr>
            <p:nvPr/>
          </p:nvSpPr>
          <p:spPr bwMode="auto">
            <a:xfrm>
              <a:off x="4059" y="3934"/>
              <a:ext cx="7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600" b="0">
                  <a:solidFill>
                    <a:schemeClr val="tx1"/>
                  </a:solidFill>
                </a:rPr>
                <a:t>CLR name</a:t>
              </a:r>
            </a:p>
          </p:txBody>
        </p:sp>
        <p:sp>
          <p:nvSpPr>
            <p:cNvPr id="834568" name="Line 8"/>
            <p:cNvSpPr>
              <a:spLocks noChangeShapeType="1"/>
            </p:cNvSpPr>
            <p:nvPr/>
          </p:nvSpPr>
          <p:spPr bwMode="auto">
            <a:xfrm>
              <a:off x="4149" y="351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34569" name="Text Box 9"/>
            <p:cNvSpPr txBox="1">
              <a:spLocks noChangeArrowheads="1"/>
            </p:cNvSpPr>
            <p:nvPr/>
          </p:nvSpPr>
          <p:spPr bwMode="auto">
            <a:xfrm>
              <a:off x="2983" y="2684"/>
              <a:ext cx="1205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600" b="0" dirty="0">
                  <a:solidFill>
                    <a:schemeClr val="tx1"/>
                  </a:solidFill>
                  <a:latin typeface="Lucida Console" pitchFamily="49" charset="0"/>
                </a:rPr>
                <a:t>bound to first</a:t>
              </a:r>
              <a:br>
                <a:rPr lang="en-US" sz="1600" b="0" dirty="0">
                  <a:solidFill>
                    <a:schemeClr val="tx1"/>
                  </a:solidFill>
                  <a:latin typeface="Lucida Console" pitchFamily="49" charset="0"/>
                </a:rPr>
              </a:br>
              <a:r>
                <a:rPr lang="en-US" sz="1600" b="0" dirty="0">
                  <a:solidFill>
                    <a:schemeClr val="tx1"/>
                  </a:solidFill>
                  <a:latin typeface="Lucida Console" pitchFamily="49" charset="0"/>
                </a:rPr>
                <a:t>CLR function</a:t>
              </a:r>
              <a:br>
                <a:rPr lang="en-US" sz="1600" b="0" dirty="0">
                  <a:solidFill>
                    <a:schemeClr val="tx1"/>
                  </a:solidFill>
                  <a:latin typeface="Lucida Console" pitchFamily="49" charset="0"/>
                </a:rPr>
              </a:br>
              <a:r>
                <a:rPr lang="en-US" sz="1600" b="0" dirty="0">
                  <a:solidFill>
                    <a:schemeClr val="tx1"/>
                  </a:solidFill>
                  <a:latin typeface="Lucida Console" pitchFamily="49" charset="0"/>
                </a:rPr>
                <a:t>parameter</a:t>
              </a:r>
            </a:p>
          </p:txBody>
        </p:sp>
        <p:sp>
          <p:nvSpPr>
            <p:cNvPr id="834571" name="Rectangle 11"/>
            <p:cNvSpPr>
              <a:spLocks noChangeArrowheads="1"/>
            </p:cNvSpPr>
            <p:nvPr/>
          </p:nvSpPr>
          <p:spPr bwMode="auto">
            <a:xfrm>
              <a:off x="1103" y="3461"/>
              <a:ext cx="3736" cy="372"/>
            </a:xfrm>
            <a:prstGeom prst="rect">
              <a:avLst/>
            </a:prstGeom>
            <a:gradFill rotWithShape="1">
              <a:gsLst>
                <a:gs pos="0">
                  <a:srgbClr val="FFFFE3"/>
                </a:gs>
                <a:gs pos="100000">
                  <a:srgbClr val="FFFFE3">
                    <a:gamma/>
                    <a:shade val="6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>
              <a:spAutoFit/>
            </a:bodyPr>
            <a:lstStyle/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Create Function </a:t>
              </a:r>
              <a:r>
                <a:rPr lang="en-US" sz="1600" b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DoInvert</a:t>
              </a: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(@A int) returns int</a:t>
              </a:r>
            </a:p>
            <a:p>
              <a:pPr marL="114300">
                <a:lnSpc>
                  <a:spcPct val="100000"/>
                </a:lnSpc>
                <a:buSzPct val="95000"/>
              </a:pPr>
              <a:r>
                <a:rPr 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As EXTERNAL NAME math.[Math.Inverter].</a:t>
              </a:r>
              <a:r>
                <a:rPr lang="en-US" sz="16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Invert</a:t>
              </a:r>
              <a:r>
                <a:rPr lang="en-US" sz="1600" b="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Lucida Console" pitchFamily="49" charset="0"/>
                </a:rPr>
                <a:t>  </a:t>
              </a:r>
            </a:p>
          </p:txBody>
        </p:sp>
        <p:sp>
          <p:nvSpPr>
            <p:cNvPr id="834566" name="Line 6"/>
            <p:cNvSpPr>
              <a:spLocks noChangeShapeType="1"/>
            </p:cNvSpPr>
            <p:nvPr/>
          </p:nvSpPr>
          <p:spPr bwMode="auto">
            <a:xfrm>
              <a:off x="2615" y="3278"/>
              <a:ext cx="0" cy="16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34573" name="Line 13"/>
            <p:cNvSpPr>
              <a:spLocks noChangeShapeType="1"/>
            </p:cNvSpPr>
            <p:nvPr/>
          </p:nvSpPr>
          <p:spPr bwMode="auto">
            <a:xfrm>
              <a:off x="3374" y="3200"/>
              <a:ext cx="0" cy="239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34574" name="Freeform 14"/>
            <p:cNvSpPr>
              <a:spLocks/>
            </p:cNvSpPr>
            <p:nvPr/>
          </p:nvSpPr>
          <p:spPr bwMode="auto">
            <a:xfrm flipH="1">
              <a:off x="4407" y="3849"/>
              <a:ext cx="36" cy="136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0" y="18"/>
                </a:cxn>
                <a:cxn ang="0">
                  <a:pos x="0" y="0"/>
                </a:cxn>
              </a:cxnLst>
              <a:rect l="0" t="0" r="r" b="b"/>
              <a:pathLst>
                <a:path w="1" h="145">
                  <a:moveTo>
                    <a:pt x="0" y="145"/>
                  </a:moveTo>
                  <a:lnTo>
                    <a:pt x="0" y="18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5500</TotalTime>
  <Words>1945</Words>
  <Application>Microsoft Office PowerPoint</Application>
  <PresentationFormat>Letter Paper (8.5x11 in)</PresentationFormat>
  <Paragraphs>462</Paragraphs>
  <Slides>38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SQLskills Master Template</vt:lpstr>
      <vt:lpstr>SQLskills_BobB_Template</vt:lpstr>
      <vt:lpstr>Module 11 SQLCLR SQL and .NET Integration </vt:lpstr>
      <vt:lpstr>Outline</vt:lpstr>
      <vt:lpstr>SQL Server and .NET</vt:lpstr>
      <vt:lpstr>SQLCLR Strategy</vt:lpstr>
      <vt:lpstr>Reliability and scalability</vt:lpstr>
      <vt:lpstr>.NET code and Transact SQL</vt:lpstr>
      <vt:lpstr>CLR functions</vt:lpstr>
      <vt:lpstr>Cataloging assemblies</vt:lpstr>
      <vt:lpstr>Cataloging functions</vt:lpstr>
      <vt:lpstr>Data Types</vt:lpstr>
      <vt:lpstr>.NET parameters and functions</vt:lpstr>
      <vt:lpstr>.NET parameters and procedures</vt:lpstr>
      <vt:lpstr>Calling Between Stacks</vt:lpstr>
      <vt:lpstr>Nullability</vt:lpstr>
      <vt:lpstr>SqlTypes</vt:lpstr>
      <vt:lpstr>.NET Nullable Types</vt:lpstr>
      <vt:lpstr>Table-Valued Functions</vt:lpstr>
      <vt:lpstr>.NET methods caveats</vt:lpstr>
      <vt:lpstr>SqlClient inside SQL Server</vt:lpstr>
      <vt:lpstr>Model similarity</vt:lpstr>
      <vt:lpstr>SqlContext</vt:lpstr>
      <vt:lpstr>SqlPipe</vt:lpstr>
      <vt:lpstr>SqlDataRecord</vt:lpstr>
      <vt:lpstr>DMVs and Catalog Views</vt:lpstr>
      <vt:lpstr>T-SQL and Code - Definitions</vt:lpstr>
      <vt:lpstr>Using SQL</vt:lpstr>
      <vt:lpstr>Which Language?</vt:lpstr>
      <vt:lpstr>Procedural Example</vt:lpstr>
      <vt:lpstr>CLR and UDFs</vt:lpstr>
      <vt:lpstr>Table-Valued Functions</vt:lpstr>
      <vt:lpstr>External Resources</vt:lpstr>
      <vt:lpstr>T-SQL and Syntax Checking</vt:lpstr>
      <vt:lpstr>T-SQL and Data Access</vt:lpstr>
      <vt:lpstr>SQLCLR Pipelined Results</vt:lpstr>
      <vt:lpstr>Isn't This Client Code?</vt:lpstr>
      <vt:lpstr>General Rules</vt:lpstr>
      <vt:lpstr>Summary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295</cp:revision>
  <dcterms:created xsi:type="dcterms:W3CDTF">2004-05-26T19:38:49Z</dcterms:created>
  <dcterms:modified xsi:type="dcterms:W3CDTF">2012-09-14T18:50:12Z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