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31"/>
  </p:notesMasterIdLst>
  <p:handoutMasterIdLst>
    <p:handoutMasterId r:id="rId32"/>
  </p:handoutMasterIdLst>
  <p:sldIdLst>
    <p:sldId id="256" r:id="rId3"/>
    <p:sldId id="257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77" r:id="rId16"/>
    <p:sldId id="278" r:id="rId17"/>
    <p:sldId id="258" r:id="rId18"/>
    <p:sldId id="259" r:id="rId19"/>
    <p:sldId id="260" r:id="rId20"/>
    <p:sldId id="261" r:id="rId21"/>
    <p:sldId id="262" r:id="rId22"/>
    <p:sldId id="263" r:id="rId23"/>
    <p:sldId id="264" r:id="rId24"/>
    <p:sldId id="265" r:id="rId25"/>
    <p:sldId id="266" r:id="rId26"/>
    <p:sldId id="267" r:id="rId27"/>
    <p:sldId id="268" r:id="rId28"/>
    <p:sldId id="273" r:id="rId29"/>
    <p:sldId id="274" r:id="rId30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18" autoAdjust="0"/>
    <p:restoredTop sz="86286" autoAdjust="0"/>
  </p:normalViewPr>
  <p:slideViewPr>
    <p:cSldViewPr snapToGrid="0">
      <p:cViewPr>
        <p:scale>
          <a:sx n="75" d="100"/>
          <a:sy n="75" d="100"/>
        </p:scale>
        <p:origin x="-1794" y="-18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1344" y="102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803098"/>
            <a:ext cx="7315200" cy="436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sz="1000" dirty="0" err="1" smtClean="0"/>
              <a:t>SQLskills</a:t>
            </a:r>
            <a:r>
              <a:rPr lang="en-US" sz="1000" dirty="0" smtClean="0"/>
              <a:t> Immersion Event for Developers</a:t>
            </a:r>
            <a:endParaRPr lang="en-US" sz="1000" dirty="0"/>
          </a:p>
          <a:p>
            <a:r>
              <a:rPr lang="en-US" dirty="0"/>
              <a:t>Page </a:t>
            </a:r>
            <a:fld id="{3EE71A02-C3BF-4CBD-B41A-450E6E94C5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790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35720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SQLskills.com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F64AF5-A6AF-4F0C-8710-CEBE6CA131AC}" type="slidenum">
              <a:rPr lang="en-US"/>
              <a:pPr/>
              <a:t>1</a:t>
            </a:fld>
            <a:endParaRPr lang="en-US"/>
          </a:p>
        </p:txBody>
      </p:sp>
      <p:sp>
        <p:nvSpPr>
          <p:cNvPr id="572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2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SQLskills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213C39-555E-4259-8548-FFCA25A24F6D}" type="slidenum">
              <a:rPr lang="en-US"/>
              <a:pPr/>
              <a:t>5</a:t>
            </a:fld>
            <a:endParaRPr lang="en-US"/>
          </a:p>
        </p:txBody>
      </p:sp>
      <p:sp>
        <p:nvSpPr>
          <p:cNvPr id="31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Purchasing.Vendor uses AccountNumber which is a UDDT. You can bind defaults and rules to UDDT or regular column.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6565" name="Rectangle 5"/>
          <p:cNvSpPr>
            <a:spLocks noChangeAspect="1" noChangeArrowheads="1"/>
          </p:cNvSpPr>
          <p:nvPr userDrawn="1"/>
        </p:nvSpPr>
        <p:spPr bwMode="auto">
          <a:xfrm>
            <a:off x="227013" y="5481638"/>
            <a:ext cx="4056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Bob </a:t>
            </a:r>
            <a:r>
              <a:rPr lang="en-US" sz="3600" baseline="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Beauchemin</a:t>
            </a:r>
            <a:endParaRPr lang="en-US" sz="3600" baseline="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SQLskills.com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257795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000" b="0" dirty="0">
                <a:solidFill>
                  <a:srgbClr val="969696"/>
                </a:solidFill>
                <a:latin typeface="Arial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Arial" charset="0"/>
              </a:rPr>
              <a:t>Bob Beauchemin</a:t>
            </a:r>
            <a:br>
              <a:rPr lang="en-US" sz="1000" b="0" dirty="0">
                <a:solidFill>
                  <a:srgbClr val="969696"/>
                </a:solidFill>
                <a:latin typeface="Arial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Arial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Arial" charset="0"/>
              </a:rPr>
              <a:t> Immersion Event for Developers</a:t>
            </a:r>
            <a:endParaRPr lang="en-US" sz="1000" b="0" dirty="0">
              <a:solidFill>
                <a:srgbClr val="969696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3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3250121"/>
          </a:xfrm>
          <a:noFill/>
          <a:ln/>
        </p:spPr>
        <p:txBody>
          <a:bodyPr anchor="t"/>
          <a:lstStyle/>
          <a:p>
            <a:r>
              <a:rPr lang="en-US" sz="4000" dirty="0">
                <a:solidFill>
                  <a:schemeClr val="accent1"/>
                </a:solidFill>
              </a:rPr>
              <a:t>Module </a:t>
            </a:r>
            <a:r>
              <a:rPr lang="en-US" sz="4000" dirty="0" smtClean="0">
                <a:solidFill>
                  <a:schemeClr val="accent1"/>
                </a:solidFill>
              </a:rPr>
              <a:t>9</a:t>
            </a:r>
            <a:r>
              <a:rPr lang="en-US" dirty="0"/>
              <a:t/>
            </a:r>
            <a:br>
              <a:rPr lang="en-US" dirty="0"/>
            </a:br>
            <a:r>
              <a:rPr lang="en-US" sz="6000" dirty="0"/>
              <a:t>Optimizing </a:t>
            </a:r>
            <a:br>
              <a:rPr lang="en-US" sz="6000" dirty="0"/>
            </a:br>
            <a:r>
              <a:rPr lang="en-US" sz="6000" dirty="0"/>
              <a:t>Procedural Code</a:t>
            </a:r>
            <a:br>
              <a:rPr lang="en-US" sz="6000" dirty="0"/>
            </a:br>
            <a:r>
              <a:rPr lang="en-US" sz="3600" dirty="0">
                <a:solidFill>
                  <a:srgbClr val="FFFF99"/>
                </a:solidFill>
              </a:rPr>
              <a:t>Part 2: </a:t>
            </a:r>
            <a:r>
              <a:rPr lang="en-US" sz="3600" dirty="0" smtClean="0">
                <a:solidFill>
                  <a:srgbClr val="FFFF99"/>
                </a:solidFill>
              </a:rPr>
              <a:t>Triggers, Views </a:t>
            </a:r>
            <a:r>
              <a:rPr lang="en-US" sz="3600" dirty="0" smtClean="0">
                <a:solidFill>
                  <a:srgbClr val="FFFF99"/>
                </a:solidFill>
              </a:rPr>
              <a:t>and Functions</a:t>
            </a:r>
            <a:r>
              <a:rPr lang="en-US" sz="5400" dirty="0">
                <a:latin typeface="Eurostile Bold" pitchFamily="34" charset="0"/>
              </a:rPr>
              <a:t/>
            </a:r>
            <a:br>
              <a:rPr lang="en-US" sz="5400" dirty="0">
                <a:latin typeface="Eurostile Bold" pitchFamily="34" charset="0"/>
              </a:rPr>
            </a:br>
            <a:endParaRPr lang="en-US" sz="3200" dirty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Nested and Recursive Triggers</a:t>
            </a:r>
            <a:endParaRPr 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Nested Triggers</a:t>
            </a:r>
          </a:p>
          <a:p>
            <a:pPr lvl="1"/>
            <a:r>
              <a:rPr lang="en-US" smtClean="0"/>
              <a:t>Inside trigger for table A update table B, causes trigger on table B to fire</a:t>
            </a:r>
          </a:p>
          <a:p>
            <a:pPr lvl="1"/>
            <a:r>
              <a:rPr lang="en-US" smtClean="0"/>
              <a:t>Server-level option, on by default</a:t>
            </a:r>
          </a:p>
          <a:p>
            <a:r>
              <a:rPr lang="en-US" smtClean="0"/>
              <a:t>Recursive Triggers</a:t>
            </a:r>
          </a:p>
          <a:p>
            <a:pPr lvl="1"/>
            <a:r>
              <a:rPr lang="en-US" smtClean="0"/>
              <a:t>Inside trigger for table A update table B, trigger for table B causes update of table A, causes trigger on table A to fire</a:t>
            </a:r>
          </a:p>
          <a:p>
            <a:pPr lvl="1"/>
            <a:r>
              <a:rPr lang="en-US" smtClean="0"/>
              <a:t>Database-level option, off by default</a:t>
            </a:r>
          </a:p>
          <a:p>
            <a:pPr lvl="1"/>
            <a:r>
              <a:rPr lang="en-US" smtClean="0"/>
              <a:t>Hard-coded max recursion level of 32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902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Disabling Triggers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Triggers can be disabled</a:t>
            </a:r>
          </a:p>
          <a:p>
            <a:pPr lvl="1"/>
            <a:r>
              <a:rPr lang="en-US" dirty="0" smtClean="0"/>
              <a:t>Using DISABLE TRIGGER DDL statement </a:t>
            </a:r>
          </a:p>
          <a:p>
            <a:pPr lvl="2"/>
            <a:r>
              <a:rPr lang="en-US" dirty="0" smtClean="0"/>
              <a:t>Must re-enable</a:t>
            </a:r>
          </a:p>
          <a:p>
            <a:pPr lvl="1"/>
            <a:r>
              <a:rPr lang="en-US" dirty="0" smtClean="0"/>
              <a:t>During bulk operations</a:t>
            </a:r>
          </a:p>
          <a:p>
            <a:r>
              <a:rPr lang="en-US" dirty="0" smtClean="0"/>
              <a:t>Individual trigger can be defined as NOT FOR REPLICATION </a:t>
            </a:r>
          </a:p>
          <a:p>
            <a:pPr lvl="1"/>
            <a:r>
              <a:rPr lang="en-US" dirty="0"/>
              <a:t>N</a:t>
            </a:r>
            <a:r>
              <a:rPr lang="en-US" dirty="0" smtClean="0"/>
              <a:t>ot executed when replication agent runs</a:t>
            </a:r>
          </a:p>
          <a:p>
            <a:r>
              <a:rPr lang="en-US" dirty="0" smtClean="0"/>
              <a:t>Disabling all triggers affects merge replication</a:t>
            </a:r>
          </a:p>
          <a:p>
            <a:r>
              <a:rPr lang="en-US" dirty="0" smtClean="0"/>
              <a:t>Whether to run trigger code for specific statement be can signaled in CONTEXT_INFO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777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Triggers and Merge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"ON MERGE" action</a:t>
            </a:r>
          </a:p>
          <a:p>
            <a:pPr lvl="1"/>
            <a:r>
              <a:rPr lang="en-US" dirty="0" smtClean="0"/>
              <a:t>INSERT, UPDATE, DELETE triggers fire if that action occurs</a:t>
            </a:r>
          </a:p>
          <a:p>
            <a:r>
              <a:rPr lang="en-US" dirty="0" smtClean="0"/>
              <a:t>No guarantee which action fires first</a:t>
            </a:r>
          </a:p>
          <a:p>
            <a:pPr lvl="1"/>
            <a:r>
              <a:rPr lang="en-US" dirty="0" smtClean="0"/>
              <a:t>Triggers for same action follow specified order</a:t>
            </a:r>
          </a:p>
          <a:p>
            <a:r>
              <a:rPr lang="en-US" dirty="0" smtClean="0"/>
              <a:t>Triggers for multiple actions only fire once</a:t>
            </a:r>
          </a:p>
          <a:p>
            <a:pPr lvl="1"/>
            <a:r>
              <a:rPr lang="en-US" dirty="0" smtClean="0"/>
              <a:t>$action column can determine action per-row</a:t>
            </a:r>
          </a:p>
          <a:p>
            <a:r>
              <a:rPr lang="en-US" dirty="0" smtClean="0"/>
              <a:t>If an INSTEAD OF trigger is defined on one action, it must be defined on all actions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414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Trigger Behaviors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Triggers have their own query plan</a:t>
            </a:r>
          </a:p>
          <a:p>
            <a:pPr lvl="1"/>
            <a:r>
              <a:rPr lang="en-US" dirty="0" smtClean="0"/>
              <a:t>Plan for stored module</a:t>
            </a:r>
          </a:p>
          <a:p>
            <a:pPr lvl="1"/>
            <a:r>
              <a:rPr lang="en-US" dirty="0" smtClean="0"/>
              <a:t>Cached in procedure cache</a:t>
            </a:r>
          </a:p>
          <a:p>
            <a:r>
              <a:rPr lang="en-US" dirty="0" smtClean="0"/>
              <a:t>They can be traced with </a:t>
            </a:r>
            <a:r>
              <a:rPr lang="en-US" dirty="0" err="1" smtClean="0"/>
              <a:t>SQL:StmtCompleted</a:t>
            </a:r>
            <a:endParaRPr lang="en-US" dirty="0" smtClean="0"/>
          </a:p>
          <a:p>
            <a:r>
              <a:rPr lang="en-US" dirty="0" smtClean="0"/>
              <a:t>Triggers can use EXECUTE AS</a:t>
            </a:r>
          </a:p>
          <a:p>
            <a:r>
              <a:rPr lang="en-US" dirty="0" smtClean="0"/>
              <a:t>Triggers can call procedures or UDFs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944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view is usually treated as a macro</a:t>
            </a:r>
          </a:p>
          <a:p>
            <a:pPr lvl="1"/>
            <a:r>
              <a:rPr lang="en-US" dirty="0" smtClean="0"/>
              <a:t>View expanded as part of query parsing</a:t>
            </a:r>
          </a:p>
          <a:p>
            <a:pPr lvl="1"/>
            <a:r>
              <a:rPr lang="en-US" dirty="0" smtClean="0"/>
              <a:t>View can be updatable – subject to limits</a:t>
            </a:r>
          </a:p>
          <a:p>
            <a:pPr lvl="1"/>
            <a:r>
              <a:rPr lang="en-US" dirty="0" smtClean="0"/>
              <a:t>Some joins may be eliminated for some queries</a:t>
            </a:r>
          </a:p>
          <a:p>
            <a:pPr lvl="1"/>
            <a:r>
              <a:rPr lang="en-US" dirty="0" smtClean="0"/>
              <a:t>Multiple nested views can impact performance</a:t>
            </a:r>
          </a:p>
          <a:p>
            <a:r>
              <a:rPr lang="en-US" dirty="0" smtClean="0"/>
              <a:t>Views can be indexed</a:t>
            </a:r>
          </a:p>
          <a:p>
            <a:pPr lvl="1"/>
            <a:r>
              <a:rPr lang="en-US" dirty="0" smtClean="0"/>
              <a:t>Entire view materialized</a:t>
            </a:r>
          </a:p>
          <a:p>
            <a:pPr lvl="1"/>
            <a:r>
              <a:rPr lang="en-US" dirty="0" smtClean="0"/>
              <a:t>Indexed view is treated as a table</a:t>
            </a:r>
          </a:p>
          <a:p>
            <a:pPr lvl="2"/>
            <a:r>
              <a:rPr lang="en-US" dirty="0" smtClean="0"/>
              <a:t>Enterprise edition differs in view substitution</a:t>
            </a:r>
          </a:p>
          <a:p>
            <a:pPr lvl="2"/>
            <a:r>
              <a:rPr lang="en-US" dirty="0" smtClean="0"/>
              <a:t>EXPAND VIEWS / NOEXPAND hint</a:t>
            </a:r>
          </a:p>
          <a:p>
            <a:pPr lvl="1"/>
            <a:r>
              <a:rPr lang="en-US" dirty="0" smtClean="0"/>
              <a:t>Kept in sync with base table when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83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Specialized Non-Indexed 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Partitioned Views</a:t>
            </a:r>
          </a:p>
          <a:p>
            <a:pPr lvl="1"/>
            <a:r>
              <a:rPr lang="en-US" dirty="0" smtClean="0"/>
              <a:t>Based on "multiple copies" of same table with different key ranges</a:t>
            </a:r>
          </a:p>
          <a:p>
            <a:pPr lvl="1"/>
            <a:r>
              <a:rPr lang="en-US" dirty="0" smtClean="0"/>
              <a:t>Allows for partition (table) elimination</a:t>
            </a:r>
          </a:p>
          <a:p>
            <a:r>
              <a:rPr lang="en-US" dirty="0" smtClean="0"/>
              <a:t>Distributed Partitioned Views</a:t>
            </a:r>
          </a:p>
          <a:p>
            <a:pPr lvl="1"/>
            <a:r>
              <a:rPr lang="en-US" dirty="0" smtClean="0"/>
              <a:t>Tables exist on different instances</a:t>
            </a:r>
          </a:p>
          <a:p>
            <a:pPr lvl="1"/>
            <a:r>
              <a:rPr lang="en-US" dirty="0" smtClean="0"/>
              <a:t>More overhead when remote partitions not eliminated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7628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Types of User-Defined Functions</a:t>
            </a:r>
          </a:p>
        </p:txBody>
      </p:sp>
      <p:sp>
        <p:nvSpPr>
          <p:cNvPr id="57753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Table-valued functions</a:t>
            </a:r>
          </a:p>
          <a:p>
            <a:pPr lvl="1"/>
            <a:r>
              <a:rPr lang="en-US" dirty="0"/>
              <a:t>Single statement - </a:t>
            </a:r>
            <a:r>
              <a:rPr lang="en-US" dirty="0" smtClean="0"/>
              <a:t>Like a view </a:t>
            </a:r>
            <a:r>
              <a:rPr lang="en-US" dirty="0"/>
              <a:t>with </a:t>
            </a:r>
            <a:r>
              <a:rPr lang="en-US" dirty="0" smtClean="0"/>
              <a:t>parameters</a:t>
            </a:r>
            <a:endParaRPr lang="en-US" dirty="0"/>
          </a:p>
          <a:p>
            <a:pPr lvl="1"/>
            <a:r>
              <a:rPr lang="en-US" dirty="0"/>
              <a:t>Multi statement - Similar in appearance to stored procedure, but not as </a:t>
            </a:r>
            <a:r>
              <a:rPr lang="en-US" dirty="0" err="1"/>
              <a:t>optimizable</a:t>
            </a:r>
            <a:endParaRPr lang="en-US" dirty="0"/>
          </a:p>
          <a:p>
            <a:r>
              <a:rPr lang="en-US" dirty="0"/>
              <a:t>Scalar functions</a:t>
            </a:r>
          </a:p>
          <a:p>
            <a:pPr lvl="1"/>
            <a:r>
              <a:rPr lang="en-US" dirty="0"/>
              <a:t>Return single value</a:t>
            </a:r>
          </a:p>
          <a:p>
            <a:pPr lvl="1"/>
            <a:r>
              <a:rPr lang="en-US" dirty="0"/>
              <a:t>Executed once-per-row</a:t>
            </a:r>
          </a:p>
          <a:p>
            <a:pPr lvl="1"/>
            <a:r>
              <a:rPr lang="en-US" dirty="0"/>
              <a:t>Database access is optional (e.g. formulas)</a:t>
            </a:r>
          </a:p>
          <a:p>
            <a:pPr lvl="1"/>
            <a:r>
              <a:rPr lang="en-US" dirty="0"/>
              <a:t>If deterministic and precise can be used in</a:t>
            </a:r>
          </a:p>
          <a:p>
            <a:pPr lvl="2"/>
            <a:r>
              <a:rPr lang="en-US" dirty="0"/>
              <a:t>Indexed views</a:t>
            </a:r>
          </a:p>
          <a:p>
            <a:pPr lvl="2"/>
            <a:r>
              <a:rPr lang="en-US" dirty="0"/>
              <a:t>Persisted computed columns (SQL Server 2005)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2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Functions v. Stored Procedures</a:t>
            </a:r>
            <a:endParaRPr lang="en-US"/>
          </a:p>
        </p:txBody>
      </p:sp>
      <p:sp>
        <p:nvSpPr>
          <p:cNvPr id="56422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Scalar Functions force row operations</a:t>
            </a:r>
          </a:p>
          <a:p>
            <a:r>
              <a:rPr lang="en-US" dirty="0" smtClean="0"/>
              <a:t>Stored Procedures can perform set operations</a:t>
            </a:r>
          </a:p>
          <a:p>
            <a:r>
              <a:rPr lang="en-US" dirty="0" smtClean="0"/>
              <a:t>Table Functions cannot use INSERT EXEC to populate the table variable</a:t>
            </a:r>
          </a:p>
          <a:p>
            <a:r>
              <a:rPr lang="en-US" dirty="0" smtClean="0"/>
              <a:t>Table Function’s table variables can only have “key” indexes created</a:t>
            </a:r>
          </a:p>
          <a:p>
            <a:r>
              <a:rPr lang="en-US" dirty="0" smtClean="0"/>
              <a:t>Tables created in Stored Procedures can have any type of index created </a:t>
            </a:r>
          </a:p>
          <a:p>
            <a:pPr lvl="1"/>
            <a:r>
              <a:rPr lang="en-US" dirty="0" smtClean="0"/>
              <a:t>i.e. non-unique or composite indexes</a:t>
            </a:r>
            <a:endParaRPr lang="en-US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87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Function Limitations</a:t>
            </a:r>
          </a:p>
        </p:txBody>
      </p:sp>
      <p:sp>
        <p:nvSpPr>
          <p:cNvPr id="59187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Cannot affect the state of the server</a:t>
            </a:r>
          </a:p>
          <a:p>
            <a:pPr lvl="1"/>
            <a:r>
              <a:rPr lang="en-US"/>
              <a:t>Environment or updating rows</a:t>
            </a:r>
          </a:p>
          <a:p>
            <a:r>
              <a:rPr lang="en-US"/>
              <a:t>Cannot execute a stored procedure (or dynamic SQL)</a:t>
            </a:r>
          </a:p>
          <a:p>
            <a:r>
              <a:rPr lang="en-US"/>
              <a:t>Cannot create or use temp tables</a:t>
            </a:r>
          </a:p>
          <a:p>
            <a:pPr lvl="1"/>
            <a:r>
              <a:rPr lang="en-US"/>
              <a:t>Can use table variables</a:t>
            </a:r>
          </a:p>
          <a:p>
            <a:r>
              <a:rPr lang="en-US"/>
              <a:t>Parameters with defaults may not by omitted, must use DEFAULT on invoke</a:t>
            </a:r>
          </a:p>
          <a:p>
            <a:r>
              <a:rPr lang="en-US"/>
              <a:t>Functions must be invoked by 2-part name</a:t>
            </a:r>
          </a:p>
          <a:p>
            <a:pPr lvl="1"/>
            <a:r>
              <a:rPr lang="en-US"/>
              <a:t>Unless executed with EXECUTE</a:t>
            </a:r>
          </a:p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89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Function Additions</a:t>
            </a:r>
          </a:p>
        </p:txBody>
      </p:sp>
      <p:sp>
        <p:nvSpPr>
          <p:cNvPr id="59289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RETURN NULL ON NULL INPUT</a:t>
            </a:r>
          </a:p>
          <a:p>
            <a:pPr lvl="1"/>
            <a:r>
              <a:rPr lang="en-US" dirty="0"/>
              <a:t>If any parameters are NULL, just return NULL</a:t>
            </a:r>
          </a:p>
          <a:p>
            <a:pPr lvl="1"/>
            <a:r>
              <a:rPr lang="en-US" dirty="0"/>
              <a:t>Performance improvement</a:t>
            </a:r>
          </a:p>
          <a:p>
            <a:r>
              <a:rPr lang="en-US" dirty="0"/>
              <a:t>Can specify WITH SCHEMABINDING</a:t>
            </a:r>
          </a:p>
          <a:p>
            <a:r>
              <a:rPr lang="en-US" dirty="0"/>
              <a:t>Can be DETERMINISTIC</a:t>
            </a:r>
          </a:p>
          <a:p>
            <a:pPr lvl="1"/>
            <a:r>
              <a:rPr lang="en-US" dirty="0"/>
              <a:t>Always returns same value with same input</a:t>
            </a:r>
          </a:p>
          <a:p>
            <a:r>
              <a:rPr lang="en-US" dirty="0"/>
              <a:t>Can be precise</a:t>
            </a:r>
          </a:p>
          <a:p>
            <a:pPr lvl="1"/>
            <a:r>
              <a:rPr lang="en-US" dirty="0"/>
              <a:t>Only uses precise numeric types </a:t>
            </a:r>
          </a:p>
          <a:p>
            <a:r>
              <a:rPr lang="en-US" dirty="0"/>
              <a:t>Determinism and precision</a:t>
            </a:r>
          </a:p>
          <a:p>
            <a:pPr lvl="1"/>
            <a:r>
              <a:rPr lang="en-US" dirty="0"/>
              <a:t>are required for some function uses</a:t>
            </a:r>
          </a:p>
          <a:p>
            <a:pPr lvl="1"/>
            <a:r>
              <a:rPr lang="en-US" dirty="0"/>
              <a:t>are declared when .NET function</a:t>
            </a:r>
          </a:p>
          <a:p>
            <a:pPr lvl="1"/>
            <a:r>
              <a:rPr lang="en-US" dirty="0"/>
              <a:t>are determined by engine when T-SQL function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4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57344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Triggers</a:t>
            </a:r>
          </a:p>
          <a:p>
            <a:r>
              <a:rPr lang="en-US" dirty="0" smtClean="0"/>
              <a:t>Views</a:t>
            </a:r>
          </a:p>
          <a:p>
            <a:r>
              <a:rPr lang="en-US" dirty="0" smtClean="0"/>
              <a:t>Types </a:t>
            </a:r>
            <a:r>
              <a:rPr lang="en-US" dirty="0"/>
              <a:t>of User-Defined Functions</a:t>
            </a:r>
          </a:p>
          <a:p>
            <a:r>
              <a:rPr lang="en-US" dirty="0"/>
              <a:t>Single Statement vs Multi-statement UDFs</a:t>
            </a:r>
          </a:p>
          <a:p>
            <a:r>
              <a:rPr lang="en-US" dirty="0"/>
              <a:t>Stored Procedures v. Scalar Functions</a:t>
            </a:r>
          </a:p>
          <a:p>
            <a:pPr lvl="1"/>
            <a:r>
              <a:rPr lang="en-US" dirty="0"/>
              <a:t>Recompilation</a:t>
            </a:r>
          </a:p>
          <a:p>
            <a:pPr lvl="1"/>
            <a:r>
              <a:rPr lang="en-US" dirty="0"/>
              <a:t>Row-based operations</a:t>
            </a:r>
          </a:p>
          <a:p>
            <a:pPr lvl="1"/>
            <a:r>
              <a:rPr lang="en-US" dirty="0"/>
              <a:t>Using SQLCLR functions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850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err="1" smtClean="0"/>
              <a:t>Schemabinding</a:t>
            </a:r>
            <a:r>
              <a:rPr lang="en-US" dirty="0" smtClean="0"/>
              <a:t> – Functions &amp; Views</a:t>
            </a:r>
            <a:endParaRPr lang="en-US" dirty="0"/>
          </a:p>
        </p:txBody>
      </p:sp>
      <p:sp>
        <p:nvSpPr>
          <p:cNvPr id="59085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Schemabinding</a:t>
            </a:r>
            <a:r>
              <a:rPr lang="en-US" dirty="0"/>
              <a:t> indicates that objects used by </a:t>
            </a:r>
            <a:r>
              <a:rPr lang="en-US" dirty="0" smtClean="0"/>
              <a:t>UDF/View </a:t>
            </a:r>
            <a:r>
              <a:rPr lang="en-US" dirty="0"/>
              <a:t>must remain the same</a:t>
            </a:r>
          </a:p>
          <a:p>
            <a:pPr lvl="1"/>
            <a:r>
              <a:rPr lang="en-US" dirty="0"/>
              <a:t>Attempted updates to these objects fail unless UDF is dropped</a:t>
            </a:r>
          </a:p>
          <a:p>
            <a:pPr lvl="1"/>
            <a:r>
              <a:rPr lang="en-US" dirty="0"/>
              <a:t>Like </a:t>
            </a:r>
            <a:r>
              <a:rPr lang="en-US" dirty="0" err="1"/>
              <a:t>schemabinding</a:t>
            </a:r>
            <a:r>
              <a:rPr lang="en-US" dirty="0"/>
              <a:t> in views</a:t>
            </a:r>
          </a:p>
          <a:p>
            <a:r>
              <a:rPr lang="en-US" dirty="0" err="1"/>
              <a:t>Schemabinding</a:t>
            </a:r>
            <a:r>
              <a:rPr lang="en-US" dirty="0"/>
              <a:t> can affect performance</a:t>
            </a:r>
          </a:p>
          <a:p>
            <a:pPr lvl="1"/>
            <a:r>
              <a:rPr lang="en-US" dirty="0"/>
              <a:t>UDFs can bind to functions that update data</a:t>
            </a:r>
          </a:p>
          <a:p>
            <a:pPr lvl="1"/>
            <a:r>
              <a:rPr lang="en-US" dirty="0"/>
              <a:t>"Update anomaly" protection added if SQL Server cannot guarantee no updates</a:t>
            </a:r>
          </a:p>
          <a:p>
            <a:pPr lvl="1"/>
            <a:r>
              <a:rPr lang="en-US" dirty="0"/>
              <a:t>This protection can greatly affect performance</a:t>
            </a:r>
          </a:p>
          <a:p>
            <a:pPr lvl="2"/>
            <a:r>
              <a:rPr lang="en-US" dirty="0"/>
              <a:t>Even if UDF actually does not access/update data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5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Single vs Multi-statement UDFs</a:t>
            </a:r>
          </a:p>
        </p:txBody>
      </p:sp>
      <p:sp>
        <p:nvSpPr>
          <p:cNvPr id="58265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Single statement UDF is like a VIEW with parameters</a:t>
            </a:r>
          </a:p>
          <a:p>
            <a:pPr lvl="1"/>
            <a:r>
              <a:rPr lang="en-US"/>
              <a:t>Indexes on the base table can be used</a:t>
            </a:r>
          </a:p>
          <a:p>
            <a:pPr lvl="1"/>
            <a:r>
              <a:rPr lang="en-US"/>
              <a:t>IO counts based on base table(s) access</a:t>
            </a:r>
          </a:p>
          <a:p>
            <a:r>
              <a:rPr lang="en-US"/>
              <a:t>Multi-statement UDF must populate a TABLE variable</a:t>
            </a:r>
          </a:p>
          <a:p>
            <a:pPr lvl="1"/>
            <a:r>
              <a:rPr lang="en-US"/>
              <a:t>Similar to selecting into a temp table or table variable and querying from there</a:t>
            </a:r>
          </a:p>
          <a:p>
            <a:pPr lvl="1"/>
            <a:r>
              <a:rPr lang="en-US"/>
              <a:t>IO counts include base table(s) and final product tables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TVF Performance - 1</a:t>
            </a:r>
          </a:p>
        </p:txBody>
      </p:sp>
      <p:sp>
        <p:nvSpPr>
          <p:cNvPr id="58880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Single statement TVF produces three query plan objects </a:t>
            </a:r>
          </a:p>
          <a:p>
            <a:pPr lvl="1"/>
            <a:r>
              <a:rPr lang="en-US"/>
              <a:t>One for the TVF body</a:t>
            </a:r>
          </a:p>
          <a:p>
            <a:pPr lvl="2"/>
            <a:r>
              <a:rPr lang="en-US"/>
              <a:t>Parse tree for a view</a:t>
            </a:r>
          </a:p>
          <a:p>
            <a:pPr lvl="2"/>
            <a:r>
              <a:rPr lang="en-US"/>
              <a:t>Reused each time</a:t>
            </a:r>
          </a:p>
          <a:p>
            <a:pPr lvl="1"/>
            <a:r>
              <a:rPr lang="en-US"/>
              <a:t>One for the query containing the TVF</a:t>
            </a:r>
          </a:p>
          <a:p>
            <a:pPr lvl="2"/>
            <a:r>
              <a:rPr lang="en-US"/>
              <a:t>Optimized as an adhoc query</a:t>
            </a:r>
          </a:p>
          <a:p>
            <a:pPr lvl="2"/>
            <a:r>
              <a:rPr lang="en-US"/>
              <a:t>Reused only if query text is exactly the same</a:t>
            </a:r>
          </a:p>
          <a:p>
            <a:pPr lvl="1"/>
            <a:r>
              <a:rPr lang="en-US"/>
              <a:t>Also, parse tree for CHECK constraint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TVF Performance - 2</a:t>
            </a:r>
          </a:p>
        </p:txBody>
      </p:sp>
      <p:sp>
        <p:nvSpPr>
          <p:cNvPr id="58777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Execution of Multi-statement TVF yields two query cache objects</a:t>
            </a:r>
          </a:p>
          <a:p>
            <a:pPr lvl="1"/>
            <a:r>
              <a:rPr lang="en-US"/>
              <a:t>One for the TVF body </a:t>
            </a:r>
          </a:p>
          <a:p>
            <a:pPr lvl="2"/>
            <a:r>
              <a:rPr lang="en-US"/>
              <a:t>Optimized as a procedure</a:t>
            </a:r>
          </a:p>
          <a:p>
            <a:pPr lvl="2"/>
            <a:r>
              <a:rPr lang="en-US"/>
              <a:t>Reused each time</a:t>
            </a:r>
          </a:p>
          <a:p>
            <a:pPr lvl="1"/>
            <a:r>
              <a:rPr lang="en-US"/>
              <a:t>One for the query containing the TVF</a:t>
            </a:r>
          </a:p>
          <a:p>
            <a:pPr lvl="2"/>
            <a:r>
              <a:rPr lang="en-US"/>
              <a:t>Optimized as an adhoc query</a:t>
            </a:r>
          </a:p>
          <a:p>
            <a:pPr lvl="2"/>
            <a:r>
              <a:rPr lang="en-US"/>
              <a:t>Reused only if query text is exactly the same</a:t>
            </a:r>
          </a:p>
          <a:p>
            <a:r>
              <a:rPr lang="en-US"/>
              <a:t>Multi-statement TVFs have no statistics</a:t>
            </a:r>
          </a:p>
          <a:p>
            <a:pPr lvl="1"/>
            <a:r>
              <a:rPr lang="en-US"/>
              <a:t>Better cardinality estimates with inline TVF or temp table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46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Simple Scalar Functions</a:t>
            </a:r>
          </a:p>
        </p:txBody>
      </p:sp>
      <p:sp>
        <p:nvSpPr>
          <p:cNvPr id="57446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Simple Scalar Functions executed per-row</a:t>
            </a:r>
          </a:p>
          <a:p>
            <a:pPr lvl="1"/>
            <a:r>
              <a:rPr lang="en-US"/>
              <a:t>These functions should not access the database (this access will be per-row)</a:t>
            </a:r>
          </a:p>
          <a:p>
            <a:pPr lvl="1"/>
            <a:r>
              <a:rPr lang="en-US"/>
              <a:t>These functions will be faster in .NET code</a:t>
            </a:r>
          </a:p>
          <a:p>
            <a:pPr lvl="2"/>
            <a:r>
              <a:rPr lang="en-US"/>
              <a:t>.NET Functions faster if no database access</a:t>
            </a:r>
          </a:p>
          <a:p>
            <a:pPr lvl="1"/>
            <a:r>
              <a:rPr lang="en-US"/>
              <a:t>Scalar functions cannot optimized by the engine, unless index is created</a:t>
            </a:r>
          </a:p>
          <a:p>
            <a:pPr lvl="2"/>
            <a:r>
              <a:rPr lang="en-US"/>
              <a:t>Use persisted computed column (SQL Server 2005)</a:t>
            </a:r>
          </a:p>
          <a:p>
            <a:pPr lvl="2"/>
            <a:r>
              <a:rPr lang="en-US"/>
              <a:t>Can even create index on this column - function must be deterministic to create index</a:t>
            </a:r>
          </a:p>
          <a:p>
            <a:pPr lvl="2"/>
            <a:r>
              <a:rPr lang="en-US"/>
              <a:t>Trades storage for speed in per-row execution</a:t>
            </a:r>
          </a:p>
          <a:p>
            <a:pPr lvl="1"/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2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Scalar function uses</a:t>
            </a:r>
          </a:p>
        </p:txBody>
      </p:sp>
      <p:sp>
        <p:nvSpPr>
          <p:cNvPr id="59392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Computed columns</a:t>
            </a:r>
          </a:p>
          <a:p>
            <a:pPr lvl="1"/>
            <a:r>
              <a:rPr lang="en-US" dirty="0" smtClean="0"/>
              <a:t>These can be persisted</a:t>
            </a:r>
            <a:endParaRPr lang="en-US" dirty="0"/>
          </a:p>
          <a:p>
            <a:pPr lvl="1"/>
            <a:r>
              <a:rPr lang="en-US" dirty="0"/>
              <a:t>Persisted computed must be deterministic</a:t>
            </a:r>
          </a:p>
          <a:p>
            <a:r>
              <a:rPr lang="en-US" dirty="0"/>
              <a:t>Check constraints</a:t>
            </a:r>
          </a:p>
          <a:p>
            <a:pPr lvl="1"/>
            <a:r>
              <a:rPr lang="en-US" dirty="0"/>
              <a:t>Be careful with multi-row INSERTs</a:t>
            </a:r>
          </a:p>
          <a:p>
            <a:pPr lvl="1"/>
            <a:r>
              <a:rPr lang="en-US" dirty="0"/>
              <a:t>Can refer to other columns in same table</a:t>
            </a:r>
          </a:p>
          <a:p>
            <a:r>
              <a:rPr lang="en-US" dirty="0"/>
              <a:t>Defaults</a:t>
            </a:r>
          </a:p>
          <a:p>
            <a:pPr lvl="1"/>
            <a:r>
              <a:rPr lang="en-US" dirty="0"/>
              <a:t>Cannot refer to other columns in same table</a:t>
            </a:r>
          </a:p>
          <a:p>
            <a:r>
              <a:rPr lang="en-US" dirty="0"/>
              <a:t>SQL statements</a:t>
            </a:r>
          </a:p>
          <a:p>
            <a:pPr lvl="1"/>
            <a:r>
              <a:rPr lang="en-US" dirty="0"/>
              <a:t>Column list - not inline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82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Scalar UDF Query Plan Reuse</a:t>
            </a:r>
          </a:p>
        </p:txBody>
      </p:sp>
      <p:sp>
        <p:nvSpPr>
          <p:cNvPr id="58982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Execution of scalar UDF yields two query cache objects</a:t>
            </a:r>
          </a:p>
          <a:p>
            <a:pPr lvl="1"/>
            <a:r>
              <a:rPr lang="en-US"/>
              <a:t>One for the UDF body </a:t>
            </a:r>
          </a:p>
          <a:p>
            <a:pPr lvl="2"/>
            <a:r>
              <a:rPr lang="en-US"/>
              <a:t>Optimized as a procedure</a:t>
            </a:r>
          </a:p>
          <a:p>
            <a:pPr lvl="2"/>
            <a:r>
              <a:rPr lang="en-US"/>
              <a:t>Reused each time</a:t>
            </a:r>
          </a:p>
          <a:p>
            <a:pPr lvl="2"/>
            <a:r>
              <a:rPr lang="en-US"/>
              <a:t>Plan is EXECUTED N times (once per row in query containing the UDF)</a:t>
            </a:r>
          </a:p>
          <a:p>
            <a:pPr lvl="1"/>
            <a:r>
              <a:rPr lang="en-US"/>
              <a:t>One for the query containing the UDF</a:t>
            </a:r>
          </a:p>
          <a:p>
            <a:pPr lvl="2"/>
            <a:r>
              <a:rPr lang="en-US"/>
              <a:t>Optimized as an adhoc query</a:t>
            </a:r>
          </a:p>
          <a:p>
            <a:pPr lvl="2"/>
            <a:r>
              <a:rPr lang="en-US"/>
              <a:t>Reused only if query text is exactly the same</a:t>
            </a:r>
          </a:p>
          <a:p>
            <a:pPr>
              <a:buFontTx/>
              <a:buNone/>
            </a:pP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51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Using .NET Scalar UDFs</a:t>
            </a:r>
          </a:p>
        </p:txBody>
      </p:sp>
      <p:sp>
        <p:nvSpPr>
          <p:cNvPr id="57651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SQLCLR UDFs are precompiled</a:t>
            </a:r>
          </a:p>
          <a:p>
            <a:pPr lvl="1"/>
            <a:r>
              <a:rPr lang="en-US"/>
              <a:t>No T-SQL interpreter</a:t>
            </a:r>
          </a:p>
          <a:p>
            <a:pPr lvl="1"/>
            <a:r>
              <a:rPr lang="en-US"/>
              <a:t>Better for:</a:t>
            </a:r>
          </a:p>
          <a:p>
            <a:pPr lvl="2"/>
            <a:r>
              <a:rPr lang="en-US"/>
              <a:t>Mathematics</a:t>
            </a:r>
          </a:p>
          <a:p>
            <a:pPr lvl="2"/>
            <a:r>
              <a:rPr lang="en-US"/>
              <a:t>String manipulation</a:t>
            </a:r>
          </a:p>
          <a:p>
            <a:pPr lvl="2"/>
            <a:r>
              <a:rPr lang="en-US"/>
              <a:t>Array processing</a:t>
            </a:r>
          </a:p>
          <a:p>
            <a:pPr lvl="1"/>
            <a:r>
              <a:rPr lang="en-US"/>
              <a:t>But… database operations in .NET UDFs are Dynamic SQL</a:t>
            </a:r>
          </a:p>
          <a:p>
            <a:pPr lvl="2"/>
            <a:r>
              <a:rPr lang="en-US"/>
              <a:t>Can cause recompiled</a:t>
            </a:r>
          </a:p>
          <a:p>
            <a:pPr lvl="2"/>
            <a:r>
              <a:rPr lang="en-US"/>
              <a:t>Subject to same security restrictions</a:t>
            </a:r>
          </a:p>
          <a:p>
            <a:pPr lvl="2"/>
            <a:r>
              <a:rPr lang="en-US"/>
              <a:t>Subject to same SQL injection potential</a:t>
            </a:r>
          </a:p>
          <a:p>
            <a:pPr lvl="1"/>
            <a:r>
              <a:rPr lang="en-US"/>
              <a:t>Pass in database values (from T-SQL) if needed</a:t>
            </a:r>
          </a:p>
          <a:p>
            <a:pPr lvl="1"/>
            <a:r>
              <a:rPr lang="en-US"/>
              <a:t>Invoked once-per-row, just like T-SQL UDFs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55398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Triggers </a:t>
            </a:r>
          </a:p>
          <a:p>
            <a:pPr lvl="1"/>
            <a:r>
              <a:rPr lang="en-US" dirty="0" smtClean="0"/>
              <a:t>Part of triggering transaction</a:t>
            </a:r>
          </a:p>
          <a:p>
            <a:pPr lvl="1"/>
            <a:r>
              <a:rPr lang="en-US" dirty="0" smtClean="0"/>
              <a:t>Pseudo-tables materialized in </a:t>
            </a:r>
            <a:r>
              <a:rPr lang="en-US" dirty="0" err="1" smtClean="0"/>
              <a:t>tempdb</a:t>
            </a:r>
            <a:endParaRPr lang="en-US" dirty="0" smtClean="0"/>
          </a:p>
          <a:p>
            <a:r>
              <a:rPr lang="en-US" dirty="0" smtClean="0"/>
              <a:t>Views</a:t>
            </a:r>
          </a:p>
          <a:p>
            <a:pPr lvl="1"/>
            <a:r>
              <a:rPr lang="en-US" dirty="0" smtClean="0"/>
              <a:t>Vanilla, indexed, and partitioned</a:t>
            </a:r>
          </a:p>
          <a:p>
            <a:r>
              <a:rPr lang="en-US" dirty="0" smtClean="0"/>
              <a:t>Stored </a:t>
            </a:r>
            <a:r>
              <a:rPr lang="en-US" dirty="0"/>
              <a:t>Procedures v. Scalar Functions</a:t>
            </a:r>
          </a:p>
          <a:p>
            <a:r>
              <a:rPr lang="en-US" dirty="0"/>
              <a:t>.NET for simple scalar functions</a:t>
            </a:r>
          </a:p>
          <a:p>
            <a:pPr lvl="1"/>
            <a:r>
              <a:rPr lang="en-US" dirty="0"/>
              <a:t>No database access</a:t>
            </a:r>
          </a:p>
          <a:p>
            <a:pPr lvl="1"/>
            <a:r>
              <a:rPr lang="en-US" dirty="0"/>
              <a:t>Persisted computed column possible</a:t>
            </a:r>
          </a:p>
          <a:p>
            <a:r>
              <a:rPr lang="en-US" dirty="0"/>
              <a:t>Watch out for row-based operations for database-accessing functions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Uses of Triggers</a:t>
            </a: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Procedural data integrity</a:t>
            </a:r>
          </a:p>
          <a:p>
            <a:r>
              <a:rPr lang="en-US" dirty="0" smtClean="0"/>
              <a:t>Define custom error messages</a:t>
            </a:r>
          </a:p>
          <a:p>
            <a:r>
              <a:rPr lang="en-US" dirty="0" smtClean="0"/>
              <a:t>Maintain </a:t>
            </a:r>
            <a:r>
              <a:rPr lang="en-US" dirty="0" err="1" smtClean="0"/>
              <a:t>denormalized</a:t>
            </a:r>
            <a:r>
              <a:rPr lang="en-US" dirty="0" smtClean="0"/>
              <a:t> data</a:t>
            </a:r>
          </a:p>
          <a:p>
            <a:r>
              <a:rPr lang="en-US" dirty="0" smtClean="0"/>
              <a:t>Audit, </a:t>
            </a:r>
            <a:r>
              <a:rPr lang="en-US" dirty="0"/>
              <a:t>c</a:t>
            </a:r>
            <a:r>
              <a:rPr lang="en-US" dirty="0" smtClean="0"/>
              <a:t>ompare before/after states of data</a:t>
            </a:r>
          </a:p>
          <a:p>
            <a:r>
              <a:rPr lang="en-US" dirty="0" smtClean="0"/>
              <a:t>Logging</a:t>
            </a:r>
          </a:p>
          <a:p>
            <a:r>
              <a:rPr lang="en-US" dirty="0" smtClean="0"/>
              <a:t>Encrypting data</a:t>
            </a:r>
          </a:p>
          <a:p>
            <a:r>
              <a:rPr lang="en-US" dirty="0" smtClean="0"/>
              <a:t>Firing event for asynchronous execution</a:t>
            </a:r>
          </a:p>
          <a:p>
            <a:r>
              <a:rPr lang="en-US" dirty="0" smtClean="0"/>
              <a:t>Triggers automatically added for merge replication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78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 Integrity</a:t>
            </a:r>
            <a:endParaRPr lang="en-US" dirty="0"/>
          </a:p>
        </p:txBody>
      </p:sp>
      <p:sp>
        <p:nvSpPr>
          <p:cNvPr id="32973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Data Integrity consists of</a:t>
            </a:r>
          </a:p>
          <a:p>
            <a:pPr lvl="1"/>
            <a:r>
              <a:rPr lang="en-US" smtClean="0"/>
              <a:t>Domain integrity (columns and values)</a:t>
            </a:r>
          </a:p>
          <a:p>
            <a:pPr lvl="1"/>
            <a:r>
              <a:rPr lang="en-US" smtClean="0"/>
              <a:t>Entity integrity (rows)</a:t>
            </a:r>
          </a:p>
          <a:p>
            <a:pPr lvl="1"/>
            <a:r>
              <a:rPr lang="en-US" smtClean="0"/>
              <a:t>Relational integrity (between/among entities)</a:t>
            </a:r>
          </a:p>
          <a:p>
            <a:r>
              <a:rPr lang="en-US" smtClean="0"/>
              <a:t>Good design makes a database</a:t>
            </a:r>
          </a:p>
          <a:p>
            <a:pPr lvl="1"/>
            <a:r>
              <a:rPr lang="en-US" smtClean="0"/>
              <a:t>Easier to query</a:t>
            </a:r>
          </a:p>
          <a:p>
            <a:pPr lvl="2"/>
            <a:r>
              <a:rPr lang="en-US" smtClean="0"/>
              <a:t>JOINs more straightforward</a:t>
            </a:r>
          </a:p>
          <a:p>
            <a:pPr lvl="2"/>
            <a:r>
              <a:rPr lang="en-US" smtClean="0"/>
              <a:t>Less need for outer joins</a:t>
            </a:r>
          </a:p>
          <a:p>
            <a:pPr lvl="1"/>
            <a:r>
              <a:rPr lang="en-US" smtClean="0"/>
              <a:t>Queries are more performant</a:t>
            </a:r>
          </a:p>
          <a:p>
            <a:pPr lvl="1"/>
            <a:r>
              <a:rPr lang="en-US" smtClean="0"/>
              <a:t>Easier to maintain</a:t>
            </a:r>
          </a:p>
          <a:p>
            <a:pPr lvl="1"/>
            <a:r>
              <a:rPr lang="en-US" smtClean="0"/>
              <a:t>Less subject to update anomalies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9143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Enforcing Data Integrity</a:t>
            </a:r>
            <a:endParaRPr lang="en-US" dirty="0"/>
          </a:p>
        </p:txBody>
      </p:sp>
      <p:sp>
        <p:nvSpPr>
          <p:cNvPr id="25600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Declarative Data Integrity</a:t>
            </a:r>
          </a:p>
          <a:p>
            <a:pPr lvl="1"/>
            <a:r>
              <a:rPr lang="en-US" smtClean="0"/>
              <a:t>Criteria defined in object definitions</a:t>
            </a:r>
          </a:p>
          <a:p>
            <a:pPr lvl="1"/>
            <a:r>
              <a:rPr lang="en-US" smtClean="0"/>
              <a:t>SQL Server enforces automatically</a:t>
            </a:r>
          </a:p>
          <a:p>
            <a:pPr lvl="1"/>
            <a:r>
              <a:rPr lang="en-US" smtClean="0"/>
              <a:t>Implement w/constraints, defaults, and rules</a:t>
            </a:r>
          </a:p>
          <a:p>
            <a:pPr lvl="1"/>
            <a:r>
              <a:rPr lang="en-US" smtClean="0"/>
              <a:t>Used by optimizer</a:t>
            </a:r>
          </a:p>
          <a:p>
            <a:r>
              <a:rPr lang="en-US" smtClean="0"/>
              <a:t>Procedural Data Integrity</a:t>
            </a:r>
          </a:p>
          <a:p>
            <a:pPr lvl="1"/>
            <a:r>
              <a:rPr lang="en-US" smtClean="0"/>
              <a:t>Criteria defined in code</a:t>
            </a:r>
          </a:p>
          <a:p>
            <a:pPr lvl="1"/>
            <a:r>
              <a:rPr lang="en-US" smtClean="0"/>
              <a:t>Script enforces</a:t>
            </a:r>
          </a:p>
          <a:p>
            <a:pPr lvl="1"/>
            <a:r>
              <a:rPr lang="en-US" smtClean="0"/>
              <a:t>Implement by using triggers and stored procedures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7424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Considerations for Using Triggers</a:t>
            </a: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Triggers reactive, constraints proactive</a:t>
            </a:r>
          </a:p>
          <a:p>
            <a:pPr lvl="1"/>
            <a:r>
              <a:rPr lang="en-US" dirty="0" smtClean="0"/>
              <a:t>Constraints checked first</a:t>
            </a:r>
          </a:p>
          <a:p>
            <a:r>
              <a:rPr lang="en-US" dirty="0" smtClean="0"/>
              <a:t>Can have multiple triggers for any action</a:t>
            </a:r>
          </a:p>
          <a:p>
            <a:pPr lvl="1"/>
            <a:r>
              <a:rPr lang="en-US" dirty="0" smtClean="0"/>
              <a:t>Can designate first and last to fire</a:t>
            </a:r>
          </a:p>
          <a:p>
            <a:r>
              <a:rPr lang="en-US" dirty="0" smtClean="0"/>
              <a:t>Caller must have permission to perform all statements that define triggers</a:t>
            </a:r>
          </a:p>
          <a:p>
            <a:pPr lvl="1"/>
            <a:r>
              <a:rPr lang="en-US" dirty="0" smtClean="0"/>
              <a:t>Or use EXECUTE AS</a:t>
            </a:r>
          </a:p>
          <a:p>
            <a:r>
              <a:rPr lang="en-US" dirty="0" smtClean="0"/>
              <a:t>Cannot create after triggers on views or temporary tables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338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Coding Inside A Trigger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SQL Server exposes pseudo-tables in triggers</a:t>
            </a:r>
          </a:p>
          <a:p>
            <a:pPr lvl="1"/>
            <a:r>
              <a:rPr lang="en-US" smtClean="0"/>
              <a:t>INSERTED and DELETED</a:t>
            </a:r>
          </a:p>
          <a:p>
            <a:pPr lvl="1"/>
            <a:r>
              <a:rPr lang="en-US" smtClean="0"/>
              <a:t>Materialized in tempdb since SQL Server 2005</a:t>
            </a:r>
          </a:p>
          <a:p>
            <a:pPr lvl="1"/>
            <a:r>
              <a:rPr lang="en-US" smtClean="0"/>
              <a:t>These tables are not indexed</a:t>
            </a:r>
          </a:p>
          <a:p>
            <a:r>
              <a:rPr lang="en-US" smtClean="0"/>
              <a:t>You can update base table through</a:t>
            </a:r>
          </a:p>
          <a:p>
            <a:pPr lvl="1"/>
            <a:r>
              <a:rPr lang="en-US" smtClean="0"/>
              <a:t>UPDATE WITH JOIN</a:t>
            </a:r>
          </a:p>
          <a:p>
            <a:pPr lvl="1"/>
            <a:r>
              <a:rPr lang="en-US" smtClean="0"/>
              <a:t>MERGE (SQL Server 2008)</a:t>
            </a:r>
          </a:p>
          <a:p>
            <a:pPr lvl="1"/>
            <a:r>
              <a:rPr lang="en-US" smtClean="0"/>
              <a:t>Cursor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90675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Instead Of Triggers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INSTEAD OF trigger supports table or view</a:t>
            </a:r>
          </a:p>
          <a:p>
            <a:r>
              <a:rPr lang="en-US" dirty="0" smtClean="0"/>
              <a:t>Action that initiates the trigger does NOT occur</a:t>
            </a:r>
          </a:p>
          <a:p>
            <a:r>
              <a:rPr lang="en-US" dirty="0" smtClean="0"/>
              <a:t>Often used to make non-updatable views updatable</a:t>
            </a:r>
          </a:p>
          <a:p>
            <a:pPr lvl="1"/>
            <a:r>
              <a:rPr lang="en-US" dirty="0" smtClean="0"/>
              <a:t>Actions against a multi-table view changed into multiple actions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752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Trigger Convenience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You can determine columns updated</a:t>
            </a:r>
          </a:p>
          <a:p>
            <a:pPr lvl="1"/>
            <a:r>
              <a:rPr lang="en-US" smtClean="0"/>
              <a:t>UPDATE() or COLUMNS_UPDATED()</a:t>
            </a:r>
          </a:p>
          <a:p>
            <a:r>
              <a:rPr lang="en-US" smtClean="0"/>
              <a:t>The UPDATE function</a:t>
            </a:r>
          </a:p>
          <a:p>
            <a:pPr lvl="1"/>
            <a:r>
              <a:rPr lang="en-US" smtClean="0"/>
              <a:t>Takes a single column name</a:t>
            </a:r>
          </a:p>
          <a:p>
            <a:pPr lvl="1"/>
            <a:r>
              <a:rPr lang="en-US" smtClean="0"/>
              <a:t>Can be used with IF statement </a:t>
            </a:r>
          </a:p>
          <a:p>
            <a:pPr lvl="2"/>
            <a:r>
              <a:rPr lang="en-US" smtClean="0"/>
              <a:t>IF UPDATE(a) BEGIN…END</a:t>
            </a:r>
          </a:p>
          <a:p>
            <a:pPr lvl="1"/>
            <a:r>
              <a:rPr lang="en-US" smtClean="0"/>
              <a:t>Returns FALSE on TIMESTAMP column</a:t>
            </a:r>
          </a:p>
          <a:p>
            <a:r>
              <a:rPr lang="en-US" smtClean="0"/>
              <a:t>The COLUMNS_UPDATED function</a:t>
            </a:r>
          </a:p>
          <a:p>
            <a:pPr lvl="1"/>
            <a:r>
              <a:rPr lang="en-US" smtClean="0"/>
              <a:t>Returns a bitmask of columns updated</a:t>
            </a:r>
          </a:p>
          <a:p>
            <a:pPr lvl="1"/>
            <a:r>
              <a:rPr lang="en-US" smtClean="0"/>
              <a:t>In SQL Server 2008, use COLUMNPROPERTY and COLUMN_ID to determine</a:t>
            </a:r>
          </a:p>
          <a:p>
            <a:pPr lvl="1"/>
            <a:endParaRPr lang="en-US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357946"/>
      </p:ext>
    </p:extLst>
  </p:cSld>
  <p:clrMapOvr>
    <a:masterClrMapping/>
  </p:clrMapOvr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5475</TotalTime>
  <Words>1462</Words>
  <Application>Microsoft Office PowerPoint</Application>
  <PresentationFormat>Letter Paper (8.5x11 in)</PresentationFormat>
  <Paragraphs>258</Paragraphs>
  <Slides>28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SQLskills Master Template</vt:lpstr>
      <vt:lpstr>SQLskills_BobB_Template</vt:lpstr>
      <vt:lpstr>Module 9 Optimizing  Procedural Code Part 2: Triggers, Views and Functions </vt:lpstr>
      <vt:lpstr>Overview</vt:lpstr>
      <vt:lpstr>Uses of Triggers</vt:lpstr>
      <vt:lpstr>Data Integrity</vt:lpstr>
      <vt:lpstr>Enforcing Data Integrity</vt:lpstr>
      <vt:lpstr>Considerations for Using Triggers</vt:lpstr>
      <vt:lpstr>Coding Inside A Trigger</vt:lpstr>
      <vt:lpstr>Instead Of Triggers</vt:lpstr>
      <vt:lpstr>Trigger Convenience Functions</vt:lpstr>
      <vt:lpstr>Nested and Recursive Triggers</vt:lpstr>
      <vt:lpstr>Disabling Triggers</vt:lpstr>
      <vt:lpstr>Triggers and Merge</vt:lpstr>
      <vt:lpstr>Trigger Behaviors</vt:lpstr>
      <vt:lpstr>Views</vt:lpstr>
      <vt:lpstr>Specialized Non-Indexed Views</vt:lpstr>
      <vt:lpstr>Types of User-Defined Functions</vt:lpstr>
      <vt:lpstr>Functions v. Stored Procedures</vt:lpstr>
      <vt:lpstr>Function Limitations</vt:lpstr>
      <vt:lpstr>Function Additions</vt:lpstr>
      <vt:lpstr>Schemabinding – Functions &amp; Views</vt:lpstr>
      <vt:lpstr>Single vs Multi-statement UDFs</vt:lpstr>
      <vt:lpstr>TVF Performance - 1</vt:lpstr>
      <vt:lpstr>TVF Performance - 2</vt:lpstr>
      <vt:lpstr>Simple Scalar Functions</vt:lpstr>
      <vt:lpstr>Scalar function uses</vt:lpstr>
      <vt:lpstr>Scalar UDF Query Plan Reuse</vt:lpstr>
      <vt:lpstr>Using .NET Scalar UDFs</vt:lpstr>
      <vt:lpstr>Summary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286</cp:revision>
  <dcterms:created xsi:type="dcterms:W3CDTF">2004-05-26T19:38:49Z</dcterms:created>
  <dcterms:modified xsi:type="dcterms:W3CDTF">2012-09-14T18:51:29Z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