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57"/>
  </p:notesMasterIdLst>
  <p:handoutMasterIdLst>
    <p:handoutMasterId r:id="rId58"/>
  </p:handoutMasterIdLst>
  <p:sldIdLst>
    <p:sldId id="256" r:id="rId3"/>
    <p:sldId id="257" r:id="rId4"/>
    <p:sldId id="305" r:id="rId5"/>
    <p:sldId id="306" r:id="rId6"/>
    <p:sldId id="307" r:id="rId7"/>
    <p:sldId id="308" r:id="rId8"/>
    <p:sldId id="314" r:id="rId9"/>
    <p:sldId id="302" r:id="rId10"/>
    <p:sldId id="303" r:id="rId11"/>
    <p:sldId id="304" r:id="rId12"/>
    <p:sldId id="309" r:id="rId13"/>
    <p:sldId id="310" r:id="rId14"/>
    <p:sldId id="311" r:id="rId15"/>
    <p:sldId id="312" r:id="rId16"/>
    <p:sldId id="313" r:id="rId17"/>
    <p:sldId id="316" r:id="rId18"/>
    <p:sldId id="317" r:id="rId19"/>
    <p:sldId id="318" r:id="rId20"/>
    <p:sldId id="319" r:id="rId21"/>
    <p:sldId id="320" r:id="rId22"/>
    <p:sldId id="258" r:id="rId23"/>
    <p:sldId id="259" r:id="rId24"/>
    <p:sldId id="260" r:id="rId25"/>
    <p:sldId id="261" r:id="rId26"/>
    <p:sldId id="262" r:id="rId27"/>
    <p:sldId id="263" r:id="rId28"/>
    <p:sldId id="264" r:id="rId29"/>
    <p:sldId id="265" r:id="rId30"/>
    <p:sldId id="266" r:id="rId31"/>
    <p:sldId id="268" r:id="rId32"/>
    <p:sldId id="269" r:id="rId33"/>
    <p:sldId id="270" r:id="rId34"/>
    <p:sldId id="271" r:id="rId35"/>
    <p:sldId id="272" r:id="rId36"/>
    <p:sldId id="273" r:id="rId37"/>
    <p:sldId id="274" r:id="rId38"/>
    <p:sldId id="275" r:id="rId39"/>
    <p:sldId id="276" r:id="rId40"/>
    <p:sldId id="277" r:id="rId41"/>
    <p:sldId id="278" r:id="rId42"/>
    <p:sldId id="279" r:id="rId43"/>
    <p:sldId id="280" r:id="rId44"/>
    <p:sldId id="290" r:id="rId45"/>
    <p:sldId id="315" r:id="rId46"/>
    <p:sldId id="292" r:id="rId47"/>
    <p:sldId id="293" r:id="rId48"/>
    <p:sldId id="294" r:id="rId49"/>
    <p:sldId id="295" r:id="rId50"/>
    <p:sldId id="296" r:id="rId51"/>
    <p:sldId id="297" r:id="rId52"/>
    <p:sldId id="298" r:id="rId53"/>
    <p:sldId id="299" r:id="rId54"/>
    <p:sldId id="300" r:id="rId55"/>
    <p:sldId id="301" r:id="rId56"/>
  </p:sldIdLst>
  <p:sldSz cx="9144000" cy="6858000" type="letter"/>
  <p:notesSz cx="7010400" cy="92964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86286" autoAdjust="0"/>
  </p:normalViewPr>
  <p:slideViewPr>
    <p:cSldViewPr snapToGrid="0">
      <p:cViewPr>
        <p:scale>
          <a:sx n="75" d="100"/>
          <a:sy n="75" d="100"/>
        </p:scale>
        <p:origin x="-1794" y="-180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602"/>
    </p:cViewPr>
  </p:sorterViewPr>
  <p:notesViewPr>
    <p:cSldViewPr snapToGrid="0">
      <p:cViewPr>
        <p:scale>
          <a:sx n="75" d="100"/>
          <a:sy n="75" d="100"/>
        </p:scale>
        <p:origin x="-1344" y="102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61" Type="http://schemas.openxmlformats.org/officeDocument/2006/relationships/theme" Target="theme/theme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dove\Desktop\tvp_perf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Sheet1!$A$3</c:f>
              <c:strCache>
                <c:ptCount val="1"/>
                <c:pt idx="0">
                  <c:v>Parameter List</c:v>
                </c:pt>
              </c:strCache>
            </c:strRef>
          </c:tx>
          <c:marker>
            <c:symbol val="none"/>
          </c:marker>
          <c:cat>
            <c:numRef>
              <c:f>Sheet1!$B$2:$J$2</c:f>
              <c:numCache>
                <c:formatCode>General</c:formatCode>
                <c:ptCount val="9"/>
                <c:pt idx="0">
                  <c:v>100</c:v>
                </c:pt>
                <c:pt idx="1">
                  <c:v>200</c:v>
                </c:pt>
                <c:pt idx="2">
                  <c:v>400</c:v>
                </c:pt>
                <c:pt idx="3">
                  <c:v>800</c:v>
                </c:pt>
                <c:pt idx="4">
                  <c:v>1000</c:v>
                </c:pt>
                <c:pt idx="5">
                  <c:v>2000</c:v>
                </c:pt>
                <c:pt idx="6">
                  <c:v>4000</c:v>
                </c:pt>
                <c:pt idx="7">
                  <c:v>8000</c:v>
                </c:pt>
                <c:pt idx="8">
                  <c:v>10000</c:v>
                </c:pt>
              </c:numCache>
            </c:numRef>
          </c:cat>
          <c:val>
            <c:numRef>
              <c:f>Sheet1!$B$3:$J$3</c:f>
              <c:numCache>
                <c:formatCode>General</c:formatCode>
                <c:ptCount val="9"/>
                <c:pt idx="0">
                  <c:v>172</c:v>
                </c:pt>
                <c:pt idx="1">
                  <c:v>346</c:v>
                </c:pt>
                <c:pt idx="2">
                  <c:v>691</c:v>
                </c:pt>
                <c:pt idx="3">
                  <c:v>1411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Sheet1!$A$4</c:f>
              <c:strCache>
                <c:ptCount val="1"/>
                <c:pt idx="0">
                  <c:v>Table-Valued Parameter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Sheet1!$B$2:$J$2</c:f>
              <c:numCache>
                <c:formatCode>General</c:formatCode>
                <c:ptCount val="9"/>
                <c:pt idx="0">
                  <c:v>100</c:v>
                </c:pt>
                <c:pt idx="1">
                  <c:v>200</c:v>
                </c:pt>
                <c:pt idx="2">
                  <c:v>400</c:v>
                </c:pt>
                <c:pt idx="3">
                  <c:v>800</c:v>
                </c:pt>
                <c:pt idx="4">
                  <c:v>1000</c:v>
                </c:pt>
                <c:pt idx="5">
                  <c:v>2000</c:v>
                </c:pt>
                <c:pt idx="6">
                  <c:v>4000</c:v>
                </c:pt>
                <c:pt idx="7">
                  <c:v>8000</c:v>
                </c:pt>
                <c:pt idx="8">
                  <c:v>10000</c:v>
                </c:pt>
              </c:numCache>
            </c:numRef>
          </c:cat>
          <c:val>
            <c:numRef>
              <c:f>Sheet1!$B$4:$J$4</c:f>
              <c:numCache>
                <c:formatCode>General</c:formatCode>
                <c:ptCount val="9"/>
                <c:pt idx="0">
                  <c:v>52</c:v>
                </c:pt>
                <c:pt idx="1">
                  <c:v>78</c:v>
                </c:pt>
                <c:pt idx="2">
                  <c:v>154</c:v>
                </c:pt>
                <c:pt idx="3">
                  <c:v>348</c:v>
                </c:pt>
                <c:pt idx="4">
                  <c:v>399</c:v>
                </c:pt>
                <c:pt idx="5">
                  <c:v>829</c:v>
                </c:pt>
                <c:pt idx="6">
                  <c:v>1548</c:v>
                </c:pt>
                <c:pt idx="7">
                  <c:v>2971</c:v>
                </c:pt>
                <c:pt idx="8">
                  <c:v>3684</c:v>
                </c:pt>
              </c:numCache>
            </c:numRef>
          </c:val>
          <c:smooth val="0"/>
        </c:ser>
        <c:ser>
          <c:idx val="3"/>
          <c:order val="2"/>
          <c:tx>
            <c:strRef>
              <c:f>Sheet1!$A$5</c:f>
              <c:strCache>
                <c:ptCount val="1"/>
                <c:pt idx="0">
                  <c:v>Bulk Insert</c:v>
                </c:pt>
              </c:strCache>
            </c:strRef>
          </c:tx>
          <c:marker>
            <c:symbol val="none"/>
          </c:marker>
          <c:cat>
            <c:numRef>
              <c:f>Sheet1!$B$2:$J$2</c:f>
              <c:numCache>
                <c:formatCode>General</c:formatCode>
                <c:ptCount val="9"/>
                <c:pt idx="0">
                  <c:v>100</c:v>
                </c:pt>
                <c:pt idx="1">
                  <c:v>200</c:v>
                </c:pt>
                <c:pt idx="2">
                  <c:v>400</c:v>
                </c:pt>
                <c:pt idx="3">
                  <c:v>800</c:v>
                </c:pt>
                <c:pt idx="4">
                  <c:v>1000</c:v>
                </c:pt>
                <c:pt idx="5">
                  <c:v>2000</c:v>
                </c:pt>
                <c:pt idx="6">
                  <c:v>4000</c:v>
                </c:pt>
                <c:pt idx="7">
                  <c:v>8000</c:v>
                </c:pt>
                <c:pt idx="8">
                  <c:v>10000</c:v>
                </c:pt>
              </c:numCache>
            </c:numRef>
          </c:cat>
          <c:val>
            <c:numRef>
              <c:f>Sheet1!$B$5:$J$5</c:f>
              <c:numCache>
                <c:formatCode>General</c:formatCode>
                <c:ptCount val="9"/>
                <c:pt idx="3">
                  <c:v>295</c:v>
                </c:pt>
                <c:pt idx="4">
                  <c:v>353</c:v>
                </c:pt>
                <c:pt idx="5">
                  <c:v>706</c:v>
                </c:pt>
                <c:pt idx="6">
                  <c:v>1399</c:v>
                </c:pt>
                <c:pt idx="7">
                  <c:v>2596</c:v>
                </c:pt>
                <c:pt idx="8">
                  <c:v>3201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3958528"/>
        <c:axId val="79991296"/>
      </c:lineChart>
      <c:catAx>
        <c:axId val="143958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9991296"/>
        <c:crosses val="autoZero"/>
        <c:auto val="1"/>
        <c:lblAlgn val="ctr"/>
        <c:lblOffset val="100"/>
        <c:noMultiLvlLbl val="0"/>
      </c:catAx>
      <c:valAx>
        <c:axId val="79991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3958528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393950" y="188913"/>
            <a:ext cx="2378075" cy="58102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803098"/>
            <a:ext cx="7315200" cy="436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  <a:spAutoFit/>
          </a:bodyPr>
          <a:lstStyle>
            <a:lvl1pPr algn="ctr" defTabSz="966788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sz="1000" dirty="0" err="1" smtClean="0"/>
              <a:t>SQLskills</a:t>
            </a:r>
            <a:r>
              <a:rPr lang="en-US" sz="1000" dirty="0" smtClean="0"/>
              <a:t> Immersion Event for Developers</a:t>
            </a:r>
            <a:endParaRPr lang="en-US" sz="1000" dirty="0"/>
          </a:p>
          <a:p>
            <a:r>
              <a:rPr lang="en-US" dirty="0"/>
              <a:t>Page </a:t>
            </a:r>
            <a:fld id="{3EE71A02-C3BF-4CBD-B41A-450E6E94C5D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7902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58023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891213" y="8831263"/>
            <a:ext cx="11176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35720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kills.com/blogs/bobb/2007/06/23/TableValuedParametersInSQLServer2008.aspx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Kimberly L. Tripp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169C93-8BFA-4DE0-B823-18C8416A1995}" type="slidenum">
              <a:rPr lang="en-US"/>
              <a:pPr/>
              <a:t>1</a:t>
            </a:fld>
            <a:endParaRPr lang="en-US"/>
          </a:p>
        </p:txBody>
      </p:sp>
      <p:sp>
        <p:nvSpPr>
          <p:cNvPr id="77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48200" cy="3486150"/>
          </a:xfrm>
          <a:ln/>
        </p:spPr>
      </p:sp>
      <p:sp>
        <p:nvSpPr>
          <p:cNvPr id="77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Reference: </a:t>
            </a:r>
            <a:r>
              <a:rPr lang="en-US" u="sng" dirty="0" smtClean="0">
                <a:hlinkClick r:id="rId3"/>
              </a:rPr>
              <a:t>http://www.sqlskills.com/blogs/bobb/2007/06/23/TableValuedParametersInSQLServer2008.aspx</a:t>
            </a:r>
            <a:r>
              <a:rPr lang="en-US" dirty="0" smtClean="0"/>
              <a:t> 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6565" name="Rectangle 5"/>
          <p:cNvSpPr>
            <a:spLocks noChangeAspect="1" noChangeArrowheads="1"/>
          </p:cNvSpPr>
          <p:nvPr userDrawn="1"/>
        </p:nvSpPr>
        <p:spPr bwMode="auto">
          <a:xfrm>
            <a:off x="227013" y="5481638"/>
            <a:ext cx="40560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Bob </a:t>
            </a:r>
            <a:r>
              <a:rPr lang="en-US" sz="3600" baseline="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Beauchemin</a:t>
            </a:r>
            <a:endParaRPr lang="en-US" sz="3600" baseline="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SQLskills.com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257795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000" b="0" dirty="0">
                <a:solidFill>
                  <a:srgbClr val="969696"/>
                </a:solidFill>
                <a:latin typeface="Arial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Arial" charset="0"/>
              </a:rPr>
              <a:t>Bob Beauchemin</a:t>
            </a:r>
            <a:br>
              <a:rPr lang="en-US" sz="1000" b="0" dirty="0">
                <a:solidFill>
                  <a:srgbClr val="969696"/>
                </a:solidFill>
                <a:latin typeface="Arial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Arial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Arial" charset="0"/>
              </a:rPr>
              <a:t> Immersion Event for Developers</a:t>
            </a:r>
            <a:endParaRPr lang="en-US" sz="1000" b="0" dirty="0">
              <a:solidFill>
                <a:srgbClr val="969696"/>
              </a:solidFill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icrosoft.com/technet/prodtechnol/sql/2005/qrystats.mspx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hyperlink" Target="http://blogs.msdn.com/craigfr/archive/2006/12/04/semi-join-transformation.asp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3831818"/>
          </a:xfrm>
          <a:noFill/>
          <a:ln/>
        </p:spPr>
        <p:txBody>
          <a:bodyPr anchor="t"/>
          <a:lstStyle/>
          <a:p>
            <a:r>
              <a:rPr lang="en-US" dirty="0" smtClean="0">
                <a:solidFill>
                  <a:schemeClr val="accent1"/>
                </a:solidFill>
              </a:rPr>
              <a:t>Module 8</a:t>
            </a:r>
            <a:r>
              <a:rPr lang="en-US" sz="4800" dirty="0"/>
              <a:t/>
            </a:r>
            <a:br>
              <a:rPr lang="en-US" sz="4800" dirty="0"/>
            </a:br>
            <a:r>
              <a:rPr lang="en-US" sz="6000" dirty="0"/>
              <a:t>Optimizing </a:t>
            </a:r>
            <a:br>
              <a:rPr lang="en-US" sz="6000" dirty="0"/>
            </a:br>
            <a:r>
              <a:rPr lang="en-US" sz="6000" dirty="0"/>
              <a:t>Procedural Code</a:t>
            </a:r>
            <a:br>
              <a:rPr lang="en-US" sz="6000" dirty="0"/>
            </a:br>
            <a:r>
              <a:rPr lang="en-US" sz="4000" dirty="0">
                <a:solidFill>
                  <a:srgbClr val="FFFF99"/>
                </a:solidFill>
              </a:rPr>
              <a:t>Part 1: Stored Procedures </a:t>
            </a:r>
            <a:r>
              <a:rPr lang="en-US" sz="6600" dirty="0">
                <a:latin typeface="Eurostile Bold" pitchFamily="34" charset="0"/>
              </a:rPr>
              <a:t/>
            </a:r>
            <a:br>
              <a:rPr lang="en-US" sz="6600" dirty="0">
                <a:latin typeface="Eurostile Bold" pitchFamily="34" charset="0"/>
              </a:rPr>
            </a:br>
            <a:endParaRPr lang="en-US" sz="6600" dirty="0">
              <a:latin typeface="Eurostile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Resultset Metadata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141413"/>
            <a:ext cx="8675687" cy="5283200"/>
          </a:xfrm>
        </p:spPr>
        <p:txBody>
          <a:bodyPr/>
          <a:lstStyle/>
          <a:p>
            <a:r>
              <a:rPr lang="en-US" dirty="0" err="1" smtClean="0"/>
              <a:t>Resultset</a:t>
            </a:r>
            <a:r>
              <a:rPr lang="en-US" dirty="0" smtClean="0"/>
              <a:t> Metadata Before SQL Server 2012 </a:t>
            </a:r>
          </a:p>
          <a:p>
            <a:pPr lvl="1"/>
            <a:r>
              <a:rPr lang="en-US" dirty="0" smtClean="0"/>
              <a:t>SELECT... FOR BROWSE</a:t>
            </a:r>
          </a:p>
          <a:p>
            <a:pPr lvl="1"/>
            <a:r>
              <a:rPr lang="en-US" dirty="0" smtClean="0"/>
              <a:t>EXECUTE... FOR BROWSE</a:t>
            </a:r>
          </a:p>
          <a:p>
            <a:r>
              <a:rPr lang="en-US" dirty="0" err="1" smtClean="0"/>
              <a:t>Resultset</a:t>
            </a:r>
            <a:r>
              <a:rPr lang="en-US" dirty="0" smtClean="0"/>
              <a:t> Metadata in SQL Server 2012</a:t>
            </a:r>
          </a:p>
          <a:p>
            <a:pPr lvl="1"/>
            <a:r>
              <a:rPr lang="en-US" dirty="0" err="1" smtClean="0"/>
              <a:t>sys.dm_exec_describe_first_result_set</a:t>
            </a:r>
            <a:endParaRPr lang="en-US" dirty="0" smtClean="0"/>
          </a:p>
          <a:p>
            <a:pPr lvl="1"/>
            <a:r>
              <a:rPr lang="en-US" dirty="0" err="1" smtClean="0"/>
              <a:t>sp_describe_first_result_set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With query</a:t>
            </a:r>
          </a:p>
          <a:p>
            <a:pPr lvl="1"/>
            <a:r>
              <a:rPr lang="en-US" dirty="0" err="1" smtClean="0"/>
              <a:t>sys.dm_exec_describe_first_result_set_for_object</a:t>
            </a:r>
            <a:endParaRPr lang="en-US" dirty="0" smtClean="0"/>
          </a:p>
          <a:p>
            <a:pPr lvl="2"/>
            <a:r>
              <a:rPr lang="en-US" dirty="0" smtClean="0"/>
              <a:t>With OBJECT_ID (e.g. procedure ID)</a:t>
            </a:r>
          </a:p>
          <a:p>
            <a:pPr lvl="1"/>
            <a:r>
              <a:rPr lang="en-US" dirty="0" err="1" smtClean="0"/>
              <a:t>sp_describe_first_undeclared_parameters</a:t>
            </a:r>
            <a:endParaRPr lang="en-US" dirty="0" smtClean="0"/>
          </a:p>
          <a:p>
            <a:pPr lvl="2"/>
            <a:r>
              <a:rPr lang="en-US" dirty="0" smtClean="0"/>
              <a:t>For query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080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Scalar Parameters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Stored Procedures allow</a:t>
            </a:r>
          </a:p>
          <a:p>
            <a:pPr lvl="1"/>
            <a:r>
              <a:rPr lang="en-US" smtClean="0"/>
              <a:t>Input parameters – default</a:t>
            </a:r>
          </a:p>
          <a:p>
            <a:pPr lvl="1"/>
            <a:r>
              <a:rPr lang="en-US" smtClean="0"/>
              <a:t>Output parameters – OUTPUT keyword</a:t>
            </a:r>
          </a:p>
          <a:p>
            <a:pPr lvl="1"/>
            <a:r>
              <a:rPr lang="en-US" smtClean="0"/>
              <a:t>Return code – integer (defaults to zero)</a:t>
            </a:r>
          </a:p>
          <a:p>
            <a:r>
              <a:rPr lang="en-US" smtClean="0"/>
              <a:t>Input parameters passed by value</a:t>
            </a:r>
          </a:p>
          <a:p>
            <a:r>
              <a:rPr lang="en-US" smtClean="0"/>
              <a:t>Output parameters passed by reference</a:t>
            </a:r>
          </a:p>
          <a:p>
            <a:r>
              <a:rPr lang="en-US" smtClean="0"/>
              <a:t>Parameter defaults can be specified</a:t>
            </a:r>
          </a:p>
          <a:p>
            <a:r>
              <a:rPr lang="en-US" smtClean="0"/>
              <a:t>Passed in order or as name/value pairs</a:t>
            </a:r>
          </a:p>
          <a:p>
            <a:pPr lvl="1"/>
            <a:r>
              <a:rPr lang="en-US" smtClean="0"/>
              <a:t>Parameters with defaults can be omitted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944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Table-Valued Parameters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Inserts into structures with 1-n cardinality problematic</a:t>
            </a:r>
          </a:p>
          <a:p>
            <a:pPr lvl="1"/>
            <a:r>
              <a:rPr lang="en-US" dirty="0" smtClean="0"/>
              <a:t>One order -&gt; N order line items</a:t>
            </a:r>
          </a:p>
          <a:p>
            <a:pPr lvl="1"/>
            <a:r>
              <a:rPr lang="en-US" dirty="0" smtClean="0"/>
              <a:t>"N" is variable and can be large</a:t>
            </a:r>
          </a:p>
          <a:p>
            <a:pPr lvl="1"/>
            <a:r>
              <a:rPr lang="en-US" dirty="0" smtClean="0"/>
              <a:t>Don't want to force a new order for every 20 line items</a:t>
            </a:r>
          </a:p>
          <a:p>
            <a:r>
              <a:rPr lang="en-US" dirty="0" smtClean="0"/>
              <a:t>One database round-trip / line item slows things down</a:t>
            </a:r>
          </a:p>
          <a:p>
            <a:pPr lvl="1"/>
            <a:r>
              <a:rPr lang="en-US" dirty="0" smtClean="0"/>
              <a:t>No ARRAY data type in SQL Server</a:t>
            </a:r>
          </a:p>
          <a:p>
            <a:pPr lvl="1"/>
            <a:r>
              <a:rPr lang="en-US" dirty="0" smtClean="0"/>
              <a:t>XML composition/decomposition used as an alternative</a:t>
            </a:r>
          </a:p>
          <a:p>
            <a:r>
              <a:rPr lang="en-US" dirty="0" smtClean="0"/>
              <a:t>Table-valued parameters solve this problem</a:t>
            </a:r>
          </a:p>
        </p:txBody>
      </p:sp>
    </p:spTree>
    <p:extLst>
      <p:ext uri="{BB962C8B-B14F-4D97-AF65-F5344CB8AC3E}">
        <p14:creationId xmlns:p14="http://schemas.microsoft.com/office/powerpoint/2010/main" val="140321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Table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SQL Server has table variables</a:t>
            </a:r>
          </a:p>
          <a:p>
            <a:pPr lvl="1">
              <a:buNone/>
            </a:pPr>
            <a:r>
              <a:rPr lang="en-US" dirty="0" smtClean="0">
                <a:solidFill>
                  <a:schemeClr val="accent1"/>
                </a:solidFill>
              </a:rPr>
              <a:t>DECLARE @t TABLE (id </a:t>
            </a:r>
            <a:r>
              <a:rPr lang="en-US" dirty="0" err="1" smtClean="0">
                <a:solidFill>
                  <a:schemeClr val="accent1"/>
                </a:solidFill>
              </a:rPr>
              <a:t>int</a:t>
            </a:r>
            <a:r>
              <a:rPr lang="en-US" dirty="0" smtClean="0">
                <a:solidFill>
                  <a:schemeClr val="accent1"/>
                </a:solidFill>
              </a:rPr>
              <a:t>);</a:t>
            </a:r>
          </a:p>
          <a:p>
            <a:r>
              <a:rPr lang="en-US" dirty="0" smtClean="0"/>
              <a:t>SQL Server 2008 adds strongly typed table variables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Parameters must use strongly typed table variables </a:t>
            </a:r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37845" y="3206371"/>
            <a:ext cx="6640513" cy="707886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US" sz="2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CREATE TYPE mytab AS TABLE (id int);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DECLARE @t mytab;</a:t>
            </a:r>
          </a:p>
        </p:txBody>
      </p:sp>
    </p:spTree>
    <p:extLst>
      <p:ext uri="{BB962C8B-B14F-4D97-AF65-F5344CB8AC3E}">
        <p14:creationId xmlns:p14="http://schemas.microsoft.com/office/powerpoint/2010/main" val="271694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Table Variables are Input Only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Declare and initialize TABLE variable</a:t>
            </a:r>
            <a:br>
              <a:rPr lang="en-US" dirty="0" smtClean="0"/>
            </a:b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Procedure must declare variable READONLY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65141" y="1797429"/>
            <a:ext cx="6640513" cy="1015663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US" sz="2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DECLARE @t mytab;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INSERT @t VALUES (1), (2), (3);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EXEC myproc @t;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26472" y="3876627"/>
            <a:ext cx="6640513" cy="2246769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US" sz="2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CREATE PROCEDURE usetable (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@t mytab READONLY)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AS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BEGIN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INSERT INTO lineitems SELECT * FROM @t;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UPDATE @t SET... no!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202453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TVP Implementation and Performance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27013" y="1692321"/>
            <a:ext cx="8455025" cy="4732291"/>
          </a:xfrm>
        </p:spPr>
        <p:txBody>
          <a:bodyPr/>
          <a:lstStyle/>
          <a:p>
            <a:r>
              <a:rPr lang="en-US" dirty="0" smtClean="0"/>
              <a:t>Table Variables materialized in TEMPDB</a:t>
            </a:r>
          </a:p>
          <a:p>
            <a:pPr lvl="2"/>
            <a:r>
              <a:rPr lang="en-US" dirty="0" smtClean="0"/>
              <a:t>Faster than parameter arrays </a:t>
            </a:r>
          </a:p>
          <a:p>
            <a:pPr lvl="2"/>
            <a:r>
              <a:rPr lang="en-US" dirty="0" smtClean="0"/>
              <a:t>BCP APIs still fastest</a:t>
            </a:r>
          </a:p>
        </p:txBody>
      </p:sp>
      <p:graphicFrame>
        <p:nvGraphicFramePr>
          <p:cNvPr id="4" name="Chart 3"/>
          <p:cNvGraphicFramePr/>
          <p:nvPr/>
        </p:nvGraphicFramePr>
        <p:xfrm>
          <a:off x="1475095" y="3003249"/>
          <a:ext cx="6019800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789443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858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Temporary Structures</a:t>
            </a:r>
            <a:endParaRPr lang="en-US" dirty="0"/>
          </a:p>
        </p:txBody>
      </p:sp>
      <p:sp>
        <p:nvSpPr>
          <p:cNvPr id="889859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7013" y="1141412"/>
            <a:ext cx="8455025" cy="5399087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Temp Tables</a:t>
            </a:r>
          </a:p>
          <a:p>
            <a:pPr lvl="1"/>
            <a:r>
              <a:rPr lang="en-US" dirty="0" smtClean="0"/>
              <a:t>Allow statistics and DDL</a:t>
            </a:r>
          </a:p>
          <a:p>
            <a:r>
              <a:rPr lang="en-US" dirty="0" smtClean="0"/>
              <a:t>Table Variables</a:t>
            </a:r>
          </a:p>
          <a:p>
            <a:pPr lvl="1"/>
            <a:r>
              <a:rPr lang="en-US" dirty="0" smtClean="0"/>
              <a:t>Limitations might not affect you</a:t>
            </a:r>
          </a:p>
          <a:p>
            <a:pPr lvl="1"/>
            <a:r>
              <a:rPr lang="en-US" dirty="0" smtClean="0"/>
              <a:t>Might be the most optimal</a:t>
            </a:r>
          </a:p>
          <a:p>
            <a:r>
              <a:rPr lang="en-US" dirty="0"/>
              <a:t>Derived Tables</a:t>
            </a:r>
          </a:p>
          <a:p>
            <a:pPr lvl="1"/>
            <a:r>
              <a:rPr lang="en-US" dirty="0"/>
              <a:t>Nested </a:t>
            </a:r>
            <a:r>
              <a:rPr lang="en-US" dirty="0" err="1"/>
              <a:t>Subquery</a:t>
            </a:r>
            <a:r>
              <a:rPr lang="en-US" dirty="0"/>
              <a:t> in FROM clause</a:t>
            </a:r>
          </a:p>
          <a:p>
            <a:pPr lvl="1"/>
            <a:r>
              <a:rPr lang="en-US" dirty="0"/>
              <a:t>May optimize better than temp tables/variables</a:t>
            </a:r>
          </a:p>
          <a:p>
            <a:r>
              <a:rPr lang="en-US" dirty="0"/>
              <a:t>Views</a:t>
            </a:r>
          </a:p>
          <a:p>
            <a:pPr lvl="1"/>
            <a:r>
              <a:rPr lang="en-US" dirty="0"/>
              <a:t>Another option – rewrite existing temp table code to use views instead (simple rewrite)</a:t>
            </a:r>
          </a:p>
          <a:p>
            <a:pPr lvl="1"/>
            <a:r>
              <a:rPr lang="en-US" dirty="0"/>
              <a:t>May optimize better than temp </a:t>
            </a:r>
            <a:r>
              <a:rPr lang="en-US" dirty="0" smtClean="0"/>
              <a:t>tables</a:t>
            </a:r>
          </a:p>
          <a:p>
            <a:r>
              <a:rPr lang="en-US" dirty="0" smtClean="0"/>
              <a:t>Common Table Expressions – similar to views</a:t>
            </a:r>
          </a:p>
          <a:p>
            <a:r>
              <a:rPr lang="en-US" dirty="0" smtClean="0"/>
              <a:t>Table-valued Functions</a:t>
            </a:r>
          </a:p>
          <a:p>
            <a:r>
              <a:rPr lang="en-US" dirty="0" smtClean="0"/>
              <a:t>Table-valued Parameters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823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8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Temporary Tables</a:t>
            </a:r>
            <a:endParaRPr lang="en-US" dirty="0"/>
          </a:p>
        </p:txBody>
      </p:sp>
      <p:sp>
        <p:nvSpPr>
          <p:cNvPr id="89088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Scope depends on where its defined</a:t>
            </a:r>
          </a:p>
          <a:p>
            <a:pPr lvl="1"/>
            <a:r>
              <a:rPr lang="en-US" dirty="0" smtClean="0"/>
              <a:t>In scope for current and lower-level scopes</a:t>
            </a:r>
          </a:p>
          <a:p>
            <a:r>
              <a:rPr lang="en-US" dirty="0" smtClean="0"/>
              <a:t>Temp Table can create excessive recompilations for procedures. Consider creating permanent tables (with indexes) and manipulating data there. </a:t>
            </a:r>
          </a:p>
          <a:p>
            <a:r>
              <a:rPr lang="en-US" dirty="0" smtClean="0"/>
              <a:t>Consider dropping and re-creating or rebuilding indexes as part of the procedure instead!</a:t>
            </a:r>
          </a:p>
          <a:p>
            <a:r>
              <a:rPr lang="en-US" dirty="0" smtClean="0"/>
              <a:t>Use Profiler to see if there are significant recompiles (watch </a:t>
            </a:r>
            <a:r>
              <a:rPr lang="en-US" dirty="0" err="1" smtClean="0"/>
              <a:t>EventSubClass</a:t>
            </a:r>
            <a:r>
              <a:rPr lang="en-US" dirty="0" smtClean="0"/>
              <a:t>)</a:t>
            </a:r>
          </a:p>
          <a:p>
            <a:r>
              <a:rPr lang="en-US" dirty="0" smtClean="0"/>
              <a:t>Use KEEP PLAN on SELECT statements if data changes more than 6 times but the plan should not change.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64867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90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Table Variables (1 of 2)</a:t>
            </a:r>
            <a:endParaRPr lang="en-US" dirty="0"/>
          </a:p>
        </p:txBody>
      </p:sp>
      <p:sp>
        <p:nvSpPr>
          <p:cNvPr id="89190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Scope is limited to the local batch/procedure</a:t>
            </a:r>
          </a:p>
          <a:p>
            <a:r>
              <a:rPr lang="en-US" smtClean="0"/>
              <a:t>Does not cause excessive recompiles (local only)</a:t>
            </a:r>
          </a:p>
          <a:p>
            <a:pPr lvl="1"/>
            <a:r>
              <a:rPr lang="en-US" smtClean="0"/>
              <a:t>No re-resolution on CREATE/ALTER</a:t>
            </a:r>
          </a:p>
          <a:p>
            <a:pPr lvl="1"/>
            <a:r>
              <a:rPr lang="en-US" smtClean="0"/>
              <a:t>Temp Tables need re-resolution for nested procedures</a:t>
            </a:r>
          </a:p>
          <a:p>
            <a:r>
              <a:rPr lang="en-US" smtClean="0"/>
              <a:t>Less logging as it’s not a permanent object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1727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93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Table Variables (2 of 2)</a:t>
            </a:r>
            <a:endParaRPr lang="en-US" dirty="0"/>
          </a:p>
        </p:txBody>
      </p:sp>
      <p:sp>
        <p:nvSpPr>
          <p:cNvPr id="892930" name="Rectangle 2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Indexes must be declared in table definition</a:t>
            </a:r>
          </a:p>
          <a:p>
            <a:pPr lvl="1"/>
            <a:r>
              <a:rPr lang="en-US" smtClean="0"/>
              <a:t>Does not support CREATE INDEX</a:t>
            </a:r>
          </a:p>
          <a:p>
            <a:r>
              <a:rPr lang="en-US" smtClean="0"/>
              <a:t>  No statistics </a:t>
            </a:r>
          </a:p>
          <a:p>
            <a:pPr lvl="1"/>
            <a:r>
              <a:rPr lang="en-US" smtClean="0"/>
              <a:t>Use TEMP TABLES if large volumes of data will be manipulated – create the right indexes for access</a:t>
            </a:r>
          </a:p>
          <a:p>
            <a:r>
              <a:rPr lang="en-US" smtClean="0"/>
              <a:t>Population</a:t>
            </a:r>
          </a:p>
          <a:p>
            <a:pPr lvl="1"/>
            <a:r>
              <a:rPr lang="en-US" smtClean="0"/>
              <a:t>Does not support SELECT INTO</a:t>
            </a:r>
          </a:p>
          <a:p>
            <a:r>
              <a:rPr lang="en-US" smtClean="0"/>
              <a:t>Rolling back transaction does not affect table variables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1266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2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84992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Stored procedure overview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Temporary Structures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When </a:t>
            </a:r>
            <a:r>
              <a:rPr lang="en-US" dirty="0"/>
              <a:t>to optimize T-SQL </a:t>
            </a:r>
            <a:r>
              <a:rPr lang="en-US" dirty="0" smtClean="0"/>
              <a:t>code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Why queries run slowly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Query plans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Plan caching and reuse</a:t>
            </a:r>
          </a:p>
          <a:p>
            <a:pPr>
              <a:lnSpc>
                <a:spcPct val="90000"/>
              </a:lnSpc>
            </a:pPr>
            <a:r>
              <a:rPr lang="en-US" dirty="0"/>
              <a:t>How to find query information</a:t>
            </a:r>
          </a:p>
          <a:p>
            <a:pPr>
              <a:lnSpc>
                <a:spcPct val="90000"/>
              </a:lnSpc>
            </a:pPr>
            <a:r>
              <a:rPr lang="en-US" dirty="0"/>
              <a:t>How to fix it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Parameterization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 smtClean="0"/>
              <a:t>Recompilation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Statistics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Hints and Plan Guides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954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139700" y="180975"/>
            <a:ext cx="9004300" cy="695325"/>
          </a:xfrm>
        </p:spPr>
        <p:txBody>
          <a:bodyPr/>
          <a:lstStyle/>
          <a:p>
            <a:pPr defTabSz="896938"/>
            <a:r>
              <a:rPr lang="en-US"/>
              <a:t>Temp Table vs. Table Variables</a:t>
            </a:r>
          </a:p>
        </p:txBody>
      </p:sp>
      <p:sp>
        <p:nvSpPr>
          <p:cNvPr id="893955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361950" y="949325"/>
            <a:ext cx="8991600" cy="5527675"/>
          </a:xfrm>
        </p:spPr>
        <p:txBody>
          <a:bodyPr/>
          <a:lstStyle/>
          <a:p>
            <a:pPr marL="431800" indent="-431800" defTabSz="896938">
              <a:spcBef>
                <a:spcPct val="10000"/>
              </a:spcBef>
              <a:tabLst>
                <a:tab pos="1387475" algn="l"/>
                <a:tab pos="1706563" algn="l"/>
                <a:tab pos="2079625" algn="l"/>
              </a:tabLst>
            </a:pPr>
            <a:r>
              <a:rPr lang="en-US" dirty="0"/>
              <a:t>Temp Table</a:t>
            </a:r>
          </a:p>
          <a:p>
            <a:pPr marL="763588" lvl="1" indent="-225425" defTabSz="896938">
              <a:spcBef>
                <a:spcPct val="10000"/>
              </a:spcBef>
              <a:tabLst>
                <a:tab pos="1387475" algn="l"/>
                <a:tab pos="1706563" algn="l"/>
                <a:tab pos="2079625" algn="l"/>
              </a:tabLst>
            </a:pPr>
            <a:r>
              <a:rPr lang="en-US" dirty="0"/>
              <a:t>PROs</a:t>
            </a:r>
          </a:p>
          <a:p>
            <a:pPr marL="869950" lvl="2" indent="0" defTabSz="896938">
              <a:spcBef>
                <a:spcPct val="10000"/>
              </a:spcBef>
              <a:tabLst>
                <a:tab pos="1387475" algn="l"/>
                <a:tab pos="1706563" algn="l"/>
                <a:tab pos="2079625" algn="l"/>
              </a:tabLst>
            </a:pPr>
            <a:r>
              <a:rPr lang="en-US" dirty="0" smtClean="0"/>
              <a:t>Supports CREATE INDEX and statistics</a:t>
            </a:r>
            <a:endParaRPr lang="en-US" dirty="0"/>
          </a:p>
          <a:p>
            <a:pPr marL="869950" lvl="2" indent="0" defTabSz="896938">
              <a:spcBef>
                <a:spcPct val="10000"/>
              </a:spcBef>
              <a:tabLst>
                <a:tab pos="1387475" algn="l"/>
                <a:tab pos="1706563" algn="l"/>
                <a:tab pos="2079625" algn="l"/>
              </a:tabLst>
            </a:pPr>
            <a:r>
              <a:rPr lang="en-US" dirty="0"/>
              <a:t>Can access from other nested procedures</a:t>
            </a:r>
          </a:p>
          <a:p>
            <a:pPr marL="869950" lvl="2" indent="0" defTabSz="896938">
              <a:spcBef>
                <a:spcPct val="10000"/>
              </a:spcBef>
              <a:tabLst>
                <a:tab pos="1387475" algn="l"/>
                <a:tab pos="1706563" algn="l"/>
                <a:tab pos="2079625" algn="l"/>
              </a:tabLst>
            </a:pPr>
            <a:r>
              <a:rPr lang="en-US" dirty="0"/>
              <a:t>Can populate with INSERT EXEC or SELECT INTO</a:t>
            </a:r>
          </a:p>
          <a:p>
            <a:pPr marL="763588" lvl="1" indent="-225425" defTabSz="896938">
              <a:spcBef>
                <a:spcPct val="10000"/>
              </a:spcBef>
              <a:tabLst>
                <a:tab pos="1387475" algn="l"/>
                <a:tab pos="1706563" algn="l"/>
                <a:tab pos="2079625" algn="l"/>
              </a:tabLst>
            </a:pPr>
            <a:r>
              <a:rPr lang="en-US" dirty="0"/>
              <a:t>CON – Potential for excessive recompiles due to resolution</a:t>
            </a:r>
          </a:p>
          <a:p>
            <a:pPr marL="431800" indent="-431800" defTabSz="896938">
              <a:spcBef>
                <a:spcPct val="10000"/>
              </a:spcBef>
              <a:tabLst>
                <a:tab pos="1387475" algn="l"/>
                <a:tab pos="1706563" algn="l"/>
                <a:tab pos="2079625" algn="l"/>
              </a:tabLst>
            </a:pPr>
            <a:r>
              <a:rPr lang="en-US" dirty="0"/>
              <a:t>Table Variable Table</a:t>
            </a:r>
          </a:p>
          <a:p>
            <a:pPr marL="763588" lvl="1" indent="-225425" defTabSz="896938">
              <a:spcBef>
                <a:spcPct val="10000"/>
              </a:spcBef>
              <a:tabLst>
                <a:tab pos="1387475" algn="l"/>
                <a:tab pos="1706563" algn="l"/>
                <a:tab pos="2079625" algn="l"/>
              </a:tabLst>
            </a:pPr>
            <a:r>
              <a:rPr lang="en-US" dirty="0"/>
              <a:t>PRO – Local only – no excessive recompiles</a:t>
            </a:r>
          </a:p>
          <a:p>
            <a:pPr marL="763588" lvl="1" indent="-225425" defTabSz="896938">
              <a:spcBef>
                <a:spcPct val="10000"/>
              </a:spcBef>
              <a:tabLst>
                <a:tab pos="1387475" algn="l"/>
                <a:tab pos="1706563" algn="l"/>
                <a:tab pos="2079625" algn="l"/>
              </a:tabLst>
            </a:pPr>
            <a:r>
              <a:rPr lang="en-US" dirty="0"/>
              <a:t>CONs</a:t>
            </a:r>
          </a:p>
          <a:p>
            <a:pPr marL="869950" lvl="2" indent="0" defTabSz="896938">
              <a:spcBef>
                <a:spcPct val="10000"/>
              </a:spcBef>
              <a:tabLst>
                <a:tab pos="1387475" algn="l"/>
                <a:tab pos="1706563" algn="l"/>
                <a:tab pos="2079625" algn="l"/>
              </a:tabLst>
            </a:pPr>
            <a:r>
              <a:rPr lang="en-US" dirty="0" smtClean="0"/>
              <a:t>No CREATE INDEX or statistics</a:t>
            </a:r>
            <a:endParaRPr lang="en-US" dirty="0"/>
          </a:p>
          <a:p>
            <a:pPr marL="869950" lvl="2" indent="0" defTabSz="896938">
              <a:spcBef>
                <a:spcPct val="10000"/>
              </a:spcBef>
              <a:tabLst>
                <a:tab pos="1387475" algn="l"/>
                <a:tab pos="1706563" algn="l"/>
                <a:tab pos="2079625" algn="l"/>
              </a:tabLst>
            </a:pPr>
            <a:r>
              <a:rPr lang="en-US" dirty="0"/>
              <a:t>Not as flexible on population</a:t>
            </a:r>
          </a:p>
        </p:txBody>
      </p:sp>
    </p:spTree>
    <p:extLst>
      <p:ext uri="{BB962C8B-B14F-4D97-AF65-F5344CB8AC3E}">
        <p14:creationId xmlns:p14="http://schemas.microsoft.com/office/powerpoint/2010/main" val="17415573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99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When to Optimize T-SQL Code</a:t>
            </a:r>
          </a:p>
        </p:txBody>
      </p:sp>
      <p:sp>
        <p:nvSpPr>
          <p:cNvPr id="85299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users will point out when to optimize</a:t>
            </a:r>
          </a:p>
          <a:p>
            <a:r>
              <a:rPr lang="en-US"/>
              <a:t>"SQL Server is running slowly"</a:t>
            </a:r>
          </a:p>
          <a:p>
            <a:pPr lvl="1"/>
            <a:r>
              <a:rPr lang="en-US"/>
              <a:t>Is it all queries?</a:t>
            </a:r>
          </a:p>
          <a:p>
            <a:pPr lvl="1"/>
            <a:r>
              <a:rPr lang="en-US"/>
              <a:t>It is a specific set of queries?</a:t>
            </a:r>
          </a:p>
          <a:p>
            <a:pPr lvl="1"/>
            <a:r>
              <a:rPr lang="en-US"/>
              <a:t>It is specific timeframes?</a:t>
            </a:r>
          </a:p>
          <a:p>
            <a:r>
              <a:rPr lang="en-US"/>
              <a:t>Or proactive optimization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01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What's running slowly</a:t>
            </a:r>
          </a:p>
        </p:txBody>
      </p:sp>
      <p:sp>
        <p:nvSpPr>
          <p:cNvPr id="85401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 the whole instance is running slowly</a:t>
            </a:r>
          </a:p>
          <a:p>
            <a:pPr lvl="1"/>
            <a:r>
              <a:rPr lang="en-US" dirty="0" smtClean="0"/>
              <a:t>Data Collection</a:t>
            </a:r>
          </a:p>
          <a:p>
            <a:pPr lvl="1"/>
            <a:r>
              <a:rPr lang="en-US" dirty="0" smtClean="0"/>
              <a:t>Bottleneck Analysis</a:t>
            </a:r>
            <a:endParaRPr lang="en-US" dirty="0"/>
          </a:p>
          <a:p>
            <a:pPr lvl="1"/>
            <a:r>
              <a:rPr lang="en-US" dirty="0" err="1"/>
              <a:t>sys.dm_os_wait_stats</a:t>
            </a:r>
            <a:endParaRPr lang="en-US" dirty="0"/>
          </a:p>
          <a:p>
            <a:pPr lvl="2"/>
            <a:r>
              <a:rPr lang="en-US" dirty="0"/>
              <a:t>DBCC SQLPERF(WAITSTATS</a:t>
            </a:r>
            <a:r>
              <a:rPr lang="en-US" dirty="0" smtClean="0"/>
              <a:t>)</a:t>
            </a:r>
          </a:p>
          <a:p>
            <a:pPr lvl="1"/>
            <a:r>
              <a:rPr lang="en-US" dirty="0" err="1" smtClean="0"/>
              <a:t>sys.dm_os_waiting_tasks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04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Which Queries are Running Slowly</a:t>
            </a:r>
          </a:p>
        </p:txBody>
      </p:sp>
      <p:sp>
        <p:nvSpPr>
          <p:cNvPr id="85504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Types of queries to tune</a:t>
            </a:r>
          </a:p>
          <a:p>
            <a:pPr lvl="1"/>
            <a:r>
              <a:rPr lang="en-US"/>
              <a:t>Frequently executed queries</a:t>
            </a:r>
          </a:p>
          <a:p>
            <a:pPr lvl="2"/>
            <a:r>
              <a:rPr lang="en-US"/>
              <a:t>Small improvement is worthwhile if query runs 10000 times/hour</a:t>
            </a:r>
          </a:p>
          <a:p>
            <a:pPr lvl="2"/>
            <a:r>
              <a:rPr lang="en-US"/>
              <a:t>Parameterization helps detecting similar queries</a:t>
            </a:r>
          </a:p>
          <a:p>
            <a:pPr lvl="2"/>
            <a:r>
              <a:rPr lang="en-US"/>
              <a:t>May need to combine similar queries</a:t>
            </a:r>
          </a:p>
          <a:p>
            <a:pPr lvl="2"/>
            <a:r>
              <a:rPr lang="en-US"/>
              <a:t>sys.dm_exec_query_stats (aggregates)</a:t>
            </a:r>
          </a:p>
          <a:p>
            <a:pPr lvl="2"/>
            <a:r>
              <a:rPr lang="en-US"/>
              <a:t>Built-in SSMS reports (by CPU, by IO)</a:t>
            </a:r>
          </a:p>
          <a:p>
            <a:pPr lvl="1"/>
            <a:r>
              <a:rPr lang="en-US"/>
              <a:t>Heavy resource consumption queries</a:t>
            </a:r>
          </a:p>
          <a:p>
            <a:pPr lvl="2"/>
            <a:r>
              <a:rPr lang="en-US"/>
              <a:t>Month-end reports</a:t>
            </a:r>
          </a:p>
          <a:p>
            <a:pPr lvl="2"/>
            <a:r>
              <a:rPr lang="en-US"/>
              <a:t>Analysis queries</a:t>
            </a:r>
          </a:p>
          <a:p>
            <a:pPr lvl="2"/>
            <a:r>
              <a:rPr lang="en-US"/>
              <a:t>Watch for high response time in profiler</a:t>
            </a:r>
          </a:p>
          <a:p>
            <a:pPr lvl="1"/>
            <a:r>
              <a:rPr lang="en-US"/>
              <a:t>Queries that are slow because in lock waits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06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Code Runs Slowly</a:t>
            </a:r>
          </a:p>
        </p:txBody>
      </p:sp>
      <p:sp>
        <p:nvSpPr>
          <p:cNvPr id="85606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Queries run slowly because of</a:t>
            </a:r>
          </a:p>
          <a:p>
            <a:pPr lvl="1"/>
            <a:r>
              <a:rPr lang="en-US"/>
              <a:t>Suboptimal physical structures</a:t>
            </a:r>
          </a:p>
          <a:p>
            <a:pPr lvl="1"/>
            <a:r>
              <a:rPr lang="en-US"/>
              <a:t>Missing indexes</a:t>
            </a:r>
          </a:p>
          <a:p>
            <a:pPr lvl="1"/>
            <a:r>
              <a:rPr lang="en-US"/>
              <a:t>Lack of covering indexes</a:t>
            </a:r>
          </a:p>
          <a:p>
            <a:pPr lvl="1"/>
            <a:r>
              <a:rPr lang="en-US"/>
              <a:t>Lack of index on computed columns</a:t>
            </a:r>
          </a:p>
          <a:p>
            <a:pPr lvl="1"/>
            <a:r>
              <a:rPr lang="en-US"/>
              <a:t>Out of date statistics</a:t>
            </a:r>
          </a:p>
          <a:p>
            <a:pPr lvl="1"/>
            <a:r>
              <a:rPr lang="en-US"/>
              <a:t>Non-parameterized queries</a:t>
            </a:r>
          </a:p>
          <a:p>
            <a:pPr lvl="1"/>
            <a:r>
              <a:rPr lang="en-US"/>
              <a:t>Excessive compilation time</a:t>
            </a:r>
          </a:p>
          <a:p>
            <a:pPr lvl="1"/>
            <a:r>
              <a:rPr lang="en-US"/>
              <a:t>Parameter sniffing - too little compilation</a:t>
            </a:r>
          </a:p>
          <a:p>
            <a:pPr lvl="1"/>
            <a:r>
              <a:rPr lang="en-US"/>
              <a:t>Overly complex queries</a:t>
            </a:r>
          </a:p>
          <a:p>
            <a:pPr lvl="2"/>
            <a:r>
              <a:rPr lang="en-US"/>
              <a:t>cardinality estimates incorrect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Troubleshooting Queries -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Dynamic Management Views</a:t>
            </a:r>
          </a:p>
          <a:p>
            <a:r>
              <a:rPr lang="en-US" dirty="0" smtClean="0"/>
              <a:t>SQL Profiler</a:t>
            </a:r>
          </a:p>
          <a:p>
            <a:r>
              <a:rPr lang="en-US" dirty="0" err="1" smtClean="0"/>
              <a:t>Showplan</a:t>
            </a:r>
            <a:endParaRPr lang="en-US" dirty="0" smtClean="0"/>
          </a:p>
          <a:p>
            <a:r>
              <a:rPr lang="en-US" dirty="0" smtClean="0"/>
              <a:t>Performance Monitor</a:t>
            </a:r>
          </a:p>
          <a:p>
            <a:r>
              <a:rPr lang="en-US" dirty="0" smtClean="0"/>
              <a:t>Database Tuning Advisor</a:t>
            </a:r>
          </a:p>
          <a:p>
            <a:r>
              <a:rPr lang="en-US" dirty="0" smtClean="0"/>
              <a:t>SQL Server 2008 Adds</a:t>
            </a:r>
          </a:p>
          <a:p>
            <a:pPr lvl="1"/>
            <a:r>
              <a:rPr lang="en-US" dirty="0" smtClean="0"/>
              <a:t>Data Collection</a:t>
            </a:r>
          </a:p>
          <a:p>
            <a:pPr lvl="1"/>
            <a:r>
              <a:rPr lang="en-US" dirty="0" smtClean="0"/>
              <a:t>Extended Events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09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Missing Indexes</a:t>
            </a:r>
          </a:p>
        </p:txBody>
      </p:sp>
      <p:sp>
        <p:nvSpPr>
          <p:cNvPr id="85709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Missing indexes appear in</a:t>
            </a:r>
          </a:p>
          <a:p>
            <a:pPr lvl="1"/>
            <a:r>
              <a:rPr lang="en-US" dirty="0"/>
              <a:t>Query Plans</a:t>
            </a:r>
          </a:p>
          <a:p>
            <a:pPr lvl="1"/>
            <a:r>
              <a:rPr lang="en-US" dirty="0" err="1" smtClean="0"/>
              <a:t>sys.dm_db_missing_index</a:t>
            </a:r>
            <a:r>
              <a:rPr lang="en-US" dirty="0"/>
              <a:t>_*</a:t>
            </a:r>
          </a:p>
          <a:p>
            <a:r>
              <a:rPr lang="en-US" dirty="0"/>
              <a:t>Covering indexes may not appear as missing</a:t>
            </a:r>
          </a:p>
          <a:p>
            <a:pPr lvl="1"/>
            <a:r>
              <a:rPr lang="en-US" dirty="0"/>
              <a:t>Must cover all columns to be useful</a:t>
            </a:r>
          </a:p>
          <a:p>
            <a:pPr lvl="1"/>
            <a:r>
              <a:rPr lang="en-US" dirty="0" smtClean="0"/>
              <a:t>Index included </a:t>
            </a:r>
            <a:r>
              <a:rPr lang="en-US" dirty="0"/>
              <a:t>columns in SQL Server 2005 expand possibilities of covering indexes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11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Computed Columns</a:t>
            </a:r>
          </a:p>
        </p:txBody>
      </p:sp>
      <p:sp>
        <p:nvSpPr>
          <p:cNvPr id="85811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Query processor can use index</a:t>
            </a:r>
          </a:p>
          <a:p>
            <a:pPr lvl="1"/>
            <a:r>
              <a:rPr lang="en-US" dirty="0"/>
              <a:t>when search argument on one side of query</a:t>
            </a:r>
          </a:p>
          <a:p>
            <a:pPr lvl="1"/>
            <a:r>
              <a:rPr lang="en-US" dirty="0"/>
              <a:t>when formula uses one column</a:t>
            </a:r>
          </a:p>
          <a:p>
            <a:r>
              <a:rPr lang="en-US" dirty="0"/>
              <a:t>Query processor cannot use index</a:t>
            </a:r>
          </a:p>
          <a:p>
            <a:pPr lvl="1"/>
            <a:r>
              <a:rPr lang="en-US" dirty="0"/>
              <a:t>non-</a:t>
            </a:r>
            <a:r>
              <a:rPr lang="en-US" dirty="0" err="1"/>
              <a:t>SARGable</a:t>
            </a:r>
            <a:r>
              <a:rPr lang="en-US" dirty="0"/>
              <a:t> queries</a:t>
            </a:r>
          </a:p>
          <a:p>
            <a:pPr lvl="1"/>
            <a:r>
              <a:rPr lang="en-US" dirty="0"/>
              <a:t>formulas that use multiple columns</a:t>
            </a:r>
          </a:p>
          <a:p>
            <a:r>
              <a:rPr lang="en-US" dirty="0"/>
              <a:t>Solution: persist computed columns</a:t>
            </a:r>
          </a:p>
          <a:p>
            <a:pPr lvl="1"/>
            <a:r>
              <a:rPr lang="en-US" dirty="0"/>
              <a:t>can add index if functions are deterministic</a:t>
            </a:r>
          </a:p>
          <a:p>
            <a:pPr lvl="1"/>
            <a:r>
              <a:rPr lang="en-US" dirty="0"/>
              <a:t>SQL Server </a:t>
            </a:r>
            <a:r>
              <a:rPr lang="en-US" dirty="0" smtClean="0"/>
              <a:t>2005/2008 </a:t>
            </a:r>
            <a:r>
              <a:rPr lang="en-US" dirty="0"/>
              <a:t>will use index even if same formula is embedded in queries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13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Query Processing</a:t>
            </a:r>
          </a:p>
        </p:txBody>
      </p:sp>
      <p:sp>
        <p:nvSpPr>
          <p:cNvPr id="85913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Statement processing</a:t>
            </a:r>
          </a:p>
          <a:p>
            <a:r>
              <a:rPr lang="en-US"/>
              <a:t>The plan caches</a:t>
            </a:r>
          </a:p>
          <a:p>
            <a:r>
              <a:rPr lang="en-US"/>
              <a:t>Statistics</a:t>
            </a:r>
          </a:p>
          <a:p>
            <a:r>
              <a:rPr lang="en-US"/>
              <a:t>Parameterization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6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Statement Execution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973263" y="1350963"/>
            <a:ext cx="1636712" cy="1079500"/>
            <a:chOff x="1243" y="1302"/>
            <a:chExt cx="1031" cy="680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43" y="1429"/>
              <a:ext cx="1031" cy="553"/>
              <a:chOff x="2370" y="1529"/>
              <a:chExt cx="1285" cy="631"/>
            </a:xfrm>
          </p:grpSpPr>
          <p:sp>
            <p:nvSpPr>
              <p:cNvPr id="860165" name="AutoShape 5"/>
              <p:cNvSpPr>
                <a:spLocks noChangeArrowheads="1"/>
              </p:cNvSpPr>
              <p:nvPr/>
            </p:nvSpPr>
            <p:spPr bwMode="auto">
              <a:xfrm>
                <a:off x="2370" y="1529"/>
                <a:ext cx="1285" cy="631"/>
              </a:xfrm>
              <a:prstGeom prst="flowChartDecision">
                <a:avLst/>
              </a:prstGeom>
              <a:solidFill>
                <a:srgbClr val="CCFFCC"/>
              </a:solidFill>
              <a:ln w="12700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60166" name="Text Box 6"/>
              <p:cNvSpPr txBox="1">
                <a:spLocks noChangeArrowheads="1"/>
              </p:cNvSpPr>
              <p:nvPr/>
            </p:nvSpPr>
            <p:spPr bwMode="auto">
              <a:xfrm>
                <a:off x="2724" y="1688"/>
                <a:ext cx="588" cy="262"/>
              </a:xfrm>
              <a:prstGeom prst="rect">
                <a:avLst/>
              </a:prstGeom>
              <a:solidFill>
                <a:srgbClr val="CCFFCC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en-US" sz="1200" b="0">
                    <a:solidFill>
                      <a:srgbClr val="000066"/>
                    </a:solidFill>
                    <a:latin typeface="Segoe Semibold" pitchFamily="34" charset="0"/>
                  </a:rPr>
                  <a:t>Lookup in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lang="en-US" sz="1200" b="0">
                    <a:solidFill>
                      <a:srgbClr val="000066"/>
                    </a:solidFill>
                    <a:latin typeface="Segoe Semibold" pitchFamily="34" charset="0"/>
                  </a:rPr>
                  <a:t>Plan Cache</a:t>
                </a:r>
              </a:p>
            </p:txBody>
          </p:sp>
        </p:grpSp>
        <p:sp>
          <p:nvSpPr>
            <p:cNvPr id="860167" name="Line 7"/>
            <p:cNvSpPr>
              <a:spLocks noChangeShapeType="1"/>
            </p:cNvSpPr>
            <p:nvPr/>
          </p:nvSpPr>
          <p:spPr bwMode="auto">
            <a:xfrm>
              <a:off x="1758" y="1302"/>
              <a:ext cx="0" cy="144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en-US"/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1806575" y="4506913"/>
            <a:ext cx="1944688" cy="523875"/>
            <a:chOff x="1567" y="2443"/>
            <a:chExt cx="381" cy="330"/>
          </a:xfrm>
        </p:grpSpPr>
        <p:sp>
          <p:nvSpPr>
            <p:cNvPr id="860169" name="Text Box 9"/>
            <p:cNvSpPr txBox="1">
              <a:spLocks noChangeArrowheads="1"/>
            </p:cNvSpPr>
            <p:nvPr/>
          </p:nvSpPr>
          <p:spPr bwMode="auto">
            <a:xfrm>
              <a:off x="1567" y="2592"/>
              <a:ext cx="381" cy="181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1200" b="0">
                  <a:solidFill>
                    <a:srgbClr val="000066"/>
                  </a:solidFill>
                  <a:latin typeface="Segoe Semibold" pitchFamily="34" charset="0"/>
                </a:rPr>
                <a:t>Generate Executable Plan</a:t>
              </a:r>
            </a:p>
          </p:txBody>
        </p:sp>
        <p:sp>
          <p:nvSpPr>
            <p:cNvPr id="860170" name="Line 10"/>
            <p:cNvSpPr>
              <a:spLocks noChangeShapeType="1"/>
            </p:cNvSpPr>
            <p:nvPr/>
          </p:nvSpPr>
          <p:spPr bwMode="auto">
            <a:xfrm>
              <a:off x="1758" y="2443"/>
              <a:ext cx="0" cy="144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en-US"/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1403350" y="5060950"/>
            <a:ext cx="2751138" cy="515938"/>
            <a:chOff x="1423" y="2913"/>
            <a:chExt cx="669" cy="325"/>
          </a:xfrm>
        </p:grpSpPr>
        <p:sp>
          <p:nvSpPr>
            <p:cNvPr id="860172" name="Text Box 12"/>
            <p:cNvSpPr txBox="1">
              <a:spLocks noChangeArrowheads="1"/>
            </p:cNvSpPr>
            <p:nvPr/>
          </p:nvSpPr>
          <p:spPr bwMode="auto">
            <a:xfrm>
              <a:off x="1423" y="3057"/>
              <a:ext cx="669" cy="181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1200" b="0">
                  <a:solidFill>
                    <a:srgbClr val="000066"/>
                  </a:solidFill>
                  <a:latin typeface="Segoe Semibold" pitchFamily="34" charset="0"/>
                </a:rPr>
                <a:t>Fix Memory  Grant &amp; DoP</a:t>
              </a:r>
            </a:p>
          </p:txBody>
        </p:sp>
        <p:sp>
          <p:nvSpPr>
            <p:cNvPr id="860173" name="Line 13"/>
            <p:cNvSpPr>
              <a:spLocks noChangeShapeType="1"/>
            </p:cNvSpPr>
            <p:nvPr/>
          </p:nvSpPr>
          <p:spPr bwMode="auto">
            <a:xfrm>
              <a:off x="1758" y="2913"/>
              <a:ext cx="0" cy="144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en-US"/>
            </a:p>
          </p:txBody>
        </p:sp>
      </p:grpSp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2466975" y="5597525"/>
            <a:ext cx="730250" cy="506413"/>
            <a:chOff x="1528" y="3471"/>
            <a:chExt cx="460" cy="319"/>
          </a:xfrm>
        </p:grpSpPr>
        <p:sp>
          <p:nvSpPr>
            <p:cNvPr id="860175" name="Text Box 15"/>
            <p:cNvSpPr txBox="1">
              <a:spLocks noChangeArrowheads="1"/>
            </p:cNvSpPr>
            <p:nvPr/>
          </p:nvSpPr>
          <p:spPr bwMode="auto">
            <a:xfrm>
              <a:off x="1528" y="3609"/>
              <a:ext cx="460" cy="181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1200" b="0">
                  <a:solidFill>
                    <a:srgbClr val="000066"/>
                  </a:solidFill>
                  <a:latin typeface="Segoe Semibold" pitchFamily="34" charset="0"/>
                </a:rPr>
                <a:t>Execute</a:t>
              </a:r>
            </a:p>
          </p:txBody>
        </p:sp>
        <p:sp>
          <p:nvSpPr>
            <p:cNvPr id="860176" name="Line 16"/>
            <p:cNvSpPr>
              <a:spLocks noChangeShapeType="1"/>
            </p:cNvSpPr>
            <p:nvPr/>
          </p:nvSpPr>
          <p:spPr bwMode="auto">
            <a:xfrm>
              <a:off x="1758" y="3471"/>
              <a:ext cx="0" cy="144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en-US"/>
            </a:p>
          </p:txBody>
        </p:sp>
      </p:grpSp>
      <p:sp>
        <p:nvSpPr>
          <p:cNvPr id="860177" name="Line 17"/>
          <p:cNvSpPr>
            <a:spLocks noChangeShapeType="1"/>
          </p:cNvSpPr>
          <p:nvPr/>
        </p:nvSpPr>
        <p:spPr bwMode="auto">
          <a:xfrm flipH="1">
            <a:off x="798513" y="1990725"/>
            <a:ext cx="1090612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860178" name="Text Box 18"/>
          <p:cNvSpPr txBox="1">
            <a:spLocks noChangeArrowheads="1"/>
          </p:cNvSpPr>
          <p:nvPr/>
        </p:nvSpPr>
        <p:spPr bwMode="auto">
          <a:xfrm>
            <a:off x="703263" y="1557338"/>
            <a:ext cx="1493837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sz="1200" b="0">
                <a:solidFill>
                  <a:schemeClr val="tx2"/>
                </a:solidFill>
                <a:latin typeface="Segoe Semibold" pitchFamily="34" charset="0"/>
              </a:rPr>
              <a:t>Found Executable Plan</a:t>
            </a:r>
          </a:p>
        </p:txBody>
      </p:sp>
      <p:sp>
        <p:nvSpPr>
          <p:cNvPr id="860179" name="Line 19"/>
          <p:cNvSpPr>
            <a:spLocks noChangeShapeType="1"/>
          </p:cNvSpPr>
          <p:nvPr/>
        </p:nvSpPr>
        <p:spPr bwMode="auto">
          <a:xfrm flipV="1">
            <a:off x="827088" y="5146675"/>
            <a:ext cx="1865312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860180" name="Line 20"/>
          <p:cNvSpPr>
            <a:spLocks noChangeShapeType="1"/>
          </p:cNvSpPr>
          <p:nvPr/>
        </p:nvSpPr>
        <p:spPr bwMode="auto">
          <a:xfrm rot="16200000" flipH="1">
            <a:off x="-749300" y="3556000"/>
            <a:ext cx="3128963" cy="17463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860181" name="Line 21"/>
          <p:cNvSpPr>
            <a:spLocks noChangeShapeType="1"/>
          </p:cNvSpPr>
          <p:nvPr/>
        </p:nvSpPr>
        <p:spPr bwMode="auto">
          <a:xfrm>
            <a:off x="3625850" y="2003425"/>
            <a:ext cx="1036638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860182" name="Text Box 22"/>
          <p:cNvSpPr txBox="1">
            <a:spLocks noChangeArrowheads="1"/>
          </p:cNvSpPr>
          <p:nvPr/>
        </p:nvSpPr>
        <p:spPr bwMode="auto">
          <a:xfrm>
            <a:off x="3343275" y="1568450"/>
            <a:ext cx="14065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100000"/>
              </a:lnSpc>
              <a:spcBef>
                <a:spcPct val="50000"/>
              </a:spcBef>
            </a:pPr>
            <a:r>
              <a:rPr lang="en-US" sz="1200" b="0">
                <a:solidFill>
                  <a:schemeClr val="tx2"/>
                </a:solidFill>
                <a:latin typeface="Segoe Semibold" pitchFamily="34" charset="0"/>
              </a:rPr>
              <a:t>Found Compiled Plan</a:t>
            </a:r>
          </a:p>
        </p:txBody>
      </p:sp>
      <p:sp>
        <p:nvSpPr>
          <p:cNvPr id="860183" name="Line 23"/>
          <p:cNvSpPr>
            <a:spLocks noChangeShapeType="1"/>
          </p:cNvSpPr>
          <p:nvPr/>
        </p:nvSpPr>
        <p:spPr bwMode="auto">
          <a:xfrm flipH="1">
            <a:off x="2808288" y="4595813"/>
            <a:ext cx="1846262" cy="15875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860184" name="Line 24"/>
          <p:cNvSpPr>
            <a:spLocks noChangeShapeType="1"/>
          </p:cNvSpPr>
          <p:nvPr/>
        </p:nvSpPr>
        <p:spPr bwMode="auto">
          <a:xfrm rot="16200000" flipH="1">
            <a:off x="3362325" y="3298825"/>
            <a:ext cx="2601913" cy="17463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860185" name="Text Box 25"/>
          <p:cNvSpPr txBox="1">
            <a:spLocks noChangeArrowheads="1"/>
          </p:cNvSpPr>
          <p:nvPr/>
        </p:nvSpPr>
        <p:spPr bwMode="auto">
          <a:xfrm>
            <a:off x="1744663" y="2355850"/>
            <a:ext cx="1493837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sz="1200" b="0">
                <a:solidFill>
                  <a:schemeClr val="tx2"/>
                </a:solidFill>
                <a:latin typeface="Segoe Semibold" pitchFamily="34" charset="0"/>
              </a:rPr>
              <a:t>Not Found</a:t>
            </a:r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2260600" y="2909888"/>
            <a:ext cx="1028700" cy="508000"/>
            <a:chOff x="1435" y="975"/>
            <a:chExt cx="648" cy="320"/>
          </a:xfrm>
        </p:grpSpPr>
        <p:sp>
          <p:nvSpPr>
            <p:cNvPr id="860187" name="Line 27"/>
            <p:cNvSpPr>
              <a:spLocks noChangeShapeType="1"/>
            </p:cNvSpPr>
            <p:nvPr/>
          </p:nvSpPr>
          <p:spPr bwMode="auto">
            <a:xfrm>
              <a:off x="1758" y="975"/>
              <a:ext cx="0" cy="144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860188" name="Text Box 28"/>
            <p:cNvSpPr txBox="1">
              <a:spLocks noChangeArrowheads="1"/>
            </p:cNvSpPr>
            <p:nvPr/>
          </p:nvSpPr>
          <p:spPr bwMode="auto">
            <a:xfrm>
              <a:off x="1435" y="1114"/>
              <a:ext cx="648" cy="181"/>
            </a:xfrm>
            <a:prstGeom prst="rect">
              <a:avLst/>
            </a:prstGeom>
            <a:solidFill>
              <a:srgbClr val="CCFFCC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1200" b="0">
                  <a:solidFill>
                    <a:srgbClr val="000066"/>
                  </a:solidFill>
                  <a:latin typeface="Segoe Semibold" pitchFamily="34" charset="0"/>
                </a:rPr>
                <a:t>Auto-Param</a:t>
              </a:r>
            </a:p>
          </p:txBody>
        </p:sp>
      </p:grpSp>
      <p:grpSp>
        <p:nvGrpSpPr>
          <p:cNvPr id="8" name="Group 29"/>
          <p:cNvGrpSpPr>
            <a:grpSpLocks/>
          </p:cNvGrpSpPr>
          <p:nvPr/>
        </p:nvGrpSpPr>
        <p:grpSpPr bwMode="auto">
          <a:xfrm>
            <a:off x="2028825" y="3379788"/>
            <a:ext cx="1531938" cy="544512"/>
            <a:chOff x="1278" y="622"/>
            <a:chExt cx="965" cy="343"/>
          </a:xfrm>
        </p:grpSpPr>
        <p:sp>
          <p:nvSpPr>
            <p:cNvPr id="860190" name="Text Box 30"/>
            <p:cNvSpPr txBox="1">
              <a:spLocks noChangeArrowheads="1"/>
            </p:cNvSpPr>
            <p:nvPr/>
          </p:nvSpPr>
          <p:spPr bwMode="auto">
            <a:xfrm>
              <a:off x="1278" y="784"/>
              <a:ext cx="965" cy="181"/>
            </a:xfrm>
            <a:prstGeom prst="rect">
              <a:avLst/>
            </a:prstGeom>
            <a:solidFill>
              <a:srgbClr val="CCFFCC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1200" b="0">
                  <a:solidFill>
                    <a:srgbClr val="000066"/>
                  </a:solidFill>
                  <a:latin typeface="Segoe Semibold" pitchFamily="34" charset="0"/>
                </a:rPr>
                <a:t>Bind, Expand Views</a:t>
              </a:r>
            </a:p>
          </p:txBody>
        </p:sp>
        <p:sp>
          <p:nvSpPr>
            <p:cNvPr id="860191" name="Line 31"/>
            <p:cNvSpPr>
              <a:spLocks noChangeShapeType="1"/>
            </p:cNvSpPr>
            <p:nvPr/>
          </p:nvSpPr>
          <p:spPr bwMode="auto">
            <a:xfrm>
              <a:off x="1758" y="622"/>
              <a:ext cx="0" cy="144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en-US"/>
            </a:p>
          </p:txBody>
        </p:sp>
      </p:grpSp>
      <p:grpSp>
        <p:nvGrpSpPr>
          <p:cNvPr id="9" name="Group 32"/>
          <p:cNvGrpSpPr>
            <a:grpSpLocks/>
          </p:cNvGrpSpPr>
          <p:nvPr/>
        </p:nvGrpSpPr>
        <p:grpSpPr bwMode="auto">
          <a:xfrm>
            <a:off x="2501900" y="2451100"/>
            <a:ext cx="603250" cy="493713"/>
            <a:chOff x="1576" y="1555"/>
            <a:chExt cx="380" cy="311"/>
          </a:xfrm>
        </p:grpSpPr>
        <p:sp>
          <p:nvSpPr>
            <p:cNvPr id="860193" name="Line 33"/>
            <p:cNvSpPr>
              <a:spLocks noChangeShapeType="1"/>
            </p:cNvSpPr>
            <p:nvPr/>
          </p:nvSpPr>
          <p:spPr bwMode="auto">
            <a:xfrm>
              <a:off x="1758" y="1555"/>
              <a:ext cx="0" cy="144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860194" name="Text Box 34"/>
            <p:cNvSpPr txBox="1">
              <a:spLocks noChangeArrowheads="1"/>
            </p:cNvSpPr>
            <p:nvPr/>
          </p:nvSpPr>
          <p:spPr bwMode="auto">
            <a:xfrm>
              <a:off x="1576" y="1685"/>
              <a:ext cx="380" cy="181"/>
            </a:xfrm>
            <a:prstGeom prst="rect">
              <a:avLst/>
            </a:prstGeom>
            <a:solidFill>
              <a:srgbClr val="CCFFCC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1200" b="0">
                  <a:solidFill>
                    <a:srgbClr val="000066"/>
                  </a:solidFill>
                  <a:latin typeface="Segoe Semibold" pitchFamily="34" charset="0"/>
                </a:rPr>
                <a:t>Parse </a:t>
              </a:r>
            </a:p>
          </p:txBody>
        </p:sp>
      </p:grpSp>
      <p:grpSp>
        <p:nvGrpSpPr>
          <p:cNvPr id="10" name="Group 35"/>
          <p:cNvGrpSpPr>
            <a:grpSpLocks/>
          </p:cNvGrpSpPr>
          <p:nvPr/>
        </p:nvGrpSpPr>
        <p:grpSpPr bwMode="auto">
          <a:xfrm>
            <a:off x="1990725" y="3965575"/>
            <a:ext cx="1600200" cy="520700"/>
            <a:chOff x="1254" y="2498"/>
            <a:chExt cx="1008" cy="328"/>
          </a:xfrm>
        </p:grpSpPr>
        <p:sp>
          <p:nvSpPr>
            <p:cNvPr id="860196" name="Text Box 36"/>
            <p:cNvSpPr txBox="1">
              <a:spLocks noChangeArrowheads="1"/>
            </p:cNvSpPr>
            <p:nvPr/>
          </p:nvSpPr>
          <p:spPr bwMode="auto">
            <a:xfrm>
              <a:off x="1254" y="2645"/>
              <a:ext cx="1008" cy="181"/>
            </a:xfrm>
            <a:prstGeom prst="rect">
              <a:avLst/>
            </a:prstGeom>
            <a:solidFill>
              <a:srgbClr val="33CCCC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1200" b="0">
                  <a:solidFill>
                    <a:srgbClr val="000066"/>
                  </a:solidFill>
                  <a:latin typeface="Segoe Semibold" pitchFamily="34" charset="0"/>
                </a:rPr>
                <a:t>Query  Optimization</a:t>
              </a:r>
            </a:p>
          </p:txBody>
        </p:sp>
        <p:sp>
          <p:nvSpPr>
            <p:cNvPr id="860197" name="Line 37"/>
            <p:cNvSpPr>
              <a:spLocks noChangeShapeType="1"/>
            </p:cNvSpPr>
            <p:nvPr/>
          </p:nvSpPr>
          <p:spPr bwMode="auto">
            <a:xfrm>
              <a:off x="1758" y="2498"/>
              <a:ext cx="0" cy="144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en-US"/>
            </a:p>
          </p:txBody>
        </p:sp>
      </p:grpSp>
      <p:grpSp>
        <p:nvGrpSpPr>
          <p:cNvPr id="11" name="Group 38"/>
          <p:cNvGrpSpPr>
            <a:grpSpLocks/>
          </p:cNvGrpSpPr>
          <p:nvPr/>
        </p:nvGrpSpPr>
        <p:grpSpPr bwMode="auto">
          <a:xfrm>
            <a:off x="1862138" y="6116638"/>
            <a:ext cx="1868487" cy="530225"/>
            <a:chOff x="1139" y="3853"/>
            <a:chExt cx="1177" cy="334"/>
          </a:xfrm>
        </p:grpSpPr>
        <p:sp>
          <p:nvSpPr>
            <p:cNvPr id="860199" name="Text Box 39"/>
            <p:cNvSpPr txBox="1">
              <a:spLocks noChangeArrowheads="1"/>
            </p:cNvSpPr>
            <p:nvPr/>
          </p:nvSpPr>
          <p:spPr bwMode="auto">
            <a:xfrm>
              <a:off x="1139" y="4006"/>
              <a:ext cx="1177" cy="181"/>
            </a:xfrm>
            <a:prstGeom prst="rect">
              <a:avLst/>
            </a:prstGeom>
            <a:solidFill>
              <a:srgbClr val="CCFFCC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1200" b="0">
                  <a:solidFill>
                    <a:srgbClr val="000066"/>
                  </a:solidFill>
                  <a:latin typeface="Segoe Semibold" pitchFamily="34" charset="0"/>
                </a:rPr>
                <a:t>Return Plans to Cache</a:t>
              </a:r>
            </a:p>
          </p:txBody>
        </p:sp>
        <p:sp>
          <p:nvSpPr>
            <p:cNvPr id="860200" name="Line 40"/>
            <p:cNvSpPr>
              <a:spLocks noChangeShapeType="1"/>
            </p:cNvSpPr>
            <p:nvPr/>
          </p:nvSpPr>
          <p:spPr bwMode="auto">
            <a:xfrm>
              <a:off x="1766" y="3853"/>
              <a:ext cx="0" cy="144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en-US"/>
            </a:p>
          </p:txBody>
        </p:sp>
      </p:grpSp>
      <p:sp>
        <p:nvSpPr>
          <p:cNvPr id="860201" name="Text Box 41"/>
          <p:cNvSpPr txBox="1">
            <a:spLocks noChangeArrowheads="1"/>
          </p:cNvSpPr>
          <p:nvPr/>
        </p:nvSpPr>
        <p:spPr bwMode="auto">
          <a:xfrm>
            <a:off x="1787525" y="1081088"/>
            <a:ext cx="1868488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200" b="0">
                <a:solidFill>
                  <a:schemeClr val="tx2"/>
                </a:solidFill>
                <a:latin typeface="Segoe Semibold" pitchFamily="34" charset="0"/>
              </a:rPr>
              <a:t>New Statement</a:t>
            </a:r>
          </a:p>
        </p:txBody>
      </p:sp>
      <p:grpSp>
        <p:nvGrpSpPr>
          <p:cNvPr id="12" name="Group 42"/>
          <p:cNvGrpSpPr>
            <a:grpSpLocks/>
          </p:cNvGrpSpPr>
          <p:nvPr/>
        </p:nvGrpSpPr>
        <p:grpSpPr bwMode="auto">
          <a:xfrm>
            <a:off x="5041900" y="2363788"/>
            <a:ext cx="3836988" cy="1582737"/>
            <a:chOff x="3176" y="1489"/>
            <a:chExt cx="2417" cy="997"/>
          </a:xfrm>
        </p:grpSpPr>
        <p:sp>
          <p:nvSpPr>
            <p:cNvPr id="860203" name="Text Box 43"/>
            <p:cNvSpPr txBox="1">
              <a:spLocks noChangeArrowheads="1"/>
            </p:cNvSpPr>
            <p:nvPr/>
          </p:nvSpPr>
          <p:spPr bwMode="auto">
            <a:xfrm>
              <a:off x="3176" y="1958"/>
              <a:ext cx="1186" cy="526"/>
            </a:xfrm>
            <a:prstGeom prst="rect">
              <a:avLst/>
            </a:prstGeom>
            <a:solidFill>
              <a:srgbClr val="33CCCC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</a:pPr>
              <a:r>
                <a:rPr lang="en-US" sz="1200" b="0">
                  <a:solidFill>
                    <a:srgbClr val="000066"/>
                  </a:solidFill>
                  <a:latin typeface="Segoe Semibold" pitchFamily="34" charset="0"/>
                </a:rPr>
                <a:t>Query Optimization (Plan Generation, View Matching, Statistics, Costing)</a:t>
              </a:r>
            </a:p>
          </p:txBody>
        </p:sp>
        <p:sp>
          <p:nvSpPr>
            <p:cNvPr id="860204" name="Text Box 44"/>
            <p:cNvSpPr txBox="1">
              <a:spLocks noChangeArrowheads="1"/>
            </p:cNvSpPr>
            <p:nvPr/>
          </p:nvSpPr>
          <p:spPr bwMode="auto">
            <a:xfrm>
              <a:off x="4361" y="1960"/>
              <a:ext cx="1222" cy="526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</a:pPr>
              <a:r>
                <a:rPr lang="en-US" sz="1200" b="0">
                  <a:solidFill>
                    <a:srgbClr val="000066"/>
                  </a:solidFill>
                  <a:latin typeface="Segoe Semibold" pitchFamily="34" charset="0"/>
                </a:rPr>
                <a:t>Query Execution (Query Operators, Memory Grants, Parallelism, Showplan)</a:t>
              </a:r>
            </a:p>
          </p:txBody>
        </p:sp>
        <p:sp>
          <p:nvSpPr>
            <p:cNvPr id="860205" name="Text Box 45"/>
            <p:cNvSpPr txBox="1">
              <a:spLocks noChangeArrowheads="1"/>
            </p:cNvSpPr>
            <p:nvPr/>
          </p:nvSpPr>
          <p:spPr bwMode="auto">
            <a:xfrm>
              <a:off x="3176" y="1489"/>
              <a:ext cx="2417" cy="469"/>
            </a:xfrm>
            <a:prstGeom prst="rect">
              <a:avLst/>
            </a:prstGeom>
            <a:solidFill>
              <a:srgbClr val="CCFFCC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</a:pPr>
              <a:r>
                <a:rPr lang="en-US" sz="1200" b="0">
                  <a:solidFill>
                    <a:srgbClr val="000066"/>
                  </a:solidFill>
                  <a:latin typeface="Segoe Semibold" pitchFamily="34" charset="0"/>
                </a:rPr>
                <a:t>Language Processing </a:t>
              </a:r>
            </a:p>
            <a:p>
              <a:pPr algn="ctr">
                <a:lnSpc>
                  <a:spcPct val="100000"/>
                </a:lnSpc>
                <a:spcBef>
                  <a:spcPct val="50000"/>
                </a:spcBef>
              </a:pPr>
              <a:r>
                <a:rPr lang="en-US" sz="1200" b="0">
                  <a:solidFill>
                    <a:srgbClr val="000066"/>
                  </a:solidFill>
                  <a:latin typeface="Segoe Semibold" pitchFamily="34" charset="0"/>
                </a:rPr>
                <a:t>(Parse/Bind, Statement/Batch Execution, Plan Cache Management)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6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5" grpId="0"/>
      <p:bldP spid="86020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Stored Procedures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Modules that are cataloged to database</a:t>
            </a:r>
          </a:p>
          <a:p>
            <a:pPr lvl="1"/>
            <a:r>
              <a:rPr lang="en-US" smtClean="0"/>
              <a:t>Written in T-SQL</a:t>
            </a:r>
          </a:p>
          <a:p>
            <a:pPr lvl="1"/>
            <a:r>
              <a:rPr lang="en-US" smtClean="0"/>
              <a:t>Can also be written in SQLCLR</a:t>
            </a:r>
          </a:p>
          <a:p>
            <a:pPr lvl="2"/>
            <a:r>
              <a:rPr lang="en-US" smtClean="0"/>
              <a:t>Data access usually slower this way</a:t>
            </a:r>
          </a:p>
          <a:p>
            <a:r>
              <a:rPr lang="en-US" smtClean="0"/>
              <a:t>SQL statements embedded in procedural code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6302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23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Compilation and Plan Selection</a:t>
            </a:r>
          </a:p>
        </p:txBody>
      </p:sp>
      <p:sp>
        <p:nvSpPr>
          <p:cNvPr id="86323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Parsing and object resolution phase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View substitution</a:t>
            </a:r>
          </a:p>
          <a:p>
            <a:pPr>
              <a:lnSpc>
                <a:spcPct val="90000"/>
              </a:lnSpc>
            </a:pPr>
            <a:r>
              <a:rPr lang="en-US" sz="2400"/>
              <a:t>Normalization phase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Logical simplification - uses constraints</a:t>
            </a:r>
          </a:p>
          <a:p>
            <a:pPr lvl="2">
              <a:lnSpc>
                <a:spcPct val="90000"/>
              </a:lnSpc>
            </a:pPr>
            <a:r>
              <a:rPr lang="en-US" sz="1800"/>
              <a:t>normalize predicates</a:t>
            </a:r>
          </a:p>
          <a:p>
            <a:pPr lvl="2">
              <a:lnSpc>
                <a:spcPct val="90000"/>
              </a:lnSpc>
            </a:pPr>
            <a:r>
              <a:rPr lang="en-US" sz="1800"/>
              <a:t>detect contradictions</a:t>
            </a:r>
          </a:p>
          <a:p>
            <a:pPr lvl="2">
              <a:lnSpc>
                <a:spcPct val="90000"/>
              </a:lnSpc>
            </a:pPr>
            <a:r>
              <a:rPr lang="en-US" sz="1800"/>
              <a:t>remove redundant operations </a:t>
            </a:r>
          </a:p>
          <a:p>
            <a:pPr lvl="2">
              <a:lnSpc>
                <a:spcPct val="90000"/>
              </a:lnSpc>
            </a:pPr>
            <a:r>
              <a:rPr lang="en-US" sz="1800"/>
              <a:t>evaluate constant expressions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Push down filters to evaluate as early as possible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Convert subqueries to joins (add outer join or group by if needed)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Remove unneeded joins and outer joins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Turn outer joins into inner joins, if later predicates reject nulls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Predicates in the query as well as check constraints</a:t>
            </a:r>
          </a:p>
          <a:p>
            <a:pPr>
              <a:lnSpc>
                <a:spcPct val="90000"/>
              </a:lnSpc>
            </a:pPr>
            <a:r>
              <a:rPr lang="en-US" sz="2400"/>
              <a:t>Cost-based optimization phase is based on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Data access paths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Data volume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Distribution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57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Automatic Statistics</a:t>
            </a:r>
          </a:p>
        </p:txBody>
      </p:sp>
      <p:sp>
        <p:nvSpPr>
          <p:cNvPr id="92057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Out of date statistics can yield bad plans</a:t>
            </a:r>
          </a:p>
          <a:p>
            <a:pPr lvl="1"/>
            <a:r>
              <a:rPr lang="en-US"/>
              <a:t>Compare estimates and actual in plans</a:t>
            </a:r>
          </a:p>
          <a:p>
            <a:r>
              <a:rPr lang="en-US"/>
              <a:t>Statistics configurable on database</a:t>
            </a:r>
          </a:p>
          <a:p>
            <a:pPr lvl="1"/>
            <a:r>
              <a:rPr lang="en-US"/>
              <a:t>AUTO_CREATE_STATISTICS</a:t>
            </a:r>
          </a:p>
          <a:p>
            <a:pPr lvl="1"/>
            <a:r>
              <a:rPr lang="en-US"/>
              <a:t>AUTO_UPDATE_STATISTICS</a:t>
            </a:r>
          </a:p>
          <a:p>
            <a:pPr lvl="1"/>
            <a:r>
              <a:rPr lang="en-US"/>
              <a:t>AUTO_UPDATE_STATISTICS_ASYNC</a:t>
            </a:r>
          </a:p>
          <a:p>
            <a:r>
              <a:rPr lang="en-US"/>
              <a:t>AUTO_CREATE and AUTO_UPDATE defaults</a:t>
            </a:r>
          </a:p>
          <a:p>
            <a:pPr lvl="1"/>
            <a:r>
              <a:rPr lang="en-US"/>
              <a:t>View current setting in sys.databases</a:t>
            </a:r>
          </a:p>
          <a:p>
            <a:r>
              <a:rPr lang="en-US"/>
              <a:t>Statistics auto-created on index columns</a:t>
            </a:r>
          </a:p>
          <a:p>
            <a:pPr lvl="1"/>
            <a:r>
              <a:rPr lang="en-US"/>
              <a:t>Index (A,B,C) -&gt; stats on (A), (A,B), (A,B,C)</a:t>
            </a:r>
          </a:p>
          <a:p>
            <a:pPr lvl="1"/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0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Manual Statistics</a:t>
            </a:r>
          </a:p>
        </p:txBody>
      </p:sp>
      <p:sp>
        <p:nvSpPr>
          <p:cNvPr id="92160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You can create statistics manually</a:t>
            </a:r>
          </a:p>
          <a:p>
            <a:pPr lvl="1"/>
            <a:r>
              <a:rPr lang="en-US"/>
              <a:t>CREATE STATISTICS</a:t>
            </a:r>
          </a:p>
          <a:p>
            <a:pPr lvl="1"/>
            <a:r>
              <a:rPr lang="en-US"/>
              <a:t>sp_createstats</a:t>
            </a:r>
          </a:p>
          <a:p>
            <a:pPr lvl="1"/>
            <a:r>
              <a:rPr lang="en-US"/>
              <a:t>UPDATE STATISTICS ON</a:t>
            </a:r>
          </a:p>
          <a:p>
            <a:pPr lvl="1">
              <a:buFontTx/>
              <a:buNone/>
            </a:pPr>
            <a:r>
              <a:rPr lang="en-US"/>
              <a:t>	table/view/index/statistics</a:t>
            </a:r>
          </a:p>
          <a:p>
            <a:pPr lvl="1">
              <a:buFontTx/>
              <a:buNone/>
            </a:pPr>
            <a:r>
              <a:rPr lang="en-US"/>
              <a:t>	sample {percent/number} or fullscan</a:t>
            </a:r>
          </a:p>
          <a:p>
            <a:pPr lvl="1">
              <a:buFontTx/>
              <a:buNone/>
            </a:pPr>
            <a:r>
              <a:rPr lang="en-US"/>
              <a:t>	norecompute</a:t>
            </a:r>
          </a:p>
          <a:p>
            <a:pPr lvl="1"/>
            <a:r>
              <a:rPr lang="en-US"/>
              <a:t>sp_updatestats</a:t>
            </a:r>
          </a:p>
          <a:p>
            <a:r>
              <a:rPr lang="en-US"/>
              <a:t>You must create multicolumn manually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30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Plan reuse</a:t>
            </a:r>
          </a:p>
        </p:txBody>
      </p:sp>
      <p:sp>
        <p:nvSpPr>
          <p:cNvPr id="86630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Plan reuse is usually is good thing</a:t>
            </a:r>
          </a:p>
          <a:p>
            <a:pPr lvl="1"/>
            <a:r>
              <a:rPr lang="en-US" dirty="0"/>
              <a:t>Compilation takes CPU</a:t>
            </a:r>
          </a:p>
          <a:p>
            <a:pPr lvl="1"/>
            <a:r>
              <a:rPr lang="en-US" dirty="0"/>
              <a:t>Less total plans -&gt; more plans in plan cache</a:t>
            </a:r>
          </a:p>
          <a:p>
            <a:r>
              <a:rPr lang="en-US" dirty="0"/>
              <a:t>Plan reuse can be achieved by</a:t>
            </a:r>
          </a:p>
          <a:p>
            <a:pPr lvl="1"/>
            <a:r>
              <a:rPr lang="en-US" dirty="0"/>
              <a:t>Using stored procedures</a:t>
            </a:r>
          </a:p>
          <a:p>
            <a:pPr lvl="1"/>
            <a:r>
              <a:rPr lang="en-US" dirty="0"/>
              <a:t>Using parameterized queries</a:t>
            </a:r>
          </a:p>
          <a:p>
            <a:pPr lvl="1"/>
            <a:r>
              <a:rPr lang="en-US" dirty="0" err="1"/>
              <a:t>Autoparameterization</a:t>
            </a:r>
            <a:endParaRPr lang="en-US" dirty="0"/>
          </a:p>
          <a:p>
            <a:r>
              <a:rPr lang="en-US" dirty="0"/>
              <a:t>Plans can be aged out of cache</a:t>
            </a:r>
          </a:p>
          <a:p>
            <a:pPr lvl="1"/>
            <a:r>
              <a:rPr lang="en-US" dirty="0"/>
              <a:t>Under memory pressure</a:t>
            </a:r>
          </a:p>
          <a:p>
            <a:pPr lvl="1"/>
            <a:r>
              <a:rPr lang="en-US" dirty="0"/>
              <a:t>Same algorithm for all </a:t>
            </a:r>
            <a:r>
              <a:rPr lang="en-US" dirty="0" smtClean="0"/>
              <a:t>caches</a:t>
            </a:r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Plan caches</a:t>
            </a:r>
          </a:p>
        </p:txBody>
      </p:sp>
      <p:sp>
        <p:nvSpPr>
          <p:cNvPr id="86118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Three major query plan caches</a:t>
            </a:r>
          </a:p>
          <a:p>
            <a:pPr lvl="1"/>
            <a:r>
              <a:rPr lang="en-US"/>
              <a:t>Procedure cache</a:t>
            </a:r>
          </a:p>
          <a:p>
            <a:pPr lvl="1"/>
            <a:r>
              <a:rPr lang="en-US"/>
              <a:t>Adhoc query cache</a:t>
            </a:r>
          </a:p>
          <a:p>
            <a:pPr lvl="1"/>
            <a:r>
              <a:rPr lang="en-US"/>
              <a:t>XP cache</a:t>
            </a:r>
          </a:p>
          <a:p>
            <a:r>
              <a:rPr lang="en-US"/>
              <a:t>Query plans are reentrant</a:t>
            </a:r>
          </a:p>
          <a:p>
            <a:r>
              <a:rPr lang="en-US"/>
              <a:t>Execution plans are also cached</a:t>
            </a:r>
          </a:p>
          <a:p>
            <a:pPr lvl="1"/>
            <a:r>
              <a:rPr lang="en-US"/>
              <a:t>Execution plans not reentrant</a:t>
            </a:r>
          </a:p>
          <a:p>
            <a:pPr lvl="1"/>
            <a:r>
              <a:rPr lang="en-US"/>
              <a:t>Execution plans are reuseable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73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Where to Find Query Plan Info</a:t>
            </a:r>
          </a:p>
        </p:txBody>
      </p:sp>
      <p:sp>
        <p:nvSpPr>
          <p:cNvPr id="884739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107950" y="1250950"/>
            <a:ext cx="8915400" cy="51530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SQL Server 2000/2005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Access </a:t>
            </a:r>
            <a:r>
              <a:rPr lang="en-US" sz="2400" dirty="0" err="1"/>
              <a:t>syscacheobjects</a:t>
            </a: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800" dirty="0"/>
              <a:t>SQL Server </a:t>
            </a:r>
            <a:r>
              <a:rPr lang="en-US" sz="2800" dirty="0" smtClean="0"/>
              <a:t>2005/2008 </a:t>
            </a:r>
            <a:r>
              <a:rPr lang="en-US" sz="2800" dirty="0"/>
              <a:t>– DMVs </a:t>
            </a:r>
          </a:p>
          <a:p>
            <a:pPr lvl="1">
              <a:lnSpc>
                <a:spcPct val="90000"/>
              </a:lnSpc>
            </a:pPr>
            <a:r>
              <a:rPr lang="en-US" sz="2400" dirty="0" err="1"/>
              <a:t>sys.dm_exec_cached_plans</a:t>
            </a:r>
            <a:endParaRPr lang="en-US" sz="2400" dirty="0"/>
          </a:p>
          <a:p>
            <a:pPr lvl="1">
              <a:lnSpc>
                <a:spcPct val="90000"/>
              </a:lnSpc>
            </a:pPr>
            <a:r>
              <a:rPr lang="en-US" sz="2400" dirty="0" err="1"/>
              <a:t>sys.dm_exec_cached_plan_dependent_objects</a:t>
            </a:r>
            <a:endParaRPr lang="en-US" sz="2400" dirty="0"/>
          </a:p>
          <a:p>
            <a:pPr lvl="2">
              <a:lnSpc>
                <a:spcPct val="90000"/>
              </a:lnSpc>
            </a:pPr>
            <a:r>
              <a:rPr lang="en-US" sz="2000" dirty="0"/>
              <a:t>For list of query plans, execution plans</a:t>
            </a:r>
          </a:p>
          <a:p>
            <a:pPr lvl="1">
              <a:lnSpc>
                <a:spcPct val="90000"/>
              </a:lnSpc>
            </a:pPr>
            <a:r>
              <a:rPr lang="en-US" sz="2400" dirty="0" err="1"/>
              <a:t>sys.dm_exec_sql_text</a:t>
            </a:r>
            <a:r>
              <a:rPr lang="en-US" sz="2400" dirty="0"/>
              <a:t>(</a:t>
            </a:r>
            <a:r>
              <a:rPr lang="en-US" sz="2400" dirty="0" err="1"/>
              <a:t>sql_handle</a:t>
            </a:r>
            <a:r>
              <a:rPr lang="en-US" sz="2400" dirty="0"/>
              <a:t>)</a:t>
            </a:r>
          </a:p>
          <a:p>
            <a:pPr lvl="2">
              <a:lnSpc>
                <a:spcPct val="90000"/>
              </a:lnSpc>
            </a:pPr>
            <a:r>
              <a:rPr lang="en-US" sz="2000" dirty="0"/>
              <a:t>For the text of the </a:t>
            </a:r>
            <a:r>
              <a:rPr lang="en-US" sz="2000" dirty="0" err="1"/>
              <a:t>sql</a:t>
            </a:r>
            <a:r>
              <a:rPr lang="en-US" sz="2000" dirty="0"/>
              <a:t> statement executed</a:t>
            </a:r>
          </a:p>
          <a:p>
            <a:pPr lvl="1">
              <a:lnSpc>
                <a:spcPct val="90000"/>
              </a:lnSpc>
            </a:pPr>
            <a:r>
              <a:rPr lang="en-US" sz="2400" dirty="0" err="1"/>
              <a:t>sys.dm_exec_query_plan</a:t>
            </a:r>
            <a:r>
              <a:rPr lang="en-US" sz="2400" dirty="0"/>
              <a:t>(</a:t>
            </a:r>
            <a:r>
              <a:rPr lang="en-US" sz="2400" dirty="0" err="1"/>
              <a:t>plan_handle</a:t>
            </a:r>
            <a:r>
              <a:rPr lang="en-US" sz="2400" dirty="0"/>
              <a:t>)</a:t>
            </a:r>
          </a:p>
          <a:p>
            <a:pPr lvl="1">
              <a:lnSpc>
                <a:spcPct val="90000"/>
              </a:lnSpc>
            </a:pPr>
            <a:r>
              <a:rPr lang="en-US" sz="2400" dirty="0" err="1"/>
              <a:t>sys.dm_exec_text_query_plan</a:t>
            </a:r>
            <a:r>
              <a:rPr lang="en-US" sz="2400" dirty="0"/>
              <a:t>(</a:t>
            </a:r>
            <a:r>
              <a:rPr lang="en-US" sz="2400" dirty="0" err="1"/>
              <a:t>plan_handle</a:t>
            </a:r>
            <a:r>
              <a:rPr lang="en-US" sz="2400" dirty="0"/>
              <a:t>) SP2</a:t>
            </a:r>
          </a:p>
          <a:p>
            <a:pPr lvl="2">
              <a:lnSpc>
                <a:spcPct val="90000"/>
              </a:lnSpc>
            </a:pPr>
            <a:r>
              <a:rPr lang="en-US" sz="2000" dirty="0"/>
              <a:t>For the execution plan of the </a:t>
            </a:r>
            <a:r>
              <a:rPr lang="en-US" sz="2000" dirty="0" err="1"/>
              <a:t>sql</a:t>
            </a:r>
            <a:r>
              <a:rPr lang="en-US" sz="2000" dirty="0"/>
              <a:t> statement executed</a:t>
            </a:r>
          </a:p>
          <a:p>
            <a:pPr lvl="1">
              <a:lnSpc>
                <a:spcPct val="90000"/>
              </a:lnSpc>
            </a:pPr>
            <a:r>
              <a:rPr lang="en-US" sz="2400" dirty="0" err="1"/>
              <a:t>sys.dm_exec_query_stats</a:t>
            </a:r>
            <a:endParaRPr lang="en-US" sz="2400" dirty="0"/>
          </a:p>
          <a:p>
            <a:pPr lvl="2">
              <a:lnSpc>
                <a:spcPct val="90000"/>
              </a:lnSpc>
            </a:pPr>
            <a:r>
              <a:rPr lang="en-US" sz="2000" dirty="0"/>
              <a:t>For a variety of query statistics – like number of executions, plan creation time (first execution into cache), last execution time, etc.</a:t>
            </a:r>
          </a:p>
          <a:p>
            <a:pPr lvl="1">
              <a:lnSpc>
                <a:spcPct val="90000"/>
              </a:lnSpc>
            </a:pPr>
            <a:r>
              <a:rPr lang="en-US" sz="2400" dirty="0" err="1"/>
              <a:t>sys.dm_exec_plan_attributes</a:t>
            </a:r>
            <a:r>
              <a:rPr lang="en-US" sz="2400" dirty="0"/>
              <a:t>(</a:t>
            </a:r>
            <a:r>
              <a:rPr lang="en-US" sz="2400" dirty="0" err="1"/>
              <a:t>plan_handle</a:t>
            </a:r>
            <a:r>
              <a:rPr lang="en-US" sz="2400" dirty="0"/>
              <a:t>)</a:t>
            </a:r>
          </a:p>
          <a:p>
            <a:pPr lvl="2">
              <a:lnSpc>
                <a:spcPct val="90000"/>
              </a:lnSpc>
            </a:pPr>
            <a:r>
              <a:rPr lang="en-US" sz="2000" dirty="0"/>
              <a:t>Determine why plan is/is not being reused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35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Plans and Parameterization</a:t>
            </a:r>
          </a:p>
        </p:txBody>
      </p:sp>
      <p:sp>
        <p:nvSpPr>
          <p:cNvPr id="86835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Parameterization helps plan reuse</a:t>
            </a:r>
          </a:p>
          <a:p>
            <a:pPr lvl="1"/>
            <a:r>
              <a:rPr lang="en-US"/>
              <a:t>Stored Procedures</a:t>
            </a:r>
          </a:p>
          <a:p>
            <a:pPr lvl="1"/>
            <a:r>
              <a:rPr lang="en-US"/>
              <a:t>Parameterized Queries</a:t>
            </a:r>
          </a:p>
          <a:p>
            <a:pPr lvl="1"/>
            <a:r>
              <a:rPr lang="en-US"/>
              <a:t>sp_executesql</a:t>
            </a:r>
          </a:p>
          <a:p>
            <a:pPr lvl="1"/>
            <a:r>
              <a:rPr lang="en-US"/>
              <a:t>Autoparameterization</a:t>
            </a:r>
          </a:p>
          <a:p>
            <a:r>
              <a:rPr lang="en-US"/>
              <a:t>Autoparameterization</a:t>
            </a:r>
          </a:p>
          <a:p>
            <a:pPr lvl="1"/>
            <a:r>
              <a:rPr lang="en-US"/>
              <a:t>can be observed in plan cache</a:t>
            </a:r>
          </a:p>
          <a:p>
            <a:pPr lvl="1"/>
            <a:r>
              <a:rPr lang="en-US"/>
              <a:t>exact data type based on parameter value</a:t>
            </a:r>
          </a:p>
          <a:p>
            <a:pPr lvl="1"/>
            <a:r>
              <a:rPr lang="en-US"/>
              <a:t>not as useful as explicit parameterization</a:t>
            </a:r>
          </a:p>
          <a:p>
            <a:pPr lvl="1"/>
            <a:r>
              <a:rPr lang="en-US"/>
              <a:t>SIMPLE vs FORCED </a:t>
            </a:r>
          </a:p>
          <a:p>
            <a:pPr lvl="2"/>
            <a:r>
              <a:rPr lang="en-US"/>
              <a:t>default set per database</a:t>
            </a:r>
          </a:p>
          <a:p>
            <a:pPr lvl="2"/>
            <a:r>
              <a:rPr lang="en-US"/>
              <a:t>can be changed with plan guide 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76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Naming to Encourage Plan Reuse</a:t>
            </a:r>
            <a:endParaRPr lang="en-US"/>
          </a:p>
        </p:txBody>
      </p:sp>
      <p:sp>
        <p:nvSpPr>
          <p:cNvPr id="88576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Owner Qualify to Eliminate Ambiguity</a:t>
            </a:r>
          </a:p>
          <a:p>
            <a:pPr lvl="1"/>
            <a:r>
              <a:rPr lang="en-US" dirty="0" smtClean="0"/>
              <a:t>On execution</a:t>
            </a:r>
          </a:p>
          <a:p>
            <a:pPr lvl="2">
              <a:buNone/>
            </a:pPr>
            <a:r>
              <a:rPr lang="en-US" dirty="0" smtClean="0">
                <a:solidFill>
                  <a:schemeClr val="accent1"/>
                </a:solidFill>
              </a:rPr>
              <a:t>EXEC dbo.procname</a:t>
            </a:r>
          </a:p>
          <a:p>
            <a:pPr lvl="1"/>
            <a:r>
              <a:rPr lang="en-US" dirty="0" smtClean="0"/>
              <a:t>On creation</a:t>
            </a:r>
          </a:p>
          <a:p>
            <a:pPr lvl="2">
              <a:buNone/>
            </a:pPr>
            <a:r>
              <a:rPr lang="en-US" dirty="0" smtClean="0">
                <a:solidFill>
                  <a:schemeClr val="accent1"/>
                </a:solidFill>
              </a:rPr>
              <a:t>CREATE PROC dbo.procname</a:t>
            </a:r>
          </a:p>
          <a:p>
            <a:pPr lvl="2">
              <a:buNone/>
            </a:pPr>
            <a:r>
              <a:rPr lang="en-US" dirty="0" smtClean="0">
                <a:solidFill>
                  <a:schemeClr val="accent1"/>
                </a:solidFill>
              </a:rPr>
              <a:t>AS</a:t>
            </a:r>
          </a:p>
          <a:p>
            <a:pPr lvl="2">
              <a:buNone/>
            </a:pPr>
            <a:r>
              <a:rPr lang="en-US" dirty="0" smtClean="0">
                <a:solidFill>
                  <a:schemeClr val="accent1"/>
                </a:solidFill>
              </a:rPr>
              <a:t>SELECT alias.columnlist</a:t>
            </a:r>
            <a:br>
              <a:rPr lang="en-US" dirty="0" smtClean="0">
                <a:solidFill>
                  <a:schemeClr val="accent1"/>
                </a:solidFill>
              </a:rPr>
            </a:br>
            <a:r>
              <a:rPr lang="en-US" dirty="0" smtClean="0">
                <a:solidFill>
                  <a:schemeClr val="accent1"/>
                </a:solidFill>
              </a:rPr>
              <a:t>FROM dbo.tablename AS alias</a:t>
            </a:r>
          </a:p>
          <a:p>
            <a:pPr lvl="2">
              <a:buNone/>
            </a:pPr>
            <a:r>
              <a:rPr lang="en-US" dirty="0" smtClean="0">
                <a:solidFill>
                  <a:schemeClr val="accent1"/>
                </a:solidFill>
              </a:rPr>
              <a:t>EXEC dbo.subprocname</a:t>
            </a:r>
          </a:p>
          <a:p>
            <a:r>
              <a:rPr lang="en-US" dirty="0" smtClean="0"/>
              <a:t>Minimize Blocking </a:t>
            </a:r>
          </a:p>
          <a:p>
            <a:pPr lvl="1"/>
            <a:r>
              <a:rPr lang="en-US" dirty="0" smtClean="0"/>
              <a:t>Excessive lookups can cause significant blocking and cache misses</a:t>
            </a:r>
          </a:p>
          <a:p>
            <a:r>
              <a:rPr lang="en-US" dirty="0" smtClean="0"/>
              <a:t>Do not use sp_ in stored procedure names</a:t>
            </a:r>
          </a:p>
          <a:p>
            <a:pPr lvl="1"/>
            <a:r>
              <a:rPr lang="en-US" dirty="0" smtClean="0"/>
              <a:t>See KB Article Q263889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786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52413" y="182563"/>
            <a:ext cx="8081962" cy="695325"/>
          </a:xfrm>
        </p:spPr>
        <p:txBody>
          <a:bodyPr/>
          <a:lstStyle/>
          <a:p>
            <a:pPr defTabSz="896938"/>
            <a:r>
              <a:rPr lang="en-US"/>
              <a:t>Modifying Procedures</a:t>
            </a:r>
          </a:p>
        </p:txBody>
      </p:sp>
      <p:sp>
        <p:nvSpPr>
          <p:cNvPr id="886787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371475" y="990600"/>
            <a:ext cx="8382000" cy="5334000"/>
          </a:xfrm>
        </p:spPr>
        <p:txBody>
          <a:bodyPr/>
          <a:lstStyle/>
          <a:p>
            <a:pPr marL="431800" indent="-431800" defTabSz="896938">
              <a:lnSpc>
                <a:spcPct val="90000"/>
              </a:lnSpc>
              <a:tabLst>
                <a:tab pos="1387475" algn="l"/>
                <a:tab pos="1706563" algn="l"/>
                <a:tab pos="2079625" algn="l"/>
              </a:tabLst>
            </a:pPr>
            <a:r>
              <a:rPr lang="en-US" sz="2800" dirty="0"/>
              <a:t>DROP and </a:t>
            </a:r>
            <a:r>
              <a:rPr lang="en-US" sz="2800" dirty="0" smtClean="0"/>
              <a:t>RECREATE</a:t>
            </a:r>
            <a:endParaRPr lang="en-US" sz="2400" dirty="0"/>
          </a:p>
          <a:p>
            <a:pPr marL="763588" lvl="1" indent="-225425" defTabSz="896938">
              <a:lnSpc>
                <a:spcPct val="90000"/>
              </a:lnSpc>
              <a:tabLst>
                <a:tab pos="1387475" algn="l"/>
                <a:tab pos="1706563" algn="l"/>
                <a:tab pos="2079625" algn="l"/>
              </a:tabLst>
            </a:pPr>
            <a:r>
              <a:rPr lang="en-US" sz="2400" dirty="0"/>
              <a:t>Loses the permissions already granted</a:t>
            </a:r>
          </a:p>
          <a:p>
            <a:pPr marL="763588" lvl="1" indent="-225425" defTabSz="896938">
              <a:lnSpc>
                <a:spcPct val="90000"/>
              </a:lnSpc>
              <a:tabLst>
                <a:tab pos="1387475" algn="l"/>
                <a:tab pos="1706563" algn="l"/>
                <a:tab pos="2079625" algn="l"/>
              </a:tabLst>
            </a:pPr>
            <a:r>
              <a:rPr lang="en-US" sz="2400" dirty="0"/>
              <a:t>Invalidates all plans</a:t>
            </a:r>
          </a:p>
          <a:p>
            <a:pPr marL="431800" indent="-431800" defTabSz="896938">
              <a:lnSpc>
                <a:spcPct val="90000"/>
              </a:lnSpc>
              <a:tabLst>
                <a:tab pos="1387475" algn="l"/>
                <a:tab pos="1706563" algn="l"/>
                <a:tab pos="2079625" algn="l"/>
              </a:tabLst>
            </a:pPr>
            <a:r>
              <a:rPr lang="en-US" sz="2800" dirty="0"/>
              <a:t>ALTER PROC</a:t>
            </a:r>
          </a:p>
          <a:p>
            <a:pPr marL="763588" lvl="1" indent="-225425" defTabSz="896938">
              <a:lnSpc>
                <a:spcPct val="90000"/>
              </a:lnSpc>
              <a:tabLst>
                <a:tab pos="1387475" algn="l"/>
                <a:tab pos="1706563" algn="l"/>
                <a:tab pos="2079625" algn="l"/>
              </a:tabLst>
            </a:pPr>
            <a:r>
              <a:rPr lang="en-US" sz="2400" b="0" dirty="0" smtClean="0"/>
              <a:t>Retains </a:t>
            </a:r>
            <a:r>
              <a:rPr lang="en-US" sz="2400" b="0" dirty="0"/>
              <a:t>the permissions</a:t>
            </a:r>
          </a:p>
          <a:p>
            <a:pPr marL="763588" lvl="1" indent="-225425" defTabSz="896938">
              <a:lnSpc>
                <a:spcPct val="90000"/>
              </a:lnSpc>
              <a:tabLst>
                <a:tab pos="1387475" algn="l"/>
                <a:tab pos="1706563" algn="l"/>
                <a:tab pos="2079625" algn="l"/>
              </a:tabLst>
            </a:pPr>
            <a:r>
              <a:rPr lang="en-US" sz="2400" dirty="0"/>
              <a:t>Invalidates all </a:t>
            </a:r>
            <a:r>
              <a:rPr lang="en-US" sz="2400" dirty="0" smtClean="0"/>
              <a:t>plans</a:t>
            </a:r>
            <a:endParaRPr lang="en-US" dirty="0"/>
          </a:p>
          <a:p>
            <a:pPr marL="431800" indent="-431800" defTabSz="896938">
              <a:lnSpc>
                <a:spcPct val="90000"/>
              </a:lnSpc>
              <a:tabLst>
                <a:tab pos="1387475" algn="l"/>
                <a:tab pos="1706563" algn="l"/>
                <a:tab pos="2079625" algn="l"/>
              </a:tabLst>
            </a:pPr>
            <a:r>
              <a:rPr lang="en-US" sz="2800" dirty="0" smtClean="0"/>
              <a:t>To retain the dependency chain you must also ALTER all procedures that depend on the procedure being altered</a:t>
            </a:r>
          </a:p>
          <a:p>
            <a:pPr marL="1004888" lvl="1" indent="-431800" defTabSz="896938">
              <a:lnSpc>
                <a:spcPct val="90000"/>
              </a:lnSpc>
              <a:tabLst>
                <a:tab pos="1387475" algn="l"/>
                <a:tab pos="1706563" algn="l"/>
                <a:tab pos="2079625" algn="l"/>
              </a:tabLst>
            </a:pPr>
            <a:r>
              <a:rPr lang="en-US" sz="2400" dirty="0" smtClean="0"/>
              <a:t>Until SQL Server 2008...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Keeping Track of Dependencies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141412"/>
            <a:ext cx="8455025" cy="555148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New dependency views replace </a:t>
            </a:r>
            <a:r>
              <a:rPr lang="en-US" dirty="0" err="1" smtClean="0"/>
              <a:t>sp_depends</a:t>
            </a:r>
            <a:endParaRPr lang="en-US" dirty="0" smtClean="0"/>
          </a:p>
          <a:p>
            <a:pPr lvl="1"/>
            <a:r>
              <a:rPr lang="en-US" dirty="0" smtClean="0"/>
              <a:t>Views are kept in sync as changes occur</a:t>
            </a:r>
          </a:p>
          <a:p>
            <a:r>
              <a:rPr lang="en-US" dirty="0" err="1" smtClean="0"/>
              <a:t>sys.sql_object_dependencies</a:t>
            </a:r>
            <a:endParaRPr lang="en-US" dirty="0" smtClean="0"/>
          </a:p>
          <a:p>
            <a:pPr lvl="1"/>
            <a:r>
              <a:rPr lang="en-US" dirty="0" smtClean="0"/>
              <a:t>Object dependencies by name</a:t>
            </a:r>
          </a:p>
          <a:p>
            <a:pPr lvl="1"/>
            <a:r>
              <a:rPr lang="en-US" dirty="0" smtClean="0"/>
              <a:t>Replacement for </a:t>
            </a:r>
            <a:r>
              <a:rPr lang="en-US" dirty="0" err="1" smtClean="0"/>
              <a:t>sys.sql_dependencies</a:t>
            </a:r>
            <a:endParaRPr lang="en-US" dirty="0" smtClean="0"/>
          </a:p>
          <a:p>
            <a:r>
              <a:rPr lang="en-US" dirty="0" err="1" smtClean="0"/>
              <a:t>sys.dm_sql_referenced_entities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All named entities that an object references</a:t>
            </a:r>
          </a:p>
          <a:p>
            <a:pPr lvl="1"/>
            <a:r>
              <a:rPr lang="en-US" dirty="0" smtClean="0"/>
              <a:t>Example: which objects does this stored procedure use?</a:t>
            </a:r>
          </a:p>
          <a:p>
            <a:r>
              <a:rPr lang="en-US" dirty="0" err="1" smtClean="0"/>
              <a:t>sys.dm_sql_referencing_entities</a:t>
            </a:r>
            <a:endParaRPr lang="en-US" dirty="0" smtClean="0"/>
          </a:p>
          <a:p>
            <a:pPr lvl="1"/>
            <a:r>
              <a:rPr lang="en-US" dirty="0" smtClean="0"/>
              <a:t>All named entities that use an object</a:t>
            </a:r>
          </a:p>
          <a:p>
            <a:pPr lvl="1"/>
            <a:r>
              <a:rPr lang="en-US" dirty="0" smtClean="0"/>
              <a:t>Example: which objects use this table?</a:t>
            </a:r>
          </a:p>
          <a:p>
            <a:r>
              <a:rPr lang="en-US" dirty="0" smtClean="0"/>
              <a:t>Can see references at OBJECT, DATABASE DDL TRIGGER, SERVER DDL TRIGGER level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Stored Procedures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Full power of SQL language</a:t>
            </a:r>
          </a:p>
          <a:p>
            <a:pPr lvl="1"/>
            <a:r>
              <a:rPr lang="en-US" smtClean="0"/>
              <a:t>Procedural code can be included</a:t>
            </a:r>
          </a:p>
          <a:p>
            <a:r>
              <a:rPr lang="en-US" smtClean="0"/>
              <a:t>Static SQL is syntax checked</a:t>
            </a:r>
          </a:p>
          <a:p>
            <a:pPr lvl="1"/>
            <a:r>
              <a:rPr lang="en-US" smtClean="0"/>
              <a:t>At procedure creation time</a:t>
            </a:r>
          </a:p>
          <a:p>
            <a:r>
              <a:rPr lang="en-US" smtClean="0"/>
              <a:t>Database object names referred to in SQL</a:t>
            </a:r>
          </a:p>
          <a:p>
            <a:pPr lvl="1"/>
            <a:r>
              <a:rPr lang="en-US" smtClean="0"/>
              <a:t>Not checked at creation time</a:t>
            </a:r>
          </a:p>
          <a:p>
            <a:pPr lvl="1"/>
            <a:r>
              <a:rPr lang="en-US" smtClean="0"/>
              <a:t>Column names are checked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4924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810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7013" y="227013"/>
            <a:ext cx="9002712" cy="695325"/>
          </a:xfrm>
          <a:noFill/>
        </p:spPr>
        <p:txBody>
          <a:bodyPr/>
          <a:lstStyle/>
          <a:p>
            <a:pPr defTabSz="896938"/>
            <a:r>
              <a:rPr lang="en-US"/>
              <a:t>Changing SESSION Settings</a:t>
            </a:r>
          </a:p>
        </p:txBody>
      </p:sp>
      <p:sp>
        <p:nvSpPr>
          <p:cNvPr id="887811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7013" y="1141413"/>
            <a:ext cx="8839200" cy="5310187"/>
          </a:xfrm>
          <a:noFill/>
        </p:spPr>
        <p:txBody>
          <a:bodyPr/>
          <a:lstStyle/>
          <a:p>
            <a:pPr marL="431800" indent="-431800" defTabSz="896938">
              <a:lnSpc>
                <a:spcPct val="85000"/>
              </a:lnSpc>
              <a:tabLst>
                <a:tab pos="1387475" algn="l"/>
                <a:tab pos="1706563" algn="l"/>
                <a:tab pos="2079625" algn="l"/>
              </a:tabLst>
            </a:pPr>
            <a:r>
              <a:rPr lang="en-US" sz="2400"/>
              <a:t>Certain Session Settings can be set within a stored procedure – some can be desired:</a:t>
            </a:r>
          </a:p>
          <a:p>
            <a:pPr marL="763588" lvl="1" indent="-225425" defTabSz="896938">
              <a:lnSpc>
                <a:spcPct val="85000"/>
              </a:lnSpc>
              <a:tabLst>
                <a:tab pos="1387475" algn="l"/>
                <a:tab pos="1706563" algn="l"/>
                <a:tab pos="2079625" algn="l"/>
              </a:tabLst>
            </a:pPr>
            <a:r>
              <a:rPr lang="en-US" sz="2000"/>
              <a:t>SET NOCOUNT ON</a:t>
            </a:r>
          </a:p>
          <a:p>
            <a:pPr marL="763588" lvl="1" indent="-225425" defTabSz="896938">
              <a:lnSpc>
                <a:spcPct val="85000"/>
              </a:lnSpc>
              <a:tabLst>
                <a:tab pos="1387475" algn="l"/>
                <a:tab pos="1706563" algn="l"/>
                <a:tab pos="2079625" algn="l"/>
              </a:tabLst>
            </a:pPr>
            <a:r>
              <a:rPr lang="en-US" sz="2000"/>
              <a:t>SET QUOTED_IDENTIFIER OFF</a:t>
            </a:r>
            <a:br>
              <a:rPr lang="en-US" sz="2000"/>
            </a:br>
            <a:r>
              <a:rPr lang="en-US" sz="2000"/>
              <a:t>(not recommended except for backward compatibility and upgrades)</a:t>
            </a:r>
          </a:p>
          <a:p>
            <a:pPr marL="431800" indent="-431800" defTabSz="896938">
              <a:lnSpc>
                <a:spcPct val="85000"/>
              </a:lnSpc>
              <a:tabLst>
                <a:tab pos="1387475" algn="l"/>
                <a:tab pos="1706563" algn="l"/>
                <a:tab pos="2079625" algn="l"/>
              </a:tabLst>
            </a:pPr>
            <a:r>
              <a:rPr lang="en-US" sz="2400"/>
              <a:t>Some Session Settings will cause EVERY execution to force a recompile:</a:t>
            </a:r>
          </a:p>
          <a:p>
            <a:pPr marL="763588" lvl="1" indent="-225425" defTabSz="896938">
              <a:lnSpc>
                <a:spcPct val="85000"/>
              </a:lnSpc>
              <a:tabLst>
                <a:tab pos="1387475" algn="l"/>
                <a:tab pos="1706563" algn="l"/>
                <a:tab pos="2079625" algn="l"/>
              </a:tabLst>
            </a:pPr>
            <a:r>
              <a:rPr lang="en-US" sz="2000"/>
              <a:t>ANSI_DEFAULTS </a:t>
            </a:r>
          </a:p>
          <a:p>
            <a:pPr marL="763588" lvl="1" indent="-225425" defTabSz="896938">
              <a:lnSpc>
                <a:spcPct val="85000"/>
              </a:lnSpc>
              <a:tabLst>
                <a:tab pos="1387475" algn="l"/>
                <a:tab pos="1706563" algn="l"/>
                <a:tab pos="2079625" algn="l"/>
              </a:tabLst>
            </a:pPr>
            <a:r>
              <a:rPr lang="en-US" sz="2000"/>
              <a:t>ANSI_NULLS</a:t>
            </a:r>
            <a:br>
              <a:rPr lang="en-US" sz="2000"/>
            </a:br>
            <a:r>
              <a:rPr lang="en-US" sz="2000"/>
              <a:t>	(</a:t>
            </a:r>
            <a:r>
              <a:rPr lang="en-US" sz="2000" b="0" i="1"/>
              <a:t>tip:</a:t>
            </a:r>
            <a:r>
              <a:rPr lang="en-US" sz="2000"/>
              <a:t> do not use </a:t>
            </a:r>
            <a:r>
              <a:rPr lang="en-US" sz="2000">
                <a:solidFill>
                  <a:schemeClr val="tx2"/>
                </a:solidFill>
              </a:rPr>
              <a:t>WHERE col = null</a:t>
            </a:r>
            <a:r>
              <a:rPr lang="en-US" sz="2000"/>
              <a:t>, use </a:t>
            </a:r>
            <a:r>
              <a:rPr lang="en-US" sz="2000">
                <a:solidFill>
                  <a:schemeClr val="tx2"/>
                </a:solidFill>
              </a:rPr>
              <a:t>col IS NULL</a:t>
            </a:r>
            <a:r>
              <a:rPr lang="en-US" sz="2000"/>
              <a:t>)</a:t>
            </a:r>
          </a:p>
          <a:p>
            <a:pPr marL="763588" lvl="1" indent="-225425" defTabSz="896938">
              <a:lnSpc>
                <a:spcPct val="85000"/>
              </a:lnSpc>
              <a:tabLst>
                <a:tab pos="1387475" algn="l"/>
                <a:tab pos="1706563" algn="l"/>
                <a:tab pos="2079625" algn="l"/>
              </a:tabLst>
            </a:pPr>
            <a:r>
              <a:rPr lang="en-US" sz="2000"/>
              <a:t>ANSI_PADDING </a:t>
            </a:r>
          </a:p>
          <a:p>
            <a:pPr marL="763588" lvl="1" indent="-225425" defTabSz="896938">
              <a:lnSpc>
                <a:spcPct val="85000"/>
              </a:lnSpc>
              <a:tabLst>
                <a:tab pos="1387475" algn="l"/>
                <a:tab pos="1706563" algn="l"/>
                <a:tab pos="2079625" algn="l"/>
              </a:tabLst>
            </a:pPr>
            <a:r>
              <a:rPr lang="en-US" sz="2000"/>
              <a:t>ANSI_WARNINGS </a:t>
            </a:r>
          </a:p>
          <a:p>
            <a:pPr marL="763588" lvl="1" indent="-225425" defTabSz="896938">
              <a:lnSpc>
                <a:spcPct val="85000"/>
              </a:lnSpc>
              <a:tabLst>
                <a:tab pos="1387475" algn="l"/>
                <a:tab pos="1706563" algn="l"/>
                <a:tab pos="2079625" algn="l"/>
              </a:tabLst>
            </a:pPr>
            <a:r>
              <a:rPr lang="en-US" sz="2000"/>
              <a:t>CONCAT_NULL_YIELDS_NULL</a:t>
            </a:r>
            <a:br>
              <a:rPr lang="en-US" sz="2000"/>
            </a:br>
            <a:r>
              <a:rPr lang="en-US" sz="2000"/>
              <a:t>	(</a:t>
            </a:r>
            <a:r>
              <a:rPr lang="en-US" sz="2000" b="0" i="1"/>
              <a:t>tip:</a:t>
            </a:r>
            <a:r>
              <a:rPr lang="en-US" sz="2000"/>
              <a:t> use the </a:t>
            </a:r>
            <a:r>
              <a:rPr lang="en-US" sz="2000">
                <a:solidFill>
                  <a:schemeClr val="tx2"/>
                </a:solidFill>
              </a:rPr>
              <a:t>ISNULL</a:t>
            </a:r>
            <a:r>
              <a:rPr lang="en-US" sz="2000">
                <a:solidFill>
                  <a:schemeClr val="accent1"/>
                </a:solidFill>
              </a:rPr>
              <a:t> </a:t>
            </a:r>
            <a:r>
              <a:rPr lang="en-US" sz="2000"/>
              <a:t>function to concatenate strings) </a:t>
            </a:r>
          </a:p>
          <a:p>
            <a:pPr marL="431800" indent="-431800" defTabSz="896938">
              <a:lnSpc>
                <a:spcPct val="85000"/>
              </a:lnSpc>
              <a:tabLst>
                <a:tab pos="1387475" algn="l"/>
                <a:tab pos="1706563" algn="l"/>
                <a:tab pos="2079625" algn="l"/>
              </a:tabLst>
            </a:pPr>
            <a:r>
              <a:rPr lang="en-US" sz="2400"/>
              <a:t>Recommendation: DO NOT Change these session settings in the client or the server!</a:t>
            </a:r>
          </a:p>
          <a:p>
            <a:pPr marL="431800" indent="-431800" algn="ctr" defTabSz="896938">
              <a:lnSpc>
                <a:spcPct val="85000"/>
              </a:lnSpc>
              <a:buFontTx/>
              <a:buNone/>
              <a:tabLst>
                <a:tab pos="1387475" algn="l"/>
                <a:tab pos="1706563" algn="l"/>
                <a:tab pos="2079625" algn="l"/>
              </a:tabLst>
            </a:pPr>
            <a:r>
              <a:rPr lang="en-US" sz="2400" i="1">
                <a:solidFill>
                  <a:srgbClr val="FFFF99"/>
                </a:solidFill>
              </a:rPr>
              <a:t>See “SET Options that Affect Results” in the BOL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37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Parameter sniffing</a:t>
            </a:r>
          </a:p>
        </p:txBody>
      </p:sp>
      <p:sp>
        <p:nvSpPr>
          <p:cNvPr id="86937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Queries in procedure optimized on compile</a:t>
            </a:r>
          </a:p>
          <a:p>
            <a:pPr lvl="1"/>
            <a:r>
              <a:rPr lang="en-US" dirty="0"/>
              <a:t>First set of parameter values used</a:t>
            </a:r>
          </a:p>
          <a:p>
            <a:pPr lvl="1"/>
            <a:r>
              <a:rPr lang="en-US" dirty="0"/>
              <a:t>Never </a:t>
            </a:r>
            <a:r>
              <a:rPr lang="en-US" dirty="0" err="1"/>
              <a:t>reoptimized</a:t>
            </a:r>
            <a:r>
              <a:rPr lang="en-US" dirty="0"/>
              <a:t> for different values</a:t>
            </a:r>
          </a:p>
          <a:p>
            <a:r>
              <a:rPr lang="en-US" dirty="0"/>
              <a:t>Parameters not sniffed (or used)</a:t>
            </a:r>
          </a:p>
          <a:p>
            <a:pPr lvl="1"/>
            <a:r>
              <a:rPr lang="en-US" dirty="0"/>
              <a:t>If changed in procedure code</a:t>
            </a:r>
          </a:p>
          <a:p>
            <a:pPr lvl="1"/>
            <a:r>
              <a:rPr lang="en-US" dirty="0"/>
              <a:t>If passed to queries from variables</a:t>
            </a:r>
          </a:p>
          <a:p>
            <a:r>
              <a:rPr lang="en-US" dirty="0"/>
              <a:t>If parameter sniffing is a problem,</a:t>
            </a:r>
          </a:p>
          <a:p>
            <a:pPr lvl="1"/>
            <a:r>
              <a:rPr lang="en-US" dirty="0"/>
              <a:t>Use explicit recompiles</a:t>
            </a:r>
          </a:p>
          <a:p>
            <a:pPr lvl="1"/>
            <a:r>
              <a:rPr lang="en-US" dirty="0"/>
              <a:t>Modify code to be modular</a:t>
            </a:r>
          </a:p>
          <a:p>
            <a:pPr lvl="2"/>
            <a:r>
              <a:rPr lang="en-US" dirty="0"/>
              <a:t>multiple </a:t>
            </a:r>
            <a:r>
              <a:rPr lang="en-US" dirty="0" err="1"/>
              <a:t>procs</a:t>
            </a:r>
            <a:r>
              <a:rPr lang="en-US" dirty="0"/>
              <a:t> not CASE </a:t>
            </a:r>
          </a:p>
          <a:p>
            <a:pPr lvl="1"/>
            <a:r>
              <a:rPr lang="en-US" dirty="0"/>
              <a:t>OPTION (OPTIMIZE </a:t>
            </a:r>
            <a:r>
              <a:rPr lang="en-US" dirty="0" smtClean="0"/>
              <a:t>FOR VALUES/UNKNOWN)</a:t>
            </a:r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33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Statement Recompilation</a:t>
            </a:r>
            <a:endParaRPr lang="en-US" dirty="0"/>
          </a:p>
        </p:txBody>
      </p:sp>
      <p:sp>
        <p:nvSpPr>
          <p:cNvPr id="867331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7013" y="1141413"/>
            <a:ext cx="8582025" cy="5283200"/>
          </a:xfrm>
        </p:spPr>
        <p:txBody>
          <a:bodyPr/>
          <a:lstStyle/>
          <a:p>
            <a:r>
              <a:rPr lang="en-US" sz="2800" dirty="0"/>
              <a:t>Plans are recompiled when</a:t>
            </a:r>
          </a:p>
          <a:p>
            <a:pPr lvl="1"/>
            <a:r>
              <a:rPr lang="en-US" sz="2400" dirty="0"/>
              <a:t>Metadata changes</a:t>
            </a:r>
          </a:p>
          <a:p>
            <a:pPr lvl="1"/>
            <a:r>
              <a:rPr lang="en-US" sz="2400" dirty="0"/>
              <a:t>Statistics change</a:t>
            </a:r>
          </a:p>
          <a:p>
            <a:pPr lvl="1"/>
            <a:r>
              <a:rPr lang="en-US" sz="2400" dirty="0"/>
              <a:t>All plan options do not match (cache_keys)</a:t>
            </a:r>
          </a:p>
          <a:p>
            <a:pPr lvl="1"/>
            <a:r>
              <a:rPr lang="en-US" sz="2400" dirty="0"/>
              <a:t>Other reasons</a:t>
            </a:r>
          </a:p>
          <a:p>
            <a:pPr lvl="2"/>
            <a:r>
              <a:rPr lang="en-US" sz="2000" dirty="0"/>
              <a:t>SELECT v.subclass_name, v.subclass_value </a:t>
            </a:r>
          </a:p>
          <a:p>
            <a:pPr lvl="2">
              <a:buFontTx/>
              <a:buNone/>
            </a:pPr>
            <a:r>
              <a:rPr lang="en-US" sz="2000" dirty="0"/>
              <a:t>	from sys.trace_events e inner join sys.trace_subclass_values v  </a:t>
            </a:r>
          </a:p>
          <a:p>
            <a:pPr lvl="2">
              <a:buFontTx/>
              <a:buNone/>
            </a:pPr>
            <a:r>
              <a:rPr lang="en-US" sz="2000" dirty="0"/>
              <a:t>	on e.trace_event_id = v.trace_event_id </a:t>
            </a:r>
          </a:p>
          <a:p>
            <a:pPr lvl="2">
              <a:buFontTx/>
              <a:buNone/>
            </a:pPr>
            <a:r>
              <a:rPr lang="en-US" sz="2000" dirty="0"/>
              <a:t>	where e.name = 'SP:Recompile'</a:t>
            </a:r>
          </a:p>
          <a:p>
            <a:r>
              <a:rPr lang="en-US" sz="2800" dirty="0"/>
              <a:t>You can force a recompile</a:t>
            </a:r>
          </a:p>
          <a:p>
            <a:pPr lvl="1"/>
            <a:r>
              <a:rPr lang="en-US" sz="2400" dirty="0"/>
              <a:t>OPTION (RECOMPILE)</a:t>
            </a:r>
          </a:p>
          <a:p>
            <a:pPr lvl="1"/>
            <a:r>
              <a:rPr lang="en-US" sz="2400" dirty="0"/>
              <a:t>CREATE PROCEDURE ...WITH RECOMPILE</a:t>
            </a:r>
          </a:p>
          <a:p>
            <a:pPr lvl="1"/>
            <a:r>
              <a:rPr lang="en-US" sz="2400" dirty="0"/>
              <a:t>EXECUTE ...WITH RECOMPILE</a:t>
            </a:r>
          </a:p>
          <a:p>
            <a:pPr lvl="1"/>
            <a:r>
              <a:rPr lang="en-US" sz="2400" dirty="0"/>
              <a:t>sp_recompile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626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65113" y="196850"/>
            <a:ext cx="8069262" cy="695325"/>
          </a:xfrm>
        </p:spPr>
        <p:txBody>
          <a:bodyPr/>
          <a:lstStyle/>
          <a:p>
            <a:pPr defTabSz="896938"/>
            <a:r>
              <a:rPr lang="en-US"/>
              <a:t>sp_recompile</a:t>
            </a:r>
            <a:endParaRPr lang="en-US" i="1"/>
          </a:p>
        </p:txBody>
      </p:sp>
      <p:sp>
        <p:nvSpPr>
          <p:cNvPr id="922627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09550" y="1085850"/>
            <a:ext cx="8610600" cy="5486400"/>
          </a:xfrm>
        </p:spPr>
        <p:txBody>
          <a:bodyPr/>
          <a:lstStyle/>
          <a:p>
            <a:pPr marL="431800" indent="-431800" defTabSz="896938">
              <a:tabLst>
                <a:tab pos="1387475" algn="l"/>
                <a:tab pos="1706563" algn="l"/>
                <a:tab pos="2079625" algn="l"/>
              </a:tabLst>
            </a:pPr>
            <a:r>
              <a:rPr lang="en-US" sz="2800"/>
              <a:t>Can be used to periodically and directly force recompilation of a procedure (or trigger)</a:t>
            </a:r>
          </a:p>
          <a:p>
            <a:pPr marL="431800" indent="-431800" defTabSz="896938">
              <a:tabLst>
                <a:tab pos="1387475" algn="l"/>
                <a:tab pos="1706563" algn="l"/>
                <a:tab pos="2079625" algn="l"/>
              </a:tabLst>
            </a:pPr>
            <a:r>
              <a:rPr lang="en-US" sz="2800"/>
              <a:t>Can be used on tables and views to indirectly force the recompilation of all procedures and triggers that reference the specified table or view</a:t>
            </a:r>
          </a:p>
          <a:p>
            <a:pPr marL="431800" indent="-431800" defTabSz="896938">
              <a:tabLst>
                <a:tab pos="1387475" algn="l"/>
                <a:tab pos="1706563" algn="l"/>
                <a:tab pos="2079625" algn="l"/>
              </a:tabLst>
            </a:pPr>
            <a:r>
              <a:rPr lang="en-US" sz="2800"/>
              <a:t>Does not actually recompile the procedures </a:t>
            </a:r>
            <a:r>
              <a:rPr lang="en-US" sz="2800">
                <a:sym typeface="Wingdings 3" pitchFamily="18" charset="2"/>
              </a:rPr>
              <a:t> Instead it </a:t>
            </a:r>
            <a:r>
              <a:rPr lang="en-US" sz="2800"/>
              <a:t>invalidates plans for next execution</a:t>
            </a:r>
          </a:p>
          <a:p>
            <a:pPr marL="431800" indent="-431800" defTabSz="896938">
              <a:tabLst>
                <a:tab pos="1387475" algn="l"/>
                <a:tab pos="1706563" algn="l"/>
                <a:tab pos="2079625" algn="l"/>
              </a:tabLst>
            </a:pPr>
            <a:r>
              <a:rPr lang="en-US" sz="2800"/>
              <a:t>SQL Server invalidates plans as data changes</a:t>
            </a:r>
          </a:p>
          <a:p>
            <a:pPr marL="431800" indent="-431800" defTabSz="896938">
              <a:tabLst>
                <a:tab pos="1387475" algn="l"/>
                <a:tab pos="1706563" algn="l"/>
                <a:tab pos="2079625" algn="l"/>
              </a:tabLst>
            </a:pPr>
            <a:r>
              <a:rPr lang="en-US" sz="2800"/>
              <a:t>Never really negative – especially if you run it at night as part of batch processing after index rebuilds or statistics updates with FULLSCAN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Conditional SQL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Avoid conditional SQL to modularize </a:t>
            </a:r>
            <a:r>
              <a:rPr lang="en-US" dirty="0" err="1" smtClean="0"/>
              <a:t>sprocs</a:t>
            </a:r>
            <a:endParaRPr lang="en-US" dirty="0" smtClean="0"/>
          </a:p>
          <a:p>
            <a:pPr marL="1004888" lvl="1" indent="-431800" defTabSz="896938">
              <a:buFontTx/>
              <a:buNone/>
              <a:tabLst>
                <a:tab pos="1387475" algn="l"/>
                <a:tab pos="1706563" algn="l"/>
                <a:tab pos="2079625" algn="l"/>
              </a:tabLst>
            </a:pPr>
            <a:r>
              <a:rPr lang="en-US" dirty="0">
                <a:solidFill>
                  <a:schemeClr val="tx2"/>
                </a:solidFill>
              </a:rPr>
              <a:t>IF (expression operator expression)</a:t>
            </a:r>
          </a:p>
          <a:p>
            <a:pPr marL="1004888" lvl="1" indent="-431800" defTabSz="896938">
              <a:buFontTx/>
              <a:buNone/>
              <a:tabLst>
                <a:tab pos="1387475" algn="l"/>
                <a:tab pos="1706563" algn="l"/>
                <a:tab pos="2079625" algn="l"/>
              </a:tabLst>
            </a:pPr>
            <a:r>
              <a:rPr lang="en-US" dirty="0">
                <a:solidFill>
                  <a:schemeClr val="tx2"/>
                </a:solidFill>
              </a:rPr>
              <a:t>	SQL Statement Block1</a:t>
            </a:r>
          </a:p>
          <a:p>
            <a:pPr marL="1004888" lvl="1" indent="-431800" defTabSz="896938">
              <a:buFontTx/>
              <a:buNone/>
              <a:tabLst>
                <a:tab pos="1387475" algn="l"/>
                <a:tab pos="1706563" algn="l"/>
                <a:tab pos="2079625" algn="l"/>
              </a:tabLst>
            </a:pPr>
            <a:r>
              <a:rPr lang="en-US" dirty="0">
                <a:solidFill>
                  <a:schemeClr val="tx2"/>
                </a:solidFill>
              </a:rPr>
              <a:t>ELSE</a:t>
            </a:r>
          </a:p>
          <a:p>
            <a:pPr marL="1004888" lvl="1" indent="-431800" defTabSz="896938">
              <a:buFontTx/>
              <a:buNone/>
              <a:tabLst>
                <a:tab pos="1387475" algn="l"/>
                <a:tab pos="1706563" algn="l"/>
                <a:tab pos="2079625" algn="l"/>
              </a:tabLst>
            </a:pPr>
            <a:r>
              <a:rPr lang="en-US" dirty="0">
                <a:solidFill>
                  <a:schemeClr val="tx2"/>
                </a:solidFill>
              </a:rPr>
              <a:t>	 SQL Statement Block2</a:t>
            </a:r>
          </a:p>
          <a:p>
            <a:r>
              <a:rPr lang="en-US" dirty="0" smtClean="0"/>
              <a:t>If same parameters are used, all SQL optimized based on first set of parameter values</a:t>
            </a:r>
          </a:p>
          <a:p>
            <a:r>
              <a:rPr lang="en-US" dirty="0" smtClean="0"/>
              <a:t>Use separate stored procedures instead</a:t>
            </a:r>
          </a:p>
          <a:p>
            <a:pPr marL="1004888" lvl="1" indent="-431800" defTabSz="896938">
              <a:buFontTx/>
              <a:buNone/>
              <a:tabLst>
                <a:tab pos="1387475" algn="l"/>
                <a:tab pos="1706563" algn="l"/>
                <a:tab pos="2079625" algn="l"/>
              </a:tabLst>
            </a:pPr>
            <a:r>
              <a:rPr lang="en-US" dirty="0">
                <a:solidFill>
                  <a:schemeClr val="tx2"/>
                </a:solidFill>
              </a:rPr>
              <a:t>IF (expression operator expression)</a:t>
            </a:r>
          </a:p>
          <a:p>
            <a:pPr marL="1004888" lvl="1" indent="-431800" defTabSz="896938">
              <a:buFontTx/>
              <a:buNone/>
              <a:tabLst>
                <a:tab pos="1387475" algn="l"/>
                <a:tab pos="1706563" algn="l"/>
                <a:tab pos="2079625" algn="l"/>
              </a:tabLst>
            </a:pPr>
            <a:r>
              <a:rPr lang="en-US" dirty="0">
                <a:solidFill>
                  <a:schemeClr val="tx2"/>
                </a:solidFill>
              </a:rPr>
              <a:t>	</a:t>
            </a:r>
            <a:r>
              <a:rPr lang="en-US" dirty="0" smtClean="0">
                <a:solidFill>
                  <a:schemeClr val="tx2"/>
                </a:solidFill>
              </a:rPr>
              <a:t>EXECUTE Procedure1</a:t>
            </a:r>
            <a:endParaRPr lang="en-US" dirty="0">
              <a:solidFill>
                <a:schemeClr val="tx2"/>
              </a:solidFill>
            </a:endParaRPr>
          </a:p>
          <a:p>
            <a:pPr marL="1004888" lvl="1" indent="-431800" defTabSz="896938">
              <a:buFontTx/>
              <a:buNone/>
              <a:tabLst>
                <a:tab pos="1387475" algn="l"/>
                <a:tab pos="1706563" algn="l"/>
                <a:tab pos="2079625" algn="l"/>
              </a:tabLst>
            </a:pPr>
            <a:r>
              <a:rPr lang="en-US" dirty="0">
                <a:solidFill>
                  <a:schemeClr val="tx2"/>
                </a:solidFill>
              </a:rPr>
              <a:t>ELSE</a:t>
            </a:r>
          </a:p>
          <a:p>
            <a:pPr marL="1004888" lvl="1" indent="-431800" defTabSz="896938">
              <a:buFontTx/>
              <a:buNone/>
              <a:tabLst>
                <a:tab pos="1387475" algn="l"/>
                <a:tab pos="1706563" algn="l"/>
                <a:tab pos="2079625" algn="l"/>
              </a:tabLst>
            </a:pPr>
            <a:r>
              <a:rPr lang="en-US" dirty="0">
                <a:solidFill>
                  <a:schemeClr val="tx2"/>
                </a:solidFill>
              </a:rPr>
              <a:t>	 </a:t>
            </a:r>
            <a:r>
              <a:rPr lang="en-US" dirty="0" smtClean="0">
                <a:solidFill>
                  <a:schemeClr val="tx2"/>
                </a:solidFill>
              </a:rPr>
              <a:t>EXECUTE Procedure2</a:t>
            </a:r>
            <a:endParaRPr lang="en-US" dirty="0">
              <a:solidFill>
                <a:schemeClr val="tx2"/>
              </a:solidFill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5320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53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How do you know?</a:t>
            </a:r>
            <a:endParaRPr lang="en-US"/>
          </a:p>
        </p:txBody>
      </p:sp>
      <p:sp>
        <p:nvSpPr>
          <p:cNvPr id="91853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Test optimization plans consistency </a:t>
            </a:r>
          </a:p>
          <a:p>
            <a:pPr lvl="1"/>
            <a:r>
              <a:rPr lang="en-US" dirty="0" smtClean="0"/>
              <a:t>EXECUTE WITH RECOMPILE</a:t>
            </a:r>
          </a:p>
          <a:p>
            <a:r>
              <a:rPr lang="en-US" dirty="0" smtClean="0"/>
              <a:t>Choose what needs to be recompiled</a:t>
            </a:r>
          </a:p>
          <a:p>
            <a:pPr lvl="1"/>
            <a:r>
              <a:rPr lang="en-US" dirty="0" smtClean="0"/>
              <a:t>Whole Procedure </a:t>
            </a:r>
          </a:p>
          <a:p>
            <a:pPr lvl="1"/>
            <a:r>
              <a:rPr lang="en-US" dirty="0" smtClean="0"/>
              <a:t>Portions of the procedure</a:t>
            </a:r>
          </a:p>
          <a:p>
            <a:r>
              <a:rPr lang="en-US" dirty="0" smtClean="0"/>
              <a:t>Test final performance using </a:t>
            </a:r>
            <a:r>
              <a:rPr lang="en-US" dirty="0" err="1" smtClean="0"/>
              <a:t>strateg</a:t>
            </a:r>
            <a:endParaRPr lang="en-US" dirty="0" smtClean="0"/>
          </a:p>
          <a:p>
            <a:pPr lvl="1"/>
            <a:r>
              <a:rPr lang="en-US" dirty="0" smtClean="0"/>
              <a:t> Procedure Recompilation</a:t>
            </a:r>
            <a:endParaRPr lang="en-US" dirty="0"/>
          </a:p>
          <a:p>
            <a:pPr lvl="2"/>
            <a:r>
              <a:rPr lang="en-US" dirty="0" smtClean="0"/>
              <a:t>CREATE with RECOMPILE</a:t>
            </a:r>
          </a:p>
          <a:p>
            <a:pPr lvl="1"/>
            <a:r>
              <a:rPr lang="en-US" dirty="0" smtClean="0"/>
              <a:t> Statement Recompilation</a:t>
            </a:r>
            <a:endParaRPr lang="en-US" dirty="0"/>
          </a:p>
          <a:p>
            <a:pPr lvl="2"/>
            <a:r>
              <a:rPr lang="en-US" dirty="0" smtClean="0"/>
              <a:t>RECOMPILE hint or string execution</a:t>
            </a:r>
          </a:p>
          <a:p>
            <a:pPr lvl="1"/>
            <a:r>
              <a:rPr lang="en-US" dirty="0" smtClean="0"/>
              <a:t>Modularized Code</a:t>
            </a:r>
            <a:endParaRPr lang="en-US" dirty="0"/>
          </a:p>
          <a:p>
            <a:pPr lvl="2"/>
            <a:r>
              <a:rPr lang="en-US" dirty="0" smtClean="0"/>
              <a:t>Sub procedures with or without WITH RECOMPILE</a:t>
            </a:r>
          </a:p>
          <a:p>
            <a:pPr lvl="2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554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09550" y="192088"/>
            <a:ext cx="9144000" cy="695325"/>
          </a:xfrm>
        </p:spPr>
        <p:txBody>
          <a:bodyPr/>
          <a:lstStyle/>
          <a:p>
            <a:r>
              <a:rPr lang="en-US"/>
              <a:t>Profiling SP Performance</a:t>
            </a:r>
          </a:p>
        </p:txBody>
      </p:sp>
      <p:sp>
        <p:nvSpPr>
          <p:cNvPr id="919555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457200" y="1143000"/>
            <a:ext cx="8763000" cy="5105400"/>
          </a:xfrm>
        </p:spPr>
        <p:txBody>
          <a:bodyPr/>
          <a:lstStyle/>
          <a:p>
            <a:pPr>
              <a:lnSpc>
                <a:spcPct val="85000"/>
              </a:lnSpc>
            </a:pPr>
            <a:r>
              <a:rPr lang="en-US" sz="2800" dirty="0"/>
              <a:t>Create New Trace (</a:t>
            </a:r>
            <a:r>
              <a:rPr lang="en-US" sz="2800" dirty="0" err="1"/>
              <a:t>SQLProfilerTSQL_sps</a:t>
            </a:r>
            <a:r>
              <a:rPr lang="en-US" sz="2800" dirty="0"/>
              <a:t>)</a:t>
            </a:r>
          </a:p>
          <a:p>
            <a:pPr>
              <a:lnSpc>
                <a:spcPct val="85000"/>
              </a:lnSpc>
            </a:pPr>
            <a:r>
              <a:rPr lang="en-US" sz="2800" dirty="0"/>
              <a:t>Replace </a:t>
            </a:r>
            <a:r>
              <a:rPr lang="en-US" sz="2800" b="0" dirty="0" err="1" smtClean="0"/>
              <a:t>SP:StmtStarting</a:t>
            </a:r>
            <a:r>
              <a:rPr lang="en-US" sz="2800" dirty="0"/>
              <a:t> </a:t>
            </a:r>
            <a:r>
              <a:rPr lang="en-US" sz="2800" dirty="0" smtClean="0"/>
              <a:t>w/</a:t>
            </a:r>
            <a:r>
              <a:rPr lang="en-US" sz="2800" b="0" dirty="0" err="1" smtClean="0"/>
              <a:t>SP:StmtCompletion</a:t>
            </a:r>
            <a:endParaRPr lang="en-US" sz="2800" b="0" dirty="0"/>
          </a:p>
          <a:p>
            <a:pPr lvl="1">
              <a:lnSpc>
                <a:spcPct val="85000"/>
              </a:lnSpc>
            </a:pPr>
            <a:r>
              <a:rPr lang="en-US" dirty="0"/>
              <a:t>Better if you want to see a duration </a:t>
            </a:r>
            <a:endParaRPr lang="en-US" dirty="0" smtClean="0"/>
          </a:p>
          <a:p>
            <a:pPr lvl="1">
              <a:lnSpc>
                <a:spcPct val="85000"/>
              </a:lnSpc>
            </a:pPr>
            <a:r>
              <a:rPr lang="en-US" dirty="0" smtClean="0"/>
              <a:t>Add </a:t>
            </a:r>
            <a:r>
              <a:rPr lang="en-US" dirty="0"/>
              <a:t>Duration as a Column Value</a:t>
            </a:r>
          </a:p>
          <a:p>
            <a:pPr>
              <a:lnSpc>
                <a:spcPct val="85000"/>
              </a:lnSpc>
            </a:pPr>
            <a:r>
              <a:rPr lang="en-US" dirty="0"/>
              <a:t>Look at Recompiles, Statistics Events</a:t>
            </a:r>
          </a:p>
          <a:p>
            <a:pPr lvl="1">
              <a:lnSpc>
                <a:spcPct val="85000"/>
              </a:lnSpc>
            </a:pPr>
            <a:r>
              <a:rPr lang="en-US" sz="2400" b="0" dirty="0" err="1"/>
              <a:t>Performance:Performance</a:t>
            </a:r>
            <a:r>
              <a:rPr lang="en-US" sz="2400" b="0" dirty="0"/>
              <a:t> Statistics</a:t>
            </a:r>
          </a:p>
          <a:p>
            <a:pPr lvl="1">
              <a:lnSpc>
                <a:spcPct val="85000"/>
              </a:lnSpc>
            </a:pPr>
            <a:r>
              <a:rPr lang="en-US" sz="2400" b="0" dirty="0" err="1" smtClean="0"/>
              <a:t>SQL:StmtRecompile</a:t>
            </a:r>
            <a:r>
              <a:rPr lang="en-US" sz="2400" b="0" dirty="0" smtClean="0"/>
              <a:t>, </a:t>
            </a:r>
            <a:r>
              <a:rPr lang="en-US" sz="2400" b="0" dirty="0" err="1"/>
              <a:t>SP:Cache</a:t>
            </a:r>
            <a:r>
              <a:rPr lang="en-US" sz="2400" b="0" dirty="0"/>
              <a:t>...</a:t>
            </a:r>
            <a:endParaRPr lang="en-US" dirty="0"/>
          </a:p>
          <a:p>
            <a:pPr>
              <a:lnSpc>
                <a:spcPct val="85000"/>
              </a:lnSpc>
            </a:pPr>
            <a:r>
              <a:rPr lang="en-US" dirty="0"/>
              <a:t>If short term profiling for performance:</a:t>
            </a:r>
          </a:p>
          <a:p>
            <a:pPr lvl="1">
              <a:lnSpc>
                <a:spcPct val="85000"/>
              </a:lnSpc>
            </a:pPr>
            <a:r>
              <a:rPr lang="en-US" dirty="0"/>
              <a:t>Add columns: Reads, Writes, Execution Plan</a:t>
            </a:r>
          </a:p>
          <a:p>
            <a:pPr>
              <a:lnSpc>
                <a:spcPct val="85000"/>
              </a:lnSpc>
            </a:pPr>
            <a:r>
              <a:rPr lang="en-US" dirty="0"/>
              <a:t>Always use Filters</a:t>
            </a:r>
          </a:p>
          <a:p>
            <a:pPr lvl="1">
              <a:lnSpc>
                <a:spcPct val="85000"/>
              </a:lnSpc>
            </a:pPr>
            <a:r>
              <a:rPr lang="en-US" dirty="0"/>
              <a:t>Database Name (only the db you want)</a:t>
            </a:r>
          </a:p>
          <a:p>
            <a:pPr lvl="1">
              <a:lnSpc>
                <a:spcPct val="85000"/>
              </a:lnSpc>
            </a:pPr>
            <a:r>
              <a:rPr lang="en-US" dirty="0"/>
              <a:t>Exclude system IDs (checkbox on filter dialog)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52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Hints</a:t>
            </a:r>
          </a:p>
        </p:txBody>
      </p:sp>
      <p:sp>
        <p:nvSpPr>
          <p:cNvPr id="87552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SQL Server has </a:t>
            </a:r>
            <a:r>
              <a:rPr lang="en-US" dirty="0" smtClean="0"/>
              <a:t>two </a:t>
            </a:r>
            <a:r>
              <a:rPr lang="en-US" dirty="0"/>
              <a:t>types of hints</a:t>
            </a:r>
          </a:p>
          <a:p>
            <a:pPr lvl="1"/>
            <a:r>
              <a:rPr lang="en-US" dirty="0" smtClean="0"/>
              <a:t>QUERY hints</a:t>
            </a:r>
            <a:endParaRPr lang="en-US" dirty="0"/>
          </a:p>
          <a:p>
            <a:pPr lvl="2"/>
            <a:r>
              <a:rPr lang="en-US" dirty="0"/>
              <a:t>Many of these</a:t>
            </a:r>
          </a:p>
          <a:p>
            <a:pPr lvl="1"/>
            <a:r>
              <a:rPr lang="en-US" dirty="0"/>
              <a:t>TABLE </a:t>
            </a:r>
            <a:r>
              <a:rPr lang="en-US" dirty="0" smtClean="0"/>
              <a:t>hints</a:t>
            </a:r>
            <a:endParaRPr lang="en-US" dirty="0"/>
          </a:p>
          <a:p>
            <a:pPr lvl="2"/>
            <a:r>
              <a:rPr lang="en-US" dirty="0"/>
              <a:t>Use table </a:t>
            </a:r>
            <a:r>
              <a:rPr lang="en-US" dirty="0" smtClean="0"/>
              <a:t>scan/seek</a:t>
            </a:r>
            <a:endParaRPr lang="en-US" dirty="0"/>
          </a:p>
          <a:p>
            <a:pPr lvl="2"/>
            <a:r>
              <a:rPr lang="en-US" dirty="0"/>
              <a:t>Use one or more indexes</a:t>
            </a:r>
          </a:p>
          <a:p>
            <a:pPr lvl="2"/>
            <a:r>
              <a:rPr lang="en-US" dirty="0"/>
              <a:t>Locking </a:t>
            </a:r>
            <a:r>
              <a:rPr lang="en-US" dirty="0" smtClean="0"/>
              <a:t>hints</a:t>
            </a:r>
          </a:p>
          <a:p>
            <a:pPr lvl="2"/>
            <a:r>
              <a:rPr lang="en-US" dirty="0" smtClean="0"/>
              <a:t>NOEXPAND</a:t>
            </a:r>
          </a:p>
          <a:p>
            <a:pPr lvl="2"/>
            <a:r>
              <a:rPr lang="en-US" dirty="0" err="1" smtClean="0"/>
              <a:t>Spatial_Window_Max</a:t>
            </a:r>
            <a:r>
              <a:rPr lang="en-US" dirty="0" err="1"/>
              <a:t>_</a:t>
            </a:r>
            <a:r>
              <a:rPr lang="en-US" dirty="0" err="1" smtClean="0"/>
              <a:t>Cells</a:t>
            </a:r>
            <a:endParaRPr lang="en-US" dirty="0" smtClean="0"/>
          </a:p>
          <a:p>
            <a:pPr lvl="2"/>
            <a:r>
              <a:rPr lang="en-US" dirty="0" smtClean="0"/>
              <a:t>Some can be used as query hints</a:t>
            </a:r>
            <a:endParaRPr 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54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Query Hints</a:t>
            </a:r>
          </a:p>
        </p:txBody>
      </p:sp>
      <p:sp>
        <p:nvSpPr>
          <p:cNvPr id="876547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7013" y="1141412"/>
            <a:ext cx="8455025" cy="5411787"/>
          </a:xfrm>
        </p:spPr>
        <p:txBody>
          <a:bodyPr>
            <a:normAutofit lnSpcReduction="10000"/>
          </a:bodyPr>
          <a:lstStyle/>
          <a:p>
            <a:pPr marL="457200" lvl="2" indent="-457200">
              <a:lnSpc>
                <a:spcPct val="90000"/>
              </a:lnSpc>
            </a:pPr>
            <a:r>
              <a:rPr lang="en-US" dirty="0"/>
              <a:t>{ LOOP | MERGE | HASH } JOIN </a:t>
            </a:r>
            <a:endParaRPr lang="en-US" sz="2400" dirty="0" smtClean="0"/>
          </a:p>
          <a:p>
            <a:pPr>
              <a:lnSpc>
                <a:spcPct val="90000"/>
              </a:lnSpc>
            </a:pPr>
            <a:r>
              <a:rPr lang="en-US" sz="2400" dirty="0" smtClean="0"/>
              <a:t>{ </a:t>
            </a:r>
            <a:r>
              <a:rPr lang="en-US" sz="2400" dirty="0"/>
              <a:t>HASH | ORDER } GROUP 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{ CONCAT | HASH | MERGE } UNION 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FAST </a:t>
            </a:r>
            <a:r>
              <a:rPr lang="en-US" sz="2400" dirty="0" err="1"/>
              <a:t>number_rows</a:t>
            </a:r>
            <a:r>
              <a:rPr lang="en-US" sz="2400" dirty="0"/>
              <a:t> 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FORCE ORDER </a:t>
            </a:r>
            <a:endParaRPr lang="en-US" sz="2400" dirty="0" smtClean="0"/>
          </a:p>
          <a:p>
            <a:pPr>
              <a:lnSpc>
                <a:spcPct val="90000"/>
              </a:lnSpc>
            </a:pPr>
            <a:r>
              <a:rPr lang="en-US" sz="2400" dirty="0"/>
              <a:t>IGNORE_NONCLUSTERED_COLUMNSTORE_INDEX 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MAXDOP </a:t>
            </a:r>
            <a:r>
              <a:rPr lang="en-US" sz="2400" dirty="0" err="1"/>
              <a:t>number_of_processors</a:t>
            </a:r>
            <a:r>
              <a:rPr lang="en-US" sz="2400" dirty="0"/>
              <a:t> 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OPTIMIZE FOR ( @</a:t>
            </a:r>
            <a:r>
              <a:rPr lang="en-US" sz="2400" dirty="0" err="1"/>
              <a:t>variable_name</a:t>
            </a:r>
            <a:r>
              <a:rPr lang="en-US" sz="2400" dirty="0"/>
              <a:t> = </a:t>
            </a:r>
            <a:r>
              <a:rPr lang="en-US" sz="2400" dirty="0" err="1"/>
              <a:t>literal_constant</a:t>
            </a:r>
            <a:r>
              <a:rPr lang="en-US" sz="2400" dirty="0"/>
              <a:t> [ ,…n </a:t>
            </a:r>
            <a:r>
              <a:rPr lang="en-US" sz="2400" dirty="0" smtClean="0"/>
              <a:t>]]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OPTIMIZE FOR UNKNOWN</a:t>
            </a: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/>
              <a:t>PARAMETERIZATION { SIMPLE | FORCED }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RECOMPILE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ROBUST PLAN 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KEEP PLAN 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KEEPFIXED PLAN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EXPAND VIEWS 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MAXRECURSION number 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USE PLAN </a:t>
            </a:r>
            <a:r>
              <a:rPr lang="en-US" sz="2400" dirty="0" err="1"/>
              <a:t>N'xml_plan</a:t>
            </a:r>
            <a:r>
              <a:rPr lang="en-US" sz="2400" dirty="0"/>
              <a:t>'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57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Beyond query hints</a:t>
            </a:r>
          </a:p>
        </p:txBody>
      </p:sp>
      <p:sp>
        <p:nvSpPr>
          <p:cNvPr id="87757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Query hints cannot be applied if you don’t have access to the source code</a:t>
            </a:r>
          </a:p>
          <a:p>
            <a:pPr lvl="1"/>
            <a:r>
              <a:rPr lang="en-US"/>
              <a:t>Dynamically generated</a:t>
            </a:r>
          </a:p>
          <a:p>
            <a:pPr lvl="1"/>
            <a:r>
              <a:rPr lang="en-US"/>
              <a:t>Purchased package</a:t>
            </a:r>
          </a:p>
          <a:p>
            <a:r>
              <a:rPr lang="en-US"/>
              <a:t>Query hints tie the hint to the source code</a:t>
            </a:r>
          </a:p>
          <a:p>
            <a:pPr lvl="1"/>
            <a:r>
              <a:rPr lang="en-US"/>
              <a:t>No straightforward way to disable</a:t>
            </a:r>
          </a:p>
          <a:p>
            <a:pPr lvl="1"/>
            <a:r>
              <a:rPr lang="en-US"/>
              <a:t>Always using procedures helps this</a:t>
            </a:r>
          </a:p>
          <a:p>
            <a:r>
              <a:rPr lang="en-US"/>
              <a:t>Enter plan guides…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Stored Procedure Logistics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All database code is in one place</a:t>
            </a:r>
          </a:p>
          <a:p>
            <a:pPr lvl="1"/>
            <a:r>
              <a:rPr lang="en-US" smtClean="0"/>
              <a:t>Easier for database upgrade</a:t>
            </a:r>
          </a:p>
          <a:p>
            <a:pPr lvl="1"/>
            <a:r>
              <a:rPr lang="en-US" smtClean="0"/>
              <a:t>SQL Upgrade Advisor checks modules</a:t>
            </a:r>
          </a:p>
          <a:p>
            <a:pPr lvl="1"/>
            <a:r>
              <a:rPr lang="en-US" smtClean="0"/>
              <a:t>System views for dependencies</a:t>
            </a:r>
          </a:p>
          <a:p>
            <a:pPr lvl="1"/>
            <a:r>
              <a:rPr lang="en-US" smtClean="0"/>
              <a:t>VSTS does static SQL code analysis </a:t>
            </a:r>
          </a:p>
          <a:p>
            <a:r>
              <a:rPr lang="en-US" smtClean="0"/>
              <a:t>Facilitates performance troubleshooting</a:t>
            </a:r>
          </a:p>
          <a:p>
            <a:pPr lvl="1"/>
            <a:r>
              <a:rPr lang="en-US" smtClean="0"/>
              <a:t>Push all cataloged T-SQL code into database tuning advisor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8382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59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Plan Guide</a:t>
            </a:r>
          </a:p>
        </p:txBody>
      </p:sp>
      <p:sp>
        <p:nvSpPr>
          <p:cNvPr id="87859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Plan guide is a named database object</a:t>
            </a:r>
          </a:p>
          <a:p>
            <a:pPr lvl="1"/>
            <a:r>
              <a:rPr lang="en-US"/>
              <a:t>Only available in Standard and Enterprise</a:t>
            </a:r>
          </a:p>
          <a:p>
            <a:pPr lvl="1"/>
            <a:r>
              <a:rPr lang="en-US"/>
              <a:t>Associates a hint with a query</a:t>
            </a:r>
          </a:p>
          <a:p>
            <a:pPr lvl="1"/>
            <a:r>
              <a:rPr lang="en-US"/>
              <a:t>Lives at database scope</a:t>
            </a:r>
          </a:p>
          <a:p>
            <a:pPr lvl="1"/>
            <a:r>
              <a:rPr lang="en-US"/>
              <a:t>Defined and maintained through system procs</a:t>
            </a:r>
          </a:p>
          <a:p>
            <a:pPr lvl="2"/>
            <a:r>
              <a:rPr lang="en-US"/>
              <a:t>sp_create_plan_guide</a:t>
            </a:r>
          </a:p>
          <a:p>
            <a:pPr lvl="1"/>
            <a:r>
              <a:rPr lang="en-US"/>
              <a:t>Can be enabled or disabled</a:t>
            </a:r>
          </a:p>
          <a:p>
            <a:pPr lvl="2"/>
            <a:r>
              <a:rPr lang="en-US"/>
              <a:t>sp_control_plan_guide</a:t>
            </a:r>
          </a:p>
          <a:p>
            <a:pPr lvl="1"/>
            <a:r>
              <a:rPr lang="en-US"/>
              <a:t>sp_create and sp_control flush appropriate query cache entries</a:t>
            </a:r>
          </a:p>
          <a:p>
            <a:pPr lvl="1"/>
            <a:r>
              <a:rPr lang="en-US"/>
              <a:t>sys.plan_guides holds plan guide metadata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Server 2008 Plan Guides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More table hints as query hints </a:t>
            </a:r>
          </a:p>
          <a:p>
            <a:pPr lvl="1"/>
            <a:r>
              <a:rPr lang="en-US" dirty="0" smtClean="0"/>
              <a:t>Allows use in plan guides</a:t>
            </a:r>
          </a:p>
          <a:p>
            <a:r>
              <a:rPr lang="en-US" dirty="0" smtClean="0"/>
              <a:t>Easier to create and check</a:t>
            </a:r>
          </a:p>
          <a:p>
            <a:pPr lvl="1"/>
            <a:r>
              <a:rPr lang="en-US" dirty="0" err="1" smtClean="0"/>
              <a:t>sp_create_plan_guide_from_cache</a:t>
            </a:r>
            <a:endParaRPr lang="en-US" dirty="0" smtClean="0"/>
          </a:p>
          <a:p>
            <a:pPr lvl="1"/>
            <a:r>
              <a:rPr lang="en-US" dirty="0" err="1" smtClean="0"/>
              <a:t>sys.fn_validate_plan_guides</a:t>
            </a:r>
            <a:endParaRPr lang="en-US" dirty="0" smtClean="0"/>
          </a:p>
          <a:p>
            <a:r>
              <a:rPr lang="en-US" dirty="0" smtClean="0"/>
              <a:t>Detectable</a:t>
            </a:r>
          </a:p>
          <a:p>
            <a:pPr lvl="1"/>
            <a:r>
              <a:rPr lang="en-US" dirty="0" smtClean="0"/>
              <a:t>Profiler Events</a:t>
            </a:r>
          </a:p>
          <a:p>
            <a:pPr lvl="1"/>
            <a:r>
              <a:rPr lang="en-US" dirty="0" smtClean="0"/>
              <a:t>Performance Monitor Counters</a:t>
            </a:r>
            <a:endParaRPr lang="en-US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94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  <a:endParaRPr lang="en-US"/>
          </a:p>
        </p:txBody>
      </p:sp>
      <p:sp>
        <p:nvSpPr>
          <p:cNvPr id="85094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</a:t>
            </a:r>
            <a:r>
              <a:rPr lang="en-US" dirty="0" smtClean="0"/>
              <a:t>tored procedures vs. static SQL</a:t>
            </a:r>
          </a:p>
          <a:p>
            <a:pPr lvl="1"/>
            <a:r>
              <a:rPr lang="en-US" dirty="0" smtClean="0"/>
              <a:t>Use appropriate parameters, table structures</a:t>
            </a:r>
          </a:p>
          <a:p>
            <a:r>
              <a:rPr lang="en-US" dirty="0" smtClean="0"/>
              <a:t>Determine which queries to tune</a:t>
            </a:r>
          </a:p>
          <a:p>
            <a:pPr lvl="1"/>
            <a:r>
              <a:rPr lang="en-US" dirty="0" smtClean="0"/>
              <a:t>Frequently used</a:t>
            </a:r>
          </a:p>
          <a:p>
            <a:pPr lvl="1"/>
            <a:r>
              <a:rPr lang="en-US" dirty="0" smtClean="0"/>
              <a:t>Big resource consumers</a:t>
            </a:r>
          </a:p>
          <a:p>
            <a:r>
              <a:rPr lang="en-US" dirty="0" smtClean="0"/>
              <a:t>Look at query plans for</a:t>
            </a:r>
          </a:p>
          <a:p>
            <a:pPr lvl="1"/>
            <a:r>
              <a:rPr lang="en-US" dirty="0" smtClean="0"/>
              <a:t>Missing indexes</a:t>
            </a:r>
          </a:p>
          <a:p>
            <a:pPr lvl="1"/>
            <a:r>
              <a:rPr lang="en-US" dirty="0" smtClean="0"/>
              <a:t>Out-of-date statistics</a:t>
            </a:r>
          </a:p>
          <a:p>
            <a:r>
              <a:rPr lang="en-US" dirty="0" smtClean="0"/>
              <a:t>Check plan cache for query reuse</a:t>
            </a:r>
          </a:p>
          <a:p>
            <a:pPr lvl="1"/>
            <a:r>
              <a:rPr lang="en-US" dirty="0" smtClean="0"/>
              <a:t>Use stored </a:t>
            </a:r>
            <a:r>
              <a:rPr lang="en-US" dirty="0" err="1" smtClean="0"/>
              <a:t>procs</a:t>
            </a:r>
            <a:r>
              <a:rPr lang="en-US" dirty="0" smtClean="0"/>
              <a:t> or parameterize</a:t>
            </a:r>
          </a:p>
          <a:p>
            <a:pPr lvl="1"/>
            <a:r>
              <a:rPr lang="en-US" dirty="0" smtClean="0"/>
              <a:t>Beware of parameter sniffing</a:t>
            </a:r>
          </a:p>
          <a:p>
            <a:pPr lvl="1"/>
            <a:r>
              <a:rPr lang="en-US" dirty="0" smtClean="0"/>
              <a:t>Recompile explicitly when needed</a:t>
            </a:r>
          </a:p>
          <a:p>
            <a:r>
              <a:rPr lang="en-US" dirty="0" smtClean="0"/>
              <a:t>Query hints and plan guides as last resort</a:t>
            </a:r>
            <a:endParaRPr lang="en-US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97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Resources</a:t>
            </a:r>
          </a:p>
        </p:txBody>
      </p:sp>
      <p:sp>
        <p:nvSpPr>
          <p:cNvPr id="85197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Statistics Used by the Query Optimizer in Microsoft SQL Server 2005, Eric Hanson and Lubor Kollar,</a:t>
            </a:r>
          </a:p>
          <a:p>
            <a:pPr lvl="1">
              <a:lnSpc>
                <a:spcPct val="90000"/>
              </a:lnSpc>
            </a:pPr>
            <a:r>
              <a:rPr lang="en-US" sz="2400">
                <a:hlinkClick r:id="rId2"/>
              </a:rPr>
              <a:t>http://www.microsoft.com/technet/prodtechnol/sql/2005/qrystats.mspx</a:t>
            </a:r>
            <a:endParaRPr lang="en-US" sz="2400"/>
          </a:p>
          <a:p>
            <a:pPr>
              <a:lnSpc>
                <a:spcPct val="90000"/>
              </a:lnSpc>
            </a:pPr>
            <a:r>
              <a:rPr lang="en-US" sz="2800"/>
              <a:t>Batch Compilation, Recompilation, and Plan Caching Issues in SQL Server 2005, Arun Marathe, 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http://www.microsoft.com/technet/prodtechnol/sql/2005/recomp.mspx</a:t>
            </a:r>
          </a:p>
          <a:p>
            <a:pPr>
              <a:lnSpc>
                <a:spcPct val="90000"/>
              </a:lnSpc>
            </a:pPr>
            <a:r>
              <a:rPr lang="en-US"/>
              <a:t>Troubleshooting stored procedure recompilation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http://support.microsoft.com/default.aspx?scid=kb;en-us;Q243586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45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Resources (blogs)</a:t>
            </a:r>
          </a:p>
        </p:txBody>
      </p:sp>
      <p:sp>
        <p:nvSpPr>
          <p:cNvPr id="87245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Tips, Tricks, and Advice from the SQL Server Query Optimizer Team</a:t>
            </a:r>
          </a:p>
          <a:p>
            <a:pPr lvl="1"/>
            <a:r>
              <a:rPr lang="en-US"/>
              <a:t>http://blogs.msdn.com/programmability</a:t>
            </a:r>
          </a:p>
          <a:p>
            <a:r>
              <a:rPr lang="en-US"/>
              <a:t>SQL Server Engine Tips</a:t>
            </a:r>
          </a:p>
          <a:p>
            <a:pPr lvl="1"/>
            <a:r>
              <a:rPr lang="en-US"/>
              <a:t>http://blogs.msdn.com/sqltips</a:t>
            </a:r>
          </a:p>
          <a:p>
            <a:r>
              <a:rPr lang="en-US"/>
              <a:t>SQL Programmability Team Blog</a:t>
            </a:r>
          </a:p>
          <a:p>
            <a:pPr lvl="1"/>
            <a:r>
              <a:rPr lang="en-US"/>
              <a:t>http://blogs.msdn.com/sqlqueryprocessing</a:t>
            </a:r>
          </a:p>
          <a:p>
            <a:r>
              <a:rPr lang="en-US"/>
              <a:t>Craig Freedman's Web Log</a:t>
            </a:r>
          </a:p>
          <a:p>
            <a:pPr lvl="1"/>
            <a:r>
              <a:rPr lang="en-US">
                <a:hlinkClick r:id="rId2" tooltip="blocked::http://blogs.msdn.com/craigfr/archive/2006/12/04/semi-join-transformation.aspx"/>
              </a:rPr>
              <a:t>http://blogs.msdn.com/craigfr</a:t>
            </a:r>
            <a:r>
              <a:rPr lang="en-US"/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Static SQL vs. Dynamic SQL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Procedures can contain</a:t>
            </a:r>
          </a:p>
          <a:p>
            <a:pPr lvl="1"/>
            <a:r>
              <a:rPr lang="en-US" dirty="0" smtClean="0"/>
              <a:t>Static SQL </a:t>
            </a:r>
          </a:p>
          <a:p>
            <a:pPr lvl="2"/>
            <a:r>
              <a:rPr lang="en-US" dirty="0" smtClean="0">
                <a:solidFill>
                  <a:schemeClr val="tx2"/>
                </a:solidFill>
              </a:rPr>
              <a:t>select col1, col2 from table</a:t>
            </a:r>
          </a:p>
          <a:p>
            <a:pPr lvl="1"/>
            <a:r>
              <a:rPr lang="en-US" dirty="0" smtClean="0"/>
              <a:t>Dynamic SQL </a:t>
            </a:r>
          </a:p>
          <a:p>
            <a:pPr lvl="2"/>
            <a:r>
              <a:rPr lang="en-US" dirty="0" smtClean="0">
                <a:solidFill>
                  <a:schemeClr val="tx2"/>
                </a:solidFill>
              </a:rPr>
              <a:t>Execute('select col1, col2 from table')</a:t>
            </a:r>
          </a:p>
          <a:p>
            <a:pPr lvl="2"/>
            <a:r>
              <a:rPr lang="en-US" dirty="0" err="1" smtClean="0">
                <a:solidFill>
                  <a:schemeClr val="tx2"/>
                </a:solidFill>
              </a:rPr>
              <a:t>sp_executesql</a:t>
            </a:r>
            <a:r>
              <a:rPr lang="en-US" dirty="0" smtClean="0">
                <a:solidFill>
                  <a:schemeClr val="tx2"/>
                </a:solidFill>
              </a:rPr>
              <a:t> – parameterized dynamic SQL</a:t>
            </a:r>
          </a:p>
          <a:p>
            <a:r>
              <a:rPr lang="en-US" dirty="0" smtClean="0"/>
              <a:t>Security repercussions for composed SQL</a:t>
            </a:r>
          </a:p>
          <a:p>
            <a:pPr lvl="1"/>
            <a:r>
              <a:rPr lang="en-US" dirty="0" smtClean="0"/>
              <a:t>Any SQL created with string concatenation subject to SQL injection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8570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Stored Procedure Performance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Stored Procedures have</a:t>
            </a:r>
          </a:p>
          <a:p>
            <a:pPr lvl="1"/>
            <a:r>
              <a:rPr lang="en-US" smtClean="0"/>
              <a:t>One query plan that contains</a:t>
            </a:r>
          </a:p>
          <a:p>
            <a:pPr lvl="1"/>
            <a:r>
              <a:rPr lang="en-US" smtClean="0"/>
              <a:t>One or more statement query plans</a:t>
            </a:r>
          </a:p>
          <a:p>
            <a:r>
              <a:rPr lang="en-US" smtClean="0"/>
              <a:t>Separate plan cache for sproc plans</a:t>
            </a:r>
          </a:p>
          <a:p>
            <a:r>
              <a:rPr lang="en-US" smtClean="0"/>
              <a:t>Sprocs execute through RPC</a:t>
            </a:r>
          </a:p>
          <a:p>
            <a:pPr lvl="1"/>
            <a:r>
              <a:rPr lang="en-US" smtClean="0"/>
              <a:t>Not slower SQL:Statement calls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3700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Stored Procedures and Metadata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SQL Server procedure metadata contains</a:t>
            </a:r>
          </a:p>
          <a:p>
            <a:pPr lvl="1"/>
            <a:r>
              <a:rPr lang="en-US" smtClean="0"/>
              <a:t>Data type of parameters</a:t>
            </a:r>
          </a:p>
          <a:p>
            <a:pPr lvl="1"/>
            <a:r>
              <a:rPr lang="en-US" smtClean="0"/>
              <a:t>Direction of parameters</a:t>
            </a:r>
          </a:p>
          <a:p>
            <a:pPr lvl="1"/>
            <a:r>
              <a:rPr lang="en-US" smtClean="0"/>
              <a:t>Defaults</a:t>
            </a:r>
          </a:p>
          <a:p>
            <a:r>
              <a:rPr lang="en-US" smtClean="0"/>
              <a:t>This specifies a contract for parameters</a:t>
            </a:r>
          </a:p>
          <a:p>
            <a:r>
              <a:rPr lang="en-US" smtClean="0"/>
              <a:t>There is no contract for resultsets</a:t>
            </a:r>
          </a:p>
          <a:p>
            <a:pPr lvl="1"/>
            <a:r>
              <a:rPr lang="en-US" smtClean="0"/>
              <a:t>Number of resultsets</a:t>
            </a:r>
          </a:p>
          <a:p>
            <a:pPr lvl="1"/>
            <a:r>
              <a:rPr lang="en-US" smtClean="0"/>
              <a:t>Data types returned in resultset columns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102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EXECUTE WITH RESULT SETS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Resultsets</a:t>
            </a:r>
            <a:r>
              <a:rPr lang="en-US" dirty="0" smtClean="0"/>
              <a:t> can be specified on EXECUTE statements in SQL Server 2012</a:t>
            </a:r>
          </a:p>
          <a:p>
            <a:pPr lvl="1"/>
            <a:r>
              <a:rPr lang="en-US" dirty="0" smtClean="0"/>
              <a:t>For dynamic SQL, OPENROWSET</a:t>
            </a:r>
          </a:p>
          <a:p>
            <a:pPr lvl="1"/>
            <a:r>
              <a:rPr lang="en-US" dirty="0" smtClean="0"/>
              <a:t>Stored Procedures</a:t>
            </a:r>
          </a:p>
          <a:p>
            <a:r>
              <a:rPr lang="en-US" dirty="0" smtClean="0"/>
              <a:t>Specify shape of </a:t>
            </a:r>
            <a:r>
              <a:rPr lang="en-US" dirty="0" err="1" smtClean="0"/>
              <a:t>resultset</a:t>
            </a:r>
            <a:endParaRPr lang="en-US" dirty="0" smtClean="0"/>
          </a:p>
          <a:p>
            <a:pPr lvl="1"/>
            <a:r>
              <a:rPr lang="en-US" dirty="0" smtClean="0"/>
              <a:t>If data type or collation does not match, conversion will be done on return</a:t>
            </a:r>
          </a:p>
          <a:p>
            <a:pPr lvl="1"/>
            <a:r>
              <a:rPr lang="en-US" dirty="0" smtClean="0"/>
              <a:t>If conversion not possible, returns error</a:t>
            </a:r>
          </a:p>
          <a:p>
            <a:pPr lvl="1"/>
            <a:r>
              <a:rPr lang="en-US" dirty="0" smtClean="0"/>
              <a:t>Multiple results specifications possible</a:t>
            </a:r>
          </a:p>
        </p:txBody>
      </p:sp>
    </p:spTree>
    <p:extLst>
      <p:ext uri="{BB962C8B-B14F-4D97-AF65-F5344CB8AC3E}">
        <p14:creationId xmlns:p14="http://schemas.microsoft.com/office/powerpoint/2010/main" val="4152112917"/>
      </p:ext>
    </p:extLst>
  </p:cSld>
  <p:clrMapOvr>
    <a:masterClrMapping/>
  </p:clrMapOvr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5481</TotalTime>
  <Words>2506</Words>
  <Application>Microsoft Office PowerPoint</Application>
  <PresentationFormat>Letter Paper (8.5x11 in)</PresentationFormat>
  <Paragraphs>562</Paragraphs>
  <Slides>54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54</vt:i4>
      </vt:variant>
    </vt:vector>
  </HeadingPairs>
  <TitlesOfParts>
    <vt:vector size="56" baseType="lpstr">
      <vt:lpstr>SQLskills Master Template</vt:lpstr>
      <vt:lpstr>SQLskills_BobB_Template</vt:lpstr>
      <vt:lpstr>Module 8 Optimizing  Procedural Code Part 1: Stored Procedures  </vt:lpstr>
      <vt:lpstr>Overview</vt:lpstr>
      <vt:lpstr>Stored Procedures</vt:lpstr>
      <vt:lpstr>Stored Procedures</vt:lpstr>
      <vt:lpstr>Stored Procedure Logistics</vt:lpstr>
      <vt:lpstr>Static SQL vs. Dynamic SQL</vt:lpstr>
      <vt:lpstr>Stored Procedure Performance</vt:lpstr>
      <vt:lpstr>Stored Procedures and Metadata</vt:lpstr>
      <vt:lpstr>EXECUTE WITH RESULT SETS</vt:lpstr>
      <vt:lpstr>Resultset Metadata</vt:lpstr>
      <vt:lpstr>Scalar Parameters</vt:lpstr>
      <vt:lpstr>Table-Valued Parameters</vt:lpstr>
      <vt:lpstr>Table Types</vt:lpstr>
      <vt:lpstr>Table Variables are Input Only</vt:lpstr>
      <vt:lpstr>TVP Implementation and Performance</vt:lpstr>
      <vt:lpstr>Temporary Structures</vt:lpstr>
      <vt:lpstr>Temporary Tables</vt:lpstr>
      <vt:lpstr>Table Variables (1 of 2)</vt:lpstr>
      <vt:lpstr>Table Variables (2 of 2)</vt:lpstr>
      <vt:lpstr>Temp Table vs. Table Variables</vt:lpstr>
      <vt:lpstr>When to Optimize T-SQL Code</vt:lpstr>
      <vt:lpstr>What's running slowly</vt:lpstr>
      <vt:lpstr>Which Queries are Running Slowly</vt:lpstr>
      <vt:lpstr>Why Code Runs Slowly</vt:lpstr>
      <vt:lpstr>Troubleshooting Queries - Tools</vt:lpstr>
      <vt:lpstr>Missing Indexes</vt:lpstr>
      <vt:lpstr>Computed Columns</vt:lpstr>
      <vt:lpstr>Query Processing</vt:lpstr>
      <vt:lpstr>Statement Execution</vt:lpstr>
      <vt:lpstr>Compilation and Plan Selection</vt:lpstr>
      <vt:lpstr>Automatic Statistics</vt:lpstr>
      <vt:lpstr>Manual Statistics</vt:lpstr>
      <vt:lpstr>Plan reuse</vt:lpstr>
      <vt:lpstr>Plan caches</vt:lpstr>
      <vt:lpstr>Where to Find Query Plan Info</vt:lpstr>
      <vt:lpstr>Plans and Parameterization</vt:lpstr>
      <vt:lpstr>Naming to Encourage Plan Reuse</vt:lpstr>
      <vt:lpstr>Modifying Procedures</vt:lpstr>
      <vt:lpstr>Keeping Track of Dependencies</vt:lpstr>
      <vt:lpstr>Changing SESSION Settings</vt:lpstr>
      <vt:lpstr>Parameter sniffing</vt:lpstr>
      <vt:lpstr>Statement Recompilation</vt:lpstr>
      <vt:lpstr>sp_recompile</vt:lpstr>
      <vt:lpstr>Conditional SQL </vt:lpstr>
      <vt:lpstr>How do you know?</vt:lpstr>
      <vt:lpstr>Profiling SP Performance</vt:lpstr>
      <vt:lpstr>Hints</vt:lpstr>
      <vt:lpstr>Query Hints</vt:lpstr>
      <vt:lpstr>Beyond query hints</vt:lpstr>
      <vt:lpstr>Plan Guide</vt:lpstr>
      <vt:lpstr>SQL Server 2008 Plan Guides</vt:lpstr>
      <vt:lpstr>Summary</vt:lpstr>
      <vt:lpstr>Resources</vt:lpstr>
      <vt:lpstr>Resources (blogs)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T-SQL</dc:title>
  <dc:subject>SQL Server 2008</dc:subject>
  <dc:creator>Bob Beauchemin</dc:creator>
  <cp:lastModifiedBy>bobb</cp:lastModifiedBy>
  <cp:revision>273</cp:revision>
  <dcterms:created xsi:type="dcterms:W3CDTF">2004-05-26T19:38:49Z</dcterms:created>
  <dcterms:modified xsi:type="dcterms:W3CDTF">2012-09-14T18:52:02Z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