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22"/>
  </p:notesMasterIdLst>
  <p:handoutMasterIdLst>
    <p:handoutMasterId r:id="rId23"/>
  </p:handoutMasterIdLst>
  <p:sldIdLst>
    <p:sldId id="623" r:id="rId3"/>
    <p:sldId id="624" r:id="rId4"/>
    <p:sldId id="625" r:id="rId5"/>
    <p:sldId id="626" r:id="rId6"/>
    <p:sldId id="627" r:id="rId7"/>
    <p:sldId id="628" r:id="rId8"/>
    <p:sldId id="629" r:id="rId9"/>
    <p:sldId id="630" r:id="rId10"/>
    <p:sldId id="631" r:id="rId11"/>
    <p:sldId id="632" r:id="rId12"/>
    <p:sldId id="633" r:id="rId13"/>
    <p:sldId id="634" r:id="rId14"/>
    <p:sldId id="635" r:id="rId15"/>
    <p:sldId id="636" r:id="rId16"/>
    <p:sldId id="637" r:id="rId17"/>
    <p:sldId id="638" r:id="rId18"/>
    <p:sldId id="639" r:id="rId19"/>
    <p:sldId id="642" r:id="rId20"/>
    <p:sldId id="660" r:id="rId21"/>
  </p:sldIdLst>
  <p:sldSz cx="9144000" cy="6858000" type="letter"/>
  <p:notesSz cx="7315200" cy="96012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2652" y="-141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4020" y="-76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035" y="195107"/>
            <a:ext cx="2481470" cy="60007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091724"/>
            <a:ext cx="7633252" cy="450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258" tIns="50130" rIns="100258" bIns="50130" numCol="1" anchor="b" anchorCtr="0" compatLnSpc="1">
            <a:prstTxWarp prst="textNoShape">
              <a:avLst/>
            </a:prstTxWarp>
            <a:spAutoFit/>
          </a:bodyPr>
          <a:lstStyle>
            <a:lvl1pPr algn="ctr" defTabSz="1002849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/>
              <a:t>SQLskills</a:t>
            </a:r>
            <a:r>
              <a:rPr lang="en-US" sz="1000" dirty="0"/>
              <a:t> Immersion Event for Developers</a:t>
            </a:r>
            <a:endParaRPr lang="en-US" sz="1000" dirty="0"/>
          </a:p>
          <a:p>
            <a:r>
              <a:rPr lang="en-US" dirty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193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2962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2183" y="4561226"/>
            <a:ext cx="5850835" cy="431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0813"/>
            <a:ext cx="6054587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7353" y="9120813"/>
            <a:ext cx="1166191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8019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12/28/UsingTheOUTPUTClauseResultsAndINSERTSELECT.aspx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07/10/MERGEJOINSAndDeterminism.aspx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52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67F632-F668-462F-BF11-B3791B772F7D}" type="slidenum">
              <a:rPr lang="en-US"/>
              <a:pPr/>
              <a:t>1</a:t>
            </a:fld>
            <a:endParaRPr lang="en-US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defTabSz="948507" eaLnBrk="0" hangingPunct="0">
              <a:defRPr/>
            </a:pPr>
            <a:r>
              <a:rPr lang="en-US" b="1" dirty="0"/>
              <a:t>TRUNCATE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• Less Transaction Log entry because TRUNCATE TABLE removes the data by </a:t>
            </a:r>
            <a:r>
              <a:rPr lang="en-US" dirty="0" err="1"/>
              <a:t>deallocating</a:t>
            </a:r>
            <a:r>
              <a:rPr lang="en-US" dirty="0"/>
              <a:t> the data pages used to store the table data and records only the page </a:t>
            </a:r>
            <a:r>
              <a:rPr lang="en-US" dirty="0" err="1"/>
              <a:t>deallocations</a:t>
            </a:r>
            <a:r>
              <a:rPr lang="en-US" dirty="0"/>
              <a:t> in the transaction log and hence TRUNCATE is fast</a:t>
            </a:r>
            <a:br>
              <a:rPr lang="en-US" dirty="0"/>
            </a:br>
            <a:r>
              <a:rPr lang="en-US" dirty="0"/>
              <a:t>• TRUNCATE apply Fewer table locks</a:t>
            </a:r>
            <a:br>
              <a:rPr lang="en-US" dirty="0"/>
            </a:br>
            <a:r>
              <a:rPr lang="en-US" dirty="0"/>
              <a:t>• TRUNCATE is DDL Statement</a:t>
            </a:r>
            <a:br>
              <a:rPr lang="en-US" dirty="0"/>
            </a:br>
            <a:r>
              <a:rPr lang="en-US" dirty="0"/>
              <a:t>• TRUNCATE Release the tables spaces to System</a:t>
            </a:r>
            <a:br>
              <a:rPr lang="en-US" dirty="0"/>
            </a:br>
            <a:r>
              <a:rPr lang="en-US" dirty="0"/>
              <a:t>• TRUNCATE Can not have WHERE Conditions</a:t>
            </a:r>
            <a:br>
              <a:rPr lang="en-US" dirty="0"/>
            </a:br>
            <a:r>
              <a:rPr lang="en-US" dirty="0"/>
              <a:t>• TRUNCATE does not fire trigger</a:t>
            </a:r>
            <a:br>
              <a:rPr lang="en-US" dirty="0"/>
            </a:br>
            <a:r>
              <a:rPr lang="en-US" dirty="0"/>
              <a:t>• TRUNCATE reset the identity to 0 (if table have any)</a:t>
            </a:r>
            <a:br>
              <a:rPr lang="en-US" dirty="0"/>
            </a:br>
            <a:r>
              <a:rPr lang="en-US" dirty="0"/>
              <a:t>• TRUNCATE Can not be used against the tables involved in TRUNCATE transactional replication or merge replication.</a:t>
            </a:r>
            <a:br>
              <a:rPr lang="en-US" dirty="0"/>
            </a:br>
            <a:r>
              <a:rPr lang="en-US" dirty="0"/>
              <a:t>• TRUNCATE Can not be used against the table used in Indexed view </a:t>
            </a:r>
            <a:br>
              <a:rPr lang="en-US" dirty="0"/>
            </a:br>
            <a:r>
              <a:rPr lang="en-US" dirty="0"/>
              <a:t>• TRUNCATE can not be used against the table that Are referenced by a FOREIGN KEY constraint.</a:t>
            </a:r>
            <a:br>
              <a:rPr lang="en-US" dirty="0"/>
            </a:br>
            <a:r>
              <a:rPr lang="en-US" dirty="0"/>
              <a:t>• TRUNCATE commands are not tracked by DDL trigger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Note : </a:t>
            </a:r>
            <a:r>
              <a:rPr lang="en-US" dirty="0"/>
              <a:t>TRUNCATE can be rolled back. I have seen many place where its is mentioned that it cannot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DELETE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• DELETE FROM TABLE command logs each records in transaction log , hence DELETE is slow.</a:t>
            </a:r>
            <a:br>
              <a:rPr lang="en-US" dirty="0"/>
            </a:br>
            <a:r>
              <a:rPr lang="en-US"/>
              <a:t>• DELETE apply more locks to the table</a:t>
            </a:r>
            <a:br>
              <a:rPr lang="en-US"/>
            </a:br>
            <a:r>
              <a:rPr lang="en-US"/>
              <a:t>• DELETE is a DML command</a:t>
            </a:r>
            <a:br>
              <a:rPr lang="en-US"/>
            </a:br>
            <a:r>
              <a:rPr lang="en-US"/>
              <a:t>• DELETE remove the records but will not release the space to the system</a:t>
            </a:r>
            <a:br>
              <a:rPr lang="en-US"/>
            </a:br>
            <a:r>
              <a:rPr lang="en-US"/>
              <a:t>• DELETE can have WHERE conditions </a:t>
            </a:r>
            <a:br>
              <a:rPr lang="en-US"/>
            </a:br>
            <a:r>
              <a:rPr lang="en-US"/>
              <a:t>• DELETE Fires TRIGGER </a:t>
            </a:r>
            <a:br>
              <a:rPr lang="en-US"/>
            </a:br>
            <a:r>
              <a:rPr lang="en-US"/>
              <a:t>• DELETE do not RESET IDENTITY</a:t>
            </a:r>
            <a:br>
              <a:rPr lang="en-US"/>
            </a:br>
            <a:r>
              <a:rPr lang="en-US"/>
              <a:t>• DELETE Can be used against table used transactional replication or merge replication</a:t>
            </a:r>
            <a:br>
              <a:rPr lang="en-US"/>
            </a:br>
            <a:r>
              <a:rPr lang="en-US"/>
              <a:t>• DELETE Can be used in tables reference by a Foreign Key and tables involved in Indexed view 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542FAD6-A200-43C8-9534-D32A455E39C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Reference: </a:t>
            </a:r>
            <a:r>
              <a:rPr lang="en-US" u="sng" smtClean="0">
                <a:hlinkClick r:id="rId3"/>
              </a:rPr>
              <a:t>http://www.sqlskills.com/blogs/bobb/2007/12/28/UsingTheOUTPUTClauseResultsAndINSERTSELECT.aspx</a:t>
            </a:r>
            <a:r>
              <a:rPr lang="en-US" smtClean="0"/>
              <a:t>  </a:t>
            </a:r>
          </a:p>
          <a:p>
            <a:pPr eaLnBrk="1" hangingPunct="1"/>
            <a:r>
              <a:rPr lang="en-US" smtClean="0"/>
              <a:t>For information about using MERGE OUTPUT and the OUTPUT clause in general in INSERT statements.</a:t>
            </a: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2D07C4-3EB3-43FC-97EE-A624EB9A7B95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Reference: </a:t>
            </a:r>
            <a:r>
              <a:rPr lang="en-US" u="sng" smtClean="0">
                <a:hlinkClick r:id="rId3"/>
              </a:rPr>
              <a:t>http://www.sqlskills.com/blogs/bobb/2007/07/10/MERGEJOINSAndDeterminism.aspx</a:t>
            </a:r>
            <a:r>
              <a:rPr lang="en-US" smtClean="0"/>
              <a:t>  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287FC9-1FD5-4B2A-B246-6D1D78D90BA6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837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FA114F-EF0C-4B35-8620-2625B888BCF8}" type="slidenum">
              <a:rPr lang="en-US"/>
              <a:pPr/>
              <a:t>15</a:t>
            </a:fld>
            <a:endParaRPr lang="en-US"/>
          </a:p>
        </p:txBody>
      </p:sp>
      <p:sp>
        <p:nvSpPr>
          <p:cNvPr id="583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583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939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1E7C3C-71AC-4288-98C4-89BE83303B74}" type="slidenum">
              <a:rPr lang="en-US"/>
              <a:pPr/>
              <a:t>16</a:t>
            </a:fld>
            <a:endParaRPr lang="en-US"/>
          </a:p>
        </p:txBody>
      </p:sp>
      <p:sp>
        <p:nvSpPr>
          <p:cNvPr id="593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041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841009-3C0D-4598-A5CE-9F2E47102676}" type="slidenum">
              <a:rPr lang="en-US"/>
              <a:pPr/>
              <a:t>17</a:t>
            </a:fld>
            <a:endParaRPr lang="en-US"/>
          </a:p>
        </p:txBody>
      </p:sp>
      <p:sp>
        <p:nvSpPr>
          <p:cNvPr id="604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500"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246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BF26F2-0669-47B1-B677-1BFE5C39E324}" type="slidenum">
              <a:rPr lang="en-US"/>
              <a:pPr/>
              <a:t>18</a:t>
            </a:fld>
            <a:endParaRPr lang="en-US"/>
          </a:p>
        </p:txBody>
      </p:sp>
      <p:sp>
        <p:nvSpPr>
          <p:cNvPr id="624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624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eaLnBrk="1" hangingPunct="1"/>
            <a:endParaRPr lang="en-US" altLang="ja-JP" sz="15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257795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 for Developers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463675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accent1"/>
                </a:solidFill>
              </a:rPr>
              <a:t>Module 4</a:t>
            </a:r>
            <a:r>
              <a:rPr lang="en-US" smtClean="0"/>
              <a:t/>
            </a:r>
            <a:br>
              <a:rPr lang="en-US" smtClean="0"/>
            </a:br>
            <a:r>
              <a:rPr lang="en-US" sz="6000" smtClean="0"/>
              <a:t>Optimizing Actions </a:t>
            </a:r>
            <a:endParaRPr lang="en-US" sz="320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Deleting Rows</a:t>
            </a:r>
          </a:p>
        </p:txBody>
      </p:sp>
      <p:sp>
        <p:nvSpPr>
          <p:cNvPr id="640003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82588" y="1155700"/>
            <a:ext cx="8455025" cy="4673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Can delete rows using additional tables</a:t>
            </a:r>
          </a:p>
          <a:p>
            <a:pPr lvl="1" eaLnBrk="1" hangingPunct="1">
              <a:defRPr/>
            </a:pPr>
            <a:r>
              <a:rPr lang="en-US" dirty="0" smtClean="0"/>
              <a:t>Similar to UPDATE</a:t>
            </a:r>
          </a:p>
          <a:p>
            <a:pPr lvl="1" eaLnBrk="1" hangingPunct="1">
              <a:defRPr/>
            </a:pPr>
            <a:r>
              <a:rPr lang="en-US" dirty="0" smtClean="0"/>
              <a:t>Using Additional FROM Clause</a:t>
            </a:r>
          </a:p>
          <a:p>
            <a:pPr lvl="2" eaLnBrk="1" hangingPunct="1">
              <a:defRPr/>
            </a:pPr>
            <a:r>
              <a:rPr lang="en-US" dirty="0" smtClean="0"/>
              <a:t>First FROM clause indicates table to modify</a:t>
            </a:r>
          </a:p>
          <a:p>
            <a:pPr lvl="2" eaLnBrk="1" hangingPunct="1">
              <a:defRPr/>
            </a:pPr>
            <a:r>
              <a:rPr lang="en-US" dirty="0" smtClean="0"/>
              <a:t>Second FROM clause specifies restricting criteria for the DELETE statement</a:t>
            </a:r>
          </a:p>
          <a:p>
            <a:pPr eaLnBrk="1" hangingPunct="1">
              <a:defRPr/>
            </a:pPr>
            <a:r>
              <a:rPr lang="en-US" dirty="0" smtClean="0"/>
              <a:t>Specifying Conditions in the WHERE Clause</a:t>
            </a:r>
          </a:p>
          <a:p>
            <a:pPr lvl="1" eaLnBrk="1" hangingPunct="1">
              <a:defRPr/>
            </a:pPr>
            <a:r>
              <a:rPr lang="en-US" dirty="0" err="1" smtClean="0"/>
              <a:t>Subqueries</a:t>
            </a:r>
            <a:r>
              <a:rPr lang="en-US" dirty="0" smtClean="0"/>
              <a:t> determine which rows to delete</a:t>
            </a:r>
          </a:p>
          <a:p>
            <a:pPr eaLnBrk="1" hangingPunct="1">
              <a:defRPr/>
            </a:pPr>
            <a:r>
              <a:rPr lang="en-US" dirty="0" smtClean="0"/>
              <a:t>TRUNCATE TABLE is fastest way to delete all rows in a table</a:t>
            </a:r>
          </a:p>
          <a:p>
            <a:pPr lvl="1" eaLnBrk="1" hangingPunct="1">
              <a:defRPr/>
            </a:pPr>
            <a:r>
              <a:rPr lang="en-US" dirty="0" smtClean="0"/>
              <a:t>But its not logged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MERGE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Multiple set operations in a single SQL statement</a:t>
            </a:r>
          </a:p>
          <a:p>
            <a:pPr eaLnBrk="1" hangingPunct="1">
              <a:defRPr/>
            </a:pPr>
            <a:r>
              <a:rPr lang="en-US" dirty="0" smtClean="0"/>
              <a:t>Uses multiple sets as input</a:t>
            </a:r>
          </a:p>
          <a:p>
            <a:pPr lvl="1" eaLnBrk="1" hangingPunct="1">
              <a:defRPr/>
            </a:pPr>
            <a:r>
              <a:rPr lang="en-US" dirty="0" smtClean="0"/>
              <a:t>MERGE target USING source ON ...</a:t>
            </a:r>
          </a:p>
          <a:p>
            <a:pPr eaLnBrk="1" hangingPunct="1">
              <a:defRPr/>
            </a:pPr>
            <a:r>
              <a:rPr lang="en-US" dirty="0" smtClean="0"/>
              <a:t>Operations can be INSERT, UPDATE, DELETE</a:t>
            </a:r>
          </a:p>
          <a:p>
            <a:pPr eaLnBrk="1" hangingPunct="1">
              <a:defRPr/>
            </a:pPr>
            <a:r>
              <a:rPr lang="en-US" dirty="0" smtClean="0"/>
              <a:t>Operations based on</a:t>
            </a:r>
          </a:p>
          <a:p>
            <a:pPr lvl="1" eaLnBrk="1" hangingPunct="1">
              <a:defRPr/>
            </a:pPr>
            <a:r>
              <a:rPr lang="en-US" dirty="0" smtClean="0"/>
              <a:t>WHEN MATCHED</a:t>
            </a:r>
          </a:p>
          <a:p>
            <a:pPr lvl="1" eaLnBrk="1" hangingPunct="1">
              <a:defRPr/>
            </a:pPr>
            <a:r>
              <a:rPr lang="en-US" dirty="0" smtClean="0"/>
              <a:t>WHEN NOT MATCHED [ON TARGET]</a:t>
            </a:r>
          </a:p>
          <a:p>
            <a:pPr lvl="1" eaLnBrk="1" hangingPunct="1">
              <a:defRPr/>
            </a:pPr>
            <a:r>
              <a:rPr lang="en-US" dirty="0" smtClean="0"/>
              <a:t>WHEN NOT MATCHED ON SOURCE</a:t>
            </a:r>
          </a:p>
          <a:p>
            <a:pPr eaLnBrk="1" hangingPunct="1">
              <a:defRPr/>
            </a:pPr>
            <a:r>
              <a:rPr lang="en-US" dirty="0" smtClean="0"/>
              <a:t>ANSI SQL 2006 compliant - with extensions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More on MERGE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en-US" dirty="0" smtClean="0"/>
              <a:t>MERGE statement can reference a $action column</a:t>
            </a:r>
          </a:p>
          <a:p>
            <a:pPr lvl="1" eaLnBrk="1" hangingPunct="1">
              <a:defRPr/>
            </a:pPr>
            <a:r>
              <a:rPr lang="en-US" dirty="0" smtClean="0"/>
              <a:t>Used when MERGE used with OUTPUT clause</a:t>
            </a:r>
          </a:p>
          <a:p>
            <a:pPr eaLnBrk="1" hangingPunct="1">
              <a:defRPr/>
            </a:pPr>
            <a:r>
              <a:rPr lang="en-US" dirty="0" smtClean="0"/>
              <a:t>Multiple WHEN clauses possible </a:t>
            </a:r>
          </a:p>
          <a:p>
            <a:pPr lvl="1" eaLnBrk="1" hangingPunct="1">
              <a:defRPr/>
            </a:pPr>
            <a:r>
              <a:rPr lang="en-US" dirty="0" smtClean="0"/>
              <a:t>For MATCHED and NOT MATCHED ON SOURCE</a:t>
            </a:r>
          </a:p>
          <a:p>
            <a:pPr lvl="2" eaLnBrk="1" hangingPunct="1">
              <a:defRPr/>
            </a:pPr>
            <a:r>
              <a:rPr lang="en-US" dirty="0" smtClean="0"/>
              <a:t>Only one can be an update</a:t>
            </a:r>
          </a:p>
          <a:p>
            <a:pPr lvl="1" eaLnBrk="1" hangingPunct="1">
              <a:defRPr/>
            </a:pPr>
            <a:r>
              <a:rPr lang="en-US" dirty="0" smtClean="0"/>
              <a:t>Only one WHEN clause for NOT MATCHED ON TARGET</a:t>
            </a:r>
          </a:p>
          <a:p>
            <a:pPr eaLnBrk="1" hangingPunct="1">
              <a:defRPr/>
            </a:pPr>
            <a:r>
              <a:rPr lang="en-US" dirty="0" smtClean="0"/>
              <a:t>MERGE can be used with any table source</a:t>
            </a:r>
          </a:p>
          <a:p>
            <a:pPr eaLnBrk="1" hangingPunct="1">
              <a:defRPr/>
            </a:pPr>
            <a:r>
              <a:rPr lang="en-US" dirty="0" smtClean="0"/>
              <a:t>A MERGE statement causes triggers to be fired once</a:t>
            </a:r>
          </a:p>
          <a:p>
            <a:pPr eaLnBrk="1" hangingPunct="1">
              <a:defRPr/>
            </a:pPr>
            <a:r>
              <a:rPr lang="en-US" dirty="0" smtClean="0"/>
              <a:t>Rows affected includes total rows affected by all clauses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MERGE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MERGE statement is transactional</a:t>
            </a:r>
          </a:p>
          <a:p>
            <a:pPr lvl="1" eaLnBrk="1" hangingPunct="1">
              <a:defRPr/>
            </a:pPr>
            <a:r>
              <a:rPr lang="en-US" dirty="0" smtClean="0"/>
              <a:t>No explicit transaction required</a:t>
            </a:r>
          </a:p>
          <a:p>
            <a:pPr eaLnBrk="1" hangingPunct="1">
              <a:defRPr/>
            </a:pPr>
            <a:r>
              <a:rPr lang="en-US" dirty="0" smtClean="0"/>
              <a:t>One Pass Through Tables</a:t>
            </a:r>
          </a:p>
          <a:p>
            <a:pPr lvl="1" eaLnBrk="1" hangingPunct="1">
              <a:defRPr/>
            </a:pPr>
            <a:r>
              <a:rPr lang="en-US" dirty="0" smtClean="0"/>
              <a:t>At most a full outer join</a:t>
            </a:r>
          </a:p>
          <a:p>
            <a:pPr lvl="1" eaLnBrk="1" hangingPunct="1">
              <a:defRPr/>
            </a:pPr>
            <a:r>
              <a:rPr lang="en-US" dirty="0" smtClean="0"/>
              <a:t>Matching rows = when matched</a:t>
            </a:r>
          </a:p>
          <a:p>
            <a:pPr lvl="1" eaLnBrk="1" hangingPunct="1">
              <a:defRPr/>
            </a:pPr>
            <a:r>
              <a:rPr lang="en-US" dirty="0" smtClean="0"/>
              <a:t>Left-outer join rows = when target not matched</a:t>
            </a:r>
          </a:p>
          <a:p>
            <a:pPr lvl="1" eaLnBrk="1" hangingPunct="1">
              <a:defRPr/>
            </a:pPr>
            <a:r>
              <a:rPr lang="en-US" dirty="0" smtClean="0"/>
              <a:t>Right-outer join rows = when source not matched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MERGE and Determinism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UPDATE using a JOIN is non-deterministic</a:t>
            </a:r>
          </a:p>
          <a:p>
            <a:pPr lvl="1" eaLnBrk="1" hangingPunct="1">
              <a:defRPr/>
            </a:pPr>
            <a:r>
              <a:rPr lang="en-US" dirty="0" smtClean="0"/>
              <a:t>If more than one row in source matches ON clause, either/any row can be used for the UPDATE</a:t>
            </a:r>
          </a:p>
          <a:p>
            <a:pPr eaLnBrk="1" hangingPunct="1">
              <a:defRPr/>
            </a:pPr>
            <a:r>
              <a:rPr lang="en-US" dirty="0" smtClean="0"/>
              <a:t>MERGE is deterministic</a:t>
            </a:r>
          </a:p>
          <a:p>
            <a:pPr lvl="1" eaLnBrk="1" hangingPunct="1">
              <a:defRPr/>
            </a:pPr>
            <a:r>
              <a:rPr lang="en-US" dirty="0" smtClean="0"/>
              <a:t>If more than one row in source matches ON clause, </a:t>
            </a:r>
          </a:p>
          <a:p>
            <a:pPr lvl="1" eaLnBrk="1" hangingPunct="1">
              <a:defRPr/>
            </a:pPr>
            <a:r>
              <a:rPr lang="en-US" dirty="0" smtClean="0"/>
              <a:t>its an error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4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TOP With INSERT,UPDATE,DELETE</a:t>
            </a:r>
          </a:p>
        </p:txBody>
      </p:sp>
      <p:sp>
        <p:nvSpPr>
          <p:cNvPr id="62464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mtClean="0">
                <a:ea typeface="ＭＳ Ｐゴシック" charset="-128"/>
              </a:rPr>
              <a:t>This is meant to replace SET ROWCOUNT</a:t>
            </a:r>
          </a:p>
          <a:p>
            <a:pPr lvl="1" eaLnBrk="1" hangingPunct="1">
              <a:defRPr/>
            </a:pPr>
            <a:r>
              <a:rPr lang="en-US" altLang="ja-JP" smtClean="0">
                <a:ea typeface="ＭＳ Ｐゴシック" charset="-128"/>
              </a:rPr>
              <a:t>Cannot UPDATE/DELETE the higher/lowest because no ORDER BY in these statements</a:t>
            </a:r>
          </a:p>
          <a:p>
            <a:pPr lvl="1" eaLnBrk="1" hangingPunct="1">
              <a:defRPr/>
            </a:pPr>
            <a:r>
              <a:rPr lang="en-US" altLang="ja-JP" smtClean="0">
                <a:ea typeface="ＭＳ Ｐゴシック" charset="-128"/>
              </a:rPr>
              <a:t>Allow batching with optimization</a:t>
            </a:r>
          </a:p>
        </p:txBody>
      </p:sp>
      <p:sp>
        <p:nvSpPr>
          <p:cNvPr id="624646" name="Rectangle 6"/>
          <p:cNvSpPr>
            <a:spLocks noChangeArrowheads="1"/>
          </p:cNvSpPr>
          <p:nvPr/>
        </p:nvSpPr>
        <p:spPr bwMode="auto">
          <a:xfrm>
            <a:off x="546100" y="3076575"/>
            <a:ext cx="8050213" cy="34544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DECLARE @</a:t>
            </a:r>
            <a:r>
              <a:rPr lang="en-US" sz="20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batch_size</a:t>
            </a: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AS INT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SET @</a:t>
            </a:r>
            <a:r>
              <a:rPr lang="en-US" sz="20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batch_size</a:t>
            </a: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= 100</a:t>
            </a:r>
          </a:p>
          <a:p>
            <a:pPr>
              <a:lnSpc>
                <a:spcPct val="100000"/>
              </a:lnSpc>
              <a:defRPr/>
            </a:pPr>
            <a:endParaRPr lang="en-US" sz="20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WHILE (1=1)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BEGIN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UPDATE TOP(@</a:t>
            </a:r>
            <a:r>
              <a:rPr lang="en-US" sz="20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batch_size</a:t>
            </a: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 licenses SET expired = 1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WHERE </a:t>
            </a:r>
            <a:r>
              <a:rPr lang="en-US" sz="20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expire_date</a:t>
            </a: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&lt; GETDATE()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AND expired = 0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IF @@</a:t>
            </a:r>
            <a:r>
              <a:rPr lang="en-US" sz="20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rowcount</a:t>
            </a: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&lt; @</a:t>
            </a:r>
            <a:r>
              <a:rPr lang="en-US" sz="20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batch_size</a:t>
            </a: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BREAK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END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916987" cy="6953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DML with Results (OUTPUT Clause)</a:t>
            </a:r>
          </a:p>
        </p:txBody>
      </p:sp>
      <p:sp>
        <p:nvSpPr>
          <p:cNvPr id="61133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dirty="0" smtClean="0">
                <a:ea typeface="ＭＳ Ｐゴシック" charset="-128"/>
              </a:rPr>
              <a:t>New OUTPUT clause which facilitates the return of data by referencing inserted and deleted tables </a:t>
            </a:r>
          </a:p>
          <a:p>
            <a:pPr lvl="1" eaLnBrk="1" hangingPunct="1">
              <a:defRPr/>
            </a:pPr>
            <a:r>
              <a:rPr lang="en-US" altLang="ja-JP" dirty="0" smtClean="0">
                <a:ea typeface="ＭＳ Ｐゴシック" charset="-128"/>
              </a:rPr>
              <a:t>In INSERT statements, refer to INSERTED to retrieve columns from the newly inserted rows</a:t>
            </a:r>
          </a:p>
          <a:p>
            <a:pPr lvl="1" eaLnBrk="1" hangingPunct="1">
              <a:defRPr/>
            </a:pPr>
            <a:r>
              <a:rPr lang="en-US" altLang="ja-JP" dirty="0" smtClean="0">
                <a:ea typeface="ＭＳ Ｐゴシック" charset="-128"/>
              </a:rPr>
              <a:t>In DELETE statements, refer to DELETED to retrieve columns from the deleted rows</a:t>
            </a:r>
          </a:p>
          <a:p>
            <a:pPr lvl="1" eaLnBrk="1" hangingPunct="1">
              <a:defRPr/>
            </a:pPr>
            <a:r>
              <a:rPr lang="en-US" altLang="ja-JP" dirty="0" smtClean="0">
                <a:ea typeface="ＭＳ Ｐゴシック" charset="-128"/>
              </a:rPr>
              <a:t>In UPDATE and MERGE statements, refer to DELETED to return the old image of the updated rows, and to INSERTED to return their new image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916987" cy="6953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DML with Results (OUTPUT Clause)</a:t>
            </a:r>
          </a:p>
        </p:txBody>
      </p:sp>
      <p:sp>
        <p:nvSpPr>
          <p:cNvPr id="61747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dirty="0" smtClean="0">
                <a:ea typeface="ＭＳ Ｐゴシック" charset="-128"/>
              </a:rPr>
              <a:t>OUTPUT DELETED.* in the DELETE statement below, returns all columns deleted from the </a:t>
            </a:r>
            <a:r>
              <a:rPr lang="en-US" altLang="ja-JP" dirty="0" err="1" smtClean="0">
                <a:ea typeface="ＭＳ Ｐゴシック" charset="-128"/>
              </a:rPr>
              <a:t>ShoppingCartItem</a:t>
            </a:r>
            <a:r>
              <a:rPr lang="en-US" altLang="ja-JP" dirty="0" smtClean="0">
                <a:ea typeface="ＭＳ Ｐゴシック" charset="-128"/>
              </a:rPr>
              <a:t> table to the table variable</a:t>
            </a:r>
          </a:p>
        </p:txBody>
      </p:sp>
      <p:sp>
        <p:nvSpPr>
          <p:cNvPr id="617477" name="Rectangle 5"/>
          <p:cNvSpPr>
            <a:spLocks noChangeArrowheads="1"/>
          </p:cNvSpPr>
          <p:nvPr/>
        </p:nvSpPr>
        <p:spPr bwMode="auto">
          <a:xfrm>
            <a:off x="774700" y="3343275"/>
            <a:ext cx="7669213" cy="2246769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DECLARE @MyTableVar TABLE (…)</a:t>
            </a:r>
          </a:p>
          <a:p>
            <a:pPr>
              <a:lnSpc>
                <a:spcPct val="100000"/>
              </a:lnSpc>
              <a:defRPr/>
            </a:pPr>
            <a:endParaRPr lang="en-US" sz="20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OK for table or variable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must name columns if column list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DELETE Sales.ShoppingCartItem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OUTPUT DELETED.* INTO @</a:t>
            </a: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MyTableVar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WHERE ProductID = 862</a:t>
            </a:r>
            <a:endParaRPr lang="en-US" sz="20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916987" cy="6953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DML with Results (OUTPUT Clause)</a:t>
            </a:r>
          </a:p>
        </p:txBody>
      </p:sp>
      <p:sp>
        <p:nvSpPr>
          <p:cNvPr id="61952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2800" smtClean="0">
                <a:ea typeface="ＭＳ Ｐゴシック" charset="-128"/>
              </a:rPr>
              <a:t>Restrictions and Requirements</a:t>
            </a:r>
          </a:p>
          <a:p>
            <a:pPr eaLnBrk="1" hangingPunct="1">
              <a:defRPr/>
            </a:pPr>
            <a:r>
              <a:rPr lang="en-US" altLang="ja-JP" sz="2800" smtClean="0">
                <a:ea typeface="ＭＳ Ｐゴシック" charset="-128"/>
              </a:rPr>
              <a:t>OUTPUT clause </a:t>
            </a:r>
          </a:p>
          <a:p>
            <a:pPr lvl="1" eaLnBrk="1" hangingPunct="1">
              <a:defRPr/>
            </a:pPr>
            <a:r>
              <a:rPr lang="en-US" altLang="ja-JP" sz="2400" smtClean="0">
                <a:ea typeface="ＭＳ Ｐゴシック" charset="-128"/>
              </a:rPr>
              <a:t>Not supported in any DML statements referencing local or distributed partitioned views, or remote tables</a:t>
            </a:r>
          </a:p>
          <a:p>
            <a:pPr lvl="1" eaLnBrk="1" hangingPunct="1">
              <a:defRPr/>
            </a:pPr>
            <a:r>
              <a:rPr lang="en-US" altLang="ja-JP" sz="2400" smtClean="0">
                <a:ea typeface="ＭＳ Ｐゴシック" charset="-128"/>
              </a:rPr>
              <a:t>Columns returned from OUTPUT reflect the data as it is once the INSERT, UPDATE, or DELETE statement has completed, but before triggers are executed</a:t>
            </a:r>
          </a:p>
          <a:p>
            <a:pPr lvl="1" eaLnBrk="1" hangingPunct="1">
              <a:defRPr/>
            </a:pPr>
            <a:r>
              <a:rPr lang="en-US" altLang="ja-JP" sz="2400" smtClean="0">
                <a:ea typeface="ＭＳ Ｐゴシック" charset="-128"/>
              </a:rPr>
              <a:t>OUTPUT can be used with an UPDATE or DELETE statement within a cursor. (no guarantee on sort order)</a:t>
            </a:r>
          </a:p>
          <a:p>
            <a:pPr lvl="1" eaLnBrk="1" hangingPunct="1">
              <a:defRPr/>
            </a:pPr>
            <a:r>
              <a:rPr lang="en-US" altLang="ja-JP" sz="2400" smtClean="0">
                <a:ea typeface="ＭＳ Ｐゴシック" charset="-128"/>
              </a:rPr>
              <a:t>If parameters or variables are modified in an UPDATE statement, the OUTPUT clause always returns the pre-change value</a:t>
            </a:r>
          </a:p>
          <a:p>
            <a:pPr lvl="2" eaLnBrk="1" hangingPunct="1">
              <a:defRPr/>
            </a:pPr>
            <a:r>
              <a:rPr lang="en-US" altLang="ja-JP" sz="2000" smtClean="0">
                <a:ea typeface="ＭＳ Ｐゴシック" charset="-128"/>
              </a:rPr>
              <a:t>E.g don't use @@IDENTITY, use INSERTED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Review</a:t>
            </a:r>
          </a:p>
        </p:txBody>
      </p:sp>
      <p:sp>
        <p:nvSpPr>
          <p:cNvPr id="54886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3"/>
            <a:ext cx="8693150" cy="5283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INSERT...SELECT and INSERT...EXECUTE</a:t>
            </a:r>
          </a:p>
          <a:p>
            <a:pPr eaLnBrk="1" hangingPunct="1">
              <a:defRPr/>
            </a:pPr>
            <a:r>
              <a:rPr lang="en-US" dirty="0" smtClean="0"/>
              <a:t>UPDATE by </a:t>
            </a:r>
            <a:r>
              <a:rPr lang="en-US" dirty="0" err="1" smtClean="0"/>
              <a:t>SELECTing</a:t>
            </a:r>
            <a:r>
              <a:rPr lang="en-US" dirty="0" smtClean="0"/>
              <a:t> from another table</a:t>
            </a:r>
          </a:p>
          <a:p>
            <a:pPr eaLnBrk="1" hangingPunct="1">
              <a:defRPr/>
            </a:pPr>
            <a:r>
              <a:rPr lang="en-US" dirty="0" smtClean="0"/>
              <a:t>DELETE by </a:t>
            </a:r>
            <a:r>
              <a:rPr lang="en-US" dirty="0" err="1" smtClean="0"/>
              <a:t>SELECTing</a:t>
            </a:r>
            <a:r>
              <a:rPr lang="en-US" dirty="0" smtClean="0"/>
              <a:t> from another table</a:t>
            </a:r>
          </a:p>
          <a:p>
            <a:pPr eaLnBrk="1" hangingPunct="1">
              <a:defRPr/>
            </a:pPr>
            <a:r>
              <a:rPr lang="en-US" dirty="0" smtClean="0"/>
              <a:t>MERGE statement</a:t>
            </a:r>
          </a:p>
          <a:p>
            <a:pPr eaLnBrk="1" hangingPunct="1">
              <a:defRPr/>
            </a:pPr>
            <a:r>
              <a:rPr lang="en-US" dirty="0" smtClean="0"/>
              <a:t>TOP clause and action statements</a:t>
            </a:r>
          </a:p>
          <a:p>
            <a:pPr eaLnBrk="1" hangingPunct="1">
              <a:defRPr/>
            </a:pPr>
            <a:r>
              <a:rPr lang="en-US" dirty="0" smtClean="0"/>
              <a:t>OUTPUT from action statements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100013" y="88900"/>
            <a:ext cx="8393112" cy="75088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Overview</a:t>
            </a:r>
          </a:p>
        </p:txBody>
      </p:sp>
      <p:sp>
        <p:nvSpPr>
          <p:cNvPr id="330755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33388" y="1047750"/>
            <a:ext cx="8548687" cy="5491163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err="1" smtClean="0"/>
              <a:t>INSERTing</a:t>
            </a:r>
            <a:r>
              <a:rPr lang="en-US" dirty="0" smtClean="0"/>
              <a:t> Data</a:t>
            </a:r>
          </a:p>
          <a:p>
            <a:pPr lvl="1"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sz="2400" dirty="0" smtClean="0"/>
              <a:t>INSERT...SELECT, INSERT...EXECUTE, INSERT INTO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err="1" smtClean="0"/>
              <a:t>UPDATEing</a:t>
            </a:r>
            <a:r>
              <a:rPr lang="en-US" dirty="0" smtClean="0"/>
              <a:t> Data</a:t>
            </a:r>
          </a:p>
          <a:p>
            <a:pPr lvl="1"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sz="2400" dirty="0" smtClean="0"/>
              <a:t>Update using a JOIN or </a:t>
            </a:r>
            <a:r>
              <a:rPr lang="en-US" sz="2400" dirty="0" err="1" smtClean="0"/>
              <a:t>subquery</a:t>
            </a:r>
            <a:endParaRPr lang="en-US" sz="2400" dirty="0" smtClean="0"/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err="1" smtClean="0"/>
              <a:t>DELETEing</a:t>
            </a:r>
            <a:r>
              <a:rPr lang="en-US" dirty="0" smtClean="0"/>
              <a:t> Data</a:t>
            </a:r>
          </a:p>
          <a:p>
            <a:pPr lvl="1"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sz="2400" dirty="0" smtClean="0"/>
              <a:t>Bulk delete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smtClean="0"/>
              <a:t>MERGE 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smtClean="0"/>
              <a:t>TOP, ROWCOUNT and Actions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smtClean="0"/>
              <a:t>Output from </a:t>
            </a:r>
            <a:r>
              <a:rPr lang="en-US" smtClean="0"/>
              <a:t>Action Statements</a:t>
            </a:r>
            <a:endParaRPr lang="en-US" dirty="0" smtClean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Row Constructors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VALUES clause to construct a set of rows</a:t>
            </a:r>
          </a:p>
          <a:p>
            <a:r>
              <a:rPr lang="en-US" dirty="0" smtClean="0"/>
              <a:t>Insert multiple rows based on values in a single</a:t>
            </a:r>
          </a:p>
          <a:p>
            <a:r>
              <a:rPr lang="en-US" dirty="0" smtClean="0"/>
              <a:t>INSERT statement</a:t>
            </a:r>
          </a:p>
          <a:p>
            <a:r>
              <a:rPr lang="en-US" dirty="0" smtClean="0"/>
              <a:t>SQL 2006 standard compatible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72160" y="4302760"/>
            <a:ext cx="7063740" cy="1015663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DECLARE @t TABLE (id </a:t>
            </a:r>
            <a:r>
              <a:rPr lang="en-US" sz="20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int</a:t>
            </a: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name </a:t>
            </a:r>
            <a:r>
              <a:rPr lang="en-US" sz="20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varchar</a:t>
            </a: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(20));</a:t>
            </a:r>
          </a:p>
          <a:p>
            <a:pPr marL="0" lvl="1"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INTO @t VALUES</a:t>
            </a:r>
          </a:p>
          <a:p>
            <a:pPr marL="0" lvl="1">
              <a:lnSpc>
                <a:spcPct val="100000"/>
              </a:lnSpc>
              <a:defRPr/>
            </a:pPr>
            <a:r>
              <a:rPr lang="en-US" sz="2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(1, 'Fred'), (2, 'Jim'), (3, 'Sue');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Using the INSERT…SELECT Statement</a:t>
            </a:r>
          </a:p>
        </p:txBody>
      </p:sp>
      <p:sp>
        <p:nvSpPr>
          <p:cNvPr id="637955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558800" y="1597025"/>
            <a:ext cx="7864475" cy="45926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All rows that satisfy the SELECT statement are inserted</a:t>
            </a:r>
          </a:p>
          <a:p>
            <a:pPr lvl="1" eaLnBrk="1" hangingPunct="1">
              <a:defRPr/>
            </a:pPr>
            <a:r>
              <a:rPr lang="en-US" smtClean="0"/>
              <a:t>Verify that the table that receives new row exists</a:t>
            </a:r>
          </a:p>
          <a:p>
            <a:pPr lvl="1" eaLnBrk="1" hangingPunct="1">
              <a:defRPr/>
            </a:pPr>
            <a:r>
              <a:rPr lang="en-US" smtClean="0"/>
              <a:t>Must ensure that data types are compatible </a:t>
            </a:r>
          </a:p>
          <a:p>
            <a:pPr lvl="1" eaLnBrk="1" hangingPunct="1">
              <a:defRPr/>
            </a:pPr>
            <a:r>
              <a:rPr lang="en-US" smtClean="0"/>
              <a:t>Determine whether default values exist or whether null values are allowed</a:t>
            </a:r>
          </a:p>
          <a:p>
            <a:pPr lvl="1" eaLnBrk="1" hangingPunct="1">
              <a:defRPr/>
            </a:pPr>
            <a:r>
              <a:rPr lang="en-US" smtClean="0"/>
              <a:t>Derived columns, constants, and defaults can be used as input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INSERT...SELECT</a:t>
            </a:r>
          </a:p>
        </p:txBody>
      </p:sp>
      <p:sp>
        <p:nvSpPr>
          <p:cNvPr id="638980" name="Rectangle 4"/>
          <p:cNvSpPr>
            <a:spLocks noChangeArrowheads="1"/>
          </p:cNvSpPr>
          <p:nvPr/>
        </p:nvSpPr>
        <p:spPr bwMode="auto">
          <a:xfrm>
            <a:off x="863600" y="1743075"/>
            <a:ext cx="7478713" cy="25400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USE northwind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customers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substring (firstname, 1, 3) +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 substring (lastname, 1, 2) AS name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, lastname, firstname, title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, address, city, region, postalcode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, country, homephone, NULL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employees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4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Using INSERT…EXECUTE</a:t>
            </a:r>
          </a:p>
        </p:txBody>
      </p:sp>
      <p:sp>
        <p:nvSpPr>
          <p:cNvPr id="69734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Allows population from stored procedure</a:t>
            </a:r>
          </a:p>
          <a:p>
            <a:pPr lvl="1" eaLnBrk="1" hangingPunct="1">
              <a:defRPr/>
            </a:pPr>
            <a:r>
              <a:rPr lang="en-US" dirty="0" smtClean="0"/>
              <a:t>Number and data type of columns must match</a:t>
            </a:r>
          </a:p>
          <a:p>
            <a:pPr lvl="1" eaLnBrk="1" hangingPunct="1">
              <a:defRPr/>
            </a:pPr>
            <a:r>
              <a:rPr lang="en-US" dirty="0" smtClean="0"/>
              <a:t>Procedure must return a single </a:t>
            </a:r>
            <a:r>
              <a:rPr lang="en-US" dirty="0" err="1" smtClean="0"/>
              <a:t>rowset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Procedure can be on remote server</a:t>
            </a:r>
          </a:p>
          <a:p>
            <a:pPr lvl="1" eaLnBrk="1" hangingPunct="1">
              <a:defRPr/>
            </a:pPr>
            <a:r>
              <a:rPr lang="en-US" dirty="0" smtClean="0"/>
              <a:t>Limitations for (N)TEXT</a:t>
            </a:r>
          </a:p>
          <a:p>
            <a:pPr lvl="1" eaLnBrk="1" hangingPunct="1">
              <a:defRPr/>
            </a:pPr>
            <a:r>
              <a:rPr lang="en-US" dirty="0" smtClean="0"/>
              <a:t>SELECT statement in stored procedure cannot contain CTE</a:t>
            </a:r>
          </a:p>
          <a:p>
            <a:pPr lvl="1" eaLnBrk="1" hangingPunct="1">
              <a:defRPr/>
            </a:pPr>
            <a:r>
              <a:rPr lang="en-US" dirty="0" smtClean="0"/>
              <a:t>Useful for storing information from some DBCC commands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37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SELECT INTO</a:t>
            </a:r>
          </a:p>
        </p:txBody>
      </p:sp>
      <p:sp>
        <p:nvSpPr>
          <p:cNvPr id="69837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SELECT INTO creates a table from </a:t>
            </a:r>
            <a:r>
              <a:rPr lang="en-US" dirty="0" err="1" smtClean="0"/>
              <a:t>resultset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Used for producing intermediate temp table for reshaping data then </a:t>
            </a:r>
            <a:r>
              <a:rPr lang="en-US" dirty="0" err="1" smtClean="0"/>
              <a:t>SELECTing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Must have CREATE TABLE privilege, except when creating temp table</a:t>
            </a:r>
          </a:p>
          <a:p>
            <a:pPr lvl="1" eaLnBrk="1" hangingPunct="1">
              <a:defRPr/>
            </a:pPr>
            <a:r>
              <a:rPr lang="en-US" dirty="0" smtClean="0"/>
              <a:t>Can be used to create an empty copy an empty copy of existing table</a:t>
            </a:r>
          </a:p>
          <a:p>
            <a:pPr lvl="1" eaLnBrk="1" hangingPunct="1">
              <a:defRPr/>
            </a:pPr>
            <a:r>
              <a:rPr lang="en-US" dirty="0" smtClean="0"/>
              <a:t>Does not require non-logged mode after SQL Server 7.0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Updating Rows Based on Other Tables</a:t>
            </a:r>
          </a:p>
        </p:txBody>
      </p:sp>
      <p:sp>
        <p:nvSpPr>
          <p:cNvPr id="63590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573213"/>
            <a:ext cx="8455025" cy="4903787"/>
          </a:xfrm>
        </p:spPr>
        <p:txBody>
          <a:bodyPr/>
          <a:lstStyle/>
          <a:p>
            <a:r>
              <a:rPr lang="en-US" dirty="0" smtClean="0"/>
              <a:t>Using the UPDATE Statement</a:t>
            </a:r>
          </a:p>
          <a:p>
            <a:pPr lvl="1"/>
            <a:r>
              <a:rPr lang="en-US" dirty="0" smtClean="0"/>
              <a:t>Updates a row once</a:t>
            </a:r>
          </a:p>
          <a:p>
            <a:pPr lvl="1"/>
            <a:r>
              <a:rPr lang="en-US" dirty="0" smtClean="0"/>
              <a:t>Updates columns or variable names that follow the SET keyword </a:t>
            </a:r>
          </a:p>
          <a:p>
            <a:r>
              <a:rPr lang="en-US" dirty="0" smtClean="0"/>
              <a:t>Using Joins</a:t>
            </a:r>
          </a:p>
          <a:p>
            <a:pPr lvl="1"/>
            <a:r>
              <a:rPr lang="en-US" dirty="0" smtClean="0"/>
              <a:t>Uses the FROM clause</a:t>
            </a:r>
          </a:p>
          <a:p>
            <a:pPr lvl="1"/>
            <a:r>
              <a:rPr lang="en-US" dirty="0" smtClean="0"/>
              <a:t>Some issues when using this…more later</a:t>
            </a:r>
          </a:p>
          <a:p>
            <a:r>
              <a:rPr lang="en-US" dirty="0" smtClean="0"/>
              <a:t>Using Subqueries</a:t>
            </a:r>
          </a:p>
          <a:p>
            <a:pPr lvl="1"/>
            <a:r>
              <a:rPr lang="en-US" dirty="0" smtClean="0"/>
              <a:t>Returns a single value for each row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Indirect updates</a:t>
            </a:r>
          </a:p>
        </p:txBody>
      </p:sp>
      <p:sp>
        <p:nvSpPr>
          <p:cNvPr id="699398" name="Rectangle 6"/>
          <p:cNvSpPr>
            <a:spLocks noChangeArrowheads="1"/>
          </p:cNvSpPr>
          <p:nvPr/>
        </p:nvSpPr>
        <p:spPr bwMode="auto">
          <a:xfrm>
            <a:off x="635000" y="1425575"/>
            <a:ext cx="7923213" cy="19304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UPDATE from a correlated subquery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UPDATE titles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SET YTD_SALES = (SELECT ISNULL(SUM(qty),0)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           FROM sales AS s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           WHERE s.title_id = t.title_id)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titles as t</a:t>
            </a:r>
          </a:p>
        </p:txBody>
      </p:sp>
      <p:sp>
        <p:nvSpPr>
          <p:cNvPr id="699399" name="Rectangle 7"/>
          <p:cNvSpPr>
            <a:spLocks noChangeArrowheads="1"/>
          </p:cNvSpPr>
          <p:nvPr/>
        </p:nvSpPr>
        <p:spPr bwMode="auto">
          <a:xfrm>
            <a:off x="647700" y="3838575"/>
            <a:ext cx="7923213" cy="19304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UPDATE from a JOIN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UPDATE od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SET Discount = Discount + 0.02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[Order Details] AS od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JOIN Products AS p ON od.productid = p.productid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WHERE p.SupplierID = 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5434</TotalTime>
  <Words>1073</Words>
  <Application>Microsoft Office PowerPoint</Application>
  <PresentationFormat>Letter Paper (8.5x11 in)</PresentationFormat>
  <Paragraphs>176</Paragraphs>
  <Slides>19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SQLskills Master Template</vt:lpstr>
      <vt:lpstr>SQLskills_BobB_Template</vt:lpstr>
      <vt:lpstr>Module 4 Optimizing Actions </vt:lpstr>
      <vt:lpstr>Overview</vt:lpstr>
      <vt:lpstr>Row Constructors</vt:lpstr>
      <vt:lpstr>Using the INSERT…SELECT Statement</vt:lpstr>
      <vt:lpstr>INSERT...SELECT</vt:lpstr>
      <vt:lpstr>Using INSERT…EXECUTE</vt:lpstr>
      <vt:lpstr>SELECT INTO</vt:lpstr>
      <vt:lpstr>Updating Rows Based on Other Tables</vt:lpstr>
      <vt:lpstr>Indirect updates</vt:lpstr>
      <vt:lpstr>Deleting Rows</vt:lpstr>
      <vt:lpstr>MERGE Statement</vt:lpstr>
      <vt:lpstr>More on MERGE</vt:lpstr>
      <vt:lpstr>MERGE Performance</vt:lpstr>
      <vt:lpstr>MERGE and Determinism</vt:lpstr>
      <vt:lpstr>TOP With INSERT,UPDATE,DELETE</vt:lpstr>
      <vt:lpstr>DML with Results (OUTPUT Clause)</vt:lpstr>
      <vt:lpstr>DML with Results (OUTPUT Clause)</vt:lpstr>
      <vt:lpstr>DML with Results (OUTPUT Clause)</vt:lpstr>
      <vt:lpstr>Review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Kimberly</cp:lastModifiedBy>
  <cp:revision>247</cp:revision>
  <cp:lastPrinted>2012-04-16T15:04:49Z</cp:lastPrinted>
  <dcterms:created xsi:type="dcterms:W3CDTF">2004-05-26T19:38:49Z</dcterms:created>
  <dcterms:modified xsi:type="dcterms:W3CDTF">2012-04-16T15:04:57Z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