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3" r:id="rId2"/>
  </p:sldMasterIdLst>
  <p:notesMasterIdLst>
    <p:notesMasterId r:id="rId39"/>
  </p:notesMasterIdLst>
  <p:handoutMasterIdLst>
    <p:handoutMasterId r:id="rId40"/>
  </p:handoutMasterIdLst>
  <p:sldIdLst>
    <p:sldId id="256" r:id="rId3"/>
    <p:sldId id="298" r:id="rId4"/>
    <p:sldId id="299" r:id="rId5"/>
    <p:sldId id="331" r:id="rId6"/>
    <p:sldId id="332" r:id="rId7"/>
    <p:sldId id="300" r:id="rId8"/>
    <p:sldId id="301" r:id="rId9"/>
    <p:sldId id="302" r:id="rId10"/>
    <p:sldId id="303" r:id="rId11"/>
    <p:sldId id="304" r:id="rId12"/>
    <p:sldId id="305" r:id="rId13"/>
    <p:sldId id="307" r:id="rId14"/>
    <p:sldId id="308" r:id="rId15"/>
    <p:sldId id="309" r:id="rId16"/>
    <p:sldId id="311" r:id="rId17"/>
    <p:sldId id="312" r:id="rId18"/>
    <p:sldId id="313" r:id="rId19"/>
    <p:sldId id="314" r:id="rId20"/>
    <p:sldId id="315" r:id="rId21"/>
    <p:sldId id="316" r:id="rId22"/>
    <p:sldId id="317" r:id="rId23"/>
    <p:sldId id="318" r:id="rId24"/>
    <p:sldId id="319" r:id="rId25"/>
    <p:sldId id="320" r:id="rId26"/>
    <p:sldId id="321" r:id="rId27"/>
    <p:sldId id="322" r:id="rId28"/>
    <p:sldId id="323" r:id="rId29"/>
    <p:sldId id="324" r:id="rId30"/>
    <p:sldId id="325" r:id="rId31"/>
    <p:sldId id="326" r:id="rId32"/>
    <p:sldId id="327" r:id="rId33"/>
    <p:sldId id="333" r:id="rId34"/>
    <p:sldId id="294" r:id="rId35"/>
    <p:sldId id="295" r:id="rId36"/>
    <p:sldId id="329" r:id="rId37"/>
    <p:sldId id="297" r:id="rId38"/>
  </p:sldIdLst>
  <p:sldSz cx="9144000" cy="6858000" type="letter"/>
  <p:notesSz cx="7315200" cy="9601200"/>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hiddenSlides="1" frameSlides="1"/>
  <p:clrMru>
    <a:srgbClr val="DDDDDD"/>
    <a:srgbClr val="003366"/>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18" autoAdjust="0"/>
    <p:restoredTop sz="86286" autoAdjust="0"/>
  </p:normalViewPr>
  <p:slideViewPr>
    <p:cSldViewPr snapToGrid="0">
      <p:cViewPr>
        <p:scale>
          <a:sx n="66" d="100"/>
          <a:sy n="66" d="100"/>
        </p:scale>
        <p:origin x="-2064" y="-384"/>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1344" y="102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7611" name="Picture 27" descr="SQLskills wide Logo2"/>
          <p:cNvPicPr>
            <a:picLocks noChangeAspect="1" noChangeArrowheads="1"/>
          </p:cNvPicPr>
          <p:nvPr/>
        </p:nvPicPr>
        <p:blipFill>
          <a:blip r:embed="rId2" cstate="print"/>
          <a:srcRect l="6503" t="22223" r="4047" b="33333"/>
          <a:stretch>
            <a:fillRect/>
          </a:stretch>
        </p:blipFill>
        <p:spPr bwMode="auto">
          <a:xfrm>
            <a:off x="2498035" y="195107"/>
            <a:ext cx="2481470" cy="600075"/>
          </a:xfrm>
          <a:prstGeom prst="rect">
            <a:avLst/>
          </a:prstGeom>
          <a:noFill/>
        </p:spPr>
      </p:pic>
      <p:sp>
        <p:nvSpPr>
          <p:cNvPr id="67612" name="Rectangle 28"/>
          <p:cNvSpPr>
            <a:spLocks noGrp="1" noChangeArrowheads="1"/>
          </p:cNvSpPr>
          <p:nvPr>
            <p:ph type="sldNum" sz="quarter" idx="3"/>
          </p:nvPr>
        </p:nvSpPr>
        <p:spPr bwMode="auto">
          <a:xfrm>
            <a:off x="0" y="9091724"/>
            <a:ext cx="7633252" cy="450452"/>
          </a:xfrm>
          <a:prstGeom prst="rect">
            <a:avLst/>
          </a:prstGeom>
          <a:noFill/>
          <a:ln w="9525">
            <a:noFill/>
            <a:miter lim="800000"/>
            <a:headEnd/>
            <a:tailEnd/>
          </a:ln>
          <a:effectLst/>
        </p:spPr>
        <p:txBody>
          <a:bodyPr vert="horz" wrap="square" lIns="100258" tIns="50130" rIns="100258" bIns="50130" numCol="1" anchor="b" anchorCtr="0" compatLnSpc="1">
            <a:prstTxWarp prst="textNoShape">
              <a:avLst/>
            </a:prstTxWarp>
            <a:spAutoFit/>
          </a:bodyPr>
          <a:lstStyle>
            <a:lvl1pPr algn="ctr" defTabSz="1002849" eaLnBrk="0" hangingPunct="0">
              <a:lnSpc>
                <a:spcPct val="100000"/>
              </a:lnSpc>
              <a:defRPr sz="1200" b="0">
                <a:solidFill>
                  <a:schemeClr val="tx1"/>
                </a:solidFill>
                <a:latin typeface="Arial" charset="0"/>
              </a:defRPr>
            </a:lvl1pPr>
          </a:lstStyle>
          <a:p>
            <a:r>
              <a:rPr lang="en-US" sz="1000" dirty="0" err="1"/>
              <a:t>SQLskills</a:t>
            </a:r>
            <a:r>
              <a:rPr lang="en-US" sz="1000" dirty="0"/>
              <a:t> Immersion Event for Developers</a:t>
            </a:r>
          </a:p>
          <a:p>
            <a:r>
              <a:rPr lang="en-US" dirty="0"/>
              <a:t>Page </a:t>
            </a:r>
            <a:fld id="{3EE71A02-C3BF-4CBD-B41A-450E6E94C5D3}" type="slidenum">
              <a:rPr lang="en-US"/>
              <a:pPr/>
              <a:t>‹#›</a:t>
            </a:fld>
            <a:endParaRPr lang="en-US" dirty="0"/>
          </a:p>
        </p:txBody>
      </p:sp>
    </p:spTree>
    <p:extLst>
      <p:ext uri="{BB962C8B-B14F-4D97-AF65-F5344CB8AC3E}">
        <p14:creationId xmlns:p14="http://schemas.microsoft.com/office/powerpoint/2010/main" val="17837902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84" name="Rectangle 8"/>
          <p:cNvSpPr>
            <a:spLocks noGrp="1" noRot="1" noChangeAspect="1" noChangeArrowheads="1" noTextEdit="1"/>
          </p:cNvSpPr>
          <p:nvPr>
            <p:ph type="sldImg" idx="2"/>
          </p:nvPr>
        </p:nvSpPr>
        <p:spPr bwMode="auto">
          <a:xfrm>
            <a:off x="1258888" y="720725"/>
            <a:ext cx="4800600" cy="3600450"/>
          </a:xfrm>
          <a:prstGeom prst="rect">
            <a:avLst/>
          </a:prstGeom>
          <a:noFill/>
          <a:ln w="9525">
            <a:solidFill>
              <a:srgbClr val="000000"/>
            </a:solidFill>
            <a:miter lim="800000"/>
            <a:headEnd/>
            <a:tailEnd/>
          </a:ln>
          <a:effectLst/>
        </p:spPr>
      </p:sp>
      <p:sp>
        <p:nvSpPr>
          <p:cNvPr id="50185" name="Rectangle 9"/>
          <p:cNvSpPr>
            <a:spLocks noGrp="1" noChangeArrowheads="1"/>
          </p:cNvSpPr>
          <p:nvPr>
            <p:ph type="hdr" sz="quarter"/>
          </p:nvPr>
        </p:nvSpPr>
        <p:spPr bwMode="auto">
          <a:xfrm>
            <a:off x="0" y="0"/>
            <a:ext cx="3170583" cy="478748"/>
          </a:xfrm>
          <a:prstGeom prst="rect">
            <a:avLst/>
          </a:prstGeom>
          <a:noFill/>
          <a:ln w="9525">
            <a:noFill/>
            <a:miter lim="800000"/>
            <a:headEnd/>
            <a:tailEnd/>
          </a:ln>
          <a:effectLst/>
        </p:spPr>
        <p:txBody>
          <a:bodyPr vert="horz" wrap="square" lIns="96642" tIns="48321" rIns="96642" bIns="48321" numCol="1" anchor="t" anchorCtr="0" compatLnSpc="1">
            <a:prstTxWarp prst="textNoShape">
              <a:avLst/>
            </a:prstTxWarp>
          </a:bodyPr>
          <a:lstStyle>
            <a:lvl1pPr defTabSz="964974">
              <a:lnSpc>
                <a:spcPct val="100000"/>
              </a:lnSpc>
              <a:defRPr sz="1300" b="0">
                <a:solidFill>
                  <a:schemeClr val="tx1"/>
                </a:solidFill>
                <a:latin typeface="Times New Roman" pitchFamily="18" charset="0"/>
              </a:defRPr>
            </a:lvl1pPr>
          </a:lstStyle>
          <a:p>
            <a:endParaRPr lang="en-US"/>
          </a:p>
        </p:txBody>
      </p:sp>
      <p:sp>
        <p:nvSpPr>
          <p:cNvPr id="50186" name="Rectangle 10"/>
          <p:cNvSpPr>
            <a:spLocks noGrp="1" noChangeArrowheads="1"/>
          </p:cNvSpPr>
          <p:nvPr>
            <p:ph type="dt" idx="1"/>
          </p:nvPr>
        </p:nvSpPr>
        <p:spPr bwMode="auto">
          <a:xfrm>
            <a:off x="4142962" y="0"/>
            <a:ext cx="3170583" cy="478748"/>
          </a:xfrm>
          <a:prstGeom prst="rect">
            <a:avLst/>
          </a:prstGeom>
          <a:noFill/>
          <a:ln w="9525">
            <a:noFill/>
            <a:miter lim="800000"/>
            <a:headEnd/>
            <a:tailEnd/>
          </a:ln>
          <a:effectLst/>
        </p:spPr>
        <p:txBody>
          <a:bodyPr vert="horz" wrap="square" lIns="96642" tIns="48321" rIns="96642" bIns="48321" numCol="1" anchor="t" anchorCtr="0" compatLnSpc="1">
            <a:prstTxWarp prst="textNoShape">
              <a:avLst/>
            </a:prstTxWarp>
          </a:bodyPr>
          <a:lstStyle>
            <a:lvl1pPr algn="r" defTabSz="964974">
              <a:lnSpc>
                <a:spcPct val="100000"/>
              </a:lnSpc>
              <a:defRPr sz="1300" b="0">
                <a:solidFill>
                  <a:schemeClr val="tx1"/>
                </a:solidFill>
                <a:latin typeface="Times New Roman" pitchFamily="18" charset="0"/>
              </a:defRPr>
            </a:lvl1pPr>
          </a:lstStyle>
          <a:p>
            <a:endParaRPr lang="en-US"/>
          </a:p>
        </p:txBody>
      </p:sp>
      <p:sp>
        <p:nvSpPr>
          <p:cNvPr id="50187" name="Rectangle 11"/>
          <p:cNvSpPr>
            <a:spLocks noGrp="1" noChangeArrowheads="1"/>
          </p:cNvSpPr>
          <p:nvPr>
            <p:ph type="body" sz="quarter" idx="3"/>
          </p:nvPr>
        </p:nvSpPr>
        <p:spPr bwMode="auto">
          <a:xfrm>
            <a:off x="732183" y="4561226"/>
            <a:ext cx="5850835" cy="4318573"/>
          </a:xfrm>
          <a:prstGeom prst="rect">
            <a:avLst/>
          </a:prstGeom>
          <a:noFill/>
          <a:ln w="9525">
            <a:noFill/>
            <a:miter lim="800000"/>
            <a:headEnd/>
            <a:tailEnd/>
          </a:ln>
          <a:effectLst/>
        </p:spPr>
        <p:txBody>
          <a:bodyPr vert="horz" wrap="square" lIns="96642" tIns="48321" rIns="96642" bIns="4832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0188" name="Rectangle 12"/>
          <p:cNvSpPr>
            <a:spLocks noGrp="1" noChangeArrowheads="1"/>
          </p:cNvSpPr>
          <p:nvPr>
            <p:ph type="ftr" sz="quarter" idx="4"/>
          </p:nvPr>
        </p:nvSpPr>
        <p:spPr bwMode="auto">
          <a:xfrm>
            <a:off x="1" y="9120813"/>
            <a:ext cx="6054587" cy="478748"/>
          </a:xfrm>
          <a:prstGeom prst="rect">
            <a:avLst/>
          </a:prstGeom>
          <a:noFill/>
          <a:ln w="9525">
            <a:noFill/>
            <a:miter lim="800000"/>
            <a:headEnd/>
            <a:tailEnd/>
          </a:ln>
          <a:effectLst/>
        </p:spPr>
        <p:txBody>
          <a:bodyPr vert="horz" wrap="square" lIns="96642" tIns="48321" rIns="96642" bIns="48321" numCol="1" anchor="b" anchorCtr="0" compatLnSpc="1">
            <a:prstTxWarp prst="textNoShape">
              <a:avLst/>
            </a:prstTxWarp>
          </a:bodyPr>
          <a:lstStyle>
            <a:lvl1pPr defTabSz="964974">
              <a:lnSpc>
                <a:spcPct val="100000"/>
              </a:lnSpc>
              <a:defRPr sz="800" b="0">
                <a:solidFill>
                  <a:schemeClr val="tx1"/>
                </a:solidFill>
                <a:latin typeface="Arial" charset="0"/>
              </a:defRPr>
            </a:lvl1pPr>
          </a:lstStyle>
          <a:p>
            <a:r>
              <a:rPr lang="en-US"/>
              <a:t>© Bob Beauchemin</a:t>
            </a:r>
          </a:p>
          <a:p>
            <a:r>
              <a:rPr lang="en-US"/>
              <a:t>All Rights Reserved</a:t>
            </a:r>
            <a:endParaRPr lang="en-US" sz="1000"/>
          </a:p>
        </p:txBody>
      </p:sp>
      <p:sp>
        <p:nvSpPr>
          <p:cNvPr id="50189" name="Rectangle 13"/>
          <p:cNvSpPr>
            <a:spLocks noGrp="1" noChangeArrowheads="1"/>
          </p:cNvSpPr>
          <p:nvPr>
            <p:ph type="sldNum" sz="quarter" idx="5"/>
          </p:nvPr>
        </p:nvSpPr>
        <p:spPr bwMode="auto">
          <a:xfrm>
            <a:off x="6147353" y="9120813"/>
            <a:ext cx="1166191" cy="478748"/>
          </a:xfrm>
          <a:prstGeom prst="rect">
            <a:avLst/>
          </a:prstGeom>
          <a:noFill/>
          <a:ln w="9525">
            <a:noFill/>
            <a:miter lim="800000"/>
            <a:headEnd/>
            <a:tailEnd/>
          </a:ln>
          <a:effectLst/>
        </p:spPr>
        <p:txBody>
          <a:bodyPr vert="horz" wrap="square" lIns="96642" tIns="48321" rIns="96642" bIns="48321" numCol="1" anchor="b" anchorCtr="0" compatLnSpc="1">
            <a:prstTxWarp prst="textNoShape">
              <a:avLst/>
            </a:prstTxWarp>
          </a:bodyPr>
          <a:lstStyle>
            <a:lvl1pPr algn="r" defTabSz="964974">
              <a:lnSpc>
                <a:spcPct val="100000"/>
              </a:lnSpc>
              <a:defRPr sz="1300" b="0">
                <a:solidFill>
                  <a:schemeClr val="tx1"/>
                </a:solidFill>
                <a:latin typeface="Times New Roman" pitchFamily="18" charset="0"/>
              </a:defRPr>
            </a:lvl1pPr>
          </a:lstStyle>
          <a:p>
            <a:fld id="{6FF6857E-9AB2-43A3-B43F-73FF1EFBD7B7}" type="slidenum">
              <a:rPr lang="en-US"/>
              <a:pPr/>
              <a:t>‹#›</a:t>
            </a:fld>
            <a:endParaRPr lang="en-US"/>
          </a:p>
        </p:txBody>
      </p:sp>
    </p:spTree>
    <p:extLst>
      <p:ext uri="{BB962C8B-B14F-4D97-AF65-F5344CB8AC3E}">
        <p14:creationId xmlns:p14="http://schemas.microsoft.com/office/powerpoint/2010/main" val="1166357201"/>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sqlskills.com/blogs/bobb/2007/11/20/ServiceBrokerPrioritiesInSQLServer2008CTP5AnOverview.aspx" TargetMode="External"/><Relationship Id="rId2" Type="http://schemas.openxmlformats.org/officeDocument/2006/relationships/slide" Target="../slides/slide14.xml"/><Relationship Id="rId1" Type="http://schemas.openxmlformats.org/officeDocument/2006/relationships/notesMaster" Target="../notesMasters/notesMaster1.xml"/><Relationship Id="rId5" Type="http://schemas.openxmlformats.org/officeDocument/2006/relationships/hyperlink" Target="http://www.sqlskills.com/blogs/bobb/2008/01/21/ServiceBrokerInSQLServer2008WhenSentMessageAndReceiveMessagePriorityAreDifferent.aspx" TargetMode="External"/><Relationship Id="rId4" Type="http://schemas.openxmlformats.org/officeDocument/2006/relationships/hyperlink" Target="http://www.sqlskills.com/blogs/bobb/2008/01/21/ServiceBrokerInSQLServer2008PriorityByContract.aspx"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SQLskills.com</a:t>
            </a:r>
          </a:p>
          <a:p>
            <a:r>
              <a:rPr lang="en-US"/>
              <a:t>SYSolutions, Inc. All rights reserved.</a:t>
            </a:r>
          </a:p>
        </p:txBody>
      </p:sp>
      <p:sp>
        <p:nvSpPr>
          <p:cNvPr id="7" name="Rectangle 13"/>
          <p:cNvSpPr>
            <a:spLocks noGrp="1" noChangeArrowheads="1"/>
          </p:cNvSpPr>
          <p:nvPr>
            <p:ph type="sldNum" sz="quarter" idx="5"/>
          </p:nvPr>
        </p:nvSpPr>
        <p:spPr>
          <a:ln/>
        </p:spPr>
        <p:txBody>
          <a:bodyPr/>
          <a:lstStyle/>
          <a:p>
            <a:fld id="{9397093F-9570-43B9-9A19-66E7D58F57EE}" type="slidenum">
              <a:rPr lang="en-US"/>
              <a:pPr/>
              <a:t>1</a:t>
            </a:fld>
            <a:endParaRPr lang="en-US"/>
          </a:p>
        </p:txBody>
      </p:sp>
      <p:sp>
        <p:nvSpPr>
          <p:cNvPr id="969730" name="Rectangle 2"/>
          <p:cNvSpPr>
            <a:spLocks noGrp="1" noRot="1" noChangeAspect="1" noChangeArrowheads="1" noTextEdit="1"/>
          </p:cNvSpPr>
          <p:nvPr>
            <p:ph type="sldImg"/>
          </p:nvPr>
        </p:nvSpPr>
        <p:spPr>
          <a:xfrm>
            <a:off x="1255713" y="717550"/>
            <a:ext cx="4803775" cy="3602038"/>
          </a:xfrm>
          <a:ln/>
        </p:spPr>
      </p:sp>
      <p:sp>
        <p:nvSpPr>
          <p:cNvPr id="969731" name="Rectangle 3"/>
          <p:cNvSpPr>
            <a:spLocks noGrp="1" noChangeArrowheads="1"/>
          </p:cNvSpPr>
          <p:nvPr>
            <p:ph type="body" idx="1"/>
          </p:nvPr>
        </p:nvSpPr>
        <p:spPr>
          <a:xfrm>
            <a:off x="731998" y="4560249"/>
            <a:ext cx="5851206" cy="4322043"/>
          </a:xfrm>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TextEdit="1"/>
          </p:cNvSpPr>
          <p:nvPr>
            <p:ph type="sldImg"/>
          </p:nvPr>
        </p:nvSpPr>
        <p:spPr>
          <a:ln/>
        </p:spPr>
      </p:sp>
      <p:sp>
        <p:nvSpPr>
          <p:cNvPr id="4" name="Notes Placeholder 3"/>
          <p:cNvSpPr>
            <a:spLocks noGrp="1"/>
          </p:cNvSpPr>
          <p:nvPr>
            <p:ph type="body" sz="quarter" idx="10"/>
          </p:nvPr>
        </p:nvSpPr>
        <p:spPr>
          <a:xfrm>
            <a:off x="730866" y="4559892"/>
            <a:ext cx="5853469" cy="4320879"/>
          </a:xfrm>
          <a:prstGeom prst="rect">
            <a:avLst/>
          </a:prstGeom>
        </p:spPr>
        <p:txBody>
          <a:bodyPr>
            <a:normAutofit/>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TextEdit="1"/>
          </p:cNvSpPr>
          <p:nvPr>
            <p:ph type="sldImg"/>
          </p:nvPr>
        </p:nvSpPr>
        <p:spPr>
          <a:ln/>
        </p:spPr>
      </p:sp>
      <p:sp>
        <p:nvSpPr>
          <p:cNvPr id="4" name="Notes Placeholder 3"/>
          <p:cNvSpPr>
            <a:spLocks noGrp="1"/>
          </p:cNvSpPr>
          <p:nvPr>
            <p:ph type="body" sz="quarter" idx="10"/>
          </p:nvPr>
        </p:nvSpPr>
        <p:spPr>
          <a:xfrm>
            <a:off x="730866" y="4559892"/>
            <a:ext cx="5853469" cy="4320879"/>
          </a:xfrm>
          <a:prstGeom prst="rect">
            <a:avLst/>
          </a:prstGeom>
        </p:spPr>
        <p:txBody>
          <a:bodyPr>
            <a:normAutofit/>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0866" y="4559892"/>
            <a:ext cx="5853469" cy="4320879"/>
          </a:xfrm>
          <a:prstGeom prst="rect">
            <a:avLst/>
          </a:prstGeom>
        </p:spPr>
        <p:txBody>
          <a:bodyPr>
            <a:normAutofit/>
          </a:bodyPr>
          <a:lstStyle/>
          <a:p>
            <a:r>
              <a:rPr lang="en-US" dirty="0" smtClean="0"/>
              <a:t>Reference:</a:t>
            </a:r>
            <a:r>
              <a:rPr lang="en-US" baseline="0" dirty="0" smtClean="0"/>
              <a:t> </a:t>
            </a:r>
            <a:r>
              <a:rPr lang="en-US" sz="1300" u="sng" dirty="0">
                <a:hlinkClick r:id="rId3"/>
              </a:rPr>
              <a:t>http://www.sqlskills.com/blogs/bobb/2007/11/20/ServiceBrokerPrioritiesInSQLServer2008CTP5AnOverview.aspx</a:t>
            </a:r>
            <a:r>
              <a:rPr lang="en-US" sz="1300" dirty="0"/>
              <a:t>  </a:t>
            </a:r>
          </a:p>
          <a:p>
            <a:r>
              <a:rPr lang="en-US" sz="1300" dirty="0"/>
              <a:t>And </a:t>
            </a:r>
            <a:r>
              <a:rPr lang="en-US" sz="1300" u="sng" dirty="0">
                <a:hlinkClick r:id="rId4"/>
              </a:rPr>
              <a:t>http://www.sqlskills.com/blogs/bobb/2008/01/21/ServiceBrokerInSQLServer2008PriorityByContract.aspx</a:t>
            </a:r>
            <a:r>
              <a:rPr lang="en-US" sz="1300" dirty="0"/>
              <a:t>  </a:t>
            </a:r>
          </a:p>
          <a:p>
            <a:r>
              <a:rPr lang="en-US" sz="1300" dirty="0"/>
              <a:t>And </a:t>
            </a:r>
            <a:r>
              <a:rPr lang="en-US" sz="1300" u="sng" dirty="0">
                <a:hlinkClick r:id="rId5"/>
              </a:rPr>
              <a:t>http://www.sqlskills.com/blogs/bobb/2008/01/21/ServiceBrokerInSQLServer2008WhenSentMessageAndReceiveMessagePriorityAreDifferent.aspx</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14</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0866" y="4559892"/>
            <a:ext cx="5853469" cy="4320879"/>
          </a:xfrm>
          <a:prstGeom prst="rect">
            <a:avLst/>
          </a:prstGeom>
        </p:spPr>
        <p:txBody>
          <a:bodyPr>
            <a:normAutofit/>
          </a:bodyPr>
          <a:lstStyle/>
          <a:p>
            <a:pPr defTabSz="966470">
              <a:defRPr/>
            </a:pPr>
            <a:endParaRPr lang="en-US" sz="1300"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23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SQLskills.com</a:t>
            </a:r>
          </a:p>
          <a:p>
            <a:r>
              <a:rPr lang="en-US"/>
              <a:t>SYSolutions, Inc. All rights reserved.</a:t>
            </a:r>
          </a:p>
        </p:txBody>
      </p:sp>
      <p:sp>
        <p:nvSpPr>
          <p:cNvPr id="7" name="Rectangle 13"/>
          <p:cNvSpPr>
            <a:spLocks noGrp="1" noChangeArrowheads="1"/>
          </p:cNvSpPr>
          <p:nvPr>
            <p:ph type="sldNum" sz="quarter" idx="5"/>
          </p:nvPr>
        </p:nvSpPr>
        <p:spPr>
          <a:ln/>
        </p:spPr>
        <p:txBody>
          <a:bodyPr/>
          <a:lstStyle/>
          <a:p>
            <a:fld id="{3157E71E-AD7E-4C97-B571-92512A4A19C0}" type="slidenum">
              <a:rPr lang="en-US"/>
              <a:pPr/>
              <a:t>33</a:t>
            </a:fld>
            <a:endParaRPr lang="en-US"/>
          </a:p>
        </p:txBody>
      </p:sp>
      <p:sp>
        <p:nvSpPr>
          <p:cNvPr id="882690" name="Rectangle 2"/>
          <p:cNvSpPr>
            <a:spLocks noGrp="1" noRot="1" noChangeAspect="1" noChangeArrowheads="1" noTextEdit="1"/>
          </p:cNvSpPr>
          <p:nvPr>
            <p:ph type="sldImg"/>
          </p:nvPr>
        </p:nvSpPr>
        <p:spPr>
          <a:xfrm>
            <a:off x="1257300" y="717550"/>
            <a:ext cx="4803775" cy="3602038"/>
          </a:xfrm>
          <a:ln/>
        </p:spPr>
      </p:sp>
      <p:sp>
        <p:nvSpPr>
          <p:cNvPr id="882691" name="Rectangle 3"/>
          <p:cNvSpPr>
            <a:spLocks noGrp="1" noChangeArrowheads="1"/>
          </p:cNvSpPr>
          <p:nvPr>
            <p:ph type="body" idx="1"/>
          </p:nvPr>
        </p:nvSpPr>
        <p:spPr>
          <a:xfrm>
            <a:off x="731998" y="4560249"/>
            <a:ext cx="5851206" cy="4322043"/>
          </a:xfrm>
        </p:spPr>
        <p:txBody>
          <a:bodyPr/>
          <a:lstStyle/>
          <a:p>
            <a:pPr>
              <a:buFontTx/>
              <a:buChar char="•"/>
            </a:pPr>
            <a:r>
              <a:rPr lang="en-US" b="1"/>
              <a:t>Transactional messages </a:t>
            </a:r>
            <a:r>
              <a:rPr lang="en-US"/>
              <a:t>The retrieval of a transactional message can be combined with other operation such as retrieving one or more other transactional messages, sending one or more other messages, or updating a database within a single transaction that can be aborted if any action in the transaction fails. </a:t>
            </a:r>
          </a:p>
          <a:p>
            <a:endParaRPr lang="en-US"/>
          </a:p>
          <a:p>
            <a:r>
              <a:rPr lang="en-US"/>
              <a:t>So what actions lock a conversation group? All of the following statements in your service program require a locked conversation group:</a:t>
            </a:r>
          </a:p>
          <a:p>
            <a:r>
              <a:rPr lang="en-US"/>
              <a:t>BEGIN DIALOG </a:t>
            </a:r>
          </a:p>
          <a:p>
            <a:r>
              <a:rPr lang="en-US"/>
              <a:t>END  CONVERSATION</a:t>
            </a:r>
          </a:p>
          <a:p>
            <a:r>
              <a:rPr lang="en-US"/>
              <a:t>MOVE  CONVERSATION</a:t>
            </a:r>
          </a:p>
          <a:p>
            <a:r>
              <a:rPr lang="en-US"/>
              <a:t>SEND</a:t>
            </a:r>
          </a:p>
          <a:p>
            <a:r>
              <a:rPr lang="en-US"/>
              <a:t>RECEIVE</a:t>
            </a:r>
          </a:p>
          <a:p>
            <a:endParaRPr lang="en-US"/>
          </a:p>
          <a:p>
            <a:pPr>
              <a:buFontTx/>
              <a:buChar char="•"/>
            </a:pPr>
            <a:r>
              <a:rPr lang="en-US"/>
              <a:t>If you want to send a message as a result of receiving another, you should do so in a transaction. Explaining this further, if you receive a message in a transaction that is subsequently rolled back, the message will be returned to the queue. If you send a message in a transaction that is subsequently rolled back, the message will not be sent. Therefore if you do both in the same transaction, either you both receive a message and send another successfully, or you do neither. </a:t>
            </a:r>
            <a:endParaRPr lang="en-US" altLang="ja-JP"/>
          </a:p>
          <a:p>
            <a:pPr>
              <a:buFontTx/>
              <a:buChar char="•"/>
            </a:pPr>
            <a:r>
              <a:rPr lang="en-US" altLang="ja-JP"/>
              <a:t>Keep transactions short – don’t involve UI or require user feedback in the middle of a transaction for example.</a:t>
            </a:r>
          </a:p>
          <a:p>
            <a:pPr>
              <a:buFontTx/>
              <a:buChar char="•"/>
            </a:pPr>
            <a:r>
              <a:rPr lang="en-US" altLang="ja-JP"/>
              <a:t>"Reading one at a time..." Unless there's significant work involved in processing each message. Should be balanced against trying to keep transactions short -- holding a transaction open for a long time to reduce roundtrips to the database for messages may be a bad idea (concurrency in messages is no big deal, but this may be a problem for concurrency in the rest of the system.)</a:t>
            </a:r>
          </a:p>
          <a:p>
            <a:pPr>
              <a:buFontTx/>
              <a:buChar char="•"/>
            </a:pPr>
            <a:r>
              <a:rPr lang="en-US" altLang="ja-JP"/>
              <a:t>Move processing to server to reduce network round trip – for ex, use activation instead of ADO.NET to pull messages. </a:t>
            </a:r>
            <a:r>
              <a:rPr lang="en-US"/>
              <a:t>User stored procedures to minimize network roundtrips</a:t>
            </a:r>
            <a:r>
              <a:rPr lang="en-US" altLang="ja-JP"/>
              <a:t>.</a:t>
            </a:r>
          </a:p>
          <a:p>
            <a:pPr>
              <a:buFontTx/>
              <a:buChar char="•"/>
            </a:pPr>
            <a:endParaRPr lang="en-US" altLang="ja-JP"/>
          </a:p>
          <a:p>
            <a:pPr>
              <a:buFontTx/>
              <a:buChar char="•"/>
            </a:pPr>
            <a:r>
              <a:rPr lang="en-US" altLang="ja-JP"/>
              <a:t>If you send the broker error message, it doesn’t have the same semantics.</a:t>
            </a:r>
          </a:p>
          <a:p>
            <a:pPr>
              <a:buFontTx/>
              <a:buChar char="•"/>
            </a:pPr>
            <a:endParaRPr lang="en-US" altLang="ja-JP"/>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SQLskills.com</a:t>
            </a:r>
          </a:p>
          <a:p>
            <a:r>
              <a:rPr lang="en-US"/>
              <a:t>SYSolutions, Inc. All rights reserved.</a:t>
            </a:r>
          </a:p>
        </p:txBody>
      </p:sp>
      <p:sp>
        <p:nvSpPr>
          <p:cNvPr id="7" name="Rectangle 13"/>
          <p:cNvSpPr>
            <a:spLocks noGrp="1" noChangeArrowheads="1"/>
          </p:cNvSpPr>
          <p:nvPr>
            <p:ph type="sldNum" sz="quarter" idx="5"/>
          </p:nvPr>
        </p:nvSpPr>
        <p:spPr>
          <a:ln/>
        </p:spPr>
        <p:txBody>
          <a:bodyPr/>
          <a:lstStyle/>
          <a:p>
            <a:fld id="{839A9E64-A087-4628-A963-8154980779DD}" type="slidenum">
              <a:rPr lang="en-US"/>
              <a:pPr/>
              <a:t>34</a:t>
            </a:fld>
            <a:endParaRPr lang="en-US"/>
          </a:p>
        </p:txBody>
      </p:sp>
      <p:sp>
        <p:nvSpPr>
          <p:cNvPr id="884738" name="Rectangle 2"/>
          <p:cNvSpPr>
            <a:spLocks noGrp="1" noRot="1" noChangeAspect="1" noChangeArrowheads="1" noTextEdit="1"/>
          </p:cNvSpPr>
          <p:nvPr>
            <p:ph type="sldImg"/>
          </p:nvPr>
        </p:nvSpPr>
        <p:spPr>
          <a:xfrm>
            <a:off x="1257300" y="717550"/>
            <a:ext cx="4803775" cy="3602038"/>
          </a:xfrm>
          <a:ln/>
        </p:spPr>
      </p:sp>
      <p:sp>
        <p:nvSpPr>
          <p:cNvPr id="884739" name="Rectangle 3"/>
          <p:cNvSpPr>
            <a:spLocks noGrp="1" noChangeArrowheads="1"/>
          </p:cNvSpPr>
          <p:nvPr>
            <p:ph type="body" idx="1"/>
          </p:nvPr>
        </p:nvSpPr>
        <p:spPr>
          <a:xfrm>
            <a:off x="731998" y="4560249"/>
            <a:ext cx="5851206" cy="4322043"/>
          </a:xfrm>
        </p:spPr>
        <p:txBody>
          <a:bodyPr/>
          <a:lstStyle/>
          <a:p>
            <a:pPr>
              <a:buFontTx/>
              <a:buChar char="•"/>
            </a:pPr>
            <a:r>
              <a:rPr lang="en-US" b="1"/>
              <a:t>Don't hesitate to use Service Broker within a single database. Think about how to divide an application into services so it can scale out</a:t>
            </a:r>
            <a:r>
              <a:rPr lang="en-US" altLang="ja-JP" b="1"/>
              <a:t>.</a:t>
            </a:r>
            <a:endParaRPr lang="en-US" b="1"/>
          </a:p>
          <a:p>
            <a:r>
              <a:rPr lang="en-US"/>
              <a:t>Tightly coupled Components:</a:t>
            </a:r>
          </a:p>
          <a:p>
            <a:pPr lvl="1"/>
            <a:r>
              <a:rPr lang="en-US"/>
              <a:t>Share a trust domain</a:t>
            </a:r>
          </a:p>
          <a:p>
            <a:pPr lvl="1"/>
            <a:r>
              <a:rPr lang="en-US"/>
              <a:t>Share life-cycles</a:t>
            </a:r>
          </a:p>
          <a:p>
            <a:pPr lvl="1"/>
            <a:r>
              <a:rPr lang="en-US"/>
              <a:t>Share common programming model</a:t>
            </a:r>
          </a:p>
          <a:p>
            <a:pPr lvl="1"/>
            <a:r>
              <a:rPr lang="en-US"/>
              <a:t>Are typically executed serially</a:t>
            </a:r>
          </a:p>
          <a:p>
            <a:pPr lvl="1"/>
            <a:r>
              <a:rPr lang="en-US"/>
              <a:t>Often activate each other</a:t>
            </a:r>
          </a:p>
          <a:p>
            <a:pPr lvl="1"/>
            <a:r>
              <a:rPr lang="en-US"/>
              <a:t>Run as part of a single transaction</a:t>
            </a:r>
          </a:p>
          <a:p>
            <a:pPr lvl="1"/>
            <a:r>
              <a:rPr lang="en-US"/>
              <a:t>Are typically installed and configured together</a:t>
            </a:r>
          </a:p>
          <a:p>
            <a:pPr lvl="1"/>
            <a:endParaRPr lang="en-US" b="1"/>
          </a:p>
          <a:p>
            <a:r>
              <a:rPr lang="en-US"/>
              <a:t>Loosely coupled services:</a:t>
            </a:r>
          </a:p>
          <a:p>
            <a:pPr lvl="1"/>
            <a:r>
              <a:rPr lang="en-US"/>
              <a:t>Often live in different trust domains</a:t>
            </a:r>
          </a:p>
          <a:p>
            <a:pPr lvl="1"/>
            <a:r>
              <a:rPr lang="en-US"/>
              <a:t>Often do not share life-cycles</a:t>
            </a:r>
          </a:p>
          <a:p>
            <a:pPr lvl="1"/>
            <a:r>
              <a:rPr lang="en-US"/>
              <a:t>Are often built using disparate programming models</a:t>
            </a:r>
          </a:p>
          <a:p>
            <a:pPr lvl="1"/>
            <a:r>
              <a:rPr lang="en-US"/>
              <a:t>Typically execute asynchronously</a:t>
            </a:r>
          </a:p>
          <a:p>
            <a:pPr lvl="1"/>
            <a:r>
              <a:rPr lang="en-US"/>
              <a:t>Never run in a common transaction</a:t>
            </a:r>
          </a:p>
          <a:p>
            <a:pPr lvl="1"/>
            <a:r>
              <a:rPr lang="en-US"/>
              <a:t>Often administered by different organizations </a:t>
            </a:r>
            <a:br>
              <a:rPr lang="en-US"/>
            </a:br>
            <a:r>
              <a:rPr lang="en-US"/>
              <a:t>(companies, departments, etc.)</a:t>
            </a:r>
          </a:p>
          <a:p>
            <a:endParaRPr lang="en-US" b="1"/>
          </a:p>
          <a:p>
            <a:pPr>
              <a:buFontTx/>
              <a:buChar char="•"/>
            </a:pPr>
            <a:r>
              <a:rPr lang="en-US" b="1"/>
              <a:t>But don’t end a event notification dialog!</a:t>
            </a:r>
            <a:endParaRPr lang="en-US" altLang="ja-JP" b="1"/>
          </a:p>
          <a:p>
            <a:endParaRPr lang="en-US" altLang="ja-JP"/>
          </a:p>
          <a:p>
            <a:pPr>
              <a:buFontTx/>
              <a:buChar char="•"/>
            </a:pPr>
            <a:r>
              <a:rPr lang="en-US"/>
              <a:t>Note that the user created in the remote service binding must have receive permission on the queue. The user that the stored proc executes as also must have receive permission on the queue if this user is different from the user represented by the remote service binding.</a:t>
            </a:r>
            <a:endParaRPr lang="en-US" altLang="ja-JP"/>
          </a:p>
          <a:p>
            <a:endParaRPr lang="en-US" altLang="ja-JP"/>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ctrTitle" sz="quarter"/>
          </p:nvPr>
        </p:nvSpPr>
        <p:spPr>
          <a:xfrm>
            <a:off x="0" y="106334"/>
            <a:ext cx="9144000" cy="701731"/>
          </a:xfrm>
          <a:effectLst>
            <a:outerShdw dist="17961" dir="2700000" algn="ctr" rotWithShape="0">
              <a:schemeClr val="bg2"/>
            </a:outerShdw>
          </a:effectLst>
        </p:spPr>
        <p:txBody>
          <a:bodyPr anchor="ctr"/>
          <a:lstStyle>
            <a:lvl1pPr algn="r">
              <a:defRPr baseline="0">
                <a:latin typeface="Calibri" pitchFamily="34" charset="0"/>
              </a:defRPr>
            </a:lvl1pPr>
          </a:lstStyle>
          <a:p>
            <a:r>
              <a:rPr lang="en-US" dirty="0"/>
              <a:t>Click to edit Master title style</a:t>
            </a:r>
          </a:p>
        </p:txBody>
      </p:sp>
      <p:sp>
        <p:nvSpPr>
          <p:cNvPr id="66565" name="Rectangle 5"/>
          <p:cNvSpPr>
            <a:spLocks noChangeAspect="1" noChangeArrowheads="1"/>
          </p:cNvSpPr>
          <p:nvPr userDrawn="1"/>
        </p:nvSpPr>
        <p:spPr bwMode="auto">
          <a:xfrm>
            <a:off x="227013" y="5481638"/>
            <a:ext cx="4056062" cy="1190625"/>
          </a:xfrm>
          <a:prstGeom prst="rect">
            <a:avLst/>
          </a:prstGeom>
          <a:noFill/>
          <a:ln w="9525">
            <a:noFill/>
            <a:miter lim="800000"/>
            <a:headEnd/>
            <a:tailEnd/>
          </a:ln>
          <a:effectLst/>
        </p:spPr>
        <p:txBody>
          <a:bodyPr>
            <a:spAutoFit/>
          </a:bodyPr>
          <a:lstStyle/>
          <a:p>
            <a:pPr>
              <a:lnSpc>
                <a:spcPct val="100000"/>
              </a:lnSpc>
              <a:buSzPct val="95000"/>
            </a:pPr>
            <a:r>
              <a:rPr lang="en-US" sz="3600" baseline="0" dirty="0">
                <a:solidFill>
                  <a:schemeClr val="accent1"/>
                </a:solidFill>
                <a:effectLst>
                  <a:outerShdw blurRad="38100" dist="38100" dir="2700000" algn="tl">
                    <a:srgbClr val="000000"/>
                  </a:outerShdw>
                </a:effectLst>
                <a:latin typeface="Calibri" pitchFamily="34" charset="0"/>
              </a:rPr>
              <a:t>Bob </a:t>
            </a:r>
            <a:r>
              <a:rPr lang="en-US" sz="3600" baseline="0" dirty="0" err="1">
                <a:solidFill>
                  <a:schemeClr val="accent1"/>
                </a:solidFill>
                <a:effectLst>
                  <a:outerShdw blurRad="38100" dist="38100" dir="2700000" algn="tl">
                    <a:srgbClr val="000000"/>
                  </a:outerShdw>
                </a:effectLst>
                <a:latin typeface="Calibri" pitchFamily="34" charset="0"/>
              </a:rPr>
              <a:t>Beauchemin</a:t>
            </a:r>
            <a:endParaRPr lang="en-US" sz="3600" baseline="0" dirty="0">
              <a:solidFill>
                <a:schemeClr val="accent1"/>
              </a:solidFill>
              <a:effectLst>
                <a:outerShdw blurRad="38100" dist="38100" dir="2700000" algn="tl">
                  <a:srgbClr val="000000"/>
                </a:outerShdw>
              </a:effectLst>
              <a:latin typeface="Calibri" pitchFamily="34" charset="0"/>
            </a:endParaRPr>
          </a:p>
          <a:p>
            <a:pPr>
              <a:lnSpc>
                <a:spcPct val="100000"/>
              </a:lnSpc>
              <a:buSzPct val="95000"/>
            </a:pPr>
            <a:r>
              <a:rPr lang="en-US" sz="3600" baseline="0" dirty="0">
                <a:solidFill>
                  <a:schemeClr val="accent1"/>
                </a:solidFill>
                <a:effectLst>
                  <a:outerShdw blurRad="38100" dist="38100" dir="2700000" algn="tl">
                    <a:srgbClr val="000000"/>
                  </a:outerShdw>
                </a:effectLst>
                <a:latin typeface="Calibri" pitchFamily="34" charset="0"/>
              </a:rPr>
              <a:t>SQLskills.com</a:t>
            </a:r>
          </a:p>
        </p:txBody>
      </p:sp>
      <p:pic>
        <p:nvPicPr>
          <p:cNvPr id="66570"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2" descr="content-page.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Content Placeholder 8"/>
          <p:cNvSpPr>
            <a:spLocks noGrp="1"/>
          </p:cNvSpPr>
          <p:nvPr>
            <p:ph idx="1"/>
          </p:nvPr>
        </p:nvSpPr>
        <p:spPr>
          <a:xfrm>
            <a:off x="304800" y="1371600"/>
            <a:ext cx="8610600" cy="5105400"/>
          </a:xfrm>
          <a:prstGeom prst="rect">
            <a:avLst/>
          </a:prstGeom>
        </p:spPr>
        <p:txBody>
          <a:bodyPr/>
          <a:lstStyle>
            <a:lvl1pPr>
              <a:buClr>
                <a:schemeClr val="accent2">
                  <a:lumMod val="75000"/>
                </a:schemeClr>
              </a:buClr>
              <a:defRPr sz="2800">
                <a:latin typeface="Calibri" pitchFamily="34" charset="0"/>
              </a:defRPr>
            </a:lvl1pPr>
            <a:lvl2pPr>
              <a:buClr>
                <a:schemeClr val="accent2">
                  <a:lumMod val="75000"/>
                </a:schemeClr>
              </a:buClr>
              <a:defRPr sz="2400">
                <a:latin typeface="Calibri" pitchFamily="34" charset="0"/>
              </a:defRPr>
            </a:lvl2pPr>
            <a:lvl3pPr>
              <a:buClr>
                <a:schemeClr val="accent2">
                  <a:lumMod val="75000"/>
                </a:schemeClr>
              </a:buClr>
              <a:defRPr sz="2000">
                <a:latin typeface="Calibri" pitchFamily="34" charset="0"/>
              </a:defRPr>
            </a:lvl3pPr>
            <a:lvl4pPr>
              <a:buClr>
                <a:schemeClr val="accent2">
                  <a:lumMod val="75000"/>
                </a:schemeClr>
              </a:buClr>
              <a:defRPr sz="1800">
                <a:latin typeface="Calibri" pitchFamily="34" charset="0"/>
              </a:defRPr>
            </a:lvl4pPr>
            <a:lvl5pPr>
              <a:buClr>
                <a:schemeClr val="accent2">
                  <a:lumMod val="75000"/>
                </a:schemeClr>
              </a:buClr>
              <a:defRPr sz="1800">
                <a:latin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Title 16"/>
          <p:cNvSpPr>
            <a:spLocks noGrp="1"/>
          </p:cNvSpPr>
          <p:nvPr>
            <p:ph type="title"/>
          </p:nvPr>
        </p:nvSpPr>
        <p:spPr bwMode="ltGray">
          <a:xfrm>
            <a:off x="304800" y="0"/>
            <a:ext cx="8610600" cy="1219200"/>
          </a:xfrm>
          <a:prstGeom prst="rect">
            <a:avLst/>
          </a:prstGeom>
        </p:spPr>
        <p:txBody>
          <a:bodyPr rtlCol="0" anchor="t" anchorCtr="0"/>
          <a:lstStyle>
            <a:lvl1pPr algn="ctr">
              <a:defRPr sz="3600" b="0" baseline="0">
                <a:solidFill>
                  <a:schemeClr val="bg1">
                    <a:lumMod val="85000"/>
                    <a:lumOff val="15000"/>
                  </a:schemeClr>
                </a:solidFill>
                <a:effectLst>
                  <a:outerShdw blurRad="50800" dist="38100" dir="18900000" algn="bl" rotWithShape="0">
                    <a:prstClr val="black">
                      <a:alpha val="40000"/>
                    </a:prstClr>
                  </a:outerShdw>
                </a:effectLst>
                <a:latin typeface="+mj-lt"/>
              </a:defRPr>
            </a:lvl1pPr>
          </a:lstStyle>
          <a:p>
            <a:r>
              <a:rPr kumimoji="0" lang="en-US" dirty="0" smtClean="0"/>
              <a:t>Click to edit Master title style</a:t>
            </a:r>
            <a:endParaRPr kumimoji="0"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ctr">
              <a:buNone/>
              <a:defRPr>
                <a:solidFill>
                  <a:schemeClr val="accent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ctr">
              <a:buNone/>
              <a:defRPr>
                <a:solidFill>
                  <a:schemeClr val="accent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08962" name="Rectangle 2"/>
          <p:cNvSpPr>
            <a:spLocks noGrp="1" noChangeArrowheads="1"/>
          </p:cNvSpPr>
          <p:nvPr>
            <p:ph type="ctrTitle"/>
          </p:nvPr>
        </p:nvSpPr>
        <p:spPr>
          <a:xfrm>
            <a:off x="265113" y="112713"/>
            <a:ext cx="8599487" cy="750887"/>
          </a:xfrm>
          <a:effectLst>
            <a:outerShdw dist="17961" dir="2700000" algn="ctr" rotWithShape="0">
              <a:schemeClr val="bg2">
                <a:alpha val="50000"/>
              </a:schemeClr>
            </a:outerShdw>
          </a:effectLst>
        </p:spPr>
        <p:txBody>
          <a:bodyPr anchor="ctr"/>
          <a:lstStyle>
            <a:lvl1pPr>
              <a:defRPr/>
            </a:lvl1pPr>
          </a:lstStyle>
          <a:p>
            <a:r>
              <a:rPr lang="en-US"/>
              <a:t>Click to edit Master title style</a:t>
            </a:r>
          </a:p>
        </p:txBody>
      </p:sp>
      <p:sp>
        <p:nvSpPr>
          <p:cNvPr id="808963" name="Rectangle 3"/>
          <p:cNvSpPr>
            <a:spLocks noGrp="1" noChangeArrowheads="1"/>
          </p:cNvSpPr>
          <p:nvPr>
            <p:ph type="subTitle" idx="1"/>
          </p:nvPr>
        </p:nvSpPr>
        <p:spPr>
          <a:xfrm>
            <a:off x="263525" y="4756150"/>
            <a:ext cx="8659813" cy="641350"/>
          </a:xfrm>
        </p:spPr>
        <p:txBody>
          <a:bodyPr anchor="ctr"/>
          <a:lstStyle>
            <a:lvl1pPr marL="0" indent="0">
              <a:buFont typeface="Wingdings" pitchFamily="2" charset="2"/>
              <a:buNone/>
              <a:defRPr sz="3600">
                <a:solidFill>
                  <a:schemeClr val="accent1"/>
                </a:solidFill>
              </a:defRPr>
            </a:lvl1pPr>
          </a:lstStyle>
          <a:p>
            <a:r>
              <a:rPr lang="en-US"/>
              <a:t>Click to edit Master subtitle style</a:t>
            </a:r>
          </a:p>
        </p:txBody>
      </p:sp>
      <p:pic>
        <p:nvPicPr>
          <p:cNvPr id="808964" name="Picture 4" descr="sqlskills_logo_pure"/>
          <p:cNvPicPr>
            <a:picLocks noChangeAspect="1" noChangeArrowheads="1"/>
          </p:cNvPicPr>
          <p:nvPr/>
        </p:nvPicPr>
        <p:blipFill>
          <a:blip r:embed="rId3" cstate="print"/>
          <a:srcRect/>
          <a:stretch>
            <a:fillRect/>
          </a:stretch>
        </p:blipFill>
        <p:spPr bwMode="auto">
          <a:xfrm>
            <a:off x="7848600" y="6243638"/>
            <a:ext cx="1168400" cy="514350"/>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7825"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cs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0">
                <a:effectLst/>
                <a:latin typeface="Calibri" pitchFamily="34" charset="0"/>
                <a:cs typeface="Calibri" pitchFamily="34" charset="0"/>
              </a:defRPr>
            </a:lvl1pPr>
            <a:lvl2pPr>
              <a:defRPr b="0">
                <a:effectLst/>
                <a:latin typeface="Calibri" pitchFamily="34" charset="0"/>
                <a:cs typeface="Calibri" pitchFamily="34" charset="0"/>
              </a:defRPr>
            </a:lvl2pPr>
            <a:lvl3pPr>
              <a:defRPr b="0">
                <a:effectLst/>
                <a:latin typeface="Calibri" pitchFamily="34" charset="0"/>
                <a:cs typeface="Calibri" pitchFamily="34" charset="0"/>
              </a:defRPr>
            </a:lvl3pPr>
            <a:lvl4pPr>
              <a:defRPr b="0">
                <a:effectLst/>
                <a:latin typeface="Calibri" pitchFamily="34" charset="0"/>
                <a:cs typeface="Calibri" pitchFamily="34" charset="0"/>
              </a:defRPr>
            </a:lvl4pPr>
            <a:lvl5pPr>
              <a:defRPr b="0">
                <a:effectLst/>
                <a:latin typeface="Calibri" pitchFamily="34" charset="0"/>
                <a:cs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5438" y="244475"/>
            <a:ext cx="2098675" cy="3151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77825" y="244475"/>
            <a:ext cx="6145213" cy="3151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4.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5540" name="Picture 4" descr="sqlskills_logo_pure"/>
          <p:cNvPicPr>
            <a:picLocks noChangeAspect="1" noChangeArrowheads="1"/>
          </p:cNvPicPr>
          <p:nvPr/>
        </p:nvPicPr>
        <p:blipFill>
          <a:blip r:embed="rId17" cstate="print"/>
          <a:srcRect/>
          <a:stretch>
            <a:fillRect/>
          </a:stretch>
        </p:blipFill>
        <p:spPr bwMode="auto">
          <a:xfrm>
            <a:off x="7918450" y="6299200"/>
            <a:ext cx="1168400" cy="514350"/>
          </a:xfrm>
          <a:prstGeom prst="rect">
            <a:avLst/>
          </a:prstGeom>
          <a:noFill/>
        </p:spPr>
      </p:pic>
      <p:sp>
        <p:nvSpPr>
          <p:cNvPr id="65543" name="Rectangle 7"/>
          <p:cNvSpPr>
            <a:spLocks noChangeArrowheads="1"/>
          </p:cNvSpPr>
          <p:nvPr userDrawn="1"/>
        </p:nvSpPr>
        <p:spPr bwMode="auto">
          <a:xfrm>
            <a:off x="0" y="6461125"/>
            <a:ext cx="2577950" cy="400110"/>
          </a:xfrm>
          <a:prstGeom prst="rect">
            <a:avLst/>
          </a:prstGeom>
          <a:noFill/>
          <a:ln w="12700">
            <a:noFill/>
            <a:miter lim="800000"/>
            <a:headEnd/>
            <a:tailEnd/>
          </a:ln>
          <a:effectLst/>
        </p:spPr>
        <p:txBody>
          <a:bodyPr wrap="none">
            <a:spAutoFit/>
          </a:bodyPr>
          <a:lstStyle/>
          <a:p>
            <a:pPr>
              <a:lnSpc>
                <a:spcPct val="100000"/>
              </a:lnSpc>
            </a:pPr>
            <a:r>
              <a:rPr lang="en-US" sz="1000" b="0" dirty="0">
                <a:solidFill>
                  <a:srgbClr val="969696"/>
                </a:solidFill>
                <a:latin typeface="Arial" charset="0"/>
                <a:sym typeface="Symbol" pitchFamily="18" charset="2"/>
              </a:rPr>
              <a:t></a:t>
            </a:r>
            <a:r>
              <a:rPr lang="en-US" sz="1000" b="0" dirty="0">
                <a:solidFill>
                  <a:srgbClr val="969696"/>
                </a:solidFill>
                <a:latin typeface="Arial" charset="0"/>
              </a:rPr>
              <a:t>Bob Beauchemin</a:t>
            </a:r>
            <a:br>
              <a:rPr lang="en-US" sz="1000" b="0" dirty="0">
                <a:solidFill>
                  <a:srgbClr val="969696"/>
                </a:solidFill>
                <a:latin typeface="Arial" charset="0"/>
              </a:rPr>
            </a:br>
            <a:r>
              <a:rPr lang="en-US" sz="1000" b="0" dirty="0" err="1" smtClean="0">
                <a:solidFill>
                  <a:srgbClr val="969696"/>
                </a:solidFill>
                <a:latin typeface="Arial" charset="0"/>
              </a:rPr>
              <a:t>SQLskills</a:t>
            </a:r>
            <a:r>
              <a:rPr lang="en-US" sz="1000" b="0" dirty="0" smtClean="0">
                <a:solidFill>
                  <a:srgbClr val="969696"/>
                </a:solidFill>
                <a:latin typeface="Arial" charset="0"/>
              </a:rPr>
              <a:t> Immersion Event for Developers</a:t>
            </a:r>
            <a:endParaRPr lang="en-US" sz="1000" b="0" dirty="0">
              <a:solidFill>
                <a:srgbClr val="969696"/>
              </a:solidFill>
              <a:latin typeface="Arial" charset="0"/>
            </a:endParaRPr>
          </a:p>
        </p:txBody>
      </p:sp>
    </p:spTree>
  </p:cSld>
  <p:clrMap bg1="dk2" tx1="lt1" bg2="dk1" tx2="lt2" accent1="accent1" accent2="accent2" accent3="accent3" accent4="accent4" accent5="accent5" accent6="accent6" hlink="hlink" folHlink="folHlink"/>
  <p:sldLayoutIdLst>
    <p:sldLayoutId id="2147483652"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75" r:id="rId12"/>
    <p:sldLayoutId id="2147483676" r:id="rId13"/>
    <p:sldLayoutId id="2147483677" r:id="rId14"/>
  </p:sldLayoutIdLst>
  <p:txStyles>
    <p:titleStyle>
      <a:lvl1pPr algn="l" rtl="0" fontAlgn="base">
        <a:lnSpc>
          <a:spcPct val="90000"/>
        </a:lnSpc>
        <a:spcBef>
          <a:spcPct val="0"/>
        </a:spcBef>
        <a:spcAft>
          <a:spcPct val="0"/>
        </a:spcAft>
        <a:defRPr sz="4400" b="1" baseline="0">
          <a:solidFill>
            <a:srgbClr val="FFCC00"/>
          </a:solidFill>
          <a:latin typeface="Calibri" pitchFamily="34" charset="0"/>
          <a:ea typeface="+mj-ea"/>
          <a:cs typeface="+mj-cs"/>
        </a:defRPr>
      </a:lvl1pPr>
      <a:lvl2pPr algn="l" rtl="0" fontAlgn="base">
        <a:lnSpc>
          <a:spcPct val="90000"/>
        </a:lnSpc>
        <a:spcBef>
          <a:spcPct val="0"/>
        </a:spcBef>
        <a:spcAft>
          <a:spcPct val="0"/>
        </a:spcAft>
        <a:defRPr sz="4400" b="1">
          <a:solidFill>
            <a:srgbClr val="FFCC00"/>
          </a:solidFill>
          <a:latin typeface="Eurostile" pitchFamily="34" charset="0"/>
        </a:defRPr>
      </a:lvl2pPr>
      <a:lvl3pPr algn="l" rtl="0" fontAlgn="base">
        <a:lnSpc>
          <a:spcPct val="90000"/>
        </a:lnSpc>
        <a:spcBef>
          <a:spcPct val="0"/>
        </a:spcBef>
        <a:spcAft>
          <a:spcPct val="0"/>
        </a:spcAft>
        <a:defRPr sz="4400" b="1">
          <a:solidFill>
            <a:srgbClr val="FFCC00"/>
          </a:solidFill>
          <a:latin typeface="Eurostile" pitchFamily="34" charset="0"/>
        </a:defRPr>
      </a:lvl3pPr>
      <a:lvl4pPr algn="l" rtl="0" fontAlgn="base">
        <a:lnSpc>
          <a:spcPct val="90000"/>
        </a:lnSpc>
        <a:spcBef>
          <a:spcPct val="0"/>
        </a:spcBef>
        <a:spcAft>
          <a:spcPct val="0"/>
        </a:spcAft>
        <a:defRPr sz="4400" b="1">
          <a:solidFill>
            <a:srgbClr val="FFCC00"/>
          </a:solidFill>
          <a:latin typeface="Eurostile" pitchFamily="34" charset="0"/>
        </a:defRPr>
      </a:lvl4pPr>
      <a:lvl5pPr algn="l" rtl="0" fontAlgn="base">
        <a:lnSpc>
          <a:spcPct val="90000"/>
        </a:lnSpc>
        <a:spcBef>
          <a:spcPct val="0"/>
        </a:spcBef>
        <a:spcAft>
          <a:spcPct val="0"/>
        </a:spcAft>
        <a:defRPr sz="4400" b="1">
          <a:solidFill>
            <a:srgbClr val="FFCC00"/>
          </a:solidFill>
          <a:latin typeface="Eurostile"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fontAlgn="base">
        <a:spcBef>
          <a:spcPct val="0"/>
        </a:spcBef>
        <a:spcAft>
          <a:spcPct val="0"/>
        </a:spcAft>
        <a:buSzPct val="95000"/>
        <a:buBlip>
          <a:blip r:embed="rId18"/>
        </a:buBlip>
        <a:defRPr sz="3200" b="1" baseline="0">
          <a:solidFill>
            <a:schemeClr val="tx1"/>
          </a:solidFill>
          <a:effectLst>
            <a:outerShdw blurRad="38100" dist="38100" dir="2700000" algn="tl">
              <a:srgbClr val="000000"/>
            </a:outerShdw>
          </a:effectLst>
          <a:latin typeface="Calibri" pitchFamily="34" charset="0"/>
          <a:ea typeface="+mn-ea"/>
          <a:cs typeface="+mn-cs"/>
        </a:defRPr>
      </a:lvl1pPr>
      <a:lvl2pPr marL="1030288" indent="-454025" algn="l" rtl="0" fontAlgn="base">
        <a:spcBef>
          <a:spcPct val="0"/>
        </a:spcBef>
        <a:spcAft>
          <a:spcPct val="0"/>
        </a:spcAft>
        <a:buSzPct val="95000"/>
        <a:buBlip>
          <a:blip r:embed="rId18"/>
        </a:buBlip>
        <a:defRPr sz="2800" b="1" baseline="0">
          <a:solidFill>
            <a:schemeClr val="tx1"/>
          </a:solidFill>
          <a:effectLst>
            <a:outerShdw blurRad="38100" dist="38100" dir="2700000" algn="tl">
              <a:srgbClr val="000000"/>
            </a:outerShdw>
          </a:effectLst>
          <a:latin typeface="Calibri" pitchFamily="34" charset="0"/>
        </a:defRPr>
      </a:lvl2pPr>
      <a:lvl3pPr marL="1481138" indent="-336550" algn="l" rtl="0" fontAlgn="base">
        <a:spcBef>
          <a:spcPct val="0"/>
        </a:spcBef>
        <a:spcAft>
          <a:spcPct val="0"/>
        </a:spcAft>
        <a:buSzPct val="95000"/>
        <a:buBlip>
          <a:blip r:embed="rId18"/>
        </a:buBlip>
        <a:defRPr sz="2400" b="1" baseline="0">
          <a:solidFill>
            <a:schemeClr val="tx1"/>
          </a:solidFill>
          <a:effectLst>
            <a:outerShdw blurRad="38100" dist="38100" dir="2700000" algn="tl">
              <a:srgbClr val="000000"/>
            </a:outerShdw>
          </a:effectLst>
          <a:latin typeface="Calibri" pitchFamily="34" charset="0"/>
        </a:defRPr>
      </a:lvl3pPr>
      <a:lvl4pPr marL="1944688" indent="-349250" algn="l" rtl="0" fontAlgn="base">
        <a:spcBef>
          <a:spcPct val="0"/>
        </a:spcBef>
        <a:spcAft>
          <a:spcPct val="0"/>
        </a:spcAft>
        <a:buSzPct val="95000"/>
        <a:buBlip>
          <a:blip r:embed="rId18"/>
        </a:buBlip>
        <a:defRPr sz="2000" b="1" baseline="0">
          <a:solidFill>
            <a:schemeClr val="tx1"/>
          </a:solidFill>
          <a:effectLst>
            <a:outerShdw blurRad="38100" dist="38100" dir="2700000" algn="tl">
              <a:srgbClr val="000000"/>
            </a:outerShdw>
          </a:effectLst>
          <a:latin typeface="Calibri" pitchFamily="34" charset="0"/>
        </a:defRPr>
      </a:lvl4pPr>
      <a:lvl5pPr marL="2395538" indent="-336550" algn="l" rtl="0" fontAlgn="base">
        <a:spcBef>
          <a:spcPct val="0"/>
        </a:spcBef>
        <a:spcAft>
          <a:spcPct val="0"/>
        </a:spcAft>
        <a:buSzPct val="95000"/>
        <a:buBlip>
          <a:blip r:embed="rId18"/>
        </a:buBlip>
        <a:defRPr sz="2000" b="1" baseline="0">
          <a:solidFill>
            <a:schemeClr val="tx1"/>
          </a:solidFill>
          <a:effectLst>
            <a:outerShdw blurRad="38100" dist="38100" dir="2700000" algn="tl">
              <a:srgbClr val="000000"/>
            </a:outerShdw>
          </a:effectLst>
          <a:latin typeface="Calibri" pitchFamily="34" charset="0"/>
        </a:defRPr>
      </a:lvl5pPr>
      <a:lvl6pPr marL="28527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bwMode="auto">
          <a:xfrm>
            <a:off x="381000" y="244475"/>
            <a:ext cx="8393113" cy="750888"/>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807939" name="Rectangle 3"/>
          <p:cNvSpPr>
            <a:spLocks noGrp="1" noChangeArrowheads="1"/>
          </p:cNvSpPr>
          <p:nvPr>
            <p:ph type="body" idx="1"/>
          </p:nvPr>
        </p:nvSpPr>
        <p:spPr bwMode="auto">
          <a:xfrm>
            <a:off x="377825" y="1414463"/>
            <a:ext cx="8388350" cy="1981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5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fade/>
  </p:transition>
  <p:timing>
    <p:tnLst>
      <p:par>
        <p:cTn id="1" dur="indefinite" restart="never" nodeType="tmRoot"/>
      </p:par>
    </p:tnLst>
  </p:timing>
  <p:txStyles>
    <p:titleStyle>
      <a:lvl1pPr algn="r" rtl="0" fontAlgn="base">
        <a:lnSpc>
          <a:spcPct val="90000"/>
        </a:lnSpc>
        <a:spcBef>
          <a:spcPct val="0"/>
        </a:spcBef>
        <a:spcAft>
          <a:spcPct val="0"/>
        </a:spcAft>
        <a:defRPr sz="4800" b="1">
          <a:solidFill>
            <a:schemeClr val="tx2"/>
          </a:solidFill>
          <a:latin typeface="+mj-lt"/>
          <a:ea typeface="+mj-ea"/>
          <a:cs typeface="+mj-cs"/>
        </a:defRPr>
      </a:lvl1pPr>
      <a:lvl2pPr algn="r" rtl="0" fontAlgn="base">
        <a:lnSpc>
          <a:spcPct val="90000"/>
        </a:lnSpc>
        <a:spcBef>
          <a:spcPct val="0"/>
        </a:spcBef>
        <a:spcAft>
          <a:spcPct val="0"/>
        </a:spcAft>
        <a:defRPr sz="4800" b="1">
          <a:solidFill>
            <a:schemeClr val="tx2"/>
          </a:solidFill>
          <a:latin typeface="Eurostile" pitchFamily="34" charset="0"/>
          <a:cs typeface="Arial" charset="0"/>
        </a:defRPr>
      </a:lvl2pPr>
      <a:lvl3pPr algn="r" rtl="0" fontAlgn="base">
        <a:lnSpc>
          <a:spcPct val="90000"/>
        </a:lnSpc>
        <a:spcBef>
          <a:spcPct val="0"/>
        </a:spcBef>
        <a:spcAft>
          <a:spcPct val="0"/>
        </a:spcAft>
        <a:defRPr sz="4800" b="1">
          <a:solidFill>
            <a:schemeClr val="tx2"/>
          </a:solidFill>
          <a:latin typeface="Eurostile" pitchFamily="34" charset="0"/>
          <a:cs typeface="Arial" charset="0"/>
        </a:defRPr>
      </a:lvl3pPr>
      <a:lvl4pPr algn="r" rtl="0" fontAlgn="base">
        <a:lnSpc>
          <a:spcPct val="90000"/>
        </a:lnSpc>
        <a:spcBef>
          <a:spcPct val="0"/>
        </a:spcBef>
        <a:spcAft>
          <a:spcPct val="0"/>
        </a:spcAft>
        <a:defRPr sz="4800" b="1">
          <a:solidFill>
            <a:schemeClr val="tx2"/>
          </a:solidFill>
          <a:latin typeface="Eurostile" pitchFamily="34" charset="0"/>
          <a:cs typeface="Arial" charset="0"/>
        </a:defRPr>
      </a:lvl4pPr>
      <a:lvl5pPr algn="r" rtl="0" fontAlgn="base">
        <a:lnSpc>
          <a:spcPct val="90000"/>
        </a:lnSpc>
        <a:spcBef>
          <a:spcPct val="0"/>
        </a:spcBef>
        <a:spcAft>
          <a:spcPct val="0"/>
        </a:spcAft>
        <a:defRPr sz="4800" b="1">
          <a:solidFill>
            <a:schemeClr val="tx2"/>
          </a:solidFill>
          <a:latin typeface="Eurostile" pitchFamily="34" charset="0"/>
          <a:cs typeface="Arial" charset="0"/>
        </a:defRPr>
      </a:lvl5pPr>
      <a:lvl6pPr marL="457200" algn="r" rtl="0" fontAlgn="base">
        <a:lnSpc>
          <a:spcPct val="90000"/>
        </a:lnSpc>
        <a:spcBef>
          <a:spcPct val="0"/>
        </a:spcBef>
        <a:spcAft>
          <a:spcPct val="0"/>
        </a:spcAft>
        <a:defRPr sz="4800" b="1">
          <a:solidFill>
            <a:schemeClr val="tx2"/>
          </a:solidFill>
          <a:latin typeface="Eurostile" pitchFamily="34" charset="0"/>
          <a:cs typeface="Arial" charset="0"/>
        </a:defRPr>
      </a:lvl6pPr>
      <a:lvl7pPr marL="914400" algn="r" rtl="0" fontAlgn="base">
        <a:lnSpc>
          <a:spcPct val="90000"/>
        </a:lnSpc>
        <a:spcBef>
          <a:spcPct val="0"/>
        </a:spcBef>
        <a:spcAft>
          <a:spcPct val="0"/>
        </a:spcAft>
        <a:defRPr sz="4800" b="1">
          <a:solidFill>
            <a:schemeClr val="tx2"/>
          </a:solidFill>
          <a:latin typeface="Eurostile" pitchFamily="34" charset="0"/>
          <a:cs typeface="Arial" charset="0"/>
        </a:defRPr>
      </a:lvl7pPr>
      <a:lvl8pPr marL="1371600" algn="r" rtl="0" fontAlgn="base">
        <a:lnSpc>
          <a:spcPct val="90000"/>
        </a:lnSpc>
        <a:spcBef>
          <a:spcPct val="0"/>
        </a:spcBef>
        <a:spcAft>
          <a:spcPct val="0"/>
        </a:spcAft>
        <a:defRPr sz="4800" b="1">
          <a:solidFill>
            <a:schemeClr val="tx2"/>
          </a:solidFill>
          <a:latin typeface="Eurostile" pitchFamily="34" charset="0"/>
          <a:cs typeface="Arial" charset="0"/>
        </a:defRPr>
      </a:lvl8pPr>
      <a:lvl9pPr marL="1828800" algn="r" rtl="0" fontAlgn="base">
        <a:lnSpc>
          <a:spcPct val="90000"/>
        </a:lnSpc>
        <a:spcBef>
          <a:spcPct val="0"/>
        </a:spcBef>
        <a:spcAft>
          <a:spcPct val="0"/>
        </a:spcAft>
        <a:defRPr sz="4800" b="1">
          <a:solidFill>
            <a:schemeClr val="tx2"/>
          </a:solidFill>
          <a:latin typeface="Eurostile" pitchFamily="34" charset="0"/>
          <a:cs typeface="Arial" charset="0"/>
        </a:defRPr>
      </a:lvl9pPr>
    </p:titleStyle>
    <p:bodyStyle>
      <a:lvl1pPr marL="571500" indent="-571500" algn="l" rtl="0" fontAlgn="base">
        <a:spcBef>
          <a:spcPct val="0"/>
        </a:spcBef>
        <a:spcAft>
          <a:spcPct val="0"/>
        </a:spcAft>
        <a:buClr>
          <a:schemeClr val="tx2"/>
        </a:buClr>
        <a:buSzPct val="95000"/>
        <a:buFont typeface="Wingdings" pitchFamily="2" charset="2"/>
        <a:buBlip>
          <a:blip r:embed="rId14"/>
        </a:buBlip>
        <a:defRPr sz="3200" b="1">
          <a:solidFill>
            <a:schemeClr val="tx1"/>
          </a:solidFill>
          <a:effectLst>
            <a:outerShdw blurRad="38100" dist="38100" dir="2700000" algn="tl">
              <a:srgbClr val="000000"/>
            </a:outerShdw>
          </a:effectLst>
          <a:latin typeface="+mn-lt"/>
          <a:ea typeface="+mn-ea"/>
          <a:cs typeface="+mn-cs"/>
        </a:defRPr>
      </a:lvl1pPr>
      <a:lvl2pPr marL="1028700" indent="-455613" algn="l" rtl="0" fontAlgn="base">
        <a:spcBef>
          <a:spcPct val="0"/>
        </a:spcBef>
        <a:spcAft>
          <a:spcPct val="0"/>
        </a:spcAft>
        <a:buClr>
          <a:schemeClr val="tx2"/>
        </a:buClr>
        <a:buSzPct val="95000"/>
        <a:buFont typeface="Wingdings" pitchFamily="2" charset="2"/>
        <a:buBlip>
          <a:blip r:embed="rId14"/>
        </a:buBlip>
        <a:defRPr sz="2800" b="1">
          <a:solidFill>
            <a:schemeClr val="tx1"/>
          </a:solidFill>
          <a:effectLst>
            <a:outerShdw blurRad="38100" dist="38100" dir="2700000" algn="tl">
              <a:srgbClr val="000000"/>
            </a:outerShdw>
          </a:effectLst>
          <a:latin typeface="+mn-lt"/>
          <a:cs typeface="+mn-cs"/>
        </a:defRPr>
      </a:lvl2pPr>
      <a:lvl3pPr marL="1428750" indent="-398463" algn="l" rtl="0" fontAlgn="base">
        <a:spcBef>
          <a:spcPct val="0"/>
        </a:spcBef>
        <a:spcAft>
          <a:spcPct val="0"/>
        </a:spcAft>
        <a:buClr>
          <a:schemeClr val="tx2"/>
        </a:buClr>
        <a:buSzPct val="95000"/>
        <a:buFont typeface="Wingdings" pitchFamily="2" charset="2"/>
        <a:buBlip>
          <a:blip r:embed="rId14"/>
        </a:buBlip>
        <a:defRPr sz="2400" b="1">
          <a:solidFill>
            <a:schemeClr val="tx1"/>
          </a:solidFill>
          <a:effectLst>
            <a:outerShdw blurRad="38100" dist="38100" dir="2700000" algn="tl">
              <a:srgbClr val="000000"/>
            </a:outerShdw>
          </a:effectLst>
          <a:latin typeface="+mn-lt"/>
          <a:cs typeface="+mn-cs"/>
        </a:defRPr>
      </a:lvl3pPr>
      <a:lvl4pPr marL="1828800" indent="-398463"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4pPr>
      <a:lvl5pPr marL="22272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5pPr>
      <a:lvl6pPr marL="26844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6pPr>
      <a:lvl7pPr marL="31416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7pPr>
      <a:lvl8pPr marL="35988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8pPr>
      <a:lvl9pPr marL="40560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8706" name="Rectangle 2"/>
          <p:cNvSpPr>
            <a:spLocks noGrp="1" noChangeArrowheads="1"/>
          </p:cNvSpPr>
          <p:nvPr>
            <p:ph type="ctrTitle"/>
          </p:nvPr>
        </p:nvSpPr>
        <p:spPr>
          <a:xfrm>
            <a:off x="457200" y="455613"/>
            <a:ext cx="8382000" cy="1975926"/>
          </a:xfrm>
          <a:noFill/>
          <a:ln/>
        </p:spPr>
        <p:txBody>
          <a:bodyPr anchor="t"/>
          <a:lstStyle/>
          <a:p>
            <a:r>
              <a:rPr lang="en-US" sz="4000" dirty="0">
                <a:solidFill>
                  <a:schemeClr val="accent1"/>
                </a:solidFill>
              </a:rPr>
              <a:t>Module </a:t>
            </a:r>
            <a:r>
              <a:rPr lang="en-US" sz="4000" dirty="0" smtClean="0">
                <a:solidFill>
                  <a:schemeClr val="accent1"/>
                </a:solidFill>
              </a:rPr>
              <a:t>10</a:t>
            </a:r>
            <a:r>
              <a:rPr lang="en-US" dirty="0"/>
              <a:t/>
            </a:r>
            <a:br>
              <a:rPr lang="en-US" dirty="0"/>
            </a:br>
            <a:r>
              <a:rPr lang="en-US" sz="6000" dirty="0"/>
              <a:t>Asynchronous T-SQL</a:t>
            </a:r>
            <a:br>
              <a:rPr lang="en-US" sz="6000" dirty="0"/>
            </a:br>
            <a:r>
              <a:rPr lang="en-US" sz="3600" dirty="0">
                <a:solidFill>
                  <a:srgbClr val="FFFF99"/>
                </a:solidFill>
              </a:rPr>
              <a:t>Using SQL Server Service Broker</a:t>
            </a:r>
            <a:endParaRPr lang="en-US" sz="3200" dirty="0">
              <a:solidFill>
                <a:srgbClr val="FCEB98"/>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Distributed Workflow</a:t>
            </a:r>
          </a:p>
        </p:txBody>
      </p:sp>
      <p:sp>
        <p:nvSpPr>
          <p:cNvPr id="16387" name="Rectangle 3"/>
          <p:cNvSpPr>
            <a:spLocks noGrp="1" noChangeArrowheads="1"/>
          </p:cNvSpPr>
          <p:nvPr>
            <p:ph idx="1"/>
          </p:nvPr>
        </p:nvSpPr>
        <p:spPr/>
        <p:txBody>
          <a:bodyPr>
            <a:normAutofit fontScale="85000" lnSpcReduction="20000"/>
          </a:bodyPr>
          <a:lstStyle/>
          <a:p>
            <a:r>
              <a:rPr lang="en-US" dirty="0" smtClean="0"/>
              <a:t>Series of independent applications processing a set of data</a:t>
            </a:r>
          </a:p>
          <a:p>
            <a:r>
              <a:rPr lang="en-US" dirty="0" smtClean="0"/>
              <a:t>Common Patterns </a:t>
            </a:r>
          </a:p>
          <a:p>
            <a:pPr lvl="1"/>
            <a:r>
              <a:rPr lang="en-US" dirty="0" smtClean="0"/>
              <a:t>Document processing</a:t>
            </a:r>
          </a:p>
          <a:p>
            <a:pPr lvl="1"/>
            <a:r>
              <a:rPr lang="en-US" dirty="0" smtClean="0"/>
              <a:t>Order processing</a:t>
            </a:r>
          </a:p>
          <a:p>
            <a:pPr lvl="1"/>
            <a:r>
              <a:rPr lang="en-US" dirty="0" smtClean="0"/>
              <a:t>Statistics processing</a:t>
            </a:r>
          </a:p>
          <a:p>
            <a:r>
              <a:rPr lang="en-US" dirty="0" smtClean="0"/>
              <a:t>Benefits</a:t>
            </a:r>
          </a:p>
          <a:p>
            <a:pPr lvl="1"/>
            <a:r>
              <a:rPr lang="en-US" dirty="0" smtClean="0"/>
              <a:t>Asynchronous gives control back to user quicker</a:t>
            </a:r>
          </a:p>
          <a:p>
            <a:pPr lvl="1"/>
            <a:r>
              <a:rPr lang="en-US" dirty="0" smtClean="0"/>
              <a:t>Decouples front end availability from back end availability</a:t>
            </a:r>
          </a:p>
          <a:p>
            <a:pPr lvl="1"/>
            <a:r>
              <a:rPr lang="en-US" dirty="0" smtClean="0"/>
              <a:t>Decouples each step in the work flow to be deployed independently</a:t>
            </a:r>
          </a:p>
          <a:p>
            <a:r>
              <a:rPr lang="en-US" dirty="0" smtClean="0"/>
              <a:t>SSB Features</a:t>
            </a:r>
          </a:p>
          <a:p>
            <a:pPr lvl="1"/>
            <a:r>
              <a:rPr lang="en-US" dirty="0" smtClean="0"/>
              <a:t>App built in the database</a:t>
            </a:r>
          </a:p>
          <a:p>
            <a:pPr lvl="1"/>
            <a:r>
              <a:rPr lang="en-US" dirty="0" smtClean="0"/>
              <a:t>Conversations</a:t>
            </a:r>
          </a:p>
          <a:p>
            <a:pPr lvl="1"/>
            <a:r>
              <a:rPr lang="en-US" dirty="0" smtClean="0"/>
              <a:t>Activation </a:t>
            </a:r>
          </a:p>
          <a:p>
            <a:pPr lvl="1"/>
            <a:r>
              <a:rPr lang="en-US" dirty="0" smtClean="0"/>
              <a:t>Reliable message transport</a:t>
            </a:r>
          </a:p>
          <a:p>
            <a:pPr lvl="1"/>
            <a:r>
              <a:rPr lang="en-US" dirty="0" smtClean="0"/>
              <a:t>Service Abstraction</a:t>
            </a:r>
          </a:p>
          <a:p>
            <a:pPr lvl="1"/>
            <a:endParaRPr lang="en-US" dirty="0" smtClean="0"/>
          </a:p>
          <a:p>
            <a:endParaRPr lang="en-US" dirty="0" smtClean="0"/>
          </a:p>
        </p:txBody>
      </p:sp>
    </p:spTree>
    <p:extLst>
      <p:ext uri="{BB962C8B-B14F-4D97-AF65-F5344CB8AC3E}">
        <p14:creationId xmlns:p14="http://schemas.microsoft.com/office/powerpoint/2010/main" val="3807770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Client-Server</a:t>
            </a:r>
            <a:endParaRPr lang="en-US" dirty="0"/>
          </a:p>
        </p:txBody>
      </p:sp>
      <p:sp>
        <p:nvSpPr>
          <p:cNvPr id="3" name="Text Placeholder 2"/>
          <p:cNvSpPr>
            <a:spLocks noGrp="1"/>
          </p:cNvSpPr>
          <p:nvPr>
            <p:ph idx="1"/>
          </p:nvPr>
        </p:nvSpPr>
        <p:spPr/>
        <p:txBody>
          <a:bodyPr>
            <a:normAutofit lnSpcReduction="10000"/>
          </a:bodyPr>
          <a:lstStyle/>
          <a:p>
            <a:r>
              <a:rPr lang="en-US" dirty="0" smtClean="0"/>
              <a:t>Benefits</a:t>
            </a:r>
          </a:p>
          <a:p>
            <a:pPr lvl="1"/>
            <a:r>
              <a:rPr lang="en-US" dirty="0" smtClean="0"/>
              <a:t>Asynchronous gives control back to user quicker</a:t>
            </a:r>
          </a:p>
          <a:p>
            <a:pPr lvl="1"/>
            <a:r>
              <a:rPr lang="en-US" dirty="0" smtClean="0"/>
              <a:t>Allows length of the operation to be independent of the client session duration</a:t>
            </a:r>
          </a:p>
          <a:p>
            <a:pPr lvl="1"/>
            <a:r>
              <a:rPr lang="en-US" dirty="0" smtClean="0"/>
              <a:t>Decouples availability of service from each other</a:t>
            </a:r>
          </a:p>
          <a:p>
            <a:pPr lvl="1"/>
            <a:r>
              <a:rPr lang="en-US" dirty="0" smtClean="0"/>
              <a:t>More efficient use of resources</a:t>
            </a:r>
          </a:p>
          <a:p>
            <a:r>
              <a:rPr lang="en-US" dirty="0" smtClean="0"/>
              <a:t>SSB Features</a:t>
            </a:r>
          </a:p>
          <a:p>
            <a:pPr lvl="1"/>
            <a:r>
              <a:rPr lang="en-US" dirty="0" smtClean="0"/>
              <a:t>App built in the database</a:t>
            </a:r>
          </a:p>
          <a:p>
            <a:pPr lvl="1"/>
            <a:r>
              <a:rPr lang="en-US" dirty="0" smtClean="0"/>
              <a:t>Conversations</a:t>
            </a:r>
          </a:p>
          <a:p>
            <a:pPr lvl="1"/>
            <a:r>
              <a:rPr lang="en-US" dirty="0" smtClean="0"/>
              <a:t>Activation </a:t>
            </a:r>
          </a:p>
          <a:p>
            <a:pPr lvl="1"/>
            <a:r>
              <a:rPr lang="en-US" dirty="0" smtClean="0"/>
              <a:t>Reliable message transport</a:t>
            </a:r>
          </a:p>
          <a:p>
            <a:pPr lvl="1"/>
            <a:r>
              <a:rPr lang="en-US" dirty="0" smtClean="0"/>
              <a:t>Service Abstraction</a:t>
            </a:r>
          </a:p>
          <a:p>
            <a:pPr lvl="1"/>
            <a:r>
              <a:rPr lang="en-US" dirty="0" smtClean="0"/>
              <a:t>Conversation Locking</a:t>
            </a:r>
            <a:endParaRPr lang="en-US" dirty="0"/>
          </a:p>
        </p:txBody>
      </p:sp>
    </p:spTree>
    <p:extLst>
      <p:ext uri="{BB962C8B-B14F-4D97-AF65-F5344CB8AC3E}">
        <p14:creationId xmlns:p14="http://schemas.microsoft.com/office/powerpoint/2010/main" val="27483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1778" name="Rectangle 2" descr="50%"/>
          <p:cNvSpPr>
            <a:spLocks noChangeArrowheads="1"/>
          </p:cNvSpPr>
          <p:nvPr/>
        </p:nvSpPr>
        <p:spPr bwMode="auto">
          <a:xfrm>
            <a:off x="228600" y="4622796"/>
            <a:ext cx="8763000" cy="1905000"/>
          </a:xfrm>
          <a:prstGeom prst="rect">
            <a:avLst/>
          </a:prstGeom>
          <a:pattFill prst="pct50">
            <a:fgClr>
              <a:srgbClr val="E1D0BD"/>
            </a:fgClr>
            <a:bgClr>
              <a:schemeClr val="bg1"/>
            </a:bgClr>
          </a:pattFill>
          <a:ln w="9525">
            <a:solidFill>
              <a:schemeClr val="tx1"/>
            </a:solidFill>
            <a:miter lim="800000"/>
            <a:headEnd/>
            <a:tailEnd/>
          </a:ln>
          <a:effectLst/>
        </p:spPr>
        <p:txBody>
          <a:bodyPr wrap="none" anchor="ctr"/>
          <a:lstStyle/>
          <a:p>
            <a:endParaRPr lang="en-US">
              <a:latin typeface="Arial" pitchFamily="34" charset="0"/>
              <a:cs typeface="Arial" pitchFamily="34" charset="0"/>
            </a:endParaRPr>
          </a:p>
        </p:txBody>
      </p:sp>
      <p:sp>
        <p:nvSpPr>
          <p:cNvPr id="971779" name="Rectangle 3" descr="50%"/>
          <p:cNvSpPr>
            <a:spLocks noChangeArrowheads="1"/>
          </p:cNvSpPr>
          <p:nvPr/>
        </p:nvSpPr>
        <p:spPr bwMode="auto">
          <a:xfrm>
            <a:off x="228600" y="2184396"/>
            <a:ext cx="8153400" cy="2362200"/>
          </a:xfrm>
          <a:prstGeom prst="rect">
            <a:avLst/>
          </a:prstGeom>
          <a:pattFill prst="pct50">
            <a:fgClr>
              <a:srgbClr val="CBDAC4"/>
            </a:fgClr>
            <a:bgClr>
              <a:schemeClr val="bg1"/>
            </a:bgClr>
          </a:pattFill>
          <a:ln w="9525">
            <a:solidFill>
              <a:schemeClr val="tx1"/>
            </a:solidFill>
            <a:miter lim="800000"/>
            <a:headEnd/>
            <a:tailEnd/>
          </a:ln>
          <a:effectLst/>
        </p:spPr>
        <p:txBody>
          <a:bodyPr wrap="none" anchor="ctr"/>
          <a:lstStyle/>
          <a:p>
            <a:endParaRPr lang="en-US">
              <a:latin typeface="Arial" pitchFamily="34" charset="0"/>
              <a:cs typeface="Arial" pitchFamily="34" charset="0"/>
            </a:endParaRPr>
          </a:p>
        </p:txBody>
      </p:sp>
      <p:sp>
        <p:nvSpPr>
          <p:cNvPr id="971780" name="Rectangle 4" descr="50%"/>
          <p:cNvSpPr>
            <a:spLocks noChangeArrowheads="1"/>
          </p:cNvSpPr>
          <p:nvPr/>
        </p:nvSpPr>
        <p:spPr bwMode="auto">
          <a:xfrm>
            <a:off x="228600" y="965196"/>
            <a:ext cx="8153400" cy="1143000"/>
          </a:xfrm>
          <a:prstGeom prst="rect">
            <a:avLst/>
          </a:prstGeom>
          <a:pattFill prst="pct50">
            <a:fgClr>
              <a:srgbClr val="D7C7D6"/>
            </a:fgClr>
            <a:bgClr>
              <a:schemeClr val="bg1"/>
            </a:bgClr>
          </a:pattFill>
          <a:ln w="9525">
            <a:solidFill>
              <a:schemeClr val="tx1"/>
            </a:solidFill>
            <a:miter lim="800000"/>
            <a:headEnd/>
            <a:tailEnd/>
          </a:ln>
          <a:effectLst/>
        </p:spPr>
        <p:txBody>
          <a:bodyPr wrap="none" anchor="ctr"/>
          <a:lstStyle/>
          <a:p>
            <a:endParaRPr lang="en-US">
              <a:latin typeface="Arial" pitchFamily="34" charset="0"/>
              <a:cs typeface="Arial" pitchFamily="34" charset="0"/>
            </a:endParaRPr>
          </a:p>
        </p:txBody>
      </p:sp>
      <p:sp>
        <p:nvSpPr>
          <p:cNvPr id="971781" name="Rectangle 5"/>
          <p:cNvSpPr>
            <a:spLocks noGrp="1" noChangeAspect="1" noChangeArrowheads="1"/>
          </p:cNvSpPr>
          <p:nvPr>
            <p:ph type="title"/>
          </p:nvPr>
        </p:nvSpPr>
        <p:spPr/>
        <p:txBody>
          <a:bodyPr/>
          <a:lstStyle/>
          <a:p>
            <a:r>
              <a:rPr lang="en-US" dirty="0" smtClean="0"/>
              <a:t>Service Broker Architecture</a:t>
            </a:r>
            <a:endParaRPr lang="en-US" dirty="0"/>
          </a:p>
        </p:txBody>
      </p:sp>
      <p:sp>
        <p:nvSpPr>
          <p:cNvPr id="971782" name="AutoShape 6"/>
          <p:cNvSpPr>
            <a:spLocks noChangeArrowheads="1"/>
          </p:cNvSpPr>
          <p:nvPr/>
        </p:nvSpPr>
        <p:spPr bwMode="auto">
          <a:xfrm>
            <a:off x="533400" y="1193796"/>
            <a:ext cx="1371600" cy="838200"/>
          </a:xfrm>
          <a:prstGeom prst="cube">
            <a:avLst>
              <a:gd name="adj" fmla="val 25000"/>
            </a:avLst>
          </a:prstGeom>
          <a:gradFill rotWithShape="1">
            <a:gsLst>
              <a:gs pos="0">
                <a:schemeClr val="bg1">
                  <a:alpha val="44000"/>
                </a:schemeClr>
              </a:gs>
              <a:gs pos="100000">
                <a:schemeClr val="accent1"/>
              </a:gs>
            </a:gsLst>
            <a:lin ang="0" scaled="1"/>
          </a:gradFill>
          <a:ln w="9525">
            <a:solidFill>
              <a:schemeClr val="tx1"/>
            </a:solidFill>
            <a:miter lim="800000"/>
            <a:headEnd/>
            <a:tailEnd/>
          </a:ln>
          <a:effectLst/>
        </p:spPr>
        <p:txBody>
          <a:bodyPr wrap="none" anchor="ctr"/>
          <a:lstStyle/>
          <a:p>
            <a:pPr>
              <a:lnSpc>
                <a:spcPct val="100000"/>
              </a:lnSpc>
            </a:pPr>
            <a:r>
              <a:rPr lang="en-US" sz="1600" dirty="0">
                <a:solidFill>
                  <a:srgbClr val="8B011F"/>
                </a:solidFill>
                <a:latin typeface="Arial" pitchFamily="34" charset="0"/>
                <a:cs typeface="Arial" pitchFamily="34" charset="0"/>
              </a:rPr>
              <a:t>Initiator</a:t>
            </a:r>
          </a:p>
          <a:p>
            <a:pPr>
              <a:lnSpc>
                <a:spcPct val="100000"/>
              </a:lnSpc>
            </a:pPr>
            <a:r>
              <a:rPr lang="en-US" sz="1600" dirty="0">
                <a:solidFill>
                  <a:srgbClr val="8B011F"/>
                </a:solidFill>
                <a:latin typeface="Arial" pitchFamily="34" charset="0"/>
                <a:cs typeface="Arial" pitchFamily="34" charset="0"/>
              </a:rPr>
              <a:t>Application</a:t>
            </a:r>
          </a:p>
        </p:txBody>
      </p:sp>
      <p:sp>
        <p:nvSpPr>
          <p:cNvPr id="971783" name="AutoShape 7"/>
          <p:cNvSpPr>
            <a:spLocks noChangeArrowheads="1"/>
          </p:cNvSpPr>
          <p:nvPr/>
        </p:nvSpPr>
        <p:spPr bwMode="auto">
          <a:xfrm>
            <a:off x="6362700" y="1117596"/>
            <a:ext cx="1371600" cy="838200"/>
          </a:xfrm>
          <a:prstGeom prst="cube">
            <a:avLst>
              <a:gd name="adj" fmla="val 25000"/>
            </a:avLst>
          </a:prstGeom>
          <a:gradFill rotWithShape="1">
            <a:gsLst>
              <a:gs pos="0">
                <a:schemeClr val="accent1"/>
              </a:gs>
              <a:gs pos="100000">
                <a:schemeClr val="bg1">
                  <a:alpha val="44000"/>
                </a:schemeClr>
              </a:gs>
            </a:gsLst>
            <a:lin ang="0" scaled="1"/>
          </a:gradFill>
          <a:ln w="9525">
            <a:solidFill>
              <a:schemeClr val="tx1"/>
            </a:solidFill>
            <a:miter lim="800000"/>
            <a:headEnd/>
            <a:tailEnd/>
          </a:ln>
          <a:effectLst/>
        </p:spPr>
        <p:txBody>
          <a:bodyPr wrap="none" anchor="ctr"/>
          <a:lstStyle/>
          <a:p>
            <a:pPr>
              <a:lnSpc>
                <a:spcPct val="100000"/>
              </a:lnSpc>
            </a:pPr>
            <a:r>
              <a:rPr lang="en-US" sz="1600" dirty="0">
                <a:solidFill>
                  <a:srgbClr val="8B011F"/>
                </a:solidFill>
                <a:latin typeface="Arial" pitchFamily="34" charset="0"/>
                <a:cs typeface="Arial" pitchFamily="34" charset="0"/>
              </a:rPr>
              <a:t>Target</a:t>
            </a:r>
          </a:p>
          <a:p>
            <a:pPr>
              <a:lnSpc>
                <a:spcPct val="100000"/>
              </a:lnSpc>
            </a:pPr>
            <a:r>
              <a:rPr lang="en-US" sz="1600" dirty="0">
                <a:solidFill>
                  <a:srgbClr val="8B011F"/>
                </a:solidFill>
                <a:latin typeface="Arial" pitchFamily="34" charset="0"/>
                <a:cs typeface="Arial" pitchFamily="34" charset="0"/>
              </a:rPr>
              <a:t>Application</a:t>
            </a:r>
          </a:p>
        </p:txBody>
      </p:sp>
      <p:sp>
        <p:nvSpPr>
          <p:cNvPr id="971784" name="AutoShape 8"/>
          <p:cNvSpPr>
            <a:spLocks noChangeArrowheads="1"/>
          </p:cNvSpPr>
          <p:nvPr/>
        </p:nvSpPr>
        <p:spPr bwMode="auto">
          <a:xfrm>
            <a:off x="647700" y="2214559"/>
            <a:ext cx="1143000" cy="609600"/>
          </a:xfrm>
          <a:prstGeom prst="cube">
            <a:avLst>
              <a:gd name="adj" fmla="val 25000"/>
            </a:avLst>
          </a:prstGeom>
          <a:solidFill>
            <a:srgbClr val="DEE1BD"/>
          </a:solidFill>
          <a:ln w="9525">
            <a:solidFill>
              <a:schemeClr val="tx1"/>
            </a:solidFill>
            <a:miter lim="800000"/>
            <a:headEnd/>
            <a:tailEnd/>
          </a:ln>
          <a:effectLst/>
        </p:spPr>
        <p:txBody>
          <a:bodyPr wrap="none" anchor="ctr"/>
          <a:lstStyle/>
          <a:p>
            <a:r>
              <a:rPr lang="en-US" sz="1600" dirty="0">
                <a:solidFill>
                  <a:srgbClr val="8B011F"/>
                </a:solidFill>
                <a:latin typeface="Arial" pitchFamily="34" charset="0"/>
                <a:cs typeface="Arial" pitchFamily="34" charset="0"/>
              </a:rPr>
              <a:t>Message</a:t>
            </a:r>
          </a:p>
          <a:p>
            <a:r>
              <a:rPr lang="en-US" sz="1600" dirty="0">
                <a:solidFill>
                  <a:srgbClr val="8B011F"/>
                </a:solidFill>
                <a:latin typeface="Arial" pitchFamily="34" charset="0"/>
                <a:cs typeface="Arial" pitchFamily="34" charset="0"/>
              </a:rPr>
              <a:t>Type</a:t>
            </a:r>
          </a:p>
        </p:txBody>
      </p:sp>
      <p:sp>
        <p:nvSpPr>
          <p:cNvPr id="971785" name="AutoShape 9"/>
          <p:cNvSpPr>
            <a:spLocks noChangeArrowheads="1"/>
          </p:cNvSpPr>
          <p:nvPr/>
        </p:nvSpPr>
        <p:spPr bwMode="auto">
          <a:xfrm>
            <a:off x="6477000" y="2184396"/>
            <a:ext cx="1143000" cy="609600"/>
          </a:xfrm>
          <a:prstGeom prst="cube">
            <a:avLst>
              <a:gd name="adj" fmla="val 25000"/>
            </a:avLst>
          </a:prstGeom>
          <a:solidFill>
            <a:srgbClr val="DEE1BD"/>
          </a:solidFill>
          <a:ln w="9525">
            <a:solidFill>
              <a:schemeClr val="tx1"/>
            </a:solidFill>
            <a:miter lim="800000"/>
            <a:headEnd/>
            <a:tailEnd/>
          </a:ln>
          <a:effectLst/>
        </p:spPr>
        <p:txBody>
          <a:bodyPr wrap="none" anchor="ctr"/>
          <a:lstStyle/>
          <a:p>
            <a:pPr>
              <a:lnSpc>
                <a:spcPct val="100000"/>
              </a:lnSpc>
            </a:pPr>
            <a:r>
              <a:rPr lang="en-US" sz="1600" dirty="0">
                <a:solidFill>
                  <a:srgbClr val="8B011F"/>
                </a:solidFill>
                <a:latin typeface="Arial" pitchFamily="34" charset="0"/>
                <a:cs typeface="Arial" pitchFamily="34" charset="0"/>
              </a:rPr>
              <a:t>Message</a:t>
            </a:r>
          </a:p>
          <a:p>
            <a:pPr>
              <a:lnSpc>
                <a:spcPct val="100000"/>
              </a:lnSpc>
            </a:pPr>
            <a:r>
              <a:rPr lang="en-US" sz="1600" dirty="0">
                <a:solidFill>
                  <a:srgbClr val="8B011F"/>
                </a:solidFill>
                <a:latin typeface="Arial" pitchFamily="34" charset="0"/>
                <a:cs typeface="Arial" pitchFamily="34" charset="0"/>
              </a:rPr>
              <a:t>Type</a:t>
            </a:r>
          </a:p>
        </p:txBody>
      </p:sp>
      <p:sp>
        <p:nvSpPr>
          <p:cNvPr id="971786" name="AutoShape 10"/>
          <p:cNvSpPr>
            <a:spLocks noChangeArrowheads="1"/>
          </p:cNvSpPr>
          <p:nvPr/>
        </p:nvSpPr>
        <p:spPr bwMode="auto">
          <a:xfrm>
            <a:off x="571500" y="3798884"/>
            <a:ext cx="1295400" cy="685800"/>
          </a:xfrm>
          <a:prstGeom prst="cube">
            <a:avLst>
              <a:gd name="adj" fmla="val 25000"/>
            </a:avLst>
          </a:prstGeom>
          <a:solidFill>
            <a:srgbClr val="C4E6B8"/>
          </a:solidFill>
          <a:ln w="9525">
            <a:solidFill>
              <a:schemeClr val="tx1"/>
            </a:solidFill>
            <a:miter lim="800000"/>
            <a:headEnd/>
            <a:tailEnd/>
          </a:ln>
          <a:effectLst/>
        </p:spPr>
        <p:txBody>
          <a:bodyPr wrap="none" anchor="ctr"/>
          <a:lstStyle/>
          <a:p>
            <a:pPr>
              <a:lnSpc>
                <a:spcPct val="100000"/>
              </a:lnSpc>
            </a:pPr>
            <a:r>
              <a:rPr lang="en-US" sz="1600" dirty="0">
                <a:solidFill>
                  <a:srgbClr val="8B011F"/>
                </a:solidFill>
                <a:latin typeface="Arial" pitchFamily="34" charset="0"/>
                <a:cs typeface="Arial" pitchFamily="34" charset="0"/>
              </a:rPr>
              <a:t>Service</a:t>
            </a:r>
          </a:p>
        </p:txBody>
      </p:sp>
      <p:sp>
        <p:nvSpPr>
          <p:cNvPr id="971787" name="AutoShape 11"/>
          <p:cNvSpPr>
            <a:spLocks noChangeArrowheads="1"/>
          </p:cNvSpPr>
          <p:nvPr/>
        </p:nvSpPr>
        <p:spPr bwMode="auto">
          <a:xfrm>
            <a:off x="6400800" y="3798884"/>
            <a:ext cx="1295400" cy="685800"/>
          </a:xfrm>
          <a:prstGeom prst="cube">
            <a:avLst>
              <a:gd name="adj" fmla="val 25000"/>
            </a:avLst>
          </a:prstGeom>
          <a:solidFill>
            <a:srgbClr val="C4E6B8"/>
          </a:solidFill>
          <a:ln w="9525">
            <a:solidFill>
              <a:schemeClr val="tx1"/>
            </a:solidFill>
            <a:miter lim="800000"/>
            <a:headEnd/>
            <a:tailEnd/>
          </a:ln>
          <a:effectLst/>
        </p:spPr>
        <p:txBody>
          <a:bodyPr wrap="none" anchor="ctr"/>
          <a:lstStyle/>
          <a:p>
            <a:pPr>
              <a:lnSpc>
                <a:spcPct val="100000"/>
              </a:lnSpc>
            </a:pPr>
            <a:r>
              <a:rPr lang="en-US" sz="1600" dirty="0">
                <a:solidFill>
                  <a:srgbClr val="8B011F"/>
                </a:solidFill>
                <a:latin typeface="Arial" pitchFamily="34" charset="0"/>
                <a:cs typeface="Arial" pitchFamily="34" charset="0"/>
              </a:rPr>
              <a:t>Service</a:t>
            </a:r>
          </a:p>
        </p:txBody>
      </p:sp>
      <p:sp>
        <p:nvSpPr>
          <p:cNvPr id="971788" name="AutoShape 12"/>
          <p:cNvSpPr>
            <a:spLocks noChangeArrowheads="1"/>
          </p:cNvSpPr>
          <p:nvPr/>
        </p:nvSpPr>
        <p:spPr bwMode="auto">
          <a:xfrm>
            <a:off x="2362200" y="3722684"/>
            <a:ext cx="3810000" cy="685800"/>
          </a:xfrm>
          <a:prstGeom prst="leftRightArrow">
            <a:avLst>
              <a:gd name="adj1" fmla="val 50000"/>
              <a:gd name="adj2" fmla="val 111111"/>
            </a:avLst>
          </a:prstGeom>
          <a:gradFill rotWithShape="1">
            <a:gsLst>
              <a:gs pos="0">
                <a:srgbClr val="C2C3DC"/>
              </a:gs>
              <a:gs pos="50000">
                <a:srgbClr val="C2C3DC">
                  <a:gamma/>
                  <a:shade val="84706"/>
                  <a:invGamma/>
                </a:srgbClr>
              </a:gs>
              <a:gs pos="100000">
                <a:srgbClr val="C2C3DC"/>
              </a:gs>
            </a:gsLst>
            <a:lin ang="5400000" scaled="1"/>
          </a:gradFill>
          <a:ln w="9525">
            <a:solidFill>
              <a:schemeClr val="tx1"/>
            </a:solidFill>
            <a:miter lim="800000"/>
            <a:headEnd/>
            <a:tailEnd/>
          </a:ln>
          <a:effectLst/>
        </p:spPr>
        <p:txBody>
          <a:bodyPr wrap="none" anchor="ctr"/>
          <a:lstStyle/>
          <a:p>
            <a:pPr algn="ctr">
              <a:lnSpc>
                <a:spcPct val="100000"/>
              </a:lnSpc>
            </a:pPr>
            <a:r>
              <a:rPr lang="en-US" sz="1800" dirty="0">
                <a:solidFill>
                  <a:srgbClr val="8B011F"/>
                </a:solidFill>
                <a:latin typeface="Arial" pitchFamily="34" charset="0"/>
                <a:cs typeface="Arial" pitchFamily="34" charset="0"/>
              </a:rPr>
              <a:t>Dialog Conversation</a:t>
            </a:r>
          </a:p>
        </p:txBody>
      </p:sp>
      <p:grpSp>
        <p:nvGrpSpPr>
          <p:cNvPr id="2" name="Group 13"/>
          <p:cNvGrpSpPr>
            <a:grpSpLocks/>
          </p:cNvGrpSpPr>
          <p:nvPr/>
        </p:nvGrpSpPr>
        <p:grpSpPr bwMode="auto">
          <a:xfrm>
            <a:off x="6629400" y="4859334"/>
            <a:ext cx="838200" cy="1108075"/>
            <a:chOff x="4176" y="3125"/>
            <a:chExt cx="528" cy="698"/>
          </a:xfrm>
        </p:grpSpPr>
        <p:sp>
          <p:nvSpPr>
            <p:cNvPr id="971790" name="Rectangle 14"/>
            <p:cNvSpPr>
              <a:spLocks noChangeArrowheads="1"/>
            </p:cNvSpPr>
            <p:nvPr/>
          </p:nvSpPr>
          <p:spPr bwMode="auto">
            <a:xfrm>
              <a:off x="4176" y="3677"/>
              <a:ext cx="528" cy="146"/>
            </a:xfrm>
            <a:prstGeom prst="rect">
              <a:avLst/>
            </a:prstGeom>
            <a:solidFill>
              <a:schemeClr val="accent2"/>
            </a:solidFill>
            <a:ln w="9525">
              <a:noFill/>
              <a:miter lim="800000"/>
              <a:headEnd/>
              <a:tailEnd/>
            </a:ln>
            <a:effectLst/>
          </p:spPr>
          <p:txBody>
            <a:bodyPr/>
            <a:lstStyle/>
            <a:p>
              <a:pPr algn="l">
                <a:lnSpc>
                  <a:spcPct val="100000"/>
                </a:lnSpc>
                <a:buSzPct val="95000"/>
              </a:pPr>
              <a:endParaRPr lang="en-US" sz="600">
                <a:solidFill>
                  <a:srgbClr val="8B011F"/>
                </a:solidFill>
                <a:effectLst>
                  <a:outerShdw blurRad="38100" dist="38100" dir="2700000" algn="tl">
                    <a:srgbClr val="000000"/>
                  </a:outerShdw>
                </a:effectLst>
                <a:latin typeface="Arial" pitchFamily="34" charset="0"/>
                <a:cs typeface="Arial" pitchFamily="34" charset="0"/>
              </a:endParaRPr>
            </a:p>
          </p:txBody>
        </p:sp>
        <p:sp>
          <p:nvSpPr>
            <p:cNvPr id="971791" name="Rectangle 15"/>
            <p:cNvSpPr>
              <a:spLocks noChangeArrowheads="1"/>
            </p:cNvSpPr>
            <p:nvPr/>
          </p:nvSpPr>
          <p:spPr bwMode="auto">
            <a:xfrm>
              <a:off x="4176" y="3532"/>
              <a:ext cx="528" cy="145"/>
            </a:xfrm>
            <a:prstGeom prst="rect">
              <a:avLst/>
            </a:prstGeom>
            <a:solidFill>
              <a:schemeClr val="accent2"/>
            </a:solidFill>
            <a:ln w="9525">
              <a:noFill/>
              <a:miter lim="800000"/>
              <a:headEnd/>
              <a:tailEnd/>
            </a:ln>
            <a:effectLst/>
          </p:spPr>
          <p:txBody>
            <a:bodyPr/>
            <a:lstStyle/>
            <a:p>
              <a:pPr algn="l">
                <a:lnSpc>
                  <a:spcPct val="100000"/>
                </a:lnSpc>
                <a:buSzPct val="95000"/>
              </a:pPr>
              <a:endParaRPr lang="en-US" sz="600">
                <a:solidFill>
                  <a:srgbClr val="8B011F"/>
                </a:solidFill>
                <a:effectLst>
                  <a:outerShdw blurRad="38100" dist="38100" dir="2700000" algn="tl">
                    <a:srgbClr val="000000"/>
                  </a:outerShdw>
                </a:effectLst>
                <a:latin typeface="Arial" pitchFamily="34" charset="0"/>
                <a:cs typeface="Arial" pitchFamily="34" charset="0"/>
              </a:endParaRPr>
            </a:p>
          </p:txBody>
        </p:sp>
        <p:sp>
          <p:nvSpPr>
            <p:cNvPr id="971792" name="Rectangle 16"/>
            <p:cNvSpPr>
              <a:spLocks noChangeArrowheads="1"/>
            </p:cNvSpPr>
            <p:nvPr/>
          </p:nvSpPr>
          <p:spPr bwMode="auto">
            <a:xfrm>
              <a:off x="4176" y="3386"/>
              <a:ext cx="528" cy="146"/>
            </a:xfrm>
            <a:prstGeom prst="rect">
              <a:avLst/>
            </a:prstGeom>
            <a:solidFill>
              <a:schemeClr val="accent2"/>
            </a:solidFill>
            <a:ln w="9525">
              <a:noFill/>
              <a:miter lim="800000"/>
              <a:headEnd/>
              <a:tailEnd/>
            </a:ln>
            <a:effectLst/>
          </p:spPr>
          <p:txBody>
            <a:bodyPr/>
            <a:lstStyle/>
            <a:p>
              <a:pPr algn="l">
                <a:lnSpc>
                  <a:spcPct val="100000"/>
                </a:lnSpc>
                <a:buSzPct val="95000"/>
              </a:pPr>
              <a:endParaRPr lang="en-US" sz="600">
                <a:solidFill>
                  <a:srgbClr val="8B011F"/>
                </a:solidFill>
                <a:effectLst>
                  <a:outerShdw blurRad="38100" dist="38100" dir="2700000" algn="tl">
                    <a:srgbClr val="000000"/>
                  </a:outerShdw>
                </a:effectLst>
                <a:latin typeface="Arial" pitchFamily="34" charset="0"/>
                <a:cs typeface="Arial" pitchFamily="34" charset="0"/>
              </a:endParaRPr>
            </a:p>
          </p:txBody>
        </p:sp>
        <p:sp>
          <p:nvSpPr>
            <p:cNvPr id="971793" name="Rectangle 17"/>
            <p:cNvSpPr>
              <a:spLocks noChangeArrowheads="1"/>
            </p:cNvSpPr>
            <p:nvPr/>
          </p:nvSpPr>
          <p:spPr bwMode="auto">
            <a:xfrm>
              <a:off x="4176" y="3240"/>
              <a:ext cx="528" cy="146"/>
            </a:xfrm>
            <a:prstGeom prst="rect">
              <a:avLst/>
            </a:prstGeom>
            <a:solidFill>
              <a:schemeClr val="accent2"/>
            </a:solidFill>
            <a:ln w="9525">
              <a:noFill/>
              <a:miter lim="800000"/>
              <a:headEnd/>
              <a:tailEnd/>
            </a:ln>
            <a:effectLst/>
          </p:spPr>
          <p:txBody>
            <a:bodyPr/>
            <a:lstStyle/>
            <a:p>
              <a:pPr algn="l">
                <a:lnSpc>
                  <a:spcPct val="100000"/>
                </a:lnSpc>
                <a:buSzPct val="95000"/>
              </a:pPr>
              <a:endParaRPr lang="en-US" sz="600">
                <a:solidFill>
                  <a:srgbClr val="8B011F"/>
                </a:solidFill>
                <a:effectLst>
                  <a:outerShdw blurRad="38100" dist="38100" dir="2700000" algn="tl">
                    <a:srgbClr val="000000"/>
                  </a:outerShdw>
                </a:effectLst>
                <a:latin typeface="Arial" pitchFamily="34" charset="0"/>
                <a:cs typeface="Arial" pitchFamily="34" charset="0"/>
              </a:endParaRPr>
            </a:p>
          </p:txBody>
        </p:sp>
        <p:sp>
          <p:nvSpPr>
            <p:cNvPr id="971794" name="Rectangle 18"/>
            <p:cNvSpPr>
              <a:spLocks noChangeArrowheads="1"/>
            </p:cNvSpPr>
            <p:nvPr/>
          </p:nvSpPr>
          <p:spPr bwMode="auto">
            <a:xfrm>
              <a:off x="4176" y="3125"/>
              <a:ext cx="528" cy="115"/>
            </a:xfrm>
            <a:prstGeom prst="rect">
              <a:avLst/>
            </a:prstGeom>
            <a:solidFill>
              <a:schemeClr val="accent2"/>
            </a:solidFill>
            <a:ln w="9525">
              <a:noFill/>
              <a:miter lim="800000"/>
              <a:headEnd/>
              <a:tailEnd/>
            </a:ln>
            <a:effectLst/>
          </p:spPr>
          <p:txBody>
            <a:bodyPr/>
            <a:lstStyle/>
            <a:p>
              <a:pPr algn="l">
                <a:lnSpc>
                  <a:spcPct val="100000"/>
                </a:lnSpc>
                <a:buSzPct val="95000"/>
              </a:pPr>
              <a:endParaRPr lang="en-US" sz="600">
                <a:solidFill>
                  <a:srgbClr val="8B011F"/>
                </a:solidFill>
                <a:effectLst>
                  <a:outerShdw blurRad="38100" dist="38100" dir="2700000" algn="tl">
                    <a:srgbClr val="000000"/>
                  </a:outerShdw>
                </a:effectLst>
                <a:latin typeface="Arial" pitchFamily="34" charset="0"/>
                <a:cs typeface="Arial" pitchFamily="34" charset="0"/>
              </a:endParaRPr>
            </a:p>
          </p:txBody>
        </p:sp>
      </p:grpSp>
      <p:sp>
        <p:nvSpPr>
          <p:cNvPr id="971795" name="Line 19"/>
          <p:cNvSpPr>
            <a:spLocks noChangeShapeType="1"/>
          </p:cNvSpPr>
          <p:nvPr/>
        </p:nvSpPr>
        <p:spPr bwMode="auto">
          <a:xfrm>
            <a:off x="6629400" y="4859334"/>
            <a:ext cx="838200" cy="0"/>
          </a:xfrm>
          <a:prstGeom prst="line">
            <a:avLst/>
          </a:prstGeom>
          <a:noFill/>
          <a:ln w="28575" cap="sq">
            <a:solidFill>
              <a:schemeClr val="tx1"/>
            </a:solidFill>
            <a:round/>
            <a:headEnd/>
            <a:tailEnd/>
          </a:ln>
          <a:effectLst/>
        </p:spPr>
        <p:txBody>
          <a:bodyPr/>
          <a:lstStyle/>
          <a:p>
            <a:endParaRPr lang="en-US">
              <a:latin typeface="Arial" pitchFamily="34" charset="0"/>
              <a:cs typeface="Arial" pitchFamily="34" charset="0"/>
            </a:endParaRPr>
          </a:p>
        </p:txBody>
      </p:sp>
      <p:sp>
        <p:nvSpPr>
          <p:cNvPr id="971796" name="Line 20"/>
          <p:cNvSpPr>
            <a:spLocks noChangeShapeType="1"/>
          </p:cNvSpPr>
          <p:nvPr/>
        </p:nvSpPr>
        <p:spPr bwMode="auto">
          <a:xfrm>
            <a:off x="6629400" y="5041896"/>
            <a:ext cx="838200" cy="0"/>
          </a:xfrm>
          <a:prstGeom prst="line">
            <a:avLst/>
          </a:prstGeom>
          <a:noFill/>
          <a:ln w="12700">
            <a:solidFill>
              <a:schemeClr val="tx1"/>
            </a:solidFill>
            <a:round/>
            <a:headEnd/>
            <a:tailEnd/>
          </a:ln>
          <a:effectLst/>
        </p:spPr>
        <p:txBody>
          <a:bodyPr/>
          <a:lstStyle/>
          <a:p>
            <a:endParaRPr lang="en-US">
              <a:latin typeface="Arial" pitchFamily="34" charset="0"/>
              <a:cs typeface="Arial" pitchFamily="34" charset="0"/>
            </a:endParaRPr>
          </a:p>
        </p:txBody>
      </p:sp>
      <p:sp>
        <p:nvSpPr>
          <p:cNvPr id="971797" name="Line 21"/>
          <p:cNvSpPr>
            <a:spLocks noChangeShapeType="1"/>
          </p:cNvSpPr>
          <p:nvPr/>
        </p:nvSpPr>
        <p:spPr bwMode="auto">
          <a:xfrm>
            <a:off x="6629400" y="5273671"/>
            <a:ext cx="838200" cy="0"/>
          </a:xfrm>
          <a:prstGeom prst="line">
            <a:avLst/>
          </a:prstGeom>
          <a:noFill/>
          <a:ln w="12700">
            <a:solidFill>
              <a:schemeClr val="tx1"/>
            </a:solidFill>
            <a:round/>
            <a:headEnd/>
            <a:tailEnd/>
          </a:ln>
          <a:effectLst/>
        </p:spPr>
        <p:txBody>
          <a:bodyPr/>
          <a:lstStyle/>
          <a:p>
            <a:endParaRPr lang="en-US">
              <a:latin typeface="Arial" pitchFamily="34" charset="0"/>
              <a:cs typeface="Arial" pitchFamily="34" charset="0"/>
            </a:endParaRPr>
          </a:p>
        </p:txBody>
      </p:sp>
      <p:sp>
        <p:nvSpPr>
          <p:cNvPr id="971798" name="Line 22"/>
          <p:cNvSpPr>
            <a:spLocks noChangeShapeType="1"/>
          </p:cNvSpPr>
          <p:nvPr/>
        </p:nvSpPr>
        <p:spPr bwMode="auto">
          <a:xfrm>
            <a:off x="6629400" y="5505446"/>
            <a:ext cx="838200" cy="0"/>
          </a:xfrm>
          <a:prstGeom prst="line">
            <a:avLst/>
          </a:prstGeom>
          <a:noFill/>
          <a:ln w="12700">
            <a:solidFill>
              <a:schemeClr val="tx1"/>
            </a:solidFill>
            <a:round/>
            <a:headEnd/>
            <a:tailEnd/>
          </a:ln>
          <a:effectLst/>
        </p:spPr>
        <p:txBody>
          <a:bodyPr/>
          <a:lstStyle/>
          <a:p>
            <a:endParaRPr lang="en-US">
              <a:latin typeface="Arial" pitchFamily="34" charset="0"/>
              <a:cs typeface="Arial" pitchFamily="34" charset="0"/>
            </a:endParaRPr>
          </a:p>
        </p:txBody>
      </p:sp>
      <p:sp>
        <p:nvSpPr>
          <p:cNvPr id="971799" name="Line 23"/>
          <p:cNvSpPr>
            <a:spLocks noChangeShapeType="1"/>
          </p:cNvSpPr>
          <p:nvPr/>
        </p:nvSpPr>
        <p:spPr bwMode="auto">
          <a:xfrm>
            <a:off x="6629400" y="5735634"/>
            <a:ext cx="838200" cy="0"/>
          </a:xfrm>
          <a:prstGeom prst="line">
            <a:avLst/>
          </a:prstGeom>
          <a:noFill/>
          <a:ln w="12700">
            <a:solidFill>
              <a:schemeClr val="tx1"/>
            </a:solidFill>
            <a:round/>
            <a:headEnd/>
            <a:tailEnd/>
          </a:ln>
          <a:effectLst/>
        </p:spPr>
        <p:txBody>
          <a:bodyPr/>
          <a:lstStyle/>
          <a:p>
            <a:endParaRPr lang="en-US">
              <a:latin typeface="Arial" pitchFamily="34" charset="0"/>
              <a:cs typeface="Arial" pitchFamily="34" charset="0"/>
            </a:endParaRPr>
          </a:p>
        </p:txBody>
      </p:sp>
      <p:sp>
        <p:nvSpPr>
          <p:cNvPr id="971800" name="Line 24"/>
          <p:cNvSpPr>
            <a:spLocks noChangeShapeType="1"/>
          </p:cNvSpPr>
          <p:nvPr/>
        </p:nvSpPr>
        <p:spPr bwMode="auto">
          <a:xfrm>
            <a:off x="6629400" y="5994396"/>
            <a:ext cx="838200" cy="0"/>
          </a:xfrm>
          <a:prstGeom prst="line">
            <a:avLst/>
          </a:prstGeom>
          <a:noFill/>
          <a:ln w="28575" cap="sq">
            <a:solidFill>
              <a:schemeClr val="tx1"/>
            </a:solidFill>
            <a:round/>
            <a:headEnd/>
            <a:tailEnd/>
          </a:ln>
          <a:effectLst/>
        </p:spPr>
        <p:txBody>
          <a:bodyPr/>
          <a:lstStyle/>
          <a:p>
            <a:endParaRPr lang="en-US">
              <a:latin typeface="Arial" pitchFamily="34" charset="0"/>
              <a:cs typeface="Arial" pitchFamily="34" charset="0"/>
            </a:endParaRPr>
          </a:p>
        </p:txBody>
      </p:sp>
      <p:sp>
        <p:nvSpPr>
          <p:cNvPr id="971801" name="Line 25"/>
          <p:cNvSpPr>
            <a:spLocks noChangeShapeType="1"/>
          </p:cNvSpPr>
          <p:nvPr/>
        </p:nvSpPr>
        <p:spPr bwMode="auto">
          <a:xfrm>
            <a:off x="7467600" y="4859334"/>
            <a:ext cx="0" cy="1108075"/>
          </a:xfrm>
          <a:prstGeom prst="line">
            <a:avLst/>
          </a:prstGeom>
          <a:noFill/>
          <a:ln w="28575" cap="sq">
            <a:solidFill>
              <a:schemeClr val="tx1"/>
            </a:solidFill>
            <a:round/>
            <a:headEnd/>
            <a:tailEnd/>
          </a:ln>
          <a:effectLst/>
        </p:spPr>
        <p:txBody>
          <a:bodyPr/>
          <a:lstStyle/>
          <a:p>
            <a:endParaRPr lang="en-US">
              <a:latin typeface="Arial" pitchFamily="34" charset="0"/>
              <a:cs typeface="Arial" pitchFamily="34" charset="0"/>
            </a:endParaRPr>
          </a:p>
        </p:txBody>
      </p:sp>
      <p:sp>
        <p:nvSpPr>
          <p:cNvPr id="971802" name="Line 26"/>
          <p:cNvSpPr>
            <a:spLocks noChangeShapeType="1"/>
          </p:cNvSpPr>
          <p:nvPr/>
        </p:nvSpPr>
        <p:spPr bwMode="auto">
          <a:xfrm>
            <a:off x="6629400" y="4859334"/>
            <a:ext cx="0" cy="1108075"/>
          </a:xfrm>
          <a:prstGeom prst="line">
            <a:avLst/>
          </a:prstGeom>
          <a:noFill/>
          <a:ln w="28575" cap="sq">
            <a:solidFill>
              <a:schemeClr val="tx1"/>
            </a:solidFill>
            <a:round/>
            <a:headEnd/>
            <a:tailEnd/>
          </a:ln>
          <a:effectLst/>
        </p:spPr>
        <p:txBody>
          <a:bodyPr/>
          <a:lstStyle/>
          <a:p>
            <a:endParaRPr lang="en-US">
              <a:latin typeface="Arial" pitchFamily="34" charset="0"/>
              <a:cs typeface="Arial" pitchFamily="34" charset="0"/>
            </a:endParaRPr>
          </a:p>
        </p:txBody>
      </p:sp>
      <p:sp>
        <p:nvSpPr>
          <p:cNvPr id="971803" name="Text Box 27"/>
          <p:cNvSpPr txBox="1">
            <a:spLocks noChangeArrowheads="1"/>
          </p:cNvSpPr>
          <p:nvPr/>
        </p:nvSpPr>
        <p:spPr bwMode="auto">
          <a:xfrm>
            <a:off x="6629400" y="5003796"/>
            <a:ext cx="877163" cy="369332"/>
          </a:xfrm>
          <a:prstGeom prst="rect">
            <a:avLst/>
          </a:prstGeom>
          <a:noFill/>
          <a:ln w="9525">
            <a:noFill/>
            <a:miter lim="800000"/>
            <a:headEnd/>
            <a:tailEnd/>
          </a:ln>
          <a:effectLst/>
        </p:spPr>
        <p:txBody>
          <a:bodyPr wrap="none">
            <a:spAutoFit/>
          </a:bodyPr>
          <a:lstStyle/>
          <a:p>
            <a:pPr algn="l">
              <a:lnSpc>
                <a:spcPct val="100000"/>
              </a:lnSpc>
            </a:pPr>
            <a:r>
              <a:rPr lang="en-US" sz="1800" dirty="0">
                <a:solidFill>
                  <a:schemeClr val="tx1"/>
                </a:solidFill>
                <a:latin typeface="Arial" pitchFamily="34" charset="0"/>
                <a:cs typeface="Arial" pitchFamily="34" charset="0"/>
              </a:rPr>
              <a:t>Queue</a:t>
            </a:r>
          </a:p>
        </p:txBody>
      </p:sp>
      <p:sp>
        <p:nvSpPr>
          <p:cNvPr id="971804" name="Cloud"/>
          <p:cNvSpPr>
            <a:spLocks noChangeAspect="1" noEditPoints="1" noChangeArrowheads="1"/>
          </p:cNvSpPr>
          <p:nvPr/>
        </p:nvSpPr>
        <p:spPr bwMode="auto">
          <a:xfrm>
            <a:off x="3352800" y="4935534"/>
            <a:ext cx="1600200" cy="107315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DEE1BD"/>
          </a:solidFill>
          <a:ln w="9525">
            <a:solidFill>
              <a:srgbClr val="000000"/>
            </a:solidFill>
            <a:miter lim="800000"/>
            <a:headEnd/>
            <a:tailEnd/>
          </a:ln>
          <a:effectLst>
            <a:outerShdw dist="107763" dir="2700000" algn="ctr" rotWithShape="0">
              <a:srgbClr val="808080"/>
            </a:outerShdw>
          </a:effectLst>
        </p:spPr>
        <p:txBody>
          <a:bodyPr/>
          <a:lstStyle/>
          <a:p>
            <a:endParaRPr lang="en-US">
              <a:latin typeface="Arial" pitchFamily="34" charset="0"/>
              <a:cs typeface="Arial" pitchFamily="34" charset="0"/>
            </a:endParaRPr>
          </a:p>
        </p:txBody>
      </p:sp>
      <p:sp>
        <p:nvSpPr>
          <p:cNvPr id="971805" name="AutoShape 29"/>
          <p:cNvSpPr>
            <a:spLocks noChangeArrowheads="1"/>
          </p:cNvSpPr>
          <p:nvPr/>
        </p:nvSpPr>
        <p:spPr bwMode="auto">
          <a:xfrm>
            <a:off x="5181600" y="5203821"/>
            <a:ext cx="1371600" cy="533400"/>
          </a:xfrm>
          <a:prstGeom prst="leftRightArrow">
            <a:avLst>
              <a:gd name="adj1" fmla="val 50000"/>
              <a:gd name="adj2" fmla="val 51429"/>
            </a:avLst>
          </a:prstGeom>
          <a:solidFill>
            <a:schemeClr val="accent1"/>
          </a:solidFill>
          <a:ln w="9525">
            <a:solidFill>
              <a:schemeClr val="tx1"/>
            </a:solidFill>
            <a:miter lim="800000"/>
            <a:headEnd/>
            <a:tailEnd/>
          </a:ln>
          <a:effectLst/>
        </p:spPr>
        <p:txBody>
          <a:bodyPr wrap="none" anchor="ctr"/>
          <a:lstStyle/>
          <a:p>
            <a:pPr>
              <a:lnSpc>
                <a:spcPct val="100000"/>
              </a:lnSpc>
            </a:pPr>
            <a:r>
              <a:rPr lang="en-US" sz="1800" dirty="0">
                <a:solidFill>
                  <a:srgbClr val="8B011F"/>
                </a:solidFill>
                <a:latin typeface="Arial" pitchFamily="34" charset="0"/>
                <a:cs typeface="Arial" pitchFamily="34" charset="0"/>
              </a:rPr>
              <a:t>Transport</a:t>
            </a:r>
          </a:p>
        </p:txBody>
      </p:sp>
      <p:sp>
        <p:nvSpPr>
          <p:cNvPr id="971806" name="AutoShape 30"/>
          <p:cNvSpPr>
            <a:spLocks noChangeArrowheads="1"/>
          </p:cNvSpPr>
          <p:nvPr/>
        </p:nvSpPr>
        <p:spPr bwMode="auto">
          <a:xfrm>
            <a:off x="1828800" y="5170484"/>
            <a:ext cx="1371600" cy="533400"/>
          </a:xfrm>
          <a:prstGeom prst="leftRightArrow">
            <a:avLst>
              <a:gd name="adj1" fmla="val 50000"/>
              <a:gd name="adj2" fmla="val 51429"/>
            </a:avLst>
          </a:prstGeom>
          <a:solidFill>
            <a:schemeClr val="accent1"/>
          </a:solidFill>
          <a:ln w="9525">
            <a:solidFill>
              <a:schemeClr val="tx1"/>
            </a:solidFill>
            <a:miter lim="800000"/>
            <a:headEnd/>
            <a:tailEnd/>
          </a:ln>
          <a:effectLst/>
        </p:spPr>
        <p:txBody>
          <a:bodyPr wrap="none" anchor="ctr"/>
          <a:lstStyle/>
          <a:p>
            <a:pPr>
              <a:lnSpc>
                <a:spcPct val="100000"/>
              </a:lnSpc>
            </a:pPr>
            <a:r>
              <a:rPr lang="en-US" sz="1800" dirty="0">
                <a:solidFill>
                  <a:srgbClr val="8B011F"/>
                </a:solidFill>
                <a:latin typeface="Arial" pitchFamily="34" charset="0"/>
                <a:cs typeface="Arial" pitchFamily="34" charset="0"/>
              </a:rPr>
              <a:t>Transport</a:t>
            </a:r>
          </a:p>
        </p:txBody>
      </p:sp>
      <p:sp>
        <p:nvSpPr>
          <p:cNvPr id="971807" name="Oval 31"/>
          <p:cNvSpPr>
            <a:spLocks noChangeArrowheads="1"/>
          </p:cNvSpPr>
          <p:nvPr/>
        </p:nvSpPr>
        <p:spPr bwMode="auto">
          <a:xfrm>
            <a:off x="7772400" y="5051421"/>
            <a:ext cx="1143000" cy="838200"/>
          </a:xfrm>
          <a:prstGeom prst="ellipse">
            <a:avLst/>
          </a:prstGeom>
          <a:solidFill>
            <a:schemeClr val="accent1"/>
          </a:solidFill>
          <a:ln w="9525">
            <a:solidFill>
              <a:schemeClr val="tx1"/>
            </a:solidFill>
            <a:round/>
            <a:headEnd/>
            <a:tailEnd/>
          </a:ln>
          <a:effectLst/>
        </p:spPr>
        <p:txBody>
          <a:bodyPr wrap="none" anchor="ctr"/>
          <a:lstStyle/>
          <a:p>
            <a:pPr algn="ctr">
              <a:lnSpc>
                <a:spcPct val="100000"/>
              </a:lnSpc>
            </a:pPr>
            <a:r>
              <a:rPr lang="en-US" sz="1800" dirty="0">
                <a:solidFill>
                  <a:srgbClr val="8B011F"/>
                </a:solidFill>
                <a:latin typeface="Arial" pitchFamily="34" charset="0"/>
                <a:cs typeface="Arial" pitchFamily="34" charset="0"/>
              </a:rPr>
              <a:t>Activation</a:t>
            </a:r>
          </a:p>
        </p:txBody>
      </p:sp>
      <p:sp>
        <p:nvSpPr>
          <p:cNvPr id="971808" name="AutoShape 32"/>
          <p:cNvSpPr>
            <a:spLocks noChangeArrowheads="1"/>
          </p:cNvSpPr>
          <p:nvPr/>
        </p:nvSpPr>
        <p:spPr bwMode="auto">
          <a:xfrm>
            <a:off x="647700" y="3006721"/>
            <a:ext cx="1143000" cy="609600"/>
          </a:xfrm>
          <a:prstGeom prst="cube">
            <a:avLst>
              <a:gd name="adj" fmla="val 25000"/>
            </a:avLst>
          </a:prstGeom>
          <a:solidFill>
            <a:schemeClr val="accent2"/>
          </a:solidFill>
          <a:ln w="9525">
            <a:solidFill>
              <a:schemeClr val="tx1"/>
            </a:solidFill>
            <a:miter lim="800000"/>
            <a:headEnd/>
            <a:tailEnd/>
          </a:ln>
          <a:effectLst/>
        </p:spPr>
        <p:txBody>
          <a:bodyPr wrap="none" anchor="ctr"/>
          <a:lstStyle/>
          <a:p>
            <a:pPr>
              <a:lnSpc>
                <a:spcPct val="100000"/>
              </a:lnSpc>
            </a:pPr>
            <a:r>
              <a:rPr lang="en-US" sz="1600" dirty="0">
                <a:solidFill>
                  <a:schemeClr val="tx1"/>
                </a:solidFill>
                <a:latin typeface="Arial" pitchFamily="34" charset="0"/>
                <a:cs typeface="Arial" pitchFamily="34" charset="0"/>
              </a:rPr>
              <a:t>Contract</a:t>
            </a:r>
          </a:p>
        </p:txBody>
      </p:sp>
      <p:sp>
        <p:nvSpPr>
          <p:cNvPr id="971809" name="AutoShape 33"/>
          <p:cNvSpPr>
            <a:spLocks noChangeArrowheads="1"/>
          </p:cNvSpPr>
          <p:nvPr/>
        </p:nvSpPr>
        <p:spPr bwMode="auto">
          <a:xfrm>
            <a:off x="6477000" y="2981321"/>
            <a:ext cx="1143000" cy="609600"/>
          </a:xfrm>
          <a:prstGeom prst="cube">
            <a:avLst>
              <a:gd name="adj" fmla="val 25000"/>
            </a:avLst>
          </a:prstGeom>
          <a:solidFill>
            <a:schemeClr val="accent2"/>
          </a:solidFill>
          <a:ln w="9525">
            <a:solidFill>
              <a:schemeClr val="tx1"/>
            </a:solidFill>
            <a:miter lim="800000"/>
            <a:headEnd/>
            <a:tailEnd/>
          </a:ln>
          <a:effectLst/>
        </p:spPr>
        <p:txBody>
          <a:bodyPr wrap="none" anchor="ctr"/>
          <a:lstStyle/>
          <a:p>
            <a:pPr>
              <a:lnSpc>
                <a:spcPct val="100000"/>
              </a:lnSpc>
            </a:pPr>
            <a:r>
              <a:rPr lang="en-US" sz="1600" dirty="0">
                <a:solidFill>
                  <a:schemeClr val="tx1"/>
                </a:solidFill>
                <a:latin typeface="Arial" pitchFamily="34" charset="0"/>
                <a:cs typeface="Arial" pitchFamily="34" charset="0"/>
              </a:rPr>
              <a:t>Contract</a:t>
            </a:r>
          </a:p>
        </p:txBody>
      </p:sp>
      <p:grpSp>
        <p:nvGrpSpPr>
          <p:cNvPr id="3" name="Group 34"/>
          <p:cNvGrpSpPr>
            <a:grpSpLocks/>
          </p:cNvGrpSpPr>
          <p:nvPr/>
        </p:nvGrpSpPr>
        <p:grpSpPr bwMode="auto">
          <a:xfrm>
            <a:off x="701675" y="4857746"/>
            <a:ext cx="838200" cy="1108075"/>
            <a:chOff x="442" y="3124"/>
            <a:chExt cx="528" cy="698"/>
          </a:xfrm>
        </p:grpSpPr>
        <p:sp>
          <p:nvSpPr>
            <p:cNvPr id="971811" name="Rectangle 35"/>
            <p:cNvSpPr>
              <a:spLocks noChangeArrowheads="1"/>
            </p:cNvSpPr>
            <p:nvPr/>
          </p:nvSpPr>
          <p:spPr bwMode="auto">
            <a:xfrm>
              <a:off x="442" y="3676"/>
              <a:ext cx="528" cy="146"/>
            </a:xfrm>
            <a:prstGeom prst="rect">
              <a:avLst/>
            </a:prstGeom>
            <a:solidFill>
              <a:schemeClr val="accent2"/>
            </a:solidFill>
            <a:ln w="9525">
              <a:noFill/>
              <a:miter lim="800000"/>
              <a:headEnd/>
              <a:tailEnd/>
            </a:ln>
            <a:effectLst/>
          </p:spPr>
          <p:txBody>
            <a:bodyPr/>
            <a:lstStyle/>
            <a:p>
              <a:pPr algn="l">
                <a:lnSpc>
                  <a:spcPct val="100000"/>
                </a:lnSpc>
                <a:buSzPct val="95000"/>
              </a:pPr>
              <a:endParaRPr lang="en-US" sz="600">
                <a:solidFill>
                  <a:srgbClr val="8B011F"/>
                </a:solidFill>
                <a:effectLst>
                  <a:outerShdw blurRad="38100" dist="38100" dir="2700000" algn="tl">
                    <a:srgbClr val="000000"/>
                  </a:outerShdw>
                </a:effectLst>
                <a:latin typeface="Arial" pitchFamily="34" charset="0"/>
                <a:cs typeface="Arial" pitchFamily="34" charset="0"/>
              </a:endParaRPr>
            </a:p>
          </p:txBody>
        </p:sp>
        <p:sp>
          <p:nvSpPr>
            <p:cNvPr id="971812" name="Rectangle 36"/>
            <p:cNvSpPr>
              <a:spLocks noChangeArrowheads="1"/>
            </p:cNvSpPr>
            <p:nvPr/>
          </p:nvSpPr>
          <p:spPr bwMode="auto">
            <a:xfrm>
              <a:off x="442" y="3531"/>
              <a:ext cx="528" cy="145"/>
            </a:xfrm>
            <a:prstGeom prst="rect">
              <a:avLst/>
            </a:prstGeom>
            <a:solidFill>
              <a:schemeClr val="accent2"/>
            </a:solidFill>
            <a:ln w="9525">
              <a:noFill/>
              <a:miter lim="800000"/>
              <a:headEnd/>
              <a:tailEnd/>
            </a:ln>
            <a:effectLst/>
          </p:spPr>
          <p:txBody>
            <a:bodyPr/>
            <a:lstStyle/>
            <a:p>
              <a:pPr algn="l">
                <a:lnSpc>
                  <a:spcPct val="100000"/>
                </a:lnSpc>
                <a:buSzPct val="95000"/>
              </a:pPr>
              <a:endParaRPr lang="en-US" sz="600">
                <a:solidFill>
                  <a:srgbClr val="8B011F"/>
                </a:solidFill>
                <a:effectLst>
                  <a:outerShdw blurRad="38100" dist="38100" dir="2700000" algn="tl">
                    <a:srgbClr val="000000"/>
                  </a:outerShdw>
                </a:effectLst>
                <a:latin typeface="Arial" pitchFamily="34" charset="0"/>
                <a:cs typeface="Arial" pitchFamily="34" charset="0"/>
              </a:endParaRPr>
            </a:p>
          </p:txBody>
        </p:sp>
        <p:sp>
          <p:nvSpPr>
            <p:cNvPr id="971813" name="Rectangle 37"/>
            <p:cNvSpPr>
              <a:spLocks noChangeArrowheads="1"/>
            </p:cNvSpPr>
            <p:nvPr/>
          </p:nvSpPr>
          <p:spPr bwMode="auto">
            <a:xfrm>
              <a:off x="442" y="3385"/>
              <a:ext cx="528" cy="146"/>
            </a:xfrm>
            <a:prstGeom prst="rect">
              <a:avLst/>
            </a:prstGeom>
            <a:solidFill>
              <a:schemeClr val="accent2"/>
            </a:solidFill>
            <a:ln w="9525">
              <a:noFill/>
              <a:miter lim="800000"/>
              <a:headEnd/>
              <a:tailEnd/>
            </a:ln>
            <a:effectLst/>
          </p:spPr>
          <p:txBody>
            <a:bodyPr/>
            <a:lstStyle/>
            <a:p>
              <a:pPr algn="l">
                <a:lnSpc>
                  <a:spcPct val="100000"/>
                </a:lnSpc>
                <a:buSzPct val="95000"/>
              </a:pPr>
              <a:endParaRPr lang="en-US" sz="600">
                <a:solidFill>
                  <a:srgbClr val="8B011F"/>
                </a:solidFill>
                <a:effectLst>
                  <a:outerShdw blurRad="38100" dist="38100" dir="2700000" algn="tl">
                    <a:srgbClr val="000000"/>
                  </a:outerShdw>
                </a:effectLst>
                <a:latin typeface="Arial" pitchFamily="34" charset="0"/>
                <a:cs typeface="Arial" pitchFamily="34" charset="0"/>
              </a:endParaRPr>
            </a:p>
          </p:txBody>
        </p:sp>
        <p:sp>
          <p:nvSpPr>
            <p:cNvPr id="971814" name="Rectangle 38"/>
            <p:cNvSpPr>
              <a:spLocks noChangeArrowheads="1"/>
            </p:cNvSpPr>
            <p:nvPr/>
          </p:nvSpPr>
          <p:spPr bwMode="auto">
            <a:xfrm>
              <a:off x="442" y="3239"/>
              <a:ext cx="528" cy="146"/>
            </a:xfrm>
            <a:prstGeom prst="rect">
              <a:avLst/>
            </a:prstGeom>
            <a:solidFill>
              <a:schemeClr val="accent2"/>
            </a:solidFill>
            <a:ln w="9525">
              <a:noFill/>
              <a:miter lim="800000"/>
              <a:headEnd/>
              <a:tailEnd/>
            </a:ln>
            <a:effectLst/>
          </p:spPr>
          <p:txBody>
            <a:bodyPr/>
            <a:lstStyle/>
            <a:p>
              <a:pPr algn="l">
                <a:lnSpc>
                  <a:spcPct val="100000"/>
                </a:lnSpc>
                <a:buSzPct val="95000"/>
              </a:pPr>
              <a:endParaRPr lang="en-US" sz="600">
                <a:solidFill>
                  <a:srgbClr val="8B011F"/>
                </a:solidFill>
                <a:effectLst>
                  <a:outerShdw blurRad="38100" dist="38100" dir="2700000" algn="tl">
                    <a:srgbClr val="000000"/>
                  </a:outerShdw>
                </a:effectLst>
                <a:latin typeface="Arial" pitchFamily="34" charset="0"/>
                <a:cs typeface="Arial" pitchFamily="34" charset="0"/>
              </a:endParaRPr>
            </a:p>
          </p:txBody>
        </p:sp>
        <p:sp>
          <p:nvSpPr>
            <p:cNvPr id="971815" name="Rectangle 39"/>
            <p:cNvSpPr>
              <a:spLocks noChangeArrowheads="1"/>
            </p:cNvSpPr>
            <p:nvPr/>
          </p:nvSpPr>
          <p:spPr bwMode="auto">
            <a:xfrm>
              <a:off x="442" y="3124"/>
              <a:ext cx="528" cy="115"/>
            </a:xfrm>
            <a:prstGeom prst="rect">
              <a:avLst/>
            </a:prstGeom>
            <a:solidFill>
              <a:schemeClr val="accent2"/>
            </a:solidFill>
            <a:ln w="9525">
              <a:noFill/>
              <a:miter lim="800000"/>
              <a:headEnd/>
              <a:tailEnd/>
            </a:ln>
            <a:effectLst/>
          </p:spPr>
          <p:txBody>
            <a:bodyPr/>
            <a:lstStyle/>
            <a:p>
              <a:pPr algn="l">
                <a:lnSpc>
                  <a:spcPct val="100000"/>
                </a:lnSpc>
                <a:buSzPct val="95000"/>
              </a:pPr>
              <a:endParaRPr lang="en-US" sz="600">
                <a:solidFill>
                  <a:srgbClr val="8B011F"/>
                </a:solidFill>
                <a:effectLst>
                  <a:outerShdw blurRad="38100" dist="38100" dir="2700000" algn="tl">
                    <a:srgbClr val="000000"/>
                  </a:outerShdw>
                </a:effectLst>
                <a:latin typeface="Arial" pitchFamily="34" charset="0"/>
                <a:cs typeface="Arial" pitchFamily="34" charset="0"/>
              </a:endParaRPr>
            </a:p>
          </p:txBody>
        </p:sp>
        <p:sp>
          <p:nvSpPr>
            <p:cNvPr id="971816" name="Line 40"/>
            <p:cNvSpPr>
              <a:spLocks noChangeShapeType="1"/>
            </p:cNvSpPr>
            <p:nvPr/>
          </p:nvSpPr>
          <p:spPr bwMode="auto">
            <a:xfrm>
              <a:off x="442" y="3124"/>
              <a:ext cx="528" cy="0"/>
            </a:xfrm>
            <a:prstGeom prst="line">
              <a:avLst/>
            </a:prstGeom>
            <a:noFill/>
            <a:ln w="28575" cap="sq">
              <a:solidFill>
                <a:schemeClr val="tx1"/>
              </a:solidFill>
              <a:round/>
              <a:headEnd/>
              <a:tailEnd/>
            </a:ln>
            <a:effectLst/>
          </p:spPr>
          <p:txBody>
            <a:bodyPr/>
            <a:lstStyle/>
            <a:p>
              <a:endParaRPr lang="en-US">
                <a:latin typeface="Arial" pitchFamily="34" charset="0"/>
                <a:cs typeface="Arial" pitchFamily="34" charset="0"/>
              </a:endParaRPr>
            </a:p>
          </p:txBody>
        </p:sp>
        <p:sp>
          <p:nvSpPr>
            <p:cNvPr id="971817" name="Line 41"/>
            <p:cNvSpPr>
              <a:spLocks noChangeShapeType="1"/>
            </p:cNvSpPr>
            <p:nvPr/>
          </p:nvSpPr>
          <p:spPr bwMode="auto">
            <a:xfrm>
              <a:off x="442" y="3239"/>
              <a:ext cx="528" cy="0"/>
            </a:xfrm>
            <a:prstGeom prst="line">
              <a:avLst/>
            </a:prstGeom>
            <a:noFill/>
            <a:ln w="12700">
              <a:solidFill>
                <a:schemeClr val="tx1"/>
              </a:solidFill>
              <a:round/>
              <a:headEnd/>
              <a:tailEnd/>
            </a:ln>
            <a:effectLst/>
          </p:spPr>
          <p:txBody>
            <a:bodyPr/>
            <a:lstStyle/>
            <a:p>
              <a:endParaRPr lang="en-US">
                <a:latin typeface="Arial" pitchFamily="34" charset="0"/>
                <a:cs typeface="Arial" pitchFamily="34" charset="0"/>
              </a:endParaRPr>
            </a:p>
          </p:txBody>
        </p:sp>
        <p:sp>
          <p:nvSpPr>
            <p:cNvPr id="971818" name="Line 42"/>
            <p:cNvSpPr>
              <a:spLocks noChangeShapeType="1"/>
            </p:cNvSpPr>
            <p:nvPr/>
          </p:nvSpPr>
          <p:spPr bwMode="auto">
            <a:xfrm>
              <a:off x="442" y="3385"/>
              <a:ext cx="528" cy="0"/>
            </a:xfrm>
            <a:prstGeom prst="line">
              <a:avLst/>
            </a:prstGeom>
            <a:noFill/>
            <a:ln w="12700">
              <a:solidFill>
                <a:schemeClr val="tx1"/>
              </a:solidFill>
              <a:round/>
              <a:headEnd/>
              <a:tailEnd/>
            </a:ln>
            <a:effectLst/>
          </p:spPr>
          <p:txBody>
            <a:bodyPr/>
            <a:lstStyle/>
            <a:p>
              <a:endParaRPr lang="en-US">
                <a:latin typeface="Arial" pitchFamily="34" charset="0"/>
                <a:cs typeface="Arial" pitchFamily="34" charset="0"/>
              </a:endParaRPr>
            </a:p>
          </p:txBody>
        </p:sp>
        <p:sp>
          <p:nvSpPr>
            <p:cNvPr id="971819" name="Line 43"/>
            <p:cNvSpPr>
              <a:spLocks noChangeShapeType="1"/>
            </p:cNvSpPr>
            <p:nvPr/>
          </p:nvSpPr>
          <p:spPr bwMode="auto">
            <a:xfrm>
              <a:off x="442" y="3531"/>
              <a:ext cx="528" cy="0"/>
            </a:xfrm>
            <a:prstGeom prst="line">
              <a:avLst/>
            </a:prstGeom>
            <a:noFill/>
            <a:ln w="12700">
              <a:solidFill>
                <a:schemeClr val="tx1"/>
              </a:solidFill>
              <a:round/>
              <a:headEnd/>
              <a:tailEnd/>
            </a:ln>
            <a:effectLst/>
          </p:spPr>
          <p:txBody>
            <a:bodyPr/>
            <a:lstStyle/>
            <a:p>
              <a:endParaRPr lang="en-US">
                <a:latin typeface="Arial" pitchFamily="34" charset="0"/>
                <a:cs typeface="Arial" pitchFamily="34" charset="0"/>
              </a:endParaRPr>
            </a:p>
          </p:txBody>
        </p:sp>
        <p:sp>
          <p:nvSpPr>
            <p:cNvPr id="971820" name="Line 44"/>
            <p:cNvSpPr>
              <a:spLocks noChangeShapeType="1"/>
            </p:cNvSpPr>
            <p:nvPr/>
          </p:nvSpPr>
          <p:spPr bwMode="auto">
            <a:xfrm>
              <a:off x="442" y="3676"/>
              <a:ext cx="528" cy="0"/>
            </a:xfrm>
            <a:prstGeom prst="line">
              <a:avLst/>
            </a:prstGeom>
            <a:noFill/>
            <a:ln w="12700">
              <a:solidFill>
                <a:schemeClr val="tx1"/>
              </a:solidFill>
              <a:round/>
              <a:headEnd/>
              <a:tailEnd/>
            </a:ln>
            <a:effectLst/>
          </p:spPr>
          <p:txBody>
            <a:bodyPr/>
            <a:lstStyle/>
            <a:p>
              <a:endParaRPr lang="en-US">
                <a:latin typeface="Arial" pitchFamily="34" charset="0"/>
                <a:cs typeface="Arial" pitchFamily="34" charset="0"/>
              </a:endParaRPr>
            </a:p>
          </p:txBody>
        </p:sp>
        <p:sp>
          <p:nvSpPr>
            <p:cNvPr id="971821" name="Line 45"/>
            <p:cNvSpPr>
              <a:spLocks noChangeShapeType="1"/>
            </p:cNvSpPr>
            <p:nvPr/>
          </p:nvSpPr>
          <p:spPr bwMode="auto">
            <a:xfrm>
              <a:off x="442" y="3822"/>
              <a:ext cx="528" cy="0"/>
            </a:xfrm>
            <a:prstGeom prst="line">
              <a:avLst/>
            </a:prstGeom>
            <a:noFill/>
            <a:ln w="28575" cap="sq">
              <a:solidFill>
                <a:schemeClr val="tx1"/>
              </a:solidFill>
              <a:round/>
              <a:headEnd/>
              <a:tailEnd/>
            </a:ln>
            <a:effectLst/>
          </p:spPr>
          <p:txBody>
            <a:bodyPr/>
            <a:lstStyle/>
            <a:p>
              <a:endParaRPr lang="en-US">
                <a:latin typeface="Arial" pitchFamily="34" charset="0"/>
                <a:cs typeface="Arial" pitchFamily="34" charset="0"/>
              </a:endParaRPr>
            </a:p>
          </p:txBody>
        </p:sp>
        <p:sp>
          <p:nvSpPr>
            <p:cNvPr id="971822" name="Line 46"/>
            <p:cNvSpPr>
              <a:spLocks noChangeShapeType="1"/>
            </p:cNvSpPr>
            <p:nvPr/>
          </p:nvSpPr>
          <p:spPr bwMode="auto">
            <a:xfrm>
              <a:off x="970" y="3124"/>
              <a:ext cx="0" cy="698"/>
            </a:xfrm>
            <a:prstGeom prst="line">
              <a:avLst/>
            </a:prstGeom>
            <a:noFill/>
            <a:ln w="28575" cap="sq">
              <a:solidFill>
                <a:schemeClr val="tx1"/>
              </a:solidFill>
              <a:round/>
              <a:headEnd/>
              <a:tailEnd/>
            </a:ln>
            <a:effectLst/>
          </p:spPr>
          <p:txBody>
            <a:bodyPr/>
            <a:lstStyle/>
            <a:p>
              <a:endParaRPr lang="en-US">
                <a:latin typeface="Arial" pitchFamily="34" charset="0"/>
                <a:cs typeface="Arial" pitchFamily="34" charset="0"/>
              </a:endParaRPr>
            </a:p>
          </p:txBody>
        </p:sp>
        <p:sp>
          <p:nvSpPr>
            <p:cNvPr id="971823" name="Line 47"/>
            <p:cNvSpPr>
              <a:spLocks noChangeShapeType="1"/>
            </p:cNvSpPr>
            <p:nvPr/>
          </p:nvSpPr>
          <p:spPr bwMode="auto">
            <a:xfrm>
              <a:off x="442" y="3124"/>
              <a:ext cx="0" cy="698"/>
            </a:xfrm>
            <a:prstGeom prst="line">
              <a:avLst/>
            </a:prstGeom>
            <a:noFill/>
            <a:ln w="28575" cap="sq">
              <a:solidFill>
                <a:schemeClr val="tx1"/>
              </a:solidFill>
              <a:round/>
              <a:headEnd/>
              <a:tailEnd/>
            </a:ln>
            <a:effectLst/>
          </p:spPr>
          <p:txBody>
            <a:bodyPr/>
            <a:lstStyle/>
            <a:p>
              <a:endParaRPr lang="en-US">
                <a:latin typeface="Arial" pitchFamily="34" charset="0"/>
                <a:cs typeface="Arial" pitchFamily="34" charset="0"/>
              </a:endParaRPr>
            </a:p>
          </p:txBody>
        </p:sp>
      </p:grpSp>
      <p:sp>
        <p:nvSpPr>
          <p:cNvPr id="971824" name="Text Box 48"/>
          <p:cNvSpPr txBox="1">
            <a:spLocks noChangeArrowheads="1"/>
          </p:cNvSpPr>
          <p:nvPr/>
        </p:nvSpPr>
        <p:spPr bwMode="auto">
          <a:xfrm>
            <a:off x="685800" y="5003796"/>
            <a:ext cx="877163" cy="369332"/>
          </a:xfrm>
          <a:prstGeom prst="rect">
            <a:avLst/>
          </a:prstGeom>
          <a:noFill/>
          <a:ln w="9525">
            <a:noFill/>
            <a:miter lim="800000"/>
            <a:headEnd/>
            <a:tailEnd/>
          </a:ln>
          <a:effectLst/>
        </p:spPr>
        <p:txBody>
          <a:bodyPr wrap="none">
            <a:spAutoFit/>
          </a:bodyPr>
          <a:lstStyle/>
          <a:p>
            <a:pPr algn="l">
              <a:lnSpc>
                <a:spcPct val="100000"/>
              </a:lnSpc>
            </a:pPr>
            <a:r>
              <a:rPr lang="en-US" sz="1800" dirty="0">
                <a:solidFill>
                  <a:schemeClr val="tx1"/>
                </a:solidFill>
                <a:latin typeface="Arial" pitchFamily="34" charset="0"/>
                <a:cs typeface="Arial" pitchFamily="34" charset="0"/>
              </a:rPr>
              <a:t>Queue</a:t>
            </a:r>
          </a:p>
        </p:txBody>
      </p:sp>
      <p:sp>
        <p:nvSpPr>
          <p:cNvPr id="971825" name="Line 49"/>
          <p:cNvSpPr>
            <a:spLocks noChangeShapeType="1"/>
          </p:cNvSpPr>
          <p:nvPr/>
        </p:nvSpPr>
        <p:spPr bwMode="auto">
          <a:xfrm flipH="1" flipV="1">
            <a:off x="7620000" y="1803396"/>
            <a:ext cx="762000" cy="3276600"/>
          </a:xfrm>
          <a:prstGeom prst="line">
            <a:avLst/>
          </a:prstGeom>
          <a:noFill/>
          <a:ln w="38100">
            <a:solidFill>
              <a:schemeClr val="tx1"/>
            </a:solidFill>
            <a:round/>
            <a:headEnd/>
            <a:tailEnd type="triangle" w="med" len="med"/>
          </a:ln>
          <a:effectLst/>
        </p:spPr>
        <p:txBody>
          <a:bodyPr/>
          <a:lstStyle/>
          <a:p>
            <a:endParaRPr lang="en-US">
              <a:latin typeface="Arial" pitchFamily="34" charset="0"/>
              <a:cs typeface="Arial" pitchFamily="34" charset="0"/>
            </a:endParaRPr>
          </a:p>
        </p:txBody>
      </p:sp>
      <p:sp>
        <p:nvSpPr>
          <p:cNvPr id="971826" name="Text Box 50"/>
          <p:cNvSpPr txBox="1">
            <a:spLocks noChangeArrowheads="1"/>
          </p:cNvSpPr>
          <p:nvPr/>
        </p:nvSpPr>
        <p:spPr bwMode="auto">
          <a:xfrm>
            <a:off x="3435350" y="1017584"/>
            <a:ext cx="1954381" cy="369332"/>
          </a:xfrm>
          <a:prstGeom prst="rect">
            <a:avLst/>
          </a:prstGeom>
          <a:noFill/>
          <a:ln w="9525">
            <a:noFill/>
            <a:miter lim="800000"/>
            <a:headEnd/>
            <a:tailEnd/>
          </a:ln>
          <a:effectLst/>
        </p:spPr>
        <p:txBody>
          <a:bodyPr wrap="none">
            <a:spAutoFit/>
          </a:bodyPr>
          <a:lstStyle/>
          <a:p>
            <a:pPr algn="l">
              <a:lnSpc>
                <a:spcPct val="100000"/>
              </a:lnSpc>
            </a:pPr>
            <a:r>
              <a:rPr lang="en-US" sz="1800" dirty="0">
                <a:solidFill>
                  <a:srgbClr val="8B011F"/>
                </a:solidFill>
                <a:latin typeface="Arial" pitchFamily="34" charset="0"/>
                <a:cs typeface="Arial" pitchFamily="34" charset="0"/>
              </a:rPr>
              <a:t>Application Layer</a:t>
            </a:r>
          </a:p>
        </p:txBody>
      </p:sp>
      <p:sp>
        <p:nvSpPr>
          <p:cNvPr id="971827" name="Text Box 51"/>
          <p:cNvSpPr txBox="1">
            <a:spLocks noChangeArrowheads="1"/>
          </p:cNvSpPr>
          <p:nvPr/>
        </p:nvSpPr>
        <p:spPr bwMode="auto">
          <a:xfrm>
            <a:off x="3506788" y="2236784"/>
            <a:ext cx="1787669" cy="369332"/>
          </a:xfrm>
          <a:prstGeom prst="rect">
            <a:avLst/>
          </a:prstGeom>
          <a:noFill/>
          <a:ln w="9525">
            <a:noFill/>
            <a:miter lim="800000"/>
            <a:headEnd/>
            <a:tailEnd/>
          </a:ln>
          <a:effectLst/>
        </p:spPr>
        <p:txBody>
          <a:bodyPr wrap="none">
            <a:spAutoFit/>
          </a:bodyPr>
          <a:lstStyle/>
          <a:p>
            <a:pPr algn="l">
              <a:lnSpc>
                <a:spcPct val="100000"/>
              </a:lnSpc>
            </a:pPr>
            <a:r>
              <a:rPr lang="en-US" sz="1800" dirty="0">
                <a:solidFill>
                  <a:srgbClr val="8B011F"/>
                </a:solidFill>
                <a:latin typeface="Arial" pitchFamily="34" charset="0"/>
                <a:cs typeface="Arial" pitchFamily="34" charset="0"/>
              </a:rPr>
              <a:t>Metadata Layer</a:t>
            </a:r>
          </a:p>
        </p:txBody>
      </p:sp>
      <p:sp>
        <p:nvSpPr>
          <p:cNvPr id="971828" name="Text Box 52"/>
          <p:cNvSpPr txBox="1">
            <a:spLocks noChangeArrowheads="1"/>
          </p:cNvSpPr>
          <p:nvPr/>
        </p:nvSpPr>
        <p:spPr bwMode="auto">
          <a:xfrm>
            <a:off x="3505200" y="4598984"/>
            <a:ext cx="1685077" cy="369332"/>
          </a:xfrm>
          <a:prstGeom prst="rect">
            <a:avLst/>
          </a:prstGeom>
          <a:noFill/>
          <a:ln w="9525">
            <a:noFill/>
            <a:miter lim="800000"/>
            <a:headEnd/>
            <a:tailEnd/>
          </a:ln>
          <a:effectLst/>
        </p:spPr>
        <p:txBody>
          <a:bodyPr wrap="none">
            <a:spAutoFit/>
          </a:bodyPr>
          <a:lstStyle/>
          <a:p>
            <a:pPr algn="l">
              <a:lnSpc>
                <a:spcPct val="100000"/>
              </a:lnSpc>
            </a:pPr>
            <a:r>
              <a:rPr lang="en-US" sz="1800" dirty="0">
                <a:solidFill>
                  <a:srgbClr val="8B011F"/>
                </a:solidFill>
                <a:latin typeface="Arial" pitchFamily="34" charset="0"/>
                <a:cs typeface="Arial" pitchFamily="34" charset="0"/>
              </a:rPr>
              <a:t>Physical Layer</a:t>
            </a:r>
          </a:p>
        </p:txBody>
      </p:sp>
      <p:sp>
        <p:nvSpPr>
          <p:cNvPr id="971829" name="Text Box 53"/>
          <p:cNvSpPr txBox="1">
            <a:spLocks noChangeArrowheads="1"/>
          </p:cNvSpPr>
          <p:nvPr/>
        </p:nvSpPr>
        <p:spPr bwMode="auto">
          <a:xfrm>
            <a:off x="3733800" y="5287959"/>
            <a:ext cx="928459" cy="369332"/>
          </a:xfrm>
          <a:prstGeom prst="rect">
            <a:avLst/>
          </a:prstGeom>
          <a:noFill/>
          <a:ln w="9525">
            <a:noFill/>
            <a:miter lim="800000"/>
            <a:headEnd/>
            <a:tailEnd/>
          </a:ln>
          <a:effectLst/>
        </p:spPr>
        <p:txBody>
          <a:bodyPr wrap="none">
            <a:spAutoFit/>
          </a:bodyPr>
          <a:lstStyle/>
          <a:p>
            <a:pPr algn="l">
              <a:lnSpc>
                <a:spcPct val="100000"/>
              </a:lnSpc>
            </a:pPr>
            <a:r>
              <a:rPr lang="en-US" sz="1800" dirty="0">
                <a:solidFill>
                  <a:srgbClr val="8B011F"/>
                </a:solidFill>
                <a:latin typeface="Arial" pitchFamily="34" charset="0"/>
                <a:cs typeface="Arial" pitchFamily="34" charset="0"/>
              </a:rPr>
              <a:t>TCP/IP</a:t>
            </a:r>
          </a:p>
        </p:txBody>
      </p:sp>
    </p:spTree>
    <p:extLst>
      <p:ext uri="{BB962C8B-B14F-4D97-AF65-F5344CB8AC3E}">
        <p14:creationId xmlns:p14="http://schemas.microsoft.com/office/powerpoint/2010/main" val="833311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Application Construction - DDL</a:t>
            </a:r>
            <a:endParaRPr lang="en-US" dirty="0"/>
          </a:p>
        </p:txBody>
      </p:sp>
      <p:sp>
        <p:nvSpPr>
          <p:cNvPr id="3" name="Content Placeholder 2"/>
          <p:cNvSpPr>
            <a:spLocks noGrp="1"/>
          </p:cNvSpPr>
          <p:nvPr>
            <p:ph idx="1"/>
          </p:nvPr>
        </p:nvSpPr>
        <p:spPr/>
        <p:txBody>
          <a:bodyPr>
            <a:normAutofit/>
          </a:bodyPr>
          <a:lstStyle/>
          <a:p>
            <a:r>
              <a:rPr lang="en-US" dirty="0" smtClean="0"/>
              <a:t>Central Service Broker Object is a SERVICE</a:t>
            </a:r>
          </a:p>
          <a:p>
            <a:pPr lvl="1"/>
            <a:r>
              <a:rPr lang="en-US" dirty="0" smtClean="0"/>
              <a:t>SERVICE is logical endpoint for receiving messages</a:t>
            </a:r>
          </a:p>
          <a:p>
            <a:r>
              <a:rPr lang="en-US" dirty="0" smtClean="0"/>
              <a:t>SERVICE associated with a QUEUE</a:t>
            </a:r>
          </a:p>
          <a:p>
            <a:pPr lvl="1"/>
            <a:r>
              <a:rPr lang="en-US" dirty="0" smtClean="0"/>
              <a:t>QUEUE is the physical endpoint for messages</a:t>
            </a:r>
          </a:p>
          <a:p>
            <a:r>
              <a:rPr lang="en-US" dirty="0" smtClean="0"/>
              <a:t>SERVICE is associated with 0-n service CONTRACTs</a:t>
            </a:r>
          </a:p>
          <a:p>
            <a:pPr lvl="1"/>
            <a:r>
              <a:rPr lang="en-US" dirty="0" smtClean="0"/>
              <a:t>Define which message types can be exchanged</a:t>
            </a:r>
          </a:p>
          <a:p>
            <a:r>
              <a:rPr lang="en-US" dirty="0" smtClean="0"/>
              <a:t>MESSAGE TYPE defines message validation</a:t>
            </a:r>
          </a:p>
          <a:p>
            <a:pPr lvl="1"/>
            <a:r>
              <a:rPr lang="en-US" dirty="0" smtClean="0"/>
              <a:t>Binary, XML, or XML with Schema Collection</a:t>
            </a:r>
          </a:p>
          <a:p>
            <a:endParaRPr lang="en-US" dirty="0" smtClean="0"/>
          </a:p>
          <a:p>
            <a:pPr lvl="1"/>
            <a:endParaRPr lang="en-US" dirty="0"/>
          </a:p>
        </p:txBody>
      </p:sp>
    </p:spTree>
    <p:extLst>
      <p:ext uri="{BB962C8B-B14F-4D97-AF65-F5344CB8AC3E}">
        <p14:creationId xmlns:p14="http://schemas.microsoft.com/office/powerpoint/2010/main" val="2265669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SQL Server 2008: Priority</a:t>
            </a:r>
            <a:endParaRPr lang="en-US" dirty="0"/>
          </a:p>
        </p:txBody>
      </p:sp>
      <p:sp>
        <p:nvSpPr>
          <p:cNvPr id="3" name="Content Placeholder 2"/>
          <p:cNvSpPr>
            <a:spLocks noGrp="1"/>
          </p:cNvSpPr>
          <p:nvPr>
            <p:ph idx="1"/>
          </p:nvPr>
        </p:nvSpPr>
        <p:spPr/>
        <p:txBody>
          <a:bodyPr>
            <a:normAutofit/>
          </a:bodyPr>
          <a:lstStyle/>
          <a:p>
            <a:r>
              <a:rPr lang="en-US" dirty="0" smtClean="0"/>
              <a:t>Message Priority defined as database object</a:t>
            </a:r>
          </a:p>
          <a:p>
            <a:pPr lvl="1"/>
            <a:r>
              <a:rPr lang="en-US" dirty="0" smtClean="0"/>
              <a:t>CREATE BROKER PRIORITY</a:t>
            </a:r>
          </a:p>
          <a:p>
            <a:r>
              <a:rPr lang="en-US" dirty="0" smtClean="0"/>
              <a:t>Priority varies from 1-10 (5 is default)</a:t>
            </a:r>
          </a:p>
          <a:p>
            <a:r>
              <a:rPr lang="en-US" dirty="0" smtClean="0"/>
              <a:t>Priority defined based on</a:t>
            </a:r>
          </a:p>
          <a:p>
            <a:pPr lvl="1"/>
            <a:r>
              <a:rPr lang="en-US" dirty="0" smtClean="0"/>
              <a:t>Local service name</a:t>
            </a:r>
          </a:p>
          <a:p>
            <a:pPr lvl="1"/>
            <a:r>
              <a:rPr lang="en-US" dirty="0" smtClean="0"/>
              <a:t>Remote service name</a:t>
            </a:r>
          </a:p>
          <a:p>
            <a:pPr lvl="1"/>
            <a:r>
              <a:rPr lang="en-US" dirty="0" smtClean="0"/>
              <a:t>Contract</a:t>
            </a:r>
          </a:p>
          <a:p>
            <a:r>
              <a:rPr lang="en-US" dirty="0" smtClean="0"/>
              <a:t>Priority added to </a:t>
            </a:r>
          </a:p>
          <a:p>
            <a:pPr lvl="1"/>
            <a:r>
              <a:rPr lang="en-US" dirty="0" smtClean="0"/>
              <a:t>Conversation Endpoints</a:t>
            </a:r>
          </a:p>
          <a:p>
            <a:pPr lvl="1"/>
            <a:r>
              <a:rPr lang="en-US" dirty="0" smtClean="0"/>
              <a:t>Messages</a:t>
            </a:r>
            <a:endParaRPr lang="en-US" dirty="0"/>
          </a:p>
        </p:txBody>
      </p:sp>
    </p:spTree>
    <p:extLst>
      <p:ext uri="{BB962C8B-B14F-4D97-AF65-F5344CB8AC3E}">
        <p14:creationId xmlns:p14="http://schemas.microsoft.com/office/powerpoint/2010/main" val="2209831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Database Maintenance and Broker </a:t>
            </a:r>
            <a:endParaRPr lang="en-US" dirty="0"/>
          </a:p>
        </p:txBody>
      </p:sp>
      <p:sp>
        <p:nvSpPr>
          <p:cNvPr id="2" name="Content Placeholder 1"/>
          <p:cNvSpPr>
            <a:spLocks noGrp="1"/>
          </p:cNvSpPr>
          <p:nvPr>
            <p:ph idx="1"/>
          </p:nvPr>
        </p:nvSpPr>
        <p:spPr/>
        <p:txBody>
          <a:bodyPr>
            <a:normAutofit fontScale="92500"/>
          </a:bodyPr>
          <a:lstStyle/>
          <a:p>
            <a:r>
              <a:rPr lang="en-US" dirty="0" smtClean="0"/>
              <a:t>Broker objects and messages are backed up and restored with database</a:t>
            </a:r>
          </a:p>
          <a:p>
            <a:r>
              <a:rPr lang="en-US" dirty="0" smtClean="0"/>
              <a:t>Broker ID (</a:t>
            </a:r>
            <a:r>
              <a:rPr lang="en-US" dirty="0" err="1" smtClean="0"/>
              <a:t>guid</a:t>
            </a:r>
            <a:r>
              <a:rPr lang="en-US" dirty="0" smtClean="0"/>
              <a:t>) must be considered</a:t>
            </a:r>
          </a:p>
          <a:p>
            <a:pPr lvl="1"/>
            <a:r>
              <a:rPr lang="en-US" dirty="0" smtClean="0"/>
              <a:t>Broker ID must be unique inside and outside organization</a:t>
            </a:r>
          </a:p>
          <a:p>
            <a:r>
              <a:rPr lang="en-US" dirty="0" smtClean="0"/>
              <a:t>RESTORE or CREATE DATABASE FOR ATTACH must take broker into consideration</a:t>
            </a:r>
          </a:p>
          <a:p>
            <a:pPr lvl="1"/>
            <a:r>
              <a:rPr lang="en-US" dirty="0" smtClean="0"/>
              <a:t>ENABLE_BROKER – id, objects, conversations retained</a:t>
            </a:r>
          </a:p>
          <a:p>
            <a:pPr lvl="1"/>
            <a:r>
              <a:rPr lang="en-US" dirty="0" smtClean="0"/>
              <a:t>ERROR_BROKER_CONVERSATIONS – id and objects retained, all conversations ended with an error</a:t>
            </a:r>
          </a:p>
          <a:p>
            <a:pPr lvl="1"/>
            <a:r>
              <a:rPr lang="en-US" dirty="0" smtClean="0"/>
              <a:t>NEW_BROKER – creates new id, conversations removed without sending error</a:t>
            </a:r>
          </a:p>
        </p:txBody>
      </p:sp>
    </p:spTree>
    <p:extLst>
      <p:ext uri="{BB962C8B-B14F-4D97-AF65-F5344CB8AC3E}">
        <p14:creationId xmlns:p14="http://schemas.microsoft.com/office/powerpoint/2010/main" val="2028856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Application Construction - DML</a:t>
            </a:r>
            <a:endParaRPr lang="en-US" dirty="0"/>
          </a:p>
        </p:txBody>
      </p:sp>
      <p:sp>
        <p:nvSpPr>
          <p:cNvPr id="3" name="Content Placeholder 2"/>
          <p:cNvSpPr>
            <a:spLocks noGrp="1"/>
          </p:cNvSpPr>
          <p:nvPr>
            <p:ph idx="1"/>
          </p:nvPr>
        </p:nvSpPr>
        <p:spPr/>
        <p:txBody>
          <a:bodyPr>
            <a:normAutofit lnSpcReduction="10000"/>
          </a:bodyPr>
          <a:lstStyle/>
          <a:p>
            <a:r>
              <a:rPr lang="en-US" dirty="0" smtClean="0"/>
              <a:t>Queued messages associated with conversations</a:t>
            </a:r>
          </a:p>
          <a:p>
            <a:pPr lvl="1"/>
            <a:r>
              <a:rPr lang="en-US" dirty="0" smtClean="0"/>
              <a:t>QUEUE is a view over an internal table</a:t>
            </a:r>
          </a:p>
          <a:p>
            <a:pPr lvl="1"/>
            <a:r>
              <a:rPr lang="en-US" dirty="0" smtClean="0"/>
              <a:t>No direct INSERT, UPDATE, or DELETE</a:t>
            </a:r>
          </a:p>
          <a:p>
            <a:pPr lvl="1"/>
            <a:r>
              <a:rPr lang="en-US" dirty="0" smtClean="0"/>
              <a:t>Can only SELECT or RECEIVE from QUEUE</a:t>
            </a:r>
          </a:p>
          <a:p>
            <a:r>
              <a:rPr lang="en-US" dirty="0" smtClean="0"/>
              <a:t>Service Broker conversations are asymmetric</a:t>
            </a:r>
          </a:p>
          <a:p>
            <a:pPr lvl="1"/>
            <a:r>
              <a:rPr lang="en-US" dirty="0" smtClean="0"/>
              <a:t>Initiator service begins conversation with target service</a:t>
            </a:r>
          </a:p>
          <a:p>
            <a:pPr lvl="1"/>
            <a:r>
              <a:rPr lang="en-US" dirty="0" smtClean="0"/>
              <a:t>Initiator names the contract for conversation</a:t>
            </a:r>
          </a:p>
          <a:p>
            <a:pPr lvl="1"/>
            <a:r>
              <a:rPr lang="en-US" dirty="0" smtClean="0"/>
              <a:t>Target must be defined to use this contract</a:t>
            </a:r>
          </a:p>
          <a:p>
            <a:pPr lvl="1"/>
            <a:r>
              <a:rPr lang="en-US" dirty="0" smtClean="0"/>
              <a:t>Conversation does not begin at target until initiator sends first message</a:t>
            </a:r>
            <a:endParaRPr lang="en-US" dirty="0"/>
          </a:p>
        </p:txBody>
      </p:sp>
    </p:spTree>
    <p:extLst>
      <p:ext uri="{BB962C8B-B14F-4D97-AF65-F5344CB8AC3E}">
        <p14:creationId xmlns:p14="http://schemas.microsoft.com/office/powerpoint/2010/main" val="3414520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Sending Messages</a:t>
            </a:r>
            <a:endParaRPr lang="en-US" dirty="0"/>
          </a:p>
        </p:txBody>
      </p:sp>
      <p:sp>
        <p:nvSpPr>
          <p:cNvPr id="3" name="Content Placeholder 2"/>
          <p:cNvSpPr>
            <a:spLocks noGrp="1"/>
          </p:cNvSpPr>
          <p:nvPr>
            <p:ph idx="1"/>
          </p:nvPr>
        </p:nvSpPr>
        <p:spPr/>
        <p:txBody>
          <a:bodyPr>
            <a:normAutofit/>
          </a:bodyPr>
          <a:lstStyle/>
          <a:p>
            <a:r>
              <a:rPr lang="en-US" dirty="0" smtClean="0"/>
              <a:t>Initiator and target each have conversation handles</a:t>
            </a:r>
          </a:p>
          <a:p>
            <a:pPr lvl="1"/>
            <a:r>
              <a:rPr lang="en-US" dirty="0" smtClean="0"/>
              <a:t>Initiator - returned from BEGIN CONVERSATION</a:t>
            </a:r>
          </a:p>
          <a:p>
            <a:pPr lvl="1"/>
            <a:r>
              <a:rPr lang="en-US" dirty="0" smtClean="0"/>
              <a:t>Target - retrieved when first message received</a:t>
            </a:r>
          </a:p>
          <a:p>
            <a:r>
              <a:rPr lang="en-US" dirty="0" smtClean="0"/>
              <a:t>Conversation handle is used to</a:t>
            </a:r>
          </a:p>
          <a:p>
            <a:pPr lvl="1"/>
            <a:r>
              <a:rPr lang="en-US" dirty="0" smtClean="0"/>
              <a:t>Send messages</a:t>
            </a:r>
          </a:p>
          <a:p>
            <a:pPr lvl="1"/>
            <a:r>
              <a:rPr lang="en-US" dirty="0" smtClean="0"/>
              <a:t>Lock messages to receive - first receive locks all messages for a single conversation</a:t>
            </a:r>
          </a:p>
          <a:p>
            <a:pPr lvl="1"/>
            <a:r>
              <a:rPr lang="en-US" dirty="0" smtClean="0"/>
              <a:t>End the conversation - conversation ends when both services issue END CONVERSATION on handle</a:t>
            </a:r>
          </a:p>
          <a:p>
            <a:pPr lvl="1"/>
            <a:endParaRPr lang="en-US" dirty="0"/>
          </a:p>
        </p:txBody>
      </p:sp>
    </p:spTree>
    <p:extLst>
      <p:ext uri="{BB962C8B-B14F-4D97-AF65-F5344CB8AC3E}">
        <p14:creationId xmlns:p14="http://schemas.microsoft.com/office/powerpoint/2010/main" val="852813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Receiving Messages</a:t>
            </a:r>
            <a:endParaRPr lang="en-US" dirty="0"/>
          </a:p>
        </p:txBody>
      </p:sp>
      <p:sp>
        <p:nvSpPr>
          <p:cNvPr id="3" name="Content Placeholder 2"/>
          <p:cNvSpPr>
            <a:spLocks noGrp="1"/>
          </p:cNvSpPr>
          <p:nvPr>
            <p:ph idx="1"/>
          </p:nvPr>
        </p:nvSpPr>
        <p:spPr/>
        <p:txBody>
          <a:bodyPr>
            <a:normAutofit lnSpcReduction="10000"/>
          </a:bodyPr>
          <a:lstStyle/>
          <a:p>
            <a:r>
              <a:rPr lang="en-US" dirty="0" smtClean="0"/>
              <a:t>Messages are received from queue directly</a:t>
            </a:r>
          </a:p>
          <a:p>
            <a:r>
              <a:rPr lang="en-US" dirty="0" smtClean="0"/>
              <a:t>RECEIVE DML statement</a:t>
            </a:r>
          </a:p>
          <a:p>
            <a:pPr lvl="1"/>
            <a:r>
              <a:rPr lang="en-US" dirty="0" smtClean="0"/>
              <a:t>Receives message(s) for one conversation (group)</a:t>
            </a:r>
          </a:p>
          <a:p>
            <a:pPr lvl="1"/>
            <a:r>
              <a:rPr lang="en-US" dirty="0" smtClean="0"/>
              <a:t>Locks a conversation (group)</a:t>
            </a:r>
          </a:p>
          <a:p>
            <a:r>
              <a:rPr lang="en-US" dirty="0" smtClean="0"/>
              <a:t>Messages always received in order, per conversation</a:t>
            </a:r>
          </a:p>
          <a:p>
            <a:r>
              <a:rPr lang="en-US" dirty="0" smtClean="0"/>
              <a:t>Variety of receive-process patterns</a:t>
            </a:r>
          </a:p>
          <a:p>
            <a:pPr lvl="1"/>
            <a:r>
              <a:rPr lang="en-US" dirty="0" smtClean="0"/>
              <a:t>Receive single message into variables</a:t>
            </a:r>
          </a:p>
          <a:p>
            <a:pPr lvl="1"/>
            <a:r>
              <a:rPr lang="en-US" dirty="0" smtClean="0"/>
              <a:t>Receive all messages into table variable (faster)</a:t>
            </a:r>
          </a:p>
          <a:p>
            <a:pPr lvl="1"/>
            <a:r>
              <a:rPr lang="en-US" dirty="0" smtClean="0"/>
              <a:t>Process one message per transaction</a:t>
            </a:r>
          </a:p>
          <a:p>
            <a:pPr lvl="1"/>
            <a:r>
              <a:rPr lang="en-US" dirty="0" smtClean="0"/>
              <a:t>Process group of messages per transaction (faster)</a:t>
            </a:r>
          </a:p>
        </p:txBody>
      </p:sp>
    </p:spTree>
    <p:extLst>
      <p:ext uri="{BB962C8B-B14F-4D97-AF65-F5344CB8AC3E}">
        <p14:creationId xmlns:p14="http://schemas.microsoft.com/office/powerpoint/2010/main" val="3777511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Application Patterns</a:t>
            </a:r>
            <a:endParaRPr lang="en-US" dirty="0"/>
          </a:p>
        </p:txBody>
      </p:sp>
      <p:sp>
        <p:nvSpPr>
          <p:cNvPr id="2" name="Content Placeholder 1"/>
          <p:cNvSpPr>
            <a:spLocks noGrp="1"/>
          </p:cNvSpPr>
          <p:nvPr>
            <p:ph idx="1"/>
          </p:nvPr>
        </p:nvSpPr>
        <p:spPr/>
        <p:txBody>
          <a:bodyPr/>
          <a:lstStyle/>
          <a:p>
            <a:r>
              <a:rPr lang="en-US" dirty="0" smtClean="0"/>
              <a:t>One conversation per message</a:t>
            </a:r>
          </a:p>
          <a:p>
            <a:pPr lvl="1"/>
            <a:r>
              <a:rPr lang="en-US" dirty="0" smtClean="0"/>
              <a:t>Conversations fairly costly to set up</a:t>
            </a:r>
          </a:p>
          <a:p>
            <a:r>
              <a:rPr lang="en-US" dirty="0" smtClean="0"/>
              <a:t>One conversation for all messages</a:t>
            </a:r>
          </a:p>
          <a:p>
            <a:pPr lvl="1"/>
            <a:r>
              <a:rPr lang="en-US" dirty="0" smtClean="0"/>
              <a:t>Single-threads at the sender and receiver</a:t>
            </a:r>
          </a:p>
          <a:p>
            <a:r>
              <a:rPr lang="en-US" dirty="0" smtClean="0"/>
              <a:t>Conversation reuse using a pool of conversations</a:t>
            </a:r>
          </a:p>
          <a:p>
            <a:pPr lvl="1"/>
            <a:r>
              <a:rPr lang="en-US" dirty="0" smtClean="0"/>
              <a:t>Conversations should be recycled periodically</a:t>
            </a:r>
          </a:p>
          <a:p>
            <a:endParaRPr lang="en-US" dirty="0" smtClean="0"/>
          </a:p>
        </p:txBody>
      </p:sp>
    </p:spTree>
    <p:extLst>
      <p:ext uri="{BB962C8B-B14F-4D97-AF65-F5344CB8AC3E}">
        <p14:creationId xmlns:p14="http://schemas.microsoft.com/office/powerpoint/2010/main" val="413313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Overview</a:t>
            </a:r>
            <a:endParaRPr lang="en-US" dirty="0"/>
          </a:p>
        </p:txBody>
      </p:sp>
      <p:sp>
        <p:nvSpPr>
          <p:cNvPr id="2" name="Content Placeholder 1"/>
          <p:cNvSpPr>
            <a:spLocks noGrp="1"/>
          </p:cNvSpPr>
          <p:nvPr>
            <p:ph idx="1"/>
          </p:nvPr>
        </p:nvSpPr>
        <p:spPr/>
        <p:txBody>
          <a:bodyPr/>
          <a:lstStyle/>
          <a:p>
            <a:r>
              <a:rPr lang="en-US" dirty="0" smtClean="0"/>
              <a:t>Background</a:t>
            </a:r>
          </a:p>
          <a:p>
            <a:pPr lvl="1"/>
            <a:r>
              <a:rPr lang="en-US" dirty="0" smtClean="0"/>
              <a:t>Use Cases</a:t>
            </a:r>
          </a:p>
          <a:p>
            <a:pPr lvl="1"/>
            <a:r>
              <a:rPr lang="en-US" dirty="0" smtClean="0"/>
              <a:t>Positioning</a:t>
            </a:r>
          </a:p>
          <a:p>
            <a:r>
              <a:rPr lang="en-US" dirty="0" smtClean="0"/>
              <a:t>Service Broker Database Objects</a:t>
            </a:r>
          </a:p>
          <a:p>
            <a:r>
              <a:rPr lang="en-US" dirty="0" smtClean="0"/>
              <a:t>Service Broker and Database Properties</a:t>
            </a:r>
          </a:p>
          <a:p>
            <a:r>
              <a:rPr lang="en-US" dirty="0" smtClean="0"/>
              <a:t>Activation Programs</a:t>
            </a:r>
          </a:p>
          <a:p>
            <a:pPr lvl="1"/>
            <a:r>
              <a:rPr lang="en-US" dirty="0" smtClean="0"/>
              <a:t>Internal and External Activation</a:t>
            </a:r>
          </a:p>
          <a:p>
            <a:r>
              <a:rPr lang="en-US" dirty="0" smtClean="0"/>
              <a:t>Inter-Database and Inter-Server Considerations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Activation</a:t>
            </a:r>
            <a:endParaRPr lang="en-US" dirty="0"/>
          </a:p>
        </p:txBody>
      </p:sp>
      <p:sp>
        <p:nvSpPr>
          <p:cNvPr id="3" name="Content Placeholder 2"/>
          <p:cNvSpPr>
            <a:spLocks noGrp="1"/>
          </p:cNvSpPr>
          <p:nvPr>
            <p:ph idx="1"/>
          </p:nvPr>
        </p:nvSpPr>
        <p:spPr/>
        <p:txBody>
          <a:bodyPr/>
          <a:lstStyle/>
          <a:p>
            <a:r>
              <a:rPr lang="en-US" dirty="0" smtClean="0"/>
              <a:t>Queued messages can be automatically processed</a:t>
            </a:r>
          </a:p>
          <a:p>
            <a:pPr lvl="1"/>
            <a:r>
              <a:rPr lang="en-US" dirty="0" smtClean="0"/>
              <a:t>Known as activation</a:t>
            </a:r>
          </a:p>
          <a:p>
            <a:r>
              <a:rPr lang="en-US" dirty="0" smtClean="0"/>
              <a:t>Activation can be Internal (in SQL Server)</a:t>
            </a:r>
          </a:p>
          <a:p>
            <a:pPr lvl="1"/>
            <a:r>
              <a:rPr lang="en-US" dirty="0" smtClean="0"/>
              <a:t>Stored procedure</a:t>
            </a:r>
          </a:p>
          <a:p>
            <a:r>
              <a:rPr lang="en-US" dirty="0" smtClean="0"/>
              <a:t>Activation can be External (outside SQL Server)</a:t>
            </a:r>
          </a:p>
          <a:p>
            <a:pPr lvl="1"/>
            <a:r>
              <a:rPr lang="en-US" dirty="0" smtClean="0"/>
              <a:t>Program or Windows Service</a:t>
            </a:r>
          </a:p>
        </p:txBody>
      </p:sp>
    </p:spTree>
    <p:extLst>
      <p:ext uri="{BB962C8B-B14F-4D97-AF65-F5344CB8AC3E}">
        <p14:creationId xmlns:p14="http://schemas.microsoft.com/office/powerpoint/2010/main" val="2353299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Internal Activation </a:t>
            </a:r>
            <a:endParaRPr lang="en-US" dirty="0"/>
          </a:p>
        </p:txBody>
      </p:sp>
      <p:sp>
        <p:nvSpPr>
          <p:cNvPr id="3" name="Content Placeholder 2"/>
          <p:cNvSpPr>
            <a:spLocks noGrp="1"/>
          </p:cNvSpPr>
          <p:nvPr>
            <p:ph idx="1"/>
          </p:nvPr>
        </p:nvSpPr>
        <p:spPr/>
        <p:txBody>
          <a:bodyPr>
            <a:normAutofit/>
          </a:bodyPr>
          <a:lstStyle/>
          <a:p>
            <a:r>
              <a:rPr lang="en-US" dirty="0" smtClean="0"/>
              <a:t>Internal Activation</a:t>
            </a:r>
          </a:p>
          <a:p>
            <a:pPr lvl="1"/>
            <a:r>
              <a:rPr lang="en-US" dirty="0" smtClean="0"/>
              <a:t>Activation program is a stored procedure</a:t>
            </a:r>
          </a:p>
          <a:p>
            <a:pPr lvl="1"/>
            <a:r>
              <a:rPr lang="en-US" dirty="0" smtClean="0"/>
              <a:t>Activation procedure is associated with a QUEUE</a:t>
            </a:r>
          </a:p>
          <a:p>
            <a:pPr lvl="1"/>
            <a:r>
              <a:rPr lang="en-US" dirty="0" smtClean="0"/>
              <a:t>Procedure must have an identity (user)</a:t>
            </a:r>
          </a:p>
          <a:p>
            <a:pPr lvl="1"/>
            <a:r>
              <a:rPr lang="en-US" dirty="0" smtClean="0"/>
              <a:t>1-n copies of procedure can execute simultaneously</a:t>
            </a:r>
          </a:p>
          <a:p>
            <a:r>
              <a:rPr lang="en-US" dirty="0" smtClean="0"/>
              <a:t>Internal Activation procedures </a:t>
            </a:r>
          </a:p>
          <a:p>
            <a:pPr lvl="1"/>
            <a:r>
              <a:rPr lang="en-US" dirty="0" smtClean="0"/>
              <a:t>Started automatically by SQL Server</a:t>
            </a:r>
          </a:p>
          <a:p>
            <a:pPr lvl="1"/>
            <a:r>
              <a:rPr lang="en-US" dirty="0" smtClean="0"/>
              <a:t>Process messages (by conversation) in a loop until no more work is left</a:t>
            </a:r>
          </a:p>
          <a:p>
            <a:pPr lvl="1"/>
            <a:r>
              <a:rPr lang="en-US" dirty="0" smtClean="0"/>
              <a:t>Messages must be processed in order</a:t>
            </a:r>
          </a:p>
          <a:p>
            <a:endParaRPr lang="en-US" dirty="0"/>
          </a:p>
        </p:txBody>
      </p:sp>
    </p:spTree>
    <p:extLst>
      <p:ext uri="{BB962C8B-B14F-4D97-AF65-F5344CB8AC3E}">
        <p14:creationId xmlns:p14="http://schemas.microsoft.com/office/powerpoint/2010/main" val="29616036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Activation Procedures and Identity</a:t>
            </a:r>
            <a:endParaRPr lang="en-US" dirty="0"/>
          </a:p>
        </p:txBody>
      </p:sp>
      <p:sp>
        <p:nvSpPr>
          <p:cNvPr id="2" name="Content Placeholder 1"/>
          <p:cNvSpPr>
            <a:spLocks noGrp="1"/>
          </p:cNvSpPr>
          <p:nvPr>
            <p:ph idx="1"/>
          </p:nvPr>
        </p:nvSpPr>
        <p:spPr/>
        <p:txBody>
          <a:bodyPr/>
          <a:lstStyle/>
          <a:p>
            <a:r>
              <a:rPr lang="en-US" dirty="0" smtClean="0"/>
              <a:t>Activation procedures execute "in a vacuum"</a:t>
            </a:r>
          </a:p>
          <a:p>
            <a:pPr lvl="1"/>
            <a:r>
              <a:rPr lang="en-US" dirty="0" smtClean="0"/>
              <a:t>Not associated with user who send the message</a:t>
            </a:r>
          </a:p>
          <a:p>
            <a:r>
              <a:rPr lang="en-US" dirty="0" smtClean="0"/>
              <a:t>Activation procedures may need to access DB resources</a:t>
            </a:r>
          </a:p>
          <a:p>
            <a:pPr lvl="1"/>
            <a:r>
              <a:rPr lang="en-US" dirty="0" smtClean="0"/>
              <a:t>Write to or read from tables</a:t>
            </a:r>
          </a:p>
          <a:p>
            <a:r>
              <a:rPr lang="en-US" dirty="0" smtClean="0"/>
              <a:t>These procedures are defined using EXECUTE AS</a:t>
            </a:r>
          </a:p>
          <a:p>
            <a:pPr lvl="1"/>
            <a:r>
              <a:rPr lang="en-US" dirty="0" smtClean="0"/>
              <a:t>Broker execution principal should have least privileges</a:t>
            </a:r>
            <a:endParaRPr lang="en-US" dirty="0"/>
          </a:p>
        </p:txBody>
      </p:sp>
    </p:spTree>
    <p:extLst>
      <p:ext uri="{BB962C8B-B14F-4D97-AF65-F5344CB8AC3E}">
        <p14:creationId xmlns:p14="http://schemas.microsoft.com/office/powerpoint/2010/main" val="2548074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External Activation</a:t>
            </a:r>
            <a:endParaRPr lang="en-US" dirty="0"/>
          </a:p>
        </p:txBody>
      </p:sp>
      <p:sp>
        <p:nvSpPr>
          <p:cNvPr id="3" name="Content Placeholder 2"/>
          <p:cNvSpPr>
            <a:spLocks noGrp="1"/>
          </p:cNvSpPr>
          <p:nvPr>
            <p:ph idx="1"/>
          </p:nvPr>
        </p:nvSpPr>
        <p:spPr/>
        <p:txBody>
          <a:bodyPr/>
          <a:lstStyle/>
          <a:p>
            <a:r>
              <a:rPr lang="en-US" dirty="0" smtClean="0"/>
              <a:t>External Activation</a:t>
            </a:r>
          </a:p>
          <a:p>
            <a:pPr lvl="1"/>
            <a:r>
              <a:rPr lang="en-US" dirty="0" smtClean="0"/>
              <a:t>External program watches an "activation signaler queue"</a:t>
            </a:r>
          </a:p>
          <a:p>
            <a:pPr lvl="1"/>
            <a:r>
              <a:rPr lang="en-US" dirty="0" smtClean="0"/>
              <a:t>Message from signaler indicates which queue has messages to process</a:t>
            </a:r>
          </a:p>
          <a:p>
            <a:pPr lvl="1"/>
            <a:r>
              <a:rPr lang="en-US" dirty="0" smtClean="0"/>
              <a:t>External program reads messages from the appropriate queue</a:t>
            </a:r>
          </a:p>
          <a:p>
            <a:r>
              <a:rPr lang="en-US" dirty="0" smtClean="0"/>
              <a:t>External Activator service shipped with SQL Server 2008 and above</a:t>
            </a:r>
          </a:p>
          <a:p>
            <a:pPr lvl="1"/>
            <a:r>
              <a:rPr lang="en-US" dirty="0" smtClean="0"/>
              <a:t>Part of the Feature Pack</a:t>
            </a:r>
          </a:p>
        </p:txBody>
      </p:sp>
    </p:spTree>
    <p:extLst>
      <p:ext uri="{BB962C8B-B14F-4D97-AF65-F5344CB8AC3E}">
        <p14:creationId xmlns:p14="http://schemas.microsoft.com/office/powerpoint/2010/main" val="14176306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Conversation Groups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Related Conversations can be grouped into a CONVERSATION GROUP</a:t>
            </a:r>
          </a:p>
          <a:p>
            <a:pPr lvl="1"/>
            <a:r>
              <a:rPr lang="en-US" dirty="0" smtClean="0"/>
              <a:t>Conversation Group is unit of locking (on initiator)</a:t>
            </a:r>
          </a:p>
          <a:p>
            <a:pPr lvl="1"/>
            <a:r>
              <a:rPr lang="en-US" dirty="0" smtClean="0"/>
              <a:t>Conversation Group is unit of RECEIVE</a:t>
            </a:r>
          </a:p>
          <a:p>
            <a:pPr lvl="2"/>
            <a:r>
              <a:rPr lang="en-US" dirty="0" smtClean="0"/>
              <a:t>RECEIVE into table variable reads/locks single conversation group</a:t>
            </a:r>
          </a:p>
          <a:p>
            <a:r>
              <a:rPr lang="en-US" dirty="0" smtClean="0"/>
              <a:t>The default is one conversation group/conversation</a:t>
            </a:r>
          </a:p>
          <a:p>
            <a:r>
              <a:rPr lang="en-US" dirty="0" smtClean="0"/>
              <a:t>CONVERSATION GROUPs exist to enforce serialization</a:t>
            </a:r>
          </a:p>
          <a:p>
            <a:pPr lvl="1"/>
            <a:r>
              <a:rPr lang="en-US" dirty="0" smtClean="0"/>
              <a:t>Lock is at the conversation group level, not conversation level</a:t>
            </a:r>
          </a:p>
          <a:p>
            <a:pPr lvl="1"/>
            <a:r>
              <a:rPr lang="en-US" dirty="0" smtClean="0"/>
              <a:t>In-order delivery is at the conversation level</a:t>
            </a:r>
          </a:p>
        </p:txBody>
      </p:sp>
    </p:spTree>
    <p:extLst>
      <p:ext uri="{BB962C8B-B14F-4D97-AF65-F5344CB8AC3E}">
        <p14:creationId xmlns:p14="http://schemas.microsoft.com/office/powerpoint/2010/main" val="2788349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Poison Message Handling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Message receives are transactional</a:t>
            </a:r>
          </a:p>
          <a:p>
            <a:r>
              <a:rPr lang="en-US" dirty="0" smtClean="0"/>
              <a:t>If transaction rolls back, message put back on queue</a:t>
            </a:r>
          </a:p>
          <a:p>
            <a:pPr lvl="1"/>
            <a:r>
              <a:rPr lang="en-US" dirty="0" smtClean="0"/>
              <a:t>Message can be re-received immediately</a:t>
            </a:r>
          </a:p>
          <a:p>
            <a:r>
              <a:rPr lang="en-US" dirty="0" smtClean="0"/>
              <a:t>Loop of receive + transaction rollback - poison message</a:t>
            </a:r>
          </a:p>
          <a:p>
            <a:r>
              <a:rPr lang="en-US" dirty="0" smtClean="0"/>
              <a:t>You must write poison message handling into app</a:t>
            </a:r>
          </a:p>
          <a:p>
            <a:pPr lvl="1"/>
            <a:r>
              <a:rPr lang="en-US" dirty="0" smtClean="0"/>
              <a:t>Service Broker default is to deactivate the queue after same message received five times</a:t>
            </a:r>
          </a:p>
          <a:p>
            <a:pPr lvl="1"/>
            <a:r>
              <a:rPr lang="en-US" dirty="0" smtClean="0"/>
              <a:t>You get a QUEUE DEACTIVATION message</a:t>
            </a:r>
          </a:p>
          <a:p>
            <a:pPr lvl="2"/>
            <a:r>
              <a:rPr lang="en-US" dirty="0" smtClean="0"/>
              <a:t>If you've subscribed to it using Event Notifications</a:t>
            </a:r>
          </a:p>
          <a:p>
            <a:pPr lvl="1"/>
            <a:r>
              <a:rPr lang="en-US" dirty="0" smtClean="0"/>
              <a:t>You can catch and handle QUEUE DEACTIVATION message</a:t>
            </a:r>
          </a:p>
        </p:txBody>
      </p:sp>
    </p:spTree>
    <p:extLst>
      <p:ext uri="{BB962C8B-B14F-4D97-AF65-F5344CB8AC3E}">
        <p14:creationId xmlns:p14="http://schemas.microsoft.com/office/powerpoint/2010/main" val="4281166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Message Routing</a:t>
            </a:r>
            <a:endParaRPr lang="en-US" dirty="0"/>
          </a:p>
        </p:txBody>
      </p:sp>
      <p:sp>
        <p:nvSpPr>
          <p:cNvPr id="3" name="Content Placeholder 2"/>
          <p:cNvSpPr>
            <a:spLocks noGrp="1"/>
          </p:cNvSpPr>
          <p:nvPr>
            <p:ph idx="1"/>
          </p:nvPr>
        </p:nvSpPr>
        <p:spPr/>
        <p:txBody>
          <a:bodyPr>
            <a:normAutofit/>
          </a:bodyPr>
          <a:lstStyle/>
          <a:p>
            <a:r>
              <a:rPr lang="en-US" dirty="0" smtClean="0"/>
              <a:t>Conversations can be inter or intra database/instance</a:t>
            </a:r>
          </a:p>
          <a:p>
            <a:r>
              <a:rPr lang="en-US" dirty="0" smtClean="0"/>
              <a:t>Service Broker uses route tables to figure out where the other service lives</a:t>
            </a:r>
          </a:p>
          <a:p>
            <a:r>
              <a:rPr lang="en-US" dirty="0" smtClean="0"/>
              <a:t>Route tables are defined</a:t>
            </a:r>
          </a:p>
          <a:p>
            <a:pPr lvl="1"/>
            <a:r>
              <a:rPr lang="en-US" dirty="0" smtClean="0"/>
              <a:t>Per-database</a:t>
            </a:r>
          </a:p>
          <a:p>
            <a:pPr lvl="1"/>
            <a:r>
              <a:rPr lang="en-US" dirty="0" smtClean="0"/>
              <a:t>In MSDB - to route messages arriving from other instance</a:t>
            </a:r>
          </a:p>
          <a:p>
            <a:r>
              <a:rPr lang="en-US" dirty="0" smtClean="0"/>
              <a:t>Messages are routed inter-instance only when endpoints are set up</a:t>
            </a:r>
          </a:p>
        </p:txBody>
      </p:sp>
    </p:spTree>
    <p:extLst>
      <p:ext uri="{BB962C8B-B14F-4D97-AF65-F5344CB8AC3E}">
        <p14:creationId xmlns:p14="http://schemas.microsoft.com/office/powerpoint/2010/main" val="343585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Route Specifics</a:t>
            </a:r>
            <a:endParaRPr lang="en-US" dirty="0"/>
          </a:p>
        </p:txBody>
      </p:sp>
      <p:sp>
        <p:nvSpPr>
          <p:cNvPr id="2" name="Content Placeholder 1"/>
          <p:cNvSpPr>
            <a:spLocks noGrp="1"/>
          </p:cNvSpPr>
          <p:nvPr>
            <p:ph idx="1"/>
          </p:nvPr>
        </p:nvSpPr>
        <p:spPr/>
        <p:txBody>
          <a:bodyPr/>
          <a:lstStyle/>
          <a:p>
            <a:r>
              <a:rPr lang="en-US" dirty="0" smtClean="0"/>
              <a:t>Routes consist of </a:t>
            </a:r>
          </a:p>
          <a:p>
            <a:pPr lvl="1"/>
            <a:r>
              <a:rPr lang="en-US" dirty="0" smtClean="0"/>
              <a:t>Remote service name</a:t>
            </a:r>
          </a:p>
          <a:p>
            <a:pPr lvl="1"/>
            <a:r>
              <a:rPr lang="en-US" dirty="0" smtClean="0"/>
              <a:t>Broker instance </a:t>
            </a:r>
          </a:p>
          <a:p>
            <a:pPr lvl="1"/>
            <a:r>
              <a:rPr lang="en-US" dirty="0" smtClean="0"/>
              <a:t>Address</a:t>
            </a:r>
          </a:p>
          <a:p>
            <a:pPr lvl="2"/>
            <a:r>
              <a:rPr lang="en-US" dirty="0" smtClean="0"/>
              <a:t>Some special addressing schemes exist</a:t>
            </a:r>
          </a:p>
          <a:p>
            <a:pPr lvl="1"/>
            <a:r>
              <a:rPr lang="en-US" dirty="0" smtClean="0"/>
              <a:t>Mirror address is optional</a:t>
            </a:r>
          </a:p>
          <a:p>
            <a:r>
              <a:rPr lang="en-US" dirty="0" err="1" smtClean="0"/>
              <a:t>AutoCreateLocal</a:t>
            </a:r>
            <a:r>
              <a:rPr lang="en-US" dirty="0" smtClean="0"/>
              <a:t> route is pre-defined in every database</a:t>
            </a:r>
          </a:p>
          <a:p>
            <a:pPr lvl="1"/>
            <a:r>
              <a:rPr lang="en-US" dirty="0" smtClean="0"/>
              <a:t>Any service, any broker instance, current instance</a:t>
            </a:r>
          </a:p>
          <a:p>
            <a:r>
              <a:rPr lang="en-US" dirty="0"/>
              <a:t>Default is round robin selection of service in the local instance based on service </a:t>
            </a:r>
            <a:r>
              <a:rPr lang="en-US" dirty="0" smtClean="0"/>
              <a:t>name</a:t>
            </a:r>
            <a:endParaRPr lang="en-US" dirty="0"/>
          </a:p>
        </p:txBody>
      </p:sp>
    </p:spTree>
    <p:extLst>
      <p:ext uri="{BB962C8B-B14F-4D97-AF65-F5344CB8AC3E}">
        <p14:creationId xmlns:p14="http://schemas.microsoft.com/office/powerpoint/2010/main" val="193011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Security</a:t>
            </a:r>
            <a:endParaRPr lang="en-US" dirty="0"/>
          </a:p>
        </p:txBody>
      </p:sp>
      <p:sp>
        <p:nvSpPr>
          <p:cNvPr id="3" name="Content Placeholder 2"/>
          <p:cNvSpPr>
            <a:spLocks noGrp="1"/>
          </p:cNvSpPr>
          <p:nvPr>
            <p:ph idx="1"/>
          </p:nvPr>
        </p:nvSpPr>
        <p:spPr/>
        <p:txBody>
          <a:bodyPr/>
          <a:lstStyle/>
          <a:p>
            <a:r>
              <a:rPr lang="en-US" dirty="0" smtClean="0"/>
              <a:t>All Service Broker messages are secure by default</a:t>
            </a:r>
          </a:p>
          <a:p>
            <a:r>
              <a:rPr lang="en-US" dirty="0" smtClean="0"/>
              <a:t>Two types of security</a:t>
            </a:r>
          </a:p>
          <a:p>
            <a:pPr lvl="1"/>
            <a:r>
              <a:rPr lang="en-US" dirty="0" smtClean="0"/>
              <a:t>Dialog security</a:t>
            </a:r>
          </a:p>
          <a:p>
            <a:pPr lvl="1"/>
            <a:r>
              <a:rPr lang="en-US" dirty="0" smtClean="0"/>
              <a:t>Transport security</a:t>
            </a:r>
          </a:p>
          <a:p>
            <a:r>
              <a:rPr lang="en-US" dirty="0" smtClean="0"/>
              <a:t>Security is on by default</a:t>
            </a:r>
          </a:p>
          <a:p>
            <a:pPr lvl="1"/>
            <a:r>
              <a:rPr lang="en-US" dirty="0" smtClean="0"/>
              <a:t>In BEGIN CONVERSATION DML statement</a:t>
            </a:r>
          </a:p>
          <a:p>
            <a:pPr lvl="1"/>
            <a:r>
              <a:rPr lang="en-US" dirty="0" smtClean="0"/>
              <a:t>Specified in CREATE ENDPOINT DDL</a:t>
            </a:r>
          </a:p>
          <a:p>
            <a:endParaRPr lang="en-US" dirty="0"/>
          </a:p>
        </p:txBody>
      </p:sp>
    </p:spTree>
    <p:extLst>
      <p:ext uri="{BB962C8B-B14F-4D97-AF65-F5344CB8AC3E}">
        <p14:creationId xmlns:p14="http://schemas.microsoft.com/office/powerpoint/2010/main" val="909063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Dialog Security</a:t>
            </a:r>
            <a:endParaRPr lang="en-US" dirty="0"/>
          </a:p>
        </p:txBody>
      </p:sp>
      <p:sp>
        <p:nvSpPr>
          <p:cNvPr id="3" name="Content Placeholder 2"/>
          <p:cNvSpPr>
            <a:spLocks noGrp="1"/>
          </p:cNvSpPr>
          <p:nvPr>
            <p:ph idx="1"/>
          </p:nvPr>
        </p:nvSpPr>
        <p:spPr/>
        <p:txBody>
          <a:bodyPr>
            <a:normAutofit/>
          </a:bodyPr>
          <a:lstStyle/>
          <a:p>
            <a:r>
              <a:rPr lang="en-US" dirty="0" smtClean="0"/>
              <a:t>Dialog Security is end-to-end</a:t>
            </a:r>
          </a:p>
          <a:p>
            <a:pPr lvl="1"/>
            <a:r>
              <a:rPr lang="en-US" dirty="0" smtClean="0"/>
              <a:t>Messages encrypted on "near" service by certs</a:t>
            </a:r>
          </a:p>
          <a:p>
            <a:pPr lvl="1"/>
            <a:r>
              <a:rPr lang="en-US" dirty="0" smtClean="0"/>
              <a:t>Public key portion of cert must exist on "far" service</a:t>
            </a:r>
          </a:p>
          <a:p>
            <a:pPr lvl="1"/>
            <a:r>
              <a:rPr lang="en-US" dirty="0" smtClean="0"/>
              <a:t>Certs associated with local users</a:t>
            </a:r>
          </a:p>
          <a:p>
            <a:r>
              <a:rPr lang="en-US" dirty="0" smtClean="0"/>
              <a:t>One identity per "far" service</a:t>
            </a:r>
          </a:p>
          <a:p>
            <a:pPr lvl="1"/>
            <a:r>
              <a:rPr lang="en-US" dirty="0" smtClean="0"/>
              <a:t>Known as anonymous binding </a:t>
            </a:r>
          </a:p>
          <a:p>
            <a:r>
              <a:rPr lang="en-US" dirty="0" smtClean="0"/>
              <a:t>One identity per conversation</a:t>
            </a:r>
          </a:p>
          <a:p>
            <a:pPr lvl="1"/>
            <a:r>
              <a:rPr lang="en-US" dirty="0" smtClean="0"/>
              <a:t>Uses REMOTE SERVICE BINDING</a:t>
            </a:r>
          </a:p>
          <a:p>
            <a:pPr lvl="1"/>
            <a:endParaRPr lang="en-US" dirty="0" smtClean="0"/>
          </a:p>
        </p:txBody>
      </p:sp>
    </p:spTree>
    <p:extLst>
      <p:ext uri="{BB962C8B-B14F-4D97-AF65-F5344CB8AC3E}">
        <p14:creationId xmlns:p14="http://schemas.microsoft.com/office/powerpoint/2010/main" val="852046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Service Broker</a:t>
            </a:r>
            <a:endParaRPr lang="en-US" dirty="0"/>
          </a:p>
        </p:txBody>
      </p:sp>
      <p:sp>
        <p:nvSpPr>
          <p:cNvPr id="3" name="Content Placeholder 2"/>
          <p:cNvSpPr>
            <a:spLocks noGrp="1"/>
          </p:cNvSpPr>
          <p:nvPr>
            <p:ph idx="1"/>
          </p:nvPr>
        </p:nvSpPr>
        <p:spPr/>
        <p:txBody>
          <a:bodyPr>
            <a:normAutofit lnSpcReduction="10000"/>
          </a:bodyPr>
          <a:lstStyle/>
          <a:p>
            <a:r>
              <a:rPr lang="en-US" smtClean="0"/>
              <a:t>A message queuing system built into SQL Server</a:t>
            </a:r>
          </a:p>
          <a:p>
            <a:pPr lvl="1"/>
            <a:r>
              <a:rPr lang="en-US" smtClean="0"/>
              <a:t>Introduced with SQL Server 2005</a:t>
            </a:r>
          </a:p>
          <a:p>
            <a:r>
              <a:rPr lang="en-US" smtClean="0"/>
              <a:t>Transactional messages only</a:t>
            </a:r>
          </a:p>
          <a:p>
            <a:r>
              <a:rPr lang="en-US" smtClean="0"/>
              <a:t>Intra or Inter-instance messages</a:t>
            </a:r>
          </a:p>
          <a:p>
            <a:pPr lvl="1"/>
            <a:r>
              <a:rPr lang="en-US" smtClean="0"/>
              <a:t>Communicates with other Service Brokers</a:t>
            </a:r>
          </a:p>
          <a:p>
            <a:pPr lvl="1"/>
            <a:r>
              <a:rPr lang="en-US" smtClean="0"/>
              <a:t>One Service Broker per database (with unique ID)</a:t>
            </a:r>
          </a:p>
          <a:p>
            <a:pPr lvl="1"/>
            <a:r>
              <a:rPr lang="en-US" smtClean="0"/>
              <a:t>Management built into existing DDL</a:t>
            </a:r>
          </a:p>
          <a:p>
            <a:r>
              <a:rPr lang="en-US" smtClean="0"/>
              <a:t>Messages arrive in order - even across transactions</a:t>
            </a:r>
          </a:p>
          <a:p>
            <a:r>
              <a:rPr lang="en-US" smtClean="0"/>
              <a:t>No distributed transactions when messages and database used together</a:t>
            </a:r>
          </a:p>
          <a:p>
            <a:pPr lvl="1"/>
            <a:endParaRPr lang="en-US" dirty="0"/>
          </a:p>
        </p:txBody>
      </p:sp>
    </p:spTree>
    <p:extLst>
      <p:ext uri="{BB962C8B-B14F-4D97-AF65-F5344CB8AC3E}">
        <p14:creationId xmlns:p14="http://schemas.microsoft.com/office/powerpoint/2010/main" val="2371552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Transport Security</a:t>
            </a:r>
            <a:endParaRPr lang="en-US" dirty="0"/>
          </a:p>
        </p:txBody>
      </p:sp>
      <p:sp>
        <p:nvSpPr>
          <p:cNvPr id="3" name="Content Placeholder 2"/>
          <p:cNvSpPr>
            <a:spLocks noGrp="1"/>
          </p:cNvSpPr>
          <p:nvPr>
            <p:ph idx="1"/>
          </p:nvPr>
        </p:nvSpPr>
        <p:spPr/>
        <p:txBody>
          <a:bodyPr>
            <a:normAutofit fontScale="92500"/>
          </a:bodyPr>
          <a:lstStyle/>
          <a:p>
            <a:r>
              <a:rPr lang="en-US" dirty="0" smtClean="0"/>
              <a:t>Transport Security specified on CREATE ENDPOINT</a:t>
            </a:r>
          </a:p>
          <a:p>
            <a:r>
              <a:rPr lang="en-US" dirty="0" smtClean="0"/>
              <a:t>Endpoint can define one or more of</a:t>
            </a:r>
          </a:p>
          <a:p>
            <a:pPr lvl="1"/>
            <a:r>
              <a:rPr lang="en-US" dirty="0" smtClean="0"/>
              <a:t>Windows authentication</a:t>
            </a:r>
          </a:p>
          <a:p>
            <a:pPr lvl="1"/>
            <a:r>
              <a:rPr lang="en-US" dirty="0" smtClean="0"/>
              <a:t>Certificate authentication</a:t>
            </a:r>
          </a:p>
          <a:p>
            <a:r>
              <a:rPr lang="en-US" dirty="0"/>
              <a:t>Windows authentication uses SQL Server service </a:t>
            </a:r>
            <a:r>
              <a:rPr lang="en-US" dirty="0" smtClean="0"/>
              <a:t>acct</a:t>
            </a:r>
          </a:p>
          <a:p>
            <a:r>
              <a:rPr lang="en-US" dirty="0" smtClean="0"/>
              <a:t>Encryption on the messages can be</a:t>
            </a:r>
          </a:p>
          <a:p>
            <a:pPr lvl="1"/>
            <a:r>
              <a:rPr lang="en-US" dirty="0" smtClean="0"/>
              <a:t>Required</a:t>
            </a:r>
          </a:p>
          <a:p>
            <a:pPr lvl="1"/>
            <a:r>
              <a:rPr lang="en-US" dirty="0" smtClean="0"/>
              <a:t>Supported</a:t>
            </a:r>
          </a:p>
          <a:p>
            <a:pPr lvl="1"/>
            <a:r>
              <a:rPr lang="en-US" dirty="0" smtClean="0"/>
              <a:t>Disabled</a:t>
            </a:r>
          </a:p>
          <a:p>
            <a:r>
              <a:rPr lang="en-US" dirty="0" smtClean="0"/>
              <a:t>Message forwarding specified at the endpoint level</a:t>
            </a:r>
          </a:p>
        </p:txBody>
      </p:sp>
    </p:spTree>
    <p:extLst>
      <p:ext uri="{BB962C8B-B14F-4D97-AF65-F5344CB8AC3E}">
        <p14:creationId xmlns:p14="http://schemas.microsoft.com/office/powerpoint/2010/main" val="734471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SQL Server 2008: SSBDiagnose Utility</a:t>
            </a:r>
            <a:endParaRPr lang="en-US" dirty="0"/>
          </a:p>
        </p:txBody>
      </p:sp>
      <p:sp>
        <p:nvSpPr>
          <p:cNvPr id="3" name="Content Placeholder 2"/>
          <p:cNvSpPr>
            <a:spLocks noGrp="1"/>
          </p:cNvSpPr>
          <p:nvPr>
            <p:ph idx="1"/>
          </p:nvPr>
        </p:nvSpPr>
        <p:spPr/>
        <p:txBody>
          <a:bodyPr>
            <a:normAutofit fontScale="92500"/>
          </a:bodyPr>
          <a:lstStyle/>
          <a:p>
            <a:r>
              <a:rPr lang="en-US" dirty="0" smtClean="0"/>
              <a:t>Service Broker DDL can be difficult to verify</a:t>
            </a:r>
          </a:p>
          <a:p>
            <a:pPr lvl="1"/>
            <a:r>
              <a:rPr lang="en-US" dirty="0" smtClean="0"/>
              <a:t>Lots of objects to set up, hard to pinpoint problem</a:t>
            </a:r>
          </a:p>
          <a:p>
            <a:pPr lvl="1"/>
            <a:r>
              <a:rPr lang="en-US" dirty="0" err="1" smtClean="0"/>
              <a:t>Asynch</a:t>
            </a:r>
            <a:r>
              <a:rPr lang="en-US" dirty="0" smtClean="0"/>
              <a:t> messaging means errors not reported at SEND time</a:t>
            </a:r>
          </a:p>
          <a:p>
            <a:pPr lvl="1"/>
            <a:r>
              <a:rPr lang="en-US" dirty="0" smtClean="0"/>
              <a:t>DDL for objects can be changed individually</a:t>
            </a:r>
          </a:p>
          <a:p>
            <a:r>
              <a:rPr lang="en-US" dirty="0" err="1" smtClean="0"/>
              <a:t>SSBDiagnose</a:t>
            </a:r>
            <a:r>
              <a:rPr lang="en-US" dirty="0" smtClean="0"/>
              <a:t> program can verify broker setup</a:t>
            </a:r>
          </a:p>
          <a:p>
            <a:pPr lvl="1"/>
            <a:r>
              <a:rPr lang="en-US" dirty="0" smtClean="0"/>
              <a:t>Service names</a:t>
            </a:r>
          </a:p>
          <a:p>
            <a:pPr lvl="1"/>
            <a:r>
              <a:rPr lang="en-US" dirty="0" smtClean="0"/>
              <a:t>Contracts</a:t>
            </a:r>
          </a:p>
          <a:p>
            <a:pPr lvl="1"/>
            <a:r>
              <a:rPr lang="en-US" dirty="0" smtClean="0"/>
              <a:t>Routing</a:t>
            </a:r>
          </a:p>
          <a:p>
            <a:pPr lvl="1"/>
            <a:r>
              <a:rPr lang="en-US" dirty="0" smtClean="0"/>
              <a:t>Security</a:t>
            </a:r>
          </a:p>
          <a:p>
            <a:r>
              <a:rPr lang="en-US" dirty="0" err="1" smtClean="0"/>
              <a:t>SSBDiagnose</a:t>
            </a:r>
            <a:r>
              <a:rPr lang="en-US" dirty="0" smtClean="0"/>
              <a:t> can help troubleshoot problems in a running system</a:t>
            </a:r>
          </a:p>
          <a:p>
            <a:pPr lvl="1"/>
            <a:endParaRPr lang="en-US" dirty="0" smtClean="0"/>
          </a:p>
          <a:p>
            <a:endParaRPr lang="en-US" dirty="0"/>
          </a:p>
        </p:txBody>
      </p:sp>
    </p:spTree>
    <p:extLst>
      <p:ext uri="{BB962C8B-B14F-4D97-AF65-F5344CB8AC3E}">
        <p14:creationId xmlns:p14="http://schemas.microsoft.com/office/powerpoint/2010/main" val="360971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2012 Enhancements</a:t>
            </a:r>
            <a:endParaRPr lang="en-US" dirty="0"/>
          </a:p>
        </p:txBody>
      </p:sp>
      <p:sp>
        <p:nvSpPr>
          <p:cNvPr id="3" name="Content Placeholder 2"/>
          <p:cNvSpPr>
            <a:spLocks noGrp="1"/>
          </p:cNvSpPr>
          <p:nvPr>
            <p:ph idx="1"/>
          </p:nvPr>
        </p:nvSpPr>
        <p:spPr/>
        <p:txBody>
          <a:bodyPr/>
          <a:lstStyle/>
          <a:p>
            <a:r>
              <a:rPr lang="en-US" dirty="0" smtClean="0"/>
              <a:t>Multicast</a:t>
            </a:r>
          </a:p>
          <a:p>
            <a:pPr lvl="1"/>
            <a:r>
              <a:rPr lang="en-US" dirty="0" smtClean="0"/>
              <a:t>Multiple handles on SEND</a:t>
            </a:r>
          </a:p>
          <a:p>
            <a:r>
              <a:rPr lang="en-US" dirty="0" smtClean="0"/>
              <a:t>Poison </a:t>
            </a:r>
            <a:r>
              <a:rPr lang="en-US" dirty="0"/>
              <a:t>message handler disabling</a:t>
            </a:r>
          </a:p>
          <a:p>
            <a:r>
              <a:rPr lang="en-US" dirty="0" err="1" smtClean="0"/>
              <a:t>Enqueue</a:t>
            </a:r>
            <a:r>
              <a:rPr lang="en-US" dirty="0" smtClean="0"/>
              <a:t> </a:t>
            </a:r>
            <a:r>
              <a:rPr lang="en-US" dirty="0"/>
              <a:t>Time </a:t>
            </a:r>
            <a:r>
              <a:rPr lang="en-US" dirty="0" smtClean="0"/>
              <a:t>added </a:t>
            </a:r>
            <a:r>
              <a:rPr lang="en-US" dirty="0"/>
              <a:t>to destination queues</a:t>
            </a:r>
          </a:p>
          <a:p>
            <a:r>
              <a:rPr lang="en-US" dirty="0" err="1"/>
              <a:t>AlwaysOn</a:t>
            </a:r>
            <a:r>
              <a:rPr lang="en-US" dirty="0"/>
              <a:t> </a:t>
            </a:r>
            <a:r>
              <a:rPr lang="en-US" dirty="0" smtClean="0"/>
              <a:t>Support</a:t>
            </a:r>
            <a:endParaRPr lang="en-US" dirty="0"/>
          </a:p>
        </p:txBody>
      </p:sp>
    </p:spTree>
    <p:extLst>
      <p:ext uri="{BB962C8B-B14F-4D97-AF65-F5344CB8AC3E}">
        <p14:creationId xmlns:p14="http://schemas.microsoft.com/office/powerpoint/2010/main" val="19719380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666" name="Rectangle 2"/>
          <p:cNvSpPr>
            <a:spLocks noGrp="1" noChangeAspect="1" noChangeArrowheads="1"/>
          </p:cNvSpPr>
          <p:nvPr>
            <p:ph type="title"/>
          </p:nvPr>
        </p:nvSpPr>
        <p:spPr/>
        <p:txBody>
          <a:bodyPr/>
          <a:lstStyle/>
          <a:p>
            <a:r>
              <a:rPr lang="en-US"/>
              <a:t>Best Practices		</a:t>
            </a:r>
          </a:p>
        </p:txBody>
      </p:sp>
      <p:sp>
        <p:nvSpPr>
          <p:cNvPr id="881667" name="Rectangle 3"/>
          <p:cNvSpPr>
            <a:spLocks noGrp="1" noChangeAspect="1" noChangeArrowheads="1"/>
          </p:cNvSpPr>
          <p:nvPr>
            <p:ph type="body" idx="1"/>
          </p:nvPr>
        </p:nvSpPr>
        <p:spPr/>
        <p:txBody>
          <a:bodyPr/>
          <a:lstStyle/>
          <a:p>
            <a:r>
              <a:rPr lang="en-US" dirty="0" smtClean="0"/>
              <a:t>Think about how to divide an app into services so it can scale out</a:t>
            </a:r>
          </a:p>
          <a:p>
            <a:r>
              <a:rPr lang="en-US" dirty="0" smtClean="0"/>
              <a:t>Use </a:t>
            </a:r>
            <a:r>
              <a:rPr lang="en-US" dirty="0"/>
              <a:t>transactions! </a:t>
            </a:r>
          </a:p>
          <a:p>
            <a:r>
              <a:rPr lang="en-US" altLang="ja-JP" dirty="0">
                <a:ea typeface="ＭＳ Ｐゴシック" charset="-128"/>
              </a:rPr>
              <a:t>K</a:t>
            </a:r>
            <a:r>
              <a:rPr lang="en-US" dirty="0"/>
              <a:t>eep transactions short</a:t>
            </a:r>
          </a:p>
          <a:p>
            <a:r>
              <a:rPr lang="en-US" altLang="ja-JP" dirty="0" smtClean="0">
                <a:ea typeface="ＭＳ Ｐゴシック" charset="-128"/>
              </a:rPr>
              <a:t>Turn </a:t>
            </a:r>
            <a:r>
              <a:rPr lang="en-US" altLang="ja-JP" dirty="0">
                <a:ea typeface="ＭＳ Ｐゴシック" charset="-128"/>
              </a:rPr>
              <a:t>off XML validation in production</a:t>
            </a:r>
          </a:p>
          <a:p>
            <a:r>
              <a:rPr lang="en-US" altLang="ja-JP" dirty="0">
                <a:ea typeface="ＭＳ Ｐゴシック" charset="-128"/>
              </a:rPr>
              <a:t>Don</a:t>
            </a:r>
            <a:r>
              <a:rPr lang="en-US" altLang="ja-JP" dirty="0">
                <a:latin typeface="Arial"/>
                <a:ea typeface="ＭＳ Ｐゴシック" charset="-128"/>
              </a:rPr>
              <a:t>’</a:t>
            </a:r>
            <a:r>
              <a:rPr lang="en-US" altLang="ja-JP" dirty="0">
                <a:ea typeface="ＭＳ Ｐゴシック" charset="-128"/>
              </a:rPr>
              <a:t>t reuse system messages</a:t>
            </a:r>
            <a:r>
              <a:rPr lang="en-US" altLang="ja-JP" dirty="0" smtClean="0">
                <a:ea typeface="ＭＳ Ｐゴシック" charset="-128"/>
              </a:rPr>
              <a:t>!</a:t>
            </a:r>
          </a:p>
          <a:p>
            <a:r>
              <a:rPr lang="en-US" dirty="0" smtClean="0"/>
              <a:t>Create users specifically for activation</a:t>
            </a:r>
          </a:p>
          <a:p>
            <a:pPr lvl="1"/>
            <a:r>
              <a:rPr lang="en-US" dirty="0" smtClean="0"/>
              <a:t>Keep the privileges for these users minimal </a:t>
            </a:r>
            <a:endParaRPr lang="en-US" altLang="ja-JP" dirty="0" smtClean="0">
              <a:ea typeface="ＭＳ Ｐゴシック" charset="-128"/>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3714" name="Rectangle 2"/>
          <p:cNvSpPr>
            <a:spLocks noGrp="1" noChangeAspect="1" noChangeArrowheads="1"/>
          </p:cNvSpPr>
          <p:nvPr>
            <p:ph type="title"/>
          </p:nvPr>
        </p:nvSpPr>
        <p:spPr/>
        <p:txBody>
          <a:bodyPr/>
          <a:lstStyle/>
          <a:p>
            <a:r>
              <a:rPr lang="en-US"/>
              <a:t>Best Practices - 2	</a:t>
            </a:r>
          </a:p>
        </p:txBody>
      </p:sp>
      <p:sp>
        <p:nvSpPr>
          <p:cNvPr id="883715" name="Rectangle 3"/>
          <p:cNvSpPr>
            <a:spLocks noGrp="1" noChangeAspect="1" noChangeArrowheads="1"/>
          </p:cNvSpPr>
          <p:nvPr>
            <p:ph type="body" idx="1"/>
          </p:nvPr>
        </p:nvSpPr>
        <p:spPr/>
        <p:txBody>
          <a:bodyPr/>
          <a:lstStyle/>
          <a:p>
            <a:r>
              <a:rPr lang="en-US" smtClean="0"/>
              <a:t>Consider receiving </a:t>
            </a:r>
            <a:r>
              <a:rPr lang="en-US" dirty="0" smtClean="0"/>
              <a:t>all messages with the same conversation group at once </a:t>
            </a:r>
          </a:p>
          <a:p>
            <a:r>
              <a:rPr lang="en-US" dirty="0" smtClean="0"/>
              <a:t>Reading one at a time </a:t>
            </a:r>
          </a:p>
          <a:p>
            <a:pPr lvl="1"/>
            <a:r>
              <a:rPr lang="en-US" dirty="0" smtClean="0"/>
              <a:t>OK inside DB (w/internal activation) </a:t>
            </a:r>
          </a:p>
          <a:p>
            <a:pPr lvl="1"/>
            <a:r>
              <a:rPr lang="en-US" dirty="0" smtClean="0"/>
              <a:t>Not OK outside (w/external activation)</a:t>
            </a:r>
          </a:p>
          <a:p>
            <a:r>
              <a:rPr lang="en-US" dirty="0" smtClean="0"/>
              <a:t>Handle </a:t>
            </a:r>
            <a:r>
              <a:rPr lang="en-US" dirty="0"/>
              <a:t>all message types that can arrive on a conversation explicitly</a:t>
            </a:r>
          </a:p>
          <a:p>
            <a:r>
              <a:rPr lang="en-US" dirty="0"/>
              <a:t>Always end a dialog when you are done</a:t>
            </a:r>
          </a:p>
          <a:p>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2" name="Rectangle 6"/>
          <p:cNvSpPr>
            <a:spLocks noGrp="1" noChangeAspect="1" noChangeArrowheads="1"/>
          </p:cNvSpPr>
          <p:nvPr>
            <p:ph type="title"/>
          </p:nvPr>
        </p:nvSpPr>
        <p:spPr/>
        <p:txBody>
          <a:bodyPr/>
          <a:lstStyle/>
          <a:p>
            <a:pPr>
              <a:defRPr/>
            </a:pPr>
            <a:r>
              <a:rPr lang="en-US" dirty="0" smtClean="0"/>
              <a:t>Review</a:t>
            </a:r>
            <a:endParaRPr lang="en-US" sz="3200" dirty="0" smtClean="0">
              <a:solidFill>
                <a:schemeClr val="accent1"/>
              </a:solidFill>
            </a:endParaRPr>
          </a:p>
        </p:txBody>
      </p:sp>
      <p:sp>
        <p:nvSpPr>
          <p:cNvPr id="157699" name="Rectangle 3"/>
          <p:cNvSpPr>
            <a:spLocks noGrp="1" noChangeAspect="1" noChangeArrowheads="1"/>
          </p:cNvSpPr>
          <p:nvPr>
            <p:ph idx="1"/>
          </p:nvPr>
        </p:nvSpPr>
        <p:spPr/>
        <p:txBody>
          <a:bodyPr>
            <a:normAutofit fontScale="92500" lnSpcReduction="10000"/>
          </a:bodyPr>
          <a:lstStyle/>
          <a:p>
            <a:r>
              <a:rPr lang="en-US" dirty="0" smtClean="0"/>
              <a:t>Service Broker is a queuing system</a:t>
            </a:r>
          </a:p>
          <a:p>
            <a:pPr lvl="1"/>
            <a:r>
              <a:rPr lang="en-US" dirty="0" smtClean="0"/>
              <a:t>Implemented through SQL Server objects</a:t>
            </a:r>
          </a:p>
          <a:p>
            <a:pPr lvl="1"/>
            <a:r>
              <a:rPr lang="en-US" dirty="0" smtClean="0"/>
              <a:t>Inter and intra-instance messaging</a:t>
            </a:r>
          </a:p>
          <a:p>
            <a:pPr lvl="1"/>
            <a:r>
              <a:rPr lang="en-US" dirty="0" smtClean="0"/>
              <a:t>Allows queued work and SQL without distributed transactions</a:t>
            </a:r>
          </a:p>
          <a:p>
            <a:r>
              <a:rPr lang="en-US" dirty="0" smtClean="0"/>
              <a:t>Queues can be setup with automatic activation</a:t>
            </a:r>
          </a:p>
          <a:p>
            <a:pPr lvl="1"/>
            <a:r>
              <a:rPr lang="en-US" dirty="0" smtClean="0"/>
              <a:t>Internal - activation stored procedures</a:t>
            </a:r>
          </a:p>
          <a:p>
            <a:pPr lvl="1"/>
            <a:r>
              <a:rPr lang="en-US" dirty="0" smtClean="0"/>
              <a:t>External - program notified when message appears on queue </a:t>
            </a:r>
          </a:p>
          <a:p>
            <a:r>
              <a:rPr lang="en-US" dirty="0" smtClean="0"/>
              <a:t>Some built-in features use it</a:t>
            </a:r>
          </a:p>
          <a:p>
            <a:pPr lvl="1"/>
            <a:r>
              <a:rPr lang="en-US" dirty="0" smtClean="0"/>
              <a:t>Query Notifications, Event Notifications</a:t>
            </a:r>
          </a:p>
          <a:p>
            <a:r>
              <a:rPr lang="en-US" dirty="0" smtClean="0"/>
              <a:t>Can be complex to set up</a:t>
            </a:r>
          </a:p>
          <a:p>
            <a:pPr lvl="1"/>
            <a:r>
              <a:rPr lang="en-US" dirty="0" smtClean="0"/>
              <a:t>Diagnostic utility included with SQL Server 2008</a:t>
            </a:r>
          </a:p>
        </p:txBody>
      </p:sp>
    </p:spTree>
  </p:cSld>
  <p:clrMapOvr>
    <a:masterClrMapping/>
  </p:clrMapOvr>
  <p:transition>
    <p:cover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10" name="Rectangle 2"/>
          <p:cNvSpPr>
            <a:spLocks noGrp="1" noChangeAspect="1" noChangeArrowheads="1"/>
          </p:cNvSpPr>
          <p:nvPr>
            <p:ph type="title"/>
          </p:nvPr>
        </p:nvSpPr>
        <p:spPr/>
        <p:txBody>
          <a:bodyPr/>
          <a:lstStyle/>
          <a:p>
            <a:r>
              <a:rPr lang="en-US"/>
              <a:t>References</a:t>
            </a:r>
          </a:p>
        </p:txBody>
      </p:sp>
      <p:sp>
        <p:nvSpPr>
          <p:cNvPr id="990211" name="Rectangle 3"/>
          <p:cNvSpPr>
            <a:spLocks noGrp="1" noChangeAspect="1" noChangeArrowheads="1"/>
          </p:cNvSpPr>
          <p:nvPr>
            <p:ph type="body" idx="1"/>
          </p:nvPr>
        </p:nvSpPr>
        <p:spPr/>
        <p:txBody>
          <a:bodyPr/>
          <a:lstStyle/>
          <a:p>
            <a:r>
              <a:rPr lang="en-US" sz="2800"/>
              <a:t>SQL Server 2005 Service Broker, Roger Wolter, Rational Press</a:t>
            </a:r>
          </a:p>
          <a:p>
            <a:r>
              <a:rPr lang="en-US" sz="2800">
                <a:effectLst/>
              </a:rPr>
              <a:t>A Developer's Guide to SQL Server 2005 - Ch 7, Addison-Wesley, </a:t>
            </a:r>
            <a:r>
              <a:rPr lang="en-US" sz="2800" i="1">
                <a:effectLst/>
              </a:rPr>
              <a:t>Bob Beauchemin and Dan Sullivan</a:t>
            </a:r>
          </a:p>
          <a:p>
            <a:r>
              <a:rPr lang="en-US" sz="2800">
                <a:effectLst/>
              </a:rPr>
              <a:t>Building Reliable, Asynchronous Database Applications Using Service Broker, Roger Wolter</a:t>
            </a:r>
          </a:p>
          <a:p>
            <a:r>
              <a:rPr lang="en-US" sz="2800">
                <a:effectLst/>
              </a:rPr>
              <a:t>Async Lifestyle: Manage Your Tasks With Service Broker, Roger Wolter</a:t>
            </a:r>
          </a:p>
          <a:p>
            <a:r>
              <a:rPr lang="en-US" sz="2800">
                <a:effectLst/>
              </a:rPr>
              <a:t>Blogs: http://blogs.msdn.com/rushidesai</a:t>
            </a:r>
          </a:p>
          <a:p>
            <a:r>
              <a:rPr lang="en-US" sz="2800">
                <a:effectLst/>
              </a:rPr>
              <a:t>Blogs: http://www.SQLskills.com/blogs/bobb</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1234" name="Rectangle 2"/>
          <p:cNvSpPr>
            <a:spLocks noGrp="1" noChangeAspect="1" noChangeArrowheads="1"/>
          </p:cNvSpPr>
          <p:nvPr>
            <p:ph type="title"/>
          </p:nvPr>
        </p:nvSpPr>
        <p:spPr/>
        <p:txBody>
          <a:bodyPr/>
          <a:lstStyle/>
          <a:p>
            <a:r>
              <a:rPr lang="en-US"/>
              <a:t>Before Application Decoupling</a:t>
            </a:r>
          </a:p>
        </p:txBody>
      </p:sp>
      <p:sp>
        <p:nvSpPr>
          <p:cNvPr id="991235" name="Rectangle 3"/>
          <p:cNvSpPr>
            <a:spLocks noGrp="1" noChangeAspect="1" noChangeArrowheads="1"/>
          </p:cNvSpPr>
          <p:nvPr>
            <p:ph idx="1"/>
          </p:nvPr>
        </p:nvSpPr>
        <p:spPr/>
        <p:txBody>
          <a:bodyPr/>
          <a:lstStyle/>
          <a:p>
            <a:pPr>
              <a:lnSpc>
                <a:spcPct val="90000"/>
              </a:lnSpc>
            </a:pPr>
            <a:r>
              <a:rPr lang="en-US"/>
              <a:t>Messaging provides application decoupling</a:t>
            </a:r>
          </a:p>
          <a:p>
            <a:pPr lvl="1">
              <a:lnSpc>
                <a:spcPct val="90000"/>
              </a:lnSpc>
            </a:pPr>
            <a:r>
              <a:rPr lang="en-US"/>
              <a:t>Original application</a:t>
            </a:r>
          </a:p>
          <a:p>
            <a:pPr lvl="2">
              <a:lnSpc>
                <a:spcPct val="90000"/>
              </a:lnSpc>
            </a:pPr>
            <a:r>
              <a:rPr lang="en-US"/>
              <a:t>Check for customer row, add if not exists</a:t>
            </a:r>
          </a:p>
          <a:p>
            <a:pPr lvl="2">
              <a:lnSpc>
                <a:spcPct val="90000"/>
              </a:lnSpc>
            </a:pPr>
            <a:r>
              <a:rPr lang="en-US"/>
              <a:t>Generate order id</a:t>
            </a:r>
          </a:p>
          <a:p>
            <a:pPr lvl="2">
              <a:lnSpc>
                <a:spcPct val="90000"/>
              </a:lnSpc>
            </a:pPr>
            <a:r>
              <a:rPr lang="en-US"/>
              <a:t>Add order and order line items</a:t>
            </a:r>
          </a:p>
          <a:p>
            <a:pPr lvl="2">
              <a:lnSpc>
                <a:spcPct val="90000"/>
              </a:lnSpc>
            </a:pPr>
            <a:r>
              <a:rPr lang="en-US"/>
              <a:t>Check credit</a:t>
            </a:r>
          </a:p>
          <a:p>
            <a:pPr lvl="2">
              <a:lnSpc>
                <a:spcPct val="90000"/>
              </a:lnSpc>
            </a:pPr>
            <a:r>
              <a:rPr lang="en-US"/>
              <a:t>Decrement inventory</a:t>
            </a:r>
          </a:p>
          <a:p>
            <a:pPr lvl="2">
              <a:lnSpc>
                <a:spcPct val="90000"/>
              </a:lnSpc>
            </a:pPr>
            <a:r>
              <a:rPr lang="en-US"/>
              <a:t>...</a:t>
            </a:r>
          </a:p>
          <a:p>
            <a:pPr lvl="1">
              <a:lnSpc>
                <a:spcPct val="90000"/>
              </a:lnSpc>
            </a:pPr>
            <a:r>
              <a:rPr lang="en-US"/>
              <a:t>Multiple operations composed into a single transaction</a:t>
            </a:r>
          </a:p>
          <a:p>
            <a:pPr lvl="1">
              <a:lnSpc>
                <a:spcPct val="90000"/>
              </a:lnSpc>
            </a:pPr>
            <a:r>
              <a:rPr lang="en-US"/>
              <a:t>If inventory system on different instance, distributed transaction</a:t>
            </a:r>
          </a:p>
          <a:p>
            <a:pPr lvl="1">
              <a:lnSpc>
                <a:spcPct val="90000"/>
              </a:lnSpc>
            </a:pPr>
            <a:r>
              <a:rPr lang="en-US"/>
              <a:t>If inventory system instance is down the ordering application is down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2258" name="Rectangle 2"/>
          <p:cNvSpPr>
            <a:spLocks noGrp="1" noChangeAspect="1" noChangeArrowheads="1"/>
          </p:cNvSpPr>
          <p:nvPr>
            <p:ph type="title"/>
          </p:nvPr>
        </p:nvSpPr>
        <p:spPr/>
        <p:txBody>
          <a:bodyPr/>
          <a:lstStyle/>
          <a:p>
            <a:r>
              <a:rPr lang="en-US"/>
              <a:t>After Application Decoupling</a:t>
            </a:r>
          </a:p>
        </p:txBody>
      </p:sp>
      <p:sp>
        <p:nvSpPr>
          <p:cNvPr id="992259" name="Rectangle 3"/>
          <p:cNvSpPr>
            <a:spLocks noGrp="1" noChangeAspect="1" noChangeArrowheads="1"/>
          </p:cNvSpPr>
          <p:nvPr>
            <p:ph idx="1"/>
          </p:nvPr>
        </p:nvSpPr>
        <p:spPr/>
        <p:txBody>
          <a:bodyPr/>
          <a:lstStyle/>
          <a:p>
            <a:pPr>
              <a:lnSpc>
                <a:spcPct val="90000"/>
              </a:lnSpc>
            </a:pPr>
            <a:r>
              <a:rPr lang="en-US"/>
              <a:t>Messaging restructures the processing</a:t>
            </a:r>
          </a:p>
          <a:p>
            <a:pPr lvl="1">
              <a:lnSpc>
                <a:spcPct val="90000"/>
              </a:lnSpc>
            </a:pPr>
            <a:r>
              <a:rPr lang="en-US"/>
              <a:t>Refactored application</a:t>
            </a:r>
          </a:p>
          <a:p>
            <a:pPr lvl="2">
              <a:lnSpc>
                <a:spcPct val="90000"/>
              </a:lnSpc>
            </a:pPr>
            <a:r>
              <a:rPr lang="en-US"/>
              <a:t>Check for customer row, add if not exists</a:t>
            </a:r>
          </a:p>
          <a:p>
            <a:pPr lvl="2">
              <a:lnSpc>
                <a:spcPct val="90000"/>
              </a:lnSpc>
            </a:pPr>
            <a:r>
              <a:rPr lang="en-US"/>
              <a:t>Generate order id</a:t>
            </a:r>
          </a:p>
          <a:p>
            <a:pPr lvl="2">
              <a:lnSpc>
                <a:spcPct val="90000"/>
              </a:lnSpc>
            </a:pPr>
            <a:r>
              <a:rPr lang="en-US"/>
              <a:t>Message to add order and order line items</a:t>
            </a:r>
          </a:p>
          <a:p>
            <a:pPr lvl="2">
              <a:lnSpc>
                <a:spcPct val="90000"/>
              </a:lnSpc>
            </a:pPr>
            <a:r>
              <a:rPr lang="en-US"/>
              <a:t>Message to check credit</a:t>
            </a:r>
          </a:p>
          <a:p>
            <a:pPr lvl="2">
              <a:lnSpc>
                <a:spcPct val="90000"/>
              </a:lnSpc>
            </a:pPr>
            <a:r>
              <a:rPr lang="en-US"/>
              <a:t>Message to decrement inventory</a:t>
            </a:r>
          </a:p>
          <a:p>
            <a:pPr lvl="2">
              <a:lnSpc>
                <a:spcPct val="90000"/>
              </a:lnSpc>
            </a:pPr>
            <a:r>
              <a:rPr lang="en-US"/>
              <a:t>...</a:t>
            </a:r>
          </a:p>
          <a:p>
            <a:pPr lvl="1">
              <a:lnSpc>
                <a:spcPct val="90000"/>
              </a:lnSpc>
            </a:pPr>
            <a:r>
              <a:rPr lang="en-US"/>
              <a:t>Database operations and messages composed into a single transaction</a:t>
            </a:r>
          </a:p>
          <a:p>
            <a:pPr lvl="1">
              <a:lnSpc>
                <a:spcPct val="90000"/>
              </a:lnSpc>
            </a:pPr>
            <a:r>
              <a:rPr lang="en-US"/>
              <a:t>Can scale out systems to multiple instances without distributed transactions</a:t>
            </a:r>
          </a:p>
          <a:p>
            <a:pPr lvl="1">
              <a:lnSpc>
                <a:spcPct val="90000"/>
              </a:lnSpc>
            </a:pPr>
            <a:r>
              <a:rPr lang="en-US"/>
              <a:t>If inventory system is done, order entry is not</a:t>
            </a:r>
          </a:p>
          <a:p>
            <a:pPr lvl="1">
              <a:lnSpc>
                <a:spcPct val="90000"/>
              </a:lnSpc>
            </a:pP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Service Broker Positioning</a:t>
            </a:r>
            <a:endParaRPr lang="en-US" dirty="0"/>
          </a:p>
        </p:txBody>
      </p:sp>
      <p:sp>
        <p:nvSpPr>
          <p:cNvPr id="2" name="Content Placeholder 1"/>
          <p:cNvSpPr>
            <a:spLocks noGrp="1"/>
          </p:cNvSpPr>
          <p:nvPr>
            <p:ph idx="1"/>
          </p:nvPr>
        </p:nvSpPr>
        <p:spPr/>
        <p:txBody>
          <a:bodyPr/>
          <a:lstStyle/>
          <a:p>
            <a:r>
              <a:rPr lang="en-US" dirty="0" smtClean="0"/>
              <a:t>Service Broker and MSMQ</a:t>
            </a:r>
          </a:p>
          <a:p>
            <a:pPr lvl="1"/>
            <a:r>
              <a:rPr lang="en-US" dirty="0" smtClean="0"/>
              <a:t>MSMQ has three varieties of messaging</a:t>
            </a:r>
          </a:p>
          <a:p>
            <a:pPr lvl="1"/>
            <a:r>
              <a:rPr lang="en-US" dirty="0" smtClean="0"/>
              <a:t>Broker supports transactional messaging – local transaction</a:t>
            </a:r>
          </a:p>
          <a:p>
            <a:r>
              <a:rPr lang="en-US" dirty="0" smtClean="0"/>
              <a:t>Service Broker and </a:t>
            </a:r>
            <a:r>
              <a:rPr lang="en-US" dirty="0" err="1" smtClean="0"/>
              <a:t>Biztalk</a:t>
            </a:r>
            <a:endParaRPr lang="en-US" dirty="0" smtClean="0"/>
          </a:p>
          <a:p>
            <a:pPr lvl="1"/>
            <a:r>
              <a:rPr lang="en-US" dirty="0" err="1" smtClean="0"/>
              <a:t>Biztalk</a:t>
            </a:r>
            <a:r>
              <a:rPr lang="en-US" dirty="0" smtClean="0"/>
              <a:t> implements workflow, inter-platform</a:t>
            </a:r>
          </a:p>
          <a:p>
            <a:pPr lvl="1"/>
            <a:r>
              <a:rPr lang="en-US" dirty="0" smtClean="0"/>
              <a:t>Broker no built-in workflow, one platform</a:t>
            </a:r>
          </a:p>
          <a:p>
            <a:r>
              <a:rPr lang="en-US" dirty="0" smtClean="0"/>
              <a:t>Service Broker and WCF</a:t>
            </a:r>
          </a:p>
          <a:p>
            <a:pPr lvl="1"/>
            <a:r>
              <a:rPr lang="en-US" dirty="0" smtClean="0"/>
              <a:t>WCF communicates using transport channels</a:t>
            </a:r>
          </a:p>
          <a:p>
            <a:pPr lvl="1"/>
            <a:r>
              <a:rPr lang="en-US" dirty="0" smtClean="0"/>
              <a:t>Broker WCF channel available on </a:t>
            </a:r>
            <a:r>
              <a:rPr lang="en-US" dirty="0" err="1" smtClean="0"/>
              <a:t>CodePlex</a:t>
            </a:r>
            <a:endParaRPr lang="en-US" dirty="0"/>
          </a:p>
        </p:txBody>
      </p:sp>
    </p:spTree>
    <p:extLst>
      <p:ext uri="{BB962C8B-B14F-4D97-AF65-F5344CB8AC3E}">
        <p14:creationId xmlns:p14="http://schemas.microsoft.com/office/powerpoint/2010/main" val="42073589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2289"/>
          <p:cNvSpPr>
            <a:spLocks noGrp="1" noChangeArrowheads="1"/>
          </p:cNvSpPr>
          <p:nvPr>
            <p:ph type="title"/>
          </p:nvPr>
        </p:nvSpPr>
        <p:spPr/>
        <p:txBody>
          <a:bodyPr/>
          <a:lstStyle/>
          <a:p>
            <a:r>
              <a:rPr lang="en-US" smtClean="0"/>
              <a:t>Scenarios</a:t>
            </a:r>
          </a:p>
        </p:txBody>
      </p:sp>
      <p:sp>
        <p:nvSpPr>
          <p:cNvPr id="12291" name="Text Placeholder 12290"/>
          <p:cNvSpPr>
            <a:spLocks noGrp="1" noChangeArrowheads="1"/>
          </p:cNvSpPr>
          <p:nvPr>
            <p:ph idx="1"/>
          </p:nvPr>
        </p:nvSpPr>
        <p:spPr/>
        <p:txBody>
          <a:bodyPr/>
          <a:lstStyle/>
          <a:p>
            <a:r>
              <a:rPr lang="en-US" smtClean="0"/>
              <a:t>Asynchronous programming </a:t>
            </a:r>
          </a:p>
          <a:p>
            <a:r>
              <a:rPr lang="en-US" smtClean="0"/>
              <a:t>Data Push</a:t>
            </a:r>
          </a:p>
          <a:p>
            <a:r>
              <a:rPr lang="en-US" smtClean="0"/>
              <a:t>Distributed Workflow</a:t>
            </a:r>
          </a:p>
          <a:p>
            <a:r>
              <a:rPr lang="en-US" smtClean="0"/>
              <a:t>Client Server</a:t>
            </a:r>
            <a:endParaRPr lang="en-US" dirty="0" smtClean="0"/>
          </a:p>
        </p:txBody>
      </p:sp>
    </p:spTree>
    <p:extLst>
      <p:ext uri="{BB962C8B-B14F-4D97-AF65-F5344CB8AC3E}">
        <p14:creationId xmlns:p14="http://schemas.microsoft.com/office/powerpoint/2010/main" val="3255200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hape 1"/>
          <p:cNvSpPr>
            <a:spLocks noGrp="1"/>
          </p:cNvSpPr>
          <p:nvPr>
            <p:ph type="title"/>
          </p:nvPr>
        </p:nvSpPr>
        <p:spPr/>
        <p:txBody>
          <a:bodyPr/>
          <a:lstStyle/>
          <a:p>
            <a:r>
              <a:rPr lang="en-US" smtClean="0"/>
              <a:t>Asynchronous programming </a:t>
            </a:r>
            <a:endParaRPr lang="en-US" dirty="0" smtClean="0"/>
          </a:p>
        </p:txBody>
      </p:sp>
      <p:sp>
        <p:nvSpPr>
          <p:cNvPr id="13315" name="Shape 2"/>
          <p:cNvSpPr>
            <a:spLocks noGrp="1"/>
          </p:cNvSpPr>
          <p:nvPr>
            <p:ph idx="1"/>
          </p:nvPr>
        </p:nvSpPr>
        <p:spPr/>
        <p:txBody>
          <a:bodyPr>
            <a:normAutofit fontScale="85000" lnSpcReduction="20000"/>
          </a:bodyPr>
          <a:lstStyle/>
          <a:p>
            <a:r>
              <a:rPr lang="en-US" dirty="0" smtClean="0"/>
              <a:t>Work to be performed in the background or delayed</a:t>
            </a:r>
          </a:p>
          <a:p>
            <a:pPr lvl="1"/>
            <a:r>
              <a:rPr lang="en-US" dirty="0" smtClean="0"/>
              <a:t>In parallel, run later, or run now but governed</a:t>
            </a:r>
          </a:p>
          <a:p>
            <a:pPr lvl="1"/>
            <a:r>
              <a:rPr lang="en-US" dirty="0" smtClean="0"/>
              <a:t>Usually done within the context of a single application</a:t>
            </a:r>
          </a:p>
          <a:p>
            <a:pPr lvl="2"/>
            <a:r>
              <a:rPr lang="en-US" dirty="0" smtClean="0"/>
              <a:t>May be across more than one machine</a:t>
            </a:r>
          </a:p>
          <a:p>
            <a:pPr lvl="1"/>
            <a:r>
              <a:rPr lang="en-US" dirty="0" smtClean="0"/>
              <a:t>Developer and DBA usually control both ends</a:t>
            </a:r>
          </a:p>
          <a:p>
            <a:r>
              <a:rPr lang="en-US" dirty="0" smtClean="0"/>
              <a:t>Common patterns</a:t>
            </a:r>
          </a:p>
          <a:p>
            <a:pPr lvl="1"/>
            <a:r>
              <a:rPr lang="en-US" dirty="0" smtClean="0"/>
              <a:t>Financial calculations</a:t>
            </a:r>
          </a:p>
          <a:p>
            <a:pPr lvl="1"/>
            <a:r>
              <a:rPr lang="en-US" dirty="0" smtClean="0"/>
              <a:t>Data cleanup</a:t>
            </a:r>
          </a:p>
          <a:p>
            <a:pPr lvl="1"/>
            <a:r>
              <a:rPr lang="en-US" dirty="0" smtClean="0"/>
              <a:t>Delayed Processing</a:t>
            </a:r>
          </a:p>
          <a:p>
            <a:r>
              <a:rPr lang="en-US" dirty="0" smtClean="0"/>
              <a:t>Benefits </a:t>
            </a:r>
          </a:p>
          <a:p>
            <a:pPr lvl="1"/>
            <a:r>
              <a:rPr lang="en-US" dirty="0" smtClean="0"/>
              <a:t>Returns control to the end user quicker</a:t>
            </a:r>
          </a:p>
          <a:p>
            <a:pPr lvl="1"/>
            <a:r>
              <a:rPr lang="en-US" dirty="0" smtClean="0"/>
              <a:t>Reduce resource consumption during peak load times</a:t>
            </a:r>
          </a:p>
          <a:p>
            <a:pPr lvl="1"/>
            <a:r>
              <a:rPr lang="en-US" dirty="0" smtClean="0"/>
              <a:t>Natural scale out</a:t>
            </a:r>
          </a:p>
          <a:p>
            <a:r>
              <a:rPr lang="en-US" dirty="0" smtClean="0"/>
              <a:t>SSB Features</a:t>
            </a:r>
          </a:p>
          <a:p>
            <a:pPr lvl="1"/>
            <a:r>
              <a:rPr lang="en-US" dirty="0" smtClean="0"/>
              <a:t>App built in the database</a:t>
            </a:r>
          </a:p>
          <a:p>
            <a:pPr lvl="1"/>
            <a:r>
              <a:rPr lang="en-US" dirty="0" smtClean="0"/>
              <a:t>Conversations (sometimes)</a:t>
            </a:r>
          </a:p>
          <a:p>
            <a:pPr lvl="1"/>
            <a:r>
              <a:rPr lang="en-US" dirty="0" smtClean="0"/>
              <a:t>Activation</a:t>
            </a:r>
          </a:p>
        </p:txBody>
      </p:sp>
    </p:spTree>
    <p:extLst>
      <p:ext uri="{BB962C8B-B14F-4D97-AF65-F5344CB8AC3E}">
        <p14:creationId xmlns:p14="http://schemas.microsoft.com/office/powerpoint/2010/main" val="2946125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hape 1"/>
          <p:cNvSpPr>
            <a:spLocks noGrp="1"/>
          </p:cNvSpPr>
          <p:nvPr>
            <p:ph type="title"/>
          </p:nvPr>
        </p:nvSpPr>
        <p:spPr/>
        <p:txBody>
          <a:bodyPr/>
          <a:lstStyle/>
          <a:p>
            <a:r>
              <a:rPr lang="en-US" smtClean="0"/>
              <a:t>Data Push</a:t>
            </a:r>
            <a:endParaRPr lang="en-US" dirty="0" smtClean="0"/>
          </a:p>
        </p:txBody>
      </p:sp>
      <p:sp>
        <p:nvSpPr>
          <p:cNvPr id="14339" name="Shape 2"/>
          <p:cNvSpPr>
            <a:spLocks noGrp="1"/>
          </p:cNvSpPr>
          <p:nvPr>
            <p:ph idx="1"/>
          </p:nvPr>
        </p:nvSpPr>
        <p:spPr/>
        <p:txBody>
          <a:bodyPr>
            <a:normAutofit fontScale="85000" lnSpcReduction="20000"/>
          </a:bodyPr>
          <a:lstStyle/>
          <a:p>
            <a:r>
              <a:rPr lang="en-US" dirty="0" smtClean="0"/>
              <a:t>Data flowing from one application or system to another</a:t>
            </a:r>
          </a:p>
          <a:p>
            <a:pPr lvl="1"/>
            <a:r>
              <a:rPr lang="en-US" dirty="0" smtClean="0"/>
              <a:t>Usually to archive at the destination</a:t>
            </a:r>
          </a:p>
          <a:p>
            <a:pPr lvl="1"/>
            <a:r>
              <a:rPr lang="en-US" dirty="0" smtClean="0"/>
              <a:t>Sometimes two way</a:t>
            </a:r>
          </a:p>
          <a:p>
            <a:r>
              <a:rPr lang="en-US" dirty="0" smtClean="0"/>
              <a:t>Common Patterns</a:t>
            </a:r>
          </a:p>
          <a:p>
            <a:pPr lvl="1"/>
            <a:r>
              <a:rPr lang="en-US" dirty="0" smtClean="0"/>
              <a:t>Auditing</a:t>
            </a:r>
          </a:p>
          <a:p>
            <a:pPr lvl="1"/>
            <a:r>
              <a:rPr lang="en-US" dirty="0" smtClean="0"/>
              <a:t>Populating a data warehouse</a:t>
            </a:r>
          </a:p>
          <a:p>
            <a:pPr lvl="1"/>
            <a:r>
              <a:rPr lang="en-US" dirty="0" smtClean="0"/>
              <a:t>Logging </a:t>
            </a:r>
          </a:p>
          <a:p>
            <a:r>
              <a:rPr lang="en-US" dirty="0" smtClean="0"/>
              <a:t>Benefits</a:t>
            </a:r>
          </a:p>
          <a:p>
            <a:pPr lvl="1"/>
            <a:r>
              <a:rPr lang="en-US" dirty="0" smtClean="0"/>
              <a:t>Returns control to the end user quicker</a:t>
            </a:r>
          </a:p>
          <a:p>
            <a:pPr lvl="1"/>
            <a:r>
              <a:rPr lang="en-US" dirty="0" smtClean="0"/>
              <a:t>Reduce resource consumption during peak load times</a:t>
            </a:r>
          </a:p>
          <a:p>
            <a:pPr lvl="1"/>
            <a:r>
              <a:rPr lang="en-US" dirty="0" smtClean="0"/>
              <a:t>Decouples front end availability from back end availability</a:t>
            </a:r>
          </a:p>
          <a:p>
            <a:r>
              <a:rPr lang="en-US" dirty="0" smtClean="0"/>
              <a:t>SSB Features</a:t>
            </a:r>
          </a:p>
          <a:p>
            <a:pPr lvl="1"/>
            <a:r>
              <a:rPr lang="en-US" dirty="0" smtClean="0"/>
              <a:t>App built in the database</a:t>
            </a:r>
          </a:p>
          <a:p>
            <a:pPr lvl="1"/>
            <a:r>
              <a:rPr lang="en-US" dirty="0" smtClean="0"/>
              <a:t>Conversations (sometimes)</a:t>
            </a:r>
          </a:p>
          <a:p>
            <a:pPr lvl="1"/>
            <a:r>
              <a:rPr lang="en-US" dirty="0" smtClean="0"/>
              <a:t>Activation</a:t>
            </a:r>
          </a:p>
          <a:p>
            <a:pPr lvl="1"/>
            <a:r>
              <a:rPr lang="en-US" dirty="0" smtClean="0"/>
              <a:t>Reliable message transport</a:t>
            </a:r>
          </a:p>
          <a:p>
            <a:pPr lvl="1"/>
            <a:endParaRPr lang="en-US" dirty="0" smtClean="0"/>
          </a:p>
        </p:txBody>
      </p:sp>
    </p:spTree>
    <p:extLst>
      <p:ext uri="{BB962C8B-B14F-4D97-AF65-F5344CB8AC3E}">
        <p14:creationId xmlns:p14="http://schemas.microsoft.com/office/powerpoint/2010/main" val="1207977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SQLskills Master Template">
  <a:themeElements>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SQLskills Master Template">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QLskills_BobB_Template">
  <a:themeElements>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fontScheme name="SQLskills_BobB_Template">
      <a:majorFont>
        <a:latin typeface="Eurostile"/>
        <a:ea typeface=""/>
        <a:cs typeface="Arial"/>
      </a:majorFont>
      <a:minorFont>
        <a:latin typeface="Eurostile"/>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5472</TotalTime>
  <Words>2275</Words>
  <Application>Microsoft Office PowerPoint</Application>
  <PresentationFormat>Letter Paper (8.5x11 in)</PresentationFormat>
  <Paragraphs>406</Paragraphs>
  <Slides>36</Slides>
  <Notes>9</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SQLskills Master Template</vt:lpstr>
      <vt:lpstr>SQLskills_BobB_Template</vt:lpstr>
      <vt:lpstr>Module 10 Asynchronous T-SQL Using SQL Server Service Broker</vt:lpstr>
      <vt:lpstr>Overview</vt:lpstr>
      <vt:lpstr>Service Broker</vt:lpstr>
      <vt:lpstr>Before Application Decoupling</vt:lpstr>
      <vt:lpstr>After Application Decoupling</vt:lpstr>
      <vt:lpstr>Service Broker Positioning</vt:lpstr>
      <vt:lpstr>Scenarios</vt:lpstr>
      <vt:lpstr>Asynchronous programming </vt:lpstr>
      <vt:lpstr>Data Push</vt:lpstr>
      <vt:lpstr>Distributed Workflow</vt:lpstr>
      <vt:lpstr>Client-Server</vt:lpstr>
      <vt:lpstr>Service Broker Architecture</vt:lpstr>
      <vt:lpstr>Application Construction - DDL</vt:lpstr>
      <vt:lpstr>SQL Server 2008: Priority</vt:lpstr>
      <vt:lpstr>Database Maintenance and Broker </vt:lpstr>
      <vt:lpstr>Application Construction - DML</vt:lpstr>
      <vt:lpstr>Sending Messages</vt:lpstr>
      <vt:lpstr>Receiving Messages</vt:lpstr>
      <vt:lpstr>Application Patterns</vt:lpstr>
      <vt:lpstr>Activation</vt:lpstr>
      <vt:lpstr>Internal Activation </vt:lpstr>
      <vt:lpstr>Activation Procedures and Identity</vt:lpstr>
      <vt:lpstr>External Activation</vt:lpstr>
      <vt:lpstr>Conversation Groups</vt:lpstr>
      <vt:lpstr>Poison Message Handling</vt:lpstr>
      <vt:lpstr>Message Routing</vt:lpstr>
      <vt:lpstr>Route Specifics</vt:lpstr>
      <vt:lpstr>Security</vt:lpstr>
      <vt:lpstr>Dialog Security</vt:lpstr>
      <vt:lpstr>Transport Security</vt:lpstr>
      <vt:lpstr>SQL Server 2008: SSBDiagnose Utility</vt:lpstr>
      <vt:lpstr>SQL Server 2012 Enhancements</vt:lpstr>
      <vt:lpstr>Best Practices  </vt:lpstr>
      <vt:lpstr>Best Practices - 2 </vt:lpstr>
      <vt:lpstr>Review</vt:lpstr>
      <vt:lpstr>References</vt:lpstr>
    </vt:vector>
  </TitlesOfParts>
  <Manager>SQLskills.com</Manager>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T-SQL</dc:title>
  <dc:subject>SQL Server 2008</dc:subject>
  <dc:creator>Bob Beauchemin</dc:creator>
  <cp:lastModifiedBy>bobb</cp:lastModifiedBy>
  <cp:revision>261</cp:revision>
  <cp:lastPrinted>2012-04-16T18:13:52Z</cp:lastPrinted>
  <dcterms:created xsi:type="dcterms:W3CDTF">2004-05-26T19:38:49Z</dcterms:created>
  <dcterms:modified xsi:type="dcterms:W3CDTF">2012-09-14T18:52:13Z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