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79"/>
  </p:notesMasterIdLst>
  <p:handoutMasterIdLst>
    <p:handoutMasterId r:id="rId80"/>
  </p:handoutMasterIdLst>
  <p:sldIdLst>
    <p:sldId id="623" r:id="rId3"/>
    <p:sldId id="704" r:id="rId4"/>
    <p:sldId id="765" r:id="rId5"/>
    <p:sldId id="766" r:id="rId6"/>
    <p:sldId id="767" r:id="rId7"/>
    <p:sldId id="768" r:id="rId8"/>
    <p:sldId id="769" r:id="rId9"/>
    <p:sldId id="770" r:id="rId10"/>
    <p:sldId id="771" r:id="rId11"/>
    <p:sldId id="772" r:id="rId12"/>
    <p:sldId id="773" r:id="rId13"/>
    <p:sldId id="774" r:id="rId14"/>
    <p:sldId id="775" r:id="rId15"/>
    <p:sldId id="776" r:id="rId16"/>
    <p:sldId id="777" r:id="rId17"/>
    <p:sldId id="778" r:id="rId18"/>
    <p:sldId id="779" r:id="rId19"/>
    <p:sldId id="780" r:id="rId20"/>
    <p:sldId id="781" r:id="rId21"/>
    <p:sldId id="782" r:id="rId22"/>
    <p:sldId id="783" r:id="rId23"/>
    <p:sldId id="784" r:id="rId24"/>
    <p:sldId id="785" r:id="rId25"/>
    <p:sldId id="705" r:id="rId26"/>
    <p:sldId id="706" r:id="rId27"/>
    <p:sldId id="707" r:id="rId28"/>
    <p:sldId id="708" r:id="rId29"/>
    <p:sldId id="709" r:id="rId30"/>
    <p:sldId id="758" r:id="rId31"/>
    <p:sldId id="759" r:id="rId32"/>
    <p:sldId id="760" r:id="rId33"/>
    <p:sldId id="761" r:id="rId34"/>
    <p:sldId id="762" r:id="rId35"/>
    <p:sldId id="763" r:id="rId36"/>
    <p:sldId id="764" r:id="rId37"/>
    <p:sldId id="717" r:id="rId38"/>
    <p:sldId id="718" r:id="rId39"/>
    <p:sldId id="719" r:id="rId40"/>
    <p:sldId id="720" r:id="rId41"/>
    <p:sldId id="721" r:id="rId42"/>
    <p:sldId id="722" r:id="rId43"/>
    <p:sldId id="723" r:id="rId44"/>
    <p:sldId id="724" r:id="rId45"/>
    <p:sldId id="725" r:id="rId46"/>
    <p:sldId id="726" r:id="rId47"/>
    <p:sldId id="727" r:id="rId48"/>
    <p:sldId id="728" r:id="rId49"/>
    <p:sldId id="729" r:id="rId50"/>
    <p:sldId id="730" r:id="rId51"/>
    <p:sldId id="731" r:id="rId52"/>
    <p:sldId id="732" r:id="rId53"/>
    <p:sldId id="733" r:id="rId54"/>
    <p:sldId id="734" r:id="rId55"/>
    <p:sldId id="735" r:id="rId56"/>
    <p:sldId id="736" r:id="rId57"/>
    <p:sldId id="737" r:id="rId58"/>
    <p:sldId id="738" r:id="rId59"/>
    <p:sldId id="739" r:id="rId60"/>
    <p:sldId id="740" r:id="rId61"/>
    <p:sldId id="741" r:id="rId62"/>
    <p:sldId id="742" r:id="rId63"/>
    <p:sldId id="743" r:id="rId64"/>
    <p:sldId id="744" r:id="rId65"/>
    <p:sldId id="745" r:id="rId66"/>
    <p:sldId id="746" r:id="rId67"/>
    <p:sldId id="747" r:id="rId68"/>
    <p:sldId id="748" r:id="rId69"/>
    <p:sldId id="749" r:id="rId70"/>
    <p:sldId id="750" r:id="rId71"/>
    <p:sldId id="751" r:id="rId72"/>
    <p:sldId id="752" r:id="rId73"/>
    <p:sldId id="753" r:id="rId74"/>
    <p:sldId id="754" r:id="rId75"/>
    <p:sldId id="755" r:id="rId76"/>
    <p:sldId id="756" r:id="rId77"/>
    <p:sldId id="757" r:id="rId78"/>
  </p:sldIdLst>
  <p:sldSz cx="9144000" cy="6858000" type="letter"/>
  <p:notesSz cx="7315200" cy="96012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90669" autoAdjust="0"/>
  </p:normalViewPr>
  <p:slideViewPr>
    <p:cSldViewPr snapToGrid="0">
      <p:cViewPr>
        <p:scale>
          <a:sx n="80" d="100"/>
          <a:sy n="80" d="100"/>
        </p:scale>
        <p:origin x="-1644" y="-156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tableStyles" Target="tableStyle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035" y="195107"/>
            <a:ext cx="2481470" cy="60007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091724"/>
            <a:ext cx="7633252" cy="45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258" tIns="50130" rIns="100258" bIns="50130" numCol="1" anchor="b" anchorCtr="0" compatLnSpc="1">
            <a:prstTxWarp prst="textNoShape">
              <a:avLst/>
            </a:prstTxWarp>
            <a:spAutoFit/>
          </a:bodyPr>
          <a:lstStyle>
            <a:lvl1pPr algn="ctr" defTabSz="1002849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/>
              <a:t>SQLskills</a:t>
            </a:r>
            <a:r>
              <a:rPr lang="en-US" sz="1000" dirty="0"/>
              <a:t> Immersion Event for Developers</a:t>
            </a:r>
          </a:p>
          <a:p>
            <a:r>
              <a:rPr lang="en-US" dirty="0" smtClean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493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813"/>
            <a:ext cx="6054587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7353" y="9120813"/>
            <a:ext cx="1166191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8652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782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F248B8-973E-417A-842A-42622AB56F7E}" type="slidenum">
              <a:rPr lang="en-US"/>
              <a:pPr/>
              <a:t>1</a:t>
            </a:fld>
            <a:endParaRPr lang="en-US"/>
          </a:p>
        </p:txBody>
      </p:sp>
      <p:sp>
        <p:nvSpPr>
          <p:cNvPr id="778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704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C8C996-1A82-46D3-903E-5476D992FCC0}" type="slidenum">
              <a:rPr lang="en-US"/>
              <a:pPr/>
              <a:t>66</a:t>
            </a:fld>
            <a:endParaRPr lang="en-US"/>
          </a:p>
        </p:txBody>
      </p:sp>
      <p:sp>
        <p:nvSpPr>
          <p:cNvPr id="870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80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07E35-1DCF-470E-AFB2-00F3370B5936}" type="slidenum">
              <a:rPr lang="en-US"/>
              <a:pPr/>
              <a:t>67</a:t>
            </a:fld>
            <a:endParaRPr lang="en-US"/>
          </a:p>
        </p:txBody>
      </p:sp>
      <p:sp>
        <p:nvSpPr>
          <p:cNvPr id="880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90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8C74C8-6376-42BF-8244-D528E7EBD93C}" type="slidenum">
              <a:rPr lang="en-US"/>
              <a:pPr/>
              <a:t>68</a:t>
            </a:fld>
            <a:endParaRPr lang="en-US"/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901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6D2765-C2D9-4604-A2D5-62C15B2E86FA}" type="slidenum">
              <a:rPr lang="en-US"/>
              <a:pPr/>
              <a:t>70</a:t>
            </a:fld>
            <a:endParaRPr lang="en-US"/>
          </a:p>
        </p:txBody>
      </p:sp>
      <p:sp>
        <p:nvSpPr>
          <p:cNvPr id="901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SYSolutions, Inc. All rights reserved.</a:t>
            </a:r>
          </a:p>
        </p:txBody>
      </p:sp>
      <p:sp>
        <p:nvSpPr>
          <p:cNvPr id="5632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DB965C-228B-4B49-88ED-4CCADF5DD7AE}" type="slidenum">
              <a:rPr lang="en-US"/>
              <a:pPr/>
              <a:t>71</a:t>
            </a:fld>
            <a:endParaRPr lang="en-US"/>
          </a:p>
        </p:txBody>
      </p:sp>
      <p:sp>
        <p:nvSpPr>
          <p:cNvPr id="563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911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47D582-4840-424B-9D2C-C6109826A196}" type="slidenum">
              <a:rPr lang="en-US"/>
              <a:pPr/>
              <a:t>76</a:t>
            </a:fld>
            <a:endParaRPr lang="en-US"/>
          </a:p>
        </p:txBody>
      </p:sp>
      <p:sp>
        <p:nvSpPr>
          <p:cNvPr id="911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788" y="713205"/>
            <a:ext cx="4909930" cy="3644717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885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6C3C7A-0BD5-4C9F-B2E0-0FF67D469DDB}" type="slidenum">
              <a:rPr lang="en-US"/>
              <a:pPr/>
              <a:t>22</a:t>
            </a:fld>
            <a:endParaRPr lang="en-US"/>
          </a:p>
        </p:txBody>
      </p:sp>
      <p:sp>
        <p:nvSpPr>
          <p:cNvPr id="788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1 ~ (Bitwise NOT)</a:t>
            </a:r>
          </a:p>
          <a:p>
            <a:pPr eaLnBrk="1" hangingPunct="1"/>
            <a:r>
              <a:rPr lang="en-US" dirty="0" smtClean="0"/>
              <a:t>2 * (Multiply), / (Division), % (Modulo)</a:t>
            </a:r>
          </a:p>
          <a:p>
            <a:pPr eaLnBrk="1" hangingPunct="1"/>
            <a:r>
              <a:rPr lang="en-US" dirty="0" smtClean="0"/>
              <a:t>3 + (Positive), - (Negative), + (Add), (+ Concatenate), - (Subtract), &amp; (Bitwise AND)</a:t>
            </a:r>
          </a:p>
          <a:p>
            <a:pPr eaLnBrk="1" hangingPunct="1"/>
            <a:r>
              <a:rPr lang="en-US" dirty="0" smtClean="0"/>
              <a:t>4 =, &gt;, &lt;, &gt;=, &lt;=, &lt;&gt;, !=, !&gt;, !&lt; (Comparison operators)</a:t>
            </a:r>
          </a:p>
          <a:p>
            <a:pPr eaLnBrk="1" hangingPunct="1"/>
            <a:r>
              <a:rPr lang="en-US" dirty="0" smtClean="0"/>
              <a:t>5 ^ (Bitwise Exlusive OR), | (Bitwise OR)</a:t>
            </a:r>
          </a:p>
          <a:p>
            <a:pPr eaLnBrk="1" hangingPunct="1"/>
            <a:r>
              <a:rPr lang="en-US" dirty="0" smtClean="0"/>
              <a:t>6 NOT</a:t>
            </a:r>
          </a:p>
          <a:p>
            <a:pPr eaLnBrk="1" hangingPunct="1"/>
            <a:r>
              <a:rPr lang="en-US" dirty="0" smtClean="0"/>
              <a:t>7 AND</a:t>
            </a:r>
          </a:p>
          <a:p>
            <a:pPr eaLnBrk="1" hangingPunct="1"/>
            <a:r>
              <a:rPr lang="en-US" dirty="0" smtClean="0"/>
              <a:t>8 ALL, ANY, BETWEEN, IN, LIKE, OR, SOME</a:t>
            </a:r>
          </a:p>
          <a:p>
            <a:pPr eaLnBrk="1" hangingPunct="1"/>
            <a:r>
              <a:rPr lang="en-US" dirty="0" smtClean="0"/>
              <a:t>9= (Assignment)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98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B12E23-1217-414C-A051-1AA25E781144}" type="slidenum">
              <a:rPr lang="en-US"/>
              <a:pPr/>
              <a:t>54</a:t>
            </a:fld>
            <a:endParaRPr lang="en-US"/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08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CDCC9C-E1BD-4800-8406-E9A980291CB4}" type="slidenum">
              <a:rPr lang="en-US"/>
              <a:pPr/>
              <a:t>59</a:t>
            </a:fld>
            <a:endParaRPr lang="en-US"/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ko-KR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192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87BF05-55F7-4149-BA7E-E21BDAF2CF59}" type="slidenum">
              <a:rPr lang="en-US"/>
              <a:pPr/>
              <a:t>61</a:t>
            </a:fld>
            <a:endParaRPr lang="en-US"/>
          </a:p>
        </p:txBody>
      </p:sp>
      <p:sp>
        <p:nvSpPr>
          <p:cNvPr id="819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19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ja-JP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294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866F55-10B7-4CD2-8B13-6C38055AF49F}" type="slidenum">
              <a:rPr lang="en-US"/>
              <a:pPr/>
              <a:t>62</a:t>
            </a:fld>
            <a:endParaRPr lang="en-US"/>
          </a:p>
        </p:txBody>
      </p:sp>
      <p:sp>
        <p:nvSpPr>
          <p:cNvPr id="829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397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01D091-F9DD-4B1C-9F92-F4F9690D37F2}" type="slidenum">
              <a:rPr lang="en-US"/>
              <a:pPr/>
              <a:t>63</a:t>
            </a:fld>
            <a:endParaRPr lang="en-US"/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Basically, CROSS APPLY is similar to a correlated subquery. For each row in the "outer query" (LHS query in cross apply), the "inner query" (user-defined function on the RHS) is executed.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499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46F8B-386F-4EB0-AB23-8D7804FE9380}" type="slidenum">
              <a:rPr lang="en-US"/>
              <a:pPr/>
              <a:t>64</a:t>
            </a:fld>
            <a:endParaRPr lang="en-US"/>
          </a:p>
        </p:txBody>
      </p:sp>
      <p:sp>
        <p:nvSpPr>
          <p:cNvPr id="849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49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\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8601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95E7D1-197F-4964-953E-64B311EFDDE8}" type="slidenum">
              <a:rPr lang="en-US"/>
              <a:pPr/>
              <a:t>65</a:t>
            </a:fld>
            <a:endParaRPr lang="en-US"/>
          </a:p>
        </p:txBody>
      </p:sp>
      <p:sp>
        <p:nvSpPr>
          <p:cNvPr id="860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4109" y="719763"/>
            <a:ext cx="4850296" cy="3600450"/>
          </a:xfrm>
          <a:ln/>
        </p:spPr>
      </p:sp>
      <p:sp>
        <p:nvSpPr>
          <p:cNvPr id="860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6953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technet/prodtechnol/sql/2005/qrystats.msp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286000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Writing Effective</a:t>
            </a:r>
            <a:br>
              <a:rPr lang="en-US" sz="6000" dirty="0" smtClean="0"/>
            </a:br>
            <a:r>
              <a:rPr lang="en-US" sz="6000" dirty="0" smtClean="0"/>
              <a:t>Queries 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2" cy="75088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Formatting</a:t>
            </a:r>
          </a:p>
        </p:txBody>
      </p:sp>
      <p:sp>
        <p:nvSpPr>
          <p:cNvPr id="33997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87313" y="879475"/>
            <a:ext cx="8791575" cy="56483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mtClean="0"/>
              <a:t>Will save you time later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mtClean="0"/>
              <a:t>Can make your query easier to read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mtClean="0"/>
              <a:t>Makes aliases, columns and various parts of more complex queries – easier to find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mtClean="0"/>
              <a:t>Recommendations – have a standard: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mtClean="0"/>
              <a:t>KEYWORDS in uppercase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mtClean="0"/>
              <a:t>Primary keywords lined up at left with a new line for each (SELECT, FROM, WHERE, GROUP BY, ORDER BY, COMPUTE BY…)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mtClean="0"/>
              <a:t>Line up commas (easier to confirm, easier to comment out without syntax error near comma)</a:t>
            </a:r>
          </a:p>
        </p:txBody>
      </p:sp>
    </p:spTree>
    <p:extLst>
      <p:ext uri="{BB962C8B-B14F-4D97-AF65-F5344CB8AC3E}">
        <p14:creationId xmlns:p14="http://schemas.microsoft.com/office/powerpoint/2010/main" val="863790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850313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Fully Qualified Names</a:t>
            </a:r>
          </a:p>
        </p:txBody>
      </p:sp>
      <p:sp>
        <p:nvSpPr>
          <p:cNvPr id="34099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61925" y="957263"/>
            <a:ext cx="8807450" cy="55975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Fully Qualified Names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>
                <a:solidFill>
                  <a:schemeClr val="accent1"/>
                </a:solidFill>
              </a:rPr>
              <a:t>server.catalog.schema.object</a:t>
            </a:r>
            <a:endParaRPr lang="en-US" dirty="0" smtClean="0">
              <a:solidFill>
                <a:schemeClr val="accent1"/>
              </a:solidFill>
            </a:endParaRPr>
          </a:p>
          <a:p>
            <a:pPr eaLnBrk="1" hangingPunct="1">
              <a:defRPr/>
            </a:pPr>
            <a:r>
              <a:rPr lang="en-US" dirty="0" smtClean="0"/>
              <a:t>Partially Specified Names</a:t>
            </a:r>
          </a:p>
          <a:p>
            <a:pPr lvl="1" eaLnBrk="1" hangingPunct="1">
              <a:spcAft>
                <a:spcPts val="500"/>
              </a:spcAft>
              <a:defRPr/>
            </a:pPr>
            <a:r>
              <a:rPr lang="en-US" dirty="0" smtClean="0"/>
              <a:t>Server defaults to connected server</a:t>
            </a:r>
          </a:p>
          <a:p>
            <a:pPr lvl="1" eaLnBrk="1" hangingPunct="1">
              <a:spcAft>
                <a:spcPts val="500"/>
              </a:spcAft>
              <a:defRPr/>
            </a:pPr>
            <a:r>
              <a:rPr lang="en-US" dirty="0" smtClean="0"/>
              <a:t>Database (or Catalog) defaults to current database (if in SSMS MUST be dropdown NOT object browser)</a:t>
            </a:r>
          </a:p>
          <a:p>
            <a:pPr lvl="1" eaLnBrk="1" hangingPunct="1">
              <a:spcAft>
                <a:spcPts val="500"/>
              </a:spcAft>
              <a:defRPr/>
            </a:pPr>
            <a:r>
              <a:rPr lang="en-US" dirty="0" smtClean="0"/>
              <a:t>Owner (Schema) defaults to the user's default schema in the database – but if this check fails will look to see if object is “generically” owned by the “</a:t>
            </a:r>
            <a:r>
              <a:rPr lang="en-US" dirty="0" err="1" smtClean="0"/>
              <a:t>dbo</a:t>
            </a:r>
            <a:r>
              <a:rPr lang="en-US" dirty="0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3980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47638" y="119063"/>
            <a:ext cx="8393112" cy="750887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Search Arguments</a:t>
            </a:r>
          </a:p>
        </p:txBody>
      </p:sp>
      <p:sp>
        <p:nvSpPr>
          <p:cNvPr id="34201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49238" y="912813"/>
            <a:ext cx="8685212" cy="5811837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/>
              <a:t>Using the WHERE clause to limit rows</a:t>
            </a:r>
          </a:p>
          <a:p>
            <a:pPr lvl="1" eaLnBrk="1" hangingPunct="1">
              <a:defRPr/>
            </a:pPr>
            <a:r>
              <a:rPr lang="en-US" sz="3200" smtClean="0"/>
              <a:t>Using Comparison Operators</a:t>
            </a:r>
          </a:p>
          <a:p>
            <a:pPr lvl="1" eaLnBrk="1" hangingPunct="1">
              <a:defRPr/>
            </a:pPr>
            <a:r>
              <a:rPr lang="en-US" sz="3200" smtClean="0"/>
              <a:t>Using String Comparisons</a:t>
            </a:r>
          </a:p>
          <a:p>
            <a:pPr lvl="1" eaLnBrk="1" hangingPunct="1">
              <a:defRPr/>
            </a:pPr>
            <a:r>
              <a:rPr lang="en-US" sz="3200" smtClean="0"/>
              <a:t>Retrieving a Range of Values</a:t>
            </a:r>
          </a:p>
          <a:p>
            <a:pPr lvl="1" eaLnBrk="1" hangingPunct="1">
              <a:defRPr/>
            </a:pPr>
            <a:r>
              <a:rPr lang="en-US" sz="3200" smtClean="0"/>
              <a:t>Using a List of Values as Search Criteria</a:t>
            </a:r>
          </a:p>
          <a:p>
            <a:pPr lvl="1" eaLnBrk="1" hangingPunct="1">
              <a:defRPr/>
            </a:pPr>
            <a:r>
              <a:rPr lang="en-US" sz="3200" smtClean="0"/>
              <a:t>Retrieving Unknown Values</a:t>
            </a:r>
          </a:p>
          <a:p>
            <a:pPr eaLnBrk="1" hangingPunct="1">
              <a:defRPr/>
            </a:pPr>
            <a:r>
              <a:rPr lang="en-US" sz="3600" smtClean="0"/>
              <a:t>Combining conditions using Logical Operators</a:t>
            </a:r>
          </a:p>
          <a:p>
            <a:pPr eaLnBrk="1" hangingPunct="1">
              <a:defRPr/>
            </a:pPr>
            <a:r>
              <a:rPr lang="en-US" sz="3600" smtClean="0"/>
              <a:t>Understanding Operator Precedence</a:t>
            </a:r>
          </a:p>
        </p:txBody>
      </p:sp>
    </p:spTree>
    <p:extLst>
      <p:ext uri="{BB962C8B-B14F-4D97-AF65-F5344CB8AC3E}">
        <p14:creationId xmlns:p14="http://schemas.microsoft.com/office/powerpoint/2010/main" val="3459785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5088" y="69850"/>
            <a:ext cx="9031287" cy="858838"/>
          </a:xfrm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smtClean="0"/>
              <a:t>Using Comparison Operators</a:t>
            </a:r>
          </a:p>
        </p:txBody>
      </p:sp>
      <p:sp>
        <p:nvSpPr>
          <p:cNvPr id="350212" name="Rectangle 4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87338" y="3584575"/>
            <a:ext cx="8388350" cy="29654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Standard comparison operators:</a:t>
            </a:r>
          </a:p>
          <a:p>
            <a:pPr lvl="1" eaLnBrk="1" hangingPunct="1">
              <a:defRPr/>
            </a:pPr>
            <a:r>
              <a:rPr lang="en-US" smtClean="0"/>
              <a:t>=, &gt;, &lt;, &gt;=, &lt;= and &lt;&gt;</a:t>
            </a:r>
          </a:p>
          <a:p>
            <a:pPr lvl="1" eaLnBrk="1" hangingPunct="1">
              <a:defRPr/>
            </a:pPr>
            <a:r>
              <a:rPr lang="en-US" smtClean="0"/>
              <a:t>USE: WHERE a.city &lt;&gt; </a:t>
            </a:r>
            <a:r>
              <a:rPr lang="en-US" smtClean="0">
                <a:cs typeface="Arial" charset="0"/>
              </a:rPr>
              <a:t>'Oakland‘</a:t>
            </a:r>
          </a:p>
          <a:p>
            <a:pPr lvl="1" eaLnBrk="1" hangingPunct="1">
              <a:defRPr/>
            </a:pPr>
            <a:r>
              <a:rPr lang="en-US" smtClean="0"/>
              <a:t>or: WHERE a.city != </a:t>
            </a:r>
            <a:r>
              <a:rPr lang="en-US" smtClean="0">
                <a:cs typeface="Arial" charset="0"/>
              </a:rPr>
              <a:t>'Oakland‘</a:t>
            </a:r>
          </a:p>
          <a:p>
            <a:pPr lvl="1" eaLnBrk="1" hangingPunct="1">
              <a:defRPr/>
            </a:pPr>
            <a:r>
              <a:rPr lang="en-US" smtClean="0"/>
              <a:t>AVOID using the ‘NOT’ logical operator: </a:t>
            </a:r>
            <a:br>
              <a:rPr lang="en-US" smtClean="0"/>
            </a:br>
            <a:r>
              <a:rPr lang="en-US" smtClean="0"/>
              <a:t>	NOT(WHERE a.city = </a:t>
            </a:r>
            <a:r>
              <a:rPr lang="en-US" smtClean="0">
                <a:cs typeface="Arial" charset="0"/>
              </a:rPr>
              <a:t>'Oakland')</a:t>
            </a:r>
          </a:p>
        </p:txBody>
      </p:sp>
      <p:sp>
        <p:nvSpPr>
          <p:cNvPr id="350213" name="Rectangle 5"/>
          <p:cNvSpPr>
            <a:spLocks noChangeArrowheads="1"/>
          </p:cNvSpPr>
          <p:nvPr/>
        </p:nvSpPr>
        <p:spPr bwMode="auto">
          <a:xfrm>
            <a:off x="476250" y="1368425"/>
            <a:ext cx="5389563" cy="1930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e.Lastname, e.City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Northwind.dbo.Employees AS 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e.Country = 'USA'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e.Lastname, e.City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Northwind.dbo.Employees AS 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e.EmployeeID &gt; 'USA'</a:t>
            </a:r>
          </a:p>
        </p:txBody>
      </p:sp>
    </p:spTree>
    <p:extLst>
      <p:ext uri="{BB962C8B-B14F-4D97-AF65-F5344CB8AC3E}">
        <p14:creationId xmlns:p14="http://schemas.microsoft.com/office/powerpoint/2010/main" val="1772987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5088" y="69850"/>
            <a:ext cx="9031287" cy="858838"/>
          </a:xfrm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smtClean="0"/>
              <a:t>Using Wildcards</a:t>
            </a:r>
          </a:p>
        </p:txBody>
      </p:sp>
      <p:sp>
        <p:nvSpPr>
          <p:cNvPr id="351236" name="Rectangle 4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09538" y="960438"/>
            <a:ext cx="3600450" cy="53308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Must use LIKE for pattern matching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Wildcards supported:</a:t>
            </a:r>
          </a:p>
          <a:p>
            <a:pPr lvl="1" eaLnBrk="1" hangingPunct="1">
              <a:lnSpc>
                <a:spcPct val="100000"/>
              </a:lnSpc>
              <a:buSzPct val="70000"/>
              <a:defRPr/>
            </a:pPr>
            <a:r>
              <a:rPr lang="en-US" sz="2000" smtClean="0">
                <a:solidFill>
                  <a:schemeClr val="accent2"/>
                </a:solidFill>
              </a:rPr>
              <a:t>%</a:t>
            </a:r>
            <a:r>
              <a:rPr lang="en-US" sz="2000" smtClean="0"/>
              <a:t> = 0 to many characters</a:t>
            </a:r>
          </a:p>
          <a:p>
            <a:pPr lvl="1" eaLnBrk="1" hangingPunct="1">
              <a:lnSpc>
                <a:spcPct val="100000"/>
              </a:lnSpc>
              <a:buSzPct val="70000"/>
              <a:defRPr/>
            </a:pPr>
            <a:r>
              <a:rPr lang="en-US" sz="2000" smtClean="0">
                <a:solidFill>
                  <a:schemeClr val="accent2"/>
                </a:solidFill>
                <a:cs typeface="Arial" charset="0"/>
              </a:rPr>
              <a:t>_</a:t>
            </a:r>
            <a:r>
              <a:rPr lang="en-US" sz="2000" smtClean="0">
                <a:cs typeface="Arial" charset="0"/>
              </a:rPr>
              <a:t> = Exactly 1 character</a:t>
            </a:r>
          </a:p>
          <a:p>
            <a:pPr lvl="1" eaLnBrk="1" hangingPunct="1">
              <a:lnSpc>
                <a:spcPct val="100000"/>
              </a:lnSpc>
              <a:buSzPct val="70000"/>
              <a:defRPr/>
            </a:pPr>
            <a:r>
              <a:rPr lang="en-US" sz="2000" smtClean="0">
                <a:solidFill>
                  <a:schemeClr val="accent2"/>
                </a:solidFill>
              </a:rPr>
              <a:t>[ ]</a:t>
            </a:r>
            <a:r>
              <a:rPr lang="en-US" sz="2000" smtClean="0"/>
              <a:t> are used for a character list</a:t>
            </a:r>
          </a:p>
          <a:p>
            <a:pPr lvl="1" eaLnBrk="1" hangingPunct="1">
              <a:lnSpc>
                <a:spcPct val="100000"/>
              </a:lnSpc>
              <a:buSzPct val="70000"/>
              <a:defRPr/>
            </a:pPr>
            <a:r>
              <a:rPr lang="en-US" sz="2000" smtClean="0">
                <a:solidFill>
                  <a:schemeClr val="accent2"/>
                </a:solidFill>
              </a:rPr>
              <a:t>^</a:t>
            </a:r>
            <a:r>
              <a:rPr lang="en-US" sz="2000" smtClean="0"/>
              <a:t> specifies NOT this character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Escape character supported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2000" smtClean="0"/>
              <a:t>Must be a single character</a:t>
            </a:r>
          </a:p>
        </p:txBody>
      </p:sp>
      <p:sp>
        <p:nvSpPr>
          <p:cNvPr id="351237" name="Rectangle 5"/>
          <p:cNvSpPr>
            <a:spLocks noChangeArrowheads="1"/>
          </p:cNvSpPr>
          <p:nvPr/>
        </p:nvSpPr>
        <p:spPr bwMode="auto">
          <a:xfrm>
            <a:off x="3609975" y="1858963"/>
            <a:ext cx="5389563" cy="43688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a.au_lname AS [Last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, a.au_fname AS [First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pubs.dbo.authors AS a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a.au_lname LIKE 'M%'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a.au_lname LIKE '[S-Z]%'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a.au_lname LIKE '[CK]ars_n'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a.au_lname LIKE 'M[^c]%'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so.[Name]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master.dbo.sysobjects AS so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so.[Name] LIKE 'sp_%'	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so.[Name] LIKE 'sp[_]%'</a:t>
            </a:r>
            <a:br>
              <a:rPr lang="en-US" sz="2000" dirty="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so.[Name] </a:t>
            </a:r>
            <a:br>
              <a:rPr lang="en-US" sz="2000" dirty="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   LIKE 'sp#_%' ESCAPE '#'</a:t>
            </a:r>
          </a:p>
        </p:txBody>
      </p:sp>
    </p:spTree>
    <p:extLst>
      <p:ext uri="{BB962C8B-B14F-4D97-AF65-F5344CB8AC3E}">
        <p14:creationId xmlns:p14="http://schemas.microsoft.com/office/powerpoint/2010/main" val="4283715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Wildcards and Optimization</a:t>
            </a:r>
          </a:p>
        </p:txBody>
      </p:sp>
      <p:sp>
        <p:nvSpPr>
          <p:cNvPr id="6287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SQL Server cannot use an index with any wildcard other than '</a:t>
            </a:r>
            <a:r>
              <a:rPr lang="en-US" dirty="0" err="1" smtClean="0"/>
              <a:t>st</a:t>
            </a:r>
            <a:r>
              <a:rPr lang="en-US" dirty="0" smtClean="0"/>
              <a:t>%'</a:t>
            </a:r>
          </a:p>
          <a:p>
            <a:pPr eaLnBrk="1" hangingPunct="1">
              <a:defRPr/>
            </a:pPr>
            <a:r>
              <a:rPr lang="en-US" dirty="0" smtClean="0"/>
              <a:t>SQL Server 2005/2008 can estimate statistical selectivity of other wildcards</a:t>
            </a:r>
          </a:p>
          <a:p>
            <a:pPr lvl="1" eaLnBrk="1" hangingPunct="1">
              <a:defRPr/>
            </a:pPr>
            <a:r>
              <a:rPr lang="en-US" dirty="0" smtClean="0"/>
              <a:t>'%</a:t>
            </a:r>
            <a:r>
              <a:rPr lang="en-US" dirty="0" err="1" smtClean="0"/>
              <a:t>st</a:t>
            </a:r>
            <a:r>
              <a:rPr lang="en-US" dirty="0" smtClean="0"/>
              <a:t>'</a:t>
            </a:r>
          </a:p>
          <a:p>
            <a:pPr lvl="1" eaLnBrk="1" hangingPunct="1">
              <a:defRPr/>
            </a:pPr>
            <a:r>
              <a:rPr lang="en-US" dirty="0" smtClean="0"/>
              <a:t>'%</a:t>
            </a:r>
            <a:r>
              <a:rPr lang="en-US" dirty="0" err="1" smtClean="0"/>
              <a:t>st</a:t>
            </a:r>
            <a:r>
              <a:rPr lang="en-US" dirty="0" smtClean="0"/>
              <a:t>%'</a:t>
            </a:r>
          </a:p>
          <a:p>
            <a:pPr lvl="1" eaLnBrk="1" hangingPunct="1">
              <a:defRPr/>
            </a:pPr>
            <a:r>
              <a:rPr lang="en-US" dirty="0" smtClean="0"/>
              <a:t>'</a:t>
            </a:r>
            <a:r>
              <a:rPr lang="en-US" dirty="0" err="1" smtClean="0"/>
              <a:t>st</a:t>
            </a:r>
            <a:r>
              <a:rPr lang="en-US" dirty="0" smtClean="0"/>
              <a:t>'</a:t>
            </a:r>
          </a:p>
          <a:p>
            <a:pPr lvl="1" eaLnBrk="1" hangingPunct="1">
              <a:defRPr/>
            </a:pPr>
            <a:r>
              <a:rPr lang="en-US" dirty="0" smtClean="0"/>
              <a:t>'</a:t>
            </a:r>
            <a:r>
              <a:rPr lang="en-US" dirty="0" err="1" smtClean="0"/>
              <a:t>str_ing</a:t>
            </a:r>
            <a:r>
              <a:rPr lang="en-US" dirty="0" smtClean="0"/>
              <a:t>'</a:t>
            </a:r>
          </a:p>
          <a:p>
            <a:pPr lvl="1" eaLnBrk="1" hangingPunct="1">
              <a:defRPr/>
            </a:pPr>
            <a:r>
              <a:rPr lang="en-US" dirty="0" smtClean="0"/>
              <a:t>'</a:t>
            </a:r>
            <a:r>
              <a:rPr lang="en-US" dirty="0" err="1" smtClean="0"/>
              <a:t>str</a:t>
            </a:r>
            <a:r>
              <a:rPr lang="en-US" dirty="0" smtClean="0"/>
              <a:t>[</a:t>
            </a:r>
            <a:r>
              <a:rPr lang="en-US" dirty="0" err="1" smtClean="0"/>
              <a:t>abc</a:t>
            </a:r>
            <a:r>
              <a:rPr lang="en-US" dirty="0" smtClean="0"/>
              <a:t>]</a:t>
            </a:r>
            <a:r>
              <a:rPr lang="en-US" dirty="0" err="1" smtClean="0"/>
              <a:t>ing</a:t>
            </a:r>
            <a:r>
              <a:rPr lang="en-US" dirty="0" smtClean="0"/>
              <a:t>'</a:t>
            </a:r>
          </a:p>
          <a:p>
            <a:pPr lvl="1" eaLnBrk="1" hangingPunct="1">
              <a:defRPr/>
            </a:pPr>
            <a:r>
              <a:rPr lang="en-US" dirty="0" smtClean="0"/>
              <a:t>'%</a:t>
            </a:r>
            <a:r>
              <a:rPr lang="en-US" dirty="0" err="1" smtClean="0"/>
              <a:t>str%ing</a:t>
            </a:r>
            <a:r>
              <a:rPr lang="en-US" dirty="0" smtClean="0"/>
              <a:t>'</a:t>
            </a:r>
          </a:p>
          <a:p>
            <a:pPr eaLnBrk="1" hangingPunct="1">
              <a:defRPr/>
            </a:pPr>
            <a:r>
              <a:rPr lang="en-US" dirty="0" smtClean="0"/>
              <a:t>SQL Server 2000 can only estimate '</a:t>
            </a:r>
            <a:r>
              <a:rPr lang="en-US" dirty="0" err="1" smtClean="0"/>
              <a:t>st</a:t>
            </a:r>
            <a:r>
              <a:rPr lang="en-US" dirty="0" smtClean="0"/>
              <a:t>%'</a:t>
            </a:r>
          </a:p>
        </p:txBody>
      </p:sp>
    </p:spTree>
    <p:extLst>
      <p:ext uri="{BB962C8B-B14F-4D97-AF65-F5344CB8AC3E}">
        <p14:creationId xmlns:p14="http://schemas.microsoft.com/office/powerpoint/2010/main" val="202561197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5088" y="69850"/>
            <a:ext cx="9031287" cy="858838"/>
          </a:xfrm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smtClean="0"/>
              <a:t>Ranges – Between </a:t>
            </a:r>
          </a:p>
        </p:txBody>
      </p:sp>
      <p:sp>
        <p:nvSpPr>
          <p:cNvPr id="352260" name="Rectangle 4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87338" y="3957638"/>
            <a:ext cx="8388350" cy="26543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400" dirty="0" smtClean="0"/>
              <a:t>Between is INCLUSIVE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dirty="0" smtClean="0"/>
              <a:t>Between is re-written to be &gt;= lower value and &lt;= higher value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dirty="0" smtClean="0"/>
              <a:t>If you don’t want it to be inclusive and really want values only “between” then you need &gt; lower value and &lt; higher value</a:t>
            </a:r>
            <a:endParaRPr lang="en-US" sz="2400" dirty="0" smtClean="0">
              <a:cs typeface="Arial" charset="0"/>
            </a:endParaRPr>
          </a:p>
        </p:txBody>
      </p:sp>
      <p:sp>
        <p:nvSpPr>
          <p:cNvPr id="352261" name="Rectangle 5"/>
          <p:cNvSpPr>
            <a:spLocks noChangeArrowheads="1"/>
          </p:cNvSpPr>
          <p:nvPr/>
        </p:nvSpPr>
        <p:spPr bwMode="auto">
          <a:xfrm>
            <a:off x="857250" y="968375"/>
            <a:ext cx="6386513" cy="28448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p.ProductName, p.UnitPrice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Northwind.dbo.Products AS p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p.UnitPrice BETWEEN 10 AND 20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ORDER BY p.UnitPrice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p.ProductName, p.UnitPrice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Northwind.dbo.Products AS p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p.UnitPrice NOT BETWEEN 10 AND 20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ORDER BY p.UnitPrice</a:t>
            </a:r>
          </a:p>
        </p:txBody>
      </p:sp>
    </p:spTree>
    <p:extLst>
      <p:ext uri="{BB962C8B-B14F-4D97-AF65-F5344CB8AC3E}">
        <p14:creationId xmlns:p14="http://schemas.microsoft.com/office/powerpoint/2010/main" val="3164649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5088" y="69850"/>
            <a:ext cx="9031287" cy="858838"/>
          </a:xfrm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smtClean="0"/>
              <a:t>Ranges – IN </a:t>
            </a:r>
          </a:p>
        </p:txBody>
      </p:sp>
      <p:sp>
        <p:nvSpPr>
          <p:cNvPr id="353284" name="Rectangle 4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03188" y="4471988"/>
            <a:ext cx="9012237" cy="2227262"/>
          </a:xfrm>
        </p:spPr>
        <p:txBody>
          <a:bodyPr/>
          <a:lstStyle/>
          <a:p>
            <a:pPr marL="341313" indent="-341313" eaLnBrk="1" hangingPunct="1">
              <a:lnSpc>
                <a:spcPct val="100000"/>
              </a:lnSpc>
              <a:defRPr/>
            </a:pPr>
            <a:r>
              <a:rPr lang="en-US" sz="2400" dirty="0" smtClean="0"/>
              <a:t>The list used with IN is for EXACT matches only</a:t>
            </a:r>
          </a:p>
          <a:p>
            <a:pPr marL="341313" indent="-341313" eaLnBrk="1" hangingPunct="1">
              <a:lnSpc>
                <a:spcPct val="100000"/>
              </a:lnSpc>
              <a:defRPr/>
            </a:pPr>
            <a:r>
              <a:rPr lang="en-US" sz="2400" dirty="0" smtClean="0"/>
              <a:t>Wildcards are NOT supported</a:t>
            </a:r>
          </a:p>
          <a:p>
            <a:pPr marL="341313" indent="-341313" eaLnBrk="1" hangingPunct="1">
              <a:lnSpc>
                <a:spcPct val="100000"/>
              </a:lnSpc>
              <a:defRPr/>
            </a:pPr>
            <a:r>
              <a:rPr lang="en-US" sz="2400" dirty="0" smtClean="0"/>
              <a:t>IN is re-written to be column = </a:t>
            </a:r>
            <a:r>
              <a:rPr lang="en-US" sz="2400" i="1" dirty="0" err="1" smtClean="0"/>
              <a:t>firstvalue</a:t>
            </a:r>
            <a:r>
              <a:rPr lang="en-US" sz="2400" dirty="0" smtClean="0"/>
              <a:t> OR column = </a:t>
            </a:r>
            <a:r>
              <a:rPr lang="en-US" sz="2400" i="1" dirty="0" err="1" smtClean="0"/>
              <a:t>secondvalue</a:t>
            </a:r>
            <a:r>
              <a:rPr lang="en-US" sz="2400" dirty="0" smtClean="0"/>
              <a:t> OR…</a:t>
            </a:r>
          </a:p>
          <a:p>
            <a:pPr marL="341313" indent="-341313" eaLnBrk="1" hangingPunct="1">
              <a:lnSpc>
                <a:spcPct val="100000"/>
              </a:lnSpc>
              <a:defRPr/>
            </a:pPr>
            <a:r>
              <a:rPr lang="en-US" sz="2400" dirty="0" smtClean="0"/>
              <a:t>If you need wildcards you must combine with OR</a:t>
            </a:r>
          </a:p>
        </p:txBody>
      </p:sp>
      <p:sp>
        <p:nvSpPr>
          <p:cNvPr id="353285" name="Rectangle 5"/>
          <p:cNvSpPr>
            <a:spLocks noChangeArrowheads="1"/>
          </p:cNvSpPr>
          <p:nvPr/>
        </p:nvSpPr>
        <p:spPr bwMode="auto">
          <a:xfrm>
            <a:off x="347663" y="950913"/>
            <a:ext cx="7550150" cy="3427412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s.CompanyName, s.Country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FROM Northwind.dbo.Suppliers AS 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WHERE s.Country IN ('Japan', 'Italy', 'Germany')</a:t>
            </a:r>
          </a:p>
          <a:p>
            <a:pPr>
              <a:lnSpc>
                <a:spcPct val="100000"/>
              </a:lnSpc>
              <a:defRPr/>
            </a:pPr>
            <a:endParaRPr lang="en-US" sz="18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s.CompanyName, s.Country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FROM Northwind.dbo.Suppliers AS 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WHERE s.Country NOT IN ('Japan', 'Italy', 'Germany')</a:t>
            </a:r>
          </a:p>
          <a:p>
            <a:pPr>
              <a:lnSpc>
                <a:spcPct val="100000"/>
              </a:lnSpc>
              <a:defRPr/>
            </a:pPr>
            <a:endParaRPr lang="en-US" sz="18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s.CompanyName, s.Country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FROM Northwind.dbo.Suppliers AS 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WHERE s.Country IN ('Japan', 'Italy', 'Germany')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	OR s.Country LIKE 'S%'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0413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5088" y="69850"/>
            <a:ext cx="9031287" cy="858838"/>
          </a:xfrm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smtClean="0"/>
              <a:t>NULL Values</a:t>
            </a:r>
          </a:p>
        </p:txBody>
      </p:sp>
      <p:sp>
        <p:nvSpPr>
          <p:cNvPr id="354308" name="Rectangle 4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65113" y="4314825"/>
            <a:ext cx="8656637" cy="22828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NULL Values must be evaluated using IS or IS NOT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Do NOT use column = NULL when ANSI_NULLS is ON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Do NOT turn ANSI_NULLS off as it can have a negative impact on performance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Replacing a NULL Value with a “real” value can be easy with ISNULL function</a:t>
            </a:r>
            <a:endParaRPr lang="en-US" sz="2400" smtClean="0">
              <a:cs typeface="Arial" charset="0"/>
            </a:endParaRPr>
          </a:p>
        </p:txBody>
      </p:sp>
      <p:sp>
        <p:nvSpPr>
          <p:cNvPr id="354309" name="Rectangle 5"/>
          <p:cNvSpPr>
            <a:spLocks noChangeArrowheads="1"/>
          </p:cNvSpPr>
          <p:nvPr/>
        </p:nvSpPr>
        <p:spPr bwMode="auto">
          <a:xfrm>
            <a:off x="846138" y="958850"/>
            <a:ext cx="5661025" cy="3149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t.title,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t.price IS NULL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t.title,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t.price IS NOT NULL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t.title, ISNULL(t.price, 0)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</p:txBody>
      </p:sp>
    </p:spTree>
    <p:extLst>
      <p:ext uri="{BB962C8B-B14F-4D97-AF65-F5344CB8AC3E}">
        <p14:creationId xmlns:p14="http://schemas.microsoft.com/office/powerpoint/2010/main" val="1951085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NULL and comparison</a:t>
            </a:r>
          </a:p>
        </p:txBody>
      </p:sp>
      <p:sp>
        <p:nvSpPr>
          <p:cNvPr id="60109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NULLs almost never compare equal, but…</a:t>
            </a:r>
          </a:p>
          <a:p>
            <a:pPr lvl="1" eaLnBrk="1" hangingPunct="1">
              <a:defRPr/>
            </a:pPr>
            <a:r>
              <a:rPr lang="en-US" smtClean="0"/>
              <a:t>NULLs sort together in ORDER BY</a:t>
            </a:r>
          </a:p>
          <a:p>
            <a:pPr lvl="1" eaLnBrk="1" hangingPunct="1">
              <a:defRPr/>
            </a:pPr>
            <a:r>
              <a:rPr lang="en-US" smtClean="0"/>
              <a:t>NULLs form a single group in GROUP BY</a:t>
            </a:r>
          </a:p>
          <a:p>
            <a:pPr lvl="1" eaLnBrk="1" hangingPunct="1">
              <a:defRPr/>
            </a:pPr>
            <a:r>
              <a:rPr lang="en-US" smtClean="0"/>
              <a:t>Two NULL values return one DISTINCT row</a:t>
            </a:r>
          </a:p>
          <a:p>
            <a:pPr eaLnBrk="1" hangingPunct="1">
              <a:defRPr/>
            </a:pPr>
            <a:r>
              <a:rPr lang="en-US" smtClean="0"/>
              <a:t>Functions and operators return NULL when any parameter is NULL</a:t>
            </a:r>
          </a:p>
          <a:p>
            <a:pPr lvl="1" eaLnBrk="1" hangingPunct="1">
              <a:defRPr/>
            </a:pPr>
            <a:r>
              <a:rPr lang="en-US" smtClean="0"/>
              <a:t>Except concat when concat_null_yields_null off</a:t>
            </a:r>
          </a:p>
          <a:p>
            <a:pPr eaLnBrk="1" hangingPunct="1">
              <a:defRPr/>
            </a:pPr>
            <a:r>
              <a:rPr lang="en-US" smtClean="0"/>
              <a:t>Mutators (like VARCHAR(max).Write) cause errors when invoked on NULL values</a:t>
            </a:r>
          </a:p>
        </p:txBody>
      </p:sp>
      <p:sp>
        <p:nvSpPr>
          <p:cNvPr id="601094" name="Rectangle 6"/>
          <p:cNvSpPr>
            <a:spLocks noChangeArrowheads="1"/>
          </p:cNvSpPr>
          <p:nvPr/>
        </p:nvSpPr>
        <p:spPr bwMode="auto">
          <a:xfrm>
            <a:off x="811213" y="5368925"/>
            <a:ext cx="7134225" cy="10160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DECLARE @str VARCHAR(max)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-- fails, mutator on NULL value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SET @str.WRITE(@newchunk, @offset, @remove)</a:t>
            </a:r>
          </a:p>
        </p:txBody>
      </p:sp>
    </p:spTree>
    <p:extLst>
      <p:ext uri="{BB962C8B-B14F-4D97-AF65-F5344CB8AC3E}">
        <p14:creationId xmlns:p14="http://schemas.microsoft.com/office/powerpoint/2010/main" val="4052780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92100"/>
            <a:ext cx="8686800" cy="726286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Overview</a:t>
            </a:r>
          </a:p>
        </p:txBody>
      </p:sp>
      <p:sp>
        <p:nvSpPr>
          <p:cNvPr id="3307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8600" y="1143000"/>
            <a:ext cx="8228092" cy="5285232"/>
          </a:xfrm>
        </p:spPr>
        <p:txBody>
          <a:bodyPr>
            <a:normAutofit lnSpcReduction="10000"/>
          </a:bodyPr>
          <a:lstStyle/>
          <a:p>
            <a:pPr>
              <a:spcBef>
                <a:spcPct val="10000"/>
              </a:spcBef>
              <a:defRPr/>
            </a:pPr>
            <a:r>
              <a:rPr lang="en-US"/>
              <a:t>Query Best </a:t>
            </a:r>
            <a:r>
              <a:rPr lang="en-US" smtClean="0"/>
              <a:t>Practices</a:t>
            </a:r>
          </a:p>
          <a:p>
            <a:pPr>
              <a:spcBef>
                <a:spcPct val="10000"/>
              </a:spcBef>
              <a:defRPr/>
            </a:pPr>
            <a:r>
              <a:rPr lang="en-US" dirty="0" smtClean="0"/>
              <a:t>Query Evaluation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Inner/Outer Joins (with Search Arguments)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Query Plans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err="1" smtClean="0"/>
              <a:t>Subqueries</a:t>
            </a:r>
            <a:r>
              <a:rPr lang="en-US" dirty="0" smtClean="0"/>
              <a:t> and Derived Tables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Set-Based Operations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Relational Division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CROSS APPLY and OUTER APPLY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Common Table Expressions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smtClean="0"/>
              <a:t>Rewriting queries for performance</a:t>
            </a:r>
          </a:p>
        </p:txBody>
      </p:sp>
    </p:spTree>
    <p:extLst>
      <p:ext uri="{BB962C8B-B14F-4D97-AF65-F5344CB8AC3E}">
        <p14:creationId xmlns:p14="http://schemas.microsoft.com/office/powerpoint/2010/main" val="3684166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When NULLs are Equal</a:t>
            </a:r>
          </a:p>
        </p:txBody>
      </p:sp>
      <p:sp>
        <p:nvSpPr>
          <p:cNvPr id="602117" name="Rectangle 5"/>
          <p:cNvSpPr>
            <a:spLocks noChangeArrowheads="1"/>
          </p:cNvSpPr>
          <p:nvPr/>
        </p:nvSpPr>
        <p:spPr bwMode="auto">
          <a:xfrm>
            <a:off x="704541" y="988703"/>
            <a:ext cx="7656512" cy="5355312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CREATE table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(a INT, b INT)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-- 4 sorts before 8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INSERT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VALUES(NULL, 8)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INSERT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VALUES(NULL, 4)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* FROM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ORDER BY a, b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endParaRPr lang="en-US" sz="18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INSERT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VALUES(NULL, 4)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-- 4s sort together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* FROM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ORDER BY a, b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-- only one NULL,4 distinct values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DISTINCT * FROM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GO</a:t>
            </a:r>
          </a:p>
          <a:p>
            <a:pPr>
              <a:lnSpc>
                <a:spcPct val="100000"/>
              </a:lnSpc>
              <a:defRPr/>
            </a:pPr>
            <a:endParaRPr lang="en-US" sz="18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INSERT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VALUES(1, 12)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-- group together, only 2 total groups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SELECT a, SUM(b) FROM </a:t>
            </a:r>
            <a:r>
              <a:rPr lang="en-US" sz="1800" dirty="0" err="1">
                <a:solidFill>
                  <a:schemeClr val="bg2"/>
                </a:solidFill>
                <a:latin typeface="Lucida Console" pitchFamily="49" charset="0"/>
              </a:rPr>
              <a:t>testtable</a:t>
            </a: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 GROUP BY a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latin typeface="Lucida Console" pitchFamily="49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2118464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33350" y="130175"/>
            <a:ext cx="8393113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ORDER BY Clause</a:t>
            </a:r>
          </a:p>
        </p:txBody>
      </p:sp>
      <p:sp>
        <p:nvSpPr>
          <p:cNvPr id="34816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58750" y="881063"/>
            <a:ext cx="8985250" cy="3478212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Only way to guarantee sort order</a:t>
            </a:r>
          </a:p>
          <a:p>
            <a:pPr lvl="1" eaLnBrk="1" hangingPunct="1">
              <a:defRPr/>
            </a:pPr>
            <a:r>
              <a:rPr lang="en-US" smtClean="0"/>
              <a:t>Expressions from SELECT list</a:t>
            </a:r>
          </a:p>
          <a:p>
            <a:pPr lvl="1" eaLnBrk="1" hangingPunct="1">
              <a:defRPr/>
            </a:pPr>
            <a:r>
              <a:rPr lang="en-US" smtClean="0"/>
              <a:t>Header from SELECT list (more readable)</a:t>
            </a:r>
          </a:p>
          <a:p>
            <a:pPr lvl="1" eaLnBrk="1" hangingPunct="1">
              <a:defRPr/>
            </a:pPr>
            <a:r>
              <a:rPr lang="en-US" smtClean="0"/>
              <a:t>Expressions, columns, etc. NOT included as output</a:t>
            </a:r>
          </a:p>
          <a:p>
            <a:pPr lvl="1" eaLnBrk="1" hangingPunct="1">
              <a:defRPr/>
            </a:pPr>
            <a:r>
              <a:rPr lang="en-US" smtClean="0"/>
              <a:t>If included as output special syntax allowed</a:t>
            </a:r>
          </a:p>
          <a:p>
            <a:pPr lvl="1" eaLnBrk="1" hangingPunct="1">
              <a:defRPr/>
            </a:pPr>
            <a:endParaRPr lang="en-US" smtClean="0"/>
          </a:p>
        </p:txBody>
      </p:sp>
      <p:sp>
        <p:nvSpPr>
          <p:cNvPr id="348165" name="Rectangle 5"/>
          <p:cNvSpPr>
            <a:spLocks noChangeArrowheads="1"/>
          </p:cNvSpPr>
          <p:nvPr/>
        </p:nvSpPr>
        <p:spPr bwMode="auto">
          <a:xfrm>
            <a:off x="869950" y="3228975"/>
            <a:ext cx="7656513" cy="28448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p.CategoryID AS [Category ID]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, p.ProductName AS [Product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, p.UnitPrice AS [Price]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Northwind.dbo.Products AS p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ORDER BY [Category ID] ASC, [Price] DESC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ORDER BY p.CategoryID ASC, p.UnitPrice DESC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ORDER BY 1 ASC, 3 DESC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-- OR even something NOT included in SELECT list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ORDER BY p.CategoryID, UnitsInStock DESC</a:t>
            </a:r>
          </a:p>
        </p:txBody>
      </p:sp>
    </p:spTree>
    <p:extLst>
      <p:ext uri="{BB962C8B-B14F-4D97-AF65-F5344CB8AC3E}">
        <p14:creationId xmlns:p14="http://schemas.microsoft.com/office/powerpoint/2010/main" val="3973406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00013" y="107950"/>
            <a:ext cx="8393112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Operator Precedence</a:t>
            </a:r>
          </a:p>
        </p:txBody>
      </p:sp>
      <p:sp>
        <p:nvSpPr>
          <p:cNvPr id="35533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71450" y="5437188"/>
            <a:ext cx="8621713" cy="13731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smtClean="0"/>
              <a:t>Which two queries produce the same results?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smtClean="0"/>
              <a:t>Hint: 1 and 2 OR 1 and 3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smtClean="0"/>
              <a:t>Which one are you struggling with?</a:t>
            </a:r>
          </a:p>
        </p:txBody>
      </p:sp>
      <p:sp>
        <p:nvSpPr>
          <p:cNvPr id="355333" name="Rectangle 5"/>
          <p:cNvSpPr>
            <a:spLocks noChangeArrowheads="1"/>
          </p:cNvSpPr>
          <p:nvPr/>
        </p:nvSpPr>
        <p:spPr bwMode="auto">
          <a:xfrm>
            <a:off x="325438" y="865188"/>
            <a:ext cx="8178800" cy="43688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t.type, t.title, t.pub_id,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t.type = 'business' OR t.title LIKE '%comp%'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AND t.price &gt; 19.99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t.type, t.title, t.pub_id,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(t.type = 'business' OR t.title LIKE '%comp%')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AND t.price &gt; 19.99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t.type, t.title, t.pub_id,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t.type = 'business' OR (t.title LIKE '%comp%'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	AND price &gt; 19.99)</a:t>
            </a:r>
          </a:p>
        </p:txBody>
      </p:sp>
    </p:spTree>
    <p:extLst>
      <p:ext uri="{BB962C8B-B14F-4D97-AF65-F5344CB8AC3E}">
        <p14:creationId xmlns:p14="http://schemas.microsoft.com/office/powerpoint/2010/main" val="990688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Joins</a:t>
            </a:r>
          </a:p>
        </p:txBody>
      </p:sp>
      <p:sp>
        <p:nvSpPr>
          <p:cNvPr id="3563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77825" y="1414463"/>
            <a:ext cx="8567738" cy="34512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Introduction to Joins</a:t>
            </a:r>
          </a:p>
          <a:p>
            <a:pPr eaLnBrk="1" hangingPunct="1">
              <a:defRPr/>
            </a:pPr>
            <a:r>
              <a:rPr lang="en-US" smtClean="0"/>
              <a:t>Using Inner Joins</a:t>
            </a:r>
          </a:p>
          <a:p>
            <a:pPr eaLnBrk="1" hangingPunct="1">
              <a:defRPr/>
            </a:pPr>
            <a:r>
              <a:rPr lang="en-US" smtClean="0"/>
              <a:t>Using Outer Joins</a:t>
            </a:r>
          </a:p>
          <a:p>
            <a:pPr eaLnBrk="1" hangingPunct="1">
              <a:defRPr/>
            </a:pPr>
            <a:r>
              <a:rPr lang="en-US" smtClean="0"/>
              <a:t>Joining a table to itself</a:t>
            </a:r>
          </a:p>
          <a:p>
            <a:pPr eaLnBrk="1" hangingPunct="1">
              <a:defRPr/>
            </a:pPr>
            <a:r>
              <a:rPr lang="en-US" smtClean="0"/>
              <a:t>Non-equi joins</a:t>
            </a:r>
          </a:p>
          <a:p>
            <a:pPr eaLnBrk="1" hangingPunct="1">
              <a:defRPr/>
            </a:pPr>
            <a:r>
              <a:rPr lang="en-US" smtClean="0"/>
              <a:t>Using search arguments in a Join</a:t>
            </a:r>
          </a:p>
        </p:txBody>
      </p:sp>
    </p:spTree>
    <p:extLst>
      <p:ext uri="{BB962C8B-B14F-4D97-AF65-F5344CB8AC3E}">
        <p14:creationId xmlns:p14="http://schemas.microsoft.com/office/powerpoint/2010/main" val="2503110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Table Expressions</a:t>
            </a:r>
          </a:p>
        </p:txBody>
      </p:sp>
      <p:sp>
        <p:nvSpPr>
          <p:cNvPr id="6471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Joins use table expressions</a:t>
            </a:r>
          </a:p>
          <a:p>
            <a:pPr eaLnBrk="1" hangingPunct="1">
              <a:defRPr/>
            </a:pPr>
            <a:r>
              <a:rPr lang="en-US" dirty="0" smtClean="0"/>
              <a:t>Table expressions can be:</a:t>
            </a:r>
          </a:p>
          <a:p>
            <a:pPr lvl="1" eaLnBrk="1" hangingPunct="1">
              <a:defRPr/>
            </a:pPr>
            <a:r>
              <a:rPr lang="en-US" dirty="0" smtClean="0"/>
              <a:t>Permanent Tables</a:t>
            </a:r>
          </a:p>
          <a:p>
            <a:pPr lvl="1" eaLnBrk="1" hangingPunct="1">
              <a:defRPr/>
            </a:pPr>
            <a:r>
              <a:rPr lang="en-US" dirty="0" smtClean="0"/>
              <a:t>Temporary Tables</a:t>
            </a:r>
          </a:p>
          <a:p>
            <a:pPr lvl="1" eaLnBrk="1" hangingPunct="1">
              <a:defRPr/>
            </a:pPr>
            <a:r>
              <a:rPr lang="en-US" dirty="0" smtClean="0"/>
              <a:t>Views</a:t>
            </a:r>
          </a:p>
          <a:p>
            <a:pPr lvl="1" eaLnBrk="1" hangingPunct="1">
              <a:defRPr/>
            </a:pPr>
            <a:r>
              <a:rPr lang="en-US" dirty="0" smtClean="0"/>
              <a:t>Table variables</a:t>
            </a:r>
          </a:p>
          <a:p>
            <a:pPr lvl="1" eaLnBrk="1" hangingPunct="1">
              <a:defRPr/>
            </a:pPr>
            <a:r>
              <a:rPr lang="en-US" dirty="0" smtClean="0"/>
              <a:t>Derived tables</a:t>
            </a:r>
          </a:p>
          <a:p>
            <a:pPr lvl="1" eaLnBrk="1" hangingPunct="1">
              <a:defRPr/>
            </a:pPr>
            <a:r>
              <a:rPr lang="en-US" dirty="0" smtClean="0"/>
              <a:t>Table-valued function</a:t>
            </a:r>
          </a:p>
          <a:p>
            <a:pPr lvl="1" eaLnBrk="1" hangingPunct="1">
              <a:defRPr/>
            </a:pPr>
            <a:r>
              <a:rPr lang="en-US" dirty="0" smtClean="0"/>
              <a:t>Common table expressions</a:t>
            </a:r>
          </a:p>
          <a:p>
            <a:pPr lvl="1" eaLnBrk="1" hangingPunct="1">
              <a:defRPr/>
            </a:pPr>
            <a:r>
              <a:rPr lang="en-US" dirty="0" smtClean="0"/>
              <a:t>Constructed Tables with Row Constructors</a:t>
            </a:r>
          </a:p>
        </p:txBody>
      </p:sp>
    </p:spTree>
    <p:extLst>
      <p:ext uri="{BB962C8B-B14F-4D97-AF65-F5344CB8AC3E}">
        <p14:creationId xmlns:p14="http://schemas.microsoft.com/office/powerpoint/2010/main" val="380609710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Logical Evaluation Order</a:t>
            </a:r>
          </a:p>
        </p:txBody>
      </p:sp>
      <p:sp>
        <p:nvSpPr>
          <p:cNvPr id="6451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SQL logically evaluated in a specific order</a:t>
            </a:r>
          </a:p>
          <a:p>
            <a:pPr lvl="1" eaLnBrk="1" hangingPunct="1">
              <a:defRPr/>
            </a:pPr>
            <a:r>
              <a:rPr lang="en-US" smtClean="0"/>
              <a:t>not the order in which the statement is written</a:t>
            </a:r>
          </a:p>
          <a:p>
            <a:pPr lvl="1" eaLnBrk="1" hangingPunct="1">
              <a:defRPr/>
            </a:pPr>
            <a:r>
              <a:rPr lang="en-US" smtClean="0"/>
              <a:t>if optional clause missing, its just skipped</a:t>
            </a:r>
          </a:p>
          <a:p>
            <a:pPr eaLnBrk="1" hangingPunct="1">
              <a:defRPr/>
            </a:pPr>
            <a:r>
              <a:rPr lang="en-US" smtClean="0"/>
              <a:t>Knowing evaluation order helps avoid common coding mistakes</a:t>
            </a:r>
          </a:p>
          <a:p>
            <a:pPr eaLnBrk="1" hangingPunct="1">
              <a:defRPr/>
            </a:pPr>
            <a:r>
              <a:rPr lang="en-US" smtClean="0"/>
              <a:t>Query processor can reorder the statement in query plan</a:t>
            </a:r>
          </a:p>
          <a:p>
            <a:pPr lvl="1" eaLnBrk="1" hangingPunct="1">
              <a:defRPr/>
            </a:pPr>
            <a:r>
              <a:rPr lang="en-US" smtClean="0"/>
              <a:t>as long as it doesn't affect results </a:t>
            </a:r>
          </a:p>
        </p:txBody>
      </p:sp>
    </p:spTree>
    <p:extLst>
      <p:ext uri="{BB962C8B-B14F-4D97-AF65-F5344CB8AC3E}">
        <p14:creationId xmlns:p14="http://schemas.microsoft.com/office/powerpoint/2010/main" val="375358342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Evaluation Order</a:t>
            </a:r>
          </a:p>
        </p:txBody>
      </p:sp>
      <p:sp>
        <p:nvSpPr>
          <p:cNvPr id="6461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sz="2800" dirty="0" smtClean="0"/>
              <a:t>Input: 1-n table expressions</a:t>
            </a:r>
          </a:p>
          <a:p>
            <a:pPr eaLnBrk="1" hangingPunct="1">
              <a:defRPr/>
            </a:pPr>
            <a:r>
              <a:rPr lang="en-US" sz="2800" dirty="0" smtClean="0"/>
              <a:t>Apply table operators </a:t>
            </a:r>
          </a:p>
          <a:p>
            <a:pPr lvl="1">
              <a:defRPr/>
            </a:pPr>
            <a:r>
              <a:rPr lang="en-US" sz="2400" dirty="0" smtClean="0"/>
              <a:t>JOIN, CROSS/OUTER APPLY, PIVOT/UNPIVOT</a:t>
            </a:r>
          </a:p>
          <a:p>
            <a:pPr eaLnBrk="1" hangingPunct="1">
              <a:defRPr/>
            </a:pPr>
            <a:r>
              <a:rPr lang="en-US" sz="2800" dirty="0" smtClean="0"/>
              <a:t>JOIN operator</a:t>
            </a:r>
          </a:p>
          <a:p>
            <a:pPr lvl="1" eaLnBrk="1" hangingPunct="1">
              <a:defRPr/>
            </a:pPr>
            <a:r>
              <a:rPr lang="en-US" sz="2400" dirty="0" smtClean="0"/>
              <a:t>Perform the operator, top to bottom, for n tables</a:t>
            </a:r>
          </a:p>
          <a:p>
            <a:pPr lvl="1" eaLnBrk="1" hangingPunct="1">
              <a:defRPr/>
            </a:pPr>
            <a:r>
              <a:rPr lang="en-US" sz="2400" dirty="0" smtClean="0"/>
              <a:t>Operator handles 2 expressions at a time</a:t>
            </a:r>
          </a:p>
          <a:p>
            <a:pPr lvl="1" eaLnBrk="1" hangingPunct="1">
              <a:defRPr/>
            </a:pPr>
            <a:r>
              <a:rPr lang="en-US" sz="2400" dirty="0" smtClean="0"/>
              <a:t>Add back rows if "OUTER" operation</a:t>
            </a:r>
          </a:p>
          <a:p>
            <a:pPr eaLnBrk="1" hangingPunct="1">
              <a:defRPr/>
            </a:pPr>
            <a:r>
              <a:rPr lang="en-US" sz="2800" dirty="0" smtClean="0"/>
              <a:t>Filter with WHERE</a:t>
            </a:r>
          </a:p>
          <a:p>
            <a:pPr eaLnBrk="1" hangingPunct="1">
              <a:defRPr/>
            </a:pPr>
            <a:r>
              <a:rPr lang="en-US" sz="2800" dirty="0" smtClean="0"/>
              <a:t>Make groups for GROUP BY</a:t>
            </a:r>
          </a:p>
          <a:p>
            <a:pPr eaLnBrk="1" hangingPunct="1">
              <a:defRPr/>
            </a:pPr>
            <a:r>
              <a:rPr lang="en-US" sz="2800" dirty="0" smtClean="0"/>
              <a:t>Add extra rows for ROLLUP/CUBE</a:t>
            </a:r>
          </a:p>
          <a:p>
            <a:pPr eaLnBrk="1" hangingPunct="1">
              <a:defRPr/>
            </a:pPr>
            <a:r>
              <a:rPr lang="en-US" sz="2800" dirty="0" smtClean="0"/>
              <a:t>Filter with HAVING</a:t>
            </a:r>
          </a:p>
          <a:p>
            <a:pPr eaLnBrk="1" hangingPunct="1">
              <a:defRPr/>
            </a:pPr>
            <a:r>
              <a:rPr lang="en-US" sz="2800" dirty="0" smtClean="0"/>
              <a:t>Generate SELECT list</a:t>
            </a:r>
          </a:p>
          <a:p>
            <a:pPr lvl="1" eaLnBrk="1" hangingPunct="1">
              <a:defRPr/>
            </a:pPr>
            <a:r>
              <a:rPr lang="en-US" sz="2400" dirty="0" smtClean="0"/>
              <a:t>Filter with DISTINCT</a:t>
            </a:r>
          </a:p>
          <a:p>
            <a:pPr lvl="1" eaLnBrk="1" hangingPunct="1">
              <a:defRPr/>
            </a:pPr>
            <a:r>
              <a:rPr lang="en-US" sz="2400" dirty="0" smtClean="0"/>
              <a:t>Limit with TOP</a:t>
            </a:r>
          </a:p>
          <a:p>
            <a:pPr eaLnBrk="1" hangingPunct="1">
              <a:defRPr/>
            </a:pPr>
            <a:r>
              <a:rPr lang="en-US" sz="2800" dirty="0" smtClean="0"/>
              <a:t>ORDER BY </a:t>
            </a:r>
            <a:r>
              <a:rPr lang="en-US" sz="2800" smtClean="0"/>
              <a:t>(optional OFFSET and FETCH NEXT)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Apply TOP clause</a:t>
            </a:r>
          </a:p>
        </p:txBody>
      </p:sp>
    </p:spTree>
    <p:extLst>
      <p:ext uri="{BB962C8B-B14F-4D97-AF65-F5344CB8AC3E}">
        <p14:creationId xmlns:p14="http://schemas.microsoft.com/office/powerpoint/2010/main" val="128684067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Joins</a:t>
            </a:r>
          </a:p>
        </p:txBody>
      </p:sp>
      <p:sp>
        <p:nvSpPr>
          <p:cNvPr id="3563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77825" y="1414463"/>
            <a:ext cx="8567738" cy="34512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Introduction to Joins</a:t>
            </a:r>
          </a:p>
          <a:p>
            <a:pPr eaLnBrk="1" hangingPunct="1">
              <a:defRPr/>
            </a:pPr>
            <a:r>
              <a:rPr lang="en-US" dirty="0" smtClean="0"/>
              <a:t>Using Inner Joins</a:t>
            </a:r>
          </a:p>
          <a:p>
            <a:pPr eaLnBrk="1" hangingPunct="1">
              <a:defRPr/>
            </a:pPr>
            <a:r>
              <a:rPr lang="en-US" dirty="0" smtClean="0"/>
              <a:t>Using Outer Joins</a:t>
            </a:r>
          </a:p>
          <a:p>
            <a:pPr eaLnBrk="1" hangingPunct="1">
              <a:defRPr/>
            </a:pPr>
            <a:r>
              <a:rPr lang="en-US" dirty="0" smtClean="0"/>
              <a:t>Using search arguments in a Join</a:t>
            </a:r>
          </a:p>
          <a:p>
            <a:pPr eaLnBrk="1" hangingPunct="1">
              <a:defRPr/>
            </a:pPr>
            <a:r>
              <a:rPr lang="en-US" dirty="0" smtClean="0"/>
              <a:t>Joining a table to itself</a:t>
            </a:r>
          </a:p>
          <a:p>
            <a:pPr eaLnBrk="1" hangingPunct="1">
              <a:defRPr/>
            </a:pPr>
            <a:r>
              <a:rPr lang="en-US" smtClean="0"/>
              <a:t>Non-equi joins</a:t>
            </a:r>
          </a:p>
        </p:txBody>
      </p:sp>
    </p:spTree>
    <p:extLst>
      <p:ext uri="{BB962C8B-B14F-4D97-AF65-F5344CB8AC3E}">
        <p14:creationId xmlns:p14="http://schemas.microsoft.com/office/powerpoint/2010/main" val="3290770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33350" y="120650"/>
            <a:ext cx="8393113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Join – Terms &amp; Conditions </a:t>
            </a:r>
          </a:p>
        </p:txBody>
      </p:sp>
      <p:sp>
        <p:nvSpPr>
          <p:cNvPr id="36557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54000" y="1014413"/>
            <a:ext cx="8388350" cy="5495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Inner Join – determines intersection between two or more tables</a:t>
            </a:r>
          </a:p>
          <a:p>
            <a:pPr eaLnBrk="1" hangingPunct="1">
              <a:defRPr/>
            </a:pPr>
            <a:r>
              <a:rPr lang="en-US" smtClean="0"/>
              <a:t>Outer Join – adds rows which did not qualify (from the outer table)</a:t>
            </a:r>
          </a:p>
          <a:p>
            <a:pPr eaLnBrk="1" hangingPunct="1">
              <a:defRPr/>
            </a:pPr>
            <a:r>
              <a:rPr lang="en-US" smtClean="0"/>
              <a:t>Self Join – Joining a table to itself, used when self-referencing keys exist</a:t>
            </a:r>
          </a:p>
          <a:p>
            <a:pPr eaLnBrk="1" hangingPunct="1">
              <a:defRPr/>
            </a:pPr>
            <a:r>
              <a:rPr lang="en-US" smtClean="0"/>
              <a:t>Cross Joins – Usually a mistake </a:t>
            </a:r>
            <a:r>
              <a:rPr lang="en-US" smtClean="0">
                <a:sym typeface="Wingdings" pitchFamily="2" charset="2"/>
              </a:rPr>
              <a:t> but often for generating sample data or projecting row sets</a:t>
            </a:r>
          </a:p>
          <a:p>
            <a:pPr eaLnBrk="1" hangingPunct="1">
              <a:defRPr/>
            </a:pPr>
            <a:r>
              <a:rPr lang="en-US" smtClean="0">
                <a:sym typeface="Wingdings" pitchFamily="2" charset="2"/>
              </a:rPr>
              <a:t>Search Arguments – can apply to the entire set or the join condition…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77113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85725" y="58738"/>
            <a:ext cx="81899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>
                <a:latin typeface="Calibri" pitchFamily="34" charset="0"/>
              </a:rPr>
              <a:t>Inner Joins = Intersection</a:t>
            </a:r>
          </a:p>
        </p:txBody>
      </p:sp>
      <p:sp>
        <p:nvSpPr>
          <p:cNvPr id="30723" name="Oval 3"/>
          <p:cNvSpPr>
            <a:spLocks noChangeArrowheads="1"/>
          </p:cNvSpPr>
          <p:nvPr/>
        </p:nvSpPr>
        <p:spPr bwMode="auto">
          <a:xfrm>
            <a:off x="3343275" y="2662238"/>
            <a:ext cx="4057650" cy="405765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6596" name="Oval 4"/>
          <p:cNvSpPr>
            <a:spLocks noChangeArrowheads="1"/>
          </p:cNvSpPr>
          <p:nvPr/>
        </p:nvSpPr>
        <p:spPr bwMode="auto">
          <a:xfrm>
            <a:off x="1552575" y="2662238"/>
            <a:ext cx="4057650" cy="405765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endParaRPr lang="en-US" sz="24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66599" name="Text Box 7"/>
          <p:cNvSpPr txBox="1">
            <a:spLocks noChangeArrowheads="1"/>
          </p:cNvSpPr>
          <p:nvPr/>
        </p:nvSpPr>
        <p:spPr bwMode="auto">
          <a:xfrm>
            <a:off x="6708775" y="2922588"/>
            <a:ext cx="1062613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Order</a:t>
            </a:r>
          </a:p>
        </p:txBody>
      </p:sp>
      <p:sp>
        <p:nvSpPr>
          <p:cNvPr id="366600" name="Text Box 8"/>
          <p:cNvSpPr txBox="1">
            <a:spLocks noChangeArrowheads="1"/>
          </p:cNvSpPr>
          <p:nvPr/>
        </p:nvSpPr>
        <p:spPr bwMode="auto">
          <a:xfrm>
            <a:off x="4070350" y="385921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66601" name="Text Box 9"/>
          <p:cNvSpPr txBox="1">
            <a:spLocks noChangeArrowheads="1"/>
          </p:cNvSpPr>
          <p:nvPr/>
        </p:nvSpPr>
        <p:spPr bwMode="auto">
          <a:xfrm>
            <a:off x="4813300" y="406876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66602" name="Text Box 10"/>
          <p:cNvSpPr txBox="1">
            <a:spLocks noChangeArrowheads="1"/>
          </p:cNvSpPr>
          <p:nvPr/>
        </p:nvSpPr>
        <p:spPr bwMode="auto">
          <a:xfrm>
            <a:off x="3708400" y="451643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66603" name="Text Box 11"/>
          <p:cNvSpPr txBox="1">
            <a:spLocks noChangeArrowheads="1"/>
          </p:cNvSpPr>
          <p:nvPr/>
        </p:nvSpPr>
        <p:spPr bwMode="auto">
          <a:xfrm>
            <a:off x="4784725" y="490696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66604" name="Text Box 12"/>
          <p:cNvSpPr txBox="1">
            <a:spLocks noChangeArrowheads="1"/>
          </p:cNvSpPr>
          <p:nvPr/>
        </p:nvSpPr>
        <p:spPr bwMode="auto">
          <a:xfrm>
            <a:off x="4079875" y="514508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66605" name="Text Box 13"/>
          <p:cNvSpPr txBox="1">
            <a:spLocks noChangeArrowheads="1"/>
          </p:cNvSpPr>
          <p:nvPr/>
        </p:nvSpPr>
        <p:spPr bwMode="auto">
          <a:xfrm>
            <a:off x="4337050" y="579278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66606" name="Text Box 14"/>
          <p:cNvSpPr txBox="1">
            <a:spLocks noChangeArrowheads="1"/>
          </p:cNvSpPr>
          <p:nvPr/>
        </p:nvSpPr>
        <p:spPr bwMode="auto">
          <a:xfrm>
            <a:off x="2603500" y="343058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366607" name="Text Box 15"/>
          <p:cNvSpPr txBox="1">
            <a:spLocks noChangeArrowheads="1"/>
          </p:cNvSpPr>
          <p:nvPr/>
        </p:nvSpPr>
        <p:spPr bwMode="auto">
          <a:xfrm>
            <a:off x="2070100" y="441166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366608" name="Text Box 16"/>
          <p:cNvSpPr txBox="1">
            <a:spLocks noChangeArrowheads="1"/>
          </p:cNvSpPr>
          <p:nvPr/>
        </p:nvSpPr>
        <p:spPr bwMode="auto">
          <a:xfrm>
            <a:off x="3508375" y="3246438"/>
            <a:ext cx="1967674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CustomerID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66609" name="Text Box 17"/>
          <p:cNvSpPr txBox="1">
            <a:spLocks noChangeArrowheads="1"/>
          </p:cNvSpPr>
          <p:nvPr/>
        </p:nvSpPr>
        <p:spPr bwMode="auto">
          <a:xfrm>
            <a:off x="6184900" y="4306888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NULL</a:t>
            </a:r>
          </a:p>
        </p:txBody>
      </p:sp>
      <p:sp>
        <p:nvSpPr>
          <p:cNvPr id="366610" name="Text Box 18"/>
          <p:cNvSpPr txBox="1">
            <a:spLocks noChangeArrowheads="1"/>
          </p:cNvSpPr>
          <p:nvPr/>
        </p:nvSpPr>
        <p:spPr bwMode="auto">
          <a:xfrm>
            <a:off x="5689600" y="5440363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NULL</a:t>
            </a:r>
          </a:p>
        </p:txBody>
      </p:sp>
      <p:sp>
        <p:nvSpPr>
          <p:cNvPr id="366611" name="Rectangle 19"/>
          <p:cNvSpPr>
            <a:spLocks noChangeArrowheads="1"/>
          </p:cNvSpPr>
          <p:nvPr/>
        </p:nvSpPr>
        <p:spPr bwMode="auto">
          <a:xfrm>
            <a:off x="179388" y="915988"/>
            <a:ext cx="8810625" cy="1625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c.CustomerID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[Customer Number]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,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c.FirstName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+ ' ' +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c.LastName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[Customer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dbo.Customer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c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</a:t>
            </a:r>
            <a:r>
              <a:rPr lang="en-US" sz="2000" dirty="0">
                <a:solidFill>
                  <a:schemeClr val="bg1"/>
                </a:solidFill>
                <a:latin typeface="Lucida Console" pitchFamily="49" charset="0"/>
              </a:rPr>
              <a:t>INNER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JOIN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dbo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.[Order] AS o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     ON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c.CustomerID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=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o.CustomerID</a:t>
            </a: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955675" y="5840463"/>
            <a:ext cx="1669636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</a:t>
            </a:r>
          </a:p>
        </p:txBody>
      </p:sp>
    </p:spTree>
    <p:extLst>
      <p:ext uri="{BB962C8B-B14F-4D97-AF65-F5344CB8AC3E}">
        <p14:creationId xmlns:p14="http://schemas.microsoft.com/office/powerpoint/2010/main" val="443932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2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The Anatomy of a SELECT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85738" y="3238500"/>
            <a:ext cx="8837612" cy="3508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mtClean="0"/>
              <a:t>Expression is often a single column name but can include more complex computations, functions, concatenation, subqueries, etc.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mtClean="0"/>
              <a:t>Not all three (SELECT, FROM, WHERE) components are required – but recommended!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mtClean="0"/>
              <a:t>Eg. SELECT getdate()</a:t>
            </a:r>
          </a:p>
        </p:txBody>
      </p:sp>
      <p:sp>
        <p:nvSpPr>
          <p:cNvPr id="331781" name="Rectangle 5"/>
          <p:cNvSpPr>
            <a:spLocks noChangeArrowheads="1"/>
          </p:cNvSpPr>
          <p:nvPr/>
        </p:nvSpPr>
        <p:spPr bwMode="auto">
          <a:xfrm>
            <a:off x="1176338" y="1084263"/>
            <a:ext cx="6411912" cy="1930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SELECT expression AS [column header],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	 expression AS [column header]</a:t>
            </a:r>
            <a:br>
              <a:rPr lang="en-US" sz="200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FROM database.owner.tablename AS alias</a:t>
            </a:r>
            <a:br>
              <a:rPr lang="en-US" sz="200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WHERE expression operator expression</a:t>
            </a:r>
            <a:br>
              <a:rPr lang="en-US" sz="200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	  logical_operator</a:t>
            </a:r>
            <a:br>
              <a:rPr lang="en-US" sz="200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	expression operator expression</a:t>
            </a:r>
          </a:p>
        </p:txBody>
      </p:sp>
    </p:spTree>
    <p:extLst>
      <p:ext uri="{BB962C8B-B14F-4D97-AF65-F5344CB8AC3E}">
        <p14:creationId xmlns:p14="http://schemas.microsoft.com/office/powerpoint/2010/main" val="868166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49225" y="111125"/>
            <a:ext cx="8393113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Writing Joins</a:t>
            </a:r>
          </a:p>
        </p:txBody>
      </p:sp>
      <p:sp>
        <p:nvSpPr>
          <p:cNvPr id="36761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90500" y="1009650"/>
            <a:ext cx="8896350" cy="61849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FROM clause first</a:t>
            </a:r>
          </a:p>
          <a:p>
            <a:pPr lvl="1" eaLnBrk="1" hangingPunct="1">
              <a:defRPr/>
            </a:pPr>
            <a:r>
              <a:rPr lang="en-US" smtClean="0"/>
              <a:t>Establish alias</a:t>
            </a:r>
          </a:p>
          <a:p>
            <a:pPr lvl="1" eaLnBrk="1" hangingPunct="1">
              <a:defRPr/>
            </a:pPr>
            <a:r>
              <a:rPr lang="en-US" smtClean="0"/>
              <a:t>Qualify table name (always use two-part, may need three-part for cross database joins)</a:t>
            </a:r>
          </a:p>
          <a:p>
            <a:pPr eaLnBrk="1" hangingPunct="1">
              <a:defRPr/>
            </a:pPr>
            <a:r>
              <a:rPr lang="en-US" smtClean="0"/>
              <a:t>ON clause second</a:t>
            </a:r>
          </a:p>
          <a:p>
            <a:pPr lvl="1" eaLnBrk="1" hangingPunct="1">
              <a:defRPr/>
            </a:pPr>
            <a:r>
              <a:rPr lang="en-US" smtClean="0"/>
              <a:t>Establish type of join </a:t>
            </a:r>
          </a:p>
          <a:p>
            <a:pPr lvl="1" eaLnBrk="1" hangingPunct="1">
              <a:defRPr/>
            </a:pPr>
            <a:r>
              <a:rPr lang="en-US" smtClean="0"/>
              <a:t>Define ALL criteria for join</a:t>
            </a:r>
          </a:p>
          <a:p>
            <a:pPr eaLnBrk="1" hangingPunct="1">
              <a:defRPr/>
            </a:pPr>
            <a:r>
              <a:rPr lang="en-US" smtClean="0"/>
              <a:t>Other clauses next</a:t>
            </a:r>
          </a:p>
          <a:p>
            <a:pPr lvl="1" eaLnBrk="1" hangingPunct="1">
              <a:defRPr/>
            </a:pPr>
            <a:r>
              <a:rPr lang="en-US" smtClean="0"/>
              <a:t>SELECT List</a:t>
            </a:r>
          </a:p>
          <a:p>
            <a:pPr lvl="1" eaLnBrk="1" hangingPunct="1">
              <a:defRPr/>
            </a:pPr>
            <a:r>
              <a:rPr lang="en-US" smtClean="0"/>
              <a:t>WHERE clause</a:t>
            </a:r>
          </a:p>
          <a:p>
            <a:pPr lvl="1" eaLnBrk="1" hangingPunct="1">
              <a:defRPr/>
            </a:pPr>
            <a:r>
              <a:rPr lang="en-US" smtClean="0"/>
              <a:t>ORDER by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0288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85725" y="58738"/>
            <a:ext cx="81899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>
                <a:latin typeface="Calibri" pitchFamily="34" charset="0"/>
              </a:rPr>
              <a:t>Inner Joins – Not Enough?</a:t>
            </a:r>
          </a:p>
        </p:txBody>
      </p:sp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3408363" y="2662238"/>
            <a:ext cx="4057650" cy="405765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68" name="Oval 4"/>
          <p:cNvSpPr>
            <a:spLocks noChangeArrowheads="1"/>
          </p:cNvSpPr>
          <p:nvPr/>
        </p:nvSpPr>
        <p:spPr bwMode="auto">
          <a:xfrm>
            <a:off x="1617663" y="2662238"/>
            <a:ext cx="4057650" cy="405765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endParaRPr lang="en-US" sz="24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69671" name="Text Box 7"/>
          <p:cNvSpPr txBox="1">
            <a:spLocks noChangeArrowheads="1"/>
          </p:cNvSpPr>
          <p:nvPr/>
        </p:nvSpPr>
        <p:spPr bwMode="auto">
          <a:xfrm>
            <a:off x="4135438" y="385921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69672" name="Text Box 8"/>
          <p:cNvSpPr txBox="1">
            <a:spLocks noChangeArrowheads="1"/>
          </p:cNvSpPr>
          <p:nvPr/>
        </p:nvSpPr>
        <p:spPr bwMode="auto">
          <a:xfrm>
            <a:off x="4878388" y="40687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69673" name="Text Box 9"/>
          <p:cNvSpPr txBox="1">
            <a:spLocks noChangeArrowheads="1"/>
          </p:cNvSpPr>
          <p:nvPr/>
        </p:nvSpPr>
        <p:spPr bwMode="auto">
          <a:xfrm>
            <a:off x="3773488" y="451643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69674" name="Text Box 10"/>
          <p:cNvSpPr txBox="1">
            <a:spLocks noChangeArrowheads="1"/>
          </p:cNvSpPr>
          <p:nvPr/>
        </p:nvSpPr>
        <p:spPr bwMode="auto">
          <a:xfrm>
            <a:off x="4849813" y="49069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69675" name="Text Box 11"/>
          <p:cNvSpPr txBox="1">
            <a:spLocks noChangeArrowheads="1"/>
          </p:cNvSpPr>
          <p:nvPr/>
        </p:nvSpPr>
        <p:spPr bwMode="auto">
          <a:xfrm>
            <a:off x="4144963" y="51450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69676" name="Text Box 12"/>
          <p:cNvSpPr txBox="1">
            <a:spLocks noChangeArrowheads="1"/>
          </p:cNvSpPr>
          <p:nvPr/>
        </p:nvSpPr>
        <p:spPr bwMode="auto">
          <a:xfrm>
            <a:off x="4402138" y="57927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69677" name="Text Box 13"/>
          <p:cNvSpPr txBox="1">
            <a:spLocks noChangeArrowheads="1"/>
          </p:cNvSpPr>
          <p:nvPr/>
        </p:nvSpPr>
        <p:spPr bwMode="auto">
          <a:xfrm>
            <a:off x="2668588" y="34305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369678" name="Text Box 14"/>
          <p:cNvSpPr txBox="1">
            <a:spLocks noChangeArrowheads="1"/>
          </p:cNvSpPr>
          <p:nvPr/>
        </p:nvSpPr>
        <p:spPr bwMode="auto">
          <a:xfrm>
            <a:off x="2135188" y="44116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369680" name="Text Box 16"/>
          <p:cNvSpPr txBox="1">
            <a:spLocks noChangeArrowheads="1"/>
          </p:cNvSpPr>
          <p:nvPr/>
        </p:nvSpPr>
        <p:spPr bwMode="auto">
          <a:xfrm>
            <a:off x="6249988" y="4306888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NULL</a:t>
            </a:r>
          </a:p>
        </p:txBody>
      </p:sp>
      <p:sp>
        <p:nvSpPr>
          <p:cNvPr id="369681" name="Text Box 17"/>
          <p:cNvSpPr txBox="1">
            <a:spLocks noChangeArrowheads="1"/>
          </p:cNvSpPr>
          <p:nvPr/>
        </p:nvSpPr>
        <p:spPr bwMode="auto">
          <a:xfrm>
            <a:off x="5754688" y="5440363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NULL</a:t>
            </a:r>
          </a:p>
        </p:txBody>
      </p:sp>
      <p:sp>
        <p:nvSpPr>
          <p:cNvPr id="369682" name="Text Box 18"/>
          <p:cNvSpPr txBox="1">
            <a:spLocks noChangeArrowheads="1"/>
          </p:cNvSpPr>
          <p:nvPr/>
        </p:nvSpPr>
        <p:spPr bwMode="auto">
          <a:xfrm>
            <a:off x="889000" y="1077913"/>
            <a:ext cx="7043738" cy="1373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2800" dirty="0">
                <a:solidFill>
                  <a:schemeClr val="tx1"/>
                </a:solidFill>
                <a:latin typeface="Arial" charset="0"/>
              </a:rPr>
              <a:t>What if you want to see ALL orders regardless of whether or not they were purchased by a valid customer?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955675" y="5840463"/>
            <a:ext cx="1669636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708775" y="2922588"/>
            <a:ext cx="1062613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Order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508375" y="3246438"/>
            <a:ext cx="1967674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CustomerID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047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85725" y="58738"/>
            <a:ext cx="81899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>
                <a:latin typeface="Calibri" pitchFamily="34" charset="0"/>
              </a:rPr>
              <a:t>Outer Joins</a:t>
            </a:r>
          </a:p>
        </p:txBody>
      </p:sp>
      <p:sp>
        <p:nvSpPr>
          <p:cNvPr id="34819" name="Oval 3"/>
          <p:cNvSpPr>
            <a:spLocks noChangeArrowheads="1"/>
          </p:cNvSpPr>
          <p:nvPr/>
        </p:nvSpPr>
        <p:spPr bwMode="auto">
          <a:xfrm>
            <a:off x="3343275" y="2662238"/>
            <a:ext cx="4057650" cy="405765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0692" name="Oval 4"/>
          <p:cNvSpPr>
            <a:spLocks noChangeArrowheads="1"/>
          </p:cNvSpPr>
          <p:nvPr/>
        </p:nvSpPr>
        <p:spPr bwMode="auto">
          <a:xfrm>
            <a:off x="1552575" y="2662238"/>
            <a:ext cx="4057650" cy="405765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endParaRPr lang="en-US" sz="24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70696" name="Text Box 8"/>
          <p:cNvSpPr txBox="1">
            <a:spLocks noChangeArrowheads="1"/>
          </p:cNvSpPr>
          <p:nvPr/>
        </p:nvSpPr>
        <p:spPr bwMode="auto">
          <a:xfrm>
            <a:off x="4070350" y="385921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70697" name="Text Box 9"/>
          <p:cNvSpPr txBox="1">
            <a:spLocks noChangeArrowheads="1"/>
          </p:cNvSpPr>
          <p:nvPr/>
        </p:nvSpPr>
        <p:spPr bwMode="auto">
          <a:xfrm>
            <a:off x="4813300" y="406876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70698" name="Text Box 10"/>
          <p:cNvSpPr txBox="1">
            <a:spLocks noChangeArrowheads="1"/>
          </p:cNvSpPr>
          <p:nvPr/>
        </p:nvSpPr>
        <p:spPr bwMode="auto">
          <a:xfrm>
            <a:off x="3708400" y="451643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70699" name="Text Box 11"/>
          <p:cNvSpPr txBox="1">
            <a:spLocks noChangeArrowheads="1"/>
          </p:cNvSpPr>
          <p:nvPr/>
        </p:nvSpPr>
        <p:spPr bwMode="auto">
          <a:xfrm>
            <a:off x="4784725" y="490696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70700" name="Text Box 12"/>
          <p:cNvSpPr txBox="1">
            <a:spLocks noChangeArrowheads="1"/>
          </p:cNvSpPr>
          <p:nvPr/>
        </p:nvSpPr>
        <p:spPr bwMode="auto">
          <a:xfrm>
            <a:off x="4079875" y="514508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70701" name="Text Box 13"/>
          <p:cNvSpPr txBox="1">
            <a:spLocks noChangeArrowheads="1"/>
          </p:cNvSpPr>
          <p:nvPr/>
        </p:nvSpPr>
        <p:spPr bwMode="auto">
          <a:xfrm>
            <a:off x="4337050" y="579278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70702" name="Text Box 14"/>
          <p:cNvSpPr txBox="1">
            <a:spLocks noChangeArrowheads="1"/>
          </p:cNvSpPr>
          <p:nvPr/>
        </p:nvSpPr>
        <p:spPr bwMode="auto">
          <a:xfrm>
            <a:off x="2603500" y="3430588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370703" name="Text Box 15"/>
          <p:cNvSpPr txBox="1">
            <a:spLocks noChangeArrowheads="1"/>
          </p:cNvSpPr>
          <p:nvPr/>
        </p:nvSpPr>
        <p:spPr bwMode="auto">
          <a:xfrm>
            <a:off x="2070100" y="4411663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370705" name="Text Box 17"/>
          <p:cNvSpPr txBox="1">
            <a:spLocks noChangeArrowheads="1"/>
          </p:cNvSpPr>
          <p:nvPr/>
        </p:nvSpPr>
        <p:spPr bwMode="auto">
          <a:xfrm>
            <a:off x="6184900" y="4306888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NULL</a:t>
            </a:r>
          </a:p>
        </p:txBody>
      </p:sp>
      <p:sp>
        <p:nvSpPr>
          <p:cNvPr id="370706" name="Text Box 18"/>
          <p:cNvSpPr txBox="1">
            <a:spLocks noChangeArrowheads="1"/>
          </p:cNvSpPr>
          <p:nvPr/>
        </p:nvSpPr>
        <p:spPr bwMode="auto">
          <a:xfrm>
            <a:off x="5689600" y="5440363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NULL</a:t>
            </a:r>
          </a:p>
        </p:txBody>
      </p:sp>
      <p:sp>
        <p:nvSpPr>
          <p:cNvPr id="370707" name="Rectangle 19"/>
          <p:cNvSpPr>
            <a:spLocks noChangeArrowheads="1"/>
          </p:cNvSpPr>
          <p:nvPr/>
        </p:nvSpPr>
        <p:spPr bwMode="auto">
          <a:xfrm>
            <a:off x="165100" y="938213"/>
            <a:ext cx="8810625" cy="1625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c.CustomerID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[Customer Number]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,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c.FirstName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+ ' ' +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c.LastName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[Customer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dbo.Customer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c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</a:t>
            </a:r>
            <a:r>
              <a:rPr lang="en-US" sz="2000" dirty="0">
                <a:solidFill>
                  <a:schemeClr val="bg1"/>
                </a:solidFill>
                <a:latin typeface="Lucida Console" pitchFamily="49" charset="0"/>
              </a:rPr>
              <a:t>RIGHT OUTER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JOIN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dbo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.[Order] AS o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     ON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c.CustomerID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=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o.CustomerID</a:t>
            </a: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708775" y="2922588"/>
            <a:ext cx="1062613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Order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508375" y="3246438"/>
            <a:ext cx="1967674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CustomerID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955675" y="5840463"/>
            <a:ext cx="1669636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</a:t>
            </a:r>
          </a:p>
        </p:txBody>
      </p:sp>
    </p:spTree>
    <p:extLst>
      <p:ext uri="{BB962C8B-B14F-4D97-AF65-F5344CB8AC3E}">
        <p14:creationId xmlns:p14="http://schemas.microsoft.com/office/powerpoint/2010/main" val="3759293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47625" y="58738"/>
            <a:ext cx="90582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>
                <a:latin typeface="Calibri" pitchFamily="34" charset="0"/>
              </a:rPr>
              <a:t>Left v. Right – Any difference?</a:t>
            </a:r>
          </a:p>
        </p:txBody>
      </p:sp>
      <p:sp>
        <p:nvSpPr>
          <p:cNvPr id="371717" name="Rectangle 5"/>
          <p:cNvSpPr>
            <a:spLocks noChangeArrowheads="1"/>
          </p:cNvSpPr>
          <p:nvPr/>
        </p:nvSpPr>
        <p:spPr bwMode="auto">
          <a:xfrm>
            <a:off x="95250" y="4508500"/>
            <a:ext cx="889635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95000"/>
              </a:lnSpc>
              <a:buSzPct val="95000"/>
              <a:buFontTx/>
              <a:buBlip>
                <a:blip r:embed="rId2"/>
              </a:buBlip>
              <a:defRPr/>
            </a:pPr>
            <a:r>
              <a:rPr lang="en-US" sz="2400" b="0" dirty="0">
                <a:solidFill>
                  <a:schemeClr val="tx1"/>
                </a:solidFill>
                <a:latin typeface="Calibri" pitchFamily="34" charset="0"/>
              </a:rPr>
              <a:t>In two table joins – there’s no difference between LEFT and RIGHT except for where you place the table within the query (relative to the word JOIN)</a:t>
            </a:r>
          </a:p>
          <a:p>
            <a:pPr marL="457200" indent="-457200">
              <a:lnSpc>
                <a:spcPct val="95000"/>
              </a:lnSpc>
              <a:buSzPct val="95000"/>
              <a:buFontTx/>
              <a:buBlip>
                <a:blip r:embed="rId2"/>
              </a:buBlip>
              <a:defRPr/>
            </a:pPr>
            <a:r>
              <a:rPr lang="en-US" sz="2400" b="0" dirty="0">
                <a:solidFill>
                  <a:schemeClr val="tx1"/>
                </a:solidFill>
                <a:latin typeface="Calibri" pitchFamily="34" charset="0"/>
              </a:rPr>
              <a:t>In n-table joins can make a difference in the result set returned</a:t>
            </a:r>
          </a:p>
          <a:p>
            <a:pPr marL="457200" indent="-457200">
              <a:lnSpc>
                <a:spcPct val="95000"/>
              </a:lnSpc>
              <a:buSzPct val="95000"/>
              <a:buFontTx/>
              <a:buBlip>
                <a:blip r:embed="rId2"/>
              </a:buBlip>
              <a:defRPr/>
            </a:pPr>
            <a:r>
              <a:rPr lang="en-US" sz="2400" b="0" dirty="0">
                <a:solidFill>
                  <a:schemeClr val="tx1"/>
                </a:solidFill>
                <a:latin typeface="Calibri" pitchFamily="34" charset="0"/>
              </a:rPr>
              <a:t>Personal preference is LEFT</a:t>
            </a:r>
          </a:p>
        </p:txBody>
      </p:sp>
      <p:sp>
        <p:nvSpPr>
          <p:cNvPr id="371718" name="Rectangle 6"/>
          <p:cNvSpPr>
            <a:spLocks noChangeArrowheads="1"/>
          </p:cNvSpPr>
          <p:nvPr/>
        </p:nvSpPr>
        <p:spPr bwMode="auto">
          <a:xfrm>
            <a:off x="153988" y="939800"/>
            <a:ext cx="8810625" cy="1625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SELECT c.CustomerID AS [Customer Number]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    , c.FirstName + ' ' + c.LastName AS [Customer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FROM dbo.Customer AS c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    </a:t>
            </a:r>
            <a:r>
              <a:rPr lang="en-US" sz="2000">
                <a:solidFill>
                  <a:schemeClr val="bg1"/>
                </a:solidFill>
                <a:latin typeface="Lucida Console" pitchFamily="49" charset="0"/>
              </a:rPr>
              <a:t>RIGHT</a:t>
            </a: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OUTER JOIN </a:t>
            </a:r>
            <a:r>
              <a:rPr lang="en-US" sz="2000">
                <a:solidFill>
                  <a:schemeClr val="bg1"/>
                </a:solidFill>
                <a:latin typeface="Lucida Console" pitchFamily="49" charset="0"/>
              </a:rPr>
              <a:t>dbo.[Order] AS o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         ON c.CustomerID = o.CustomerID</a:t>
            </a:r>
          </a:p>
        </p:txBody>
      </p:sp>
      <p:sp>
        <p:nvSpPr>
          <p:cNvPr id="371719" name="Rectangle 7"/>
          <p:cNvSpPr>
            <a:spLocks noChangeArrowheads="1"/>
          </p:cNvSpPr>
          <p:nvPr/>
        </p:nvSpPr>
        <p:spPr bwMode="auto">
          <a:xfrm>
            <a:off x="176213" y="2719388"/>
            <a:ext cx="8810625" cy="1625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c.CustomerID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[Customer Number]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,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c.FirstName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+ ' ' +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c.LastName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[Customer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</a:t>
            </a:r>
            <a:r>
              <a:rPr lang="en-US" sz="2000" dirty="0" err="1">
                <a:solidFill>
                  <a:schemeClr val="bg1"/>
                </a:solidFill>
                <a:latin typeface="Lucida Console" pitchFamily="49" charset="0"/>
              </a:rPr>
              <a:t>dbo</a:t>
            </a:r>
            <a:r>
              <a:rPr lang="en-US" sz="2000" dirty="0">
                <a:solidFill>
                  <a:schemeClr val="bg1"/>
                </a:solidFill>
                <a:latin typeface="Lucida Console" pitchFamily="49" charset="0"/>
              </a:rPr>
              <a:t>.[Order] AS o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</a:t>
            </a:r>
            <a:r>
              <a:rPr lang="en-US" sz="2000" dirty="0">
                <a:solidFill>
                  <a:schemeClr val="bg1"/>
                </a:solidFill>
                <a:latin typeface="Lucida Console" pitchFamily="49" charset="0"/>
              </a:rPr>
              <a:t>LEFT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OUTER JOIN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dbo.Customer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AS c</a:t>
            </a:r>
            <a:endParaRPr lang="en-US" sz="2000" dirty="0">
              <a:solidFill>
                <a:schemeClr val="bg1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         ON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c.CustomerID</a:t>
            </a: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 = </a:t>
            </a:r>
            <a:r>
              <a:rPr lang="en-US" sz="2000" dirty="0" err="1">
                <a:solidFill>
                  <a:schemeClr val="bg2"/>
                </a:solidFill>
                <a:latin typeface="Lucida Console" pitchFamily="49" charset="0"/>
              </a:rPr>
              <a:t>o.CustomerID</a:t>
            </a: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053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5725" y="58738"/>
            <a:ext cx="81899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>
                <a:latin typeface="Calibri" pitchFamily="34" charset="0"/>
              </a:rPr>
              <a:t>Outer Join</a:t>
            </a:r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2827338" y="2662238"/>
            <a:ext cx="4057650" cy="405765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2740" name="Oval 4"/>
          <p:cNvSpPr>
            <a:spLocks noChangeArrowheads="1"/>
          </p:cNvSpPr>
          <p:nvPr/>
        </p:nvSpPr>
        <p:spPr bwMode="auto">
          <a:xfrm>
            <a:off x="1036638" y="2662238"/>
            <a:ext cx="4057650" cy="405765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endParaRPr lang="en-US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2743" name="Text Box 7"/>
          <p:cNvSpPr txBox="1">
            <a:spLocks noChangeArrowheads="1"/>
          </p:cNvSpPr>
          <p:nvPr/>
        </p:nvSpPr>
        <p:spPr bwMode="auto">
          <a:xfrm>
            <a:off x="3554413" y="385921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72744" name="Text Box 8"/>
          <p:cNvSpPr txBox="1">
            <a:spLocks noChangeArrowheads="1"/>
          </p:cNvSpPr>
          <p:nvPr/>
        </p:nvSpPr>
        <p:spPr bwMode="auto">
          <a:xfrm>
            <a:off x="4297363" y="40687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72745" name="Text Box 9"/>
          <p:cNvSpPr txBox="1">
            <a:spLocks noChangeArrowheads="1"/>
          </p:cNvSpPr>
          <p:nvPr/>
        </p:nvSpPr>
        <p:spPr bwMode="auto">
          <a:xfrm>
            <a:off x="3192463" y="451643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72746" name="Text Box 10"/>
          <p:cNvSpPr txBox="1">
            <a:spLocks noChangeArrowheads="1"/>
          </p:cNvSpPr>
          <p:nvPr/>
        </p:nvSpPr>
        <p:spPr bwMode="auto">
          <a:xfrm>
            <a:off x="4268788" y="49069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72747" name="Text Box 11"/>
          <p:cNvSpPr txBox="1">
            <a:spLocks noChangeArrowheads="1"/>
          </p:cNvSpPr>
          <p:nvPr/>
        </p:nvSpPr>
        <p:spPr bwMode="auto">
          <a:xfrm>
            <a:off x="3563938" y="51450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72748" name="Text Box 12"/>
          <p:cNvSpPr txBox="1">
            <a:spLocks noChangeArrowheads="1"/>
          </p:cNvSpPr>
          <p:nvPr/>
        </p:nvSpPr>
        <p:spPr bwMode="auto">
          <a:xfrm>
            <a:off x="3821113" y="57927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72749" name="Text Box 13"/>
          <p:cNvSpPr txBox="1">
            <a:spLocks noChangeArrowheads="1"/>
          </p:cNvSpPr>
          <p:nvPr/>
        </p:nvSpPr>
        <p:spPr bwMode="auto">
          <a:xfrm>
            <a:off x="2087563" y="34305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372750" name="Text Box 14"/>
          <p:cNvSpPr txBox="1">
            <a:spLocks noChangeArrowheads="1"/>
          </p:cNvSpPr>
          <p:nvPr/>
        </p:nvSpPr>
        <p:spPr bwMode="auto">
          <a:xfrm>
            <a:off x="1554163" y="44116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372752" name="Text Box 16"/>
          <p:cNvSpPr txBox="1">
            <a:spLocks noChangeArrowheads="1"/>
          </p:cNvSpPr>
          <p:nvPr/>
        </p:nvSpPr>
        <p:spPr bwMode="auto">
          <a:xfrm>
            <a:off x="5668963" y="4306888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NULL</a:t>
            </a:r>
          </a:p>
        </p:txBody>
      </p:sp>
      <p:sp>
        <p:nvSpPr>
          <p:cNvPr id="372753" name="Text Box 17"/>
          <p:cNvSpPr txBox="1">
            <a:spLocks noChangeArrowheads="1"/>
          </p:cNvSpPr>
          <p:nvPr/>
        </p:nvSpPr>
        <p:spPr bwMode="auto">
          <a:xfrm>
            <a:off x="5173663" y="5440363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NULL</a:t>
            </a:r>
          </a:p>
        </p:txBody>
      </p:sp>
      <p:sp>
        <p:nvSpPr>
          <p:cNvPr id="372754" name="Text Box 18"/>
          <p:cNvSpPr txBox="1">
            <a:spLocks noChangeArrowheads="1"/>
          </p:cNvSpPr>
          <p:nvPr/>
        </p:nvSpPr>
        <p:spPr bwMode="auto">
          <a:xfrm>
            <a:off x="889000" y="839788"/>
            <a:ext cx="7043738" cy="1800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2800" dirty="0">
                <a:solidFill>
                  <a:schemeClr val="tx1"/>
                </a:solidFill>
                <a:latin typeface="Arial" charset="0"/>
              </a:rPr>
              <a:t>What if you want to see ALL customers regardless of whether or not they placed an order?</a:t>
            </a:r>
          </a:p>
          <a:p>
            <a:pPr algn="ctr">
              <a:lnSpc>
                <a:spcPct val="100000"/>
              </a:lnSpc>
              <a:defRPr/>
            </a:pPr>
            <a:r>
              <a:rPr lang="en-US" sz="2800" dirty="0">
                <a:solidFill>
                  <a:schemeClr val="tx1"/>
                </a:solidFill>
                <a:latin typeface="Arial" charset="0"/>
              </a:rPr>
              <a:t>Make Customer the OUTER table</a:t>
            </a:r>
          </a:p>
        </p:txBody>
      </p:sp>
      <p:sp>
        <p:nvSpPr>
          <p:cNvPr id="372755" name="Text Box 19"/>
          <p:cNvSpPr txBox="1">
            <a:spLocks noChangeArrowheads="1"/>
          </p:cNvSpPr>
          <p:nvPr/>
        </p:nvSpPr>
        <p:spPr bwMode="auto">
          <a:xfrm>
            <a:off x="6583363" y="4398963"/>
            <a:ext cx="2532062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Arial" charset="0"/>
              </a:rPr>
              <a:t>What if you want ALL customers and ALL orders?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184900" y="2922588"/>
            <a:ext cx="1062613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Order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2984500" y="3246438"/>
            <a:ext cx="1967674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CustomerID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920050" y="5840463"/>
            <a:ext cx="1669636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</a:t>
            </a:r>
          </a:p>
        </p:txBody>
      </p:sp>
    </p:spTree>
    <p:extLst>
      <p:ext uri="{BB962C8B-B14F-4D97-AF65-F5344CB8AC3E}">
        <p14:creationId xmlns:p14="http://schemas.microsoft.com/office/powerpoint/2010/main" val="28086430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5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85725" y="58738"/>
            <a:ext cx="81899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>
                <a:latin typeface="Calibri" pitchFamily="34" charset="0"/>
              </a:rPr>
              <a:t>FULL Outer Join</a:t>
            </a:r>
          </a:p>
        </p:txBody>
      </p:sp>
      <p:sp>
        <p:nvSpPr>
          <p:cNvPr id="37891" name="Oval 3"/>
          <p:cNvSpPr>
            <a:spLocks noChangeArrowheads="1"/>
          </p:cNvSpPr>
          <p:nvPr/>
        </p:nvSpPr>
        <p:spPr bwMode="auto">
          <a:xfrm>
            <a:off x="2827338" y="2662238"/>
            <a:ext cx="4057650" cy="405765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3764" name="Oval 4"/>
          <p:cNvSpPr>
            <a:spLocks noChangeArrowheads="1"/>
          </p:cNvSpPr>
          <p:nvPr/>
        </p:nvSpPr>
        <p:spPr bwMode="auto">
          <a:xfrm>
            <a:off x="1036638" y="2662238"/>
            <a:ext cx="4057650" cy="405765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endParaRPr lang="en-US" sz="24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73767" name="Text Box 7"/>
          <p:cNvSpPr txBox="1">
            <a:spLocks noChangeArrowheads="1"/>
          </p:cNvSpPr>
          <p:nvPr/>
        </p:nvSpPr>
        <p:spPr bwMode="auto">
          <a:xfrm>
            <a:off x="3554413" y="385921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73768" name="Text Box 8"/>
          <p:cNvSpPr txBox="1">
            <a:spLocks noChangeArrowheads="1"/>
          </p:cNvSpPr>
          <p:nvPr/>
        </p:nvSpPr>
        <p:spPr bwMode="auto">
          <a:xfrm>
            <a:off x="4297363" y="40687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373769" name="Text Box 9"/>
          <p:cNvSpPr txBox="1">
            <a:spLocks noChangeArrowheads="1"/>
          </p:cNvSpPr>
          <p:nvPr/>
        </p:nvSpPr>
        <p:spPr bwMode="auto">
          <a:xfrm>
            <a:off x="3192463" y="451643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73770" name="Text Box 10"/>
          <p:cNvSpPr txBox="1">
            <a:spLocks noChangeArrowheads="1"/>
          </p:cNvSpPr>
          <p:nvPr/>
        </p:nvSpPr>
        <p:spPr bwMode="auto">
          <a:xfrm>
            <a:off x="4268788" y="49069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73771" name="Text Box 11"/>
          <p:cNvSpPr txBox="1">
            <a:spLocks noChangeArrowheads="1"/>
          </p:cNvSpPr>
          <p:nvPr/>
        </p:nvSpPr>
        <p:spPr bwMode="auto">
          <a:xfrm>
            <a:off x="3563938" y="51450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73772" name="Text Box 12"/>
          <p:cNvSpPr txBox="1">
            <a:spLocks noChangeArrowheads="1"/>
          </p:cNvSpPr>
          <p:nvPr/>
        </p:nvSpPr>
        <p:spPr bwMode="auto">
          <a:xfrm>
            <a:off x="3821113" y="57927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73773" name="Text Box 13"/>
          <p:cNvSpPr txBox="1">
            <a:spLocks noChangeArrowheads="1"/>
          </p:cNvSpPr>
          <p:nvPr/>
        </p:nvSpPr>
        <p:spPr bwMode="auto">
          <a:xfrm>
            <a:off x="2087563" y="3430588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373774" name="Text Box 14"/>
          <p:cNvSpPr txBox="1">
            <a:spLocks noChangeArrowheads="1"/>
          </p:cNvSpPr>
          <p:nvPr/>
        </p:nvSpPr>
        <p:spPr bwMode="auto">
          <a:xfrm>
            <a:off x="1554163" y="4411663"/>
            <a:ext cx="3540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373776" name="Text Box 16"/>
          <p:cNvSpPr txBox="1">
            <a:spLocks noChangeArrowheads="1"/>
          </p:cNvSpPr>
          <p:nvPr/>
        </p:nvSpPr>
        <p:spPr bwMode="auto">
          <a:xfrm>
            <a:off x="5668963" y="4306888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NULL</a:t>
            </a:r>
          </a:p>
        </p:txBody>
      </p:sp>
      <p:sp>
        <p:nvSpPr>
          <p:cNvPr id="373777" name="Text Box 17"/>
          <p:cNvSpPr txBox="1">
            <a:spLocks noChangeArrowheads="1"/>
          </p:cNvSpPr>
          <p:nvPr/>
        </p:nvSpPr>
        <p:spPr bwMode="auto">
          <a:xfrm>
            <a:off x="5173663" y="5440363"/>
            <a:ext cx="996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/>
                </a:solidFill>
                <a:latin typeface="Arial" charset="0"/>
              </a:rPr>
              <a:t>NULL</a:t>
            </a:r>
          </a:p>
        </p:txBody>
      </p:sp>
      <p:sp>
        <p:nvSpPr>
          <p:cNvPr id="373779" name="Rectangle 19"/>
          <p:cNvSpPr>
            <a:spLocks noChangeArrowheads="1"/>
          </p:cNvSpPr>
          <p:nvPr/>
        </p:nvSpPr>
        <p:spPr bwMode="auto">
          <a:xfrm>
            <a:off x="158750" y="963613"/>
            <a:ext cx="8810625" cy="1625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SELECT c.CustomerID AS [Customer Number]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    , c.FirstName + ' ' + c.LastName AS [Customer Name]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FROM dbo.Customer AS c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    FULL OUTER JOIN dbo.[Order] AS o</a:t>
            </a:r>
          </a:p>
          <a:p>
            <a:pPr>
              <a:lnSpc>
                <a:spcPct val="100000"/>
              </a:lnSpc>
              <a:defRPr/>
            </a:pPr>
            <a:r>
              <a:rPr lang="en-US" sz="2000">
                <a:solidFill>
                  <a:schemeClr val="bg2"/>
                </a:solidFill>
                <a:latin typeface="Lucida Console" pitchFamily="49" charset="0"/>
              </a:rPr>
              <a:t>          ON c.CustomerID = o.CustomerID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12750" y="6161088"/>
            <a:ext cx="1669636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165850" y="2922588"/>
            <a:ext cx="1062613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Order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2965450" y="3246438"/>
            <a:ext cx="1967674" cy="510778"/>
          </a:xfrm>
          <a:prstGeom prst="round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CustomerID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60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1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14300" y="149225"/>
            <a:ext cx="8393113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Adding Search Arguments</a:t>
            </a:r>
          </a:p>
        </p:txBody>
      </p:sp>
      <p:sp>
        <p:nvSpPr>
          <p:cNvPr id="6062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63525" y="871538"/>
            <a:ext cx="8388350" cy="2303462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Adding a restriction to an INNER Join</a:t>
            </a:r>
          </a:p>
          <a:p>
            <a:pPr lvl="1" eaLnBrk="1" hangingPunct="1">
              <a:defRPr/>
            </a:pPr>
            <a:r>
              <a:rPr lang="en-US" sz="2400" dirty="0" smtClean="0"/>
              <a:t>Should it apply before or after the join?</a:t>
            </a:r>
          </a:p>
          <a:p>
            <a:pPr lvl="1" eaLnBrk="1" hangingPunct="1">
              <a:defRPr/>
            </a:pPr>
            <a:r>
              <a:rPr lang="en-US" sz="2400" dirty="0" smtClean="0"/>
              <a:t>Does it matter?</a:t>
            </a:r>
          </a:p>
          <a:p>
            <a:pPr lvl="1" eaLnBrk="1" hangingPunct="1">
              <a:defRPr/>
            </a:pPr>
            <a:r>
              <a:rPr lang="en-US" sz="2400" dirty="0" smtClean="0"/>
              <a:t>All conditions MUST be true</a:t>
            </a:r>
          </a:p>
          <a:p>
            <a:pPr eaLnBrk="1" hangingPunct="1">
              <a:defRPr/>
            </a:pPr>
            <a:r>
              <a:rPr lang="en-US" sz="2800" dirty="0" smtClean="0"/>
              <a:t>Should be added to the WHERE clause</a:t>
            </a:r>
          </a:p>
        </p:txBody>
      </p:sp>
      <p:sp>
        <p:nvSpPr>
          <p:cNvPr id="606213" name="Rectangle 5"/>
          <p:cNvSpPr>
            <a:spLocks noChangeArrowheads="1"/>
          </p:cNvSpPr>
          <p:nvPr/>
        </p:nvSpPr>
        <p:spPr bwMode="auto">
          <a:xfrm>
            <a:off x="404813" y="3178175"/>
            <a:ext cx="8453437" cy="30353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SELECT c.CustomerID AS [Customer Number]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, c.FirstName + ' ' + c.LastName AS [Customer Name]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, p.ProductName AS [Product Name]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, o.Quantity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FROM dbo.Customer AS c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INNER JOIN dbo.[Order] AS o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	ON c.CustomerID = o.CustomerID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INNER JOIN dbo.Product AS p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	ON p.ProductID = o.ProductID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INNER JOIN dbo.Category AS Cat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		ON Cat.CategoryID = p.CategoryID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WHERE cat.CategoryName = 'Water-related'</a:t>
            </a:r>
          </a:p>
        </p:txBody>
      </p:sp>
    </p:spTree>
    <p:extLst>
      <p:ext uri="{BB962C8B-B14F-4D97-AF65-F5344CB8AC3E}">
        <p14:creationId xmlns:p14="http://schemas.microsoft.com/office/powerpoint/2010/main" val="1289899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44475" y="947738"/>
            <a:ext cx="8785225" cy="55435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Adding a restriction to an OUTER Join</a:t>
            </a:r>
          </a:p>
          <a:p>
            <a:pPr lvl="1" eaLnBrk="1" hangingPunct="1">
              <a:defRPr/>
            </a:pPr>
            <a:r>
              <a:rPr lang="en-US" smtClean="0"/>
              <a:t>Can be added to FROM clause OR WHERE clause</a:t>
            </a:r>
          </a:p>
          <a:p>
            <a:pPr lvl="1" eaLnBrk="1" hangingPunct="1">
              <a:defRPr/>
            </a:pPr>
            <a:r>
              <a:rPr lang="en-US" smtClean="0"/>
              <a:t>Does it matter? YES! </a:t>
            </a:r>
          </a:p>
          <a:p>
            <a:pPr lvl="1" eaLnBrk="1" hangingPunct="1">
              <a:defRPr/>
            </a:pPr>
            <a:r>
              <a:rPr lang="en-US" smtClean="0"/>
              <a:t>Completely different queries</a:t>
            </a:r>
          </a:p>
          <a:p>
            <a:pPr eaLnBrk="1" hangingPunct="1">
              <a:defRPr/>
            </a:pPr>
            <a:r>
              <a:rPr lang="en-US" smtClean="0"/>
              <a:t>Adding restriction in FROM clause</a:t>
            </a:r>
          </a:p>
          <a:p>
            <a:pPr lvl="1" eaLnBrk="1" hangingPunct="1">
              <a:defRPr/>
            </a:pPr>
            <a:r>
              <a:rPr lang="en-US" smtClean="0"/>
              <a:t>Inner Join – intersection defined by FROM clause</a:t>
            </a:r>
          </a:p>
          <a:p>
            <a:pPr lvl="1" eaLnBrk="1" hangingPunct="1">
              <a:defRPr/>
            </a:pPr>
            <a:r>
              <a:rPr lang="en-US" smtClean="0"/>
              <a:t>Outer Join – adds rows that did not qualify</a:t>
            </a:r>
          </a:p>
          <a:p>
            <a:pPr eaLnBrk="1" hangingPunct="1">
              <a:defRPr/>
            </a:pPr>
            <a:r>
              <a:rPr lang="en-US" smtClean="0"/>
              <a:t>Adding restriction in WHERE clause</a:t>
            </a:r>
          </a:p>
          <a:p>
            <a:pPr lvl="1" eaLnBrk="1" hangingPunct="1">
              <a:defRPr/>
            </a:pPr>
            <a:r>
              <a:rPr lang="en-US" smtClean="0"/>
              <a:t>All rows must adhere to this condition</a:t>
            </a:r>
          </a:p>
        </p:txBody>
      </p:sp>
      <p:sp>
        <p:nvSpPr>
          <p:cNvPr id="607235" name="Rectangle 3"/>
          <p:cNvSpPr>
            <a:spLocks noGrp="1" noChangeAspect="1" noChangeArrowheads="1"/>
          </p:cNvSpPr>
          <p:nvPr>
            <p:ph type="title"/>
          </p:nvPr>
        </p:nvSpPr>
        <p:spPr>
          <a:xfrm>
            <a:off x="114300" y="149225"/>
            <a:ext cx="8393113" cy="695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Adding Search Arguments</a:t>
            </a:r>
          </a:p>
        </p:txBody>
      </p:sp>
    </p:spTree>
    <p:extLst>
      <p:ext uri="{BB962C8B-B14F-4D97-AF65-F5344CB8AC3E}">
        <p14:creationId xmlns:p14="http://schemas.microsoft.com/office/powerpoint/2010/main" val="4153094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14300" y="130175"/>
            <a:ext cx="8393113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Adding More Tables</a:t>
            </a:r>
          </a:p>
        </p:txBody>
      </p:sp>
      <p:sp>
        <p:nvSpPr>
          <p:cNvPr id="3758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11150" y="1004888"/>
            <a:ext cx="8245475" cy="54959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Order is not relevant for performance</a:t>
            </a:r>
          </a:p>
          <a:p>
            <a:pPr eaLnBrk="1" hangingPunct="1">
              <a:defRPr/>
            </a:pPr>
            <a:r>
              <a:rPr lang="en-US" smtClean="0"/>
              <a:t>Processing order and internal join type are determined by SQL Server (unless hints used)</a:t>
            </a:r>
          </a:p>
          <a:p>
            <a:pPr eaLnBrk="1" hangingPunct="1">
              <a:defRPr/>
            </a:pPr>
            <a:r>
              <a:rPr lang="en-US" smtClean="0"/>
              <a:t>Added table only needs to join to ANY previously listed table</a:t>
            </a:r>
          </a:p>
          <a:p>
            <a:pPr eaLnBrk="1" hangingPunct="1">
              <a:defRPr/>
            </a:pPr>
            <a:r>
              <a:rPr lang="en-US" smtClean="0"/>
              <a:t>Watch logic if LEFT/RIGHT/FULL are used – may need to continue adding LEFT/RIGHT/FULL to preserve rows</a:t>
            </a:r>
          </a:p>
          <a:p>
            <a:pPr eaLnBrk="1" hangingPunct="1">
              <a:defRPr/>
            </a:pPr>
            <a:r>
              <a:rPr lang="en-US" smtClean="0"/>
              <a:t>Might consider parenthesis to separate LEFT/RIGHT/FULL</a:t>
            </a:r>
          </a:p>
        </p:txBody>
      </p:sp>
    </p:spTree>
    <p:extLst>
      <p:ext uri="{BB962C8B-B14F-4D97-AF65-F5344CB8AC3E}">
        <p14:creationId xmlns:p14="http://schemas.microsoft.com/office/powerpoint/2010/main" val="31304871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74400" y="5681788"/>
            <a:ext cx="3865563" cy="900112"/>
            <a:chOff x="3888" y="2256"/>
            <a:chExt cx="2435" cy="567"/>
          </a:xfrm>
          <a:effectLst/>
        </p:grpSpPr>
        <p:sp>
          <p:nvSpPr>
            <p:cNvPr id="374787" name="Rectangle 3"/>
            <p:cNvSpPr>
              <a:spLocks noChangeArrowheads="1"/>
            </p:cNvSpPr>
            <p:nvPr/>
          </p:nvSpPr>
          <p:spPr bwMode="auto">
            <a:xfrm>
              <a:off x="3888" y="2256"/>
              <a:ext cx="1283" cy="183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Employee Name</a:t>
              </a:r>
            </a:p>
          </p:txBody>
        </p:sp>
        <p:sp>
          <p:nvSpPr>
            <p:cNvPr id="374788" name="Rectangle 4"/>
            <p:cNvSpPr>
              <a:spLocks noChangeArrowheads="1"/>
            </p:cNvSpPr>
            <p:nvPr/>
          </p:nvSpPr>
          <p:spPr bwMode="auto">
            <a:xfrm>
              <a:off x="3888" y="2439"/>
              <a:ext cx="1283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Bob Smith</a:t>
              </a:r>
            </a:p>
          </p:txBody>
        </p:sp>
        <p:sp>
          <p:nvSpPr>
            <p:cNvPr id="374789" name="Rectangle 5"/>
            <p:cNvSpPr>
              <a:spLocks noChangeArrowheads="1"/>
            </p:cNvSpPr>
            <p:nvPr/>
          </p:nvSpPr>
          <p:spPr bwMode="auto">
            <a:xfrm>
              <a:off x="3888" y="2631"/>
              <a:ext cx="1283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Kimberly Tripp</a:t>
              </a:r>
            </a:p>
          </p:txBody>
        </p:sp>
        <p:sp>
          <p:nvSpPr>
            <p:cNvPr id="374790" name="Rectangle 6"/>
            <p:cNvSpPr>
              <a:spLocks noChangeArrowheads="1"/>
            </p:cNvSpPr>
            <p:nvPr/>
          </p:nvSpPr>
          <p:spPr bwMode="auto">
            <a:xfrm>
              <a:off x="5040" y="2256"/>
              <a:ext cx="1283" cy="183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Manager Name</a:t>
              </a:r>
            </a:p>
          </p:txBody>
        </p:sp>
        <p:sp>
          <p:nvSpPr>
            <p:cNvPr id="374791" name="Rectangle 7"/>
            <p:cNvSpPr>
              <a:spLocks noChangeArrowheads="1"/>
            </p:cNvSpPr>
            <p:nvPr/>
          </p:nvSpPr>
          <p:spPr bwMode="auto">
            <a:xfrm>
              <a:off x="5040" y="2439"/>
              <a:ext cx="1283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NULL</a:t>
              </a:r>
            </a:p>
          </p:txBody>
        </p:sp>
        <p:sp>
          <p:nvSpPr>
            <p:cNvPr id="374792" name="Rectangle 8"/>
            <p:cNvSpPr>
              <a:spLocks noChangeArrowheads="1"/>
            </p:cNvSpPr>
            <p:nvPr/>
          </p:nvSpPr>
          <p:spPr bwMode="auto">
            <a:xfrm>
              <a:off x="5040" y="2631"/>
              <a:ext cx="1283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Bob Smith</a:t>
              </a:r>
            </a:p>
          </p:txBody>
        </p:sp>
      </p:grpSp>
      <p:sp>
        <p:nvSpPr>
          <p:cNvPr id="374793" name="AutoShape 9"/>
          <p:cNvSpPr>
            <a:spLocks noChangeArrowheads="1"/>
          </p:cNvSpPr>
          <p:nvPr/>
        </p:nvSpPr>
        <p:spPr bwMode="auto">
          <a:xfrm>
            <a:off x="4084125" y="5315075"/>
            <a:ext cx="447675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chemeClr val="tx2">
                  <a:gamma/>
                  <a:shade val="56078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56078"/>
                  <a:invGamma/>
                </a:schemeClr>
              </a:gs>
            </a:gsLst>
            <a:lin ang="2700000" scaled="1"/>
          </a:gradFill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909925" y="2538913"/>
            <a:ext cx="3865563" cy="595312"/>
            <a:chOff x="2466" y="1659"/>
            <a:chExt cx="2435" cy="375"/>
          </a:xfrm>
          <a:effectLst/>
        </p:grpSpPr>
        <p:sp>
          <p:nvSpPr>
            <p:cNvPr id="374795" name="Rectangle 11"/>
            <p:cNvSpPr>
              <a:spLocks noChangeArrowheads="1"/>
            </p:cNvSpPr>
            <p:nvPr/>
          </p:nvSpPr>
          <p:spPr bwMode="auto">
            <a:xfrm>
              <a:off x="2466" y="1659"/>
              <a:ext cx="1283" cy="183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Employee Name</a:t>
              </a:r>
            </a:p>
          </p:txBody>
        </p:sp>
        <p:sp>
          <p:nvSpPr>
            <p:cNvPr id="374796" name="Rectangle 12"/>
            <p:cNvSpPr>
              <a:spLocks noChangeArrowheads="1"/>
            </p:cNvSpPr>
            <p:nvPr/>
          </p:nvSpPr>
          <p:spPr bwMode="auto">
            <a:xfrm>
              <a:off x="2466" y="1842"/>
              <a:ext cx="1283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Kimberly Tripp</a:t>
              </a:r>
            </a:p>
          </p:txBody>
        </p:sp>
        <p:sp>
          <p:nvSpPr>
            <p:cNvPr id="374797" name="Rectangle 13"/>
            <p:cNvSpPr>
              <a:spLocks noChangeArrowheads="1"/>
            </p:cNvSpPr>
            <p:nvPr/>
          </p:nvSpPr>
          <p:spPr bwMode="auto">
            <a:xfrm>
              <a:off x="3618" y="1659"/>
              <a:ext cx="1283" cy="183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Manager Name</a:t>
              </a:r>
            </a:p>
          </p:txBody>
        </p:sp>
        <p:sp>
          <p:nvSpPr>
            <p:cNvPr id="374798" name="Rectangle 14"/>
            <p:cNvSpPr>
              <a:spLocks noChangeArrowheads="1"/>
            </p:cNvSpPr>
            <p:nvPr/>
          </p:nvSpPr>
          <p:spPr bwMode="auto">
            <a:xfrm>
              <a:off x="3618" y="1842"/>
              <a:ext cx="1283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Bob Smith</a:t>
              </a:r>
            </a:p>
          </p:txBody>
        </p:sp>
      </p:grpSp>
      <p:sp>
        <p:nvSpPr>
          <p:cNvPr id="374799" name="AutoShape 15"/>
          <p:cNvSpPr>
            <a:spLocks noChangeArrowheads="1"/>
          </p:cNvSpPr>
          <p:nvPr/>
        </p:nvSpPr>
        <p:spPr bwMode="auto">
          <a:xfrm>
            <a:off x="6519650" y="2200775"/>
            <a:ext cx="447675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chemeClr val="tx2">
                  <a:gamma/>
                  <a:shade val="56078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56078"/>
                  <a:invGamma/>
                </a:schemeClr>
              </a:gs>
            </a:gsLst>
            <a:lin ang="2700000" scaled="1"/>
          </a:gradFill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74800" name="Rectangle 16"/>
          <p:cNvSpPr>
            <a:spLocks noGrp="1" noChangeAspect="1" noChangeArrowheads="1"/>
          </p:cNvSpPr>
          <p:nvPr>
            <p:ph type="title"/>
          </p:nvPr>
        </p:nvSpPr>
        <p:spPr>
          <a:xfrm>
            <a:off x="142875" y="139700"/>
            <a:ext cx="8393113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Joining a Table to Itself</a:t>
            </a:r>
          </a:p>
        </p:txBody>
      </p:sp>
      <p:sp>
        <p:nvSpPr>
          <p:cNvPr id="374801" name="Rectangle 17"/>
          <p:cNvSpPr>
            <a:spLocks noChangeArrowheads="1"/>
          </p:cNvSpPr>
          <p:nvPr/>
        </p:nvSpPr>
        <p:spPr bwMode="auto">
          <a:xfrm>
            <a:off x="2486025" y="844791"/>
            <a:ext cx="6505575" cy="1323439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E.FName + ' ' + E.LName AS 'Employee Name',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M.FName + ' ' + M.LName AS 'Manager Name' 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 dbo.EmployeeSelfJoin AS 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INNER JOIN dbo.EmployeeSelfJoin AS M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ON E.MgrID = M.EmpID</a:t>
            </a:r>
          </a:p>
        </p:txBody>
      </p:sp>
      <p:sp>
        <p:nvSpPr>
          <p:cNvPr id="374802" name="Rectangle 18"/>
          <p:cNvSpPr>
            <a:spLocks noChangeArrowheads="1"/>
          </p:cNvSpPr>
          <p:nvPr/>
        </p:nvSpPr>
        <p:spPr bwMode="auto">
          <a:xfrm>
            <a:off x="283650" y="3743691"/>
            <a:ext cx="6905625" cy="156966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-- Use a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LEFT OUTER SELF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Join!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E.FName + ' ' + E.LName AS 'Employee Name',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M.FName + ' ' + M.LName AS 'Manager Name' 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 dbo.EmployeeSelfJoin AS 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LEFT OUTER JOIN dbo.EmployeeSelfJoin AS M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ON E.MgrID = M.EmpID</a:t>
            </a:r>
          </a:p>
        </p:txBody>
      </p:sp>
      <p:sp>
        <p:nvSpPr>
          <p:cNvPr id="38921" name="Text Box 19"/>
          <p:cNvSpPr txBox="1">
            <a:spLocks noChangeArrowheads="1"/>
          </p:cNvSpPr>
          <p:nvPr/>
        </p:nvSpPr>
        <p:spPr bwMode="auto">
          <a:xfrm>
            <a:off x="441325" y="1334500"/>
            <a:ext cx="19335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1600">
                <a:solidFill>
                  <a:schemeClr val="tx1"/>
                </a:solidFill>
                <a:latin typeface="Arial" charset="0"/>
              </a:rPr>
              <a:t>EmployeeSelfJoin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14300" y="1696450"/>
            <a:ext cx="2971800" cy="838200"/>
            <a:chOff x="72" y="1182"/>
            <a:chExt cx="1872" cy="528"/>
          </a:xfrm>
          <a:effectLst/>
        </p:grpSpPr>
        <p:sp>
          <p:nvSpPr>
            <p:cNvPr id="374805" name="Rectangle 21"/>
            <p:cNvSpPr>
              <a:spLocks noChangeArrowheads="1"/>
            </p:cNvSpPr>
            <p:nvPr/>
          </p:nvSpPr>
          <p:spPr bwMode="auto">
            <a:xfrm>
              <a:off x="72" y="1182"/>
              <a:ext cx="686" cy="164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EmpID</a:t>
              </a:r>
            </a:p>
          </p:txBody>
        </p:sp>
        <p:sp>
          <p:nvSpPr>
            <p:cNvPr id="374806" name="Rectangle 22"/>
            <p:cNvSpPr>
              <a:spLocks noChangeArrowheads="1"/>
            </p:cNvSpPr>
            <p:nvPr/>
          </p:nvSpPr>
          <p:spPr bwMode="auto">
            <a:xfrm>
              <a:off x="72" y="1346"/>
              <a:ext cx="686" cy="1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374807" name="Rectangle 23"/>
            <p:cNvSpPr>
              <a:spLocks noChangeArrowheads="1"/>
            </p:cNvSpPr>
            <p:nvPr/>
          </p:nvSpPr>
          <p:spPr bwMode="auto">
            <a:xfrm>
              <a:off x="72" y="1518"/>
              <a:ext cx="68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2</a:t>
              </a:r>
            </a:p>
          </p:txBody>
        </p:sp>
        <p:sp>
          <p:nvSpPr>
            <p:cNvPr id="374808" name="Rectangle 24"/>
            <p:cNvSpPr>
              <a:spLocks noChangeArrowheads="1"/>
            </p:cNvSpPr>
            <p:nvPr/>
          </p:nvSpPr>
          <p:spPr bwMode="auto">
            <a:xfrm>
              <a:off x="758" y="1182"/>
              <a:ext cx="624" cy="164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LName</a:t>
              </a:r>
            </a:p>
          </p:txBody>
        </p:sp>
        <p:sp>
          <p:nvSpPr>
            <p:cNvPr id="374809" name="Rectangle 25"/>
            <p:cNvSpPr>
              <a:spLocks noChangeArrowheads="1"/>
            </p:cNvSpPr>
            <p:nvPr/>
          </p:nvSpPr>
          <p:spPr bwMode="auto">
            <a:xfrm>
              <a:off x="758" y="1346"/>
              <a:ext cx="624" cy="1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Smith</a:t>
              </a:r>
            </a:p>
          </p:txBody>
        </p:sp>
        <p:sp>
          <p:nvSpPr>
            <p:cNvPr id="374810" name="Rectangle 26"/>
            <p:cNvSpPr>
              <a:spLocks noChangeArrowheads="1"/>
            </p:cNvSpPr>
            <p:nvPr/>
          </p:nvSpPr>
          <p:spPr bwMode="auto">
            <a:xfrm>
              <a:off x="758" y="1518"/>
              <a:ext cx="624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Tripp</a:t>
              </a:r>
            </a:p>
          </p:txBody>
        </p:sp>
        <p:sp>
          <p:nvSpPr>
            <p:cNvPr id="374811" name="Rectangle 27"/>
            <p:cNvSpPr>
              <a:spLocks noChangeArrowheads="1"/>
            </p:cNvSpPr>
            <p:nvPr/>
          </p:nvSpPr>
          <p:spPr bwMode="auto">
            <a:xfrm>
              <a:off x="1382" y="1182"/>
              <a:ext cx="562" cy="164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ctr" eaLnBrk="0" hangingPunct="0">
                <a:lnSpc>
                  <a:spcPct val="100000"/>
                </a:lnSpc>
                <a:defRPr/>
              </a:pPr>
              <a:r>
                <a:rPr lang="en-US" sz="1600" i="1">
                  <a:solidFill>
                    <a:schemeClr val="bg1"/>
                  </a:solidFill>
                  <a:latin typeface="Arial Narrow" pitchFamily="34" charset="0"/>
                </a:rPr>
                <a:t>MgrID</a:t>
              </a:r>
            </a:p>
          </p:txBody>
        </p:sp>
        <p:sp>
          <p:nvSpPr>
            <p:cNvPr id="374812" name="Rectangle 28"/>
            <p:cNvSpPr>
              <a:spLocks noChangeArrowheads="1"/>
            </p:cNvSpPr>
            <p:nvPr/>
          </p:nvSpPr>
          <p:spPr bwMode="auto">
            <a:xfrm>
              <a:off x="1382" y="1346"/>
              <a:ext cx="562" cy="1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NULL</a:t>
              </a:r>
            </a:p>
          </p:txBody>
        </p:sp>
        <p:sp>
          <p:nvSpPr>
            <p:cNvPr id="374813" name="Rectangle 29"/>
            <p:cNvSpPr>
              <a:spLocks noChangeArrowheads="1"/>
            </p:cNvSpPr>
            <p:nvPr/>
          </p:nvSpPr>
          <p:spPr bwMode="auto">
            <a:xfrm>
              <a:off x="1382" y="1518"/>
              <a:ext cx="56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tIns="91440" bIns="91440" anchor="ctr"/>
            <a:lstStyle/>
            <a:p>
              <a:pPr algn="r" eaLnBrk="0" hangingPunct="0">
                <a:lnSpc>
                  <a:spcPct val="100000"/>
                </a:lnSpc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</a:rPr>
                <a:t>1</a:t>
              </a:r>
            </a:p>
          </p:txBody>
        </p:sp>
      </p:grpSp>
      <p:sp>
        <p:nvSpPr>
          <p:cNvPr id="374814" name="Text Box 30"/>
          <p:cNvSpPr txBox="1">
            <a:spLocks noChangeArrowheads="1"/>
          </p:cNvSpPr>
          <p:nvPr/>
        </p:nvSpPr>
        <p:spPr bwMode="auto">
          <a:xfrm>
            <a:off x="2655300" y="2890763"/>
            <a:ext cx="522287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i="1" dirty="0">
                <a:solidFill>
                  <a:schemeClr val="accent1"/>
                </a:solidFill>
                <a:latin typeface="Arial" charset="0"/>
              </a:rPr>
              <a:t>What about Bob?</a:t>
            </a:r>
          </a:p>
          <a:p>
            <a:pPr>
              <a:lnSpc>
                <a:spcPct val="100000"/>
              </a:lnSpc>
              <a:defRPr/>
            </a:pPr>
            <a:r>
              <a:rPr lang="en-US" sz="2000" i="1" dirty="0">
                <a:solidFill>
                  <a:schemeClr val="accent1"/>
                </a:solidFill>
                <a:latin typeface="Arial" charset="0"/>
              </a:rPr>
              <a:t>As an “Employee” Bob should show up…</a:t>
            </a:r>
          </a:p>
        </p:txBody>
      </p:sp>
    </p:spTree>
    <p:extLst>
      <p:ext uri="{BB962C8B-B14F-4D97-AF65-F5344CB8AC3E}">
        <p14:creationId xmlns:p14="http://schemas.microsoft.com/office/powerpoint/2010/main" val="4057965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2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The Consistency List</a:t>
            </a:r>
          </a:p>
        </p:txBody>
      </p:sp>
      <p:sp>
        <p:nvSpPr>
          <p:cNvPr id="33280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71450" y="949325"/>
            <a:ext cx="8388350" cy="557371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Minimize data requested/returned</a:t>
            </a:r>
          </a:p>
          <a:p>
            <a:pPr lvl="1" eaLnBrk="1" hangingPunct="1">
              <a:defRPr/>
            </a:pPr>
            <a:r>
              <a:rPr lang="en-US" smtClean="0"/>
              <a:t>Projection</a:t>
            </a:r>
          </a:p>
          <a:p>
            <a:pPr lvl="1" eaLnBrk="1" hangingPunct="1">
              <a:defRPr/>
            </a:pPr>
            <a:r>
              <a:rPr lang="en-US" smtClean="0"/>
              <a:t>SELECTion</a:t>
            </a:r>
          </a:p>
          <a:p>
            <a:pPr lvl="1" eaLnBrk="1" hangingPunct="1">
              <a:defRPr/>
            </a:pPr>
            <a:r>
              <a:rPr lang="en-US" smtClean="0"/>
              <a:t>Joins</a:t>
            </a:r>
          </a:p>
          <a:p>
            <a:pPr eaLnBrk="1" hangingPunct="1">
              <a:defRPr/>
            </a:pPr>
            <a:r>
              <a:rPr lang="en-US" smtClean="0"/>
              <a:t>Use table aliases</a:t>
            </a:r>
          </a:p>
          <a:p>
            <a:pPr eaLnBrk="1" hangingPunct="1">
              <a:defRPr/>
            </a:pPr>
            <a:r>
              <a:rPr lang="en-US" smtClean="0"/>
              <a:t>Descriptive Column Headers</a:t>
            </a:r>
          </a:p>
          <a:p>
            <a:pPr eaLnBrk="1" hangingPunct="1">
              <a:defRPr/>
            </a:pPr>
            <a:r>
              <a:rPr lang="en-US" smtClean="0"/>
              <a:t>Delimiters</a:t>
            </a:r>
          </a:p>
          <a:p>
            <a:pPr eaLnBrk="1" hangingPunct="1">
              <a:defRPr/>
            </a:pPr>
            <a:r>
              <a:rPr lang="en-US" smtClean="0"/>
              <a:t>Single Quotes for character strings</a:t>
            </a:r>
          </a:p>
          <a:p>
            <a:pPr eaLnBrk="1" hangingPunct="1">
              <a:defRPr/>
            </a:pPr>
            <a:r>
              <a:rPr lang="en-US" smtClean="0"/>
              <a:t>Formatting</a:t>
            </a:r>
          </a:p>
        </p:txBody>
      </p:sp>
    </p:spTree>
    <p:extLst>
      <p:ext uri="{BB962C8B-B14F-4D97-AF65-F5344CB8AC3E}">
        <p14:creationId xmlns:p14="http://schemas.microsoft.com/office/powerpoint/2010/main" val="763575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Non-equi Joins</a:t>
            </a:r>
          </a:p>
        </p:txBody>
      </p:sp>
      <p:sp>
        <p:nvSpPr>
          <p:cNvPr id="6225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ON clause not restricted to equals sign</a:t>
            </a:r>
          </a:p>
          <a:p>
            <a:pPr eaLnBrk="1" hangingPunct="1">
              <a:defRPr/>
            </a:pPr>
            <a:r>
              <a:rPr lang="en-US" smtClean="0"/>
              <a:t>Range joins can be used to create levels</a:t>
            </a:r>
          </a:p>
          <a:p>
            <a:pPr lvl="1" eaLnBrk="1" hangingPunct="1">
              <a:defRPr/>
            </a:pPr>
            <a:r>
              <a:rPr lang="en-US" smtClean="0"/>
              <a:t>Use BETWEEN in ON clause</a:t>
            </a:r>
          </a:p>
          <a:p>
            <a:pPr eaLnBrk="1" hangingPunct="1">
              <a:defRPr/>
            </a:pPr>
            <a:r>
              <a:rPr lang="en-US" smtClean="0"/>
              <a:t>Non-equi joins can be used to create pairs</a:t>
            </a:r>
          </a:p>
          <a:p>
            <a:pPr lvl="1" eaLnBrk="1" hangingPunct="1">
              <a:defRPr/>
            </a:pPr>
            <a:r>
              <a:rPr lang="en-US" smtClean="0"/>
              <a:t>You don't want row to be matched with itself</a:t>
            </a:r>
          </a:p>
          <a:p>
            <a:pPr lvl="1" eaLnBrk="1" hangingPunct="1">
              <a:defRPr/>
            </a:pPr>
            <a:r>
              <a:rPr lang="en-US" smtClean="0"/>
              <a:t>Match is not on foreign key column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06719895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Non-equi join</a:t>
            </a:r>
          </a:p>
        </p:txBody>
      </p:sp>
      <p:sp>
        <p:nvSpPr>
          <p:cNvPr id="623621" name="Rectangle 5"/>
          <p:cNvSpPr>
            <a:spLocks noChangeArrowheads="1"/>
          </p:cNvSpPr>
          <p:nvPr/>
        </p:nvSpPr>
        <p:spPr bwMode="auto">
          <a:xfrm>
            <a:off x="344488" y="1685925"/>
            <a:ext cx="8453437" cy="352425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find authors in the same city with related books</a:t>
            </a:r>
          </a:p>
          <a:p>
            <a:pPr>
              <a:lnSpc>
                <a:spcPct val="100000"/>
              </a:lnSpc>
              <a:defRPr/>
            </a:pP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DISTINCT a1.au_fname + ' ' + a1.au_lname AS Author1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, a1.city AS Author1City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, a2.au_fname + ' ' + a2.au_lname AS Author2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 authors AS a1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	JOIN titleauthor AS ta1 ON a1.au_id = ta1.au_id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	JOIN titles as t1 ON t1.title_id = ta1.title_id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	JOIN authors as a2 ON a1.city = a2.city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 AND a1.state = a2.state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AND a1.au_id &lt; a2.au_id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	JOIN titleauthor AS ta2 ON a2.au_id = ta2.au_id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	JOIN titles as t2 ON t2.title_id = ta2.title_id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WHERE t1.type = 'business' AND t2.type = 'business'</a:t>
            </a:r>
          </a:p>
        </p:txBody>
      </p:sp>
    </p:spTree>
    <p:extLst>
      <p:ext uri="{BB962C8B-B14F-4D97-AF65-F5344CB8AC3E}">
        <p14:creationId xmlns:p14="http://schemas.microsoft.com/office/powerpoint/2010/main" val="402757002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query plan?</a:t>
            </a:r>
          </a:p>
        </p:txBody>
      </p:sp>
      <p:sp>
        <p:nvSpPr>
          <p:cNvPr id="86528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Query plan is a set of iterators</a:t>
            </a:r>
          </a:p>
          <a:p>
            <a:pPr lvl="1"/>
            <a:r>
              <a:rPr lang="en-US"/>
              <a:t>nested loops/hash match/merge join</a:t>
            </a:r>
          </a:p>
          <a:p>
            <a:pPr lvl="1"/>
            <a:r>
              <a:rPr lang="en-US"/>
              <a:t>aggregate iterators</a:t>
            </a:r>
          </a:p>
          <a:p>
            <a:pPr lvl="1"/>
            <a:r>
              <a:rPr lang="en-US"/>
              <a:t>others...</a:t>
            </a:r>
          </a:p>
          <a:p>
            <a:r>
              <a:rPr lang="en-US"/>
              <a:t>Two major iterator types</a:t>
            </a:r>
          </a:p>
          <a:p>
            <a:pPr lvl="1"/>
            <a:r>
              <a:rPr lang="en-US"/>
              <a:t>Stop and go - must read all rows before acting on any of them (e.g. sort, hash join)</a:t>
            </a:r>
          </a:p>
          <a:p>
            <a:pPr lvl="1"/>
            <a:r>
              <a:rPr lang="en-US"/>
              <a:t>Pipelined - can act on one row at a time</a:t>
            </a:r>
          </a:p>
          <a:p>
            <a:pPr lvl="2"/>
            <a:r>
              <a:rPr lang="en-US"/>
              <a:t>(e.g. nested loops, merge join)</a:t>
            </a:r>
          </a:p>
        </p:txBody>
      </p:sp>
    </p:spTree>
    <p:extLst>
      <p:ext uri="{BB962C8B-B14F-4D97-AF65-F5344CB8AC3E}">
        <p14:creationId xmlns:p14="http://schemas.microsoft.com/office/powerpoint/2010/main" val="4205191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Iterator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iterator types for joins</a:t>
            </a:r>
          </a:p>
          <a:p>
            <a:pPr lvl="1"/>
            <a:r>
              <a:rPr lang="en-US" dirty="0" smtClean="0"/>
              <a:t>Nested Loops</a:t>
            </a:r>
          </a:p>
          <a:p>
            <a:pPr lvl="1"/>
            <a:r>
              <a:rPr lang="en-US" dirty="0" smtClean="0"/>
              <a:t>Merge </a:t>
            </a:r>
          </a:p>
          <a:p>
            <a:pPr lvl="1"/>
            <a:r>
              <a:rPr lang="en-US" dirty="0" smtClean="0"/>
              <a:t>Hash</a:t>
            </a:r>
          </a:p>
          <a:p>
            <a:r>
              <a:rPr lang="en-US" dirty="0" smtClean="0"/>
              <a:t>Two iterators for aggregation</a:t>
            </a:r>
          </a:p>
          <a:p>
            <a:pPr lvl="1"/>
            <a:r>
              <a:rPr lang="en-US" dirty="0" smtClean="0"/>
              <a:t>Stream aggregate</a:t>
            </a:r>
          </a:p>
          <a:p>
            <a:pPr lvl="1"/>
            <a:r>
              <a:rPr lang="en-US" dirty="0" smtClean="0"/>
              <a:t>Hash aggregate</a:t>
            </a:r>
          </a:p>
          <a:p>
            <a:pPr marL="576263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3801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Only considered if multiple processors</a:t>
            </a:r>
          </a:p>
          <a:p>
            <a:r>
              <a:rPr lang="en-US" dirty="0" smtClean="0"/>
              <a:t>Max degree of parallelism decided at exec time</a:t>
            </a:r>
          </a:p>
          <a:p>
            <a:pPr lvl="1"/>
            <a:r>
              <a:rPr lang="en-US" dirty="0" smtClean="0"/>
              <a:t>Can be decreased by query hint</a:t>
            </a:r>
          </a:p>
          <a:p>
            <a:r>
              <a:rPr lang="en-US" dirty="0" smtClean="0"/>
              <a:t>Three parallelism iterators</a:t>
            </a:r>
          </a:p>
          <a:p>
            <a:pPr lvl="1"/>
            <a:r>
              <a:rPr lang="en-US" dirty="0" smtClean="0"/>
              <a:t>Distribute streams</a:t>
            </a:r>
          </a:p>
          <a:p>
            <a:pPr lvl="1"/>
            <a:r>
              <a:rPr lang="en-US" dirty="0" smtClean="0"/>
              <a:t>Gather streams</a:t>
            </a:r>
          </a:p>
          <a:p>
            <a:pPr lvl="1"/>
            <a:r>
              <a:rPr lang="en-US" dirty="0" smtClean="0"/>
              <a:t>Repartition streams</a:t>
            </a:r>
          </a:p>
          <a:p>
            <a:r>
              <a:rPr lang="en-US" dirty="0" smtClean="0"/>
              <a:t>Five partitioning types</a:t>
            </a:r>
          </a:p>
          <a:p>
            <a:pPr lvl="1"/>
            <a:r>
              <a:rPr lang="en-US" dirty="0" smtClean="0"/>
              <a:t>Broadcast</a:t>
            </a:r>
          </a:p>
          <a:p>
            <a:pPr lvl="1"/>
            <a:r>
              <a:rPr lang="en-US" dirty="0" smtClean="0"/>
              <a:t>Round Robin</a:t>
            </a:r>
          </a:p>
          <a:p>
            <a:pPr lvl="1"/>
            <a:r>
              <a:rPr lang="en-US" dirty="0" smtClean="0"/>
              <a:t>Hash</a:t>
            </a:r>
          </a:p>
          <a:p>
            <a:pPr lvl="1"/>
            <a:r>
              <a:rPr lang="en-US" dirty="0" smtClean="0"/>
              <a:t>Range</a:t>
            </a:r>
          </a:p>
          <a:p>
            <a:pPr lvl="1"/>
            <a:r>
              <a:rPr lang="en-US" dirty="0" smtClean="0"/>
              <a:t>Demand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7337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Subqueries</a:t>
            </a:r>
          </a:p>
        </p:txBody>
      </p:sp>
      <p:sp>
        <p:nvSpPr>
          <p:cNvPr id="6297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Subqueries</a:t>
            </a:r>
            <a:r>
              <a:rPr lang="en-US" dirty="0" smtClean="0"/>
              <a:t> allow you to use more than query as part of a single SQL statement</a:t>
            </a:r>
          </a:p>
          <a:p>
            <a:pPr eaLnBrk="1" hangingPunct="1">
              <a:defRPr/>
            </a:pPr>
            <a:r>
              <a:rPr lang="en-US" dirty="0" smtClean="0"/>
              <a:t>Scalar/</a:t>
            </a:r>
            <a:r>
              <a:rPr lang="en-US" dirty="0" err="1" smtClean="0"/>
              <a:t>Multivalued</a:t>
            </a:r>
            <a:r>
              <a:rPr lang="en-US" dirty="0" smtClean="0"/>
              <a:t> </a:t>
            </a:r>
            <a:r>
              <a:rPr lang="en-US" dirty="0" err="1" smtClean="0"/>
              <a:t>subqueries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Standalone/Correlated </a:t>
            </a:r>
            <a:r>
              <a:rPr lang="en-US" dirty="0" err="1" smtClean="0"/>
              <a:t>subqueries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err="1" smtClean="0"/>
              <a:t>Subqueries</a:t>
            </a:r>
            <a:r>
              <a:rPr lang="en-US" dirty="0" smtClean="0"/>
              <a:t> can be used in the SELECT list, FROM, WHERE, ON, HAVING clauses</a:t>
            </a:r>
          </a:p>
        </p:txBody>
      </p:sp>
      <p:sp>
        <p:nvSpPr>
          <p:cNvPr id="629764" name="Rectangle 4"/>
          <p:cNvSpPr>
            <a:spLocks noChangeArrowheads="1"/>
          </p:cNvSpPr>
          <p:nvPr/>
        </p:nvSpPr>
        <p:spPr bwMode="auto">
          <a:xfrm>
            <a:off x="416750" y="4575257"/>
            <a:ext cx="7920038" cy="83502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t.title_id AS [TitleID],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t.price - (SELECT AVG(price) FROM titles) AS [PriceDiff]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   titles AS t </a:t>
            </a:r>
          </a:p>
        </p:txBody>
      </p:sp>
    </p:spTree>
    <p:extLst>
      <p:ext uri="{BB962C8B-B14F-4D97-AF65-F5344CB8AC3E}">
        <p14:creationId xmlns:p14="http://schemas.microsoft.com/office/powerpoint/2010/main" val="3364093377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Subqueries and Predicates</a:t>
            </a:r>
          </a:p>
        </p:txBody>
      </p:sp>
      <p:sp>
        <p:nvSpPr>
          <p:cNvPr id="6307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You can compare single values or sets</a:t>
            </a:r>
          </a:p>
          <a:p>
            <a:pPr lvl="1" eaLnBrk="1" hangingPunct="1">
              <a:defRPr/>
            </a:pPr>
            <a:r>
              <a:rPr lang="en-US" smtClean="0"/>
              <a:t>In the WHERE clause</a:t>
            </a:r>
          </a:p>
          <a:p>
            <a:pPr lvl="1" eaLnBrk="1" hangingPunct="1">
              <a:defRPr/>
            </a:pPr>
            <a:r>
              <a:rPr lang="en-US" smtClean="0"/>
              <a:t>In the HAVING clause</a:t>
            </a:r>
          </a:p>
          <a:p>
            <a:pPr eaLnBrk="1" hangingPunct="1">
              <a:defRPr/>
            </a:pPr>
            <a:r>
              <a:rPr lang="en-US" smtClean="0"/>
              <a:t>Type determines useable predicates</a:t>
            </a:r>
          </a:p>
          <a:p>
            <a:pPr lvl="1" eaLnBrk="1" hangingPunct="1">
              <a:defRPr/>
            </a:pPr>
            <a:r>
              <a:rPr lang="en-US" smtClean="0"/>
              <a:t>Scalar subqueries must be used for scalar predicates</a:t>
            </a:r>
          </a:p>
          <a:p>
            <a:pPr lvl="1" eaLnBrk="1" hangingPunct="1">
              <a:defRPr/>
            </a:pPr>
            <a:r>
              <a:rPr lang="en-US" smtClean="0"/>
              <a:t>Scalar predicates</a:t>
            </a:r>
          </a:p>
          <a:p>
            <a:pPr lvl="2" eaLnBrk="1" hangingPunct="1">
              <a:defRPr/>
            </a:pPr>
            <a:r>
              <a:rPr lang="en-US" smtClean="0"/>
              <a:t>&lt;, &gt;, =, !=, &lt; &gt;, &lt;=, &gt;= </a:t>
            </a:r>
          </a:p>
          <a:p>
            <a:pPr lvl="1" eaLnBrk="1" hangingPunct="1">
              <a:defRPr/>
            </a:pPr>
            <a:r>
              <a:rPr lang="en-US" smtClean="0"/>
              <a:t>Set based (quantified) predicates</a:t>
            </a:r>
          </a:p>
          <a:p>
            <a:pPr lvl="2" eaLnBrk="1" hangingPunct="1">
              <a:defRPr/>
            </a:pPr>
            <a:r>
              <a:rPr lang="en-US" smtClean="0"/>
              <a:t>IN, NOT IN, EXISTS, NOT EXISTS, ANY, ALL</a:t>
            </a:r>
          </a:p>
        </p:txBody>
      </p:sp>
    </p:spTree>
    <p:extLst>
      <p:ext uri="{BB962C8B-B14F-4D97-AF65-F5344CB8AC3E}">
        <p14:creationId xmlns:p14="http://schemas.microsoft.com/office/powerpoint/2010/main" val="286519966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Using Subqueries and Predicates</a:t>
            </a:r>
          </a:p>
        </p:txBody>
      </p:sp>
      <p:sp>
        <p:nvSpPr>
          <p:cNvPr id="631813" name="Rectangle 5"/>
          <p:cNvSpPr>
            <a:spLocks noChangeArrowheads="1"/>
          </p:cNvSpPr>
          <p:nvPr/>
        </p:nvSpPr>
        <p:spPr bwMode="auto">
          <a:xfrm>
            <a:off x="1130300" y="1092200"/>
            <a:ext cx="6838950" cy="52355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single value, OK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authors whose books had better than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avg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sales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au_id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ta.title_id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title,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ytd_sales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FROM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titleauthor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AS ta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JOIN titles t ON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ta.title_id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=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t.title_id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WHERE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ytd_sales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&gt;=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(SELECT AVG(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ytd_sales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 FROM titles)</a:t>
            </a:r>
          </a:p>
          <a:p>
            <a:pPr>
              <a:lnSpc>
                <a:spcPct val="100000"/>
              </a:lnSpc>
              <a:defRPr/>
            </a:pP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multivalue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an error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titles.title_id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title, royalty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FROM titles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WHERE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titles.royalty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&gt;=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(SELECT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roysched.royalty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FROM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roysched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 </a:t>
            </a:r>
          </a:p>
          <a:p>
            <a:pPr>
              <a:lnSpc>
                <a:spcPct val="100000"/>
              </a:lnSpc>
              <a:defRPr/>
            </a:pP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multivalue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OK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authors who live in states where there are pubs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au.au_id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au.au_lname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, state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   authors AS au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WHERE 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au.state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IN (SELECT </a:t>
            </a:r>
            <a:r>
              <a:rPr lang="en-US" sz="1600" dirty="0" err="1">
                <a:solidFill>
                  <a:schemeClr val="bg2"/>
                </a:solidFill>
                <a:latin typeface="Lucida Console" pitchFamily="49" charset="0"/>
              </a:rPr>
              <a:t>p.state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FROM publishers AS p)</a:t>
            </a:r>
          </a:p>
        </p:txBody>
      </p:sp>
    </p:spTree>
    <p:extLst>
      <p:ext uri="{BB962C8B-B14F-4D97-AF65-F5344CB8AC3E}">
        <p14:creationId xmlns:p14="http://schemas.microsoft.com/office/powerpoint/2010/main" val="3905535708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Subqueries</a:t>
            </a:r>
            <a:r>
              <a:rPr lang="en-US" dirty="0" smtClean="0"/>
              <a:t>, NOT IN, and NULLs</a:t>
            </a:r>
          </a:p>
        </p:txBody>
      </p:sp>
      <p:sp>
        <p:nvSpPr>
          <p:cNvPr id="6328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Be careful using NOT IN predicates and sets that can contain NULL values</a:t>
            </a:r>
          </a:p>
          <a:p>
            <a:pPr lvl="1" eaLnBrk="1" hangingPunct="1">
              <a:defRPr/>
            </a:pPr>
            <a:r>
              <a:rPr lang="en-US" smtClean="0"/>
              <a:t>NOT IN + set with NULL value = NULL</a:t>
            </a:r>
          </a:p>
          <a:p>
            <a:pPr lvl="1" eaLnBrk="1" hangingPunct="1">
              <a:defRPr/>
            </a:pPr>
            <a:r>
              <a:rPr lang="en-US" smtClean="0"/>
              <a:t>Use ISNULL or COALESCE to be sure</a:t>
            </a: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820738" y="3813175"/>
            <a:ext cx="7267575" cy="181292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-- multivalue, OK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-- authors who live in states where there are not pubs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-- if publisher state contains NULL, no rows are returned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SELECT au.au_id, au.au_lname, state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FROM   authors AS au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WHERE  au.state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NOT IN (SELECT p.state FROM publishers AS p)</a:t>
            </a:r>
          </a:p>
        </p:txBody>
      </p:sp>
    </p:spTree>
    <p:extLst>
      <p:ext uri="{BB962C8B-B14F-4D97-AF65-F5344CB8AC3E}">
        <p14:creationId xmlns:p14="http://schemas.microsoft.com/office/powerpoint/2010/main" val="17555491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Correlated Subqueries</a:t>
            </a:r>
          </a:p>
        </p:txBody>
      </p:sp>
      <p:sp>
        <p:nvSpPr>
          <p:cNvPr id="63385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 correlated subquery is a subquery that refers that a table in the outer query</a:t>
            </a:r>
          </a:p>
          <a:p>
            <a:pPr lvl="1" eaLnBrk="1" hangingPunct="1">
              <a:defRPr/>
            </a:pPr>
            <a:r>
              <a:rPr lang="en-US" smtClean="0"/>
              <a:t>Can also be written as JOIN</a:t>
            </a:r>
          </a:p>
        </p:txBody>
      </p:sp>
      <p:sp>
        <p:nvSpPr>
          <p:cNvPr id="633860" name="Rectangle 4"/>
          <p:cNvSpPr>
            <a:spLocks noChangeArrowheads="1"/>
          </p:cNvSpPr>
          <p:nvPr/>
        </p:nvSpPr>
        <p:spPr bwMode="auto">
          <a:xfrm>
            <a:off x="915988" y="2894013"/>
            <a:ext cx="7267575" cy="30353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-- stores that have sold an order of more than 40 books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SELECT s.stor_id, s.stor_name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FROM   </a:t>
            </a:r>
            <a:r>
              <a:rPr lang="en-US" sz="1600">
                <a:solidFill>
                  <a:schemeClr val="bg1"/>
                </a:solidFill>
                <a:latin typeface="Lucida Console" pitchFamily="49" charset="0"/>
              </a:rPr>
              <a:t>stores AS 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WHERE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(SELECT MAX(qty) FROM sales sa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 WHERE sa.stor_id = </a:t>
            </a:r>
            <a:r>
              <a:rPr lang="en-US" sz="1600">
                <a:solidFill>
                  <a:schemeClr val="bg1"/>
                </a:solidFill>
                <a:latin typeface="Lucida Console" pitchFamily="49" charset="0"/>
              </a:rPr>
              <a:t>s.stor_id</a:t>
            </a: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) &gt;= 40</a:t>
            </a:r>
          </a:p>
          <a:p>
            <a:pPr>
              <a:lnSpc>
                <a:spcPct val="100000"/>
              </a:lnSpc>
              <a:defRPr/>
            </a:pPr>
            <a:endParaRPr lang="en-US" sz="160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SELECT s.stor_id, s.stor_name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FROM   stores AS s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JOIN   sales AS sa ON s.stor_id = sa.stor_id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GROUP BY s.stor_id, s.stor_name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HAVING MAX(qty) &gt;= 40</a:t>
            </a:r>
          </a:p>
        </p:txBody>
      </p:sp>
    </p:spTree>
    <p:extLst>
      <p:ext uri="{BB962C8B-B14F-4D97-AF65-F5344CB8AC3E}">
        <p14:creationId xmlns:p14="http://schemas.microsoft.com/office/powerpoint/2010/main" val="367703922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796338" cy="75088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Accessing Data – Limit Data</a:t>
            </a:r>
          </a:p>
        </p:txBody>
      </p:sp>
      <p:sp>
        <p:nvSpPr>
          <p:cNvPr id="33382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76200" y="806450"/>
            <a:ext cx="9144000" cy="58721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Subset of columns = Projection</a:t>
            </a:r>
          </a:p>
          <a:p>
            <a:pPr lvl="1" eaLnBrk="1" hangingPunct="1">
              <a:defRPr/>
            </a:pPr>
            <a:r>
              <a:rPr lang="en-US" sz="2600" smtClean="0"/>
              <a:t>Do not use *</a:t>
            </a:r>
          </a:p>
          <a:p>
            <a:pPr lvl="1" eaLnBrk="1" hangingPunct="1">
              <a:defRPr/>
            </a:pPr>
            <a:r>
              <a:rPr lang="en-US" sz="2600" smtClean="0"/>
              <a:t>Optimizer has more chances for optimizing query when NARROW</a:t>
            </a:r>
          </a:p>
          <a:p>
            <a:pPr eaLnBrk="1" hangingPunct="1">
              <a:defRPr/>
            </a:pPr>
            <a:r>
              <a:rPr lang="en-US" sz="2800" smtClean="0"/>
              <a:t>Subset of rows = SELECTion</a:t>
            </a:r>
          </a:p>
          <a:p>
            <a:pPr lvl="1" eaLnBrk="1" hangingPunct="1">
              <a:defRPr/>
            </a:pPr>
            <a:r>
              <a:rPr lang="en-US" sz="2600" smtClean="0"/>
              <a:t>Use positive search arguments</a:t>
            </a:r>
          </a:p>
          <a:p>
            <a:pPr lvl="1" eaLnBrk="1" hangingPunct="1">
              <a:defRPr/>
            </a:pPr>
            <a:r>
              <a:rPr lang="en-US" sz="2600" smtClean="0"/>
              <a:t>Isolate the column to one side of the expression</a:t>
            </a:r>
          </a:p>
          <a:p>
            <a:pPr lvl="2" eaLnBrk="1" hangingPunct="1">
              <a:defRPr/>
            </a:pPr>
            <a:r>
              <a:rPr lang="en-US" smtClean="0"/>
              <a:t>USE: Birthday &lt;= dateadd(yy, -21, getdate())</a:t>
            </a:r>
          </a:p>
          <a:p>
            <a:pPr lvl="2" eaLnBrk="1" hangingPunct="1">
              <a:defRPr/>
            </a:pPr>
            <a:r>
              <a:rPr lang="en-US" smtClean="0"/>
              <a:t>DO NOT USE: dateadd(yy, 21, Birthday) &lt;= getdate()</a:t>
            </a:r>
          </a:p>
          <a:p>
            <a:pPr lvl="1" eaLnBrk="1" hangingPunct="1">
              <a:defRPr/>
            </a:pPr>
            <a:r>
              <a:rPr lang="en-US" sz="2600" smtClean="0"/>
              <a:t>Be cautious with LEADING wildcards</a:t>
            </a:r>
          </a:p>
          <a:p>
            <a:pPr lvl="2" eaLnBrk="1" hangingPunct="1">
              <a:defRPr/>
            </a:pPr>
            <a:r>
              <a:rPr lang="en-US" smtClean="0"/>
              <a:t>USE: LastName LIKE ‘S%’</a:t>
            </a:r>
          </a:p>
          <a:p>
            <a:pPr lvl="2" eaLnBrk="1" hangingPunct="1">
              <a:defRPr/>
            </a:pPr>
            <a:r>
              <a:rPr lang="en-US" smtClean="0"/>
              <a:t>Try not to just append %val% to every application</a:t>
            </a:r>
          </a:p>
          <a:p>
            <a:pPr eaLnBrk="1" hangingPunct="1">
              <a:defRPr/>
            </a:pPr>
            <a:r>
              <a:rPr lang="en-US" sz="2800" smtClean="0"/>
              <a:t>Consider using Views, Stored Procedures and Functions to limit the columns/rows</a:t>
            </a:r>
          </a:p>
        </p:txBody>
      </p:sp>
    </p:spTree>
    <p:extLst>
      <p:ext uri="{BB962C8B-B14F-4D97-AF65-F5344CB8AC3E}">
        <p14:creationId xmlns:p14="http://schemas.microsoft.com/office/powerpoint/2010/main" val="1326254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Derived Tables</a:t>
            </a:r>
          </a:p>
        </p:txBody>
      </p:sp>
      <p:sp>
        <p:nvSpPr>
          <p:cNvPr id="63590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 derived table is a subquery that is aliased as a table in the main query</a:t>
            </a:r>
          </a:p>
          <a:p>
            <a:pPr lvl="1" eaLnBrk="1" hangingPunct="1">
              <a:defRPr/>
            </a:pPr>
            <a:r>
              <a:rPr lang="en-US" smtClean="0"/>
              <a:t>Analogous to an "inline view"</a:t>
            </a:r>
          </a:p>
          <a:p>
            <a:pPr lvl="1" eaLnBrk="1" hangingPunct="1">
              <a:defRPr/>
            </a:pPr>
            <a:r>
              <a:rPr lang="en-US" smtClean="0"/>
              <a:t>Useful with GROUP BY</a:t>
            </a:r>
          </a:p>
          <a:p>
            <a:pPr lvl="1" eaLnBrk="1" hangingPunct="1">
              <a:defRPr/>
            </a:pPr>
            <a:r>
              <a:rPr lang="en-US" smtClean="0"/>
              <a:t>Can be used to find duplicate rows</a:t>
            </a:r>
          </a:p>
        </p:txBody>
      </p:sp>
      <p:sp>
        <p:nvSpPr>
          <p:cNvPr id="635908" name="Rectangle 4"/>
          <p:cNvSpPr>
            <a:spLocks noChangeArrowheads="1"/>
          </p:cNvSpPr>
          <p:nvPr/>
        </p:nvSpPr>
        <p:spPr bwMode="auto">
          <a:xfrm>
            <a:off x="1247775" y="3530600"/>
            <a:ext cx="6318250" cy="254635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-- really simple derived table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SELECT auta.au_fname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    , auta.au_lname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    , auta.title_id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FROM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(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SELECT au.*, ta.title_id 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FROM   authors AS au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 JOIN   titleauthor AS ta ON au.au_id = ta.au_id</a:t>
            </a:r>
          </a:p>
          <a:p>
            <a:pPr>
              <a:lnSpc>
                <a:spcPct val="100000"/>
              </a:lnSpc>
              <a:defRPr/>
            </a:pPr>
            <a:r>
              <a:rPr lang="en-US" sz="1600">
                <a:solidFill>
                  <a:schemeClr val="bg2"/>
                </a:solidFill>
                <a:latin typeface="Lucida Console" pitchFamily="49" charset="0"/>
              </a:rPr>
              <a:t>) AS auta</a:t>
            </a:r>
          </a:p>
        </p:txBody>
      </p:sp>
    </p:spTree>
    <p:extLst>
      <p:ext uri="{BB962C8B-B14F-4D97-AF65-F5344CB8AC3E}">
        <p14:creationId xmlns:p14="http://schemas.microsoft.com/office/powerpoint/2010/main" val="137572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Relational Operators</a:t>
            </a:r>
          </a:p>
        </p:txBody>
      </p:sp>
      <p:sp>
        <p:nvSpPr>
          <p:cNvPr id="6246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There are 8 relational operators</a:t>
            </a:r>
          </a:p>
          <a:p>
            <a:pPr lvl="1" eaLnBrk="1" hangingPunct="1">
              <a:defRPr/>
            </a:pPr>
            <a:r>
              <a:rPr lang="en-US" dirty="0" smtClean="0"/>
              <a:t>Selection (SELECT...WHERE) </a:t>
            </a:r>
          </a:p>
          <a:p>
            <a:pPr lvl="1" eaLnBrk="1" hangingPunct="1">
              <a:defRPr/>
            </a:pPr>
            <a:r>
              <a:rPr lang="en-US" dirty="0" smtClean="0"/>
              <a:t>Projection (SELECT </a:t>
            </a:r>
            <a:r>
              <a:rPr lang="en-US" dirty="0" err="1" smtClean="0"/>
              <a:t>a,b,c</a:t>
            </a:r>
            <a:r>
              <a:rPr lang="en-US" dirty="0" smtClean="0"/>
              <a:t>... FROM)</a:t>
            </a:r>
          </a:p>
          <a:p>
            <a:pPr lvl="1" eaLnBrk="1" hangingPunct="1">
              <a:defRPr/>
            </a:pPr>
            <a:r>
              <a:rPr lang="en-US" dirty="0" smtClean="0"/>
              <a:t>Join (INNER JOIN)</a:t>
            </a:r>
          </a:p>
          <a:p>
            <a:pPr lvl="1" eaLnBrk="1" hangingPunct="1">
              <a:defRPr/>
            </a:pPr>
            <a:r>
              <a:rPr lang="en-US" dirty="0" smtClean="0"/>
              <a:t>Product (CROSS JOIN)</a:t>
            </a:r>
          </a:p>
          <a:p>
            <a:pPr lvl="1" eaLnBrk="1" hangingPunct="1">
              <a:defRPr/>
            </a:pPr>
            <a:r>
              <a:rPr lang="en-US" dirty="0" smtClean="0"/>
              <a:t>Union (UNION)</a:t>
            </a:r>
          </a:p>
          <a:p>
            <a:pPr lvl="1" eaLnBrk="1" hangingPunct="1">
              <a:defRPr/>
            </a:pPr>
            <a:r>
              <a:rPr lang="en-US" dirty="0" smtClean="0"/>
              <a:t>Intersection (INTERSECT)</a:t>
            </a:r>
          </a:p>
          <a:p>
            <a:pPr lvl="1" eaLnBrk="1" hangingPunct="1">
              <a:defRPr/>
            </a:pPr>
            <a:r>
              <a:rPr lang="en-US" dirty="0" smtClean="0"/>
              <a:t>Difference (EXCEPT)</a:t>
            </a:r>
          </a:p>
          <a:p>
            <a:pPr lvl="1" eaLnBrk="1" hangingPunct="1">
              <a:defRPr/>
            </a:pPr>
            <a:r>
              <a:rPr lang="en-US" dirty="0" smtClean="0"/>
              <a:t>Division</a:t>
            </a:r>
          </a:p>
        </p:txBody>
      </p:sp>
    </p:spTree>
    <p:extLst>
      <p:ext uri="{BB962C8B-B14F-4D97-AF65-F5344CB8AC3E}">
        <p14:creationId xmlns:p14="http://schemas.microsoft.com/office/powerpoint/2010/main" val="1997921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Accessing Data – Limit Data</a:t>
            </a:r>
            <a:endParaRPr lang="en-US" dirty="0" smtClean="0"/>
          </a:p>
        </p:txBody>
      </p:sp>
      <p:sp>
        <p:nvSpPr>
          <p:cNvPr id="3338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Subset of columns = Projection</a:t>
            </a:r>
          </a:p>
          <a:p>
            <a:pPr lvl="1"/>
            <a:r>
              <a:rPr lang="en-US" dirty="0" smtClean="0"/>
              <a:t>Do not use *</a:t>
            </a:r>
          </a:p>
          <a:p>
            <a:pPr lvl="1"/>
            <a:r>
              <a:rPr lang="en-US" dirty="0" smtClean="0"/>
              <a:t>Optimizer has more chances for optimizing query when NARROW</a:t>
            </a:r>
          </a:p>
          <a:p>
            <a:r>
              <a:rPr lang="en-US" dirty="0" smtClean="0"/>
              <a:t>Subset of rows = SELECTion</a:t>
            </a:r>
          </a:p>
          <a:p>
            <a:pPr lvl="1"/>
            <a:r>
              <a:rPr lang="en-US" dirty="0" smtClean="0"/>
              <a:t>Use positive search arguments</a:t>
            </a:r>
          </a:p>
          <a:p>
            <a:pPr lvl="1"/>
            <a:r>
              <a:rPr lang="en-US" dirty="0" smtClean="0"/>
              <a:t>Isolate the column to one side of the expression</a:t>
            </a:r>
          </a:p>
          <a:p>
            <a:pPr lvl="2"/>
            <a:r>
              <a:rPr lang="en-US" dirty="0" smtClean="0"/>
              <a:t>USE: Birthday &lt;= dateadd(yy, -21, getdate())</a:t>
            </a:r>
          </a:p>
          <a:p>
            <a:pPr lvl="2"/>
            <a:r>
              <a:rPr lang="en-US" dirty="0" smtClean="0"/>
              <a:t>DO NOT USE: dateadd(yy, 21, Birthday) &lt;= getdate()</a:t>
            </a:r>
          </a:p>
          <a:p>
            <a:pPr lvl="1"/>
            <a:r>
              <a:rPr lang="en-US" dirty="0" smtClean="0"/>
              <a:t>Be cautious with LEADING wildcards</a:t>
            </a:r>
          </a:p>
          <a:p>
            <a:pPr lvl="2"/>
            <a:r>
              <a:rPr lang="en-US" dirty="0" smtClean="0"/>
              <a:t>USE: LastName LIKE ‘S%’</a:t>
            </a:r>
          </a:p>
          <a:p>
            <a:pPr lvl="2"/>
            <a:r>
              <a:rPr lang="en-US" dirty="0" smtClean="0"/>
              <a:t>Try not to just append %val% to every application</a:t>
            </a:r>
          </a:p>
          <a:p>
            <a:r>
              <a:rPr lang="en-US" dirty="0" smtClean="0"/>
              <a:t>Consider using Views, Stored Procedures and Functions to limit the columns/rows</a:t>
            </a:r>
          </a:p>
        </p:txBody>
      </p:sp>
    </p:spTree>
    <p:extLst>
      <p:ext uri="{BB962C8B-B14F-4D97-AF65-F5344CB8AC3E}">
        <p14:creationId xmlns:p14="http://schemas.microsoft.com/office/powerpoint/2010/main" val="2498266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UNION</a:t>
            </a:r>
          </a:p>
        </p:txBody>
      </p:sp>
      <p:sp>
        <p:nvSpPr>
          <p:cNvPr id="6369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UNION combines the results of multiple queries</a:t>
            </a:r>
          </a:p>
          <a:p>
            <a:pPr lvl="1" eaLnBrk="1" hangingPunct="1">
              <a:defRPr/>
            </a:pPr>
            <a:r>
              <a:rPr lang="en-US" dirty="0" smtClean="0"/>
              <a:t>UNION ALL keeps duplicates, UNION doesn't</a:t>
            </a:r>
          </a:p>
          <a:p>
            <a:pPr lvl="2" eaLnBrk="1" hangingPunct="1">
              <a:defRPr/>
            </a:pPr>
            <a:r>
              <a:rPr lang="en-US" dirty="0" smtClean="0"/>
              <a:t>UNION ALL less overhead</a:t>
            </a:r>
          </a:p>
          <a:p>
            <a:pPr lvl="2" eaLnBrk="1" hangingPunct="1">
              <a:defRPr/>
            </a:pPr>
            <a:r>
              <a:rPr lang="en-US" dirty="0" smtClean="0"/>
              <a:t>UNION ALL used to reconstruct partitioned tables</a:t>
            </a:r>
          </a:p>
          <a:p>
            <a:pPr lvl="1" eaLnBrk="1" hangingPunct="1">
              <a:defRPr/>
            </a:pPr>
            <a:r>
              <a:rPr lang="en-US" dirty="0" smtClean="0"/>
              <a:t>Number of columns must match</a:t>
            </a:r>
          </a:p>
          <a:p>
            <a:pPr lvl="1" eaLnBrk="1" hangingPunct="1">
              <a:defRPr/>
            </a:pPr>
            <a:r>
              <a:rPr lang="en-US" dirty="0" smtClean="0"/>
              <a:t>Data types must be compatible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  <p:sp>
        <p:nvSpPr>
          <p:cNvPr id="636932" name="Rectangle 4"/>
          <p:cNvSpPr>
            <a:spLocks noChangeArrowheads="1"/>
          </p:cNvSpPr>
          <p:nvPr/>
        </p:nvSpPr>
        <p:spPr bwMode="auto">
          <a:xfrm>
            <a:off x="1349375" y="4232275"/>
            <a:ext cx="6318250" cy="23018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-- combined total sales for both years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ts.stor_id, SUM(ts.qty)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FROM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(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* FROM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Sales1993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UNION ALL</a:t>
            </a:r>
            <a:br>
              <a:rPr lang="en-US" sz="1600" dirty="0">
                <a:solidFill>
                  <a:schemeClr val="bg2"/>
                </a:solidFill>
                <a:latin typeface="Lucida Console" pitchFamily="49" charset="0"/>
              </a:rPr>
            </a:b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* FROM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Sales1994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 AS ts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GROUP BY ts.stor_id</a:t>
            </a:r>
          </a:p>
        </p:txBody>
      </p:sp>
    </p:spTree>
    <p:extLst>
      <p:ext uri="{BB962C8B-B14F-4D97-AF65-F5344CB8AC3E}">
        <p14:creationId xmlns:p14="http://schemas.microsoft.com/office/powerpoint/2010/main" val="112856951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EXCEPT and INTERSECT</a:t>
            </a:r>
          </a:p>
        </p:txBody>
      </p:sp>
      <p:sp>
        <p:nvSpPr>
          <p:cNvPr id="5550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5613" y="1203325"/>
            <a:ext cx="8229600" cy="46021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SQL Server 2005 added standard set operators</a:t>
            </a:r>
          </a:p>
          <a:p>
            <a:pPr lvl="1" eaLnBrk="1" hangingPunct="1">
              <a:defRPr/>
            </a:pPr>
            <a:r>
              <a:rPr lang="en-US" dirty="0" smtClean="0"/>
              <a:t>INTERSECT is left semi-join</a:t>
            </a:r>
          </a:p>
          <a:p>
            <a:pPr lvl="1" eaLnBrk="1" hangingPunct="1">
              <a:defRPr/>
            </a:pPr>
            <a:r>
              <a:rPr lang="en-US" dirty="0" smtClean="0"/>
              <a:t>EXCEPT is left anti semi-join </a:t>
            </a:r>
          </a:p>
          <a:p>
            <a:pPr lvl="1" eaLnBrk="1" hangingPunct="1">
              <a:defRPr/>
            </a:pPr>
            <a:r>
              <a:rPr lang="en-US" dirty="0" smtClean="0"/>
              <a:t>SET-based predicates can produce same results</a:t>
            </a:r>
          </a:p>
          <a:p>
            <a:pPr lvl="2" eaLnBrk="1" hangingPunct="1">
              <a:defRPr/>
            </a:pPr>
            <a:r>
              <a:rPr lang="en-US" dirty="0" smtClean="0"/>
              <a:t>WHERE EXISTS ~ INTERSECT </a:t>
            </a:r>
          </a:p>
          <a:p>
            <a:pPr lvl="2" eaLnBrk="1" hangingPunct="1">
              <a:defRPr/>
            </a:pPr>
            <a:r>
              <a:rPr lang="en-US" dirty="0" smtClean="0"/>
              <a:t>WHERE NOT EXISTS ~ EXCEPT</a:t>
            </a:r>
          </a:p>
          <a:p>
            <a:pPr lvl="1" eaLnBrk="1" hangingPunct="1">
              <a:defRPr/>
            </a:pPr>
            <a:r>
              <a:rPr lang="en-US" dirty="0" smtClean="0"/>
              <a:t>standard operators enhance compliance</a:t>
            </a:r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</p:txBody>
      </p:sp>
      <p:sp>
        <p:nvSpPr>
          <p:cNvPr id="555012" name="Rectangle 4"/>
          <p:cNvSpPr>
            <a:spLocks noChangeArrowheads="1"/>
          </p:cNvSpPr>
          <p:nvPr/>
        </p:nvSpPr>
        <p:spPr bwMode="auto">
          <a:xfrm>
            <a:off x="418276" y="5128120"/>
            <a:ext cx="4151313" cy="10795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only authors with books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au_id FROM authors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INTERSECT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au_id FROM titleauthor</a:t>
            </a:r>
          </a:p>
        </p:txBody>
      </p:sp>
      <p:sp>
        <p:nvSpPr>
          <p:cNvPr id="555013" name="Rectangle 5"/>
          <p:cNvSpPr>
            <a:spLocks noChangeArrowheads="1"/>
          </p:cNvSpPr>
          <p:nvPr/>
        </p:nvSpPr>
        <p:spPr bwMode="auto">
          <a:xfrm>
            <a:off x="4761675" y="5151046"/>
            <a:ext cx="4011613" cy="10795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only authors without books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au_id FROM authors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EXCEPT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au_id FROM titleauthor</a:t>
            </a:r>
          </a:p>
        </p:txBody>
      </p:sp>
    </p:spTree>
    <p:extLst>
      <p:ext uri="{BB962C8B-B14F-4D97-AF65-F5344CB8AC3E}">
        <p14:creationId xmlns:p14="http://schemas.microsoft.com/office/powerpoint/2010/main" val="23305064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Relational Division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Division determines if a value in table A (dividend) is related to every row of corresponding value in table B (divisor)</a:t>
            </a:r>
          </a:p>
          <a:p>
            <a:pPr lvl="1"/>
            <a:r>
              <a:rPr lang="en-US" dirty="0" smtClean="0"/>
              <a:t>Exact relational division mandates no "remainder"</a:t>
            </a:r>
          </a:p>
          <a:p>
            <a:r>
              <a:rPr lang="en-US" dirty="0" smtClean="0"/>
              <a:t>No division keyword in SQL</a:t>
            </a:r>
          </a:p>
          <a:p>
            <a:r>
              <a:rPr lang="en-US" dirty="0" smtClean="0"/>
              <a:t>Division can be accomplished with a variety of T-SQL constructs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399356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Two Relational Division Solutions</a:t>
            </a:r>
          </a:p>
        </p:txBody>
      </p:sp>
      <p:sp>
        <p:nvSpPr>
          <p:cNvPr id="626692" name="Rectangle 4"/>
          <p:cNvSpPr>
            <a:spLocks noChangeArrowheads="1"/>
          </p:cNvSpPr>
          <p:nvPr/>
        </p:nvSpPr>
        <p:spPr bwMode="auto">
          <a:xfrm>
            <a:off x="771525" y="1200150"/>
            <a:ext cx="7667625" cy="49911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Easiest to understand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Count languages in list that a person can speak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P.PersonName, COUNT(*)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  People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 P.Lang IN (SELECT * FROM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Language)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GROUP BY P.PersonName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It should be the same number as in the list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HAVING COUNT(*) = (SELECT COUNT(*) FROM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Language)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Traditional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There is no language in the list a person cannot speak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DISTINCT P1.PersonName FROM Person P1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WHERE NOT EXISTS (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SELECT L.Lang FROM Languages L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WHERE NOT EXISTS (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SELECT P2.Lang FROM Person P2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WHERE P1.PersonName = P2.PersonName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   AND P2.Lang = L.Lang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 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)</a:t>
            </a:r>
          </a:p>
        </p:txBody>
      </p:sp>
    </p:spTree>
    <p:extLst>
      <p:ext uri="{BB962C8B-B14F-4D97-AF65-F5344CB8AC3E}">
        <p14:creationId xmlns:p14="http://schemas.microsoft.com/office/powerpoint/2010/main" val="2384737836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Condition evaluation as part of SELECT</a:t>
            </a:r>
          </a:p>
          <a:p>
            <a:r>
              <a:rPr lang="en-US" dirty="0" smtClean="0"/>
              <a:t>Simple case</a:t>
            </a:r>
          </a:p>
          <a:p>
            <a:pPr lvl="1"/>
            <a:r>
              <a:rPr lang="en-US" dirty="0" smtClean="0"/>
              <a:t>CASE keyword is followed by condition</a:t>
            </a:r>
          </a:p>
          <a:p>
            <a:pPr lvl="1"/>
            <a:r>
              <a:rPr lang="en-US" dirty="0" smtClean="0"/>
              <a:t>Multiple WHEN followed by expression/result</a:t>
            </a:r>
          </a:p>
          <a:p>
            <a:pPr lvl="1"/>
            <a:r>
              <a:rPr lang="en-US" dirty="0" smtClean="0"/>
              <a:t>Can only compare equality </a:t>
            </a:r>
          </a:p>
          <a:p>
            <a:r>
              <a:rPr lang="en-US" dirty="0" smtClean="0"/>
              <a:t>Searched case </a:t>
            </a:r>
          </a:p>
          <a:p>
            <a:pPr lvl="1"/>
            <a:r>
              <a:rPr lang="en-US" dirty="0" smtClean="0"/>
              <a:t>CASE keyword has no condition</a:t>
            </a:r>
          </a:p>
          <a:p>
            <a:pPr lvl="1"/>
            <a:r>
              <a:rPr lang="en-US" dirty="0" smtClean="0"/>
              <a:t>Each WHEN is followed by </a:t>
            </a:r>
          </a:p>
          <a:p>
            <a:pPr lvl="2"/>
            <a:r>
              <a:rPr lang="en-US" dirty="0" err="1" smtClean="0"/>
              <a:t>boolean</a:t>
            </a:r>
            <a:r>
              <a:rPr lang="en-US" dirty="0" smtClean="0"/>
              <a:t> expression /result</a:t>
            </a:r>
          </a:p>
          <a:p>
            <a:pPr lvl="1"/>
            <a:r>
              <a:rPr lang="en-US" dirty="0" smtClean="0"/>
              <a:t>Any boolean expression (not just equality)</a:t>
            </a:r>
          </a:p>
          <a:p>
            <a:r>
              <a:rPr lang="en-US" dirty="0" smtClean="0"/>
              <a:t>First matching expression produces result</a:t>
            </a:r>
          </a:p>
          <a:p>
            <a:r>
              <a:rPr lang="en-US" dirty="0" smtClean="0"/>
              <a:t>Can have ELSE condition for default</a:t>
            </a:r>
          </a:p>
        </p:txBody>
      </p:sp>
    </p:spTree>
    <p:extLst>
      <p:ext uri="{BB962C8B-B14F-4D97-AF65-F5344CB8AC3E}">
        <p14:creationId xmlns:p14="http://schemas.microsoft.com/office/powerpoint/2010/main" val="3968417012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Examples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1263" y="1127682"/>
            <a:ext cx="8241475" cy="5016758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Simple CASE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ProductNumber, Name,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Category = CASE ProductLine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WHEN 'R' THEN 'Road'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WHEN 'M' THEN 'Mountain'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WHEN 'T' THEN 'Touring'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ELSE 'Not for sale'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END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Production.Product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ProductNumber</a:t>
            </a:r>
          </a:p>
          <a:p>
            <a:pPr>
              <a:lnSpc>
                <a:spcPct val="100000"/>
              </a:lnSpc>
              <a:defRPr/>
            </a:pPr>
            <a:endParaRPr lang="en-US" sz="1600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Searched CASE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ProductNumber, Name,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'Price Range' = CASE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WHEN ListPrice = 0 THEN 'Mfg item - not for resale'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WHEN ListPrice &lt; 50 THEN 'Under $50'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 WHEN ListPrice &gt;= 50 and ListPrice &lt; 250 THEN 'Under $250'      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ELSE 'Over $1000' END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Production.Product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ProductNumber</a:t>
            </a:r>
          </a:p>
        </p:txBody>
      </p:sp>
    </p:spTree>
    <p:extLst>
      <p:ext uri="{BB962C8B-B14F-4D97-AF65-F5344CB8AC3E}">
        <p14:creationId xmlns:p14="http://schemas.microsoft.com/office/powerpoint/2010/main" val="2073770532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APPLY</a:t>
            </a:r>
          </a:p>
        </p:txBody>
      </p:sp>
      <p:sp>
        <p:nvSpPr>
          <p:cNvPr id="5806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4" y="1141413"/>
            <a:ext cx="8406348" cy="55721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APPLY facilitates join operations with table-valued functions</a:t>
            </a:r>
          </a:p>
          <a:p>
            <a:pPr lvl="1" eaLnBrk="1" hangingPunct="1">
              <a:defRPr/>
            </a:pPr>
            <a:r>
              <a:rPr lang="en-US" altLang="ko-KR" dirty="0" smtClean="0">
                <a:ea typeface="굴림" charset="-127"/>
              </a:rPr>
              <a:t>Any statement that returns a </a:t>
            </a:r>
            <a:r>
              <a:rPr lang="en-US" altLang="ko-KR" dirty="0" err="1" smtClean="0">
                <a:ea typeface="굴림" charset="-127"/>
              </a:rPr>
              <a:t>rowset</a:t>
            </a:r>
            <a:r>
              <a:rPr lang="en-US" altLang="ko-KR" dirty="0" smtClean="0">
                <a:ea typeface="굴림" charset="-127"/>
              </a:rPr>
              <a:t> can be used</a:t>
            </a:r>
          </a:p>
          <a:p>
            <a:pPr lvl="1" eaLnBrk="1" hangingPunct="1">
              <a:defRPr/>
            </a:pPr>
            <a:r>
              <a:rPr lang="en-US" altLang="ko-KR" dirty="0" smtClean="0">
                <a:ea typeface="굴림" charset="-127"/>
              </a:rPr>
              <a:t>Works like a Cartesian product (No ON clause)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Allows invoking a table-valued function for each row returned by an outer table expression of a query</a:t>
            </a:r>
          </a:p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The expression on the right side of a CROSS or OUTER APPLY can refer to elements of the expression on the left side </a:t>
            </a:r>
          </a:p>
        </p:txBody>
      </p:sp>
    </p:spTree>
    <p:extLst>
      <p:ext uri="{BB962C8B-B14F-4D97-AF65-F5344CB8AC3E}">
        <p14:creationId xmlns:p14="http://schemas.microsoft.com/office/powerpoint/2010/main" val="39840066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3" cy="88741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Aliasing Tables/Views</a:t>
            </a:r>
          </a:p>
        </p:txBody>
      </p:sp>
      <p:sp>
        <p:nvSpPr>
          <p:cNvPr id="33587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84150" y="1009650"/>
            <a:ext cx="8783638" cy="5581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mtClean="0"/>
              <a:t>Avoid ambiguity within your query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mtClean="0">
                <a:latin typeface="Courier New" pitchFamily="49" charset="0"/>
              </a:rPr>
              <a:t>	SELECT a.au_id, a.au_lname, …</a:t>
            </a:r>
            <a:br>
              <a:rPr lang="en-US" smtClean="0">
                <a:latin typeface="Courier New" pitchFamily="49" charset="0"/>
              </a:rPr>
            </a:br>
            <a:r>
              <a:rPr lang="en-US" smtClean="0">
                <a:latin typeface="Courier New" pitchFamily="49" charset="0"/>
              </a:rPr>
              <a:t>FROM dbo.authors AS a</a:t>
            </a:r>
            <a:br>
              <a:rPr lang="en-US" smtClean="0">
                <a:latin typeface="Courier New" pitchFamily="49" charset="0"/>
              </a:rPr>
            </a:br>
            <a:r>
              <a:rPr lang="en-US" smtClean="0">
                <a:latin typeface="Courier New" pitchFamily="49" charset="0"/>
              </a:rPr>
              <a:t>WHERE a.city = </a:t>
            </a:r>
            <a:r>
              <a:rPr lang="en-US" smtClean="0">
                <a:cs typeface="Arial" charset="0"/>
              </a:rPr>
              <a:t>'</a:t>
            </a:r>
            <a:r>
              <a:rPr lang="en-US" smtClean="0">
                <a:latin typeface="Courier New" pitchFamily="49" charset="0"/>
              </a:rPr>
              <a:t>Oakland</a:t>
            </a:r>
            <a:r>
              <a:rPr lang="en-US" smtClean="0">
                <a:cs typeface="Arial" charset="0"/>
              </a:rPr>
              <a:t>'</a:t>
            </a:r>
            <a:endParaRPr lang="en-US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mtClean="0"/>
              <a:t>Alias </a:t>
            </a:r>
            <a:r>
              <a:rPr lang="en-US" smtClean="0">
                <a:solidFill>
                  <a:schemeClr val="tx2"/>
                </a:solidFill>
              </a:rPr>
              <a:t>every</a:t>
            </a:r>
            <a:r>
              <a:rPr lang="en-US" smtClean="0"/>
              <a:t> table, qualify </a:t>
            </a:r>
            <a:r>
              <a:rPr lang="en-US" smtClean="0">
                <a:solidFill>
                  <a:schemeClr val="tx2"/>
                </a:solidFill>
              </a:rPr>
              <a:t>every</a:t>
            </a:r>
            <a:r>
              <a:rPr lang="en-US" smtClean="0"/>
              <a:t> column – even for single table queries…why, best practice leads to: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Consistency in query format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Readability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mtClean="0"/>
              <a:t>Simplicity in analysis for performance tuning (can easily reference which column comes from which table)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mtClean="0"/>
              <a:t>Adding Database Name not a bad idea!</a:t>
            </a:r>
          </a:p>
        </p:txBody>
      </p:sp>
    </p:spTree>
    <p:extLst>
      <p:ext uri="{BB962C8B-B14F-4D97-AF65-F5344CB8AC3E}">
        <p14:creationId xmlns:p14="http://schemas.microsoft.com/office/powerpoint/2010/main" val="726231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Using CROSS APPLY</a:t>
            </a:r>
          </a:p>
        </p:txBody>
      </p:sp>
      <p:sp>
        <p:nvSpPr>
          <p:cNvPr id="640004" name="Rectangle 4"/>
          <p:cNvSpPr>
            <a:spLocks noChangeArrowheads="1"/>
          </p:cNvSpPr>
          <p:nvPr/>
        </p:nvSpPr>
        <p:spPr bwMode="auto">
          <a:xfrm>
            <a:off x="906463" y="1168400"/>
            <a:ext cx="7326312" cy="5319713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lowest priced book by publisher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HT.title AS Title, P.pub_name AS PubName 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pubs.dbo.publishers AS P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CROSS APPLY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TOP 1 title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WHERE P.pub_id = T.pub_id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ORDER BY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AS HT</a:t>
            </a:r>
          </a:p>
          <a:p>
            <a:pPr>
              <a:lnSpc>
                <a:spcPct val="100000"/>
              </a:lnSpc>
              <a:defRPr/>
            </a:pPr>
            <a:endParaRPr lang="en-US" sz="18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this includes publishers who haven't sold a book 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HT.title AS Title, P.pub_name AS PubName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pubs.dbo.publishers AS P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OUTER APPLY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TOP 1 title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WHERE P.pub_id = T.pub_id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ORDER BY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 AS HT</a:t>
            </a:r>
          </a:p>
        </p:txBody>
      </p:sp>
    </p:spTree>
    <p:extLst>
      <p:ext uri="{BB962C8B-B14F-4D97-AF65-F5344CB8AC3E}">
        <p14:creationId xmlns:p14="http://schemas.microsoft.com/office/powerpoint/2010/main" val="1844024505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CROSS APPLY using a UDF</a:t>
            </a:r>
          </a:p>
        </p:txBody>
      </p:sp>
      <p:sp>
        <p:nvSpPr>
          <p:cNvPr id="584709" name="Rectangle 5"/>
          <p:cNvSpPr>
            <a:spLocks noChangeArrowheads="1"/>
          </p:cNvSpPr>
          <p:nvPr/>
        </p:nvSpPr>
        <p:spPr bwMode="auto">
          <a:xfrm>
            <a:off x="920750" y="1468438"/>
            <a:ext cx="6875463" cy="257333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FUNCTION dbo.LeastExpensiveTitle (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@pub_id CHAR(4)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RETURNS TABLE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RETURN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TOP 1 title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  pubs.dbo.Titles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 pub_id = @pub_id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ORDER BY Price</a:t>
            </a:r>
          </a:p>
        </p:txBody>
      </p:sp>
      <p:sp>
        <p:nvSpPr>
          <p:cNvPr id="584710" name="Rectangle 6"/>
          <p:cNvSpPr>
            <a:spLocks noChangeArrowheads="1"/>
          </p:cNvSpPr>
          <p:nvPr/>
        </p:nvSpPr>
        <p:spPr bwMode="auto">
          <a:xfrm>
            <a:off x="906463" y="4367213"/>
            <a:ext cx="6910387" cy="147478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-- use the UDF with CROSS APPLY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HT.title AS Title, P.pub_name AS PubName  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pubs.dbo.publishers AS P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CROSS APPLY</a:t>
            </a:r>
          </a:p>
          <a:p>
            <a:pPr>
              <a:lnSpc>
                <a:spcPct val="100000"/>
              </a:lnSpc>
              <a:defRPr/>
            </a:pPr>
            <a:r>
              <a:rPr lang="en-US" sz="180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dbo.LeastExpensiveTitle(P.pub_id) AS HT</a:t>
            </a:r>
          </a:p>
        </p:txBody>
      </p:sp>
    </p:spTree>
    <p:extLst>
      <p:ext uri="{BB962C8B-B14F-4D97-AF65-F5344CB8AC3E}">
        <p14:creationId xmlns:p14="http://schemas.microsoft.com/office/powerpoint/2010/main" val="15573440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OUTER APPLY</a:t>
            </a:r>
          </a:p>
        </p:txBody>
      </p:sp>
      <p:sp>
        <p:nvSpPr>
          <p:cNvPr id="586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mtClean="0">
                <a:ea typeface="ＭＳ Ｐゴシック" charset="-128"/>
              </a:rPr>
              <a:t>OUTER APPLY </a:t>
            </a:r>
          </a:p>
          <a:p>
            <a:pPr lvl="1" eaLnBrk="1" hangingPunct="1">
              <a:defRPr/>
            </a:pPr>
            <a:r>
              <a:rPr lang="en-US" altLang="ja-JP" smtClean="0">
                <a:ea typeface="ＭＳ Ｐゴシック" charset="-128"/>
              </a:rPr>
              <a:t>Returns both rows that produce a result set, and rows that do not</a:t>
            </a:r>
          </a:p>
          <a:p>
            <a:pPr lvl="1" eaLnBrk="1" hangingPunct="1">
              <a:defRPr/>
            </a:pPr>
            <a:r>
              <a:rPr lang="en-US" altLang="ja-JP" smtClean="0">
                <a:ea typeface="ＭＳ Ｐゴシック" charset="-128"/>
              </a:rPr>
              <a:t>Returns NULL values in the columns produced by the table-valued function</a:t>
            </a:r>
          </a:p>
          <a:p>
            <a:pPr eaLnBrk="1" hangingPunct="1">
              <a:defRPr/>
            </a:pPr>
            <a:r>
              <a:rPr lang="en-US" altLang="ja-JP" smtClean="0">
                <a:ea typeface="ＭＳ Ｐゴシック" charset="-128"/>
              </a:rPr>
              <a:t>In the CROSS APPLY example:</a:t>
            </a:r>
          </a:p>
          <a:p>
            <a:pPr lvl="1" eaLnBrk="1" hangingPunct="1">
              <a:defRPr/>
            </a:pPr>
            <a:r>
              <a:rPr lang="en-US" altLang="ja-JP" smtClean="0">
                <a:ea typeface="ＭＳ Ｐゴシック" charset="-128"/>
              </a:rPr>
              <a:t>This returns publishers with no books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284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12985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Table Valued Function usage in Correlated Sub query</a:t>
            </a:r>
          </a:p>
        </p:txBody>
      </p:sp>
      <p:sp>
        <p:nvSpPr>
          <p:cNvPr id="59085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22263" y="1541463"/>
            <a:ext cx="8455025" cy="5283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ja-JP" smtClean="0">
                <a:ea typeface="ＭＳ Ｐゴシック" charset="-128"/>
              </a:rPr>
              <a:t>From within a sub-query, provides a table-valued function with columns from the outer query as arguments</a:t>
            </a:r>
          </a:p>
          <a:p>
            <a:pPr eaLnBrk="1" hangingPunct="1">
              <a:defRPr/>
            </a:pPr>
            <a:r>
              <a:rPr lang="en-US" altLang="ja-JP" smtClean="0">
                <a:ea typeface="ＭＳ Ｐゴシック" charset="-128"/>
              </a:rPr>
              <a:t>Example - Return any publisher whose lowest priced book begins with 'Net'</a:t>
            </a:r>
          </a:p>
        </p:txBody>
      </p:sp>
      <p:sp>
        <p:nvSpPr>
          <p:cNvPr id="590853" name="Rectangle 5"/>
          <p:cNvSpPr>
            <a:spLocks noChangeArrowheads="1"/>
          </p:cNvSpPr>
          <p:nvPr/>
        </p:nvSpPr>
        <p:spPr bwMode="auto">
          <a:xfrm>
            <a:off x="860425" y="4351338"/>
            <a:ext cx="7104063" cy="1474787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FROM Publishers P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WHERE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title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FROM dbo.LeastExpensiveTitle(P.pub_id))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LIKE 'Net%'</a:t>
            </a:r>
          </a:p>
        </p:txBody>
      </p:sp>
    </p:spTree>
    <p:extLst>
      <p:ext uri="{BB962C8B-B14F-4D97-AF65-F5344CB8AC3E}">
        <p14:creationId xmlns:p14="http://schemas.microsoft.com/office/powerpoint/2010/main" val="2788470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Common Table Expression (CTE)</a:t>
            </a:r>
          </a:p>
        </p:txBody>
      </p:sp>
      <p:sp>
        <p:nvSpPr>
          <p:cNvPr id="6195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mtClean="0">
                <a:ea typeface="굴림" charset="-127"/>
              </a:rPr>
              <a:t>Types of CTE </a:t>
            </a:r>
          </a:p>
          <a:p>
            <a:pPr eaLnBrk="1" hangingPunct="1">
              <a:defRPr/>
            </a:pPr>
            <a:r>
              <a:rPr lang="en-US" altLang="ko-KR" smtClean="0">
                <a:ea typeface="굴림" charset="-127"/>
              </a:rPr>
              <a:t>Non-recursive</a:t>
            </a:r>
          </a:p>
          <a:p>
            <a:pPr lvl="1" eaLnBrk="1" hangingPunct="1">
              <a:defRPr/>
            </a:pPr>
            <a:r>
              <a:rPr lang="en-US" altLang="ko-KR" smtClean="0">
                <a:ea typeface="굴림" charset="-127"/>
              </a:rPr>
              <a:t>CTEs which do not have self-references</a:t>
            </a:r>
          </a:p>
          <a:p>
            <a:pPr eaLnBrk="1" hangingPunct="1">
              <a:defRPr/>
            </a:pPr>
            <a:r>
              <a:rPr lang="en-US" altLang="ko-KR" smtClean="0">
                <a:ea typeface="굴림" charset="-127"/>
              </a:rPr>
              <a:t>Recursive</a:t>
            </a:r>
          </a:p>
          <a:p>
            <a:pPr lvl="1" eaLnBrk="1" hangingPunct="1">
              <a:defRPr/>
            </a:pPr>
            <a:r>
              <a:rPr lang="en-US" altLang="ko-KR" smtClean="0">
                <a:ea typeface="굴림" charset="-127"/>
              </a:rPr>
              <a:t>CTE’s which do have self-references </a:t>
            </a:r>
          </a:p>
          <a:p>
            <a:pPr lvl="1" eaLnBrk="1" hangingPunct="1">
              <a:defRPr/>
            </a:pPr>
            <a:r>
              <a:rPr lang="en-US" altLang="ko-KR" smtClean="0">
                <a:ea typeface="굴림" charset="-127"/>
              </a:rPr>
              <a:t>Two or more queries</a:t>
            </a:r>
          </a:p>
          <a:p>
            <a:pPr lvl="2" eaLnBrk="1" hangingPunct="1">
              <a:defRPr/>
            </a:pPr>
            <a:r>
              <a:rPr lang="en-US" altLang="ko-KR" smtClean="0">
                <a:ea typeface="굴림" charset="-127"/>
              </a:rPr>
              <a:t>One query must be non-recursive Anchor Member (AM)</a:t>
            </a:r>
          </a:p>
          <a:p>
            <a:pPr lvl="2" eaLnBrk="1" hangingPunct="1">
              <a:defRPr/>
            </a:pPr>
            <a:r>
              <a:rPr lang="en-US" altLang="ko-KR" smtClean="0">
                <a:ea typeface="굴림" charset="-127"/>
              </a:rPr>
              <a:t>Other queries are Recursive Members (RM)</a:t>
            </a:r>
          </a:p>
          <a:p>
            <a:pPr lvl="2" eaLnBrk="1" hangingPunct="1">
              <a:defRPr/>
            </a:pPr>
            <a:r>
              <a:rPr lang="en-US" altLang="ko-KR" smtClean="0">
                <a:ea typeface="굴림" charset="-127"/>
              </a:rPr>
              <a:t>UNION ALL join</a:t>
            </a:r>
          </a:p>
          <a:p>
            <a:pPr lvl="2" eaLnBrk="1" hangingPunct="1">
              <a:defRPr/>
            </a:pPr>
            <a:r>
              <a:rPr lang="en-US" smtClean="0"/>
              <a:t>All members require exact column match</a:t>
            </a:r>
          </a:p>
        </p:txBody>
      </p:sp>
    </p:spTree>
    <p:extLst>
      <p:ext uri="{BB962C8B-B14F-4D97-AF65-F5344CB8AC3E}">
        <p14:creationId xmlns:p14="http://schemas.microsoft.com/office/powerpoint/2010/main" val="603126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>
                <a:ea typeface="굴림" charset="-127"/>
              </a:rPr>
              <a:t>Table Structure Comparison</a:t>
            </a:r>
            <a:endParaRPr lang="en-US" dirty="0" smtClean="0"/>
          </a:p>
        </p:txBody>
      </p:sp>
      <p:sp>
        <p:nvSpPr>
          <p:cNvPr id="59494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92502"/>
            <a:ext cx="8916987" cy="4995862"/>
          </a:xfrm>
        </p:spPr>
        <p:txBody>
          <a:bodyPr/>
          <a:lstStyle/>
          <a:p>
            <a:pPr eaLnBrk="1" hangingPunct="1">
              <a:lnSpc>
                <a:spcPct val="75000"/>
              </a:lnSpc>
              <a:defRPr/>
            </a:pPr>
            <a:r>
              <a:rPr lang="en-US" altLang="ko-KR" sz="2800" dirty="0" smtClean="0">
                <a:ea typeface="굴림" charset="-127"/>
              </a:rPr>
              <a:t>Derived </a:t>
            </a:r>
          </a:p>
          <a:p>
            <a:pPr eaLnBrk="1" hangingPunct="1">
              <a:lnSpc>
                <a:spcPct val="75000"/>
              </a:lnSpc>
              <a:buNone/>
              <a:defRPr/>
            </a:pPr>
            <a:r>
              <a:rPr lang="en-US" altLang="ko-KR" sz="2800" dirty="0" smtClean="0">
                <a:ea typeface="굴림" charset="-127"/>
              </a:rPr>
              <a:t>      Table</a:t>
            </a: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buNone/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r>
              <a:rPr lang="en-US" altLang="ko-KR" dirty="0" smtClean="0">
                <a:ea typeface="굴림" charset="-127"/>
              </a:rPr>
              <a:t>View</a:t>
            </a:r>
          </a:p>
          <a:p>
            <a:pPr lvl="1" eaLnBrk="1" hangingPunct="1">
              <a:lnSpc>
                <a:spcPct val="75000"/>
              </a:lnSpc>
              <a:buFontTx/>
              <a:buNone/>
              <a:defRPr/>
            </a:pPr>
            <a:endParaRPr lang="en-US" altLang="ko-KR" sz="2000" dirty="0" smtClean="0">
              <a:solidFill>
                <a:schemeClr val="accent1"/>
              </a:solidFill>
              <a:latin typeface="Lucida Console" pitchFamily="49" charset="0"/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buNone/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4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8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endParaRPr lang="en-US" altLang="ko-KR" sz="2800" dirty="0" smtClean="0">
              <a:ea typeface="굴림" charset="-127"/>
            </a:endParaRPr>
          </a:p>
          <a:p>
            <a:pPr eaLnBrk="1" hangingPunct="1">
              <a:lnSpc>
                <a:spcPct val="75000"/>
              </a:lnSpc>
              <a:defRPr/>
            </a:pPr>
            <a:r>
              <a:rPr lang="en-US" altLang="ko-KR" sz="2800" dirty="0" smtClean="0">
                <a:ea typeface="굴림" charset="-127"/>
              </a:rPr>
              <a:t>CTE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321107" y="4286991"/>
            <a:ext cx="4851606" cy="2308324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WITH 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cte_alias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&gt;(&lt;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column_aliases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AS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(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  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cte_query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)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cte_alias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</a:t>
            </a:r>
            <a:endParaRPr lang="en-US" sz="18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331002" y="2283376"/>
            <a:ext cx="4806084" cy="1754326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CREATE VIEW 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view_name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AS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view_query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GO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</a:t>
            </a:r>
          </a:p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FROM 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view_name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329023" y="1105740"/>
            <a:ext cx="4808063" cy="92333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* FROM (&lt;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derived_table_query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&gt;) AS  &lt;</a:t>
            </a:r>
            <a:r>
              <a:rPr lang="en-US" sz="18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dt_alias</a:t>
            </a:r>
            <a:r>
              <a:rPr lang="en-US" sz="1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25201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Common table expressions</a:t>
            </a:r>
          </a:p>
        </p:txBody>
      </p:sp>
      <p:sp>
        <p:nvSpPr>
          <p:cNvPr id="6133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CTE is a temporary named resultset</a:t>
            </a:r>
          </a:p>
          <a:p>
            <a:pPr lvl="1" eaLnBrk="1" hangingPunct="1">
              <a:defRPr/>
            </a:pPr>
            <a:r>
              <a:rPr lang="en-US" smtClean="0"/>
              <a:t>similar to view, subquery, or derived table</a:t>
            </a:r>
          </a:p>
          <a:p>
            <a:pPr lvl="1" eaLnBrk="1" hangingPunct="1">
              <a:defRPr/>
            </a:pPr>
            <a:r>
              <a:rPr lang="en-US" smtClean="0"/>
              <a:t>can be used with SELECT/INSERT/UPDATE/DELETE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603250" y="3984625"/>
            <a:ext cx="2622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calculates median value</a:t>
            </a:r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3232150" y="41783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401638" y="4918075"/>
            <a:ext cx="286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compares to median value</a:t>
            </a:r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>
            <a:off x="3252788" y="5122863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3384" name="Rectangle 8"/>
          <p:cNvSpPr>
            <a:spLocks noChangeArrowheads="1"/>
          </p:cNvSpPr>
          <p:nvPr/>
        </p:nvSpPr>
        <p:spPr bwMode="auto">
          <a:xfrm>
            <a:off x="3671888" y="3206750"/>
            <a:ext cx="4951412" cy="30353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WITH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mid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(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((MAX(value) - MIN(value)) / 2)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AS midval FROM invoices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CASE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WHEN value &gt; mid.midval THEN 0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ELSE 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END AS half, invoices.*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	 FROM invoices,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mid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ORDER BY half</a:t>
            </a:r>
          </a:p>
        </p:txBody>
      </p:sp>
    </p:spTree>
    <p:extLst>
      <p:ext uri="{BB962C8B-B14F-4D97-AF65-F5344CB8AC3E}">
        <p14:creationId xmlns:p14="http://schemas.microsoft.com/office/powerpoint/2010/main" val="103237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Common table expression syntax</a:t>
            </a:r>
          </a:p>
        </p:txBody>
      </p:sp>
      <p:sp>
        <p:nvSpPr>
          <p:cNvPr id="61542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84188" y="1312863"/>
            <a:ext cx="8229600" cy="46021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Starts with WITH clause</a:t>
            </a:r>
          </a:p>
          <a:p>
            <a:pPr lvl="1" eaLnBrk="1" hangingPunct="1">
              <a:defRPr/>
            </a:pPr>
            <a:r>
              <a:rPr lang="en-US" dirty="0" smtClean="0"/>
              <a:t>aliases specified after CTE name or inline </a:t>
            </a:r>
          </a:p>
          <a:p>
            <a:pPr eaLnBrk="1" hangingPunct="1">
              <a:defRPr/>
            </a:pPr>
            <a:r>
              <a:rPr lang="en-US" dirty="0" smtClean="0"/>
              <a:t>Multiple common table expressions, comma separated</a:t>
            </a:r>
          </a:p>
          <a:p>
            <a:pPr lvl="1" eaLnBrk="1" hangingPunct="1">
              <a:defRPr/>
            </a:pPr>
            <a:r>
              <a:rPr lang="en-US" dirty="0" smtClean="0"/>
              <a:t>can reference CTEs defined previously</a:t>
            </a:r>
          </a:p>
          <a:p>
            <a:pPr lvl="1" eaLnBrk="1" hangingPunct="1">
              <a:defRPr/>
            </a:pPr>
            <a:r>
              <a:rPr lang="en-US" dirty="0" smtClean="0"/>
              <a:t>cannot nest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44550" y="4267200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 dirty="0">
                <a:solidFill>
                  <a:schemeClr val="tx1"/>
                </a:solidFill>
                <a:latin typeface="Arial" charset="0"/>
              </a:rPr>
              <a:t>first </a:t>
            </a:r>
            <a:r>
              <a:rPr lang="en-US" sz="1800" b="0" dirty="0" err="1">
                <a:solidFill>
                  <a:schemeClr val="tx1"/>
                </a:solidFill>
                <a:latin typeface="Arial" charset="0"/>
              </a:rPr>
              <a:t>cte</a:t>
            </a:r>
            <a:r>
              <a:rPr lang="en-US" sz="1800" b="0" dirty="0">
                <a:solidFill>
                  <a:schemeClr val="tx1"/>
                </a:solidFill>
                <a:latin typeface="Arial" charset="0"/>
              </a:rPr>
              <a:t>, named low</a:t>
            </a:r>
          </a:p>
        </p:txBody>
      </p:sp>
      <p:sp>
        <p:nvSpPr>
          <p:cNvPr id="68613" name="Line 5"/>
          <p:cNvSpPr>
            <a:spLocks noChangeShapeType="1"/>
          </p:cNvSpPr>
          <p:nvPr/>
        </p:nvSpPr>
        <p:spPr bwMode="auto">
          <a:xfrm>
            <a:off x="2935288" y="4473575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36550" y="4826000"/>
            <a:ext cx="2609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second cte, named high</a:t>
            </a:r>
          </a:p>
        </p:txBody>
      </p:sp>
      <p:sp>
        <p:nvSpPr>
          <p:cNvPr id="68615" name="Line 7"/>
          <p:cNvSpPr>
            <a:spLocks noChangeShapeType="1"/>
          </p:cNvSpPr>
          <p:nvPr/>
        </p:nvSpPr>
        <p:spPr bwMode="auto">
          <a:xfrm>
            <a:off x="2913063" y="5021263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736600" y="5370513"/>
            <a:ext cx="213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SELECT statement</a:t>
            </a:r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>
            <a:off x="2913063" y="5565775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552450" y="5932488"/>
            <a:ext cx="236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refers to high and low</a:t>
            </a:r>
          </a:p>
        </p:txBody>
      </p:sp>
      <p:sp>
        <p:nvSpPr>
          <p:cNvPr id="68619" name="Line 11"/>
          <p:cNvSpPr>
            <a:spLocks noChangeShapeType="1"/>
          </p:cNvSpPr>
          <p:nvPr/>
        </p:nvSpPr>
        <p:spPr bwMode="auto">
          <a:xfrm>
            <a:off x="2903538" y="614203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436" name="Rectangle 12"/>
          <p:cNvSpPr>
            <a:spLocks noChangeArrowheads="1"/>
          </p:cNvSpPr>
          <p:nvPr/>
        </p:nvSpPr>
        <p:spPr bwMode="auto">
          <a:xfrm>
            <a:off x="3365500" y="4394200"/>
            <a:ext cx="5281613" cy="2057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WITH </a:t>
            </a:r>
            <a:r>
              <a:rPr lang="en-US" sz="1600" dirty="0" smtClean="0">
                <a:solidFill>
                  <a:schemeClr val="bg1"/>
                </a:solidFill>
                <a:latin typeface="Lucida Console" pitchFamily="49" charset="0"/>
              </a:rPr>
              <a:t>low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AS (SELECT ((MAX(value)) / 3)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 AS v FROM invoices),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1"/>
                </a:solidFill>
                <a:latin typeface="Lucida Console" pitchFamily="49" charset="0"/>
              </a:rPr>
              <a:t>high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AS (SELECT (2 * MAX(value) / 3)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 AS v FROM invoices)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SELECT	id, value, value - low.v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FROM invoices, </a:t>
            </a:r>
            <a:r>
              <a:rPr lang="en-US" sz="1600" dirty="0" smtClean="0">
                <a:solidFill>
                  <a:schemeClr val="bg1"/>
                </a:solidFill>
                <a:latin typeface="Lucida Console" pitchFamily="49" charset="0"/>
              </a:rPr>
              <a:t>low, high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WHERE invoices.value &gt; low.v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 AND invoices.value &lt;= high.v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310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Common Table Expression (CTE)</a:t>
            </a:r>
          </a:p>
        </p:txBody>
      </p:sp>
      <p:sp>
        <p:nvSpPr>
          <p:cNvPr id="5969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mtClean="0">
                <a:ea typeface="굴림" charset="-127"/>
              </a:rPr>
              <a:t>CTEs can reference each other and do self-references </a:t>
            </a:r>
          </a:p>
          <a:p>
            <a:pPr eaLnBrk="1" hangingPunct="1">
              <a:defRPr/>
            </a:pPr>
            <a:r>
              <a:rPr lang="en-US" altLang="ko-KR" smtClean="0">
                <a:ea typeface="굴림" charset="-127"/>
              </a:rPr>
              <a:t>Use the Rule of Referencing Pre-defined CTEs</a:t>
            </a:r>
          </a:p>
          <a:p>
            <a:pPr lvl="1" eaLnBrk="1" hangingPunct="1">
              <a:defRPr/>
            </a:pPr>
            <a:r>
              <a:rPr lang="en-US" altLang="ko-KR" smtClean="0">
                <a:ea typeface="굴림" charset="-127"/>
              </a:rPr>
              <a:t>Applies: When one CTE refers to or uses another CTE</a:t>
            </a:r>
          </a:p>
          <a:p>
            <a:pPr lvl="1" eaLnBrk="1" hangingPunct="1">
              <a:defRPr/>
            </a:pPr>
            <a:r>
              <a:rPr lang="en-US" altLang="ko-KR" smtClean="0">
                <a:ea typeface="굴림" charset="-127"/>
              </a:rPr>
              <a:t>Rule: only CTEs defined previous to the current CTE can be referenced in the current CTE (applicable to Non-Recursive CTEs)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117533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Multiple CTEs with Referencing</a:t>
            </a:r>
          </a:p>
        </p:txBody>
      </p:sp>
      <p:sp>
        <p:nvSpPr>
          <p:cNvPr id="649220" name="Rectangle 4"/>
          <p:cNvSpPr>
            <a:spLocks noChangeArrowheads="1"/>
          </p:cNvSpPr>
          <p:nvPr/>
        </p:nvSpPr>
        <p:spPr bwMode="auto">
          <a:xfrm>
            <a:off x="741363" y="1096963"/>
            <a:ext cx="7858125" cy="548005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WITH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YearlyOrderAmtCTE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(OrderYear,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TotalAmount)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( 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SELECT YEAR(OrderDate), SUM(OrderQty*UnitPrice)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FROM   Sales.SalesOrderHeader AS H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JOIN   Sales.SalesOrderDetail AS 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ON   H.SalesOrderID = D.SalesOrderID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GROUP BY YEAR(OrderDate) 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SalesTrendCTE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(OrderYear,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TotalAmount,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AmtYearBefore,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      AmtDifference, PercentDifference)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( -- caution: CTE is evaluated twice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SELECT ThisYear.OrderYear,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ThisYear.TotalAmount, LastYear.TotalAmount,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ThisYear.TotalAmount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LastYear.TotalAmount,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     (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ThisYear.TotalAmount/LastYear.TotalAmount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- 1) * 100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FROM  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YearlyOrderAmtCTE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AS ThisYear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LEFT OUTER JOIN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YearlyOrderAmtCTE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AS LastYear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 ON   ThisYear.OrderYear = LastYear.OrderYear + 1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* FROM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SalesTrendCTE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ORDER BY OrderYear ASC</a:t>
            </a:r>
          </a:p>
        </p:txBody>
      </p:sp>
    </p:spTree>
    <p:extLst>
      <p:ext uri="{BB962C8B-B14F-4D97-AF65-F5344CB8AC3E}">
        <p14:creationId xmlns:p14="http://schemas.microsoft.com/office/powerpoint/2010/main" val="105444536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900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Descriptive Column Headers</a:t>
            </a:r>
          </a:p>
        </p:txBody>
      </p:sp>
      <p:sp>
        <p:nvSpPr>
          <p:cNvPr id="336901" name="Rectangle 5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Expression AS [Column Header] is recommended as is current standard</a:t>
            </a:r>
          </a:p>
          <a:p>
            <a:pPr eaLnBrk="1" hangingPunct="1">
              <a:defRPr/>
            </a:pPr>
            <a:r>
              <a:rPr lang="en-US" smtClean="0"/>
              <a:t>[Column Header] = Expression is common but not current standard</a:t>
            </a:r>
          </a:p>
          <a:p>
            <a:pPr eaLnBrk="1" hangingPunct="1">
              <a:defRPr/>
            </a:pPr>
            <a:r>
              <a:rPr lang="en-US" smtClean="0"/>
              <a:t>Expression [Column Header] is supported but often can produce a mistake where you might be missing a column – always make sure to verify your output/data!</a:t>
            </a:r>
          </a:p>
        </p:txBody>
      </p:sp>
    </p:spTree>
    <p:extLst>
      <p:ext uri="{BB962C8B-B14F-4D97-AF65-F5344CB8AC3E}">
        <p14:creationId xmlns:p14="http://schemas.microsoft.com/office/powerpoint/2010/main" val="2469956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CTE Optimization</a:t>
            </a:r>
          </a:p>
        </p:txBody>
      </p:sp>
      <p:sp>
        <p:nvSpPr>
          <p:cNvPr id="617475" name="Rectangle 3"/>
          <p:cNvSpPr>
            <a:spLocks noGrp="1" noChangeAspect="1" noChangeArrowheads="1"/>
          </p:cNvSpPr>
          <p:nvPr>
            <p:ph type="body" sz="half" idx="1"/>
          </p:nvPr>
        </p:nvSpPr>
        <p:spPr>
          <a:xfrm>
            <a:off x="457200" y="1447800"/>
            <a:ext cx="7989888" cy="46021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CTE is evaluated only once</a:t>
            </a:r>
          </a:p>
          <a:p>
            <a:pPr lvl="1" eaLnBrk="1" hangingPunct="1">
              <a:defRPr/>
            </a:pPr>
            <a:r>
              <a:rPr lang="en-US" sz="2400" smtClean="0"/>
              <a:t>less scans than subquery if used more than once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578350" y="6081713"/>
            <a:ext cx="346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SELECT middle third of invoices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389063" y="2627313"/>
            <a:ext cx="173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evaluated once</a:t>
            </a:r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3100388" y="28321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312738" y="5005388"/>
            <a:ext cx="1174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evaluated</a:t>
            </a:r>
            <a:br>
              <a:rPr lang="en-US" sz="1800" b="0">
                <a:solidFill>
                  <a:schemeClr val="tx1"/>
                </a:solidFill>
                <a:latin typeface="Arial" charset="0"/>
              </a:rPr>
            </a:br>
            <a:r>
              <a:rPr lang="en-US" sz="1800" b="0">
                <a:solidFill>
                  <a:schemeClr val="tx1"/>
                </a:solidFill>
                <a:latin typeface="Arial" charset="0"/>
              </a:rPr>
              <a:t>twice</a:t>
            </a:r>
          </a:p>
        </p:txBody>
      </p:sp>
      <p:sp>
        <p:nvSpPr>
          <p:cNvPr id="71688" name="Line 8"/>
          <p:cNvSpPr>
            <a:spLocks noChangeShapeType="1"/>
          </p:cNvSpPr>
          <p:nvPr/>
        </p:nvSpPr>
        <p:spPr bwMode="auto">
          <a:xfrm>
            <a:off x="1466850" y="5681663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689" name="Line 9"/>
          <p:cNvSpPr>
            <a:spLocks noChangeShapeType="1"/>
          </p:cNvSpPr>
          <p:nvPr/>
        </p:nvSpPr>
        <p:spPr bwMode="auto">
          <a:xfrm>
            <a:off x="1487488" y="51689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7482" name="Rectangle 10"/>
          <p:cNvSpPr>
            <a:spLocks noChangeArrowheads="1"/>
          </p:cNvSpPr>
          <p:nvPr/>
        </p:nvSpPr>
        <p:spPr bwMode="auto">
          <a:xfrm>
            <a:off x="3532188" y="2540000"/>
            <a:ext cx="5307012" cy="20574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WITH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low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AS (SELECT ((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max(value))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/ 3)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AS v FROM invoices),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high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AS (SELECT (2 *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max(value)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/ 3)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 AS v FROM invoices)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	id,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value, value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 low.v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FROM invoices,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low, high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WHERE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invoices.amount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&gt; low.v 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AND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invoices.value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&lt;= high.v</a:t>
            </a:r>
          </a:p>
        </p:txBody>
      </p:sp>
      <p:sp>
        <p:nvSpPr>
          <p:cNvPr id="617483" name="Rectangle 11"/>
          <p:cNvSpPr>
            <a:spLocks noChangeArrowheads="1"/>
          </p:cNvSpPr>
          <p:nvPr/>
        </p:nvSpPr>
        <p:spPr bwMode="auto">
          <a:xfrm>
            <a:off x="1906588" y="4684713"/>
            <a:ext cx="6945312" cy="13239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SELECT id,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value,</a:t>
            </a:r>
            <a:endParaRPr lang="en-US" sz="16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value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- (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SELECT (</a:t>
            </a:r>
            <a:r>
              <a:rPr lang="en-US" sz="1600" dirty="0" smtClean="0">
                <a:solidFill>
                  <a:schemeClr val="bg1"/>
                </a:solidFill>
                <a:latin typeface="Lucida Console" pitchFamily="49" charset="0"/>
              </a:rPr>
              <a:t>max(value)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/ 3) FROM invoices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FROM invoices where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value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&gt; (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SELECT (</a:t>
            </a:r>
            <a:r>
              <a:rPr lang="en-US" sz="1600" dirty="0" smtClean="0">
                <a:solidFill>
                  <a:schemeClr val="bg1"/>
                </a:solidFill>
                <a:latin typeface="Lucida Console" pitchFamily="49" charset="0"/>
              </a:rPr>
              <a:t>max(value)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/ 3) FROM invoices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) and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value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&lt; (SELECT (2 * </a:t>
            </a:r>
            <a:r>
              <a:rPr lang="en-US" sz="1600" dirty="0" smtClean="0">
                <a:solidFill>
                  <a:schemeClr val="bg2"/>
                </a:solidFill>
                <a:latin typeface="Lucida Console" pitchFamily="49" charset="0"/>
              </a:rPr>
              <a:t>max(value) </a:t>
            </a: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/ 3) FROM invoices)</a:t>
            </a:r>
            <a:r>
              <a:rPr lang="en-US" sz="1600" b="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604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Recursive CTE</a:t>
            </a:r>
          </a:p>
        </p:txBody>
      </p:sp>
      <p:sp>
        <p:nvSpPr>
          <p:cNvPr id="8366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57200" y="1276350"/>
            <a:ext cx="8229600" cy="460216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CTE can do recursive calculation</a:t>
            </a:r>
          </a:p>
          <a:p>
            <a:pPr eaLnBrk="1" hangingPunct="1">
              <a:defRPr/>
            </a:pPr>
            <a:r>
              <a:rPr lang="en-US" smtClean="0"/>
              <a:t>Recursive CTE has three parts</a:t>
            </a:r>
          </a:p>
          <a:p>
            <a:pPr lvl="1" eaLnBrk="1" hangingPunct="1">
              <a:defRPr/>
            </a:pPr>
            <a:r>
              <a:rPr lang="en-US" smtClean="0"/>
              <a:t>anchor preceds UNION ALL does initialization</a:t>
            </a:r>
          </a:p>
          <a:p>
            <a:pPr lvl="1" eaLnBrk="1" hangingPunct="1">
              <a:defRPr/>
            </a:pPr>
            <a:r>
              <a:rPr lang="en-US" smtClean="0"/>
              <a:t>recursive member after UNION ALL; recurses until no results</a:t>
            </a:r>
          </a:p>
          <a:p>
            <a:pPr lvl="1" eaLnBrk="1" hangingPunct="1">
              <a:defRPr/>
            </a:pPr>
            <a:r>
              <a:rPr lang="en-US" smtClean="0"/>
              <a:t>outer select; selects results to be returned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649288" y="4364038"/>
            <a:ext cx="249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anchor; executed once</a:t>
            </a:r>
          </a:p>
        </p:txBody>
      </p:sp>
      <p:sp>
        <p:nvSpPr>
          <p:cNvPr id="24581" name="Line 6"/>
          <p:cNvSpPr>
            <a:spLocks noChangeShapeType="1"/>
          </p:cNvSpPr>
          <p:nvPr/>
        </p:nvSpPr>
        <p:spPr bwMode="auto">
          <a:xfrm>
            <a:off x="3155950" y="45624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158750" y="5114925"/>
            <a:ext cx="304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recursive member; repeated</a:t>
            </a:r>
          </a:p>
        </p:txBody>
      </p:sp>
      <p:sp>
        <p:nvSpPr>
          <p:cNvPr id="24583" name="Line 8"/>
          <p:cNvSpPr>
            <a:spLocks noChangeShapeType="1"/>
          </p:cNvSpPr>
          <p:nvPr/>
        </p:nvSpPr>
        <p:spPr bwMode="auto">
          <a:xfrm>
            <a:off x="3155950" y="530225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-11113" y="5405438"/>
            <a:ext cx="3194051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 dirty="0">
                <a:solidFill>
                  <a:schemeClr val="tx1"/>
                </a:solidFill>
                <a:latin typeface="Arial" charset="0"/>
              </a:rPr>
              <a:t>joined with previous recursion</a:t>
            </a:r>
          </a:p>
        </p:txBody>
      </p:sp>
      <p:sp>
        <p:nvSpPr>
          <p:cNvPr id="24585" name="Line 10"/>
          <p:cNvSpPr>
            <a:spLocks noChangeShapeType="1"/>
          </p:cNvSpPr>
          <p:nvPr/>
        </p:nvSpPr>
        <p:spPr bwMode="auto">
          <a:xfrm>
            <a:off x="3140075" y="561498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414338" y="6088063"/>
            <a:ext cx="2741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1800" b="0">
                <a:solidFill>
                  <a:schemeClr val="tx1"/>
                </a:solidFill>
                <a:latin typeface="Arial" charset="0"/>
              </a:rPr>
              <a:t>outer select; id's returned</a:t>
            </a:r>
          </a:p>
        </p:txBody>
      </p:sp>
      <p:sp>
        <p:nvSpPr>
          <p:cNvPr id="24587" name="Line 12"/>
          <p:cNvSpPr>
            <a:spLocks noChangeShapeType="1"/>
          </p:cNvSpPr>
          <p:nvPr/>
        </p:nvSpPr>
        <p:spPr bwMode="auto">
          <a:xfrm>
            <a:off x="3133725" y="629761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36621" name="Rectangle 13"/>
          <p:cNvSpPr>
            <a:spLocks noChangeArrowheads="1"/>
          </p:cNvSpPr>
          <p:nvPr/>
        </p:nvSpPr>
        <p:spPr bwMode="auto">
          <a:xfrm>
            <a:off x="3633788" y="4170363"/>
            <a:ext cx="5307012" cy="230187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WITH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descendant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(parent, id,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amount) 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AS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(SELECT parent, id,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amount 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 FROM partsTree WHERE id = @start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UNION ALL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P.parent, P.id, 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P.amount </a:t>
            </a:r>
            <a:endParaRPr lang="en-US" sz="1600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FROM partsTree AS P INNER JOIN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Lucida Console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descendant</a:t>
            </a: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 AS A ON P.parent = A.id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)</a:t>
            </a:r>
          </a:p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Console" pitchFamily="49" charset="0"/>
              </a:rPr>
              <a:t>SELECT id FROM </a:t>
            </a:r>
            <a:r>
              <a:rPr lang="en-US" sz="1600" dirty="0">
                <a:solidFill>
                  <a:schemeClr val="bg1"/>
                </a:solidFill>
                <a:latin typeface="Lucida Console" pitchFamily="49" charset="0"/>
              </a:rPr>
              <a:t>descendant</a:t>
            </a:r>
          </a:p>
        </p:txBody>
      </p:sp>
    </p:spTree>
    <p:extLst>
      <p:ext uri="{BB962C8B-B14F-4D97-AF65-F5344CB8AC3E}">
        <p14:creationId xmlns:p14="http://schemas.microsoft.com/office/powerpoint/2010/main" val="4191407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How Recursive CTEs Work</a:t>
            </a:r>
          </a:p>
        </p:txBody>
      </p:sp>
      <p:sp>
        <p:nvSpPr>
          <p:cNvPr id="91341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2800" dirty="0" smtClean="0">
                <a:ea typeface="굴림" charset="-127"/>
              </a:rPr>
              <a:t>Anchor member is activated. Set R0 (R for Results) is generated </a:t>
            </a:r>
          </a:p>
          <a:p>
            <a:pPr eaLnBrk="1" hangingPunct="1">
              <a:defRPr/>
            </a:pPr>
            <a:r>
              <a:rPr lang="en-US" altLang="ko-KR" sz="2800" dirty="0" smtClean="0">
                <a:ea typeface="굴림" charset="-127"/>
              </a:rPr>
              <a:t>Recursive member is activated, retrieving set </a:t>
            </a:r>
            <a:r>
              <a:rPr lang="en-US" altLang="ko-KR" sz="2800" dirty="0" err="1" smtClean="0">
                <a:ea typeface="굴림" charset="-127"/>
              </a:rPr>
              <a:t>Ri</a:t>
            </a:r>
            <a:r>
              <a:rPr lang="en-US" altLang="ko-KR" sz="2800" dirty="0" smtClean="0">
                <a:ea typeface="굴림" charset="-127"/>
              </a:rPr>
              <a:t> (</a:t>
            </a:r>
            <a:r>
              <a:rPr lang="en-US" altLang="ko-KR" sz="2800" dirty="0" err="1" smtClean="0">
                <a:ea typeface="굴림" charset="-127"/>
              </a:rPr>
              <a:t>i</a:t>
            </a:r>
            <a:r>
              <a:rPr lang="en-US" altLang="ko-KR" sz="2800" dirty="0" smtClean="0">
                <a:ea typeface="굴림" charset="-127"/>
              </a:rPr>
              <a:t> = step number) as input to </a:t>
            </a:r>
            <a:r>
              <a:rPr lang="en-US" altLang="ko-KR" sz="2800" dirty="0" err="1" smtClean="0">
                <a:ea typeface="굴림" charset="-127"/>
              </a:rPr>
              <a:t>RecursiveCTE</a:t>
            </a:r>
            <a:r>
              <a:rPr lang="en-US" altLang="ko-KR" sz="2800" dirty="0" smtClean="0">
                <a:ea typeface="굴림" charset="-127"/>
              </a:rPr>
              <a:t>, producing Set </a:t>
            </a:r>
            <a:r>
              <a:rPr lang="en-US" altLang="ko-KR" sz="2800" dirty="0" err="1" smtClean="0">
                <a:ea typeface="굴림" charset="-127"/>
              </a:rPr>
              <a:t>Ri</a:t>
            </a:r>
            <a:r>
              <a:rPr lang="en-US" altLang="ko-KR" sz="2800" dirty="0" smtClean="0">
                <a:ea typeface="굴림" charset="-127"/>
              </a:rPr>
              <a:t> + 1</a:t>
            </a:r>
          </a:p>
          <a:p>
            <a:pPr eaLnBrk="1" hangingPunct="1">
              <a:defRPr/>
            </a:pPr>
            <a:r>
              <a:rPr lang="en-US" altLang="ko-KR" sz="2800" dirty="0" smtClean="0">
                <a:ea typeface="굴림" charset="-127"/>
              </a:rPr>
              <a:t>Step 2 is run repeatedly, incrementing the step number each time,  until an empty set is returned</a:t>
            </a:r>
          </a:p>
          <a:p>
            <a:pPr eaLnBrk="1" hangingPunct="1">
              <a:defRPr/>
            </a:pPr>
            <a:r>
              <a:rPr lang="en-US" altLang="ko-KR" sz="2800" dirty="0" smtClean="0">
                <a:ea typeface="굴림" charset="-127"/>
              </a:rPr>
              <a:t>The outer query is executed, retrieving a cumulative (UNION ALL) result of all of the previous steps</a:t>
            </a:r>
          </a:p>
          <a:p>
            <a:pPr eaLnBrk="1" hangingPunct="1">
              <a:defRPr/>
            </a:pPr>
            <a:endParaRPr lang="en-US" altLang="ko-KR" sz="2800" dirty="0" smtClean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5972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Rewriting Queries</a:t>
            </a:r>
          </a:p>
        </p:txBody>
      </p:sp>
      <p:sp>
        <p:nvSpPr>
          <p:cNvPr id="6379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Most non-trivial SQL queries can be written multiple ways</a:t>
            </a:r>
          </a:p>
          <a:p>
            <a:pPr lvl="1" eaLnBrk="1" hangingPunct="1">
              <a:defRPr/>
            </a:pPr>
            <a:r>
              <a:rPr lang="en-US" smtClean="0"/>
              <a:t>JOIN vs correlated subquery</a:t>
            </a:r>
          </a:p>
          <a:p>
            <a:pPr lvl="1" eaLnBrk="1" hangingPunct="1">
              <a:defRPr/>
            </a:pPr>
            <a:r>
              <a:rPr lang="en-US" smtClean="0"/>
              <a:t>JOIN vs derived table</a:t>
            </a:r>
          </a:p>
          <a:p>
            <a:pPr lvl="1" eaLnBrk="1" hangingPunct="1">
              <a:defRPr/>
            </a:pPr>
            <a:r>
              <a:rPr lang="en-US" smtClean="0"/>
              <a:t>MAX or MIN vs ALL</a:t>
            </a:r>
          </a:p>
          <a:p>
            <a:pPr lvl="1" eaLnBrk="1" hangingPunct="1">
              <a:defRPr/>
            </a:pPr>
            <a:r>
              <a:rPr lang="en-US" smtClean="0"/>
              <a:t>NOT IN vs NOT EXISTS</a:t>
            </a:r>
          </a:p>
          <a:p>
            <a:pPr eaLnBrk="1" hangingPunct="1">
              <a:defRPr/>
            </a:pPr>
            <a:r>
              <a:rPr lang="en-US" smtClean="0"/>
              <a:t>It's best to rewrite queries multiple ways and test for performance</a:t>
            </a:r>
          </a:p>
          <a:p>
            <a:pPr eaLnBrk="1" hangingPunct="1">
              <a:defRPr/>
            </a:pPr>
            <a:r>
              <a:rPr lang="en-US" smtClean="0"/>
              <a:t>Make sure that the answer is the same under all conditions</a:t>
            </a:r>
          </a:p>
        </p:txBody>
      </p:sp>
    </p:spTree>
    <p:extLst>
      <p:ext uri="{BB962C8B-B14F-4D97-AF65-F5344CB8AC3E}">
        <p14:creationId xmlns:p14="http://schemas.microsoft.com/office/powerpoint/2010/main" val="2967133467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Comparing Equivalent Queries</a:t>
            </a:r>
          </a:p>
        </p:txBody>
      </p:sp>
      <p:sp>
        <p:nvSpPr>
          <p:cNvPr id="64409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Compare queries using</a:t>
            </a:r>
          </a:p>
          <a:p>
            <a:pPr lvl="1" eaLnBrk="1" hangingPunct="1">
              <a:defRPr/>
            </a:pPr>
            <a:r>
              <a:rPr lang="en-US" smtClean="0"/>
              <a:t>SET STATISTICS IO ON</a:t>
            </a:r>
          </a:p>
          <a:p>
            <a:pPr lvl="1" eaLnBrk="1" hangingPunct="1">
              <a:defRPr/>
            </a:pPr>
            <a:r>
              <a:rPr lang="en-US" smtClean="0"/>
              <a:t>Query Cost</a:t>
            </a:r>
          </a:p>
          <a:p>
            <a:pPr lvl="1" eaLnBrk="1" hangingPunct="1">
              <a:defRPr/>
            </a:pPr>
            <a:r>
              <a:rPr lang="en-US" smtClean="0"/>
              <a:t>Query Plan</a:t>
            </a:r>
          </a:p>
          <a:p>
            <a:pPr eaLnBrk="1" hangingPunct="1">
              <a:defRPr/>
            </a:pPr>
            <a:r>
              <a:rPr lang="en-US" smtClean="0"/>
              <a:t>Ensure you have optimal indexes</a:t>
            </a:r>
          </a:p>
          <a:p>
            <a:pPr eaLnBrk="1" hangingPunct="1">
              <a:defRPr/>
            </a:pPr>
            <a:r>
              <a:rPr lang="en-US" smtClean="0"/>
              <a:t>Be aware that query engine may get smarter</a:t>
            </a:r>
          </a:p>
          <a:p>
            <a:pPr eaLnBrk="1" hangingPunct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52177091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Summary</a:t>
            </a:r>
          </a:p>
        </p:txBody>
      </p:sp>
      <p:sp>
        <p:nvSpPr>
          <p:cNvPr id="55398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Query </a:t>
            </a:r>
            <a:r>
              <a:rPr lang="en-US" dirty="0" smtClean="0"/>
              <a:t>Evaluation</a:t>
            </a:r>
          </a:p>
          <a:p>
            <a:pPr eaLnBrk="1" hangingPunct="1">
              <a:defRPr/>
            </a:pPr>
            <a:r>
              <a:rPr lang="en-US" dirty="0" smtClean="0"/>
              <a:t>Joins and Subqueries</a:t>
            </a:r>
          </a:p>
          <a:p>
            <a:pPr lvl="1" eaLnBrk="1" hangingPunct="1">
              <a:defRPr/>
            </a:pPr>
            <a:r>
              <a:rPr lang="en-US" dirty="0" smtClean="0"/>
              <a:t>Inner joins</a:t>
            </a:r>
          </a:p>
          <a:p>
            <a:pPr lvl="1" eaLnBrk="1" hangingPunct="1">
              <a:defRPr/>
            </a:pPr>
            <a:r>
              <a:rPr lang="en-US" dirty="0" smtClean="0"/>
              <a:t>Outer joins - Left, Right, and Full</a:t>
            </a:r>
          </a:p>
          <a:p>
            <a:pPr lvl="1" eaLnBrk="1" hangingPunct="1">
              <a:defRPr/>
            </a:pPr>
            <a:r>
              <a:rPr lang="en-US" dirty="0" smtClean="0"/>
              <a:t>Cross joins</a:t>
            </a:r>
          </a:p>
          <a:p>
            <a:pPr lvl="1" eaLnBrk="1" hangingPunct="1">
              <a:defRPr/>
            </a:pPr>
            <a:r>
              <a:rPr lang="en-US" dirty="0" smtClean="0"/>
              <a:t>Non-</a:t>
            </a:r>
            <a:r>
              <a:rPr lang="en-US" dirty="0" err="1" smtClean="0"/>
              <a:t>equi</a:t>
            </a:r>
            <a:r>
              <a:rPr lang="en-US" dirty="0" smtClean="0"/>
              <a:t> joins</a:t>
            </a:r>
          </a:p>
          <a:p>
            <a:pPr>
              <a:defRPr/>
            </a:pPr>
            <a:r>
              <a:rPr lang="en-US" dirty="0" smtClean="0"/>
              <a:t>Query Plans</a:t>
            </a:r>
          </a:p>
          <a:p>
            <a:pPr eaLnBrk="1" hangingPunct="1">
              <a:defRPr/>
            </a:pPr>
            <a:r>
              <a:rPr lang="en-US" dirty="0" smtClean="0"/>
              <a:t>Set Operators</a:t>
            </a:r>
          </a:p>
          <a:p>
            <a:pPr eaLnBrk="1" hangingPunct="1">
              <a:defRPr/>
            </a:pPr>
            <a:r>
              <a:rPr lang="en-US" dirty="0" smtClean="0"/>
              <a:t>APPLY Operator</a:t>
            </a:r>
          </a:p>
          <a:p>
            <a:pPr eaLnBrk="1" hangingPunct="1">
              <a:defRPr/>
            </a:pPr>
            <a:r>
              <a:rPr lang="en-US" dirty="0" smtClean="0"/>
              <a:t>Common Table Expressions</a:t>
            </a:r>
          </a:p>
          <a:p>
            <a:pPr eaLnBrk="1" hangingPunct="1">
              <a:defRPr/>
            </a:pPr>
            <a:r>
              <a:rPr lang="en-US" dirty="0" smtClean="0"/>
              <a:t>Rewriting queries for performance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8985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References</a:t>
            </a:r>
          </a:p>
        </p:txBody>
      </p:sp>
      <p:sp>
        <p:nvSpPr>
          <p:cNvPr id="6031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smtClean="0"/>
              <a:t>Statistics Used by the Query Optimizer in Microsoft SQL Server 2005, Eric Hanson and Lubor Kollar,</a:t>
            </a:r>
          </a:p>
          <a:p>
            <a:pPr lvl="1" eaLnBrk="1" hangingPunct="1">
              <a:defRPr/>
            </a:pPr>
            <a:r>
              <a:rPr lang="en-US" sz="2000" smtClean="0">
                <a:hlinkClick r:id="rId3"/>
              </a:rPr>
              <a:t>http://www.microsoft.com/technet/prodtechnol/sql/2005/qrystats.mspx</a:t>
            </a:r>
            <a:endParaRPr lang="en-US" sz="2000" smtClean="0"/>
          </a:p>
          <a:p>
            <a:pPr eaLnBrk="1" hangingPunct="1">
              <a:defRPr/>
            </a:pPr>
            <a:r>
              <a:rPr lang="en-US" sz="2400" smtClean="0"/>
              <a:t>Batch Compilation, Recompilation, and Plan Caching Issues in SQL Server 2005, Arun Marathe, </a:t>
            </a:r>
          </a:p>
          <a:p>
            <a:pPr lvl="1" eaLnBrk="1" hangingPunct="1">
              <a:defRPr/>
            </a:pPr>
            <a:r>
              <a:rPr lang="en-US" sz="2000" smtClean="0"/>
              <a:t>http://www.microsoft.com/technet/prodtechnol/sql/2005/recomp.mspx</a:t>
            </a:r>
          </a:p>
          <a:p>
            <a:pPr lvl="1" eaLnBrk="1" hangingPunct="1">
              <a:defRPr/>
            </a:pPr>
            <a:endParaRPr lang="en-US" sz="2400" i="1" smtClean="0"/>
          </a:p>
        </p:txBody>
      </p:sp>
    </p:spTree>
    <p:extLst>
      <p:ext uri="{BB962C8B-B14F-4D97-AF65-F5344CB8AC3E}">
        <p14:creationId xmlns:p14="http://schemas.microsoft.com/office/powerpoint/2010/main" val="1435560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3" cy="75088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Delimiters</a:t>
            </a:r>
          </a:p>
        </p:txBody>
      </p:sp>
      <p:sp>
        <p:nvSpPr>
          <p:cNvPr id="33792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95250" y="774700"/>
            <a:ext cx="8982075" cy="5926138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Used to support non-standard identifiers</a:t>
            </a:r>
          </a:p>
          <a:p>
            <a:pPr lvl="1" eaLnBrk="1" hangingPunct="1">
              <a:defRPr/>
            </a:pPr>
            <a:r>
              <a:rPr lang="en-US" dirty="0" smtClean="0"/>
              <a:t>Identifiers that include spaces</a:t>
            </a:r>
          </a:p>
          <a:p>
            <a:pPr lvl="1" eaLnBrk="1" hangingPunct="1">
              <a:defRPr/>
            </a:pPr>
            <a:r>
              <a:rPr lang="en-US" dirty="0" smtClean="0"/>
              <a:t>Identifiers cannot begin with a number</a:t>
            </a:r>
          </a:p>
          <a:p>
            <a:pPr lvl="1" eaLnBrk="1" hangingPunct="1">
              <a:defRPr/>
            </a:pPr>
            <a:r>
              <a:rPr lang="en-US" dirty="0" smtClean="0"/>
              <a:t>Certain characters have special meaning</a:t>
            </a:r>
          </a:p>
          <a:p>
            <a:pPr eaLnBrk="1" hangingPunct="1">
              <a:defRPr/>
            </a:pPr>
            <a:r>
              <a:rPr lang="en-US" dirty="0" smtClean="0"/>
              <a:t>Brackets - always on </a:t>
            </a:r>
          </a:p>
          <a:p>
            <a:pPr lvl="1" eaLnBrk="1" hangingPunct="1">
              <a:defRPr/>
            </a:pPr>
            <a:r>
              <a:rPr lang="en-US" dirty="0" smtClean="0"/>
              <a:t>USE: [owner].[identifier]</a:t>
            </a:r>
          </a:p>
          <a:p>
            <a:pPr eaLnBrk="1" hangingPunct="1">
              <a:defRPr/>
            </a:pPr>
            <a:r>
              <a:rPr lang="en-US" dirty="0" smtClean="0"/>
              <a:t>Double Quotes – on when:</a:t>
            </a:r>
          </a:p>
          <a:p>
            <a:pPr lvl="1" eaLnBrk="1" hangingPunct="1">
              <a:defRPr/>
            </a:pPr>
            <a:r>
              <a:rPr lang="en-US" dirty="0" smtClean="0"/>
              <a:t>Session setting is turned on:</a:t>
            </a:r>
          </a:p>
          <a:p>
            <a:pPr lvl="2" eaLnBrk="1" hangingPunct="1">
              <a:defRPr/>
            </a:pPr>
            <a:r>
              <a:rPr lang="en-US" dirty="0" smtClean="0"/>
              <a:t>Use DBCC USEROPTIONS to see what are set</a:t>
            </a:r>
          </a:p>
          <a:p>
            <a:pPr lvl="2" eaLnBrk="1" hangingPunct="1">
              <a:defRPr/>
            </a:pPr>
            <a:r>
              <a:rPr lang="en-US" dirty="0" smtClean="0"/>
              <a:t>Turn on with SET QUOTED_IDENTIFIER ON</a:t>
            </a:r>
          </a:p>
          <a:p>
            <a:pPr lvl="2" eaLnBrk="1" hangingPunct="1">
              <a:defRPr/>
            </a:pPr>
            <a:r>
              <a:rPr lang="en-US" dirty="0" smtClean="0"/>
              <a:t>If using OSQL turn on with –I or /I</a:t>
            </a:r>
          </a:p>
          <a:p>
            <a:pPr lvl="1" eaLnBrk="1" hangingPunct="1">
              <a:defRPr/>
            </a:pPr>
            <a:r>
              <a:rPr lang="en-US" dirty="0" smtClean="0"/>
              <a:t>IF session setting is not on then look at database option</a:t>
            </a:r>
          </a:p>
          <a:p>
            <a:pPr lvl="1" eaLnBrk="1" hangingPunct="1">
              <a:buFontTx/>
              <a:buNone/>
              <a:defRPr/>
            </a:pPr>
            <a:r>
              <a:rPr lang="en-US" sz="2400" dirty="0" smtClean="0">
                <a:solidFill>
                  <a:srgbClr val="FFFF99"/>
                </a:solidFill>
              </a:rPr>
              <a:t>DATABASEPROPERTYEX(</a:t>
            </a:r>
            <a:r>
              <a:rPr lang="en-US" sz="2400" dirty="0" smtClean="0">
                <a:solidFill>
                  <a:srgbClr val="FFFF99"/>
                </a:solidFill>
                <a:cs typeface="Arial" charset="0"/>
              </a:rPr>
              <a:t>'</a:t>
            </a:r>
            <a:r>
              <a:rPr lang="en-US" sz="2400" dirty="0" err="1" smtClean="0">
                <a:solidFill>
                  <a:srgbClr val="FFFF99"/>
                </a:solidFill>
              </a:rPr>
              <a:t>IsQuotedIdentifiersEnabled</a:t>
            </a:r>
            <a:r>
              <a:rPr lang="en-US" sz="2400" dirty="0" smtClean="0">
                <a:solidFill>
                  <a:srgbClr val="FFFF99"/>
                </a:solidFill>
                <a:cs typeface="Arial" charset="0"/>
              </a:rPr>
              <a:t>'</a:t>
            </a:r>
            <a:r>
              <a:rPr lang="en-US" sz="2400" dirty="0" smtClean="0">
                <a:solidFill>
                  <a:srgbClr val="FFFF99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9644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3" cy="750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Character Strings</a:t>
            </a:r>
          </a:p>
        </p:txBody>
      </p:sp>
      <p:sp>
        <p:nvSpPr>
          <p:cNvPr id="33894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98438" y="912813"/>
            <a:ext cx="8810625" cy="566261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All character strings should be quoted with SINGLE quotes</a:t>
            </a:r>
          </a:p>
          <a:p>
            <a:pPr eaLnBrk="1" hangingPunct="1">
              <a:defRPr/>
            </a:pPr>
            <a:r>
              <a:rPr lang="en-US" dirty="0" smtClean="0"/>
              <a:t>Quotes within single quotes should be quote/quote - two single quotes NOT double quotes</a:t>
            </a:r>
          </a:p>
          <a:p>
            <a:pPr lvl="1" eaLnBrk="1" hangingPunct="1">
              <a:buFontTx/>
              <a:buNone/>
              <a:defRPr/>
            </a:pPr>
            <a:r>
              <a:rPr lang="en-US" dirty="0" smtClean="0">
                <a:latin typeface="Courier New" pitchFamily="49" charset="0"/>
              </a:rPr>
              <a:t>	USE: WHERE </a:t>
            </a:r>
            <a:r>
              <a:rPr lang="en-US" dirty="0" err="1" smtClean="0">
                <a:latin typeface="Courier New" pitchFamily="49" charset="0"/>
              </a:rPr>
              <a:t>a.au_lname</a:t>
            </a:r>
            <a:r>
              <a:rPr lang="en-US" dirty="0" smtClean="0">
                <a:latin typeface="Courier New" pitchFamily="49" charset="0"/>
              </a:rPr>
              <a:t> = </a:t>
            </a:r>
            <a:r>
              <a:rPr lang="en-US" dirty="0" smtClean="0">
                <a:latin typeface="Courier New" pitchFamily="49" charset="0"/>
                <a:cs typeface="Arial" charset="0"/>
              </a:rPr>
              <a:t>'</a:t>
            </a:r>
            <a:r>
              <a:rPr lang="en-US" dirty="0" err="1" smtClean="0">
                <a:latin typeface="Courier New" pitchFamily="49" charset="0"/>
                <a:cs typeface="Arial" charset="0"/>
              </a:rPr>
              <a:t>O''Leary</a:t>
            </a:r>
            <a:r>
              <a:rPr lang="en-US" dirty="0" smtClean="0">
                <a:latin typeface="Courier New" pitchFamily="49" charset="0"/>
                <a:cs typeface="Arial" charset="0"/>
              </a:rPr>
              <a:t>'</a:t>
            </a:r>
            <a:br>
              <a:rPr lang="en-US" dirty="0" smtClean="0">
                <a:latin typeface="Courier New" pitchFamily="49" charset="0"/>
                <a:cs typeface="Arial" charset="0"/>
              </a:rPr>
            </a:br>
            <a:r>
              <a:rPr lang="en-US" dirty="0" smtClean="0">
                <a:latin typeface="Courier New" pitchFamily="49" charset="0"/>
                <a:cs typeface="Arial" charset="0"/>
              </a:rPr>
              <a:t>NOT: </a:t>
            </a:r>
            <a:r>
              <a:rPr lang="en-US" dirty="0" smtClean="0">
                <a:latin typeface="Courier New" pitchFamily="49" charset="0"/>
              </a:rPr>
              <a:t>WHERE </a:t>
            </a:r>
            <a:r>
              <a:rPr lang="en-US" dirty="0" err="1" smtClean="0">
                <a:latin typeface="Courier New" pitchFamily="49" charset="0"/>
              </a:rPr>
              <a:t>a.au_lname</a:t>
            </a:r>
            <a:r>
              <a:rPr lang="en-US" dirty="0" smtClean="0">
                <a:latin typeface="Courier New" pitchFamily="49" charset="0"/>
              </a:rPr>
              <a:t> = </a:t>
            </a:r>
            <a:r>
              <a:rPr lang="en-US" dirty="0" smtClean="0">
                <a:latin typeface="Courier New" pitchFamily="49" charset="0"/>
                <a:cs typeface="Arial" charset="0"/>
              </a:rPr>
              <a:t>"O'Leary"</a:t>
            </a:r>
            <a:endParaRPr lang="en-US" dirty="0" smtClean="0">
              <a:latin typeface="Courier New" pitchFamily="49" charset="0"/>
            </a:endParaRPr>
          </a:p>
          <a:p>
            <a:pPr eaLnBrk="1" hangingPunct="1">
              <a:defRPr/>
            </a:pPr>
            <a:r>
              <a:rPr lang="en-US" dirty="0" smtClean="0"/>
              <a:t>Double quotes should be avoided unless used for identifiers – should NOT turn </a:t>
            </a:r>
            <a:r>
              <a:rPr lang="en-US" dirty="0" err="1" smtClean="0"/>
              <a:t>quoted_identifier</a:t>
            </a:r>
            <a:r>
              <a:rPr lang="en-US" dirty="0" smtClean="0"/>
              <a:t> off in order to “simplify” your query – can cause performance problems</a:t>
            </a:r>
          </a:p>
        </p:txBody>
      </p:sp>
    </p:spTree>
    <p:extLst>
      <p:ext uri="{BB962C8B-B14F-4D97-AF65-F5344CB8AC3E}">
        <p14:creationId xmlns:p14="http://schemas.microsoft.com/office/powerpoint/2010/main" val="1480120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5474</TotalTime>
  <Words>4898</Words>
  <Application>Microsoft Office PowerPoint</Application>
  <PresentationFormat>Letter Paper (8.5x11 in)</PresentationFormat>
  <Paragraphs>1008</Paragraphs>
  <Slides>76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76</vt:i4>
      </vt:variant>
    </vt:vector>
  </HeadingPairs>
  <TitlesOfParts>
    <vt:vector size="78" baseType="lpstr">
      <vt:lpstr>SQLskills Master Template</vt:lpstr>
      <vt:lpstr>SQLskills_BobB_Template</vt:lpstr>
      <vt:lpstr>Module 2 Writing Effective Queries </vt:lpstr>
      <vt:lpstr>Overview</vt:lpstr>
      <vt:lpstr>The Anatomy of a SELECT</vt:lpstr>
      <vt:lpstr>The Consistency List</vt:lpstr>
      <vt:lpstr>Accessing Data – Limit Data</vt:lpstr>
      <vt:lpstr>Aliasing Tables/Views</vt:lpstr>
      <vt:lpstr>Descriptive Column Headers</vt:lpstr>
      <vt:lpstr>Delimiters</vt:lpstr>
      <vt:lpstr>Character Strings</vt:lpstr>
      <vt:lpstr>Formatting</vt:lpstr>
      <vt:lpstr>Fully Qualified Names</vt:lpstr>
      <vt:lpstr>Search Arguments</vt:lpstr>
      <vt:lpstr>Using Comparison Operators</vt:lpstr>
      <vt:lpstr>Using Wildcards</vt:lpstr>
      <vt:lpstr>Wildcards and Optimization</vt:lpstr>
      <vt:lpstr>Ranges – Between </vt:lpstr>
      <vt:lpstr>Ranges – IN </vt:lpstr>
      <vt:lpstr>NULL Values</vt:lpstr>
      <vt:lpstr>NULL and comparison</vt:lpstr>
      <vt:lpstr>When NULLs are Equal</vt:lpstr>
      <vt:lpstr>ORDER BY Clause</vt:lpstr>
      <vt:lpstr>Operator Precedence</vt:lpstr>
      <vt:lpstr>Joins</vt:lpstr>
      <vt:lpstr>Table Expressions</vt:lpstr>
      <vt:lpstr>Logical Evaluation Order</vt:lpstr>
      <vt:lpstr>Evaluation Order</vt:lpstr>
      <vt:lpstr>Joins</vt:lpstr>
      <vt:lpstr>Join – Terms &amp; Conditions </vt:lpstr>
      <vt:lpstr>PowerPoint Presentation</vt:lpstr>
      <vt:lpstr>Writing Joins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Adding Search Arguments</vt:lpstr>
      <vt:lpstr>Adding Search Arguments</vt:lpstr>
      <vt:lpstr>Adding More Tables</vt:lpstr>
      <vt:lpstr>Joining a Table to Itself</vt:lpstr>
      <vt:lpstr>Non-equi Joins</vt:lpstr>
      <vt:lpstr>Non-equi join</vt:lpstr>
      <vt:lpstr>What is a query plan?</vt:lpstr>
      <vt:lpstr>Major Iterator Types</vt:lpstr>
      <vt:lpstr>Parallelism</vt:lpstr>
      <vt:lpstr>Subqueries</vt:lpstr>
      <vt:lpstr>Subqueries and Predicates</vt:lpstr>
      <vt:lpstr>Using Subqueries and Predicates</vt:lpstr>
      <vt:lpstr>Subqueries, NOT IN, and NULLs</vt:lpstr>
      <vt:lpstr>Correlated Subqueries</vt:lpstr>
      <vt:lpstr>Derived Tables</vt:lpstr>
      <vt:lpstr>Relational Operators</vt:lpstr>
      <vt:lpstr>Accessing Data – Limit Data</vt:lpstr>
      <vt:lpstr>UNION</vt:lpstr>
      <vt:lpstr>EXCEPT and INTERSECT</vt:lpstr>
      <vt:lpstr>Relational Division</vt:lpstr>
      <vt:lpstr>Two Relational Division Solutions</vt:lpstr>
      <vt:lpstr>CASE Statement</vt:lpstr>
      <vt:lpstr>CASE Examples</vt:lpstr>
      <vt:lpstr>APPLY</vt:lpstr>
      <vt:lpstr>Using CROSS APPLY</vt:lpstr>
      <vt:lpstr>CROSS APPLY using a UDF</vt:lpstr>
      <vt:lpstr>OUTER APPLY</vt:lpstr>
      <vt:lpstr>Table Valued Function usage in Correlated Sub query</vt:lpstr>
      <vt:lpstr>Common Table Expression (CTE)</vt:lpstr>
      <vt:lpstr>Table Structure Comparison</vt:lpstr>
      <vt:lpstr>Common table expressions</vt:lpstr>
      <vt:lpstr>Common table expression syntax</vt:lpstr>
      <vt:lpstr>Common Table Expression (CTE)</vt:lpstr>
      <vt:lpstr>Multiple CTEs with Referencing</vt:lpstr>
      <vt:lpstr>CTE Optimization</vt:lpstr>
      <vt:lpstr>Recursive CTE</vt:lpstr>
      <vt:lpstr>How Recursive CTEs Work</vt:lpstr>
      <vt:lpstr>Rewriting Queries</vt:lpstr>
      <vt:lpstr>Comparing Equivalent Queries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271</cp:revision>
  <cp:lastPrinted>2012-04-16T14:58:07Z</cp:lastPrinted>
  <dcterms:created xsi:type="dcterms:W3CDTF">2004-05-26T19:38:49Z</dcterms:created>
  <dcterms:modified xsi:type="dcterms:W3CDTF">2012-09-14T18:52:38Z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