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23"/>
  </p:notesMasterIdLst>
  <p:handoutMasterIdLst>
    <p:handoutMasterId r:id="rId24"/>
  </p:handoutMasterIdLst>
  <p:sldIdLst>
    <p:sldId id="622" r:id="rId3"/>
    <p:sldId id="585" r:id="rId4"/>
    <p:sldId id="647" r:id="rId5"/>
    <p:sldId id="627" r:id="rId6"/>
    <p:sldId id="628" r:id="rId7"/>
    <p:sldId id="648" r:id="rId8"/>
    <p:sldId id="629" r:id="rId9"/>
    <p:sldId id="630" r:id="rId10"/>
    <p:sldId id="649" r:id="rId11"/>
    <p:sldId id="632" r:id="rId12"/>
    <p:sldId id="633" r:id="rId13"/>
    <p:sldId id="636" r:id="rId14"/>
    <p:sldId id="637" r:id="rId15"/>
    <p:sldId id="650" r:id="rId16"/>
    <p:sldId id="651" r:id="rId17"/>
    <p:sldId id="643" r:id="rId18"/>
    <p:sldId id="640" r:id="rId19"/>
    <p:sldId id="646" r:id="rId20"/>
    <p:sldId id="634" r:id="rId21"/>
    <p:sldId id="652" r:id="rId22"/>
  </p:sldIdLst>
  <p:sldSz cx="9144000" cy="6858000" type="letter"/>
  <p:notesSz cx="7315200" cy="96012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8" autoAdjust="0"/>
    <p:restoredTop sz="86286" autoAdjust="0"/>
  </p:normalViewPr>
  <p:slideViewPr>
    <p:cSldViewPr snapToGrid="0">
      <p:cViewPr>
        <p:scale>
          <a:sx n="66" d="100"/>
          <a:sy n="66" d="100"/>
        </p:scale>
        <p:origin x="-2064" y="-384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4092" y="-834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498035" y="195107"/>
            <a:ext cx="2481470" cy="60007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9091724"/>
            <a:ext cx="7633252" cy="450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258" tIns="50130" rIns="100258" bIns="50130" numCol="1" anchor="b" anchorCtr="0" compatLnSpc="1">
            <a:prstTxWarp prst="textNoShape">
              <a:avLst/>
            </a:prstTxWarp>
            <a:spAutoFit/>
          </a:bodyPr>
          <a:lstStyle>
            <a:lvl1pPr algn="ctr" defTabSz="1002849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sz="1000" dirty="0" err="1"/>
              <a:t>SQLskills</a:t>
            </a:r>
            <a:r>
              <a:rPr lang="en-US" sz="1000" dirty="0"/>
              <a:t> Immersion Event for Developers </a:t>
            </a:r>
            <a:br>
              <a:rPr lang="en-US" sz="1000" dirty="0"/>
            </a:br>
            <a:r>
              <a:rPr lang="en-US" dirty="0" smtClean="0"/>
              <a:t>Page </a:t>
            </a:r>
            <a:fld id="{3EE71A02-C3BF-4CBD-B41A-450E6E94C5D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7902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8888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583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t" anchorCtr="0" compatLnSpc="1">
            <a:prstTxWarp prst="textNoShape">
              <a:avLst/>
            </a:prstTxWarp>
          </a:bodyPr>
          <a:lstStyle>
            <a:lvl1pPr defTabSz="964974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4142962" y="0"/>
            <a:ext cx="3170583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t" anchorCtr="0" compatLnSpc="1">
            <a:prstTxWarp prst="textNoShape">
              <a:avLst/>
            </a:prstTxWarp>
          </a:bodyPr>
          <a:lstStyle>
            <a:lvl1pPr algn="r" defTabSz="964974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2183" y="4561226"/>
            <a:ext cx="5850835" cy="4318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120813"/>
            <a:ext cx="6054587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b" anchorCtr="0" compatLnSpc="1">
            <a:prstTxWarp prst="textNoShape">
              <a:avLst/>
            </a:prstTxWarp>
          </a:bodyPr>
          <a:lstStyle>
            <a:lvl1pPr defTabSz="964974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147353" y="9120813"/>
            <a:ext cx="1166191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b" anchorCtr="0" compatLnSpc="1">
            <a:prstTxWarp prst="textNoShape">
              <a:avLst/>
            </a:prstTxWarp>
          </a:bodyPr>
          <a:lstStyle>
            <a:lvl1pPr algn="r" defTabSz="964974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35720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kills.com/blogs/bobb/2007/12/28/AnotherUseForSQLServer2008RowConstructors.aspx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SQLskills.com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2457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EDCC74-222C-4DD6-ADFC-8C2A7420261A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AC607A-3742-4B6D-B821-B2EC9EF4A73C}" type="slidenum">
              <a:rPr lang="en-US"/>
              <a:pPr/>
              <a:t>2</a:t>
            </a:fld>
            <a:endParaRPr lang="en-US"/>
          </a:p>
        </p:txBody>
      </p:sp>
      <p:sp>
        <p:nvSpPr>
          <p:cNvPr id="931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931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6643" rIns="96643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Reference: </a:t>
            </a:r>
            <a:r>
              <a:rPr lang="en-US" u="sng" dirty="0" smtClean="0">
                <a:hlinkClick r:id="rId3"/>
              </a:rPr>
              <a:t>http://www.sqlskills.com/blogs/bobb/2007/12/28/AnotherUseForSQLServer2008RowConstructors.aspx</a:t>
            </a:r>
            <a:r>
              <a:rPr lang="en-US" dirty="0" smtClean="0"/>
              <a:t> 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4813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D711BE-9FBD-443A-95E2-478F5C0761B2}" type="slidenum">
              <a:rPr lang="en-US"/>
              <a:pPr/>
              <a:t>9</a:t>
            </a:fld>
            <a:endParaRPr lang="en-US"/>
          </a:p>
        </p:txBody>
      </p:sp>
      <p:sp>
        <p:nvSpPr>
          <p:cNvPr id="481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19138"/>
            <a:ext cx="4800600" cy="3600450"/>
          </a:xfrm>
          <a:ln/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EECC21-673B-4DB8-A22E-C631847DEF0C}" type="slidenum">
              <a:rPr lang="en-US"/>
              <a:pPr/>
              <a:t>17</a:t>
            </a:fld>
            <a:endParaRPr lang="en-US"/>
          </a:p>
        </p:txBody>
      </p:sp>
      <p:sp>
        <p:nvSpPr>
          <p:cNvPr id="82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6565" name="Rectangle 5"/>
          <p:cNvSpPr>
            <a:spLocks noChangeAspect="1" noChangeArrowheads="1"/>
          </p:cNvSpPr>
          <p:nvPr userDrawn="1"/>
        </p:nvSpPr>
        <p:spPr bwMode="auto">
          <a:xfrm>
            <a:off x="227013" y="5481638"/>
            <a:ext cx="40560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Bob </a:t>
            </a:r>
            <a:r>
              <a:rPr lang="en-US" sz="3600" baseline="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Beauchemin</a:t>
            </a:r>
            <a:endParaRPr lang="en-US" sz="3600" baseline="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SQLskills.com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2577950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000" b="0" dirty="0">
                <a:solidFill>
                  <a:srgbClr val="969696"/>
                </a:solidFill>
                <a:latin typeface="Arial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Arial" charset="0"/>
              </a:rPr>
              <a:t>Bob Beauchemin</a:t>
            </a:r>
            <a:br>
              <a:rPr lang="en-US" sz="1000" b="0" dirty="0">
                <a:solidFill>
                  <a:srgbClr val="969696"/>
                </a:solidFill>
                <a:latin typeface="Arial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Arial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Arial" charset="0"/>
              </a:rPr>
              <a:t> Immersion Event for Developers</a:t>
            </a:r>
            <a:endParaRPr lang="en-US" sz="1000" b="0" dirty="0">
              <a:solidFill>
                <a:srgbClr val="969696"/>
              </a:solidFill>
              <a:latin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kills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hyperlink" Target="http://www.sqlskills.com/blogs/bobb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0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633413"/>
            <a:ext cx="9144000" cy="3859518"/>
          </a:xfrm>
        </p:spPr>
        <p:txBody>
          <a:bodyPr anchor="t"/>
          <a:lstStyle/>
          <a:p>
            <a:pPr algn="ctr" eaLnBrk="1" hangingPunct="1">
              <a:defRPr/>
            </a:pPr>
            <a:r>
              <a:rPr lang="en-US" sz="72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SQL Server</a:t>
            </a:r>
            <a:br>
              <a:rPr lang="en-US" sz="72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72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Development</a:t>
            </a:r>
            <a:br>
              <a:rPr lang="en-US" sz="72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An In-Depth Look at SQL Server</a:t>
            </a:r>
            <a:br>
              <a:rPr lang="en-US" sz="4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Programming for Developers</a:t>
            </a:r>
            <a:br>
              <a:rPr lang="en-US" sz="4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en-US" sz="3200" dirty="0" smtClean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M4: Optimizing Actions</a:t>
            </a:r>
            <a:endParaRPr lang="en-US" dirty="0" smtClean="0"/>
          </a:p>
        </p:txBody>
      </p:sp>
      <p:sp>
        <p:nvSpPr>
          <p:cNvPr id="33075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INSERTing Data</a:t>
            </a:r>
          </a:p>
          <a:p>
            <a:pPr lvl="1"/>
            <a:r>
              <a:rPr lang="en-US" smtClean="0"/>
              <a:t>INSERT...SELECT, INSERT...EXECUTE, INSERT INTO</a:t>
            </a:r>
          </a:p>
          <a:p>
            <a:r>
              <a:rPr lang="en-US" smtClean="0"/>
              <a:t>UPDATEing Data</a:t>
            </a:r>
          </a:p>
          <a:p>
            <a:pPr lvl="1"/>
            <a:r>
              <a:rPr lang="en-US" smtClean="0"/>
              <a:t>Update using a JOIN or subquery</a:t>
            </a:r>
          </a:p>
          <a:p>
            <a:r>
              <a:rPr lang="en-US" smtClean="0"/>
              <a:t>DELETEing Data</a:t>
            </a:r>
          </a:p>
          <a:p>
            <a:pPr lvl="1"/>
            <a:r>
              <a:rPr lang="en-US" smtClean="0"/>
              <a:t>Bulk delete</a:t>
            </a:r>
          </a:p>
          <a:p>
            <a:r>
              <a:rPr lang="en-US" smtClean="0"/>
              <a:t>MERGE </a:t>
            </a:r>
          </a:p>
          <a:p>
            <a:r>
              <a:rPr lang="en-US" smtClean="0"/>
              <a:t>TOP, ROWCOUNT and Actions</a:t>
            </a:r>
          </a:p>
          <a:p>
            <a:r>
              <a:rPr lang="en-US" smtClean="0"/>
              <a:t>Output from Action Statements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10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M5: Alternative Structures</a:t>
            </a:r>
          </a:p>
        </p:txBody>
      </p:sp>
      <p:sp>
        <p:nvSpPr>
          <p:cNvPr id="94310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Alternate design structures</a:t>
            </a:r>
          </a:p>
          <a:p>
            <a:pPr lvl="1"/>
            <a:r>
              <a:rPr lang="en-US" smtClean="0"/>
              <a:t>Designing hierarchies</a:t>
            </a:r>
          </a:p>
          <a:p>
            <a:pPr lvl="1"/>
            <a:r>
              <a:rPr lang="en-US" smtClean="0"/>
              <a:t>Open schema designs</a:t>
            </a:r>
          </a:p>
          <a:p>
            <a:r>
              <a:rPr lang="en-US" smtClean="0"/>
              <a:t>Querying Hierarchies with Recursive Common Table Expressions</a:t>
            </a:r>
          </a:p>
          <a:p>
            <a:r>
              <a:rPr lang="en-US" smtClean="0"/>
              <a:t>HierarchyID Data Type</a:t>
            </a:r>
          </a:p>
          <a:p>
            <a:r>
              <a:rPr lang="en-US" smtClean="0"/>
              <a:t>Querying Sparse Attribute tables with the PIVOT operator</a:t>
            </a:r>
          </a:p>
          <a:p>
            <a:r>
              <a:rPr lang="en-US" smtClean="0"/>
              <a:t>Sparse Columns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93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M6: Optimizing Transactions</a:t>
            </a:r>
            <a:endParaRPr lang="en-US" dirty="0" smtClean="0"/>
          </a:p>
        </p:txBody>
      </p:sp>
      <p:sp>
        <p:nvSpPr>
          <p:cNvPr id="93593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Batches v. Transactions</a:t>
            </a:r>
          </a:p>
          <a:p>
            <a:r>
              <a:rPr lang="en-US" smtClean="0"/>
              <a:t>Transaction Mode</a:t>
            </a:r>
          </a:p>
          <a:p>
            <a:r>
              <a:rPr lang="en-US" smtClean="0"/>
              <a:t>Transaction Termination</a:t>
            </a:r>
          </a:p>
          <a:p>
            <a:r>
              <a:rPr lang="en-US" smtClean="0"/>
              <a:t>Creating/Controlling Transactions</a:t>
            </a:r>
          </a:p>
          <a:p>
            <a:r>
              <a:rPr lang="en-US" smtClean="0"/>
              <a:t>Transaction Guidelines</a:t>
            </a:r>
          </a:p>
          <a:p>
            <a:r>
              <a:rPr lang="en-US" smtClean="0"/>
              <a:t>Handling Errors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96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M7: Transaction Isolation</a:t>
            </a:r>
            <a:endParaRPr lang="en-US" dirty="0" smtClean="0"/>
          </a:p>
        </p:txBody>
      </p:sp>
      <p:sp>
        <p:nvSpPr>
          <p:cNvPr id="93696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ACID Properties</a:t>
            </a:r>
          </a:p>
          <a:p>
            <a:r>
              <a:rPr lang="en-US" dirty="0"/>
              <a:t>Understanding Isolation Levels</a:t>
            </a:r>
          </a:p>
          <a:p>
            <a:r>
              <a:rPr lang="en-US" dirty="0"/>
              <a:t>Controlling Isolation Levels</a:t>
            </a:r>
          </a:p>
          <a:p>
            <a:r>
              <a:rPr lang="en-US" dirty="0"/>
              <a:t>Allowing Read Committed Snapshot</a:t>
            </a:r>
          </a:p>
          <a:p>
            <a:r>
              <a:rPr lang="en-US" dirty="0"/>
              <a:t>Allowing Snapshot Isolation</a:t>
            </a:r>
          </a:p>
          <a:p>
            <a:r>
              <a:rPr lang="en-US" dirty="0"/>
              <a:t>Upgrade Impact</a:t>
            </a:r>
          </a:p>
          <a:p>
            <a:pPr lvl="1"/>
            <a:r>
              <a:rPr lang="en-US" dirty="0"/>
              <a:t>Tracking Snapshot Isolation</a:t>
            </a:r>
          </a:p>
          <a:p>
            <a:r>
              <a:rPr lang="en-US" dirty="0"/>
              <a:t>Potential Conflicts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2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M8: </a:t>
            </a:r>
            <a:r>
              <a:rPr lang="en-US" dirty="0"/>
              <a:t>Optimizing Stored Procedures</a:t>
            </a:r>
          </a:p>
        </p:txBody>
      </p:sp>
      <p:sp>
        <p:nvSpPr>
          <p:cNvPr id="84992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Stored procedure overview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Temporary Structures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When </a:t>
            </a:r>
            <a:r>
              <a:rPr lang="en-US" dirty="0"/>
              <a:t>to optimize T-SQL </a:t>
            </a:r>
            <a:r>
              <a:rPr lang="en-US" dirty="0" smtClean="0"/>
              <a:t>code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Why queries run slowly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Query plans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Plan caching and reuse</a:t>
            </a:r>
          </a:p>
          <a:p>
            <a:pPr>
              <a:lnSpc>
                <a:spcPct val="90000"/>
              </a:lnSpc>
            </a:pPr>
            <a:r>
              <a:rPr lang="en-US" dirty="0"/>
              <a:t>How to find query information</a:t>
            </a:r>
          </a:p>
          <a:p>
            <a:pPr>
              <a:lnSpc>
                <a:spcPct val="90000"/>
              </a:lnSpc>
            </a:pPr>
            <a:r>
              <a:rPr lang="en-US" dirty="0"/>
              <a:t>How to fix it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Parameterization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 smtClean="0"/>
              <a:t>Recompilation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/>
              <a:t>Statistics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Hints and Plan Guides</a:t>
            </a:r>
          </a:p>
        </p:txBody>
      </p:sp>
    </p:spTree>
    <p:extLst>
      <p:ext uri="{BB962C8B-B14F-4D97-AF65-F5344CB8AC3E}">
        <p14:creationId xmlns:p14="http://schemas.microsoft.com/office/powerpoint/2010/main" val="32455556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4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M9: Optimizing Procedural Code</a:t>
            </a:r>
            <a:endParaRPr lang="en-US" dirty="0"/>
          </a:p>
        </p:txBody>
      </p:sp>
      <p:sp>
        <p:nvSpPr>
          <p:cNvPr id="57344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Triggers</a:t>
            </a:r>
          </a:p>
          <a:p>
            <a:r>
              <a:rPr lang="en-US" dirty="0" smtClean="0"/>
              <a:t>Views</a:t>
            </a:r>
          </a:p>
          <a:p>
            <a:r>
              <a:rPr lang="en-US" dirty="0" smtClean="0"/>
              <a:t>Types </a:t>
            </a:r>
            <a:r>
              <a:rPr lang="en-US" dirty="0"/>
              <a:t>of User-Defined Functions</a:t>
            </a:r>
          </a:p>
          <a:p>
            <a:r>
              <a:rPr lang="en-US" dirty="0"/>
              <a:t>Single Statement vs Multi-statement UDFs</a:t>
            </a:r>
          </a:p>
          <a:p>
            <a:r>
              <a:rPr lang="en-US" dirty="0"/>
              <a:t>Stored Procedures v. Scalar Functions</a:t>
            </a:r>
          </a:p>
          <a:p>
            <a:pPr lvl="1"/>
            <a:r>
              <a:rPr lang="en-US" dirty="0"/>
              <a:t>Recompilation</a:t>
            </a:r>
          </a:p>
          <a:p>
            <a:pPr lvl="1"/>
            <a:r>
              <a:rPr lang="en-US" dirty="0"/>
              <a:t>Row-based operations</a:t>
            </a:r>
          </a:p>
          <a:p>
            <a:pPr lvl="1"/>
            <a:r>
              <a:rPr lang="en-US" dirty="0"/>
              <a:t>Using SQLCLR functions</a:t>
            </a:r>
          </a:p>
        </p:txBody>
      </p:sp>
    </p:spTree>
    <p:extLst>
      <p:ext uri="{BB962C8B-B14F-4D97-AF65-F5344CB8AC3E}">
        <p14:creationId xmlns:p14="http://schemas.microsoft.com/office/powerpoint/2010/main" val="36621875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M10: Service Broker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Background</a:t>
            </a:r>
          </a:p>
          <a:p>
            <a:pPr lvl="1"/>
            <a:r>
              <a:rPr lang="en-US" smtClean="0"/>
              <a:t>Use Cases</a:t>
            </a:r>
          </a:p>
          <a:p>
            <a:pPr lvl="1"/>
            <a:r>
              <a:rPr lang="en-US" smtClean="0"/>
              <a:t>Positioning</a:t>
            </a:r>
          </a:p>
          <a:p>
            <a:r>
              <a:rPr lang="en-US" smtClean="0"/>
              <a:t>Service Broker Database Objects</a:t>
            </a:r>
          </a:p>
          <a:p>
            <a:r>
              <a:rPr lang="en-US" smtClean="0"/>
              <a:t>Service Broker and Database Properties</a:t>
            </a:r>
          </a:p>
          <a:p>
            <a:r>
              <a:rPr lang="en-US" smtClean="0"/>
              <a:t>Activation Programs</a:t>
            </a:r>
          </a:p>
          <a:p>
            <a:pPr lvl="1"/>
            <a:r>
              <a:rPr lang="en-US" smtClean="0"/>
              <a:t>Internal and External Activation</a:t>
            </a:r>
          </a:p>
          <a:p>
            <a:r>
              <a:rPr lang="en-US" smtClean="0"/>
              <a:t>Inter-Database and Inter-Server Considerations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2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M11: SQLCLR</a:t>
            </a:r>
            <a:endParaRPr lang="en-US" dirty="0"/>
          </a:p>
        </p:txBody>
      </p:sp>
      <p:sp>
        <p:nvSpPr>
          <p:cNvPr id="82022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SQLCLR Objects</a:t>
            </a:r>
          </a:p>
          <a:p>
            <a:r>
              <a:rPr lang="en-US" dirty="0"/>
              <a:t>Mapping SQL and CLR concepts</a:t>
            </a:r>
          </a:p>
          <a:p>
            <a:r>
              <a:rPr lang="en-US" dirty="0"/>
              <a:t>SQLCLR Data Access</a:t>
            </a:r>
          </a:p>
          <a:p>
            <a:r>
              <a:rPr lang="en-US" dirty="0"/>
              <a:t>T-SQL vs. SQLCLR best practices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M12: </a:t>
            </a:r>
            <a:r>
              <a:rPr lang="en-US" dirty="0"/>
              <a:t>Full-Text </a:t>
            </a:r>
            <a:r>
              <a:rPr lang="en-US" dirty="0" smtClean="0"/>
              <a:t>and Semantic 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Full-text Search Components</a:t>
            </a:r>
          </a:p>
          <a:p>
            <a:pPr lvl="1"/>
            <a:r>
              <a:rPr lang="en-US" dirty="0" err="1" smtClean="0"/>
              <a:t>Wordbreakers</a:t>
            </a:r>
            <a:r>
              <a:rPr lang="en-US" dirty="0" smtClean="0"/>
              <a:t> and Stemmers</a:t>
            </a:r>
          </a:p>
          <a:p>
            <a:pPr lvl="1"/>
            <a:r>
              <a:rPr lang="en-US" dirty="0" smtClean="0"/>
              <a:t>Document Filters</a:t>
            </a:r>
          </a:p>
          <a:p>
            <a:pPr lvl="1"/>
            <a:r>
              <a:rPr lang="en-US" dirty="0" smtClean="0"/>
              <a:t>Stoplists</a:t>
            </a:r>
          </a:p>
          <a:p>
            <a:pPr lvl="1"/>
            <a:r>
              <a:rPr lang="en-US" dirty="0" smtClean="0"/>
              <a:t>Thesaurus</a:t>
            </a:r>
          </a:p>
          <a:p>
            <a:r>
              <a:rPr lang="en-US" dirty="0" smtClean="0"/>
              <a:t>Full-text Search Objects</a:t>
            </a:r>
          </a:p>
          <a:p>
            <a:r>
              <a:rPr lang="en-US" dirty="0" smtClean="0"/>
              <a:t>Full-text DML</a:t>
            </a:r>
          </a:p>
          <a:p>
            <a:pPr lvl="1"/>
            <a:r>
              <a:rPr lang="en-US" dirty="0" smtClean="0"/>
              <a:t>CONTAINS, CONTAINSTABLE</a:t>
            </a:r>
          </a:p>
          <a:p>
            <a:pPr lvl="1"/>
            <a:r>
              <a:rPr lang="en-US" dirty="0" smtClean="0"/>
              <a:t>FREETEXT, FREETEXTTABLE</a:t>
            </a:r>
          </a:p>
          <a:p>
            <a:r>
              <a:rPr lang="en-US" dirty="0" smtClean="0"/>
              <a:t>SQL Server </a:t>
            </a:r>
            <a:r>
              <a:rPr lang="en-US" dirty="0"/>
              <a:t>2008 </a:t>
            </a:r>
            <a:r>
              <a:rPr lang="en-US" dirty="0" smtClean="0"/>
              <a:t>Enhancements </a:t>
            </a:r>
          </a:p>
          <a:p>
            <a:r>
              <a:rPr lang="en-US" dirty="0" smtClean="0"/>
              <a:t>SQL Server 2012 Enhancements</a:t>
            </a:r>
          </a:p>
          <a:p>
            <a:pPr lvl="1"/>
            <a:r>
              <a:rPr lang="en-US" dirty="0" smtClean="0"/>
              <a:t>Property Lists </a:t>
            </a:r>
          </a:p>
          <a:p>
            <a:pPr lvl="1"/>
            <a:r>
              <a:rPr lang="en-US" dirty="0" smtClean="0"/>
              <a:t>Semantic Search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5593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6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Databases</a:t>
            </a:r>
          </a:p>
        </p:txBody>
      </p:sp>
      <p:sp>
        <p:nvSpPr>
          <p:cNvPr id="96256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We'll be doing most of our coding in sample databases</a:t>
            </a:r>
          </a:p>
          <a:p>
            <a:pPr lvl="1"/>
            <a:r>
              <a:rPr lang="en-US" dirty="0" smtClean="0"/>
              <a:t>AdventureWorks and AdventureWorksDW</a:t>
            </a:r>
          </a:p>
          <a:p>
            <a:pPr lvl="2"/>
            <a:r>
              <a:rPr lang="en-US" dirty="0" smtClean="0"/>
              <a:t>New sample database for SQL Server 2005-2012</a:t>
            </a:r>
          </a:p>
          <a:p>
            <a:pPr lvl="2"/>
            <a:r>
              <a:rPr lang="en-US" dirty="0" smtClean="0"/>
              <a:t>Multiple schemas</a:t>
            </a:r>
          </a:p>
          <a:p>
            <a:pPr lvl="2"/>
            <a:r>
              <a:rPr lang="en-US" dirty="0" smtClean="0"/>
              <a:t>Complex structures</a:t>
            </a:r>
          </a:p>
          <a:p>
            <a:pPr lvl="2"/>
            <a:r>
              <a:rPr lang="en-US" dirty="0" smtClean="0"/>
              <a:t>Meant to illustrate best design practices</a:t>
            </a:r>
          </a:p>
          <a:p>
            <a:pPr lvl="1"/>
            <a:r>
              <a:rPr lang="en-US" dirty="0" smtClean="0"/>
              <a:t>Northwind and Pubs - downloadable</a:t>
            </a:r>
          </a:p>
          <a:p>
            <a:pPr lvl="2"/>
            <a:r>
              <a:rPr lang="en-US" dirty="0" smtClean="0"/>
              <a:t>Older sample databases, familiar </a:t>
            </a:r>
          </a:p>
          <a:p>
            <a:pPr lvl="1"/>
            <a:r>
              <a:rPr lang="en-US" dirty="0" smtClean="0"/>
              <a:t>Credit database</a:t>
            </a:r>
          </a:p>
          <a:p>
            <a:pPr lvl="2"/>
            <a:r>
              <a:rPr lang="en-US" dirty="0" smtClean="0"/>
              <a:t>Reasonably large amount of data</a:t>
            </a:r>
          </a:p>
          <a:p>
            <a:pPr lvl="2"/>
            <a:r>
              <a:rPr lang="en-US" dirty="0" smtClean="0"/>
              <a:t>Fairly simple structure</a:t>
            </a:r>
          </a:p>
          <a:p>
            <a:r>
              <a:rPr lang="en-US" dirty="0" smtClean="0"/>
              <a:t>Databases and Samples available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1920526"/>
          </a:xfrm>
          <a:noFill/>
          <a:ln/>
        </p:spPr>
        <p:txBody>
          <a:bodyPr anchor="t"/>
          <a:lstStyle/>
          <a:p>
            <a:r>
              <a:rPr lang="en-US" sz="4000" dirty="0">
                <a:solidFill>
                  <a:schemeClr val="accent1"/>
                </a:solidFill>
                <a:latin typeface="Calibri" pitchFamily="34" charset="0"/>
              </a:rPr>
              <a:t>Module 0</a:t>
            </a:r>
            <a:r>
              <a:rPr lang="en-US" dirty="0">
                <a:latin typeface="Calibri" pitchFamily="34" charset="0"/>
              </a:rPr>
              <a:t/>
            </a:r>
            <a:br>
              <a:rPr lang="en-US" dirty="0">
                <a:latin typeface="Calibri" pitchFamily="34" charset="0"/>
              </a:rPr>
            </a:br>
            <a:r>
              <a:rPr lang="en-US" sz="6000" dirty="0">
                <a:latin typeface="Calibri" pitchFamily="34" charset="0"/>
              </a:rPr>
              <a:t>Overview</a:t>
            </a:r>
            <a:r>
              <a:rPr lang="en-US" sz="5400" dirty="0">
                <a:latin typeface="Calibri" pitchFamily="34" charset="0"/>
              </a:rPr>
              <a:t/>
            </a:r>
            <a:br>
              <a:rPr lang="en-US" sz="5400" dirty="0">
                <a:latin typeface="Calibri" pitchFamily="34" charset="0"/>
              </a:rPr>
            </a:br>
            <a:endParaRPr lang="en-US" sz="3200" dirty="0">
              <a:solidFill>
                <a:srgbClr val="FCEB98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Day 1</a:t>
            </a:r>
          </a:p>
          <a:p>
            <a:pPr lvl="1"/>
            <a:r>
              <a:rPr lang="en-US" dirty="0" smtClean="0"/>
              <a:t>Modules 1 and 2</a:t>
            </a:r>
          </a:p>
          <a:p>
            <a:r>
              <a:rPr lang="en-US" dirty="0" smtClean="0"/>
              <a:t>Day 2</a:t>
            </a:r>
          </a:p>
          <a:p>
            <a:pPr lvl="1"/>
            <a:r>
              <a:rPr lang="en-US" dirty="0" smtClean="0"/>
              <a:t>Modules 2 (</a:t>
            </a:r>
            <a:r>
              <a:rPr lang="en-US" dirty="0" err="1" smtClean="0"/>
              <a:t>con’t</a:t>
            </a:r>
            <a:r>
              <a:rPr lang="en-US" dirty="0" smtClean="0"/>
              <a:t>), 3, 4</a:t>
            </a:r>
          </a:p>
          <a:p>
            <a:r>
              <a:rPr lang="en-US" dirty="0" smtClean="0"/>
              <a:t>Day 3</a:t>
            </a:r>
          </a:p>
          <a:p>
            <a:pPr lvl="1"/>
            <a:r>
              <a:rPr lang="en-US" dirty="0" smtClean="0"/>
              <a:t>Modules 5-7</a:t>
            </a:r>
          </a:p>
          <a:p>
            <a:r>
              <a:rPr lang="en-US" dirty="0" smtClean="0"/>
              <a:t>Day 4</a:t>
            </a:r>
          </a:p>
          <a:p>
            <a:pPr lvl="1"/>
            <a:r>
              <a:rPr lang="en-US" dirty="0" smtClean="0"/>
              <a:t>Modules </a:t>
            </a:r>
            <a:r>
              <a:rPr lang="en-US" dirty="0"/>
              <a:t>8</a:t>
            </a:r>
            <a:r>
              <a:rPr lang="en-US" dirty="0" smtClean="0"/>
              <a:t> – 9</a:t>
            </a:r>
          </a:p>
          <a:p>
            <a:r>
              <a:rPr lang="en-US" dirty="0" smtClean="0"/>
              <a:t>Day 5 </a:t>
            </a:r>
          </a:p>
          <a:p>
            <a:pPr lvl="1"/>
            <a:r>
              <a:rPr lang="en-US" dirty="0" smtClean="0"/>
              <a:t>Modules 9 (</a:t>
            </a:r>
            <a:r>
              <a:rPr lang="en-US" dirty="0" err="1" smtClean="0"/>
              <a:t>con't</a:t>
            </a:r>
            <a:r>
              <a:rPr lang="en-US" dirty="0" smtClean="0"/>
              <a:t>)-12 </a:t>
            </a:r>
          </a:p>
          <a:p>
            <a:pPr lvl="1"/>
            <a:r>
              <a:rPr lang="en-US" dirty="0" smtClean="0"/>
              <a:t>Modules11-12 optional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226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About Bob Beauchemin</a:t>
            </a:r>
            <a:endParaRPr lang="en-US" dirty="0" smtClean="0"/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Independent Consultant/Trainer/Writer/Speaker</a:t>
            </a:r>
          </a:p>
          <a:p>
            <a:r>
              <a:rPr lang="en-US" dirty="0" smtClean="0"/>
              <a:t>Developer Resources Partner, </a:t>
            </a:r>
            <a:r>
              <a:rPr lang="en-US" dirty="0" err="1" smtClean="0"/>
              <a:t>SQLskills</a:t>
            </a:r>
            <a:endParaRPr lang="en-US" dirty="0" smtClean="0"/>
          </a:p>
          <a:p>
            <a:pPr lvl="1"/>
            <a:r>
              <a:rPr lang="en-US" dirty="0" smtClean="0"/>
              <a:t>Website: http://</a:t>
            </a:r>
            <a:r>
              <a:rPr lang="en-US" dirty="0" smtClean="0">
                <a:hlinkClick r:id="rId3"/>
              </a:rPr>
              <a:t>www.SQLskills.com</a:t>
            </a:r>
            <a:endParaRPr lang="en-US" dirty="0" smtClean="0"/>
          </a:p>
          <a:p>
            <a:pPr lvl="1"/>
            <a:r>
              <a:rPr lang="en-US" dirty="0" smtClean="0"/>
              <a:t>Blog: </a:t>
            </a:r>
            <a:r>
              <a:rPr lang="en-US" dirty="0" smtClean="0">
                <a:hlinkClick r:id="rId4"/>
              </a:rPr>
              <a:t>http://www.SQLskills.com/blogs/bobb</a:t>
            </a:r>
            <a:endParaRPr lang="en-US" dirty="0" smtClean="0"/>
          </a:p>
          <a:p>
            <a:pPr lvl="1"/>
            <a:r>
              <a:rPr lang="en-US" dirty="0" smtClean="0"/>
              <a:t>Email: bobb@sqlskills.com</a:t>
            </a:r>
          </a:p>
          <a:p>
            <a:pPr lvl="1"/>
            <a:r>
              <a:rPr lang="en-US" dirty="0" smtClean="0"/>
              <a:t>Twitter: @</a:t>
            </a:r>
            <a:r>
              <a:rPr lang="en-US" dirty="0" err="1" smtClean="0"/>
              <a:t>bobbeauch</a:t>
            </a:r>
            <a:endParaRPr lang="en-US" dirty="0" smtClean="0"/>
          </a:p>
          <a:p>
            <a:r>
              <a:rPr lang="en-US" dirty="0" smtClean="0"/>
              <a:t>SQL Server MVP</a:t>
            </a:r>
          </a:p>
          <a:p>
            <a:r>
              <a:rPr lang="en-US" dirty="0" smtClean="0"/>
              <a:t>Author of books and numerous resources </a:t>
            </a:r>
          </a:p>
          <a:p>
            <a:pPr marL="0" indent="0">
              <a:buNone/>
            </a:pPr>
            <a:r>
              <a:rPr lang="en-US" dirty="0" smtClean="0"/>
              <a:t>	related to SQL Server and data access </a:t>
            </a:r>
          </a:p>
          <a:p>
            <a:pPr lvl="1"/>
            <a:r>
              <a:rPr lang="en-US" dirty="0" smtClean="0"/>
              <a:t>A Developer's Guide to SQL Server 2005</a:t>
            </a:r>
          </a:p>
          <a:p>
            <a:pPr lvl="1"/>
            <a:r>
              <a:rPr lang="en-US" dirty="0" smtClean="0"/>
              <a:t>A First Look at SQL Server 2005 for Developers </a:t>
            </a:r>
          </a:p>
          <a:p>
            <a:pPr lvl="1"/>
            <a:r>
              <a:rPr lang="en-US" dirty="0"/>
              <a:t>SQL Server MVP Deep Dives – Volume 1 </a:t>
            </a:r>
            <a:endParaRPr lang="en-US" dirty="0" smtClean="0"/>
          </a:p>
          <a:p>
            <a:pPr lvl="1"/>
            <a:r>
              <a:rPr lang="en-US" dirty="0" smtClean="0"/>
              <a:t>Essential ADO.NET</a:t>
            </a:r>
          </a:p>
        </p:txBody>
      </p:sp>
      <p:pic>
        <p:nvPicPr>
          <p:cNvPr id="3076" name="Picture 4" descr="RC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15474" y="2730500"/>
            <a:ext cx="1271847" cy="1855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50855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73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T-SQL 2008 Enhancements</a:t>
            </a:r>
            <a:endParaRPr lang="en-US" dirty="0" smtClean="0"/>
          </a:p>
        </p:txBody>
      </p:sp>
      <p:sp>
        <p:nvSpPr>
          <p:cNvPr id="96973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Syntax Enhancements</a:t>
            </a:r>
          </a:p>
          <a:p>
            <a:r>
              <a:rPr lang="en-US" dirty="0" smtClean="0"/>
              <a:t>New Data Types</a:t>
            </a:r>
          </a:p>
          <a:p>
            <a:r>
              <a:rPr lang="en-US" dirty="0" smtClean="0"/>
              <a:t>Spatial Data Support</a:t>
            </a:r>
          </a:p>
          <a:p>
            <a:r>
              <a:rPr lang="en-US" dirty="0" smtClean="0"/>
              <a:t>Filestream Storage</a:t>
            </a:r>
          </a:p>
          <a:p>
            <a:r>
              <a:rPr lang="en-US" dirty="0" smtClean="0"/>
              <a:t>Grouping Sets</a:t>
            </a:r>
          </a:p>
          <a:p>
            <a:r>
              <a:rPr lang="en-US" dirty="0" smtClean="0"/>
              <a:t>ANSI-Standard ROLLUP and CUBE</a:t>
            </a:r>
          </a:p>
          <a:p>
            <a:r>
              <a:rPr lang="en-US" dirty="0" smtClean="0"/>
              <a:t>MERGE statement</a:t>
            </a:r>
          </a:p>
          <a:p>
            <a:r>
              <a:rPr lang="en-US" dirty="0" smtClean="0"/>
              <a:t>Table-Valued Parameters</a:t>
            </a:r>
          </a:p>
          <a:p>
            <a:r>
              <a:rPr lang="en-US" dirty="0" err="1" smtClean="0"/>
              <a:t>HierarchyID</a:t>
            </a:r>
            <a:r>
              <a:rPr lang="en-US" dirty="0" smtClean="0"/>
              <a:t> data type</a:t>
            </a:r>
          </a:p>
          <a:p>
            <a:r>
              <a:rPr lang="en-US" dirty="0" smtClean="0"/>
              <a:t>Sparse Columns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T-SQL Syntax Enhancements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Single statement declare and initialize</a:t>
            </a:r>
          </a:p>
          <a:p>
            <a:pPr lvl="1"/>
            <a:r>
              <a:rPr lang="en-US" smtClean="0"/>
              <a:t>DECLARE @i int = 4;</a:t>
            </a:r>
          </a:p>
          <a:p>
            <a:r>
              <a:rPr lang="en-US" smtClean="0"/>
              <a:t>Compound Assignment Operators</a:t>
            </a:r>
          </a:p>
          <a:p>
            <a:pPr lvl="1"/>
            <a:r>
              <a:rPr lang="en-US" smtClean="0"/>
              <a:t>SET @i += 1;</a:t>
            </a:r>
          </a:p>
          <a:p>
            <a:r>
              <a:rPr lang="en-US" smtClean="0"/>
              <a:t>Row Constructors</a:t>
            </a:r>
          </a:p>
          <a:p>
            <a:pPr lvl="1"/>
            <a:r>
              <a:rPr lang="en-US" smtClean="0"/>
              <a:t>DECLARE @t TABLE (id int, name varchar(20));</a:t>
            </a:r>
          </a:p>
          <a:p>
            <a:pPr lvl="1"/>
            <a:r>
              <a:rPr lang="en-US" smtClean="0"/>
              <a:t>INSERT INTO @t </a:t>
            </a:r>
          </a:p>
          <a:p>
            <a:pPr lvl="1"/>
            <a:r>
              <a:rPr lang="en-US" smtClean="0"/>
              <a:t>  VALUES (1, 'Fred'), (2, 'Jim'), (3, 'Sue');</a:t>
            </a:r>
          </a:p>
          <a:p>
            <a:pPr lvl="1"/>
            <a:endParaRPr lang="en-US" smtClean="0"/>
          </a:p>
          <a:p>
            <a:pPr lvl="2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T-SQL 2012 Enhancements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Windowing and additional analytic functions</a:t>
            </a:r>
          </a:p>
          <a:p>
            <a:r>
              <a:rPr lang="en-US" dirty="0"/>
              <a:t>Additional system functions</a:t>
            </a:r>
          </a:p>
          <a:p>
            <a:r>
              <a:rPr lang="en-US" dirty="0"/>
              <a:t>Sequences, </a:t>
            </a:r>
            <a:r>
              <a:rPr lang="en-US" dirty="0" smtClean="0"/>
              <a:t>Paging</a:t>
            </a:r>
          </a:p>
          <a:p>
            <a:r>
              <a:rPr lang="en-US" dirty="0" err="1"/>
              <a:t>Columnstore</a:t>
            </a:r>
            <a:r>
              <a:rPr lang="en-US" dirty="0"/>
              <a:t> </a:t>
            </a:r>
            <a:r>
              <a:rPr lang="en-US" dirty="0" smtClean="0"/>
              <a:t>indexes</a:t>
            </a:r>
          </a:p>
          <a:p>
            <a:r>
              <a:rPr lang="en-US" dirty="0" smtClean="0"/>
              <a:t>THROW and FORMATMESSAGE</a:t>
            </a:r>
            <a:endParaRPr lang="en-US" dirty="0"/>
          </a:p>
          <a:p>
            <a:r>
              <a:rPr lang="en-US" dirty="0" err="1"/>
              <a:t>Filestream</a:t>
            </a:r>
            <a:r>
              <a:rPr lang="en-US" dirty="0"/>
              <a:t> improvements and </a:t>
            </a:r>
            <a:r>
              <a:rPr lang="en-US" dirty="0" err="1" smtClean="0"/>
              <a:t>FileTable</a:t>
            </a:r>
            <a:endParaRPr lang="en-US" dirty="0" smtClean="0"/>
          </a:p>
          <a:p>
            <a:r>
              <a:rPr lang="en-US" dirty="0" smtClean="0"/>
              <a:t>EXEC with </a:t>
            </a:r>
            <a:r>
              <a:rPr lang="en-US" dirty="0" err="1" smtClean="0"/>
              <a:t>resultsets</a:t>
            </a:r>
            <a:r>
              <a:rPr lang="en-US" dirty="0" smtClean="0"/>
              <a:t> and new metadata</a:t>
            </a:r>
            <a:endParaRPr lang="en-US" dirty="0"/>
          </a:p>
          <a:p>
            <a:r>
              <a:rPr lang="en-US" dirty="0" smtClean="0"/>
              <a:t>New query </a:t>
            </a:r>
            <a:r>
              <a:rPr lang="en-US" dirty="0"/>
              <a:t>iterators and hints</a:t>
            </a:r>
          </a:p>
          <a:p>
            <a:r>
              <a:rPr lang="en-US" dirty="0" smtClean="0"/>
              <a:t>Spatial </a:t>
            </a:r>
            <a:r>
              <a:rPr lang="en-US" dirty="0"/>
              <a:t>enhancements</a:t>
            </a:r>
          </a:p>
          <a:p>
            <a:r>
              <a:rPr lang="en-US" dirty="0" smtClean="0"/>
              <a:t>Full-text enhancements </a:t>
            </a:r>
            <a:r>
              <a:rPr lang="en-US" dirty="0"/>
              <a:t>and semantic search</a:t>
            </a:r>
          </a:p>
        </p:txBody>
      </p:sp>
    </p:spTree>
    <p:extLst>
      <p:ext uri="{BB962C8B-B14F-4D97-AF65-F5344CB8AC3E}">
        <p14:creationId xmlns:p14="http://schemas.microsoft.com/office/powerpoint/2010/main" val="197839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M1: Data Types and Functions</a:t>
            </a:r>
            <a:endParaRPr lang="en-US" dirty="0"/>
          </a:p>
        </p:txBody>
      </p:sp>
      <p:sp>
        <p:nvSpPr>
          <p:cNvPr id="33075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 Types in SQL </a:t>
            </a:r>
            <a:r>
              <a:rPr lang="en-US" dirty="0" smtClean="0"/>
              <a:t>Server</a:t>
            </a:r>
          </a:p>
          <a:p>
            <a:r>
              <a:rPr lang="en-US" dirty="0"/>
              <a:t>Data Operations in SQL Server</a:t>
            </a:r>
          </a:p>
          <a:p>
            <a:pPr lvl="1"/>
            <a:r>
              <a:rPr lang="en-US" dirty="0"/>
              <a:t>Functions and Operators</a:t>
            </a:r>
          </a:p>
          <a:p>
            <a:pPr lvl="1"/>
            <a:r>
              <a:rPr lang="en-US" dirty="0"/>
              <a:t>Methods and </a:t>
            </a:r>
            <a:r>
              <a:rPr lang="en-US" dirty="0" smtClean="0"/>
              <a:t>Properties</a:t>
            </a:r>
            <a:endParaRPr lang="en-US" dirty="0"/>
          </a:p>
          <a:p>
            <a:r>
              <a:rPr lang="en-US" dirty="0"/>
              <a:t>Spatial Data and Indexes</a:t>
            </a:r>
          </a:p>
          <a:p>
            <a:r>
              <a:rPr lang="en-US" dirty="0" err="1"/>
              <a:t>Filestream</a:t>
            </a:r>
            <a:r>
              <a:rPr lang="en-US" dirty="0"/>
              <a:t> Storage and </a:t>
            </a:r>
            <a:r>
              <a:rPr lang="en-US" dirty="0" err="1"/>
              <a:t>FileTables</a:t>
            </a:r>
            <a:endParaRPr lang="en-US" dirty="0"/>
          </a:p>
          <a:p>
            <a:r>
              <a:rPr lang="en-US" dirty="0" err="1" smtClean="0"/>
              <a:t>Nullability</a:t>
            </a:r>
            <a:r>
              <a:rPr lang="en-US" dirty="0" smtClean="0"/>
              <a:t> </a:t>
            </a:r>
            <a:r>
              <a:rPr lang="en-US" dirty="0"/>
              <a:t>and Data Integrity</a:t>
            </a:r>
          </a:p>
          <a:p>
            <a:r>
              <a:rPr lang="en-US" dirty="0" smtClean="0"/>
              <a:t>Schemas</a:t>
            </a:r>
          </a:p>
          <a:p>
            <a:r>
              <a:rPr lang="en-US" dirty="0" smtClean="0"/>
              <a:t>Contained Databases</a:t>
            </a:r>
            <a:endParaRPr lang="en-US" dirty="0"/>
          </a:p>
          <a:p>
            <a:r>
              <a:rPr lang="en-US" dirty="0" smtClean="0"/>
              <a:t>Partitioning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M2: Writing Effective Queries</a:t>
            </a:r>
            <a:endParaRPr lang="en-US" dirty="0" smtClean="0"/>
          </a:p>
        </p:txBody>
      </p:sp>
      <p:sp>
        <p:nvSpPr>
          <p:cNvPr id="33075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ct val="10000"/>
              </a:spcBef>
              <a:defRPr/>
            </a:pPr>
            <a:r>
              <a:rPr lang="en-US" dirty="0"/>
              <a:t>Query Best Practices</a:t>
            </a:r>
          </a:p>
          <a:p>
            <a:pPr>
              <a:spcBef>
                <a:spcPct val="10000"/>
              </a:spcBef>
              <a:defRPr/>
            </a:pPr>
            <a:r>
              <a:rPr lang="en-US" dirty="0"/>
              <a:t>Query Evaluation</a:t>
            </a:r>
          </a:p>
          <a:p>
            <a:pPr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dirty="0"/>
              <a:t>Inner/Outer Joins (with Search Arguments)</a:t>
            </a:r>
          </a:p>
          <a:p>
            <a:pPr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dirty="0"/>
              <a:t>Query Plans</a:t>
            </a:r>
          </a:p>
          <a:p>
            <a:pPr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dirty="0" err="1"/>
              <a:t>Subqueries</a:t>
            </a:r>
            <a:r>
              <a:rPr lang="en-US" dirty="0"/>
              <a:t> and Derived Tables</a:t>
            </a:r>
          </a:p>
          <a:p>
            <a:pPr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dirty="0"/>
              <a:t>Set-Based Operations</a:t>
            </a:r>
          </a:p>
          <a:p>
            <a:pPr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dirty="0"/>
              <a:t>Relational Division</a:t>
            </a:r>
          </a:p>
          <a:p>
            <a:pPr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dirty="0"/>
              <a:t>CROSS APPLY and OUTER APPLY</a:t>
            </a:r>
          </a:p>
          <a:p>
            <a:pPr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dirty="0"/>
              <a:t>Common Table Expressions</a:t>
            </a:r>
          </a:p>
          <a:p>
            <a:pPr eaLnBrk="1" hangingPunct="1">
              <a:lnSpc>
                <a:spcPct val="100000"/>
              </a:lnSpc>
              <a:spcBef>
                <a:spcPct val="10000"/>
              </a:spcBef>
              <a:defRPr/>
            </a:pPr>
            <a:r>
              <a:rPr lang="en-US" dirty="0"/>
              <a:t>Rewriting queries for performance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17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M3: Summarization and Analysis</a:t>
            </a:r>
            <a:endParaRPr lang="en-US" dirty="0" smtClean="0"/>
          </a:p>
        </p:txBody>
      </p:sp>
      <p:sp>
        <p:nvSpPr>
          <p:cNvPr id="81817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dirty="0"/>
              <a:t>Aggregate </a:t>
            </a:r>
            <a:r>
              <a:rPr lang="en-US" dirty="0" smtClean="0"/>
              <a:t>functions</a:t>
            </a:r>
          </a:p>
          <a:p>
            <a:pPr lvl="1">
              <a:defRPr/>
            </a:pPr>
            <a:r>
              <a:rPr lang="en-US" dirty="0"/>
              <a:t>User-Defined </a:t>
            </a:r>
            <a:r>
              <a:rPr lang="en-US" dirty="0" smtClean="0"/>
              <a:t>Aggregates</a:t>
            </a:r>
            <a:endParaRPr lang="en-US" dirty="0"/>
          </a:p>
          <a:p>
            <a:pPr lvl="1" eaLnBrk="1" hangingPunct="1">
              <a:defRPr/>
            </a:pPr>
            <a:r>
              <a:rPr lang="en-US" dirty="0"/>
              <a:t>Grouping Sets</a:t>
            </a:r>
          </a:p>
          <a:p>
            <a:pPr lvl="1" eaLnBrk="1" hangingPunct="1">
              <a:defRPr/>
            </a:pPr>
            <a:r>
              <a:rPr lang="en-US" dirty="0"/>
              <a:t>ROLLUP and </a:t>
            </a:r>
            <a:r>
              <a:rPr lang="en-US" dirty="0" smtClean="0"/>
              <a:t>CUBE</a:t>
            </a:r>
          </a:p>
          <a:p>
            <a:pPr lvl="1" eaLnBrk="1" hangingPunct="1">
              <a:defRPr/>
            </a:pPr>
            <a:r>
              <a:rPr lang="en-US" dirty="0" smtClean="0"/>
              <a:t>Data Warehouse Queries &amp; </a:t>
            </a:r>
            <a:r>
              <a:rPr lang="en-US" dirty="0" err="1"/>
              <a:t>Columstore</a:t>
            </a:r>
            <a:r>
              <a:rPr lang="en-US" dirty="0"/>
              <a:t> </a:t>
            </a:r>
            <a:r>
              <a:rPr lang="en-US" dirty="0" smtClean="0"/>
              <a:t>Indexes</a:t>
            </a:r>
          </a:p>
          <a:p>
            <a:pPr>
              <a:defRPr/>
            </a:pPr>
            <a:r>
              <a:rPr lang="en-US" dirty="0" smtClean="0"/>
              <a:t>OVER clause and windowing functions</a:t>
            </a:r>
          </a:p>
          <a:p>
            <a:pPr lvl="1">
              <a:defRPr/>
            </a:pPr>
            <a:r>
              <a:rPr lang="en-US" dirty="0" smtClean="0"/>
              <a:t>In SQL Server 2005-2008</a:t>
            </a:r>
          </a:p>
          <a:p>
            <a:pPr lvl="1">
              <a:defRPr/>
            </a:pPr>
            <a:r>
              <a:rPr lang="en-US" dirty="0" smtClean="0"/>
              <a:t>In SQL Server 2012</a:t>
            </a:r>
          </a:p>
          <a:p>
            <a:pPr lvl="1">
              <a:defRPr/>
            </a:pPr>
            <a:r>
              <a:rPr lang="en-US" dirty="0" smtClean="0"/>
              <a:t>With analytic and ranking functions</a:t>
            </a:r>
          </a:p>
          <a:p>
            <a:pPr>
              <a:defRPr/>
            </a:pPr>
            <a:r>
              <a:rPr lang="en-US" dirty="0" smtClean="0"/>
              <a:t>TOP</a:t>
            </a:r>
          </a:p>
          <a:p>
            <a:pPr>
              <a:defRPr/>
            </a:pPr>
            <a:r>
              <a:rPr lang="en-US" dirty="0" smtClean="0"/>
              <a:t>Paging</a:t>
            </a:r>
          </a:p>
          <a:p>
            <a:pPr eaLnBrk="1" hangingPunct="1">
              <a:defRPr/>
            </a:pPr>
            <a:r>
              <a:rPr lang="en-US" dirty="0" smtClean="0"/>
              <a:t>PIVOT and UNPIVOT</a:t>
            </a:r>
          </a:p>
          <a:p>
            <a:pPr eaLnBrk="1" hangingPunct="1">
              <a:buNone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391609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5653</TotalTime>
  <Words>678</Words>
  <Application>Microsoft Office PowerPoint</Application>
  <PresentationFormat>Letter Paper (8.5x11 in)</PresentationFormat>
  <Paragraphs>204</Paragraphs>
  <Slides>20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SQLskills Master Template</vt:lpstr>
      <vt:lpstr>SQLskills_BobB_Template</vt:lpstr>
      <vt:lpstr>SQL Server Development An In-Depth Look at SQL Server Programming for Developers </vt:lpstr>
      <vt:lpstr>Module 0 Overview </vt:lpstr>
      <vt:lpstr>About Bob Beauchemin</vt:lpstr>
      <vt:lpstr>T-SQL 2008 Enhancements</vt:lpstr>
      <vt:lpstr>T-SQL Syntax Enhancements</vt:lpstr>
      <vt:lpstr>T-SQL 2012 Enhancements</vt:lpstr>
      <vt:lpstr>M1: Data Types and Functions</vt:lpstr>
      <vt:lpstr>M2: Writing Effective Queries</vt:lpstr>
      <vt:lpstr>M3: Summarization and Analysis</vt:lpstr>
      <vt:lpstr>M4: Optimizing Actions</vt:lpstr>
      <vt:lpstr>M5: Alternative Structures</vt:lpstr>
      <vt:lpstr>M6: Optimizing Transactions</vt:lpstr>
      <vt:lpstr>M7: Transaction Isolation</vt:lpstr>
      <vt:lpstr>M8: Optimizing Stored Procedures</vt:lpstr>
      <vt:lpstr>M9: Optimizing Procedural Code</vt:lpstr>
      <vt:lpstr>M10: Service Broker</vt:lpstr>
      <vt:lpstr>M11: SQLCLR</vt:lpstr>
      <vt:lpstr>M12: Full-Text and Semantic Search</vt:lpstr>
      <vt:lpstr>The Databases</vt:lpstr>
      <vt:lpstr>Agenda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T-SQL</dc:title>
  <dc:subject>SQL Server 2008</dc:subject>
  <dc:creator>Bob Beauchemin</dc:creator>
  <cp:lastModifiedBy>bobb</cp:lastModifiedBy>
  <cp:revision>310</cp:revision>
  <cp:lastPrinted>2012-04-16T14:45:37Z</cp:lastPrinted>
  <dcterms:created xsi:type="dcterms:W3CDTF">2004-05-26T19:38:49Z</dcterms:created>
  <dcterms:modified xsi:type="dcterms:W3CDTF">2012-09-14T18:49:29Z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