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1"/>
  </p:notesMasterIdLst>
  <p:handoutMasterIdLst>
    <p:handoutMasterId r:id="rId32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5" r:id="rId26"/>
    <p:sldId id="281" r:id="rId27"/>
    <p:sldId id="282" r:id="rId28"/>
    <p:sldId id="283" r:id="rId29"/>
    <p:sldId id="284" r:id="rId30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344" y="102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03098"/>
            <a:ext cx="7315200" cy="43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 smtClean="0"/>
              <a:t>SQLskills</a:t>
            </a:r>
            <a:r>
              <a:rPr lang="en-US" sz="1000" dirty="0" smtClean="0"/>
              <a:t> Immersion Event for Developers</a:t>
            </a:r>
            <a:endParaRPr lang="en-US" sz="1000" dirty="0"/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79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572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SQLskills.com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389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F7D56C-4E42-4494-9F62-EA37BD9628D8}" type="slidenum">
              <a:rPr lang="en-US"/>
              <a:pPr/>
              <a:t>1</a:t>
            </a:fld>
            <a:endParaRPr lang="en-US"/>
          </a:p>
        </p:txBody>
      </p:sp>
      <p:sp>
        <p:nvSpPr>
          <p:cNvPr id="389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SQLskills.com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3993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02C33F-EBE7-4F5D-A5FC-0F5ADBD9C8C5}" type="slidenum">
              <a:rPr lang="en-US"/>
              <a:pPr/>
              <a:t>5</a:t>
            </a:fld>
            <a:endParaRPr lang="en-US"/>
          </a:p>
        </p:txBody>
      </p:sp>
      <p:sp>
        <p:nvSpPr>
          <p:cNvPr id="399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SQLskills.com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4096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341F7C-5227-48B6-A504-DFF934D55619}" type="slidenum">
              <a:rPr lang="en-US"/>
              <a:pPr/>
              <a:t>17</a:t>
            </a:fld>
            <a:endParaRPr lang="en-US"/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SQLskills.com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4198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C26BE9-0F14-44E5-ABB8-84EBC97C27AC}" type="slidenum">
              <a:rPr lang="en-US"/>
              <a:pPr/>
              <a:t>18</a:t>
            </a:fld>
            <a:endParaRPr lang="en-US"/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8200" cy="348615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751522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Optimizing </a:t>
            </a:r>
            <a:br>
              <a:rPr lang="en-US" sz="6000" dirty="0" smtClean="0"/>
            </a:br>
            <a:r>
              <a:rPr lang="en-US" sz="6000" dirty="0" smtClean="0"/>
              <a:t>Transactional Code</a:t>
            </a:r>
            <a:r>
              <a:rPr lang="en-US" sz="5400" dirty="0" smtClean="0">
                <a:latin typeface="Eurostile Bold" pitchFamily="34" charset="0"/>
              </a:rPr>
              <a:t/>
            </a:r>
            <a:br>
              <a:rPr lang="en-US" sz="5400" dirty="0" smtClean="0">
                <a:latin typeface="Eurostile Bold" pitchFamily="34" charset="0"/>
              </a:rPr>
            </a:b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Transaction Flow (@@trancount)</a:t>
            </a:r>
          </a:p>
        </p:txBody>
      </p:sp>
      <p:sp>
        <p:nvSpPr>
          <p:cNvPr id="45773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8600" y="1031875"/>
            <a:ext cx="8686800" cy="5064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BEGIN TRANSACTION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UPDATE1 ...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SELECT @@TRANCOUNT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SAVE TRANSACTION Bar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SELECT @@TRANCOUNT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BEGIN TRANSACTION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SELECT @@TRANCOUNT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UPDATE2 ...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ROLLBACK TRANSACTION Bar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SAVE TRANSACTION Foo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SELECT @@TRANCOUNT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UPDATE3 ...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SELECT ...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SELECT @@TRANCOUNT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	COMMIT TRANSACTION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ROLLBACK TRANSACTION Foo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SELECT @@TRANCOUNT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/>
              <a:t>SELECT ... 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H="1" flipV="1">
            <a:off x="3886200" y="1781175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 flipH="1" flipV="1">
            <a:off x="3810000" y="2390775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 flipH="1" flipV="1">
            <a:off x="4279900" y="2968625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H="1" flipV="1">
            <a:off x="4279900" y="414655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H="1" flipV="1">
            <a:off x="4251325" y="4994275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 flipH="1" flipV="1">
            <a:off x="3733800" y="5895975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422900" y="3657600"/>
            <a:ext cx="30161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Probably the most interesting</a:t>
            </a: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 flipH="1" flipV="1">
            <a:off x="4705350" y="3838575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Nested Transactions</a:t>
            </a:r>
          </a:p>
        </p:txBody>
      </p:sp>
      <p:sp>
        <p:nvSpPr>
          <p:cNvPr id="4618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Issues in Nesting Transactions</a:t>
            </a:r>
          </a:p>
          <a:p>
            <a:pPr lvl="1"/>
            <a:r>
              <a:rPr lang="en-US" smtClean="0"/>
              <a:t>Use @@trancount to determine nesting level</a:t>
            </a:r>
          </a:p>
          <a:p>
            <a:pPr lvl="1"/>
            <a:r>
              <a:rPr lang="en-US" smtClean="0"/>
              <a:t>Transactions aren’t truly “nested” when named – rollback always rolls back to OUTER most transaction</a:t>
            </a:r>
          </a:p>
          <a:p>
            <a:pPr lvl="1"/>
            <a:r>
              <a:rPr lang="en-US" smtClean="0"/>
              <a:t>Rollback to a savepoint does NOT decrement @@trancount – must also commit nested transaction to decrement @@trancount</a:t>
            </a:r>
          </a:p>
          <a:p>
            <a:r>
              <a:rPr lang="en-US" smtClean="0"/>
              <a:t>Handle errors</a:t>
            </a:r>
          </a:p>
          <a:p>
            <a:pPr lvl="1"/>
            <a:r>
              <a:rPr lang="en-US" smtClean="0"/>
              <a:t>Try/Catch logic</a:t>
            </a:r>
          </a:p>
          <a:p>
            <a:pPr lvl="1"/>
            <a:r>
              <a:rPr lang="en-US" smtClean="0"/>
              <a:t>Using session variables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Transaction Guidelines</a:t>
            </a:r>
          </a:p>
        </p:txBody>
      </p:sp>
      <p:sp>
        <p:nvSpPr>
          <p:cNvPr id="46080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Keep transactions as short as possible </a:t>
            </a:r>
          </a:p>
          <a:p>
            <a:pPr lvl="1"/>
            <a:r>
              <a:rPr lang="en-US" dirty="0" smtClean="0"/>
              <a:t>Use multiple smaller transactions if possible</a:t>
            </a:r>
          </a:p>
          <a:p>
            <a:pPr lvl="1"/>
            <a:r>
              <a:rPr lang="en-US" dirty="0" smtClean="0"/>
              <a:t>Consider messaging</a:t>
            </a:r>
          </a:p>
          <a:p>
            <a:r>
              <a:rPr lang="en-US" dirty="0" smtClean="0"/>
              <a:t>Keep transactions to only one batch</a:t>
            </a:r>
          </a:p>
          <a:p>
            <a:r>
              <a:rPr lang="en-US" dirty="0" smtClean="0"/>
              <a:t>Avoid transactions that require user interaction</a:t>
            </a:r>
          </a:p>
          <a:p>
            <a:r>
              <a:rPr lang="en-US" dirty="0" smtClean="0"/>
              <a:t>Be aware of complications around nested transactions</a:t>
            </a:r>
          </a:p>
          <a:p>
            <a:r>
              <a:rPr lang="en-US" dirty="0" smtClean="0"/>
              <a:t>Consider logging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 of Errors</a:t>
            </a:r>
          </a:p>
        </p:txBody>
      </p:sp>
      <p:sp>
        <p:nvSpPr>
          <p:cNvPr id="52941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Categories of Errors Raised in T-SQL code</a:t>
            </a:r>
          </a:p>
          <a:p>
            <a:pPr lvl="1"/>
            <a:r>
              <a:rPr lang="en-US" dirty="0" smtClean="0"/>
              <a:t>Syntax </a:t>
            </a:r>
          </a:p>
          <a:p>
            <a:pPr lvl="2"/>
            <a:r>
              <a:rPr lang="en-US" dirty="0" smtClean="0"/>
              <a:t>(SELEC * FROM </a:t>
            </a:r>
            <a:r>
              <a:rPr lang="en-US" dirty="0" err="1" smtClean="0"/>
              <a:t>SomeTable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Object resolution </a:t>
            </a:r>
          </a:p>
          <a:p>
            <a:pPr lvl="2"/>
            <a:r>
              <a:rPr lang="en-US" dirty="0" smtClean="0"/>
              <a:t>(SELECT * FROM </a:t>
            </a:r>
            <a:r>
              <a:rPr lang="en-US" dirty="0" err="1" smtClean="0"/>
              <a:t>NonExistentTable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Statement termination errors</a:t>
            </a:r>
          </a:p>
          <a:p>
            <a:pPr lvl="2"/>
            <a:r>
              <a:rPr lang="en-US" dirty="0" smtClean="0"/>
              <a:t>Execution resumes at next statement</a:t>
            </a:r>
          </a:p>
          <a:p>
            <a:pPr lvl="1"/>
            <a:r>
              <a:rPr lang="en-US" dirty="0" smtClean="0"/>
              <a:t>Scope/level termination errors</a:t>
            </a:r>
          </a:p>
          <a:p>
            <a:pPr lvl="2"/>
            <a:r>
              <a:rPr lang="en-US" dirty="0" smtClean="0"/>
              <a:t>Execution resumes in calling procedure</a:t>
            </a:r>
          </a:p>
          <a:p>
            <a:pPr lvl="1"/>
            <a:r>
              <a:rPr lang="en-US" dirty="0" smtClean="0"/>
              <a:t>Batch termination errors</a:t>
            </a:r>
          </a:p>
          <a:p>
            <a:pPr lvl="1"/>
            <a:r>
              <a:rPr lang="en-US" dirty="0" smtClean="0"/>
              <a:t>Batch termination and rollback transaction errors</a:t>
            </a:r>
          </a:p>
          <a:p>
            <a:pPr lvl="1"/>
            <a:r>
              <a:rPr lang="en-US" dirty="0" smtClean="0"/>
              <a:t>Connection termination errors</a:t>
            </a:r>
          </a:p>
          <a:p>
            <a:pPr lvl="1"/>
            <a:r>
              <a:rPr lang="en-US" dirty="0" smtClean="0"/>
              <a:t>Server termination errors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Error Severities</a:t>
            </a:r>
          </a:p>
        </p:txBody>
      </p:sp>
      <p:sp>
        <p:nvSpPr>
          <p:cNvPr id="52736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Error Severities Are Grouped</a:t>
            </a:r>
          </a:p>
          <a:p>
            <a:pPr lvl="1"/>
            <a:r>
              <a:rPr lang="en-US" smtClean="0"/>
              <a:t>Severity 0 - Information (T-SQL PRINT)</a:t>
            </a:r>
          </a:p>
          <a:p>
            <a:pPr lvl="1"/>
            <a:r>
              <a:rPr lang="en-US" smtClean="0"/>
              <a:t>Severity 1-9 - Information (not used by SQL Server)</a:t>
            </a:r>
          </a:p>
          <a:p>
            <a:pPr lvl="1"/>
            <a:r>
              <a:rPr lang="en-US" smtClean="0"/>
              <a:t>Severity 10 - Converted to severity 0</a:t>
            </a:r>
          </a:p>
          <a:p>
            <a:pPr lvl="1"/>
            <a:r>
              <a:rPr lang="en-US" smtClean="0"/>
              <a:t>Severity 11-16 - Programming Errors</a:t>
            </a:r>
          </a:p>
          <a:p>
            <a:pPr lvl="1"/>
            <a:r>
              <a:rPr lang="en-US" smtClean="0"/>
              <a:t>Severity 17-25 - Resource Error</a:t>
            </a:r>
          </a:p>
          <a:p>
            <a:pPr lvl="1"/>
            <a:r>
              <a:rPr lang="en-US" smtClean="0"/>
              <a:t>Severity 19 and above - must be sysadmin to raise</a:t>
            </a:r>
          </a:p>
          <a:p>
            <a:pPr lvl="1"/>
            <a:r>
              <a:rPr lang="en-US" smtClean="0"/>
              <a:t>Severity 20-25 - Terminate the connection</a:t>
            </a:r>
            <a:endParaRPr lang="en-US" dirty="0" smtClean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Error Severity</a:t>
            </a:r>
          </a:p>
        </p:txBody>
      </p:sp>
      <p:sp>
        <p:nvSpPr>
          <p:cNvPr id="52838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Programming error severity depends on cause</a:t>
            </a:r>
          </a:p>
          <a:p>
            <a:pPr lvl="1"/>
            <a:r>
              <a:rPr lang="en-US" dirty="0" smtClean="0"/>
              <a:t>Not how severe the error is</a:t>
            </a:r>
          </a:p>
          <a:p>
            <a:r>
              <a:rPr lang="en-US" dirty="0" smtClean="0"/>
              <a:t>Severity meanings</a:t>
            </a:r>
          </a:p>
          <a:p>
            <a:pPr lvl="1"/>
            <a:r>
              <a:rPr lang="en-US" dirty="0" smtClean="0"/>
              <a:t>11 - Database object not found</a:t>
            </a:r>
          </a:p>
          <a:p>
            <a:pPr lvl="1"/>
            <a:r>
              <a:rPr lang="en-US" dirty="0" smtClean="0"/>
              <a:t>12 - Unused</a:t>
            </a:r>
          </a:p>
          <a:p>
            <a:pPr lvl="1"/>
            <a:r>
              <a:rPr lang="en-US" dirty="0" smtClean="0"/>
              <a:t>13 - User Transaction Syntax Error</a:t>
            </a:r>
          </a:p>
          <a:p>
            <a:pPr lvl="1"/>
            <a:r>
              <a:rPr lang="en-US" dirty="0" smtClean="0"/>
              <a:t>14 - Insufficient Permission</a:t>
            </a:r>
          </a:p>
          <a:p>
            <a:pPr lvl="1"/>
            <a:r>
              <a:rPr lang="en-US" dirty="0" smtClean="0"/>
              <a:t>15 - Syntax error in SQL statement</a:t>
            </a:r>
          </a:p>
          <a:p>
            <a:pPr lvl="1"/>
            <a:r>
              <a:rPr lang="en-US" dirty="0" smtClean="0"/>
              <a:t>16 - Miscellaneous User Error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Handling Errors – The Old Way</a:t>
            </a:r>
          </a:p>
        </p:txBody>
      </p:sp>
      <p:sp>
        <p:nvSpPr>
          <p:cNvPr id="50585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750300" cy="5283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smtClean="0"/>
              <a:t>After each statement you need to test the state of @@ERROR</a:t>
            </a:r>
          </a:p>
          <a:p>
            <a:pPr eaLnBrk="1" hangingPunct="1">
              <a:defRPr/>
            </a:pPr>
            <a:r>
              <a:rPr lang="en-US" altLang="ko-KR" sz="2800" smtClean="0">
                <a:ea typeface="굴림" charset="-127"/>
              </a:rPr>
              <a:t>To centralize error checking code, use labels with GOTO and RETURN statements</a:t>
            </a:r>
          </a:p>
          <a:p>
            <a:pPr eaLnBrk="1" hangingPunct="1">
              <a:defRPr/>
            </a:pPr>
            <a:r>
              <a:rPr lang="en-US" altLang="ko-KR" sz="2800" smtClean="0">
                <a:ea typeface="굴림" charset="-127"/>
              </a:rPr>
              <a:t>Errors such as data type conversion errors causes batch to terminate; </a:t>
            </a:r>
            <a:r>
              <a:rPr lang="en-US" sz="2800" smtClean="0"/>
              <a:t>not every error can be trapped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smtClean="0"/>
              <a:t>Makes for a lot of additional code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smtClean="0"/>
              <a:t>	</a:t>
            </a:r>
            <a:r>
              <a:rPr lang="en-US" sz="2800" smtClean="0">
                <a:latin typeface="Lucida Console" pitchFamily="49" charset="0"/>
              </a:rPr>
              <a:t>IF @@ERROR &lt;&gt; 0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	BEGIN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		RAISERROR…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		ROLLBACK 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		RETURN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	END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Handling exceptions</a:t>
            </a:r>
          </a:p>
        </p:txBody>
      </p:sp>
      <p:sp>
        <p:nvSpPr>
          <p:cNvPr id="51917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SQL Server 2005 added exception handling</a:t>
            </a:r>
          </a:p>
          <a:p>
            <a:pPr lvl="1"/>
            <a:r>
              <a:rPr lang="en-US" smtClean="0"/>
              <a:t>Error handling in previous SQL Server versions tedious</a:t>
            </a:r>
          </a:p>
          <a:p>
            <a:pPr lvl="2"/>
            <a:r>
              <a:rPr lang="en-US" smtClean="0"/>
              <a:t>@@ERROR set on each statement</a:t>
            </a:r>
          </a:p>
          <a:p>
            <a:pPr lvl="2"/>
            <a:r>
              <a:rPr lang="en-US" smtClean="0"/>
              <a:t>set variable with @@ERROR, then check value</a:t>
            </a:r>
          </a:p>
          <a:p>
            <a:pPr lvl="1"/>
            <a:r>
              <a:rPr lang="en-US" smtClean="0"/>
              <a:t>BEGIN-END TRY BEGIN-END CATCH blocks in SQL 2005</a:t>
            </a:r>
          </a:p>
          <a:p>
            <a:pPr lvl="2"/>
            <a:r>
              <a:rPr lang="en-US" smtClean="0"/>
              <a:t>semantic equivalent of BEGIN-END blocks</a:t>
            </a:r>
          </a:p>
          <a:p>
            <a:pPr lvl="2"/>
            <a:r>
              <a:rPr lang="en-US" smtClean="0"/>
              <a:t>additional functions return error info</a:t>
            </a:r>
          </a:p>
          <a:p>
            <a:pPr lvl="2"/>
            <a:r>
              <a:rPr lang="en-US" smtClean="0"/>
              <a:t>can query transaction status</a:t>
            </a:r>
          </a:p>
          <a:p>
            <a:pPr lvl="2"/>
            <a:r>
              <a:rPr lang="en-US" smtClean="0"/>
              <a:t>can save @@ERROR equivalent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Error handling functions</a:t>
            </a:r>
          </a:p>
        </p:txBody>
      </p:sp>
      <p:sp>
        <p:nvSpPr>
          <p:cNvPr id="5109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New error information functions</a:t>
            </a:r>
          </a:p>
          <a:p>
            <a:pPr lvl="1"/>
            <a:r>
              <a:rPr lang="en-US" dirty="0" smtClean="0"/>
              <a:t>available inside catch block</a:t>
            </a:r>
          </a:p>
          <a:p>
            <a:pPr lvl="1"/>
            <a:r>
              <a:rPr lang="en-US" dirty="0" smtClean="0"/>
              <a:t>ERROR_NUMBER() - number of the error</a:t>
            </a:r>
          </a:p>
          <a:p>
            <a:pPr lvl="1"/>
            <a:r>
              <a:rPr lang="en-US" dirty="0" smtClean="0"/>
              <a:t>ERROR_SEVERITY() - severity</a:t>
            </a:r>
          </a:p>
          <a:p>
            <a:pPr lvl="1"/>
            <a:r>
              <a:rPr lang="en-US" dirty="0" smtClean="0"/>
              <a:t>ERROR_STATE() - error state number</a:t>
            </a:r>
          </a:p>
          <a:p>
            <a:pPr lvl="1"/>
            <a:r>
              <a:rPr lang="en-US" dirty="0" smtClean="0"/>
              <a:t>ERROR_MESSAGE() - message text</a:t>
            </a:r>
          </a:p>
          <a:p>
            <a:pPr lvl="1"/>
            <a:r>
              <a:rPr lang="en-US" dirty="0" smtClean="0"/>
              <a:t>ERROR_LINE(), ERROR_PROCEDURE() - line &amp; </a:t>
            </a:r>
            <a:r>
              <a:rPr lang="en-US" dirty="0" err="1" smtClean="0"/>
              <a:t>proc</a:t>
            </a:r>
            <a:endParaRPr lang="en-US" dirty="0" smtClean="0"/>
          </a:p>
          <a:p>
            <a:r>
              <a:rPr lang="en-US" dirty="0" smtClean="0"/>
              <a:t>New transaction information function</a:t>
            </a:r>
          </a:p>
          <a:p>
            <a:pPr lvl="1"/>
            <a:r>
              <a:rPr lang="en-US" dirty="0"/>
              <a:t>O</a:t>
            </a:r>
            <a:r>
              <a:rPr lang="en-US" dirty="0" smtClean="0"/>
              <a:t>peration that forced logic into catch block may cause un-</a:t>
            </a:r>
            <a:r>
              <a:rPr lang="en-US" dirty="0" err="1" smtClean="0"/>
              <a:t>commitable</a:t>
            </a:r>
            <a:r>
              <a:rPr lang="en-US" dirty="0" smtClean="0"/>
              <a:t> transaction</a:t>
            </a:r>
          </a:p>
          <a:p>
            <a:pPr lvl="1"/>
            <a:r>
              <a:rPr lang="en-US" dirty="0" smtClean="0"/>
              <a:t>XACT_STATE() – state of transaction </a:t>
            </a:r>
          </a:p>
          <a:p>
            <a:pPr lvl="2"/>
            <a:r>
              <a:rPr lang="en-US" dirty="0"/>
              <a:t>R</a:t>
            </a:r>
            <a:r>
              <a:rPr lang="en-US" dirty="0" smtClean="0"/>
              <a:t>eturns 1, 0, -1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Try/Catch Block Programming</a:t>
            </a:r>
          </a:p>
        </p:txBody>
      </p:sp>
      <p:sp>
        <p:nvSpPr>
          <p:cNvPr id="506883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769350" cy="5716587"/>
          </a:xfrm>
        </p:spPr>
        <p:txBody>
          <a:bodyPr/>
          <a:lstStyle/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BEGIN TRANSACTION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solidFill>
                  <a:schemeClr val="accent1"/>
                </a:solidFill>
                <a:latin typeface="Lucida Console" pitchFamily="49" charset="0"/>
              </a:rPr>
              <a:t>BEGIN TRY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    -- Generate a constraint violation error.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    DELETE FROM Production.Product</a:t>
            </a:r>
            <a:br>
              <a:rPr lang="en-US" sz="2400" smtClean="0">
                <a:latin typeface="Lucida Console" pitchFamily="49" charset="0"/>
              </a:rPr>
            </a:br>
            <a:r>
              <a:rPr lang="en-US" sz="2400" smtClean="0">
                <a:latin typeface="Lucida Console" pitchFamily="49" charset="0"/>
              </a:rPr>
              <a:t>		WHERE ProductID = 980;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solidFill>
                  <a:schemeClr val="accent1"/>
                </a:solidFill>
                <a:latin typeface="Lucida Console" pitchFamily="49" charset="0"/>
              </a:rPr>
              <a:t>END TRY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solidFill>
                  <a:schemeClr val="tx2"/>
                </a:solidFill>
                <a:latin typeface="Lucida Console" pitchFamily="49" charset="0"/>
              </a:rPr>
              <a:t>BEGIN CATCH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    SELECT ERROR_NUMBER() AS ErrorNumber,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           ERROR_SEVERITY() AS ErrorSeverity,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           ERROR_STATE() as ErrorState,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           ERROR_MESSAGE() as ErrorMessage;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solidFill>
                  <a:schemeClr val="tx2"/>
                </a:solidFill>
                <a:latin typeface="Lucida Console" pitchFamily="49" charset="0"/>
              </a:rPr>
              <a:t>END CATCH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IF …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	ROLLBACK TRANSACTION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ELSE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	COMMIT TRAN…</a:t>
            </a:r>
          </a:p>
          <a:p>
            <a:pPr eaLnBrk="1" hangingPunct="1">
              <a:lnSpc>
                <a:spcPct val="85000"/>
              </a:lnSpc>
              <a:buFontTx/>
              <a:buNone/>
              <a:defRPr/>
            </a:pPr>
            <a:r>
              <a:rPr lang="en-US" sz="2400" smtClean="0">
                <a:latin typeface="Lucida Console" pitchFamily="49" charset="0"/>
              </a:rPr>
              <a:t>GO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8" name="Rectangle 4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Overview</a:t>
            </a:r>
          </a:p>
        </p:txBody>
      </p:sp>
      <p:sp>
        <p:nvSpPr>
          <p:cNvPr id="441349" name="Rectangle 5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Batches</a:t>
            </a:r>
          </a:p>
          <a:p>
            <a:pPr eaLnBrk="1" hangingPunct="1">
              <a:defRPr/>
            </a:pPr>
            <a:r>
              <a:rPr lang="en-US" dirty="0" smtClean="0"/>
              <a:t>Transaction Mode</a:t>
            </a:r>
          </a:p>
          <a:p>
            <a:pPr eaLnBrk="1" hangingPunct="1">
              <a:defRPr/>
            </a:pPr>
            <a:r>
              <a:rPr lang="en-US" dirty="0" smtClean="0"/>
              <a:t>Transaction Termination</a:t>
            </a:r>
          </a:p>
          <a:p>
            <a:pPr eaLnBrk="1" hangingPunct="1">
              <a:defRPr/>
            </a:pPr>
            <a:r>
              <a:rPr lang="en-US" dirty="0" smtClean="0"/>
              <a:t>Creating/Controlling Transactions</a:t>
            </a:r>
          </a:p>
          <a:p>
            <a:pPr eaLnBrk="1" hangingPunct="1">
              <a:defRPr/>
            </a:pPr>
            <a:r>
              <a:rPr lang="en-US" dirty="0" smtClean="0"/>
              <a:t>Transaction Guidelines</a:t>
            </a:r>
          </a:p>
          <a:p>
            <a:pPr eaLnBrk="1" hangingPunct="1">
              <a:defRPr/>
            </a:pPr>
            <a:r>
              <a:rPr lang="en-US" dirty="0" smtClean="0"/>
              <a:t>Handling Errors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Handling</a:t>
            </a:r>
            <a:br>
              <a:rPr lang="en-US" smtClean="0"/>
            </a:br>
            <a:r>
              <a:rPr lang="en-US" smtClean="0"/>
              <a:t>TRY/CATCH Semantics</a:t>
            </a:r>
          </a:p>
        </p:txBody>
      </p:sp>
      <p:sp>
        <p:nvSpPr>
          <p:cNvPr id="51609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638299"/>
            <a:ext cx="8455025" cy="4786313"/>
          </a:xfrm>
        </p:spPr>
        <p:txBody>
          <a:bodyPr/>
          <a:lstStyle/>
          <a:p>
            <a:r>
              <a:rPr lang="en-US" dirty="0" smtClean="0"/>
              <a:t>TRY/CATCH constructs may be nested</a:t>
            </a:r>
          </a:p>
          <a:p>
            <a:r>
              <a:rPr lang="en-US" dirty="0" smtClean="0"/>
              <a:t>Thrown exceptions are caught by the CATCH block associated with the closest compiled TRY/CATCH construct</a:t>
            </a:r>
          </a:p>
          <a:p>
            <a:r>
              <a:rPr lang="en-US" dirty="0" smtClean="0"/>
              <a:t>Error details are available at any time in catch block</a:t>
            </a:r>
          </a:p>
          <a:p>
            <a:pPr lvl="1"/>
            <a:r>
              <a:rPr lang="en-US" dirty="0" smtClean="0"/>
              <a:t>Error functions cannot be used outside catch 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Handling – Errors</a:t>
            </a:r>
          </a:p>
        </p:txBody>
      </p:sp>
      <p:sp>
        <p:nvSpPr>
          <p:cNvPr id="51507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All errors that set @@error throw </a:t>
            </a:r>
            <a:br>
              <a:rPr lang="en-US" smtClean="0"/>
            </a:br>
            <a:r>
              <a:rPr lang="en-US" smtClean="0"/>
              <a:t>an exception</a:t>
            </a:r>
          </a:p>
          <a:p>
            <a:pPr lvl="1"/>
            <a:r>
              <a:rPr lang="en-US" smtClean="0"/>
              <a:t>Statement Abort Errors</a:t>
            </a:r>
          </a:p>
          <a:p>
            <a:pPr lvl="1"/>
            <a:r>
              <a:rPr lang="en-US" smtClean="0"/>
              <a:t>Level Abort Errors</a:t>
            </a:r>
          </a:p>
          <a:p>
            <a:pPr lvl="1"/>
            <a:r>
              <a:rPr lang="en-US" smtClean="0"/>
              <a:t>Batch Abort Errors</a:t>
            </a:r>
          </a:p>
          <a:p>
            <a:pPr lvl="1"/>
            <a:r>
              <a:rPr lang="en-US" smtClean="0"/>
              <a:t>Tran Abort Errors</a:t>
            </a:r>
          </a:p>
          <a:p>
            <a:pPr lvl="2"/>
            <a:r>
              <a:rPr lang="en-US" smtClean="0"/>
              <a:t>Transaction Doomed</a:t>
            </a:r>
          </a:p>
          <a:p>
            <a:r>
              <a:rPr lang="en-US" smtClean="0"/>
              <a:t>TRY-CATCH blocks available in batches, procedures, triggers</a:t>
            </a:r>
          </a:p>
          <a:p>
            <a:pPr lvl="1"/>
            <a:r>
              <a:rPr lang="en-US" smtClean="0"/>
              <a:t>Not available in T-SQL UDFs</a:t>
            </a:r>
          </a:p>
          <a:p>
            <a:pPr lvl="1"/>
            <a:r>
              <a:rPr lang="en-US" smtClean="0"/>
              <a:t>UDF errors caught in caller's TRY-CATCH</a:t>
            </a:r>
            <a:endParaRPr lang="en-US" dirty="0" smtClean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TRY/CATCH Doesn't Catch</a:t>
            </a:r>
          </a:p>
        </p:txBody>
      </p:sp>
      <p:sp>
        <p:nvSpPr>
          <p:cNvPr id="53043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TRY/CATCH doesn't always catch</a:t>
            </a:r>
          </a:p>
          <a:p>
            <a:pPr lvl="1"/>
            <a:r>
              <a:rPr lang="en-US" smtClean="0"/>
              <a:t>Compile errors</a:t>
            </a:r>
          </a:p>
          <a:p>
            <a:pPr lvl="1"/>
            <a:r>
              <a:rPr lang="en-US" smtClean="0"/>
              <a:t>Object resolution errors</a:t>
            </a:r>
          </a:p>
          <a:p>
            <a:pPr lvl="2"/>
            <a:r>
              <a:rPr lang="en-US" smtClean="0"/>
              <a:t>Can be caught in outer catch block, calling procedure</a:t>
            </a:r>
          </a:p>
          <a:p>
            <a:pPr lvl="1"/>
            <a:r>
              <a:rPr lang="en-US" smtClean="0"/>
              <a:t>Recompile errors</a:t>
            </a:r>
          </a:p>
          <a:p>
            <a:pPr lvl="2"/>
            <a:r>
              <a:rPr lang="en-US" smtClean="0"/>
              <a:t>Not caught for backward compatibility</a:t>
            </a:r>
          </a:p>
          <a:p>
            <a:pPr lvl="1"/>
            <a:r>
              <a:rPr lang="en-US" smtClean="0"/>
              <a:t>Remote errors</a:t>
            </a:r>
          </a:p>
          <a:p>
            <a:pPr lvl="2"/>
            <a:r>
              <a:rPr lang="en-US" smtClean="0"/>
              <a:t>Remote is not SQL Server - generic error in catch</a:t>
            </a:r>
          </a:p>
          <a:p>
            <a:pPr lvl="2"/>
            <a:r>
              <a:rPr lang="en-US" smtClean="0"/>
              <a:t>Remote is SQL Server - caught if batch termination error</a:t>
            </a:r>
          </a:p>
          <a:p>
            <a:pPr lvl="1"/>
            <a:r>
              <a:rPr lang="en-US" smtClean="0"/>
              <a:t>Attention (i.e. Command.Cancel)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Exception Handling</a:t>
            </a:r>
            <a:br>
              <a:rPr lang="en-US" smtClean="0"/>
            </a:br>
            <a:r>
              <a:rPr lang="en-US" smtClean="0"/>
              <a:t>(Re)throwing an Error</a:t>
            </a:r>
          </a:p>
        </p:txBody>
      </p:sp>
      <p:sp>
        <p:nvSpPr>
          <p:cNvPr id="53145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92113" y="1722438"/>
            <a:ext cx="8410575" cy="464026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 smtClean="0"/>
              <a:t>RAISERROR raises real errors within the scope of a TRY or CATCH block</a:t>
            </a:r>
          </a:p>
          <a:p>
            <a:pPr lvl="1" eaLnBrk="1" hangingPunct="1">
              <a:defRPr/>
            </a:pPr>
            <a:r>
              <a:rPr lang="en-US" sz="2400" dirty="0" smtClean="0"/>
              <a:t>"Throws</a:t>
            </a:r>
            <a:r>
              <a:rPr lang="en-US" sz="2400" dirty="0"/>
              <a:t>"</a:t>
            </a:r>
            <a:r>
              <a:rPr lang="en-US" sz="2400" dirty="0" smtClean="0"/>
              <a:t> within the scope of a TRY block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smtClean="0"/>
              <a:t>To "</a:t>
            </a:r>
            <a:r>
              <a:rPr lang="en-US" sz="2800" dirty="0" err="1" smtClean="0"/>
              <a:t>Rethrow</a:t>
            </a:r>
            <a:r>
              <a:rPr lang="en-US" sz="2800" dirty="0" smtClean="0"/>
              <a:t>"</a:t>
            </a:r>
          </a:p>
          <a:p>
            <a:pPr lvl="1" eaLnBrk="1" hangingPunct="1">
              <a:defRPr/>
            </a:pPr>
            <a:r>
              <a:rPr lang="en-US" sz="2400" dirty="0" smtClean="0"/>
              <a:t>Capture error details within the catch block</a:t>
            </a:r>
          </a:p>
          <a:p>
            <a:pPr lvl="1" eaLnBrk="1" hangingPunct="1">
              <a:defRPr/>
            </a:pPr>
            <a:r>
              <a:rPr lang="en-US" sz="2400" dirty="0" smtClean="0"/>
              <a:t>Log error if desired</a:t>
            </a:r>
          </a:p>
          <a:p>
            <a:pPr lvl="1" eaLnBrk="1" hangingPunct="1">
              <a:defRPr/>
            </a:pPr>
            <a:r>
              <a:rPr lang="en-US" sz="2400" dirty="0" smtClean="0"/>
              <a:t>Pass error details to RAISERROR</a:t>
            </a:r>
          </a:p>
          <a:p>
            <a:pPr lvl="1">
              <a:defRPr/>
            </a:pPr>
            <a:r>
              <a:rPr lang="en-US" sz="2400" dirty="0"/>
              <a:t>Get procedure and line number from </a:t>
            </a:r>
            <a:r>
              <a:rPr lang="en-US" sz="2400" dirty="0" smtClean="0"/>
              <a:t>message</a:t>
            </a:r>
            <a:endParaRPr lang="en-US" dirty="0" smtClean="0"/>
          </a:p>
          <a:p>
            <a:pPr lvl="1" eaLnBrk="1" hangingPunct="1">
              <a:defRPr/>
            </a:pPr>
            <a:r>
              <a:rPr lang="en-US" sz="2400" dirty="0" smtClean="0"/>
              <a:t>Can't throw a "system" error with RAISERROR </a:t>
            </a:r>
          </a:p>
          <a:p>
            <a:pPr lvl="2" eaLnBrk="1" hangingPunct="1">
              <a:defRPr/>
            </a:pPr>
            <a:r>
              <a:rPr lang="en-US" dirty="0" smtClean="0"/>
              <a:t>one workaround is to add 50000 to original error, then subtract 50000 on caller to get real number</a:t>
            </a:r>
          </a:p>
          <a:p>
            <a:pPr lvl="2">
              <a:defRPr/>
            </a:pPr>
            <a:r>
              <a:rPr lang="en-US" dirty="0" smtClean="0"/>
              <a:t>Caller/client </a:t>
            </a:r>
            <a:r>
              <a:rPr lang="en-US" dirty="0"/>
              <a:t>code that depends on error numbers will need to be rewritten </a:t>
            </a:r>
          </a:p>
          <a:p>
            <a:pPr>
              <a:defRPr/>
            </a:pPr>
            <a:r>
              <a:rPr lang="en-US" dirty="0" smtClean="0"/>
              <a:t>THROW statement in SQL 2012 accomplishes this</a:t>
            </a:r>
          </a:p>
          <a:p>
            <a:pPr marL="576263" lvl="1" indent="0"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THROW and FORMATMESSAGE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Adds required functionality to TRY/CATCH</a:t>
            </a:r>
          </a:p>
          <a:p>
            <a:pPr lvl="1"/>
            <a:r>
              <a:rPr lang="en-US" smtClean="0"/>
              <a:t>You can (re)throw a system error</a:t>
            </a:r>
          </a:p>
          <a:p>
            <a:r>
              <a:rPr lang="en-US" smtClean="0"/>
              <a:t>Use FORMATMESSAGE in conjunction</a:t>
            </a:r>
          </a:p>
          <a:p>
            <a:pPr lvl="1"/>
            <a:r>
              <a:rPr lang="en-US" smtClean="0"/>
              <a:t>To format user-defined messages</a:t>
            </a:r>
          </a:p>
          <a:p>
            <a:pPr lvl="1"/>
            <a:r>
              <a:rPr lang="en-US" smtClean="0"/>
              <a:t>Does not completely replace RAISERROR</a:t>
            </a:r>
          </a:p>
          <a:p>
            <a:pPr lvl="2"/>
            <a:r>
              <a:rPr lang="en-US" smtClean="0"/>
              <a:t>Can't write to error log</a:t>
            </a:r>
          </a:p>
          <a:p>
            <a:pPr lvl="2"/>
            <a:r>
              <a:rPr lang="en-US" smtClean="0"/>
              <a:t>Can't write error WITH NOWAIT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7485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Error Handling On Client</a:t>
            </a:r>
          </a:p>
        </p:txBody>
      </p:sp>
      <p:sp>
        <p:nvSpPr>
          <p:cNvPr id="53453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Client must parse error message</a:t>
            </a:r>
          </a:p>
          <a:p>
            <a:pPr lvl="1" eaLnBrk="1" hangingPunct="1">
              <a:defRPr/>
            </a:pPr>
            <a:r>
              <a:rPr lang="en-US" dirty="0" smtClean="0"/>
              <a:t>Reformat and pass back to user</a:t>
            </a:r>
          </a:p>
          <a:p>
            <a:pPr lvl="1" eaLnBrk="1" hangingPunct="1">
              <a:defRPr/>
            </a:pPr>
            <a:r>
              <a:rPr lang="en-US" dirty="0" smtClean="0"/>
              <a:t>Perhaps add client source line number</a:t>
            </a:r>
          </a:p>
          <a:p>
            <a:pPr lvl="1" eaLnBrk="1" hangingPunct="1">
              <a:defRPr/>
            </a:pPr>
            <a:r>
              <a:rPr lang="en-US" dirty="0" smtClean="0"/>
              <a:t>51000 - user error - no need to reformat</a:t>
            </a:r>
          </a:p>
          <a:p>
            <a:pPr lvl="1" eaLnBrk="1" hangingPunct="1">
              <a:defRPr/>
            </a:pPr>
            <a:r>
              <a:rPr lang="en-US" dirty="0" smtClean="0"/>
              <a:t>51001, 51002 - parse out error number from message if needed</a:t>
            </a:r>
          </a:p>
          <a:p>
            <a:pPr lvl="1" eaLnBrk="1" hangingPunct="1">
              <a:defRPr/>
            </a:pPr>
            <a:r>
              <a:rPr lang="en-US" dirty="0" smtClean="0"/>
              <a:t>51003 - SQLCLR error, no SQL error number available</a:t>
            </a:r>
          </a:p>
          <a:p>
            <a:pPr>
              <a:defRPr/>
            </a:pPr>
            <a:r>
              <a:rPr lang="en-US" dirty="0" smtClean="0"/>
              <a:t>Remember: Web clients don't display errors</a:t>
            </a:r>
          </a:p>
          <a:p>
            <a:pPr lvl="1">
              <a:defRPr/>
            </a:pPr>
            <a:r>
              <a:rPr lang="en-US" dirty="0" smtClean="0"/>
              <a:t>For security reasons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Client Error Handling vs T-SQL</a:t>
            </a:r>
          </a:p>
        </p:txBody>
      </p:sp>
      <p:sp>
        <p:nvSpPr>
          <p:cNvPr id="5355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T-SQL Error Message is flat</a:t>
            </a:r>
          </a:p>
          <a:p>
            <a:pPr lvl="1"/>
            <a:r>
              <a:rPr lang="en-US" dirty="0" smtClean="0"/>
              <a:t>Multiple errors combined into one message</a:t>
            </a:r>
          </a:p>
          <a:p>
            <a:pPr lvl="1"/>
            <a:r>
              <a:rPr lang="en-US" dirty="0" smtClean="0"/>
              <a:t>ERROR_NUMBER(), @@ERROR come from the last error message</a:t>
            </a:r>
          </a:p>
          <a:p>
            <a:r>
              <a:rPr lang="en-US" dirty="0" smtClean="0"/>
              <a:t>ADO.NET SqlException is like T-SQL error</a:t>
            </a:r>
          </a:p>
          <a:p>
            <a:pPr lvl="1"/>
            <a:r>
              <a:rPr lang="en-US" dirty="0" smtClean="0"/>
              <a:t>One flat error</a:t>
            </a:r>
          </a:p>
          <a:p>
            <a:r>
              <a:rPr lang="en-US" dirty="0" smtClean="0"/>
              <a:t>SqlErrors collection = one message per error</a:t>
            </a:r>
          </a:p>
          <a:p>
            <a:pPr lvl="1"/>
            <a:r>
              <a:rPr lang="en-US" dirty="0" smtClean="0"/>
              <a:t>SqlError.Number, other info is correct for each error</a:t>
            </a:r>
          </a:p>
          <a:p>
            <a:pPr lvl="1"/>
            <a:r>
              <a:rPr lang="en-US" dirty="0" smtClean="0"/>
              <a:t>Can be processed separately</a:t>
            </a:r>
          </a:p>
          <a:p>
            <a:r>
              <a:rPr lang="en-US" dirty="0" smtClean="0"/>
              <a:t>Can parse aggregated messages (eg. from T-SQL TRY/CATCH) using Regex</a:t>
            </a:r>
          </a:p>
          <a:p>
            <a:pPr lvl="1"/>
            <a:r>
              <a:rPr lang="en-US" dirty="0" smtClean="0"/>
              <a:t>Regex parsing function can be exposed as server-side UDF too</a:t>
            </a:r>
          </a:p>
          <a:p>
            <a:pPr lvl="1"/>
            <a:r>
              <a:rPr lang="en-US" dirty="0" smtClean="0"/>
              <a:t>Can expose multiple errors in XML format</a:t>
            </a:r>
          </a:p>
          <a:p>
            <a:pPr lvl="1"/>
            <a:r>
              <a:rPr lang="en-US" dirty="0" smtClean="0"/>
              <a:t>Decompose on client or server 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Review</a:t>
            </a:r>
          </a:p>
        </p:txBody>
      </p:sp>
      <p:sp>
        <p:nvSpPr>
          <p:cNvPr id="50381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Batches v. Transactions</a:t>
            </a:r>
          </a:p>
          <a:p>
            <a:pPr eaLnBrk="1" hangingPunct="1">
              <a:defRPr/>
            </a:pPr>
            <a:r>
              <a:rPr lang="en-US" smtClean="0"/>
              <a:t>Transaction Mode</a:t>
            </a:r>
          </a:p>
          <a:p>
            <a:pPr eaLnBrk="1" hangingPunct="1">
              <a:defRPr/>
            </a:pPr>
            <a:r>
              <a:rPr lang="en-US" smtClean="0"/>
              <a:t>Transaction Termination</a:t>
            </a:r>
          </a:p>
          <a:p>
            <a:pPr eaLnBrk="1" hangingPunct="1">
              <a:defRPr/>
            </a:pPr>
            <a:r>
              <a:rPr lang="en-US" smtClean="0"/>
              <a:t>Creating/Controlling Transactions</a:t>
            </a:r>
          </a:p>
          <a:p>
            <a:pPr eaLnBrk="1" hangingPunct="1">
              <a:defRPr/>
            </a:pPr>
            <a:r>
              <a:rPr lang="en-US" smtClean="0"/>
              <a:t>Transaction Guidelines</a:t>
            </a:r>
          </a:p>
          <a:p>
            <a:pPr eaLnBrk="1" hangingPunct="1">
              <a:defRPr/>
            </a:pPr>
            <a:r>
              <a:rPr lang="en-US" smtClean="0"/>
              <a:t>Tips for Minimizing Transactional Code</a:t>
            </a:r>
          </a:p>
          <a:p>
            <a:pPr eaLnBrk="1" hangingPunct="1">
              <a:defRPr/>
            </a:pPr>
            <a:r>
              <a:rPr lang="en-US" smtClean="0"/>
              <a:t>Handling Errors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Resources</a:t>
            </a:r>
          </a:p>
        </p:txBody>
      </p:sp>
      <p:sp>
        <p:nvSpPr>
          <p:cNvPr id="5222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MSDN Webcast: T-SQL Exception Handling in SQL Server 2005, Sarah Tahir</a:t>
            </a:r>
          </a:p>
          <a:p>
            <a:pPr eaLnBrk="1" hangingPunct="1">
              <a:defRPr/>
            </a:pPr>
            <a:r>
              <a:rPr lang="en-US" smtClean="0">
                <a:effectLst/>
              </a:rPr>
              <a:t>A Developer's Guide to SQL Server 2005 - Ch 7-8, Addison-Wesley, </a:t>
            </a:r>
            <a:r>
              <a:rPr lang="en-US" i="1" smtClean="0">
                <a:effectLst/>
              </a:rPr>
              <a:t>Bob Beauchemin and Dan Sullivan</a:t>
            </a:r>
            <a:endParaRPr lang="en-US" smtClean="0"/>
          </a:p>
          <a:p>
            <a:pPr eaLnBrk="1" hangingPunct="1">
              <a:defRPr/>
            </a:pPr>
            <a:r>
              <a:rPr lang="en-US" smtClean="0"/>
              <a:t>Books (SQL Server Specific):</a:t>
            </a:r>
          </a:p>
          <a:p>
            <a:pPr lvl="1" eaLnBrk="1" hangingPunct="1">
              <a:defRPr/>
            </a:pPr>
            <a:r>
              <a:rPr lang="en-US" smtClean="0"/>
              <a:t>The Guru's Guide to SQL Server Architecture and Internals</a:t>
            </a:r>
          </a:p>
          <a:p>
            <a:pPr eaLnBrk="1" hangingPunct="1">
              <a:defRPr/>
            </a:pPr>
            <a:r>
              <a:rPr lang="en-US" smtClean="0"/>
              <a:t>Books (General)</a:t>
            </a:r>
          </a:p>
          <a:p>
            <a:pPr lvl="1" eaLnBrk="1" hangingPunct="1">
              <a:defRPr/>
            </a:pPr>
            <a:r>
              <a:rPr lang="en-US" smtClean="0"/>
              <a:t>Principles of Transaction Processing, Gray and Reuter</a:t>
            </a:r>
          </a:p>
          <a:p>
            <a:pPr lvl="1" eaLnBrk="1" hangingPunct="1">
              <a:defRPr/>
            </a:pPr>
            <a:endParaRPr lang="en-US" smtClean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Batches</a:t>
            </a:r>
            <a:endParaRPr lang="en-US" dirty="0" smtClean="0"/>
          </a:p>
        </p:txBody>
      </p:sp>
      <p:sp>
        <p:nvSpPr>
          <p:cNvPr id="4495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Parsed as a unit 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f any statement fails syntax then NO statements (in that batch) are executed</a:t>
            </a:r>
          </a:p>
          <a:p>
            <a:r>
              <a:rPr lang="en-US" dirty="0" smtClean="0"/>
              <a:t>At Execution</a:t>
            </a:r>
          </a:p>
          <a:p>
            <a:pPr lvl="1"/>
            <a:r>
              <a:rPr lang="en-US" dirty="0" smtClean="0"/>
              <a:t>Some errors skip to next batch</a:t>
            </a:r>
          </a:p>
          <a:p>
            <a:pPr lvl="1"/>
            <a:r>
              <a:rPr lang="en-US" dirty="0" smtClean="0"/>
              <a:t>Some errors continue execution </a:t>
            </a:r>
          </a:p>
          <a:p>
            <a:pPr marL="1144588" lvl="2" indent="0">
              <a:buNone/>
            </a:pPr>
            <a:endParaRPr lang="en-US" dirty="0" smtClean="0"/>
          </a:p>
          <a:p>
            <a:pPr marL="693738" lvl="1" indent="0">
              <a:buNone/>
            </a:pPr>
            <a:r>
              <a:rPr lang="en-US" sz="2400" dirty="0" smtClean="0"/>
              <a:t>SELECT * FROM </a:t>
            </a:r>
            <a:r>
              <a:rPr lang="en-US" sz="2400" dirty="0" err="1" smtClean="0"/>
              <a:t>pubs.dbo.authors</a:t>
            </a:r>
            <a:endParaRPr lang="en-US" sz="2400" dirty="0" smtClean="0"/>
          </a:p>
          <a:p>
            <a:pPr marL="693738" lvl="1" indent="0">
              <a:buNone/>
            </a:pPr>
            <a:r>
              <a:rPr lang="en-US" sz="2400" dirty="0" smtClean="0"/>
              <a:t>SELECT * FROM </a:t>
            </a:r>
            <a:r>
              <a:rPr lang="en-US" sz="2400" dirty="0" err="1" smtClean="0"/>
              <a:t>pubs.dbo.authors</a:t>
            </a:r>
            <a:endParaRPr lang="en-US" sz="2400" dirty="0" smtClean="0"/>
          </a:p>
          <a:p>
            <a:pPr marL="693738" lvl="1" indent="0">
              <a:buNone/>
            </a:pPr>
            <a:r>
              <a:rPr lang="en-US" sz="2400" dirty="0" smtClean="0"/>
              <a:t>SELECT * FORM </a:t>
            </a:r>
            <a:r>
              <a:rPr lang="en-US" sz="2400" dirty="0" err="1" smtClean="0"/>
              <a:t>pubs.dbo.authors</a:t>
            </a:r>
            <a:endParaRPr lang="en-US" sz="2400" dirty="0" smtClean="0"/>
          </a:p>
          <a:p>
            <a:pPr marL="693738" lvl="1" indent="0">
              <a:buNone/>
            </a:pPr>
            <a:r>
              <a:rPr lang="en-US" sz="2400" dirty="0" smtClean="0"/>
              <a:t>GO</a:t>
            </a:r>
          </a:p>
          <a:p>
            <a:pPr marL="693738" lvl="1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Error: Server: </a:t>
            </a:r>
            <a:r>
              <a:rPr lang="en-US" sz="2400" dirty="0" err="1" smtClean="0">
                <a:solidFill>
                  <a:srgbClr val="FF0000"/>
                </a:solidFill>
              </a:rPr>
              <a:t>Msg</a:t>
            </a:r>
            <a:r>
              <a:rPr lang="en-US" sz="2400" dirty="0" smtClean="0">
                <a:solidFill>
                  <a:srgbClr val="FF0000"/>
                </a:solidFill>
              </a:rPr>
              <a:t> 170, Level 15, State 1, Line 3</a:t>
            </a:r>
          </a:p>
          <a:p>
            <a:pPr marL="693738" lvl="1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Line 3: Incorrect syntax near 'form'.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66700" y="187325"/>
            <a:ext cx="8229600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Transactions</a:t>
            </a:r>
          </a:p>
        </p:txBody>
      </p:sp>
      <p:sp>
        <p:nvSpPr>
          <p:cNvPr id="450563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0" y="1066800"/>
            <a:ext cx="8686800" cy="5562600"/>
          </a:xfrm>
        </p:spPr>
        <p:txBody>
          <a:bodyPr/>
          <a:lstStyle/>
          <a:p>
            <a:pPr lvl="1" eaLnBrk="1" hangingPunct="1">
              <a:defRPr/>
            </a:pPr>
            <a:r>
              <a:rPr lang="en-US" dirty="0" smtClean="0"/>
              <a:t>Controlled by Transaction Mode of session</a:t>
            </a:r>
          </a:p>
          <a:p>
            <a:pPr lvl="2" eaLnBrk="1" hangingPunct="1">
              <a:defRPr/>
            </a:pPr>
            <a:r>
              <a:rPr lang="en-US" dirty="0" smtClean="0"/>
              <a:t>Defined explicitly</a:t>
            </a:r>
          </a:p>
          <a:p>
            <a:pPr lvl="2" eaLnBrk="1" hangingPunct="1">
              <a:defRPr/>
            </a:pPr>
            <a:r>
              <a:rPr lang="en-US" dirty="0" smtClean="0"/>
              <a:t>Defined at connection level</a:t>
            </a:r>
          </a:p>
          <a:p>
            <a:pPr lvl="1" eaLnBrk="1" hangingPunct="1">
              <a:defRPr/>
            </a:pPr>
            <a:r>
              <a:rPr lang="en-US" dirty="0" smtClean="0"/>
              <a:t>Allows multiple statements to be treated as a single logical unit of work</a:t>
            </a:r>
          </a:p>
          <a:p>
            <a:pPr lvl="1" eaLnBrk="1" hangingPunct="1">
              <a:defRPr/>
            </a:pPr>
            <a:r>
              <a:rPr lang="en-US" dirty="0" smtClean="0"/>
              <a:t>Handled automatically across databases on the same server (i.e. instance)</a:t>
            </a:r>
          </a:p>
          <a:p>
            <a:pPr lvl="1" eaLnBrk="1" hangingPunct="1">
              <a:defRPr/>
            </a:pPr>
            <a:r>
              <a:rPr lang="en-US" dirty="0" smtClean="0"/>
              <a:t>Handled through MSDTC explicitly through</a:t>
            </a:r>
          </a:p>
          <a:p>
            <a:pPr lvl="2" eaLnBrk="1" hangingPunct="1">
              <a:buFontTx/>
              <a:buNone/>
              <a:defRPr/>
            </a:pPr>
            <a:r>
              <a:rPr lang="en-US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  BEGIN DISTRIBUTED TRANSACTION</a:t>
            </a:r>
          </a:p>
          <a:p>
            <a:pPr lvl="2" eaLnBrk="1" hangingPunct="1">
              <a:buFontTx/>
              <a:buNone/>
              <a:defRPr/>
            </a:pPr>
            <a:r>
              <a:rPr lang="en-US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  COMMIT TRANSACTION</a:t>
            </a:r>
          </a:p>
          <a:p>
            <a:pPr lvl="1" eaLnBrk="1" hangingPunct="1">
              <a:defRPr/>
            </a:pPr>
            <a:r>
              <a:rPr lang="en-US" dirty="0" smtClean="0"/>
              <a:t>Requires error handling logic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Transaction Mode</a:t>
            </a:r>
          </a:p>
        </p:txBody>
      </p:sp>
      <p:sp>
        <p:nvSpPr>
          <p:cNvPr id="45158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52400" y="990600"/>
            <a:ext cx="8839200" cy="5410200"/>
          </a:xfrm>
        </p:spPr>
        <p:txBody>
          <a:bodyPr/>
          <a:lstStyle/>
          <a:p>
            <a:pPr eaLnBrk="1" hangingPunct="1">
              <a:spcBef>
                <a:spcPct val="10000"/>
              </a:spcBef>
              <a:defRPr/>
            </a:pPr>
            <a:r>
              <a:rPr lang="en-US" dirty="0" err="1" smtClean="0"/>
              <a:t>Autocommit</a:t>
            </a:r>
            <a:r>
              <a:rPr lang="en-US" dirty="0" smtClean="0"/>
              <a:t> transaction (default)</a:t>
            </a:r>
          </a:p>
          <a:p>
            <a:pPr lvl="1" eaLnBrk="1" hangingPunct="1">
              <a:spcBef>
                <a:spcPct val="10000"/>
              </a:spcBef>
              <a:defRPr/>
            </a:pPr>
            <a:r>
              <a:rPr lang="en-US" dirty="0" smtClean="0"/>
              <a:t>Statement level implicit transaction</a:t>
            </a:r>
          </a:p>
          <a:p>
            <a:pPr lvl="1" eaLnBrk="1" hangingPunct="1">
              <a:spcBef>
                <a:spcPct val="10000"/>
              </a:spcBef>
              <a:defRPr/>
            </a:pPr>
            <a:r>
              <a:rPr lang="en-US" dirty="0" smtClean="0"/>
              <a:t>Each statement commits as a single unit</a:t>
            </a:r>
          </a:p>
          <a:p>
            <a:pPr eaLnBrk="1" hangingPunct="1">
              <a:spcBef>
                <a:spcPct val="10000"/>
              </a:spcBef>
              <a:defRPr/>
            </a:pPr>
            <a:r>
              <a:rPr lang="en-US" dirty="0" smtClean="0"/>
              <a:t>Explicit transaction (user-defined)</a:t>
            </a:r>
          </a:p>
          <a:p>
            <a:pPr lvl="1" eaLnBrk="1" hangingPunct="1">
              <a:spcBef>
                <a:spcPct val="10000"/>
              </a:spcBef>
              <a:defRPr/>
            </a:pPr>
            <a:r>
              <a:rPr lang="en-US" dirty="0" smtClean="0"/>
              <a:t>BEGIN TRANSATION </a:t>
            </a:r>
          </a:p>
          <a:p>
            <a:pPr lvl="1" eaLnBrk="1" hangingPunct="1">
              <a:spcBef>
                <a:spcPct val="10000"/>
              </a:spcBef>
              <a:defRPr/>
            </a:pPr>
            <a:r>
              <a:rPr lang="en-US" dirty="0" smtClean="0"/>
              <a:t>COMMIT TRANSACTION</a:t>
            </a:r>
          </a:p>
          <a:p>
            <a:pPr eaLnBrk="1" hangingPunct="1">
              <a:spcBef>
                <a:spcPct val="10000"/>
              </a:spcBef>
              <a:defRPr/>
            </a:pPr>
            <a:r>
              <a:rPr lang="en-US" dirty="0" smtClean="0"/>
              <a:t>Implicit transaction</a:t>
            </a:r>
          </a:p>
          <a:p>
            <a:pPr lvl="1" eaLnBrk="1" hangingPunct="1">
              <a:spcBef>
                <a:spcPct val="10000"/>
              </a:spcBef>
              <a:defRPr/>
            </a:pPr>
            <a:r>
              <a:rPr lang="en-US" dirty="0" smtClean="0"/>
              <a:t>Session Level Setting</a:t>
            </a:r>
            <a:br>
              <a:rPr lang="en-US" dirty="0" smtClean="0"/>
            </a:br>
            <a:r>
              <a:rPr lang="en-US" dirty="0" smtClean="0"/>
              <a:t>   SET IMPLICIT_TRANSACTIONS ON</a:t>
            </a:r>
          </a:p>
          <a:p>
            <a:pPr eaLnBrk="1" hangingPunct="1">
              <a:spcBef>
                <a:spcPct val="10000"/>
              </a:spcBef>
              <a:defRPr/>
            </a:pPr>
            <a:r>
              <a:rPr lang="en-US" dirty="0" smtClean="0"/>
              <a:t>Batch scoped transactions (2005 and later)</a:t>
            </a:r>
          </a:p>
          <a:p>
            <a:pPr lvl="1" eaLnBrk="1" hangingPunct="1">
              <a:spcBef>
                <a:spcPct val="10000"/>
              </a:spcBef>
              <a:defRPr/>
            </a:pPr>
            <a:r>
              <a:rPr lang="en-US" dirty="0" smtClean="0"/>
              <a:t>Only when MARS enabled on client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Transaction Termination (1 of 2)</a:t>
            </a:r>
          </a:p>
        </p:txBody>
      </p:sp>
      <p:sp>
        <p:nvSpPr>
          <p:cNvPr id="45363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Resource Error – Automatically Handled</a:t>
            </a:r>
          </a:p>
          <a:p>
            <a:pPr lvl="1"/>
            <a:r>
              <a:rPr lang="en-US" dirty="0" smtClean="0"/>
              <a:t>If the statement fails due to a SQL Server resource error (e.g., the transaction log fills), SQL Server maintains data integrity automatically</a:t>
            </a:r>
          </a:p>
          <a:p>
            <a:r>
              <a:rPr lang="en-US" dirty="0" smtClean="0"/>
              <a:t>User-defined Error – Programmatically Handled</a:t>
            </a:r>
          </a:p>
          <a:p>
            <a:pPr lvl="1"/>
            <a:r>
              <a:rPr lang="en-US" dirty="0" smtClean="0"/>
              <a:t>Conditionally, when your business rules (i.e. constraint violation or a lock timeout) are violated, YOU must programmatically determine the fate of the transaction.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Rectangle 2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8600" y="1219200"/>
            <a:ext cx="8610600" cy="61722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mtClean="0"/>
              <a:t>SET ARITHABORT</a:t>
            </a:r>
            <a:br>
              <a:rPr lang="en-US" smtClean="0"/>
            </a:br>
            <a:r>
              <a:rPr lang="en-US" smtClean="0"/>
              <a:t>(default based on API and driver)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mtClean="0"/>
              <a:t>ON – rollback statement/transaction when divide-by-zero or arithmetic overflow error occurs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mtClean="0"/>
              <a:t>OFF – return NULL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mtClean="0"/>
              <a:t>SET XACT_ABORT</a:t>
            </a:r>
            <a:br>
              <a:rPr lang="en-US" smtClean="0"/>
            </a:br>
            <a:r>
              <a:rPr lang="en-US" smtClean="0"/>
              <a:t>(off by default)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mtClean="0"/>
              <a:t>ON – rollback statement/transaction when run-time error occurs</a:t>
            </a:r>
          </a:p>
        </p:txBody>
      </p:sp>
      <p:sp>
        <p:nvSpPr>
          <p:cNvPr id="454659" name="Rectangle 3"/>
          <p:cNvSpPr>
            <a:spLocks noGrp="1" noChangeArrowheads="1"/>
          </p:cNvSpPr>
          <p:nvPr>
            <p:ph type="title"/>
          </p:nvPr>
        </p:nvSpPr>
        <p:spPr>
          <a:xfrm>
            <a:off x="247650" y="220663"/>
            <a:ext cx="8229600" cy="695325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smtClean="0"/>
              <a:t>Transaction Termination</a:t>
            </a:r>
            <a:r>
              <a:rPr lang="en-US" sz="2800" smtClean="0"/>
              <a:t> (2 of 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219200"/>
            <a:ext cx="8372475" cy="5029200"/>
          </a:xfrm>
        </p:spPr>
        <p:txBody>
          <a:bodyPr/>
          <a:lstStyle/>
          <a:p>
            <a:pPr eaLnBrk="1" hangingPunct="1">
              <a:lnSpc>
                <a:spcPct val="105000"/>
              </a:lnSpc>
              <a:defRPr/>
            </a:pPr>
            <a:r>
              <a:rPr lang="en-US" sz="3100" dirty="0" smtClean="0">
                <a:solidFill>
                  <a:schemeClr val="accent1"/>
                </a:solidFill>
              </a:rPr>
              <a:t>BEGIN TRANSACTION</a:t>
            </a:r>
          </a:p>
          <a:p>
            <a:pPr lvl="1" eaLnBrk="1" hangingPunct="1">
              <a:lnSpc>
                <a:spcPct val="105000"/>
              </a:lnSpc>
              <a:defRPr/>
            </a:pPr>
            <a:r>
              <a:rPr lang="en-US" sz="3000" dirty="0" smtClean="0"/>
              <a:t>Begins a New Transaction</a:t>
            </a:r>
          </a:p>
          <a:p>
            <a:pPr lvl="1" eaLnBrk="1" hangingPunct="1">
              <a:lnSpc>
                <a:spcPct val="105000"/>
              </a:lnSpc>
              <a:defRPr/>
            </a:pPr>
            <a:r>
              <a:rPr lang="en-US" sz="3000" dirty="0" smtClean="0"/>
              <a:t>Increments @@TRANCOUNT</a:t>
            </a:r>
          </a:p>
          <a:p>
            <a:pPr lvl="1" eaLnBrk="1" hangingPunct="1">
              <a:lnSpc>
                <a:spcPct val="105000"/>
              </a:lnSpc>
              <a:defRPr/>
            </a:pPr>
            <a:r>
              <a:rPr lang="en-US" sz="3000" dirty="0" smtClean="0"/>
              <a:t>Supports special “marked transactions”</a:t>
            </a:r>
          </a:p>
          <a:p>
            <a:pPr lvl="2" eaLnBrk="1" hangingPunct="1">
              <a:lnSpc>
                <a:spcPct val="105000"/>
              </a:lnSpc>
              <a:buFontTx/>
              <a:buNone/>
              <a:defRPr/>
            </a:pPr>
            <a:r>
              <a:rPr lang="en-US" sz="2600" dirty="0" smtClean="0"/>
              <a:t>	</a:t>
            </a:r>
            <a:r>
              <a:rPr lang="en-US" sz="2600" dirty="0" smtClean="0">
                <a:solidFill>
                  <a:schemeClr val="accent1"/>
                </a:solidFill>
              </a:rPr>
              <a:t>BEGIN TRANSACTION </a:t>
            </a:r>
            <a:r>
              <a:rPr lang="en-US" sz="2600" dirty="0" err="1" smtClean="0">
                <a:solidFill>
                  <a:schemeClr val="accent1"/>
                </a:solidFill>
              </a:rPr>
              <a:t>TransactionName</a:t>
            </a:r>
            <a:r>
              <a:rPr lang="en-US" sz="2600" dirty="0" smtClean="0">
                <a:solidFill>
                  <a:schemeClr val="accent1"/>
                </a:solidFill>
              </a:rPr>
              <a:t/>
            </a:r>
            <a:br>
              <a:rPr lang="en-US" sz="2600" dirty="0" smtClean="0">
                <a:solidFill>
                  <a:schemeClr val="accent1"/>
                </a:solidFill>
              </a:rPr>
            </a:br>
            <a:r>
              <a:rPr lang="en-US" sz="2600" dirty="0" smtClean="0">
                <a:solidFill>
                  <a:schemeClr val="accent1"/>
                </a:solidFill>
              </a:rPr>
              <a:t>	WITH MARK ‘important transaction’</a:t>
            </a:r>
          </a:p>
          <a:p>
            <a:pPr eaLnBrk="1" hangingPunct="1">
              <a:lnSpc>
                <a:spcPct val="105000"/>
              </a:lnSpc>
              <a:defRPr/>
            </a:pPr>
            <a:r>
              <a:rPr lang="en-US" sz="3100" dirty="0" smtClean="0">
                <a:solidFill>
                  <a:schemeClr val="accent1"/>
                </a:solidFill>
              </a:rPr>
              <a:t>COMMIT TRANSACTION</a:t>
            </a:r>
          </a:p>
          <a:p>
            <a:pPr lvl="1" eaLnBrk="1" hangingPunct="1">
              <a:lnSpc>
                <a:spcPct val="105000"/>
              </a:lnSpc>
              <a:defRPr/>
            </a:pPr>
            <a:r>
              <a:rPr lang="en-US" sz="3000" dirty="0" smtClean="0"/>
              <a:t>Decrements @@TRANCOUNT by 1</a:t>
            </a:r>
          </a:p>
          <a:p>
            <a:pPr lvl="1" eaLnBrk="1" hangingPunct="1">
              <a:lnSpc>
                <a:spcPct val="105000"/>
              </a:lnSpc>
              <a:defRPr/>
            </a:pPr>
            <a:r>
              <a:rPr lang="en-US" sz="3000" dirty="0" smtClean="0"/>
              <a:t>Does NOT commit the transaction UNLESS the @@TRANCOUNT is 0</a:t>
            </a:r>
          </a:p>
        </p:txBody>
      </p:sp>
      <p:sp>
        <p:nvSpPr>
          <p:cNvPr id="455683" name="Rectangle 3"/>
          <p:cNvSpPr>
            <a:spLocks noGrp="1" noChangeArrowheads="1"/>
          </p:cNvSpPr>
          <p:nvPr>
            <p:ph type="title"/>
          </p:nvPr>
        </p:nvSpPr>
        <p:spPr>
          <a:xfrm>
            <a:off x="314325" y="336550"/>
            <a:ext cx="8229600" cy="695325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smtClean="0"/>
              <a:t>Understanding Transactions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323850" y="263525"/>
            <a:ext cx="8229600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Understanding Transactions</a:t>
            </a:r>
          </a:p>
        </p:txBody>
      </p:sp>
      <p:sp>
        <p:nvSpPr>
          <p:cNvPr id="45670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81000" y="1143000"/>
            <a:ext cx="8534400" cy="50292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3100" dirty="0" smtClean="0">
                <a:solidFill>
                  <a:schemeClr val="accent1"/>
                </a:solidFill>
              </a:rPr>
              <a:t>ROLLBACK TRANSACTION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z="3000" dirty="0" smtClean="0"/>
              <a:t>Returns @@TRANCOUNT to 0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z="3000" dirty="0" smtClean="0"/>
              <a:t>Cancels all levels of Nested Transactions – even when using ROLLBACK TRANSACTION to a named (i.e. marked transaction).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3100" dirty="0" smtClean="0">
                <a:solidFill>
                  <a:schemeClr val="accent1"/>
                </a:solidFill>
              </a:rPr>
              <a:t>SAVE TRANSACTION</a:t>
            </a:r>
            <a:r>
              <a:rPr lang="en-US" sz="3100" dirty="0" smtClean="0"/>
              <a:t> (a.k.a. Savepoints)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z="3000" dirty="0" smtClean="0"/>
              <a:t>Do not affect @@TRANCOUNT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z="3000" dirty="0" smtClean="0"/>
              <a:t>When you ROLLBACK to a savepoint you must still “commit” or “rollback” the pending transaction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5467</TotalTime>
  <Words>1294</Words>
  <Application>Microsoft Office PowerPoint</Application>
  <PresentationFormat>Letter Paper (8.5x11 in)</PresentationFormat>
  <Paragraphs>280</Paragraphs>
  <Slides>28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SQLskills Master Template</vt:lpstr>
      <vt:lpstr>SQLskills_BobB_Template</vt:lpstr>
      <vt:lpstr>Module 6 Optimizing  Transactional Code </vt:lpstr>
      <vt:lpstr>Overview</vt:lpstr>
      <vt:lpstr>Batches</vt:lpstr>
      <vt:lpstr>Transactions</vt:lpstr>
      <vt:lpstr>Transaction Mode</vt:lpstr>
      <vt:lpstr>Transaction Termination (1 of 2)</vt:lpstr>
      <vt:lpstr>Transaction Termination (2 of 2)</vt:lpstr>
      <vt:lpstr>Understanding Transactions</vt:lpstr>
      <vt:lpstr>Understanding Transactions</vt:lpstr>
      <vt:lpstr>Transaction Flow (@@trancount)</vt:lpstr>
      <vt:lpstr>Nested Transactions</vt:lpstr>
      <vt:lpstr>Transaction Guidelines</vt:lpstr>
      <vt:lpstr>Types of Errors</vt:lpstr>
      <vt:lpstr>Error Severities</vt:lpstr>
      <vt:lpstr>Programming Error Severity</vt:lpstr>
      <vt:lpstr>Handling Errors – The Old Way</vt:lpstr>
      <vt:lpstr>Handling exceptions</vt:lpstr>
      <vt:lpstr>Error handling functions</vt:lpstr>
      <vt:lpstr>Try/Catch Block Programming</vt:lpstr>
      <vt:lpstr>Exception Handling TRY/CATCH Semantics</vt:lpstr>
      <vt:lpstr>Exception Handling – Errors</vt:lpstr>
      <vt:lpstr>What TRY/CATCH Doesn't Catch</vt:lpstr>
      <vt:lpstr>Exception Handling (Re)throwing an Error</vt:lpstr>
      <vt:lpstr>THROW and FORMATMESSAGE</vt:lpstr>
      <vt:lpstr>Error Handling On Client</vt:lpstr>
      <vt:lpstr>Client Error Handling vs T-SQL</vt:lpstr>
      <vt:lpstr>Review</vt:lpstr>
      <vt:lpstr>Resources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267</cp:revision>
  <dcterms:created xsi:type="dcterms:W3CDTF">2004-05-26T19:38:49Z</dcterms:created>
  <dcterms:modified xsi:type="dcterms:W3CDTF">2012-04-11T19:59:43Z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