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37"/>
  </p:notesMasterIdLst>
  <p:handoutMasterIdLst>
    <p:handoutMasterId r:id="rId38"/>
  </p:handoutMasterIdLst>
  <p:sldIdLst>
    <p:sldId id="256" r:id="rId3"/>
    <p:sldId id="257" r:id="rId4"/>
    <p:sldId id="258" r:id="rId5"/>
    <p:sldId id="259" r:id="rId6"/>
    <p:sldId id="260" r:id="rId7"/>
    <p:sldId id="265" r:id="rId8"/>
    <p:sldId id="267" r:id="rId9"/>
    <p:sldId id="268" r:id="rId10"/>
    <p:sldId id="269" r:id="rId11"/>
    <p:sldId id="270" r:id="rId12"/>
    <p:sldId id="294" r:id="rId13"/>
    <p:sldId id="295" r:id="rId14"/>
    <p:sldId id="292" r:id="rId15"/>
    <p:sldId id="291" r:id="rId16"/>
    <p:sldId id="290" r:id="rId17"/>
    <p:sldId id="289" r:id="rId18"/>
    <p:sldId id="293" r:id="rId19"/>
    <p:sldId id="286" r:id="rId20"/>
    <p:sldId id="287" r:id="rId21"/>
    <p:sldId id="288"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x="9144000" cy="6858000" type="letter"/>
  <p:notesSz cx="7315200" cy="96012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96127" autoAdjust="0"/>
  </p:normalViewPr>
  <p:slideViewPr>
    <p:cSldViewPr snapToGrid="0">
      <p:cViewPr>
        <p:scale>
          <a:sx n="75" d="100"/>
          <a:sy n="75" d="100"/>
        </p:scale>
        <p:origin x="-1794" y="-384"/>
      </p:cViewPr>
      <p:guideLst>
        <p:guide orient="horz" pos="2160"/>
        <p:guide pos="287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1344" y="102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498035" y="195107"/>
            <a:ext cx="2481470" cy="600075"/>
          </a:xfrm>
          <a:prstGeom prst="rect">
            <a:avLst/>
          </a:prstGeom>
          <a:noFill/>
        </p:spPr>
      </p:pic>
      <p:sp>
        <p:nvSpPr>
          <p:cNvPr id="67612" name="Rectangle 28"/>
          <p:cNvSpPr>
            <a:spLocks noGrp="1" noChangeArrowheads="1"/>
          </p:cNvSpPr>
          <p:nvPr>
            <p:ph type="sldNum" sz="quarter" idx="3"/>
          </p:nvPr>
        </p:nvSpPr>
        <p:spPr bwMode="auto">
          <a:xfrm>
            <a:off x="0" y="9091724"/>
            <a:ext cx="7633252" cy="450452"/>
          </a:xfrm>
          <a:prstGeom prst="rect">
            <a:avLst/>
          </a:prstGeom>
          <a:noFill/>
          <a:ln w="9525">
            <a:noFill/>
            <a:miter lim="800000"/>
            <a:headEnd/>
            <a:tailEnd/>
          </a:ln>
          <a:effectLst/>
        </p:spPr>
        <p:txBody>
          <a:bodyPr vert="horz" wrap="square" lIns="100258" tIns="50130" rIns="100258" bIns="50130" numCol="1" anchor="b" anchorCtr="0" compatLnSpc="1">
            <a:prstTxWarp prst="textNoShape">
              <a:avLst/>
            </a:prstTxWarp>
            <a:spAutoFit/>
          </a:bodyPr>
          <a:lstStyle>
            <a:lvl1pPr algn="ctr" defTabSz="1002849" eaLnBrk="0" hangingPunct="0">
              <a:lnSpc>
                <a:spcPct val="100000"/>
              </a:lnSpc>
              <a:defRPr sz="1200" b="0">
                <a:solidFill>
                  <a:schemeClr val="tx1"/>
                </a:solidFill>
                <a:latin typeface="Arial" charset="0"/>
              </a:defRPr>
            </a:lvl1pPr>
          </a:lstStyle>
          <a:p>
            <a:r>
              <a:rPr lang="en-US" sz="1000" dirty="0" err="1"/>
              <a:t>SQLskills</a:t>
            </a:r>
            <a:r>
              <a:rPr lang="en-US" sz="1000" dirty="0"/>
              <a:t> Immersion Event for Developers</a:t>
            </a:r>
          </a:p>
          <a:p>
            <a:r>
              <a:rPr lang="en-US" dirty="0"/>
              <a:t>Page </a:t>
            </a:r>
            <a:fld id="{3EE71A02-C3BF-4CBD-B41A-450E6E94C5D3}" type="slidenum">
              <a:rPr lang="en-US"/>
              <a:pPr/>
              <a:t>‹#›</a:t>
            </a:fld>
            <a:endParaRPr lang="en-US" dirty="0"/>
          </a:p>
        </p:txBody>
      </p:sp>
    </p:spTree>
    <p:extLst>
      <p:ext uri="{BB962C8B-B14F-4D97-AF65-F5344CB8AC3E}">
        <p14:creationId xmlns:p14="http://schemas.microsoft.com/office/powerpoint/2010/main" val="1783790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258888" y="720725"/>
            <a:ext cx="4800600" cy="36004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170583" cy="478748"/>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defTabSz="964974">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4142962" y="0"/>
            <a:ext cx="3170583" cy="478748"/>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algn="r" defTabSz="964974">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32183" y="4561226"/>
            <a:ext cx="5850835" cy="4318573"/>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1" y="9120813"/>
            <a:ext cx="6054587" cy="478748"/>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defTabSz="964974">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6147353" y="9120813"/>
            <a:ext cx="1166191" cy="478748"/>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algn="r" defTabSz="964974">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1166357201"/>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509866F4-4F71-4288-83D8-582C050FB8B7}" type="slidenum">
              <a:rPr lang="en-US"/>
              <a:pPr/>
              <a:t>1</a:t>
            </a:fld>
            <a:endParaRPr lang="en-US"/>
          </a:p>
        </p:txBody>
      </p:sp>
      <p:sp>
        <p:nvSpPr>
          <p:cNvPr id="51202" name="Rectangle 2"/>
          <p:cNvSpPr>
            <a:spLocks noGrp="1" noRot="1" noChangeAspect="1" noChangeArrowheads="1" noTextEdit="1"/>
          </p:cNvSpPr>
          <p:nvPr>
            <p:ph type="sldImg"/>
          </p:nvPr>
        </p:nvSpPr>
        <p:spPr bwMode="auto">
          <a:xfrm>
            <a:off x="1257300" y="719138"/>
            <a:ext cx="4802188" cy="3600450"/>
          </a:xfrm>
          <a:prstGeom prst="rect">
            <a:avLst/>
          </a:prstGeom>
          <a:solidFill>
            <a:srgbClr val="FFFFFF"/>
          </a:solidFill>
          <a:ln>
            <a:solidFill>
              <a:srgbClr val="000000"/>
            </a:solidFill>
            <a:miter lim="800000"/>
            <a:headEnd/>
            <a:tailEnd/>
          </a:ln>
        </p:spPr>
      </p:sp>
      <p:sp>
        <p:nvSpPr>
          <p:cNvPr id="51203" name="Rectangle 3"/>
          <p:cNvSpPr>
            <a:spLocks noGrp="1" noChangeArrowheads="1"/>
          </p:cNvSpPr>
          <p:nvPr>
            <p:ph type="body" idx="1"/>
          </p:nvPr>
        </p:nvSpPr>
        <p:spPr bwMode="auto">
          <a:xfrm>
            <a:off x="731520" y="4560655"/>
            <a:ext cx="5852160" cy="4320708"/>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49E58F54-C09C-4788-ADF5-DFA654B91DDE}" type="slidenum">
              <a:rPr lang="en-US"/>
              <a:pPr/>
              <a:t>28</a:t>
            </a:fld>
            <a:endParaRPr lang="en-US"/>
          </a:p>
        </p:txBody>
      </p:sp>
      <p:sp>
        <p:nvSpPr>
          <p:cNvPr id="400386" name="Rectangle 2"/>
          <p:cNvSpPr>
            <a:spLocks noGrp="1" noRot="1" noChangeAspect="1" noChangeArrowheads="1" noTextEdit="1"/>
          </p:cNvSpPr>
          <p:nvPr>
            <p:ph type="sldImg"/>
          </p:nvPr>
        </p:nvSpPr>
        <p:spPr>
          <a:xfrm>
            <a:off x="1204913" y="712788"/>
            <a:ext cx="4859337" cy="3644900"/>
          </a:xfr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B4FEF2B9-9A63-4DDD-82A0-7D39E54D8F51}" type="slidenum">
              <a:rPr lang="en-US"/>
              <a:pPr/>
              <a:t>29</a:t>
            </a:fld>
            <a:endParaRPr lang="en-US"/>
          </a:p>
        </p:txBody>
      </p:sp>
      <p:sp>
        <p:nvSpPr>
          <p:cNvPr id="402434"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9C91151A-E6B7-495E-86B6-163297C653DC}" type="slidenum">
              <a:rPr lang="en-US"/>
              <a:pPr/>
              <a:t>31</a:t>
            </a:fld>
            <a:endParaRPr lang="en-US"/>
          </a:p>
        </p:txBody>
      </p:sp>
      <p:sp>
        <p:nvSpPr>
          <p:cNvPr id="404482"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DCB9B70A-16A1-4B3A-9D9D-4296631645F9}" type="slidenum">
              <a:rPr lang="en-US"/>
              <a:pPr/>
              <a:t>32</a:t>
            </a:fld>
            <a:endParaRPr lang="en-US"/>
          </a:p>
        </p:txBody>
      </p:sp>
      <p:sp>
        <p:nvSpPr>
          <p:cNvPr id="406530"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8E20F6B3-F649-4745-A3D1-02B97A12AAF0}" type="slidenum">
              <a:rPr lang="en-US"/>
              <a:pPr/>
              <a:t>20</a:t>
            </a:fld>
            <a:endParaRPr lang="en-US"/>
          </a:p>
        </p:txBody>
      </p:sp>
      <p:sp>
        <p:nvSpPr>
          <p:cNvPr id="576514" name="Rectangle 2"/>
          <p:cNvSpPr>
            <a:spLocks noGrp="1" noRot="1" noChangeAspect="1" noChangeArrowheads="1" noTextEdit="1"/>
          </p:cNvSpPr>
          <p:nvPr>
            <p:ph type="sldImg"/>
          </p:nvPr>
        </p:nvSpPr>
        <p:spPr>
          <a:ln/>
        </p:spPr>
      </p:sp>
      <p:sp>
        <p:nvSpPr>
          <p:cNvPr id="576515" name="Rectangle 3"/>
          <p:cNvSpPr>
            <a:spLocks noGrp="1" noChangeArrowheads="1"/>
          </p:cNvSpPr>
          <p:nvPr>
            <p:ph type="body" idx="1"/>
          </p:nvPr>
        </p:nvSpPr>
        <p:spPr>
          <a:xfrm>
            <a:off x="975360" y="4560570"/>
            <a:ext cx="5364480" cy="432054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0EA97689-CB01-442A-99AE-DDA5726F23A6}" type="slidenum">
              <a:rPr lang="en-US"/>
              <a:pPr/>
              <a:t>21</a:t>
            </a:fld>
            <a:endParaRPr lang="en-US"/>
          </a:p>
        </p:txBody>
      </p:sp>
      <p:sp>
        <p:nvSpPr>
          <p:cNvPr id="386050"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15A8667A-672D-4AC6-9F6F-28A33FF9618D}" type="slidenum">
              <a:rPr lang="en-US"/>
              <a:pPr/>
              <a:t>22</a:t>
            </a:fld>
            <a:endParaRPr lang="en-US"/>
          </a:p>
        </p:txBody>
      </p:sp>
      <p:sp>
        <p:nvSpPr>
          <p:cNvPr id="388098"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FAF6B7F2-7FCE-4E15-9664-C186C58A3DEC}" type="slidenum">
              <a:rPr lang="en-US"/>
              <a:pPr/>
              <a:t>23</a:t>
            </a:fld>
            <a:endParaRPr lang="en-US"/>
          </a:p>
        </p:txBody>
      </p:sp>
      <p:sp>
        <p:nvSpPr>
          <p:cNvPr id="390146" name="Rectangle 2"/>
          <p:cNvSpPr>
            <a:spLocks noGrp="1" noRot="1" noChangeAspect="1" noChangeArrowheads="1" noTextEdit="1"/>
          </p:cNvSpPr>
          <p:nvPr>
            <p:ph type="sldImg"/>
          </p:nvPr>
        </p:nvSpPr>
        <p:spPr>
          <a:xfrm>
            <a:off x="1260475" y="720725"/>
            <a:ext cx="4797425" cy="3598863"/>
          </a:xfrm>
          <a:ln/>
        </p:spPr>
      </p:sp>
      <p:sp>
        <p:nvSpPr>
          <p:cNvPr id="390147" name="Rectangle 3"/>
          <p:cNvSpPr>
            <a:spLocks noGrp="1" noChangeArrowheads="1"/>
          </p:cNvSpPr>
          <p:nvPr>
            <p:ph type="body" idx="1"/>
          </p:nvPr>
        </p:nvSpPr>
        <p:spPr>
          <a:xfrm>
            <a:off x="731520" y="4560655"/>
            <a:ext cx="5852160" cy="4319030"/>
          </a:xfrm>
          <a:solidFill>
            <a:schemeClr val="bg1"/>
          </a:solidFill>
          <a:ln>
            <a:solidFill>
              <a:schemeClr val="tx1"/>
            </a:solidFill>
          </a:ln>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6C4161F4-FFB1-4EDD-8188-DB38D972AF7A}" type="slidenum">
              <a:rPr lang="en-US"/>
              <a:pPr/>
              <a:t>24</a:t>
            </a:fld>
            <a:endParaRPr lang="en-US"/>
          </a:p>
        </p:txBody>
      </p:sp>
      <p:sp>
        <p:nvSpPr>
          <p:cNvPr id="392194" name="Rectangle 2"/>
          <p:cNvSpPr>
            <a:spLocks noGrp="1" noRot="1" noChangeAspect="1" noChangeArrowheads="1" noTextEdit="1"/>
          </p:cNvSpPr>
          <p:nvPr>
            <p:ph type="sldImg"/>
          </p:nvPr>
        </p:nvSpPr>
        <p:spPr>
          <a:xfrm>
            <a:off x="1260475" y="720725"/>
            <a:ext cx="4797425" cy="3598863"/>
          </a:xfrm>
          <a:ln/>
        </p:spPr>
      </p:sp>
      <p:sp>
        <p:nvSpPr>
          <p:cNvPr id="392195" name="Rectangle 3"/>
          <p:cNvSpPr>
            <a:spLocks noGrp="1" noChangeArrowheads="1"/>
          </p:cNvSpPr>
          <p:nvPr>
            <p:ph type="body" idx="1"/>
          </p:nvPr>
        </p:nvSpPr>
        <p:spPr>
          <a:xfrm>
            <a:off x="731520" y="4560655"/>
            <a:ext cx="5852160" cy="4319030"/>
          </a:xfrm>
          <a:solidFill>
            <a:schemeClr val="bg1"/>
          </a:solidFill>
          <a:ln>
            <a:solidFill>
              <a:schemeClr val="tx1"/>
            </a:solidFill>
          </a:ln>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262EF034-39E0-407F-856A-97D4F4306813}" type="slidenum">
              <a:rPr lang="en-US"/>
              <a:pPr/>
              <a:t>25</a:t>
            </a:fld>
            <a:endParaRPr lang="en-US"/>
          </a:p>
        </p:txBody>
      </p:sp>
      <p:sp>
        <p:nvSpPr>
          <p:cNvPr id="394242" name="Rectangle 2"/>
          <p:cNvSpPr>
            <a:spLocks noGrp="1" noRot="1" noChangeAspect="1" noChangeArrowheads="1" noTextEdit="1"/>
          </p:cNvSpPr>
          <p:nvPr>
            <p:ph type="sldImg"/>
          </p:nvPr>
        </p:nvSpPr>
        <p:spPr>
          <a:xfrm>
            <a:off x="1204913" y="712788"/>
            <a:ext cx="4859337" cy="3644900"/>
          </a:xfr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CAD33CCD-C244-44B1-8AAA-E19B2399B17D}" type="slidenum">
              <a:rPr lang="en-US"/>
              <a:pPr/>
              <a:t>26</a:t>
            </a:fld>
            <a:endParaRPr lang="en-US"/>
          </a:p>
        </p:txBody>
      </p:sp>
      <p:sp>
        <p:nvSpPr>
          <p:cNvPr id="396290"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SQLskills.com</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A07F9A7A-FD2C-4D66-A169-332D5D00AEE5}" type="slidenum">
              <a:rPr lang="en-US"/>
              <a:pPr/>
              <a:t>27</a:t>
            </a:fld>
            <a:endParaRPr lang="en-US"/>
          </a:p>
        </p:txBody>
      </p:sp>
      <p:sp>
        <p:nvSpPr>
          <p:cNvPr id="398338" name="Rectangle 2"/>
          <p:cNvSpPr>
            <a:spLocks noGrp="1" noRot="1" noChangeAspect="1" noChangeArrowheads="1" noTextEdit="1"/>
          </p:cNvSpPr>
          <p:nvPr>
            <p:ph type="sldImg"/>
          </p:nvPr>
        </p:nvSpPr>
        <p:spPr>
          <a:xfrm>
            <a:off x="1260475" y="720725"/>
            <a:ext cx="4797425" cy="3598863"/>
          </a:xfr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sp>
        <p:nvSpPr>
          <p:cNvPr id="66565" name="Rectangle 5"/>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Bob </a:t>
            </a:r>
            <a:r>
              <a:rPr lang="en-US" sz="3600" baseline="0" dirty="0" err="1">
                <a:solidFill>
                  <a:schemeClr val="accent1"/>
                </a:solidFill>
                <a:effectLst>
                  <a:outerShdw blurRad="38100" dist="38100" dir="2700000" algn="tl">
                    <a:srgbClr val="000000"/>
                  </a:outerShdw>
                </a:effectLst>
                <a:latin typeface="Calibri" pitchFamily="34" charset="0"/>
              </a:rPr>
              <a:t>Beauchemin</a:t>
            </a:r>
            <a:endParaRPr lang="en-US" sz="3600" baseline="0" dirty="0">
              <a:solidFill>
                <a:schemeClr val="accent1"/>
              </a:solidFill>
              <a:effectLst>
                <a:outerShdw blurRad="38100" dist="38100" dir="2700000" algn="tl">
                  <a:srgbClr val="000000"/>
                </a:outerShdw>
              </a:effectLst>
              <a:latin typeface="Calibri" pitchFamily="34" charset="0"/>
            </a:endParaRPr>
          </a:p>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SQLskills.com</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7013" y="228600"/>
            <a:ext cx="8683625" cy="6196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5"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2577950" cy="553998"/>
          </a:xfrm>
          <a:prstGeom prst="rect">
            <a:avLst/>
          </a:prstGeom>
          <a:noFill/>
          <a:ln w="12700">
            <a:noFill/>
            <a:miter lim="800000"/>
            <a:headEnd/>
            <a:tailEnd/>
          </a:ln>
          <a:effectLst/>
        </p:spPr>
        <p:txBody>
          <a:bodyPr wrap="none">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err="1" smtClean="0">
                <a:solidFill>
                  <a:srgbClr val="969696"/>
                </a:solidFill>
                <a:latin typeface="Arial" charset="0"/>
              </a:rPr>
              <a:t>SQLskills</a:t>
            </a:r>
            <a:r>
              <a:rPr lang="en-US" sz="1000" b="0" dirty="0" smtClean="0">
                <a:solidFill>
                  <a:srgbClr val="969696"/>
                </a:solidFill>
                <a:latin typeface="Arial" charset="0"/>
              </a:rPr>
              <a:t> Immersion Event for Developers</a:t>
            </a:r>
          </a:p>
          <a:p>
            <a:pPr>
              <a:lnSpc>
                <a:spcPct val="100000"/>
              </a:lnSpc>
            </a:pPr>
            <a:endParaRPr lang="en-US" sz="1000" b="0" dirty="0">
              <a:solidFill>
                <a:srgbClr val="969696"/>
              </a:solidFill>
              <a:latin typeface="Arial"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75" r:id="rId12"/>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6"/>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6"/>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6"/>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6"/>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6"/>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msdn.microsoft.com/en-us/library/ms345124.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920526"/>
          </a:xfrm>
          <a:noFill/>
          <a:ln/>
        </p:spPr>
        <p:txBody>
          <a:bodyPr anchor="t"/>
          <a:lstStyle/>
          <a:p>
            <a:r>
              <a:rPr lang="en-US" sz="4000" dirty="0">
                <a:solidFill>
                  <a:schemeClr val="accent1"/>
                </a:solidFill>
              </a:rPr>
              <a:t>Module </a:t>
            </a:r>
            <a:r>
              <a:rPr lang="en-US" sz="4000" dirty="0" smtClean="0">
                <a:solidFill>
                  <a:schemeClr val="accent1"/>
                </a:solidFill>
              </a:rPr>
              <a:t>7</a:t>
            </a:r>
            <a:r>
              <a:rPr lang="en-US" dirty="0"/>
              <a:t/>
            </a:r>
            <a:br>
              <a:rPr lang="en-US" dirty="0"/>
            </a:br>
            <a:r>
              <a:rPr lang="en-US" sz="6000" dirty="0"/>
              <a:t>Transaction Isolation</a:t>
            </a:r>
            <a:br>
              <a:rPr lang="en-US" sz="6000" dirty="0"/>
            </a:br>
            <a:endParaRPr lang="en-US" sz="3200" dirty="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2" name="Picture 2" descr="locksiso"/>
          <p:cNvPicPr>
            <a:picLocks noChangeAspect="1" noChangeArrowheads="1"/>
          </p:cNvPicPr>
          <p:nvPr/>
        </p:nvPicPr>
        <p:blipFill>
          <a:blip r:embed="rId2" cstate="print"/>
          <a:srcRect/>
          <a:stretch>
            <a:fillRect/>
          </a:stretch>
        </p:blipFill>
        <p:spPr bwMode="auto">
          <a:xfrm>
            <a:off x="520700" y="1330325"/>
            <a:ext cx="8026399" cy="4321175"/>
          </a:xfrm>
          <a:prstGeom prst="rect">
            <a:avLst/>
          </a:prstGeom>
          <a:noFill/>
          <a:ln w="9525">
            <a:noFill/>
            <a:miter lim="800000"/>
            <a:headEnd/>
            <a:tailEnd/>
          </a:ln>
          <a:effectLst/>
        </p:spPr>
      </p:pic>
      <p:sp>
        <p:nvSpPr>
          <p:cNvPr id="384004" name="Rectangle 4"/>
          <p:cNvSpPr>
            <a:spLocks noChangeAspect="1" noChangeArrowheads="1"/>
          </p:cNvSpPr>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a:spAutoFit/>
          </a:bodyPr>
          <a:lstStyle/>
          <a:p>
            <a:r>
              <a:rPr lang="en-GB" sz="4400"/>
              <a:t>Locks and Isolation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spect="1" noChangeArrowheads="1"/>
          </p:cNvSpPr>
          <p:nvPr>
            <p:ph type="title"/>
          </p:nvPr>
        </p:nvSpPr>
        <p:spPr/>
        <p:txBody>
          <a:bodyPr/>
          <a:lstStyle/>
          <a:p>
            <a:r>
              <a:rPr lang="en-US" smtClean="0"/>
              <a:t>Row Locks</a:t>
            </a:r>
            <a:br>
              <a:rPr lang="en-US" smtClean="0"/>
            </a:br>
            <a:endParaRPr lang="en-US" dirty="0"/>
          </a:p>
        </p:txBody>
      </p:sp>
      <p:sp>
        <p:nvSpPr>
          <p:cNvPr id="543747" name="Rectangle 3"/>
          <p:cNvSpPr>
            <a:spLocks noGrp="1" noChangeAspect="1" noChangeArrowheads="1"/>
          </p:cNvSpPr>
          <p:nvPr>
            <p:ph type="body" idx="1"/>
          </p:nvPr>
        </p:nvSpPr>
        <p:spPr/>
        <p:txBody>
          <a:bodyPr/>
          <a:lstStyle/>
          <a:p>
            <a:r>
              <a:rPr lang="en-US" sz="2800" dirty="0" smtClean="0"/>
              <a:t>Shared – many readers</a:t>
            </a:r>
          </a:p>
          <a:p>
            <a:r>
              <a:rPr lang="en-US" sz="2800" dirty="0" smtClean="0"/>
              <a:t>Update – reading with the intent to modify but has NOT yet modified. Allows better concurrency</a:t>
            </a:r>
          </a:p>
          <a:p>
            <a:r>
              <a:rPr lang="en-US" sz="2800" dirty="0" smtClean="0"/>
              <a:t>Exclusive – has made a modification and the transaction is still pending</a:t>
            </a:r>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10/main" val="3120522281"/>
              </p:ext>
            </p:extLst>
          </p:nvPr>
        </p:nvGraphicFramePr>
        <p:xfrm>
          <a:off x="1473200" y="3530599"/>
          <a:ext cx="6350000" cy="2983617"/>
        </p:xfrm>
        <a:graphic>
          <a:graphicData uri="http://schemas.openxmlformats.org/drawingml/2006/table">
            <a:tbl>
              <a:tblPr firstRow="1" bandRow="1">
                <a:tableStyleId>{5C22544A-7EE6-4342-B048-85BDC9FD1C3A}</a:tableStyleId>
              </a:tblPr>
              <a:tblGrid>
                <a:gridCol w="1718879"/>
                <a:gridCol w="1430721"/>
                <a:gridCol w="1656693"/>
                <a:gridCol w="1543707"/>
              </a:tblGrid>
              <a:tr h="733176">
                <a:tc>
                  <a:txBody>
                    <a:bodyPr/>
                    <a:lstStyle/>
                    <a:p>
                      <a:r>
                        <a:rPr lang="en-US" sz="2000" b="1" dirty="0" smtClean="0">
                          <a:solidFill>
                            <a:schemeClr val="bg2"/>
                          </a:solidFill>
                          <a:latin typeface="Calibri" pitchFamily="34" charset="0"/>
                          <a:cs typeface="Calibri" pitchFamily="34" charset="0"/>
                        </a:rPr>
                        <a:t>Lock</a:t>
                      </a:r>
                    </a:p>
                    <a:p>
                      <a:r>
                        <a:rPr lang="en-US" sz="2000" b="1" dirty="0" smtClean="0">
                          <a:solidFill>
                            <a:schemeClr val="bg2"/>
                          </a:solidFill>
                          <a:latin typeface="Calibri" pitchFamily="34" charset="0"/>
                          <a:cs typeface="Calibri" pitchFamily="34" charset="0"/>
                        </a:rPr>
                        <a:t>Requested</a:t>
                      </a:r>
                    </a:p>
                  </a:txBody>
                  <a:tcPr/>
                </a:tc>
                <a:tc gridSpan="3">
                  <a:txBody>
                    <a:bodyPr/>
                    <a:lstStyle/>
                    <a:p>
                      <a:pPr algn="l"/>
                      <a:r>
                        <a:rPr lang="en-US" sz="2000" b="1" dirty="0" smtClean="0">
                          <a:solidFill>
                            <a:schemeClr val="bg2"/>
                          </a:solidFill>
                          <a:latin typeface="Calibri" pitchFamily="34" charset="0"/>
                          <a:cs typeface="Calibri" pitchFamily="34" charset="0"/>
                        </a:rPr>
                        <a:t>              Locks Held</a:t>
                      </a:r>
                    </a:p>
                  </a:txBody>
                  <a:tcPr/>
                </a:tc>
                <a:tc hMerge="1">
                  <a:txBody>
                    <a:bodyPr/>
                    <a:lstStyle/>
                    <a:p>
                      <a:endParaRPr lang="en-US" dirty="0"/>
                    </a:p>
                  </a:txBody>
                  <a:tcPr/>
                </a:tc>
                <a:tc hMerge="1">
                  <a:txBody>
                    <a:bodyPr/>
                    <a:lstStyle/>
                    <a:p>
                      <a:endParaRPr lang="en-US" dirty="0"/>
                    </a:p>
                  </a:txBody>
                  <a:tcPr/>
                </a:tc>
              </a:tr>
              <a:tr h="574041">
                <a:tc>
                  <a:txBody>
                    <a:bodyPr/>
                    <a:lstStyle/>
                    <a:p>
                      <a:endParaRPr lang="en-US" dirty="0">
                        <a:latin typeface="Calibri" pitchFamily="34" charset="0"/>
                        <a:cs typeface="Calibri" pitchFamily="34" charset="0"/>
                      </a:endParaRPr>
                    </a:p>
                  </a:txBody>
                  <a:tcPr/>
                </a:tc>
                <a:tc>
                  <a:txBody>
                    <a:bodyPr/>
                    <a:lstStyle/>
                    <a:p>
                      <a:r>
                        <a:rPr lang="en-US" sz="2000" b="1" dirty="0" smtClean="0">
                          <a:latin typeface="Calibri" pitchFamily="34" charset="0"/>
                          <a:cs typeface="Calibri" pitchFamily="34" charset="0"/>
                        </a:rPr>
                        <a:t>Shared</a:t>
                      </a:r>
                      <a:endParaRPr lang="en-US" sz="2000" b="1" dirty="0">
                        <a:latin typeface="Calibri" pitchFamily="34" charset="0"/>
                        <a:cs typeface="Calibri" pitchFamily="34" charset="0"/>
                      </a:endParaRPr>
                    </a:p>
                  </a:txBody>
                  <a:tcPr/>
                </a:tc>
                <a:tc>
                  <a:txBody>
                    <a:bodyPr/>
                    <a:lstStyle/>
                    <a:p>
                      <a:r>
                        <a:rPr lang="en-US" sz="2000" b="1" dirty="0" smtClean="0">
                          <a:latin typeface="Calibri" pitchFamily="34" charset="0"/>
                          <a:cs typeface="Calibri" pitchFamily="34" charset="0"/>
                        </a:rPr>
                        <a:t>Update</a:t>
                      </a:r>
                      <a:endParaRPr lang="en-US" sz="2000" b="1" dirty="0">
                        <a:latin typeface="Calibri" pitchFamily="34" charset="0"/>
                        <a:cs typeface="Calibri" pitchFamily="34" charset="0"/>
                      </a:endParaRPr>
                    </a:p>
                  </a:txBody>
                  <a:tcPr/>
                </a:tc>
                <a:tc>
                  <a:txBody>
                    <a:bodyPr/>
                    <a:lstStyle/>
                    <a:p>
                      <a:r>
                        <a:rPr lang="en-US" sz="2000" b="1" dirty="0" smtClean="0">
                          <a:latin typeface="Calibri" pitchFamily="34" charset="0"/>
                          <a:cs typeface="Calibri" pitchFamily="34" charset="0"/>
                        </a:rPr>
                        <a:t>Exclusive</a:t>
                      </a:r>
                      <a:endParaRPr lang="en-US" sz="2000" b="1" dirty="0">
                        <a:latin typeface="Calibri" pitchFamily="34" charset="0"/>
                        <a:cs typeface="Calibri" pitchFamily="34" charset="0"/>
                      </a:endParaRPr>
                    </a:p>
                  </a:txBody>
                  <a:tcPr/>
                </a:tc>
              </a:tr>
              <a:tr h="0">
                <a:tc>
                  <a:txBody>
                    <a:bodyPr/>
                    <a:lstStyle/>
                    <a:p>
                      <a:r>
                        <a:rPr lang="en-US" sz="2000" b="1" dirty="0" smtClean="0">
                          <a:latin typeface="Calibri" pitchFamily="34" charset="0"/>
                          <a:cs typeface="Calibri" pitchFamily="34" charset="0"/>
                        </a:rPr>
                        <a:t>Shared</a:t>
                      </a:r>
                      <a:endParaRPr lang="en-US" sz="2000" b="1"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pitchFamily="34" charset="0"/>
                          <a:cs typeface="Calibri" pitchFamily="34" charset="0"/>
                        </a:rPr>
                        <a:t>Granted</a:t>
                      </a:r>
                    </a:p>
                    <a:p>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Granted</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r>
              <a:tr h="0">
                <a:tc>
                  <a:txBody>
                    <a:bodyPr/>
                    <a:lstStyle/>
                    <a:p>
                      <a:r>
                        <a:rPr lang="en-US" sz="2000" b="1" dirty="0" smtClean="0">
                          <a:latin typeface="Calibri" pitchFamily="34" charset="0"/>
                          <a:cs typeface="Calibri" pitchFamily="34" charset="0"/>
                        </a:rPr>
                        <a:t>Update</a:t>
                      </a:r>
                      <a:endParaRPr lang="en-US" sz="2000" b="1"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pitchFamily="34" charset="0"/>
                          <a:cs typeface="Calibri" pitchFamily="34" charset="0"/>
                        </a:rPr>
                        <a:t>Granted</a:t>
                      </a:r>
                    </a:p>
                    <a:p>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r>
              <a:tr h="0">
                <a:tc>
                  <a:txBody>
                    <a:bodyPr/>
                    <a:lstStyle/>
                    <a:p>
                      <a:r>
                        <a:rPr lang="en-US" sz="2000" b="1" dirty="0" smtClean="0">
                          <a:latin typeface="Calibri" pitchFamily="34" charset="0"/>
                          <a:cs typeface="Calibri" pitchFamily="34" charset="0"/>
                        </a:rPr>
                        <a:t>Exclusive</a:t>
                      </a:r>
                      <a:endParaRPr lang="en-US" sz="2000" b="1"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c>
                  <a:txBody>
                    <a:bodyPr/>
                    <a:lstStyle/>
                    <a:p>
                      <a:r>
                        <a:rPr lang="en-US" dirty="0" smtClean="0">
                          <a:latin typeface="Calibri" pitchFamily="34" charset="0"/>
                          <a:cs typeface="Calibri" pitchFamily="34" charset="0"/>
                        </a:rPr>
                        <a:t>Wait</a:t>
                      </a:r>
                      <a:endParaRPr lang="en-US" dirty="0">
                        <a:latin typeface="Calibri" pitchFamily="34" charset="0"/>
                        <a:cs typeface="Calibri" pitchFamily="34" charset="0"/>
                      </a:endParaRPr>
                    </a:p>
                  </a:txBody>
                  <a:tcPr/>
                </a:tc>
              </a:tr>
            </a:tbl>
          </a:graphicData>
        </a:graphic>
      </p:graphicFrame>
    </p:spTree>
    <p:extLst>
      <p:ext uri="{BB962C8B-B14F-4D97-AF65-F5344CB8AC3E}">
        <p14:creationId xmlns:p14="http://schemas.microsoft.com/office/powerpoint/2010/main" val="321922535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ChangeAspect="1" noChangeArrowheads="1"/>
          </p:cNvSpPr>
          <p:nvPr>
            <p:ph type="title"/>
          </p:nvPr>
        </p:nvSpPr>
        <p:spPr/>
        <p:txBody>
          <a:bodyPr/>
          <a:lstStyle/>
          <a:p>
            <a:r>
              <a:rPr lang="en-US" dirty="0" smtClean="0"/>
              <a:t>Intent Locks - Page and Table Level</a:t>
            </a:r>
            <a:endParaRPr lang="en-US" dirty="0"/>
          </a:p>
        </p:txBody>
      </p:sp>
      <p:sp>
        <p:nvSpPr>
          <p:cNvPr id="544771" name="Rectangle 3"/>
          <p:cNvSpPr>
            <a:spLocks noGrp="1" noChangeAspect="1" noChangeArrowheads="1"/>
          </p:cNvSpPr>
          <p:nvPr>
            <p:ph type="body" idx="1"/>
          </p:nvPr>
        </p:nvSpPr>
        <p:spPr/>
        <p:txBody>
          <a:bodyPr/>
          <a:lstStyle/>
          <a:p>
            <a:r>
              <a:rPr lang="en-US" dirty="0" smtClean="0"/>
              <a:t>Shared </a:t>
            </a:r>
          </a:p>
          <a:p>
            <a:pPr lvl="1"/>
            <a:r>
              <a:rPr lang="en-US" dirty="0" smtClean="0"/>
              <a:t>Only readers on the table</a:t>
            </a:r>
          </a:p>
          <a:p>
            <a:r>
              <a:rPr lang="en-US" dirty="0" smtClean="0"/>
              <a:t>Intent Shared </a:t>
            </a:r>
          </a:p>
          <a:p>
            <a:pPr lvl="1"/>
            <a:r>
              <a:rPr lang="en-US" dirty="0" smtClean="0"/>
              <a:t>Reader with a shared page or row level lock at a lower granularity</a:t>
            </a:r>
          </a:p>
          <a:p>
            <a:r>
              <a:rPr lang="en-US" dirty="0" smtClean="0"/>
              <a:t>Intent Exclusive</a:t>
            </a:r>
          </a:p>
          <a:p>
            <a:pPr lvl="1"/>
            <a:r>
              <a:rPr lang="en-US" dirty="0" smtClean="0"/>
              <a:t> Writer with an exclusive page or row level lock at a lower granularity</a:t>
            </a:r>
          </a:p>
          <a:p>
            <a:r>
              <a:rPr lang="en-US" dirty="0" smtClean="0"/>
              <a:t>Exclusive </a:t>
            </a:r>
          </a:p>
          <a:p>
            <a:pPr lvl="1"/>
            <a:r>
              <a:rPr lang="en-US" dirty="0" smtClean="0"/>
              <a:t>Only one writer on the page or table</a:t>
            </a:r>
            <a:endParaRPr lang="en-US" dirty="0"/>
          </a:p>
        </p:txBody>
      </p:sp>
    </p:spTree>
    <p:extLst>
      <p:ext uri="{BB962C8B-B14F-4D97-AF65-F5344CB8AC3E}">
        <p14:creationId xmlns:p14="http://schemas.microsoft.com/office/powerpoint/2010/main" val="102124723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311128"/>
          </a:xfrm>
        </p:spPr>
        <p:txBody>
          <a:bodyPr/>
          <a:lstStyle/>
          <a:p>
            <a:r>
              <a:rPr lang="en-US" dirty="0" smtClean="0"/>
              <a:t>Lock Compatibility Table:</a:t>
            </a:r>
            <a:br>
              <a:rPr lang="en-US" dirty="0" smtClean="0"/>
            </a:br>
            <a:r>
              <a:rPr lang="en-US" dirty="0" smtClean="0"/>
              <a:t>Common Locks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1381290"/>
              </p:ext>
            </p:extLst>
          </p:nvPr>
        </p:nvGraphicFramePr>
        <p:xfrm>
          <a:off x="382134" y="1883392"/>
          <a:ext cx="8338785" cy="3536904"/>
        </p:xfrm>
        <a:graphic>
          <a:graphicData uri="http://schemas.openxmlformats.org/drawingml/2006/table">
            <a:tbl>
              <a:tblPr firstRow="1" firstCol="1" bandRow="1">
                <a:tableStyleId>{327F97BB-C833-4FB7-BDE5-3F7075034690}</a:tableStyleId>
              </a:tblPr>
              <a:tblGrid>
                <a:gridCol w="2292826"/>
                <a:gridCol w="996287"/>
                <a:gridCol w="1009934"/>
                <a:gridCol w="982639"/>
                <a:gridCol w="968991"/>
                <a:gridCol w="1064526"/>
                <a:gridCol w="1023582"/>
              </a:tblGrid>
              <a:tr h="493572">
                <a:tc>
                  <a:txBody>
                    <a:bodyPr/>
                    <a:lstStyle/>
                    <a:p>
                      <a:r>
                        <a:rPr lang="en-US" dirty="0" smtClean="0">
                          <a:solidFill>
                            <a:schemeClr val="bg1">
                              <a:lumMod val="50000"/>
                            </a:schemeClr>
                          </a:solidFill>
                          <a:latin typeface="Calibri" pitchFamily="34" charset="0"/>
                          <a:cs typeface="Calibri" pitchFamily="34" charset="0"/>
                        </a:rPr>
                        <a:t>Requested/Existing</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IS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U</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IX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SIX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IS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U</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IX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SIX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Yes</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222">
                <a:tc>
                  <a:txBody>
                    <a:bodyPr/>
                    <a:lstStyle/>
                    <a:p>
                      <a:r>
                        <a:rPr lang="en-US" dirty="0" smtClean="0">
                          <a:solidFill>
                            <a:schemeClr val="bg1">
                              <a:lumMod val="50000"/>
                            </a:schemeClr>
                          </a:solidFill>
                          <a:latin typeface="Calibri" pitchFamily="34" charset="0"/>
                          <a:cs typeface="Calibri" pitchFamily="34" charset="0"/>
                        </a:rPr>
                        <a:t>X</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solidFill>
                            <a:schemeClr val="bg1">
                              <a:lumMod val="50000"/>
                            </a:schemeClr>
                          </a:solidFill>
                          <a:latin typeface="Calibri" pitchFamily="34" charset="0"/>
                          <a:cs typeface="Calibri" pitchFamily="34" charset="0"/>
                        </a:rPr>
                        <a:t>No</a:t>
                      </a:r>
                      <a:endParaRPr lang="en-US" dirty="0">
                        <a:solidFill>
                          <a:schemeClr val="bg1">
                            <a:lumMod val="50000"/>
                          </a:schemeClr>
                        </a:solidFill>
                        <a:latin typeface="Calibri" pitchFamily="34" charset="0"/>
                        <a:cs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5" name="Rectangle 3"/>
          <p:cNvSpPr>
            <a:spLocks noGrp="1" noChangeAspect="1" noChangeArrowheads="1"/>
          </p:cNvSpPr>
          <p:nvPr>
            <p:ph type="title"/>
          </p:nvPr>
        </p:nvSpPr>
        <p:spPr/>
        <p:txBody>
          <a:bodyPr/>
          <a:lstStyle/>
          <a:p>
            <a:r>
              <a:rPr lang="en-US" dirty="0" smtClean="0"/>
              <a:t>Locks – Granularity And Escalation</a:t>
            </a:r>
            <a:endParaRPr lang="en-US" dirty="0"/>
          </a:p>
        </p:txBody>
      </p:sp>
      <p:sp>
        <p:nvSpPr>
          <p:cNvPr id="556036" name="Rectangle 4"/>
          <p:cNvSpPr>
            <a:spLocks noGrp="1" noChangeAspect="1" noChangeArrowheads="1"/>
          </p:cNvSpPr>
          <p:nvPr>
            <p:ph type="body" idx="1"/>
          </p:nvPr>
        </p:nvSpPr>
        <p:spPr/>
        <p:txBody>
          <a:bodyPr>
            <a:normAutofit fontScale="85000" lnSpcReduction="10000"/>
          </a:bodyPr>
          <a:lstStyle/>
          <a:p>
            <a:r>
              <a:rPr lang="en-US" dirty="0" smtClean="0"/>
              <a:t>Granularity chosen at compilation time</a:t>
            </a:r>
          </a:p>
          <a:p>
            <a:pPr lvl="1"/>
            <a:r>
              <a:rPr lang="en-US" dirty="0" smtClean="0"/>
              <a:t>Row Level/Page Level</a:t>
            </a:r>
          </a:p>
          <a:p>
            <a:pPr lvl="1"/>
            <a:r>
              <a:rPr lang="en-US" dirty="0" smtClean="0"/>
              <a:t>Table Level</a:t>
            </a:r>
          </a:p>
          <a:p>
            <a:pPr lvl="1"/>
            <a:r>
              <a:rPr lang="en-US" dirty="0" smtClean="0"/>
              <a:t>Database Level</a:t>
            </a:r>
          </a:p>
          <a:p>
            <a:pPr lvl="1"/>
            <a:r>
              <a:rPr lang="en-US" dirty="0" smtClean="0"/>
              <a:t>Partition Level using ALTER TABLE (SQL Server 2008)</a:t>
            </a:r>
          </a:p>
          <a:p>
            <a:r>
              <a:rPr lang="en-US" dirty="0" smtClean="0"/>
              <a:t>Escalated at execution if resources (to handle all of the smaller locks) are not available</a:t>
            </a:r>
          </a:p>
          <a:p>
            <a:pPr lvl="1"/>
            <a:r>
              <a:rPr lang="en-US" dirty="0" smtClean="0"/>
              <a:t>Row to TABLE Level (or partition level)</a:t>
            </a:r>
          </a:p>
          <a:p>
            <a:pPr lvl="1"/>
            <a:r>
              <a:rPr lang="en-US" dirty="0" smtClean="0"/>
              <a:t>Page to </a:t>
            </a:r>
            <a:r>
              <a:rPr lang="en-US" dirty="0"/>
              <a:t>TABLE Level (or partition level</a:t>
            </a:r>
            <a:r>
              <a:rPr lang="en-US" dirty="0" smtClean="0"/>
              <a:t>)</a:t>
            </a:r>
          </a:p>
          <a:p>
            <a:pPr lvl="1"/>
            <a:r>
              <a:rPr lang="en-US" dirty="0" smtClean="0"/>
              <a:t>Locks do NOT escalate Row </a:t>
            </a:r>
            <a:r>
              <a:rPr lang="en-US" dirty="0" smtClean="0">
                <a:sym typeface="Wingdings" pitchFamily="2" charset="2"/>
              </a:rPr>
              <a:t> </a:t>
            </a:r>
            <a:r>
              <a:rPr lang="en-US" dirty="0" smtClean="0"/>
              <a:t>Page </a:t>
            </a:r>
            <a:r>
              <a:rPr lang="en-US" dirty="0" smtClean="0">
                <a:sym typeface="Wingdings" pitchFamily="2" charset="2"/>
              </a:rPr>
              <a:t></a:t>
            </a:r>
            <a:r>
              <a:rPr lang="en-US" dirty="0" smtClean="0"/>
              <a:t> Table</a:t>
            </a:r>
          </a:p>
          <a:p>
            <a:r>
              <a:rPr lang="en-US" dirty="0" smtClean="0"/>
              <a:t>Lock escalation is usually desired</a:t>
            </a:r>
          </a:p>
          <a:p>
            <a:pPr lvl="1"/>
            <a:r>
              <a:rPr lang="en-US" dirty="0" smtClean="0"/>
              <a:t>Can be globally changed by trace flags</a:t>
            </a:r>
          </a:p>
          <a:p>
            <a:pPr lvl="1"/>
            <a:r>
              <a:rPr lang="en-US" dirty="0" smtClean="0"/>
              <a:t>1224 allows escalation under memory pressure</a:t>
            </a:r>
          </a:p>
          <a:p>
            <a:pPr lvl="1"/>
            <a:r>
              <a:rPr lang="en-US" dirty="0" smtClean="0"/>
              <a:t>1221 does not allow escalation under memory pressure</a:t>
            </a:r>
          </a:p>
          <a:p>
            <a:pPr lvl="1"/>
            <a:r>
              <a:rPr lang="en-US" dirty="0" smtClean="0"/>
              <a:t>See KB323630 </a:t>
            </a:r>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spect="1" noChangeArrowheads="1"/>
          </p:cNvSpPr>
          <p:nvPr>
            <p:ph type="title"/>
          </p:nvPr>
        </p:nvSpPr>
        <p:spPr/>
        <p:txBody>
          <a:bodyPr/>
          <a:lstStyle/>
          <a:p>
            <a:r>
              <a:rPr lang="en-US" smtClean="0"/>
              <a:t>Controlling Wait Time</a:t>
            </a:r>
            <a:endParaRPr lang="en-US" dirty="0"/>
          </a:p>
        </p:txBody>
      </p:sp>
      <p:sp>
        <p:nvSpPr>
          <p:cNvPr id="559107" name="Rectangle 3"/>
          <p:cNvSpPr>
            <a:spLocks noGrp="1" noChangeAspect="1" noChangeArrowheads="1"/>
          </p:cNvSpPr>
          <p:nvPr>
            <p:ph type="body" idx="1"/>
          </p:nvPr>
        </p:nvSpPr>
        <p:spPr/>
        <p:txBody>
          <a:bodyPr>
            <a:normAutofit lnSpcReduction="10000"/>
          </a:bodyPr>
          <a:lstStyle/>
          <a:p>
            <a:r>
              <a:rPr lang="en-US" dirty="0" smtClean="0"/>
              <a:t>Check current value</a:t>
            </a:r>
          </a:p>
          <a:p>
            <a:pPr lvl="1"/>
            <a:r>
              <a:rPr lang="en-US" dirty="0" smtClean="0"/>
              <a:t>SELECT @@</a:t>
            </a:r>
            <a:r>
              <a:rPr lang="en-US" dirty="0" err="1" smtClean="0"/>
              <a:t>lock_timeout</a:t>
            </a:r>
            <a:endParaRPr lang="en-US" dirty="0" smtClean="0"/>
          </a:p>
          <a:p>
            <a:r>
              <a:rPr lang="en-US" dirty="0" smtClean="0"/>
              <a:t>Change current value</a:t>
            </a:r>
          </a:p>
          <a:p>
            <a:pPr lvl="1"/>
            <a:r>
              <a:rPr lang="en-US" dirty="0" smtClean="0"/>
              <a:t>SET LOCK_TIMEOUT N</a:t>
            </a:r>
          </a:p>
          <a:p>
            <a:pPr lvl="2"/>
            <a:r>
              <a:rPr lang="en-US" dirty="0" smtClean="0"/>
              <a:t>Where N represents the number of MILLESECONDS</a:t>
            </a:r>
          </a:p>
          <a:p>
            <a:pPr lvl="1"/>
            <a:r>
              <a:rPr lang="en-US" dirty="0" smtClean="0"/>
              <a:t>Great for readers to give up waiting but what if a statement fails within a transaction?</a:t>
            </a:r>
          </a:p>
          <a:p>
            <a:pPr lvl="2"/>
            <a:r>
              <a:rPr lang="en-US" dirty="0" smtClean="0"/>
              <a:t>You must detect the runtime error (because this is user defined) and determine the fate of the transaction</a:t>
            </a:r>
          </a:p>
          <a:p>
            <a:pPr lvl="2"/>
            <a:r>
              <a:rPr lang="en-US" dirty="0" smtClean="0"/>
              <a:t>The transaction will be rolled back IF you have SET XACT_ABORT ON</a:t>
            </a:r>
          </a:p>
          <a:p>
            <a:r>
              <a:rPr lang="en-US" dirty="0" smtClean="0"/>
              <a:t>Skip over locked rows with READPAST</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Troubleshooting Blocking - Tools</a:t>
            </a:r>
            <a:endParaRPr lang="en-US" dirty="0"/>
          </a:p>
        </p:txBody>
      </p:sp>
      <p:sp>
        <p:nvSpPr>
          <p:cNvPr id="3" name="Content Placeholder 2"/>
          <p:cNvSpPr>
            <a:spLocks noGrp="1"/>
          </p:cNvSpPr>
          <p:nvPr>
            <p:ph idx="1"/>
          </p:nvPr>
        </p:nvSpPr>
        <p:spPr/>
        <p:txBody>
          <a:bodyPr/>
          <a:lstStyle/>
          <a:p>
            <a:r>
              <a:rPr lang="en-US" smtClean="0"/>
              <a:t>Dynamic Management Views</a:t>
            </a:r>
          </a:p>
          <a:p>
            <a:r>
              <a:rPr lang="en-US" smtClean="0"/>
              <a:t>System Stored Procedures</a:t>
            </a:r>
          </a:p>
          <a:p>
            <a:r>
              <a:rPr lang="en-US" smtClean="0"/>
              <a:t>SQL Profiler</a:t>
            </a:r>
          </a:p>
          <a:p>
            <a:r>
              <a:rPr lang="en-US" smtClean="0"/>
              <a:t>Performance Monitor Counters</a:t>
            </a:r>
          </a:p>
          <a:p>
            <a:r>
              <a:rPr lang="en-US" smtClean="0"/>
              <a:t>SQL Nexus</a:t>
            </a:r>
          </a:p>
          <a:p>
            <a:r>
              <a:rPr lang="en-US" smtClean="0"/>
              <a:t>Blocked Process Report</a:t>
            </a:r>
          </a:p>
          <a:p>
            <a:r>
              <a:rPr lang="en-US" smtClean="0"/>
              <a:t>Deadlock Events and Trace Flag 1222</a:t>
            </a:r>
          </a:p>
          <a:p>
            <a:r>
              <a:rPr lang="en-US" smtClean="0"/>
              <a:t>SQL Server 2008 adds</a:t>
            </a:r>
          </a:p>
          <a:p>
            <a:pPr lvl="1"/>
            <a:r>
              <a:rPr lang="en-US" smtClean="0"/>
              <a:t>Data Collection</a:t>
            </a:r>
          </a:p>
          <a:p>
            <a:pPr lvl="1"/>
            <a:r>
              <a:rPr lang="en-US" smtClean="0"/>
              <a:t>Extended Events</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Deadlocks</a:t>
            </a:r>
            <a:endParaRPr lang="en-US" dirty="0"/>
          </a:p>
        </p:txBody>
      </p:sp>
      <p:sp>
        <p:nvSpPr>
          <p:cNvPr id="3" name="Content Placeholder 2"/>
          <p:cNvSpPr>
            <a:spLocks noGrp="1"/>
          </p:cNvSpPr>
          <p:nvPr>
            <p:ph idx="1"/>
          </p:nvPr>
        </p:nvSpPr>
        <p:spPr/>
        <p:txBody>
          <a:bodyPr/>
          <a:lstStyle/>
          <a:p>
            <a:r>
              <a:rPr lang="en-US" dirty="0"/>
              <a:t>Two (or more) transactions request mutually desired resources in an undesirable </a:t>
            </a:r>
            <a:r>
              <a:rPr lang="en-US" dirty="0" smtClean="0"/>
              <a:t>order</a:t>
            </a:r>
          </a:p>
          <a:p>
            <a:pPr lvl="1"/>
            <a:r>
              <a:rPr lang="en-US" dirty="0" smtClean="0"/>
              <a:t>Tx1 locks resource A</a:t>
            </a:r>
          </a:p>
          <a:p>
            <a:pPr lvl="1"/>
            <a:r>
              <a:rPr lang="en-US" dirty="0" smtClean="0"/>
              <a:t>Tx2 locks resource B</a:t>
            </a:r>
          </a:p>
          <a:p>
            <a:pPr lvl="1"/>
            <a:r>
              <a:rPr lang="en-US" dirty="0" smtClean="0"/>
              <a:t>Tx1 attempts to access resource B</a:t>
            </a:r>
          </a:p>
          <a:p>
            <a:pPr lvl="2"/>
            <a:r>
              <a:rPr lang="en-US" dirty="0" smtClean="0"/>
              <a:t>Live lock here</a:t>
            </a:r>
          </a:p>
          <a:p>
            <a:pPr lvl="1"/>
            <a:r>
              <a:rPr lang="en-US" dirty="0" smtClean="0"/>
              <a:t>Tx2 attempts to access resource A</a:t>
            </a:r>
          </a:p>
          <a:p>
            <a:pPr lvl="2"/>
            <a:r>
              <a:rPr lang="en-US" dirty="0" smtClean="0"/>
              <a:t>Deadlock here</a:t>
            </a:r>
          </a:p>
          <a:p>
            <a:r>
              <a:rPr lang="en-US" dirty="0" smtClean="0"/>
              <a:t>Two main patterns</a:t>
            </a:r>
          </a:p>
          <a:p>
            <a:pPr lvl="1"/>
            <a:r>
              <a:rPr lang="en-US" dirty="0" smtClean="0"/>
              <a:t>Deadly embrace deadlock (above)</a:t>
            </a:r>
          </a:p>
          <a:p>
            <a:pPr lvl="1"/>
            <a:r>
              <a:rPr lang="en-US" dirty="0" smtClean="0"/>
              <a:t>Conversion deadlock</a:t>
            </a:r>
            <a:endParaRPr lang="en-US" dirty="0"/>
          </a:p>
          <a:p>
            <a:endParaRPr lang="en-US" dirty="0"/>
          </a:p>
        </p:txBody>
      </p:sp>
    </p:spTree>
    <p:extLst>
      <p:ext uri="{BB962C8B-B14F-4D97-AF65-F5344CB8AC3E}">
        <p14:creationId xmlns:p14="http://schemas.microsoft.com/office/powerpoint/2010/main" val="689132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spect="1" noChangeArrowheads="1"/>
          </p:cNvSpPr>
          <p:nvPr>
            <p:ph type="title"/>
          </p:nvPr>
        </p:nvSpPr>
        <p:spPr/>
        <p:txBody>
          <a:bodyPr/>
          <a:lstStyle/>
          <a:p>
            <a:r>
              <a:rPr lang="en-US" dirty="0" smtClean="0"/>
              <a:t>Deadlocks and SQL Server</a:t>
            </a:r>
            <a:endParaRPr lang="en-US" dirty="0"/>
          </a:p>
        </p:txBody>
      </p:sp>
      <p:sp>
        <p:nvSpPr>
          <p:cNvPr id="614403" name="Rectangle 3"/>
          <p:cNvSpPr>
            <a:spLocks noGrp="1" noChangeAspect="1" noChangeArrowheads="1"/>
          </p:cNvSpPr>
          <p:nvPr>
            <p:ph type="body" idx="1"/>
          </p:nvPr>
        </p:nvSpPr>
        <p:spPr/>
        <p:txBody>
          <a:bodyPr>
            <a:normAutofit fontScale="92500"/>
          </a:bodyPr>
          <a:lstStyle/>
          <a:p>
            <a:r>
              <a:rPr lang="en-US" dirty="0" smtClean="0"/>
              <a:t>All resources have similar deadlock handling</a:t>
            </a:r>
          </a:p>
          <a:p>
            <a:r>
              <a:rPr lang="en-US" dirty="0" smtClean="0"/>
              <a:t>Deadlocks can be caused by</a:t>
            </a:r>
          </a:p>
          <a:p>
            <a:pPr lvl="1"/>
            <a:r>
              <a:rPr lang="en-US" dirty="0" smtClean="0"/>
              <a:t>Data locks - locks of rows, pages, tables, and database metadata</a:t>
            </a:r>
          </a:p>
          <a:p>
            <a:pPr lvl="1"/>
            <a:r>
              <a:rPr lang="en-US" dirty="0" smtClean="0"/>
              <a:t>Worker Threads - a queued tasks waiting for worker thread can cause deadlock (more later)</a:t>
            </a:r>
          </a:p>
          <a:p>
            <a:pPr lvl="1"/>
            <a:r>
              <a:rPr lang="en-US" dirty="0" smtClean="0"/>
              <a:t>Memory - two tasks waiting for memory</a:t>
            </a:r>
          </a:p>
          <a:p>
            <a:pPr lvl="1"/>
            <a:r>
              <a:rPr lang="en-US" dirty="0" smtClean="0"/>
              <a:t>Parallel query execution resources</a:t>
            </a:r>
          </a:p>
          <a:p>
            <a:pPr lvl="1"/>
            <a:r>
              <a:rPr lang="en-US" dirty="0" smtClean="0"/>
              <a:t>MARS interleaving (only if MARS is enabled on client)</a:t>
            </a:r>
          </a:p>
          <a:p>
            <a:pPr lvl="2"/>
            <a:r>
              <a:rPr lang="en-US" dirty="0" smtClean="0"/>
              <a:t>User resources - thread waiting for call in app</a:t>
            </a:r>
          </a:p>
          <a:p>
            <a:pPr lvl="2"/>
            <a:r>
              <a:rPr lang="en-US" dirty="0" smtClean="0"/>
              <a:t>Session mutex - blocked by same connection, different session</a:t>
            </a:r>
          </a:p>
          <a:p>
            <a:pPr lvl="2"/>
            <a:r>
              <a:rPr lang="en-US" dirty="0" smtClean="0"/>
              <a:t>Transaction mutex - tx is per session/not connection</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5" name="Rectangle 5"/>
          <p:cNvSpPr>
            <a:spLocks noGrp="1" noChangeAspect="1" noChangeArrowheads="1"/>
          </p:cNvSpPr>
          <p:nvPr>
            <p:ph type="title"/>
          </p:nvPr>
        </p:nvSpPr>
        <p:spPr/>
        <p:txBody>
          <a:bodyPr/>
          <a:lstStyle/>
          <a:p>
            <a:r>
              <a:rPr lang="en-US" smtClean="0"/>
              <a:t>Deadlock Resolution</a:t>
            </a:r>
            <a:endParaRPr lang="en-US"/>
          </a:p>
        </p:txBody>
      </p:sp>
      <p:sp>
        <p:nvSpPr>
          <p:cNvPr id="573446" name="Rectangle 6"/>
          <p:cNvSpPr>
            <a:spLocks noGrp="1" noChangeAspect="1" noChangeArrowheads="1"/>
          </p:cNvSpPr>
          <p:nvPr>
            <p:ph type="body" idx="1"/>
          </p:nvPr>
        </p:nvSpPr>
        <p:spPr/>
        <p:txBody>
          <a:bodyPr>
            <a:normAutofit/>
          </a:bodyPr>
          <a:lstStyle/>
          <a:p>
            <a:r>
              <a:rPr lang="en-US" dirty="0" smtClean="0"/>
              <a:t>Choose the victim that is first in the chain – moving backwards in time </a:t>
            </a:r>
          </a:p>
          <a:p>
            <a:pPr lvl="1"/>
            <a:r>
              <a:rPr lang="en-US" dirty="0" smtClean="0"/>
              <a:t>This is typically the cheaper of the two to kill. </a:t>
            </a:r>
          </a:p>
          <a:p>
            <a:pPr lvl="1"/>
            <a:r>
              <a:rPr lang="en-US" dirty="0" smtClean="0"/>
              <a:t>Or – choose the victim based on SET DEADLOCK_PRIORITY LOW </a:t>
            </a:r>
            <a:endParaRPr lang="en-US" dirty="0"/>
          </a:p>
          <a:p>
            <a:pPr lvl="1"/>
            <a:r>
              <a:rPr lang="en-US" dirty="0" smtClean="0"/>
              <a:t>SQL Server 2005 - set to -10 through 10 or LOW-MEDIUM-HIGH (can also set w/variable)</a:t>
            </a:r>
          </a:p>
          <a:p>
            <a:r>
              <a:rPr lang="en-US" dirty="0" smtClean="0"/>
              <a:t>The deadlock victim receives error 1205:</a:t>
            </a:r>
          </a:p>
          <a:p>
            <a:pPr lvl="1"/>
            <a:r>
              <a:rPr lang="en-US" dirty="0" smtClean="0"/>
              <a:t>Your transaction (tran id) was deadlocked with another process and has been chosen the deadlock victim. Rerun your transaction.</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smtClean="0"/>
              <a:t>Overview</a:t>
            </a:r>
            <a:endParaRPr lang="en-US"/>
          </a:p>
        </p:txBody>
      </p:sp>
      <p:sp>
        <p:nvSpPr>
          <p:cNvPr id="331779" name="Rectangle 3"/>
          <p:cNvSpPr>
            <a:spLocks noGrp="1" noChangeAspect="1" noChangeArrowheads="1"/>
          </p:cNvSpPr>
          <p:nvPr>
            <p:ph type="body" idx="1"/>
          </p:nvPr>
        </p:nvSpPr>
        <p:spPr/>
        <p:txBody>
          <a:bodyPr/>
          <a:lstStyle/>
          <a:p>
            <a:r>
              <a:rPr lang="en-US" dirty="0" smtClean="0"/>
              <a:t>ACID Properties</a:t>
            </a:r>
          </a:p>
          <a:p>
            <a:r>
              <a:rPr lang="en-US" dirty="0" smtClean="0"/>
              <a:t>Understanding Isolation Levels</a:t>
            </a:r>
          </a:p>
          <a:p>
            <a:r>
              <a:rPr lang="en-US" dirty="0" smtClean="0"/>
              <a:t>Controlling Isolation Levels</a:t>
            </a:r>
          </a:p>
          <a:p>
            <a:r>
              <a:rPr lang="en-US" dirty="0" smtClean="0"/>
              <a:t>Allowing Read Committed Snapshot</a:t>
            </a:r>
          </a:p>
          <a:p>
            <a:r>
              <a:rPr lang="en-US" dirty="0" smtClean="0"/>
              <a:t>Allowing Snapshot Isolation</a:t>
            </a:r>
          </a:p>
          <a:p>
            <a:r>
              <a:rPr lang="en-US" dirty="0" smtClean="0"/>
              <a:t>Upgrade Impact</a:t>
            </a:r>
          </a:p>
          <a:p>
            <a:pPr lvl="1"/>
            <a:r>
              <a:rPr lang="en-US" dirty="0" smtClean="0"/>
              <a:t>Tracking Snapshot Isolation</a:t>
            </a:r>
          </a:p>
          <a:p>
            <a:r>
              <a:rPr lang="en-US" dirty="0" smtClean="0"/>
              <a:t>Potential Conflicts</a:t>
            </a:r>
          </a:p>
          <a:p>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ChangeAspect="1" noChangeArrowheads="1"/>
          </p:cNvSpPr>
          <p:nvPr>
            <p:ph type="title"/>
          </p:nvPr>
        </p:nvSpPr>
        <p:spPr/>
        <p:txBody>
          <a:bodyPr/>
          <a:lstStyle/>
          <a:p>
            <a:r>
              <a:rPr lang="en-US" smtClean="0"/>
              <a:t>Avoiding Deadlocks</a:t>
            </a:r>
            <a:endParaRPr lang="en-US"/>
          </a:p>
        </p:txBody>
      </p:sp>
      <p:sp>
        <p:nvSpPr>
          <p:cNvPr id="575491" name="Rectangle 3"/>
          <p:cNvSpPr>
            <a:spLocks noGrp="1" noChangeAspect="1" noChangeArrowheads="1"/>
          </p:cNvSpPr>
          <p:nvPr>
            <p:ph type="body" idx="1"/>
          </p:nvPr>
        </p:nvSpPr>
        <p:spPr/>
        <p:txBody>
          <a:bodyPr/>
          <a:lstStyle/>
          <a:p>
            <a:r>
              <a:rPr lang="en-US" smtClean="0"/>
              <a:t>Minimize blocking</a:t>
            </a:r>
          </a:p>
          <a:p>
            <a:pPr lvl="1"/>
            <a:r>
              <a:rPr lang="en-US" smtClean="0"/>
              <a:t>More effective queries</a:t>
            </a:r>
          </a:p>
          <a:p>
            <a:pPr lvl="1"/>
            <a:r>
              <a:rPr lang="en-US" smtClean="0"/>
              <a:t>More effective indexes</a:t>
            </a:r>
          </a:p>
          <a:p>
            <a:pPr lvl="1"/>
            <a:r>
              <a:rPr lang="en-US" smtClean="0"/>
              <a:t>Add or Remove lock hints</a:t>
            </a:r>
          </a:p>
          <a:p>
            <a:r>
              <a:rPr lang="en-US" smtClean="0"/>
              <a:t>Access resources in the same order</a:t>
            </a:r>
          </a:p>
          <a:p>
            <a:r>
              <a:rPr lang="en-US" smtClean="0"/>
              <a:t>MARS connections for client applications</a:t>
            </a:r>
          </a:p>
          <a:p>
            <a:r>
              <a:rPr lang="en-US" smtClean="0"/>
              <a:t>SET DEADLOCK_PRIORITY to lower value</a:t>
            </a:r>
          </a:p>
          <a:p>
            <a:r>
              <a:rPr lang="en-US" smtClean="0"/>
              <a:t>Add retry logic in application if error 1205 returned</a:t>
            </a:r>
          </a:p>
          <a:p>
            <a:r>
              <a:rPr lang="en-US" smtClean="0"/>
              <a:t>Consider versioning isolation levels</a:t>
            </a:r>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spect="1" noChangeArrowheads="1"/>
          </p:cNvSpPr>
          <p:nvPr>
            <p:ph type="title"/>
          </p:nvPr>
        </p:nvSpPr>
        <p:spPr/>
        <p:txBody>
          <a:bodyPr/>
          <a:lstStyle/>
          <a:p>
            <a:r>
              <a:rPr lang="en-US" smtClean="0"/>
              <a:t>Traditional transactions</a:t>
            </a:r>
            <a:endParaRPr lang="en-US"/>
          </a:p>
        </p:txBody>
      </p:sp>
      <p:sp>
        <p:nvSpPr>
          <p:cNvPr id="385027" name="Rectangle 3"/>
          <p:cNvSpPr>
            <a:spLocks noGrp="1" noChangeAspect="1" noChangeArrowheads="1"/>
          </p:cNvSpPr>
          <p:nvPr>
            <p:ph type="body" idx="1"/>
          </p:nvPr>
        </p:nvSpPr>
        <p:spPr/>
        <p:txBody>
          <a:bodyPr/>
          <a:lstStyle/>
          <a:p>
            <a:r>
              <a:rPr lang="en-US" dirty="0" smtClean="0"/>
              <a:t>SQL Server accomplishes isolation via locking</a:t>
            </a:r>
          </a:p>
          <a:p>
            <a:r>
              <a:rPr lang="en-US" dirty="0" smtClean="0"/>
              <a:t>Writers wait on read locks</a:t>
            </a:r>
          </a:p>
          <a:p>
            <a:r>
              <a:rPr lang="en-US" dirty="0" smtClean="0"/>
              <a:t>Readers wait on write locks</a:t>
            </a:r>
          </a:p>
          <a:p>
            <a:r>
              <a:rPr lang="en-US" dirty="0" smtClean="0"/>
              <a:t>Variety of isolation levels supported</a:t>
            </a:r>
          </a:p>
          <a:p>
            <a:pPr lvl="1"/>
            <a:r>
              <a:rPr lang="en-US" dirty="0" smtClean="0"/>
              <a:t>how long locks are held</a:t>
            </a:r>
          </a:p>
          <a:p>
            <a:pPr lvl="1"/>
            <a:r>
              <a:rPr lang="en-US" dirty="0" smtClean="0"/>
              <a:t>what is locked (data and/or metadata)</a:t>
            </a:r>
          </a:p>
          <a:p>
            <a:pPr lvl="1"/>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spect="1" noChangeArrowheads="1"/>
          </p:cNvSpPr>
          <p:nvPr>
            <p:ph type="title"/>
          </p:nvPr>
        </p:nvSpPr>
        <p:spPr/>
        <p:txBody>
          <a:bodyPr/>
          <a:lstStyle/>
          <a:p>
            <a:r>
              <a:rPr lang="en-US" smtClean="0"/>
              <a:t>Transaction isolation &amp; versioning</a:t>
            </a:r>
            <a:endParaRPr lang="en-US"/>
          </a:p>
        </p:txBody>
      </p:sp>
      <p:sp>
        <p:nvSpPr>
          <p:cNvPr id="387075" name="Rectangle 3"/>
          <p:cNvSpPr>
            <a:spLocks noGrp="1" noChangeAspect="1" noChangeArrowheads="1"/>
          </p:cNvSpPr>
          <p:nvPr>
            <p:ph type="body" idx="1"/>
          </p:nvPr>
        </p:nvSpPr>
        <p:spPr/>
        <p:txBody>
          <a:bodyPr/>
          <a:lstStyle/>
          <a:p>
            <a:r>
              <a:rPr lang="en-US" dirty="0" smtClean="0"/>
              <a:t>SQL Server can also use versioning</a:t>
            </a:r>
          </a:p>
          <a:p>
            <a:pPr lvl="1"/>
            <a:r>
              <a:rPr lang="en-US" dirty="0" smtClean="0"/>
              <a:t>Isolation accomplished by combination of locking and versioning</a:t>
            </a:r>
          </a:p>
          <a:p>
            <a:pPr lvl="1"/>
            <a:r>
              <a:rPr lang="en-US" dirty="0" smtClean="0"/>
              <a:t>Write locks block other writers</a:t>
            </a:r>
          </a:p>
          <a:p>
            <a:pPr lvl="1"/>
            <a:r>
              <a:rPr lang="en-US" dirty="0" smtClean="0"/>
              <a:t>Write locks do not block readers</a:t>
            </a:r>
          </a:p>
          <a:p>
            <a:pPr lvl="1"/>
            <a:r>
              <a:rPr lang="en-US" dirty="0" smtClean="0"/>
              <a:t>Readers do not lock by default</a:t>
            </a:r>
          </a:p>
          <a:p>
            <a:pPr lvl="1"/>
            <a:r>
              <a:rPr lang="en-US" dirty="0" smtClean="0"/>
              <a:t>Readers do not block writers by default</a:t>
            </a:r>
          </a:p>
          <a:p>
            <a:pPr lvl="1"/>
            <a:r>
              <a:rPr lang="en-US" dirty="0" smtClean="0"/>
              <a:t>Known as snapshot isolation</a:t>
            </a:r>
          </a:p>
          <a:p>
            <a:pPr lvl="2"/>
            <a:r>
              <a:rPr lang="en-US" dirty="0" smtClean="0"/>
              <a:t>eases conversion from versioning databases</a:t>
            </a:r>
          </a:p>
          <a:p>
            <a:pPr lvl="2"/>
            <a:endParaRPr lang="en-US" dirty="0" smtClean="0"/>
          </a:p>
          <a:p>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spect="1" noChangeArrowheads="1"/>
          </p:cNvSpPr>
          <p:nvPr>
            <p:ph type="title"/>
          </p:nvPr>
        </p:nvSpPr>
        <p:spPr/>
        <p:txBody>
          <a:bodyPr/>
          <a:lstStyle/>
          <a:p>
            <a:r>
              <a:rPr lang="en-US" smtClean="0"/>
              <a:t>Snapshot reads</a:t>
            </a:r>
            <a:endParaRPr lang="en-US"/>
          </a:p>
        </p:txBody>
      </p:sp>
      <p:sp>
        <p:nvSpPr>
          <p:cNvPr id="389123" name="Rectangle 3"/>
          <p:cNvSpPr>
            <a:spLocks noGrp="1" noChangeAspect="1" noChangeArrowheads="1"/>
          </p:cNvSpPr>
          <p:nvPr>
            <p:ph type="body" idx="1"/>
          </p:nvPr>
        </p:nvSpPr>
        <p:spPr/>
        <p:txBody>
          <a:bodyPr/>
          <a:lstStyle/>
          <a:p>
            <a:r>
              <a:rPr lang="en-US" dirty="0" smtClean="0"/>
              <a:t>Snapshot always reads coherent data</a:t>
            </a:r>
          </a:p>
          <a:p>
            <a:r>
              <a:rPr lang="en-US" dirty="0" smtClean="0"/>
              <a:t>No read lock needed even though data being changed</a:t>
            </a:r>
          </a:p>
          <a:p>
            <a:r>
              <a:rPr lang="en-US" dirty="0" smtClean="0"/>
              <a:t>Version of each value maintained as long as needed</a:t>
            </a:r>
          </a:p>
          <a:p>
            <a:r>
              <a:rPr lang="en-US" dirty="0" smtClean="0"/>
              <a:t>Transaction reads version of value corresponding to its start time </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ChangeAspect="1" noChangeArrowheads="1"/>
          </p:cNvSpPr>
          <p:nvPr>
            <p:ph type="title"/>
          </p:nvPr>
        </p:nvSpPr>
        <p:spPr/>
        <p:txBody>
          <a:bodyPr/>
          <a:lstStyle/>
          <a:p>
            <a:r>
              <a:rPr lang="en-US"/>
              <a:t>Snapshot writes</a:t>
            </a:r>
          </a:p>
        </p:txBody>
      </p:sp>
      <p:sp>
        <p:nvSpPr>
          <p:cNvPr id="391171" name="Rectangle 3"/>
          <p:cNvSpPr>
            <a:spLocks noGrp="1" noChangeAspect="1" noChangeArrowheads="1"/>
          </p:cNvSpPr>
          <p:nvPr>
            <p:ph type="body" idx="1"/>
          </p:nvPr>
        </p:nvSpPr>
        <p:spPr/>
        <p:txBody>
          <a:bodyPr/>
          <a:lstStyle/>
          <a:p>
            <a:r>
              <a:rPr lang="en-US" dirty="0"/>
              <a:t>Snapshot Transactions are ACID</a:t>
            </a:r>
          </a:p>
          <a:p>
            <a:r>
              <a:rPr lang="en-US" dirty="0"/>
              <a:t>Failures may be deferred</a:t>
            </a:r>
          </a:p>
          <a:p>
            <a:pPr lvl="1"/>
            <a:r>
              <a:rPr lang="en-US" dirty="0" smtClean="0"/>
              <a:t>Write </a:t>
            </a:r>
            <a:r>
              <a:rPr lang="en-US" dirty="0"/>
              <a:t>fails if version later than that when transaction started</a:t>
            </a:r>
          </a:p>
          <a:p>
            <a:pPr lvl="1"/>
            <a:r>
              <a:rPr lang="en-US" dirty="0" smtClean="0"/>
              <a:t>Serialization </a:t>
            </a:r>
            <a:r>
              <a:rPr lang="en-US" dirty="0"/>
              <a:t>isolation holds off transaction until safe to proceed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spect="1" noChangeArrowheads="1"/>
          </p:cNvSpPr>
          <p:nvPr>
            <p:ph type="title"/>
          </p:nvPr>
        </p:nvSpPr>
        <p:spPr/>
        <p:txBody>
          <a:bodyPr/>
          <a:lstStyle/>
          <a:p>
            <a:r>
              <a:rPr lang="en-US"/>
              <a:t>Snapshot isolation types</a:t>
            </a:r>
          </a:p>
        </p:txBody>
      </p:sp>
      <p:sp>
        <p:nvSpPr>
          <p:cNvPr id="393219" name="Rectangle 3"/>
          <p:cNvSpPr>
            <a:spLocks noGrp="1" noChangeAspect="1" noChangeArrowheads="1"/>
          </p:cNvSpPr>
          <p:nvPr>
            <p:ph type="body" idx="1"/>
          </p:nvPr>
        </p:nvSpPr>
        <p:spPr/>
        <p:txBody>
          <a:bodyPr/>
          <a:lstStyle/>
          <a:p>
            <a:r>
              <a:rPr lang="en-US" dirty="0" smtClean="0"/>
              <a:t>Two styles </a:t>
            </a:r>
            <a:r>
              <a:rPr lang="en-US" dirty="0"/>
              <a:t>of snapshot isolation</a:t>
            </a:r>
          </a:p>
          <a:p>
            <a:pPr lvl="1"/>
            <a:r>
              <a:rPr lang="en-US" dirty="0" smtClean="0"/>
              <a:t>Transaction-level </a:t>
            </a:r>
            <a:r>
              <a:rPr lang="en-US" dirty="0"/>
              <a:t>snapshot </a:t>
            </a:r>
          </a:p>
          <a:p>
            <a:pPr lvl="2"/>
            <a:r>
              <a:rPr lang="en-US" dirty="0" smtClean="0"/>
              <a:t>Consistent </a:t>
            </a:r>
            <a:r>
              <a:rPr lang="en-US" dirty="0"/>
              <a:t>as of beginning of transaction</a:t>
            </a:r>
          </a:p>
          <a:p>
            <a:pPr lvl="2"/>
            <a:r>
              <a:rPr lang="en-US" dirty="0" smtClean="0"/>
              <a:t>Won't </a:t>
            </a:r>
            <a:r>
              <a:rPr lang="en-US" dirty="0"/>
              <a:t>see changes others commit during transaction</a:t>
            </a:r>
          </a:p>
          <a:p>
            <a:pPr lvl="2"/>
            <a:r>
              <a:rPr lang="en-US" dirty="0" smtClean="0"/>
              <a:t>Provides </a:t>
            </a:r>
            <a:r>
              <a:rPr lang="en-US" dirty="0"/>
              <a:t>mandatory conflict detection</a:t>
            </a:r>
          </a:p>
          <a:p>
            <a:pPr lvl="2"/>
            <a:r>
              <a:rPr lang="en-US" dirty="0" smtClean="0"/>
              <a:t>Most </a:t>
            </a:r>
            <a:r>
              <a:rPr lang="en-US" dirty="0"/>
              <a:t>like </a:t>
            </a:r>
            <a:r>
              <a:rPr lang="en-US" dirty="0" err="1"/>
              <a:t>serializable</a:t>
            </a:r>
            <a:endParaRPr lang="en-US" dirty="0"/>
          </a:p>
          <a:p>
            <a:pPr lvl="1"/>
            <a:r>
              <a:rPr lang="en-US" dirty="0" smtClean="0"/>
              <a:t>Statement-level </a:t>
            </a:r>
            <a:r>
              <a:rPr lang="en-US" dirty="0"/>
              <a:t>snapshot</a:t>
            </a:r>
          </a:p>
          <a:p>
            <a:pPr lvl="2"/>
            <a:r>
              <a:rPr lang="en-US" dirty="0" smtClean="0"/>
              <a:t>Consistent </a:t>
            </a:r>
            <a:r>
              <a:rPr lang="en-US" dirty="0"/>
              <a:t>as of last statement</a:t>
            </a:r>
          </a:p>
          <a:p>
            <a:pPr lvl="2"/>
            <a:r>
              <a:rPr lang="en-US" dirty="0" smtClean="0"/>
              <a:t>Will </a:t>
            </a:r>
            <a:r>
              <a:rPr lang="en-US" dirty="0"/>
              <a:t>see changes others commit during transaction</a:t>
            </a:r>
          </a:p>
          <a:p>
            <a:pPr lvl="2"/>
            <a:r>
              <a:rPr lang="en-US" dirty="0" smtClean="0"/>
              <a:t>Most </a:t>
            </a:r>
            <a:r>
              <a:rPr lang="en-US" dirty="0"/>
              <a:t>like read committed</a:t>
            </a:r>
          </a:p>
          <a:p>
            <a:pPr lvl="1"/>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ChangeAspect="1" noChangeArrowheads="1"/>
          </p:cNvSpPr>
          <p:nvPr>
            <p:ph type="title"/>
          </p:nvPr>
        </p:nvSpPr>
        <p:spPr/>
        <p:txBody>
          <a:bodyPr/>
          <a:lstStyle/>
          <a:p>
            <a:r>
              <a:rPr lang="en-US" dirty="0" smtClean="0"/>
              <a:t>Using transaction-level snapshot</a:t>
            </a:r>
            <a:endParaRPr lang="en-US" dirty="0"/>
          </a:p>
        </p:txBody>
      </p:sp>
      <p:sp>
        <p:nvSpPr>
          <p:cNvPr id="395267" name="Rectangle 3"/>
          <p:cNvSpPr>
            <a:spLocks noGrp="1" noChangeAspect="1" noChangeArrowheads="1"/>
          </p:cNvSpPr>
          <p:nvPr>
            <p:ph type="body" idx="1"/>
          </p:nvPr>
        </p:nvSpPr>
        <p:spPr/>
        <p:txBody>
          <a:bodyPr/>
          <a:lstStyle/>
          <a:p>
            <a:r>
              <a:rPr lang="en-US" dirty="0"/>
              <a:t>Set at database level</a:t>
            </a:r>
          </a:p>
          <a:p>
            <a:pPr lvl="1"/>
            <a:r>
              <a:rPr lang="en-US" dirty="0" smtClean="0"/>
              <a:t>Set </a:t>
            </a:r>
            <a:r>
              <a:rPr lang="en-US" dirty="0"/>
              <a:t>ALLOW_SNAPSHOT_ISOLATION on</a:t>
            </a:r>
          </a:p>
          <a:p>
            <a:pPr lvl="1"/>
            <a:r>
              <a:rPr lang="en-US" dirty="0" smtClean="0"/>
              <a:t>MASTER </a:t>
            </a:r>
            <a:r>
              <a:rPr lang="en-US" dirty="0"/>
              <a:t>and </a:t>
            </a:r>
            <a:r>
              <a:rPr lang="en-US" dirty="0" smtClean="0"/>
              <a:t>MSDB </a:t>
            </a:r>
            <a:r>
              <a:rPr lang="en-US" dirty="0"/>
              <a:t>are snapshot enabled by default</a:t>
            </a:r>
          </a:p>
          <a:p>
            <a:r>
              <a:rPr lang="en-US" dirty="0"/>
              <a:t>Transaction </a:t>
            </a:r>
            <a:r>
              <a:rPr lang="en-US" dirty="0" smtClean="0"/>
              <a:t>isolation </a:t>
            </a:r>
            <a:r>
              <a:rPr lang="en-US" dirty="0"/>
              <a:t>level must be set to </a:t>
            </a:r>
            <a:r>
              <a:rPr lang="en-US" dirty="0" smtClean="0"/>
              <a:t>SNAPSHOT</a:t>
            </a:r>
          </a:p>
          <a:p>
            <a:pPr lvl="1"/>
            <a:r>
              <a:rPr lang="en-US" dirty="0" smtClean="0"/>
              <a:t>No object definition changes while setting</a:t>
            </a:r>
            <a:endParaRPr lang="en-US" dirty="0"/>
          </a:p>
        </p:txBody>
      </p:sp>
      <p:sp>
        <p:nvSpPr>
          <p:cNvPr id="395269" name="Rectangle 5"/>
          <p:cNvSpPr>
            <a:spLocks noChangeArrowheads="1"/>
          </p:cNvSpPr>
          <p:nvPr/>
        </p:nvSpPr>
        <p:spPr bwMode="auto">
          <a:xfrm>
            <a:off x="759052" y="4499651"/>
            <a:ext cx="7645400" cy="1815882"/>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nSpc>
                <a:spcPct val="100000"/>
              </a:lnSpc>
            </a:pPr>
            <a:r>
              <a:rPr lang="en-US" sz="1600" dirty="0">
                <a:solidFill>
                  <a:schemeClr val="bg2"/>
                </a:solidFill>
                <a:latin typeface="Lucida Console" pitchFamily="49" charset="0"/>
              </a:rPr>
              <a:t>USE master </a:t>
            </a:r>
          </a:p>
          <a:p>
            <a:pPr>
              <a:lnSpc>
                <a:spcPct val="100000"/>
              </a:lnSpc>
            </a:pPr>
            <a:r>
              <a:rPr lang="en-US" sz="1600" dirty="0">
                <a:solidFill>
                  <a:schemeClr val="bg2"/>
                </a:solidFill>
                <a:latin typeface="Lucida Console" pitchFamily="49" charset="0"/>
              </a:rPr>
              <a:t>GO</a:t>
            </a:r>
          </a:p>
          <a:p>
            <a:pPr>
              <a:lnSpc>
                <a:spcPct val="100000"/>
              </a:lnSpc>
            </a:pPr>
            <a:r>
              <a:rPr lang="en-US" sz="1600" dirty="0">
                <a:solidFill>
                  <a:schemeClr val="bg2"/>
                </a:solidFill>
                <a:latin typeface="Lucida Console" pitchFamily="49" charset="0"/>
              </a:rPr>
              <a:t>ALTER DATABASE pubs SET ALLOW_SNAPSHOT_ISOLATION ON </a:t>
            </a:r>
          </a:p>
          <a:p>
            <a:pPr>
              <a:lnSpc>
                <a:spcPct val="100000"/>
              </a:lnSpc>
            </a:pPr>
            <a:r>
              <a:rPr lang="en-US" sz="1600" dirty="0">
                <a:solidFill>
                  <a:schemeClr val="bg2"/>
                </a:solidFill>
                <a:latin typeface="Lucida Console" pitchFamily="49" charset="0"/>
              </a:rPr>
              <a:t>GO</a:t>
            </a:r>
          </a:p>
          <a:p>
            <a:pPr>
              <a:lnSpc>
                <a:spcPct val="100000"/>
              </a:lnSpc>
            </a:pPr>
            <a:r>
              <a:rPr lang="en-US" sz="1600" dirty="0">
                <a:solidFill>
                  <a:schemeClr val="bg2"/>
                </a:solidFill>
                <a:latin typeface="Lucida Console" pitchFamily="49" charset="0"/>
              </a:rPr>
              <a:t>...</a:t>
            </a:r>
          </a:p>
          <a:p>
            <a:pPr>
              <a:lnSpc>
                <a:spcPct val="100000"/>
              </a:lnSpc>
            </a:pPr>
            <a:r>
              <a:rPr lang="en-US" sz="1600" dirty="0">
                <a:solidFill>
                  <a:schemeClr val="bg2"/>
                </a:solidFill>
                <a:latin typeface="Lucida Console" pitchFamily="49" charset="0"/>
              </a:rPr>
              <a:t>SET TRANSACTION ISOLATION LEVEL SNAPSHOT</a:t>
            </a:r>
          </a:p>
          <a:p>
            <a:pPr>
              <a:lnSpc>
                <a:spcPct val="100000"/>
              </a:lnSpc>
            </a:pPr>
            <a:r>
              <a:rPr lang="en-US" sz="1600" dirty="0">
                <a:solidFill>
                  <a:schemeClr val="bg2"/>
                </a:solidFill>
                <a:latin typeface="Lucida Console" pitchFamily="49" charset="0"/>
              </a:rPr>
              <a:t>BEGIN TRAN </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spect="1" noChangeArrowheads="1"/>
          </p:cNvSpPr>
          <p:nvPr>
            <p:ph type="title"/>
          </p:nvPr>
        </p:nvSpPr>
        <p:spPr/>
        <p:txBody>
          <a:bodyPr/>
          <a:lstStyle/>
          <a:p>
            <a:r>
              <a:rPr lang="en-US" dirty="0"/>
              <a:t>Using </a:t>
            </a:r>
            <a:r>
              <a:rPr lang="en-US" dirty="0" smtClean="0"/>
              <a:t>statement-level snapshot </a:t>
            </a:r>
            <a:endParaRPr lang="en-US" dirty="0"/>
          </a:p>
        </p:txBody>
      </p:sp>
      <p:sp>
        <p:nvSpPr>
          <p:cNvPr id="397315" name="Rectangle 3"/>
          <p:cNvSpPr>
            <a:spLocks noGrp="1" noChangeAspect="1" noChangeArrowheads="1"/>
          </p:cNvSpPr>
          <p:nvPr>
            <p:ph type="body" idx="1"/>
          </p:nvPr>
        </p:nvSpPr>
        <p:spPr/>
        <p:txBody>
          <a:bodyPr/>
          <a:lstStyle/>
          <a:p>
            <a:r>
              <a:rPr lang="en-US" dirty="0"/>
              <a:t>Use ALTER DATABASE to enable statement level versioning</a:t>
            </a:r>
          </a:p>
          <a:p>
            <a:pPr lvl="1"/>
            <a:r>
              <a:rPr lang="en-US" dirty="0"/>
              <a:t>READ_COMITTED_SNAPSHOT</a:t>
            </a:r>
          </a:p>
          <a:p>
            <a:pPr lvl="1"/>
            <a:r>
              <a:rPr lang="en-US" dirty="0" smtClean="0"/>
              <a:t>Makes </a:t>
            </a:r>
            <a:r>
              <a:rPr lang="en-US" dirty="0"/>
              <a:t>read committed use statement level snapshot by default</a:t>
            </a:r>
          </a:p>
          <a:p>
            <a:pPr lvl="1"/>
            <a:r>
              <a:rPr lang="en-US" dirty="0"/>
              <a:t>S</a:t>
            </a:r>
            <a:r>
              <a:rPr lang="en-US" dirty="0" smtClean="0"/>
              <a:t>et </a:t>
            </a:r>
            <a:r>
              <a:rPr lang="en-US" dirty="0"/>
              <a:t>isolation level snapshot still does </a:t>
            </a:r>
            <a:r>
              <a:rPr lang="en-US" dirty="0" smtClean="0"/>
              <a:t>transaction-level</a:t>
            </a:r>
          </a:p>
          <a:p>
            <a:r>
              <a:rPr lang="en-US" dirty="0" smtClean="0"/>
              <a:t>No connections to database allowed during ALTER to RCSI</a:t>
            </a:r>
          </a:p>
          <a:p>
            <a:pPr lvl="1"/>
            <a:r>
              <a:rPr lang="en-US" dirty="0" smtClean="0"/>
              <a:t>except session that issues alter</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ChangeAspect="1" noChangeArrowheads="1"/>
          </p:cNvSpPr>
          <p:nvPr>
            <p:ph type="title"/>
          </p:nvPr>
        </p:nvSpPr>
        <p:spPr/>
        <p:txBody>
          <a:bodyPr/>
          <a:lstStyle/>
          <a:p>
            <a:r>
              <a:rPr lang="en-US" smtClean="0"/>
              <a:t>Versioning basics</a:t>
            </a:r>
            <a:endParaRPr lang="en-US"/>
          </a:p>
        </p:txBody>
      </p:sp>
      <p:sp>
        <p:nvSpPr>
          <p:cNvPr id="399363" name="Rectangle 3"/>
          <p:cNvSpPr>
            <a:spLocks noGrp="1" noChangeAspect="1" noChangeArrowheads="1"/>
          </p:cNvSpPr>
          <p:nvPr>
            <p:ph type="body" idx="1"/>
          </p:nvPr>
        </p:nvSpPr>
        <p:spPr/>
        <p:txBody>
          <a:bodyPr>
            <a:normAutofit lnSpcReduction="10000"/>
          </a:bodyPr>
          <a:lstStyle/>
          <a:p>
            <a:r>
              <a:rPr lang="en-US" dirty="0" smtClean="0"/>
              <a:t>Versioning used w/snapshot isolation levels </a:t>
            </a:r>
          </a:p>
          <a:p>
            <a:pPr lvl="1"/>
            <a:r>
              <a:rPr lang="en-US" dirty="0" smtClean="0"/>
              <a:t>Model relies on maintaining multiple copies of data to avoid “problems” but allow maximum concurrency</a:t>
            </a:r>
          </a:p>
          <a:p>
            <a:pPr lvl="1"/>
            <a:r>
              <a:rPr lang="en-US" dirty="0" smtClean="0"/>
              <a:t>Only the real data is written to, protected by a write lock</a:t>
            </a:r>
          </a:p>
          <a:p>
            <a:pPr lvl="1"/>
            <a:r>
              <a:rPr lang="en-US" dirty="0" smtClean="0"/>
              <a:t>Copies of the data are read, so no read locks are necessary</a:t>
            </a:r>
          </a:p>
          <a:p>
            <a:pPr lvl="1"/>
            <a:r>
              <a:rPr lang="en-US" dirty="0" smtClean="0"/>
              <a:t>Copies in tempdb, cost 14 bytes + row size</a:t>
            </a:r>
          </a:p>
          <a:p>
            <a:pPr lvl="2"/>
            <a:r>
              <a:rPr lang="en-US" dirty="0" smtClean="0"/>
              <a:t>can cause page splits in version store</a:t>
            </a:r>
          </a:p>
          <a:p>
            <a:pPr lvl="2"/>
            <a:r>
              <a:rPr lang="en-US" dirty="0" smtClean="0"/>
              <a:t>versions kept when snapshot enabled, whether or not any users using snapshot</a:t>
            </a:r>
          </a:p>
          <a:p>
            <a:pPr lvl="2"/>
            <a:r>
              <a:rPr lang="en-US" dirty="0" smtClean="0"/>
              <a:t>versions are garbage collected</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spect="1" noChangeArrowheads="1"/>
          </p:cNvSpPr>
          <p:nvPr>
            <p:ph type="title"/>
          </p:nvPr>
        </p:nvSpPr>
        <p:spPr/>
        <p:txBody>
          <a:bodyPr/>
          <a:lstStyle/>
          <a:p>
            <a:r>
              <a:rPr lang="en-US" dirty="0" smtClean="0"/>
              <a:t>Snapshot Transactions Metadata</a:t>
            </a:r>
            <a:endParaRPr lang="en-US" dirty="0"/>
          </a:p>
        </p:txBody>
      </p:sp>
      <p:sp>
        <p:nvSpPr>
          <p:cNvPr id="401411" name="Rectangle 3"/>
          <p:cNvSpPr>
            <a:spLocks noGrp="1" noChangeAspect="1" noChangeArrowheads="1"/>
          </p:cNvSpPr>
          <p:nvPr>
            <p:ph type="body" idx="1"/>
          </p:nvPr>
        </p:nvSpPr>
        <p:spPr/>
        <p:txBody>
          <a:bodyPr/>
          <a:lstStyle/>
          <a:p>
            <a:pPr>
              <a:lnSpc>
                <a:spcPct val="85000"/>
              </a:lnSpc>
            </a:pPr>
            <a:r>
              <a:rPr lang="en-US" dirty="0"/>
              <a:t>New functions for snapshot</a:t>
            </a:r>
          </a:p>
          <a:p>
            <a:pPr lvl="1">
              <a:lnSpc>
                <a:spcPct val="85000"/>
              </a:lnSpc>
            </a:pPr>
            <a:r>
              <a:rPr lang="en-US" dirty="0"/>
              <a:t>System views</a:t>
            </a:r>
          </a:p>
          <a:p>
            <a:pPr lvl="2">
              <a:lnSpc>
                <a:spcPct val="85000"/>
              </a:lnSpc>
            </a:pPr>
            <a:r>
              <a:rPr lang="en-US" dirty="0" err="1"/>
              <a:t>sys.databases</a:t>
            </a:r>
            <a:r>
              <a:rPr lang="en-US" dirty="0"/>
              <a:t> - is snapshot, </a:t>
            </a:r>
            <a:r>
              <a:rPr lang="en-US" dirty="0" err="1"/>
              <a:t>read_committed</a:t>
            </a:r>
            <a:r>
              <a:rPr lang="en-US" dirty="0"/>
              <a:t> snapshot on?</a:t>
            </a:r>
          </a:p>
          <a:p>
            <a:pPr lvl="1">
              <a:lnSpc>
                <a:spcPct val="85000"/>
              </a:lnSpc>
            </a:pPr>
            <a:r>
              <a:rPr lang="en-US" dirty="0"/>
              <a:t>Dynamic Management views</a:t>
            </a:r>
          </a:p>
          <a:p>
            <a:pPr lvl="2">
              <a:lnSpc>
                <a:spcPct val="85000"/>
              </a:lnSpc>
            </a:pPr>
            <a:r>
              <a:rPr lang="en-US" dirty="0" err="1" smtClean="0"/>
              <a:t>sys.dm_tran_top_version_generators</a:t>
            </a:r>
            <a:r>
              <a:rPr lang="en-US" dirty="0" smtClean="0"/>
              <a:t> </a:t>
            </a:r>
            <a:r>
              <a:rPr lang="en-US" dirty="0"/>
              <a:t>- tables with most versions</a:t>
            </a:r>
          </a:p>
          <a:p>
            <a:pPr lvl="2">
              <a:lnSpc>
                <a:spcPct val="85000"/>
              </a:lnSpc>
            </a:pPr>
            <a:r>
              <a:rPr lang="en-US" dirty="0" err="1"/>
              <a:t>sys.dm_tran_current_transaction</a:t>
            </a:r>
            <a:r>
              <a:rPr lang="en-US" dirty="0"/>
              <a:t> - contains sequence number info for snapshot </a:t>
            </a:r>
            <a:r>
              <a:rPr lang="en-US" dirty="0" err="1"/>
              <a:t>tx</a:t>
            </a:r>
            <a:endParaRPr lang="en-US" dirty="0"/>
          </a:p>
          <a:p>
            <a:pPr lvl="2">
              <a:lnSpc>
                <a:spcPct val="85000"/>
              </a:lnSpc>
            </a:pPr>
            <a:r>
              <a:rPr lang="en-US" dirty="0" err="1"/>
              <a:t>sys.dm_tran_current_snapshot</a:t>
            </a:r>
            <a:r>
              <a:rPr lang="en-US" dirty="0"/>
              <a:t> - current </a:t>
            </a:r>
            <a:r>
              <a:rPr lang="en-US" dirty="0" err="1"/>
              <a:t>seq</a:t>
            </a:r>
            <a:r>
              <a:rPr lang="en-US" dirty="0"/>
              <a:t> num</a:t>
            </a:r>
          </a:p>
          <a:p>
            <a:pPr lvl="2">
              <a:lnSpc>
                <a:spcPct val="85000"/>
              </a:lnSpc>
            </a:pPr>
            <a:r>
              <a:rPr lang="en-US" dirty="0" err="1" smtClean="0"/>
              <a:t>sys.dm_tran_transactions_snapshot</a:t>
            </a:r>
            <a:r>
              <a:rPr lang="en-US" dirty="0" smtClean="0"/>
              <a:t> </a:t>
            </a:r>
            <a:r>
              <a:rPr lang="en-US" dirty="0"/>
              <a:t>- sequence numbers of active </a:t>
            </a:r>
            <a:r>
              <a:rPr lang="en-US" dirty="0" err="1"/>
              <a:t>tx</a:t>
            </a:r>
            <a:r>
              <a:rPr lang="en-US" dirty="0"/>
              <a:t> when snapshot </a:t>
            </a:r>
            <a:r>
              <a:rPr lang="en-US" dirty="0" err="1"/>
              <a:t>tx</a:t>
            </a:r>
            <a:r>
              <a:rPr lang="en-US" dirty="0"/>
              <a:t> starts</a:t>
            </a:r>
          </a:p>
          <a:p>
            <a:pPr lvl="2">
              <a:lnSpc>
                <a:spcPct val="85000"/>
              </a:lnSpc>
            </a:pPr>
            <a:r>
              <a:rPr lang="en-US" dirty="0" err="1" smtClean="0"/>
              <a:t>sys.dm_tran_active_snapshot_database_transactions</a:t>
            </a:r>
            <a:r>
              <a:rPr lang="en-US" dirty="0" smtClean="0"/>
              <a:t> </a:t>
            </a:r>
            <a:r>
              <a:rPr lang="en-US" dirty="0"/>
              <a:t>- all active </a:t>
            </a:r>
            <a:r>
              <a:rPr lang="en-US" dirty="0" err="1"/>
              <a:t>tx</a:t>
            </a:r>
            <a:r>
              <a:rPr lang="en-US" dirty="0"/>
              <a:t> that can generate versions</a:t>
            </a:r>
          </a:p>
          <a:p>
            <a:pPr lvl="2">
              <a:lnSpc>
                <a:spcPct val="85000"/>
              </a:lnSpc>
            </a:pPr>
            <a:r>
              <a:rPr lang="en-US" dirty="0" err="1"/>
              <a:t>sys.dm_tran_version_store</a:t>
            </a:r>
            <a:r>
              <a:rPr lang="en-US" dirty="0"/>
              <a:t> - all version store rows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spect="1" noChangeArrowheads="1"/>
          </p:cNvSpPr>
          <p:nvPr>
            <p:ph type="title"/>
          </p:nvPr>
        </p:nvSpPr>
        <p:spPr/>
        <p:txBody>
          <a:bodyPr/>
          <a:lstStyle/>
          <a:p>
            <a:r>
              <a:rPr lang="en-US" smtClean="0"/>
              <a:t>Availability, What About Locking?</a:t>
            </a:r>
            <a:endParaRPr lang="en-US"/>
          </a:p>
        </p:txBody>
      </p:sp>
      <p:sp>
        <p:nvSpPr>
          <p:cNvPr id="332803" name="Rectangle 3"/>
          <p:cNvSpPr>
            <a:spLocks noGrp="1" noChangeAspect="1" noChangeArrowheads="1"/>
          </p:cNvSpPr>
          <p:nvPr>
            <p:ph type="body" idx="1"/>
          </p:nvPr>
        </p:nvSpPr>
        <p:spPr/>
        <p:txBody>
          <a:bodyPr/>
          <a:lstStyle/>
          <a:p>
            <a:r>
              <a:rPr lang="en-US" dirty="0" smtClean="0"/>
              <a:t>ACID Transaction Design Requirements</a:t>
            </a:r>
          </a:p>
          <a:p>
            <a:pPr lvl="1"/>
            <a:r>
              <a:rPr lang="en-US" dirty="0" smtClean="0"/>
              <a:t>Atomicity  Consistency  Isolation  Durability</a:t>
            </a:r>
          </a:p>
          <a:p>
            <a:r>
              <a:rPr lang="en-US" dirty="0" smtClean="0"/>
              <a:t>Isolation Levels</a:t>
            </a:r>
          </a:p>
          <a:p>
            <a:pPr lvl="1"/>
            <a:r>
              <a:rPr lang="en-US" dirty="0" smtClean="0"/>
              <a:t>Level 0 – Read Uncommitted</a:t>
            </a:r>
          </a:p>
          <a:p>
            <a:pPr lvl="1"/>
            <a:r>
              <a:rPr lang="en-US" dirty="0" smtClean="0"/>
              <a:t>Level 1 – Read Committed</a:t>
            </a:r>
          </a:p>
          <a:p>
            <a:pPr lvl="1"/>
            <a:r>
              <a:rPr lang="en-US" dirty="0" smtClean="0"/>
              <a:t>Level 2 – Repeatable Reads</a:t>
            </a:r>
          </a:p>
          <a:p>
            <a:pPr lvl="1"/>
            <a:r>
              <a:rPr lang="en-US" dirty="0" smtClean="0"/>
              <a:t>Level 3 – </a:t>
            </a:r>
            <a:r>
              <a:rPr lang="en-US" dirty="0" err="1" smtClean="0"/>
              <a:t>Serializable</a:t>
            </a:r>
            <a:endParaRPr lang="en-US" dirty="0" smtClean="0"/>
          </a:p>
          <a:p>
            <a:r>
              <a:rPr lang="en-US" dirty="0" smtClean="0"/>
              <a:t>Default Isolation Level is ANSI/ISO Level 1, Read Committed</a:t>
            </a:r>
          </a:p>
          <a:p>
            <a:r>
              <a:rPr lang="en-US" dirty="0"/>
              <a:t>D</a:t>
            </a:r>
            <a:r>
              <a:rPr lang="en-US" dirty="0" smtClean="0"/>
              <a:t>efault implementation uses locking	</a:t>
            </a:r>
          </a:p>
          <a:p>
            <a:pPr lvl="1"/>
            <a:r>
              <a:rPr lang="en-US" dirty="0" smtClean="0"/>
              <a:t>SQL Azure uses read committed snapshot </a:t>
            </a:r>
            <a:r>
              <a:rPr lang="en-US" dirty="0" err="1" smtClean="0"/>
              <a:t>iso</a:t>
            </a:r>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spect="1" noChangeArrowheads="1"/>
          </p:cNvSpPr>
          <p:nvPr>
            <p:ph type="title"/>
          </p:nvPr>
        </p:nvSpPr>
        <p:spPr/>
        <p:txBody>
          <a:bodyPr/>
          <a:lstStyle/>
          <a:p>
            <a:r>
              <a:rPr lang="en-US"/>
              <a:t>Tracking Snapshot Transactions</a:t>
            </a:r>
          </a:p>
        </p:txBody>
      </p:sp>
      <p:sp>
        <p:nvSpPr>
          <p:cNvPr id="408579" name="Rectangle 3"/>
          <p:cNvSpPr>
            <a:spLocks noGrp="1" noChangeAspect="1" noChangeArrowheads="1"/>
          </p:cNvSpPr>
          <p:nvPr>
            <p:ph type="body" idx="1"/>
          </p:nvPr>
        </p:nvSpPr>
        <p:spPr/>
        <p:txBody>
          <a:bodyPr/>
          <a:lstStyle/>
          <a:p>
            <a:r>
              <a:rPr lang="en-US" dirty="0"/>
              <a:t>Counters in performance monitor</a:t>
            </a:r>
          </a:p>
          <a:p>
            <a:pPr lvl="1"/>
            <a:r>
              <a:rPr lang="en-US" dirty="0" smtClean="0"/>
              <a:t>Version </a:t>
            </a:r>
            <a:r>
              <a:rPr lang="en-US" dirty="0"/>
              <a:t>store </a:t>
            </a:r>
            <a:r>
              <a:rPr lang="en-US" dirty="0" smtClean="0"/>
              <a:t>generation </a:t>
            </a:r>
            <a:r>
              <a:rPr lang="en-US" dirty="0"/>
              <a:t>rate (</a:t>
            </a:r>
            <a:r>
              <a:rPr lang="en-US" dirty="0" smtClean="0"/>
              <a:t>KB/sec) </a:t>
            </a:r>
          </a:p>
          <a:p>
            <a:pPr lvl="1"/>
            <a:r>
              <a:rPr lang="en-US" dirty="0" smtClean="0"/>
              <a:t>Version store cleanup rate (KB/sec)</a:t>
            </a:r>
            <a:endParaRPr lang="en-US" dirty="0"/>
          </a:p>
          <a:p>
            <a:pPr lvl="1"/>
            <a:r>
              <a:rPr lang="en-US" dirty="0"/>
              <a:t>Size of current version store (KB) </a:t>
            </a:r>
          </a:p>
          <a:p>
            <a:pPr lvl="1"/>
            <a:r>
              <a:rPr lang="en-US" dirty="0" smtClean="0"/>
              <a:t>Space </a:t>
            </a:r>
            <a:r>
              <a:rPr lang="en-US" dirty="0"/>
              <a:t>used in the version store for each database (KB) </a:t>
            </a:r>
          </a:p>
          <a:p>
            <a:pPr lvl="1"/>
            <a:r>
              <a:rPr lang="en-US" dirty="0"/>
              <a:t>Longest running time in any snapshot transaction (seconds) </a:t>
            </a:r>
            <a:endParaRPr lang="en-US" dirty="0" smtClean="0"/>
          </a:p>
          <a:p>
            <a:pPr lvl="1"/>
            <a:r>
              <a:rPr lang="en-US" dirty="0" smtClean="0"/>
              <a:t>Free space in TEMPDB</a:t>
            </a:r>
            <a:endParaRPr lang="en-US" dirty="0"/>
          </a:p>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ChangeAspect="1" noChangeArrowheads="1"/>
          </p:cNvSpPr>
          <p:nvPr>
            <p:ph type="title"/>
          </p:nvPr>
        </p:nvSpPr>
        <p:spPr/>
        <p:txBody>
          <a:bodyPr/>
          <a:lstStyle/>
          <a:p>
            <a:r>
              <a:rPr lang="en-US" dirty="0"/>
              <a:t>Versioning </a:t>
            </a:r>
            <a:r>
              <a:rPr lang="en-US" dirty="0" smtClean="0"/>
              <a:t>Drawbacks</a:t>
            </a:r>
            <a:endParaRPr lang="en-US" dirty="0"/>
          </a:p>
        </p:txBody>
      </p:sp>
      <p:sp>
        <p:nvSpPr>
          <p:cNvPr id="403459" name="Rectangle 3"/>
          <p:cNvSpPr>
            <a:spLocks noGrp="1" noChangeAspect="1" noChangeArrowheads="1"/>
          </p:cNvSpPr>
          <p:nvPr>
            <p:ph type="body" idx="1"/>
          </p:nvPr>
        </p:nvSpPr>
        <p:spPr/>
        <p:txBody>
          <a:bodyPr>
            <a:normAutofit fontScale="92500"/>
          </a:bodyPr>
          <a:lstStyle/>
          <a:p>
            <a:r>
              <a:rPr lang="en-US" dirty="0"/>
              <a:t>Versioning is not without cost</a:t>
            </a:r>
          </a:p>
          <a:p>
            <a:r>
              <a:rPr lang="en-US" dirty="0"/>
              <a:t>Takes up space in </a:t>
            </a:r>
            <a:r>
              <a:rPr lang="en-US" dirty="0" err="1"/>
              <a:t>tempdb</a:t>
            </a:r>
            <a:endParaRPr lang="en-US" dirty="0"/>
          </a:p>
          <a:p>
            <a:pPr lvl="1"/>
            <a:r>
              <a:rPr lang="en-US" dirty="0"/>
              <a:t>versions kept regardless of usage</a:t>
            </a:r>
          </a:p>
          <a:p>
            <a:pPr lvl="1"/>
            <a:r>
              <a:rPr lang="en-US" dirty="0"/>
              <a:t>space usage must be planned</a:t>
            </a:r>
          </a:p>
          <a:p>
            <a:pPr lvl="1"/>
            <a:r>
              <a:rPr lang="en-US" dirty="0"/>
              <a:t>up to twice as much I/O for updates</a:t>
            </a:r>
          </a:p>
          <a:p>
            <a:r>
              <a:rPr lang="en-US" dirty="0"/>
              <a:t>Readers must read through saved versions</a:t>
            </a:r>
          </a:p>
          <a:p>
            <a:pPr lvl="1"/>
            <a:r>
              <a:rPr lang="en-US" dirty="0"/>
              <a:t>more versions, slower reads</a:t>
            </a:r>
          </a:p>
          <a:p>
            <a:r>
              <a:rPr lang="en-US" dirty="0"/>
              <a:t>Conflict detection can cause updates to roll back</a:t>
            </a:r>
          </a:p>
          <a:p>
            <a:pPr lvl="1"/>
            <a:r>
              <a:rPr lang="en-US" dirty="0" err="1"/>
              <a:t>Msg</a:t>
            </a:r>
            <a:r>
              <a:rPr lang="en-US" dirty="0"/>
              <a:t> 3960, Level 16, State 1, Line 1. Cannot use snapshot isolation to access table 'authors' in database 'pubs'. Snapshot transaction aborted due to update conflict. Retry transaction.</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spect="1" noChangeArrowheads="1"/>
          </p:cNvSpPr>
          <p:nvPr>
            <p:ph type="title"/>
          </p:nvPr>
        </p:nvSpPr>
        <p:spPr/>
        <p:txBody>
          <a:bodyPr/>
          <a:lstStyle/>
          <a:p>
            <a:r>
              <a:rPr lang="en-US"/>
              <a:t>Snapshot isolation and locking</a:t>
            </a:r>
          </a:p>
        </p:txBody>
      </p:sp>
      <p:sp>
        <p:nvSpPr>
          <p:cNvPr id="405507" name="Rectangle 3"/>
          <p:cNvSpPr>
            <a:spLocks noGrp="1" noChangeAspect="1" noChangeArrowheads="1"/>
          </p:cNvSpPr>
          <p:nvPr>
            <p:ph type="body" idx="1"/>
          </p:nvPr>
        </p:nvSpPr>
        <p:spPr/>
        <p:txBody>
          <a:bodyPr/>
          <a:lstStyle/>
          <a:p>
            <a:r>
              <a:rPr lang="en-US" dirty="0"/>
              <a:t>You can lock during snapshot transaction if needed</a:t>
            </a:r>
          </a:p>
          <a:p>
            <a:pPr lvl="1"/>
            <a:r>
              <a:rPr lang="en-US" dirty="0" smtClean="0"/>
              <a:t>Read locks even </a:t>
            </a:r>
            <a:r>
              <a:rPr lang="en-US" dirty="0"/>
              <a:t>if statement-level turned on</a:t>
            </a:r>
          </a:p>
          <a:p>
            <a:pPr lvl="2"/>
            <a:r>
              <a:rPr lang="en-US" dirty="0" smtClean="0"/>
              <a:t>New </a:t>
            </a:r>
            <a:r>
              <a:rPr lang="en-US" dirty="0"/>
              <a:t>hint </a:t>
            </a:r>
            <a:r>
              <a:rPr lang="en-US" dirty="0" smtClean="0"/>
              <a:t>READCOMMITTEDLOCK permits </a:t>
            </a:r>
            <a:r>
              <a:rPr lang="en-US" dirty="0"/>
              <a:t>combination of versioning and </a:t>
            </a:r>
            <a:r>
              <a:rPr lang="en-US" dirty="0" smtClean="0"/>
              <a:t>locking</a:t>
            </a:r>
          </a:p>
          <a:p>
            <a:pPr lvl="2"/>
            <a:r>
              <a:rPr lang="en-US" dirty="0" smtClean="0"/>
              <a:t>Read locks needed inside trigger used as a constraint, else old versions read </a:t>
            </a:r>
            <a:endParaRPr lang="en-US" dirty="0"/>
          </a:p>
          <a:p>
            <a:pPr lvl="1"/>
            <a:r>
              <a:rPr lang="en-US" dirty="0" smtClean="0"/>
              <a:t>Equivalent </a:t>
            </a:r>
            <a:r>
              <a:rPr lang="en-US" dirty="0"/>
              <a:t>of "SELECT FOR UPDATE"</a:t>
            </a:r>
          </a:p>
          <a:p>
            <a:pPr lvl="2"/>
            <a:r>
              <a:rPr lang="en-US" dirty="0" smtClean="0"/>
              <a:t>Use UPDLOCK w/statement </a:t>
            </a:r>
            <a:r>
              <a:rPr lang="en-US" dirty="0"/>
              <a:t>snapshot</a:t>
            </a:r>
          </a:p>
          <a:p>
            <a:pPr lvl="2"/>
            <a:r>
              <a:rPr lang="en-US" dirty="0"/>
              <a:t>FOR UPDATE supported only in DECLARE CURSOR in SQL Server</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spect="1" noChangeArrowheads="1"/>
          </p:cNvSpPr>
          <p:nvPr>
            <p:ph type="title"/>
          </p:nvPr>
        </p:nvSpPr>
        <p:spPr/>
        <p:txBody>
          <a:bodyPr/>
          <a:lstStyle/>
          <a:p>
            <a:r>
              <a:rPr lang="en-US" smtClean="0"/>
              <a:t>Review</a:t>
            </a:r>
            <a:endParaRPr lang="en-US"/>
          </a:p>
        </p:txBody>
      </p:sp>
      <p:sp>
        <p:nvSpPr>
          <p:cNvPr id="370691" name="Rectangle 3"/>
          <p:cNvSpPr>
            <a:spLocks noGrp="1" noChangeAspect="1" noChangeArrowheads="1"/>
          </p:cNvSpPr>
          <p:nvPr>
            <p:ph type="body" idx="1"/>
          </p:nvPr>
        </p:nvSpPr>
        <p:spPr/>
        <p:txBody>
          <a:bodyPr/>
          <a:lstStyle/>
          <a:p>
            <a:r>
              <a:rPr lang="en-US" smtClean="0"/>
              <a:t>Availability, What About Locking?</a:t>
            </a:r>
          </a:p>
          <a:p>
            <a:r>
              <a:rPr lang="en-US" smtClean="0"/>
              <a:t>ACID Properties</a:t>
            </a:r>
          </a:p>
          <a:p>
            <a:r>
              <a:rPr lang="en-US" smtClean="0"/>
              <a:t>Understanding Isolation Levels</a:t>
            </a:r>
          </a:p>
          <a:p>
            <a:r>
              <a:rPr lang="en-US" smtClean="0"/>
              <a:t>Controlling Isolation Levels</a:t>
            </a:r>
          </a:p>
          <a:p>
            <a:r>
              <a:rPr lang="en-US" smtClean="0"/>
              <a:t>Allowing Read Committed Using Statement-level Snapshot</a:t>
            </a:r>
          </a:p>
          <a:p>
            <a:r>
              <a:rPr lang="en-US" smtClean="0"/>
              <a:t>Allowing Snapshot Isolation</a:t>
            </a:r>
          </a:p>
          <a:p>
            <a:r>
              <a:rPr lang="en-US" smtClean="0"/>
              <a:t>Potential Conflicts</a:t>
            </a:r>
          </a:p>
          <a:p>
            <a:endParaRPr 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spect="1" noChangeArrowheads="1"/>
          </p:cNvSpPr>
          <p:nvPr>
            <p:ph type="title"/>
          </p:nvPr>
        </p:nvSpPr>
        <p:spPr/>
        <p:txBody>
          <a:bodyPr/>
          <a:lstStyle/>
          <a:p>
            <a:r>
              <a:rPr lang="en-US"/>
              <a:t>Resources</a:t>
            </a:r>
          </a:p>
        </p:txBody>
      </p:sp>
      <p:sp>
        <p:nvSpPr>
          <p:cNvPr id="411651" name="Rectangle 3"/>
          <p:cNvSpPr>
            <a:spLocks noGrp="1" noChangeAspect="1" noChangeArrowheads="1"/>
          </p:cNvSpPr>
          <p:nvPr>
            <p:ph type="body" idx="1"/>
          </p:nvPr>
        </p:nvSpPr>
        <p:spPr/>
        <p:txBody>
          <a:bodyPr/>
          <a:lstStyle/>
          <a:p>
            <a:r>
              <a:rPr lang="en-US" dirty="0">
                <a:effectLst/>
              </a:rPr>
              <a:t>A Developer's Guide to SQL Server 2005 - </a:t>
            </a:r>
            <a:r>
              <a:rPr lang="en-US" dirty="0" err="1">
                <a:effectLst/>
              </a:rPr>
              <a:t>Ch</a:t>
            </a:r>
            <a:r>
              <a:rPr lang="en-US" dirty="0">
                <a:effectLst/>
              </a:rPr>
              <a:t> 7, Addison-Wesley, </a:t>
            </a:r>
            <a:r>
              <a:rPr lang="en-US" i="1" dirty="0">
                <a:effectLst/>
              </a:rPr>
              <a:t>Bob Beauchemin and Dan Sullivan</a:t>
            </a:r>
            <a:endParaRPr lang="en-US" dirty="0"/>
          </a:p>
          <a:p>
            <a:r>
              <a:rPr lang="en-US" i="1" dirty="0"/>
              <a:t>SQL Server 2005 Row Versioning-Based Transaction </a:t>
            </a:r>
            <a:r>
              <a:rPr lang="en-US" i="1" dirty="0" smtClean="0"/>
              <a:t>Isolation</a:t>
            </a:r>
            <a:r>
              <a:rPr lang="en-US" dirty="0" smtClean="0"/>
              <a:t>, Neal Graves and Kimberly </a:t>
            </a:r>
            <a:r>
              <a:rPr lang="en-US" dirty="0"/>
              <a:t>L. Tripp </a:t>
            </a:r>
            <a:endParaRPr lang="en-US" dirty="0" smtClean="0"/>
          </a:p>
          <a:p>
            <a:pPr lvl="1"/>
            <a:r>
              <a:rPr lang="en-US" dirty="0">
                <a:hlinkClick r:id="rId2"/>
              </a:rPr>
              <a:t>http://</a:t>
            </a:r>
            <a:r>
              <a:rPr lang="en-US" dirty="0" smtClean="0">
                <a:hlinkClick r:id="rId2"/>
              </a:rPr>
              <a:t>msdn.microsoft.com/en-us/library/ms345124.aspx</a:t>
            </a:r>
            <a:r>
              <a:rPr lang="en-US" dirty="0" smtClean="0"/>
              <a:t> </a:t>
            </a:r>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spect="1" noChangeArrowheads="1"/>
          </p:cNvSpPr>
          <p:nvPr>
            <p:ph type="title"/>
          </p:nvPr>
        </p:nvSpPr>
        <p:spPr/>
        <p:txBody>
          <a:bodyPr/>
          <a:lstStyle/>
          <a:p>
            <a:r>
              <a:rPr lang="en-US" smtClean="0"/>
              <a:t>ACID Properties</a:t>
            </a:r>
            <a:endParaRPr lang="en-US"/>
          </a:p>
        </p:txBody>
      </p:sp>
      <p:sp>
        <p:nvSpPr>
          <p:cNvPr id="333827" name="Rectangle 3"/>
          <p:cNvSpPr>
            <a:spLocks noGrp="1" noChangeAspect="1" noChangeArrowheads="1"/>
          </p:cNvSpPr>
          <p:nvPr>
            <p:ph type="body" idx="1"/>
          </p:nvPr>
        </p:nvSpPr>
        <p:spPr/>
        <p:txBody>
          <a:bodyPr>
            <a:normAutofit fontScale="92500" lnSpcReduction="10000"/>
          </a:bodyPr>
          <a:lstStyle/>
          <a:p>
            <a:r>
              <a:rPr lang="en-US" dirty="0" smtClean="0"/>
              <a:t>Atomicity</a:t>
            </a:r>
          </a:p>
          <a:p>
            <a:pPr lvl="1"/>
            <a:r>
              <a:rPr lang="en-US" dirty="0" smtClean="0"/>
              <a:t>A transaction must be an atomic unit of work; either all of its modifications are performed, or none</a:t>
            </a:r>
          </a:p>
          <a:p>
            <a:r>
              <a:rPr lang="en-US" dirty="0" smtClean="0"/>
              <a:t>Consistency</a:t>
            </a:r>
            <a:endParaRPr lang="en-US" dirty="0" smtClean="0">
              <a:sym typeface="Wingdings" pitchFamily="2" charset="2"/>
            </a:endParaRPr>
          </a:p>
          <a:p>
            <a:pPr lvl="1"/>
            <a:r>
              <a:rPr lang="en-US" dirty="0" smtClean="0"/>
              <a:t>When completed, a transaction must leave all data and all related structures in a consistent state </a:t>
            </a:r>
          </a:p>
          <a:p>
            <a:r>
              <a:rPr lang="en-US" dirty="0" smtClean="0"/>
              <a:t>Isolation</a:t>
            </a:r>
            <a:endParaRPr lang="en-US" dirty="0" smtClean="0">
              <a:sym typeface="Wingdings" pitchFamily="2" charset="2"/>
            </a:endParaRPr>
          </a:p>
          <a:p>
            <a:pPr lvl="1"/>
            <a:r>
              <a:rPr lang="en-US" dirty="0" smtClean="0">
                <a:solidFill>
                  <a:schemeClr val="tx2"/>
                </a:solidFill>
              </a:rPr>
              <a:t>A transaction either sees data in the state it was in before another concurrent transaction modified it, or it sees the data after the second transaction has completed, but it does not see an intermediate state</a:t>
            </a:r>
            <a:r>
              <a:rPr lang="en-US" dirty="0" smtClean="0"/>
              <a:t> </a:t>
            </a:r>
          </a:p>
          <a:p>
            <a:r>
              <a:rPr lang="en-US" dirty="0" smtClean="0"/>
              <a:t>Durability</a:t>
            </a:r>
            <a:endParaRPr lang="en-US" dirty="0" smtClean="0">
              <a:sym typeface="Wingdings" pitchFamily="2" charset="2"/>
            </a:endParaRPr>
          </a:p>
          <a:p>
            <a:pPr lvl="1"/>
            <a:r>
              <a:rPr lang="en-US" dirty="0" smtClean="0"/>
              <a:t>Transaction should persist despite system failure</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spect="1" noChangeArrowheads="1"/>
          </p:cNvSpPr>
          <p:nvPr>
            <p:ph type="title"/>
          </p:nvPr>
        </p:nvSpPr>
        <p:spPr/>
        <p:txBody>
          <a:bodyPr/>
          <a:lstStyle/>
          <a:p>
            <a:r>
              <a:rPr lang="en-GB"/>
              <a:t>Concurrency Problems</a:t>
            </a:r>
          </a:p>
        </p:txBody>
      </p:sp>
      <p:sp>
        <p:nvSpPr>
          <p:cNvPr id="373763" name="Rectangle 3"/>
          <p:cNvSpPr>
            <a:spLocks noGrp="1" noChangeAspect="1" noChangeArrowheads="1"/>
          </p:cNvSpPr>
          <p:nvPr>
            <p:ph type="body" idx="1"/>
          </p:nvPr>
        </p:nvSpPr>
        <p:spPr/>
        <p:txBody>
          <a:bodyPr/>
          <a:lstStyle/>
          <a:p>
            <a:r>
              <a:rPr lang="en-GB"/>
              <a:t>SQL Server transaction isolation solves four major concurrency problems</a:t>
            </a:r>
          </a:p>
          <a:p>
            <a:pPr lvl="1"/>
            <a:r>
              <a:rPr lang="en-GB"/>
              <a:t>Lost updates occur when two writers modify the same piece of state</a:t>
            </a:r>
          </a:p>
          <a:p>
            <a:pPr lvl="1"/>
            <a:r>
              <a:rPr lang="en-GB"/>
              <a:t>Dirty read occur when a reader reads uncommitted data</a:t>
            </a:r>
          </a:p>
          <a:p>
            <a:pPr lvl="1"/>
            <a:r>
              <a:rPr lang="en-GB"/>
              <a:t>Unrepeatable read occurs when existing row change within a transaction</a:t>
            </a:r>
          </a:p>
          <a:p>
            <a:pPr lvl="1"/>
            <a:r>
              <a:rPr lang="en-GB"/>
              <a:t>Phantoms occur when new rows are added and appear within a transaction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ChangeAspect="1" noChangeArrowheads="1"/>
          </p:cNvSpPr>
          <p:nvPr>
            <p:ph type="title"/>
          </p:nvPr>
        </p:nvSpPr>
        <p:spPr/>
        <p:txBody>
          <a:bodyPr/>
          <a:lstStyle/>
          <a:p>
            <a:r>
              <a:rPr lang="en-GB" smtClean="0"/>
              <a:t>Basic Lock Types</a:t>
            </a:r>
            <a:endParaRPr lang="en-GB"/>
          </a:p>
        </p:txBody>
      </p:sp>
      <p:sp>
        <p:nvSpPr>
          <p:cNvPr id="378883" name="Rectangle 3"/>
          <p:cNvSpPr>
            <a:spLocks noGrp="1" noChangeAspect="1" noChangeArrowheads="1"/>
          </p:cNvSpPr>
          <p:nvPr>
            <p:ph type="body" idx="1"/>
          </p:nvPr>
        </p:nvSpPr>
        <p:spPr/>
        <p:txBody>
          <a:bodyPr/>
          <a:lstStyle/>
          <a:p>
            <a:r>
              <a:rPr lang="en-GB" smtClean="0"/>
              <a:t>SQL Server insures isolation by means of locking</a:t>
            </a:r>
          </a:p>
          <a:p>
            <a:pPr lvl="1"/>
            <a:r>
              <a:rPr lang="en-GB" smtClean="0"/>
              <a:t>Write locks are exclusive locks, read locks allow other readers</a:t>
            </a:r>
          </a:p>
          <a:p>
            <a:pPr lvl="1"/>
            <a:r>
              <a:rPr lang="en-GB" smtClean="0"/>
              <a:t>A well-formed transaction acquires the correct lock type prior to using state</a:t>
            </a:r>
          </a:p>
          <a:p>
            <a:pPr lvl="1"/>
            <a:r>
              <a:rPr lang="en-GB" smtClean="0"/>
              <a:t>A two-phased transaction holds all locks until all locks have been acquired</a:t>
            </a:r>
          </a:p>
          <a:p>
            <a:pPr lvl="1"/>
            <a:r>
              <a:rPr lang="en-GB" smtClean="0"/>
              <a:t>Isolation levels determine how long locks are held</a:t>
            </a:r>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930" name="Picture 2" descr="locks"/>
          <p:cNvPicPr>
            <a:picLocks noChangeAspect="1" noChangeArrowheads="1"/>
          </p:cNvPicPr>
          <p:nvPr/>
        </p:nvPicPr>
        <p:blipFill>
          <a:blip r:embed="rId2" cstate="print"/>
          <a:srcRect/>
          <a:stretch>
            <a:fillRect/>
          </a:stretch>
        </p:blipFill>
        <p:spPr bwMode="auto">
          <a:xfrm>
            <a:off x="1000125" y="2355850"/>
            <a:ext cx="7362825" cy="1350963"/>
          </a:xfrm>
          <a:prstGeom prst="rect">
            <a:avLst/>
          </a:prstGeom>
          <a:noFill/>
          <a:ln w="9525">
            <a:noFill/>
            <a:miter lim="800000"/>
            <a:headEnd/>
            <a:tailEnd/>
          </a:ln>
          <a:effectLst/>
        </p:spPr>
      </p:pic>
      <p:sp>
        <p:nvSpPr>
          <p:cNvPr id="380933" name="Rectangle 5"/>
          <p:cNvSpPr>
            <a:spLocks noChangeAspect="1" noChangeArrowheads="1"/>
          </p:cNvSpPr>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a:spAutoFit/>
          </a:bodyPr>
          <a:lstStyle/>
          <a:p>
            <a:r>
              <a:rPr lang="en-GB" sz="4400"/>
              <a:t>Read and Write Locks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ChangeArrowheads="1"/>
          </p:cNvSpPr>
          <p:nvPr/>
        </p:nvSpPr>
        <p:spPr bwMode="auto">
          <a:xfrm>
            <a:off x="2881313" y="1882775"/>
            <a:ext cx="3606800" cy="2298700"/>
          </a:xfrm>
          <a:prstGeom prst="rect">
            <a:avLst/>
          </a:prstGeom>
          <a:solidFill>
            <a:schemeClr val="tx1"/>
          </a:solidFill>
          <a:ln w="9525">
            <a:solidFill>
              <a:schemeClr val="tx2"/>
            </a:solidFill>
            <a:miter lim="800000"/>
            <a:headEnd/>
            <a:tailEnd/>
          </a:ln>
          <a:effectLst/>
        </p:spPr>
        <p:txBody>
          <a:bodyPr wrap="none" anchor="ctr">
            <a:spAutoFit/>
          </a:bodyPr>
          <a:lstStyle/>
          <a:p>
            <a:pPr eaLnBrk="0" hangingPunct="0">
              <a:lnSpc>
                <a:spcPct val="100000"/>
              </a:lnSpc>
            </a:pPr>
            <a:r>
              <a:rPr lang="en-GB" sz="1800">
                <a:solidFill>
                  <a:schemeClr val="bg2"/>
                </a:solidFill>
                <a:latin typeface="Courier New" pitchFamily="49" charset="0"/>
              </a:rPr>
              <a:t>BEGIN TRAN</a:t>
            </a:r>
          </a:p>
          <a:p>
            <a:pPr eaLnBrk="0" hangingPunct="0">
              <a:lnSpc>
                <a:spcPct val="100000"/>
              </a:lnSpc>
            </a:pPr>
            <a:r>
              <a:rPr lang="en-GB" sz="1800">
                <a:solidFill>
                  <a:schemeClr val="bg2"/>
                </a:solidFill>
                <a:latin typeface="Courier New" pitchFamily="49" charset="0"/>
              </a:rPr>
              <a:t>	ReadLock(A)</a:t>
            </a:r>
          </a:p>
          <a:p>
            <a:pPr eaLnBrk="0" hangingPunct="0">
              <a:lnSpc>
                <a:spcPct val="100000"/>
              </a:lnSpc>
            </a:pPr>
            <a:r>
              <a:rPr lang="en-GB" sz="1800">
                <a:solidFill>
                  <a:schemeClr val="bg2"/>
                </a:solidFill>
                <a:latin typeface="Courier New" pitchFamily="49" charset="0"/>
              </a:rPr>
              <a:t>	DoRead(A)</a:t>
            </a:r>
          </a:p>
          <a:p>
            <a:pPr eaLnBrk="0" hangingPunct="0">
              <a:lnSpc>
                <a:spcPct val="100000"/>
              </a:lnSpc>
            </a:pPr>
            <a:r>
              <a:rPr lang="en-GB" sz="1800">
                <a:solidFill>
                  <a:schemeClr val="bg2"/>
                </a:solidFill>
                <a:latin typeface="Courier New" pitchFamily="49" charset="0"/>
              </a:rPr>
              <a:t>	ReadUnlock(A)</a:t>
            </a:r>
          </a:p>
          <a:p>
            <a:pPr eaLnBrk="0" hangingPunct="0">
              <a:lnSpc>
                <a:spcPct val="100000"/>
              </a:lnSpc>
            </a:pPr>
            <a:r>
              <a:rPr lang="en-GB" sz="1800">
                <a:solidFill>
                  <a:schemeClr val="bg2"/>
                </a:solidFill>
                <a:latin typeface="Courier New" pitchFamily="49" charset="0"/>
              </a:rPr>
              <a:t>	ReadLock(B)</a:t>
            </a:r>
          </a:p>
          <a:p>
            <a:pPr eaLnBrk="0" hangingPunct="0">
              <a:lnSpc>
                <a:spcPct val="100000"/>
              </a:lnSpc>
            </a:pPr>
            <a:r>
              <a:rPr lang="en-GB" sz="1800">
                <a:solidFill>
                  <a:schemeClr val="bg2"/>
                </a:solidFill>
                <a:latin typeface="Courier New" pitchFamily="49" charset="0"/>
              </a:rPr>
              <a:t>	DoRead(B)</a:t>
            </a:r>
          </a:p>
          <a:p>
            <a:pPr eaLnBrk="0" hangingPunct="0">
              <a:lnSpc>
                <a:spcPct val="100000"/>
              </a:lnSpc>
            </a:pPr>
            <a:r>
              <a:rPr lang="en-GB" sz="1800">
                <a:solidFill>
                  <a:schemeClr val="bg2"/>
                </a:solidFill>
                <a:latin typeface="Courier New" pitchFamily="49" charset="0"/>
              </a:rPr>
              <a:t>	ReadUnlock(B)</a:t>
            </a:r>
          </a:p>
          <a:p>
            <a:pPr eaLnBrk="0" hangingPunct="0">
              <a:lnSpc>
                <a:spcPct val="100000"/>
              </a:lnSpc>
            </a:pPr>
            <a:r>
              <a:rPr lang="en-GB" sz="1800">
                <a:solidFill>
                  <a:schemeClr val="bg2"/>
                </a:solidFill>
                <a:latin typeface="Courier New" pitchFamily="49" charset="0"/>
              </a:rPr>
              <a:t>COMMIT TRAN</a:t>
            </a:r>
            <a:r>
              <a:rPr lang="en-GB" sz="1800">
                <a:solidFill>
                  <a:schemeClr val="tx1"/>
                </a:solidFill>
                <a:latin typeface="Courier New" pitchFamily="49" charset="0"/>
              </a:rPr>
              <a:t>              </a:t>
            </a:r>
          </a:p>
        </p:txBody>
      </p:sp>
      <p:sp>
        <p:nvSpPr>
          <p:cNvPr id="381956" name="Rectangle 4"/>
          <p:cNvSpPr>
            <a:spLocks noChangeAspect="1" noChangeArrowheads="1"/>
          </p:cNvSpPr>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a:spAutoFit/>
          </a:bodyPr>
          <a:lstStyle/>
          <a:p>
            <a:r>
              <a:rPr lang="en-GB" sz="4400"/>
              <a:t>Two well formed read locks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ChangeArrowheads="1"/>
          </p:cNvSpPr>
          <p:nvPr/>
        </p:nvSpPr>
        <p:spPr bwMode="auto">
          <a:xfrm>
            <a:off x="2949575" y="1882775"/>
            <a:ext cx="3470275" cy="2298700"/>
          </a:xfrm>
          <a:prstGeom prst="rect">
            <a:avLst/>
          </a:prstGeom>
          <a:solidFill>
            <a:schemeClr val="tx1"/>
          </a:solidFill>
          <a:ln w="9525">
            <a:solidFill>
              <a:schemeClr val="tx2"/>
            </a:solidFill>
            <a:miter lim="800000"/>
            <a:headEnd/>
            <a:tailEnd/>
          </a:ln>
          <a:effectLst/>
        </p:spPr>
        <p:txBody>
          <a:bodyPr wrap="none" anchor="ctr">
            <a:spAutoFit/>
          </a:bodyPr>
          <a:lstStyle/>
          <a:p>
            <a:pPr eaLnBrk="0" hangingPunct="0">
              <a:lnSpc>
                <a:spcPct val="100000"/>
              </a:lnSpc>
            </a:pPr>
            <a:r>
              <a:rPr lang="en-GB" sz="1800">
                <a:solidFill>
                  <a:schemeClr val="bg2"/>
                </a:solidFill>
                <a:latin typeface="Courier New" pitchFamily="49" charset="0"/>
              </a:rPr>
              <a:t>BEGIN TRAN</a:t>
            </a:r>
          </a:p>
          <a:p>
            <a:pPr eaLnBrk="0" hangingPunct="0">
              <a:lnSpc>
                <a:spcPct val="100000"/>
              </a:lnSpc>
            </a:pPr>
            <a:r>
              <a:rPr lang="en-GB" sz="1800">
                <a:solidFill>
                  <a:schemeClr val="bg2"/>
                </a:solidFill>
                <a:latin typeface="Courier New" pitchFamily="49" charset="0"/>
              </a:rPr>
              <a:t>	ReadLock(A)</a:t>
            </a:r>
          </a:p>
          <a:p>
            <a:pPr eaLnBrk="0" hangingPunct="0">
              <a:lnSpc>
                <a:spcPct val="100000"/>
              </a:lnSpc>
            </a:pPr>
            <a:r>
              <a:rPr lang="en-GB" sz="1800">
                <a:solidFill>
                  <a:schemeClr val="bg2"/>
                </a:solidFill>
                <a:latin typeface="Courier New" pitchFamily="49" charset="0"/>
              </a:rPr>
              <a:t>	DoRead(A)</a:t>
            </a:r>
          </a:p>
          <a:p>
            <a:pPr eaLnBrk="0" hangingPunct="0">
              <a:lnSpc>
                <a:spcPct val="100000"/>
              </a:lnSpc>
            </a:pPr>
            <a:r>
              <a:rPr lang="en-GB" sz="1800">
                <a:solidFill>
                  <a:schemeClr val="bg2"/>
                </a:solidFill>
                <a:latin typeface="Courier New" pitchFamily="49" charset="0"/>
              </a:rPr>
              <a:t>	ReadLock(B)</a:t>
            </a:r>
          </a:p>
          <a:p>
            <a:pPr eaLnBrk="0" hangingPunct="0">
              <a:lnSpc>
                <a:spcPct val="100000"/>
              </a:lnSpc>
            </a:pPr>
            <a:r>
              <a:rPr lang="en-GB" sz="1800">
                <a:solidFill>
                  <a:schemeClr val="bg2"/>
                </a:solidFill>
                <a:latin typeface="Courier New" pitchFamily="49" charset="0"/>
              </a:rPr>
              <a:t>	DoRead(B)</a:t>
            </a:r>
          </a:p>
          <a:p>
            <a:pPr eaLnBrk="0" hangingPunct="0">
              <a:lnSpc>
                <a:spcPct val="100000"/>
              </a:lnSpc>
            </a:pPr>
            <a:r>
              <a:rPr lang="en-GB" sz="1800">
                <a:solidFill>
                  <a:schemeClr val="bg2"/>
                </a:solidFill>
                <a:latin typeface="Courier New" pitchFamily="49" charset="0"/>
              </a:rPr>
              <a:t>	ReadUnlock(A)</a:t>
            </a:r>
          </a:p>
          <a:p>
            <a:pPr eaLnBrk="0" hangingPunct="0">
              <a:lnSpc>
                <a:spcPct val="100000"/>
              </a:lnSpc>
            </a:pPr>
            <a:r>
              <a:rPr lang="en-GB" sz="1800">
                <a:solidFill>
                  <a:schemeClr val="bg2"/>
                </a:solidFill>
                <a:latin typeface="Courier New" pitchFamily="49" charset="0"/>
              </a:rPr>
              <a:t>	ReadUnlock(B)</a:t>
            </a:r>
          </a:p>
          <a:p>
            <a:pPr eaLnBrk="0" hangingPunct="0">
              <a:lnSpc>
                <a:spcPct val="100000"/>
              </a:lnSpc>
            </a:pPr>
            <a:r>
              <a:rPr lang="en-GB" sz="1800">
                <a:solidFill>
                  <a:schemeClr val="bg2"/>
                </a:solidFill>
                <a:latin typeface="Courier New" pitchFamily="49" charset="0"/>
              </a:rPr>
              <a:t>COMMIT TRAN</a:t>
            </a:r>
            <a:r>
              <a:rPr lang="en-GB" sz="1800">
                <a:solidFill>
                  <a:schemeClr val="tx1"/>
                </a:solidFill>
                <a:latin typeface="Courier New" pitchFamily="49" charset="0"/>
              </a:rPr>
              <a:t>             </a:t>
            </a:r>
          </a:p>
        </p:txBody>
      </p:sp>
      <p:sp>
        <p:nvSpPr>
          <p:cNvPr id="382980" name="Rectangle 4"/>
          <p:cNvSpPr>
            <a:spLocks noChangeAspect="1" noChangeArrowheads="1"/>
          </p:cNvSpPr>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a:spAutoFit/>
          </a:bodyPr>
          <a:lstStyle/>
          <a:p>
            <a:r>
              <a:rPr lang="en-GB" sz="4400"/>
              <a:t>Two 2-phase read locks</a:t>
            </a:r>
          </a:p>
        </p:txBody>
      </p:sp>
    </p:spTree>
  </p:cSld>
  <p:clrMapOvr>
    <a:masterClrMapping/>
  </p:clrMapOvr>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5636</TotalTime>
  <Words>1682</Words>
  <Application>Microsoft Office PowerPoint</Application>
  <PresentationFormat>Letter Paper (8.5x11 in)</PresentationFormat>
  <Paragraphs>359</Paragraphs>
  <Slides>34</Slides>
  <Notes>13</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SQLskills Master Template</vt:lpstr>
      <vt:lpstr>SQLskills_BobB_Template</vt:lpstr>
      <vt:lpstr>Module 7 Transaction Isolation </vt:lpstr>
      <vt:lpstr>Overview</vt:lpstr>
      <vt:lpstr>Availability, What About Locking?</vt:lpstr>
      <vt:lpstr>ACID Properties</vt:lpstr>
      <vt:lpstr>Concurrency Problems</vt:lpstr>
      <vt:lpstr>Basic Lock Types</vt:lpstr>
      <vt:lpstr>PowerPoint Presentation</vt:lpstr>
      <vt:lpstr>PowerPoint Presentation</vt:lpstr>
      <vt:lpstr>PowerPoint Presentation</vt:lpstr>
      <vt:lpstr>PowerPoint Presentation</vt:lpstr>
      <vt:lpstr>Row Locks </vt:lpstr>
      <vt:lpstr>Intent Locks - Page and Table Level</vt:lpstr>
      <vt:lpstr>Lock Compatibility Table: Common Locks</vt:lpstr>
      <vt:lpstr>Locks – Granularity And Escalation</vt:lpstr>
      <vt:lpstr>Controlling Wait Time</vt:lpstr>
      <vt:lpstr>Troubleshooting Blocking - Tools</vt:lpstr>
      <vt:lpstr>Deadlocks</vt:lpstr>
      <vt:lpstr>Deadlocks and SQL Server</vt:lpstr>
      <vt:lpstr>Deadlock Resolution</vt:lpstr>
      <vt:lpstr>Avoiding Deadlocks</vt:lpstr>
      <vt:lpstr>Traditional transactions</vt:lpstr>
      <vt:lpstr>Transaction isolation &amp; versioning</vt:lpstr>
      <vt:lpstr>Snapshot reads</vt:lpstr>
      <vt:lpstr>Snapshot writes</vt:lpstr>
      <vt:lpstr>Snapshot isolation types</vt:lpstr>
      <vt:lpstr>Using transaction-level snapshot</vt:lpstr>
      <vt:lpstr>Using statement-level snapshot </vt:lpstr>
      <vt:lpstr>Versioning basics</vt:lpstr>
      <vt:lpstr>Snapshot Transactions Metadata</vt:lpstr>
      <vt:lpstr>Tracking Snapshot Transactions</vt:lpstr>
      <vt:lpstr>Versioning Drawbacks</vt:lpstr>
      <vt:lpstr>Snapshot isolation and locking</vt:lpstr>
      <vt:lpstr>Review</vt:lpstr>
      <vt:lpstr>Resources</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T-SQL</dc:title>
  <dc:subject>SQL Server 2008</dc:subject>
  <dc:creator>Bob Beauchemin</dc:creator>
  <cp:lastModifiedBy>bobb</cp:lastModifiedBy>
  <cp:revision>297</cp:revision>
  <cp:lastPrinted>2012-04-16T17:22:37Z</cp:lastPrinted>
  <dcterms:created xsi:type="dcterms:W3CDTF">2004-05-26T19:38:49Z</dcterms:created>
  <dcterms:modified xsi:type="dcterms:W3CDTF">2012-09-14T18:49:33Z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