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42"/>
  </p:notesMasterIdLst>
  <p:handoutMasterIdLst>
    <p:handoutMasterId r:id="rId43"/>
  </p:handoutMasterIdLst>
  <p:sldIdLst>
    <p:sldId id="623" r:id="rId3"/>
    <p:sldId id="704" r:id="rId4"/>
    <p:sldId id="666" r:id="rId5"/>
    <p:sldId id="667" r:id="rId6"/>
    <p:sldId id="668" r:id="rId7"/>
    <p:sldId id="669" r:id="rId8"/>
    <p:sldId id="670" r:id="rId9"/>
    <p:sldId id="671" r:id="rId10"/>
    <p:sldId id="672" r:id="rId11"/>
    <p:sldId id="673" r:id="rId12"/>
    <p:sldId id="674" r:id="rId13"/>
    <p:sldId id="675" r:id="rId14"/>
    <p:sldId id="700" r:id="rId15"/>
    <p:sldId id="701" r:id="rId16"/>
    <p:sldId id="702" r:id="rId17"/>
    <p:sldId id="703" r:id="rId18"/>
    <p:sldId id="677" r:id="rId19"/>
    <p:sldId id="678" r:id="rId20"/>
    <p:sldId id="679" r:id="rId21"/>
    <p:sldId id="680" r:id="rId22"/>
    <p:sldId id="681" r:id="rId23"/>
    <p:sldId id="682" r:id="rId24"/>
    <p:sldId id="683" r:id="rId25"/>
    <p:sldId id="684" r:id="rId26"/>
    <p:sldId id="685" r:id="rId27"/>
    <p:sldId id="686" r:id="rId28"/>
    <p:sldId id="687" r:id="rId29"/>
    <p:sldId id="688" r:id="rId30"/>
    <p:sldId id="689" r:id="rId31"/>
    <p:sldId id="690" r:id="rId32"/>
    <p:sldId id="691" r:id="rId33"/>
    <p:sldId id="692" r:id="rId34"/>
    <p:sldId id="693" r:id="rId35"/>
    <p:sldId id="694" r:id="rId36"/>
    <p:sldId id="695" r:id="rId37"/>
    <p:sldId id="696" r:id="rId38"/>
    <p:sldId id="697" r:id="rId39"/>
    <p:sldId id="698" r:id="rId40"/>
    <p:sldId id="699" r:id="rId41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</a:t>
            </a:r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81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7103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3871D8-3E6B-40F7-AA5E-197A4B19F022}" type="slidenum">
              <a:rPr lang="en-US"/>
              <a:pPr/>
              <a:t>1</a:t>
            </a:fld>
            <a:endParaRPr lang="en-US"/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34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AF345C-F097-473D-9E5D-DF61A6BE6DEE}" type="slidenum">
              <a:rPr lang="en-US"/>
              <a:pPr/>
              <a:t>38</a:t>
            </a:fld>
            <a:endParaRPr lang="en-US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3325" y="712788"/>
            <a:ext cx="4859338" cy="3644900"/>
          </a:xfrm>
          <a:ln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45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1E16A0-D3AD-46A7-9B0C-3C3A4FCFC898}" type="slidenum">
              <a:rPr lang="en-US"/>
              <a:pPr/>
              <a:t>39</a:t>
            </a:fld>
            <a:endParaRPr lang="en-US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3325" y="712788"/>
            <a:ext cx="4859338" cy="364490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81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711BE-9FBD-443A-95E2-478F5C0761B2}" type="slidenum">
              <a:rPr lang="en-US"/>
              <a:pPr/>
              <a:t>2</a:t>
            </a:fld>
            <a:endParaRPr lang="en-US"/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6AFC96-F324-4EE2-9E17-8BC50DE9F6EB}" type="slidenum">
              <a:rPr lang="en-US"/>
              <a:pPr/>
              <a:t>8</a:t>
            </a:fld>
            <a:endParaRPr lang="en-US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1263" y="709613"/>
            <a:ext cx="4833937" cy="3625850"/>
          </a:xfrm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470" y="4571063"/>
            <a:ext cx="5420139" cy="4334968"/>
          </a:xfrm>
          <a:noFill/>
          <a:ln/>
        </p:spPr>
        <p:txBody>
          <a:bodyPr/>
          <a:lstStyle/>
          <a:p>
            <a:pPr eaLnBrk="1" hangingPunct="1"/>
            <a:r>
              <a:rPr lang="en-US" smtClean="0"/>
              <a:t>Cube and Rollup are part of the SQL99 spec, but SQL99 does not define them like this. IE, this is a vendor-specific non-standard usage.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78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51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91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6859D6-83BC-4909-B5C7-E9D6E3ACFA1F}" type="slidenum">
              <a:rPr lang="en-US"/>
              <a:pPr/>
              <a:t>29</a:t>
            </a:fld>
            <a:endParaRPr lang="en-US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041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72F77A-2B75-4039-9A19-DB2AA02E9B48}" type="slidenum">
              <a:rPr lang="en-US"/>
              <a:pPr/>
              <a:t>31</a:t>
            </a:fld>
            <a:endParaRPr lang="en-US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144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F914BD-8967-4A51-8BFB-339C0460AE20}" type="slidenum">
              <a:rPr lang="en-US"/>
              <a:pPr/>
              <a:t>33</a:t>
            </a:fld>
            <a:endParaRPr lang="en-US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24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AA49FD-DD9B-4BB0-B896-750E3A973769}" type="slidenum">
              <a:rPr lang="en-US"/>
              <a:pPr/>
              <a:t>35</a:t>
            </a:fld>
            <a:endParaRPr lang="en-US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3" y="4561226"/>
            <a:ext cx="5850835" cy="4320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27013" y="228600"/>
            <a:ext cx="8683625" cy="61960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953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889250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Summarization and Analysis</a:t>
            </a:r>
            <a:br>
              <a:rPr lang="en-US" sz="6000" dirty="0" smtClean="0"/>
            </a:br>
            <a:endParaRPr lang="en-US" sz="40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Grouping 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Grouping Sets allow multiple GROUP BY clauses in a single SQL statement</a:t>
            </a:r>
          </a:p>
          <a:p>
            <a:pPr lvl="1" eaLnBrk="1" hangingPunct="1">
              <a:defRPr/>
            </a:pPr>
            <a:r>
              <a:rPr lang="en-US" dirty="0" smtClean="0"/>
              <a:t>Multiple, arbitrary, sets of subtotals</a:t>
            </a:r>
          </a:p>
          <a:p>
            <a:pPr lvl="1" eaLnBrk="1" hangingPunct="1">
              <a:defRPr/>
            </a:pPr>
            <a:r>
              <a:rPr lang="en-US" dirty="0" smtClean="0"/>
              <a:t>Single read pass for performance</a:t>
            </a:r>
          </a:p>
          <a:p>
            <a:pPr lvl="1" eaLnBrk="1" hangingPunct="1">
              <a:defRPr/>
            </a:pPr>
            <a:r>
              <a:rPr lang="en-US" dirty="0" smtClean="0"/>
              <a:t>Nested subtotals provide ever better performance</a:t>
            </a:r>
          </a:p>
          <a:p>
            <a:pPr eaLnBrk="1" hangingPunct="1">
              <a:defRPr/>
            </a:pPr>
            <a:r>
              <a:rPr lang="en-US" dirty="0" smtClean="0"/>
              <a:t>Grouping Sets are an ANSI-standard</a:t>
            </a:r>
          </a:p>
          <a:p>
            <a:pPr lvl="1" eaLnBrk="1" hangingPunct="1">
              <a:defRPr/>
            </a:pPr>
            <a:r>
              <a:rPr lang="en-US" dirty="0" smtClean="0"/>
              <a:t>COMPUTE BY is deprecated</a:t>
            </a:r>
          </a:p>
          <a:p>
            <a:r>
              <a:rPr lang="en-US" dirty="0" smtClean="0"/>
              <a:t>ANSI syntax for ROLLUP </a:t>
            </a:r>
            <a:r>
              <a:rPr lang="en-US" dirty="0"/>
              <a:t>and </a:t>
            </a:r>
            <a:r>
              <a:rPr lang="en-US" dirty="0" smtClean="0"/>
              <a:t>CUBE in SQL2008</a:t>
            </a:r>
            <a:endParaRPr lang="en-US" dirty="0"/>
          </a:p>
          <a:p>
            <a:pPr lvl="1"/>
            <a:r>
              <a:rPr lang="en-US" dirty="0"/>
              <a:t>Pre-2008 non-ANSI syntax is </a:t>
            </a:r>
            <a:r>
              <a:rPr lang="en-US" dirty="0" smtClean="0"/>
              <a:t>deprecated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3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Plan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ROLLUP - n+1 different groupings of data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here n is the number of columns in GROUP BY</a:t>
            </a:r>
          </a:p>
          <a:p>
            <a:pPr lvl="1"/>
            <a:r>
              <a:rPr lang="en-US" dirty="0" smtClean="0"/>
              <a:t>One aggregate and 1 rollup aggregate</a:t>
            </a:r>
          </a:p>
          <a:p>
            <a:r>
              <a:rPr lang="en-US" dirty="0" smtClean="0"/>
              <a:t>WITH CUBE produces 2n different groupings</a:t>
            </a:r>
          </a:p>
          <a:p>
            <a:pPr lvl="1"/>
            <a:r>
              <a:rPr lang="en-US" dirty="0" smtClean="0"/>
              <a:t>Where n is the number of columns in GROUP BY</a:t>
            </a:r>
          </a:p>
          <a:p>
            <a:pPr lvl="1"/>
            <a:r>
              <a:rPr lang="en-US" dirty="0" smtClean="0"/>
              <a:t>Multiple aggregates and rollup aggregates</a:t>
            </a:r>
          </a:p>
          <a:p>
            <a:r>
              <a:rPr lang="en-US" dirty="0" smtClean="0"/>
              <a:t>GROUPING SETS provide a "halfway measure"</a:t>
            </a:r>
          </a:p>
          <a:p>
            <a:pPr lvl="1"/>
            <a:r>
              <a:rPr lang="en-US" dirty="0" smtClean="0"/>
              <a:t>More groupings than ROLLUP, but less than CUBE</a:t>
            </a:r>
          </a:p>
          <a:p>
            <a:pPr lvl="1"/>
            <a:r>
              <a:rPr lang="en-US" dirty="0" smtClean="0"/>
              <a:t>Rollup aggregates dependent on which sets</a:t>
            </a:r>
          </a:p>
        </p:txBody>
      </p:sp>
    </p:spTree>
    <p:extLst>
      <p:ext uri="{BB962C8B-B14F-4D97-AF65-F5344CB8AC3E}">
        <p14:creationId xmlns:p14="http://schemas.microsoft.com/office/powerpoint/2010/main" val="12012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GROUPING_ID and GROUPING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Grouping Sets can produce non-homogeneous sets</a:t>
            </a:r>
          </a:p>
          <a:p>
            <a:pPr lvl="1" eaLnBrk="1" hangingPunct="1">
              <a:defRPr/>
            </a:pPr>
            <a:r>
              <a:rPr lang="en-US" dirty="0" smtClean="0"/>
              <a:t>Grouping set includes NULL values for group members</a:t>
            </a:r>
          </a:p>
          <a:p>
            <a:pPr lvl="1" eaLnBrk="1" hangingPunct="1">
              <a:defRPr/>
            </a:pPr>
            <a:r>
              <a:rPr lang="en-US" dirty="0" smtClean="0"/>
              <a:t>Need to distinguish by grouping and NULL values</a:t>
            </a:r>
          </a:p>
          <a:p>
            <a:pPr eaLnBrk="1" hangingPunct="1">
              <a:defRPr/>
            </a:pPr>
            <a:r>
              <a:rPr lang="en-US" dirty="0" smtClean="0"/>
              <a:t>GROUPING (column expression) returns 0 or 1</a:t>
            </a:r>
          </a:p>
          <a:p>
            <a:pPr lvl="1" eaLnBrk="1" hangingPunct="1">
              <a:defRPr/>
            </a:pPr>
            <a:r>
              <a:rPr lang="en-US" dirty="0" smtClean="0"/>
              <a:t>Is this a group based on column </a:t>
            </a:r>
            <a:r>
              <a:rPr lang="en-US" dirty="0" err="1" smtClean="0"/>
              <a:t>expr</a:t>
            </a:r>
            <a:r>
              <a:rPr lang="en-US" dirty="0" smtClean="0"/>
              <a:t>. or NULL value?</a:t>
            </a:r>
          </a:p>
          <a:p>
            <a:pPr eaLnBrk="1" hangingPunct="1">
              <a:defRPr/>
            </a:pPr>
            <a:r>
              <a:rPr lang="en-US" dirty="0" smtClean="0"/>
              <a:t>GROUPING_ID (</a:t>
            </a:r>
            <a:r>
              <a:rPr lang="en-US" dirty="0" err="1" smtClean="0"/>
              <a:t>a,b,c</a:t>
            </a:r>
            <a:r>
              <a:rPr lang="en-US" dirty="0" smtClean="0"/>
              <a:t>) is a bitmask</a:t>
            </a:r>
          </a:p>
          <a:p>
            <a:pPr lvl="1" eaLnBrk="1" hangingPunct="1">
              <a:defRPr/>
            </a:pPr>
            <a:r>
              <a:rPr lang="en-US" dirty="0" smtClean="0"/>
              <a:t>GROUPING_ID bits are set based on column expressions a, b, and c</a:t>
            </a:r>
          </a:p>
          <a:p>
            <a:pPr lvl="1"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3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Columnstore</a:t>
            </a:r>
            <a:r>
              <a:rPr lang="en-US" dirty="0" smtClean="0"/>
              <a:t>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</a:t>
            </a:r>
            <a:r>
              <a:rPr lang="en-US" dirty="0"/>
              <a:t>warehouse star or snowflake schema consists of</a:t>
            </a:r>
          </a:p>
          <a:p>
            <a:pPr lvl="1"/>
            <a:r>
              <a:rPr lang="en-US" dirty="0"/>
              <a:t>Fact Tables – large number of rows, wide rows</a:t>
            </a:r>
          </a:p>
          <a:p>
            <a:pPr lvl="1"/>
            <a:r>
              <a:rPr lang="en-US" dirty="0"/>
              <a:t>Dimension Tables – Small tables to group by</a:t>
            </a:r>
          </a:p>
          <a:p>
            <a:r>
              <a:rPr lang="en-US" dirty="0"/>
              <a:t>Fact Tables are notoriously difficult to index</a:t>
            </a:r>
          </a:p>
          <a:p>
            <a:pPr lvl="1"/>
            <a:r>
              <a:rPr lang="en-US" dirty="0"/>
              <a:t>Aggregates are pre-calculated offline for speed</a:t>
            </a:r>
          </a:p>
          <a:p>
            <a:r>
              <a:rPr lang="en-US" dirty="0" smtClean="0"/>
              <a:t>Data </a:t>
            </a:r>
            <a:r>
              <a:rPr lang="en-US" dirty="0"/>
              <a:t>warehouse </a:t>
            </a:r>
            <a:r>
              <a:rPr lang="en-US" dirty="0" smtClean="0"/>
              <a:t>queries</a:t>
            </a:r>
          </a:p>
          <a:p>
            <a:pPr lvl="1"/>
            <a:r>
              <a:rPr lang="en-US" dirty="0" smtClean="0"/>
              <a:t>Fact table with aggregation limited by dimensions</a:t>
            </a:r>
          </a:p>
          <a:p>
            <a:pPr lvl="1"/>
            <a:r>
              <a:rPr lang="en-US" dirty="0" err="1"/>
              <a:t>Columnstore</a:t>
            </a:r>
            <a:r>
              <a:rPr lang="en-US" dirty="0"/>
              <a:t> indexes help </a:t>
            </a:r>
            <a:r>
              <a:rPr lang="en-US" dirty="0" smtClean="0"/>
              <a:t>here</a:t>
            </a:r>
          </a:p>
          <a:p>
            <a:pPr lvl="1"/>
            <a:r>
              <a:rPr lang="en-US" dirty="0" smtClean="0"/>
              <a:t>Without </a:t>
            </a:r>
            <a:r>
              <a:rPr lang="en-US" dirty="0" err="1" smtClean="0"/>
              <a:t>columnstore</a:t>
            </a:r>
            <a:r>
              <a:rPr lang="en-US" dirty="0" smtClean="0"/>
              <a:t> – can use Bitmaps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708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xVelocity</a:t>
            </a:r>
            <a:r>
              <a:rPr lang="en-US" dirty="0" smtClean="0"/>
              <a:t> (was </a:t>
            </a:r>
            <a:r>
              <a:rPr lang="en-US" dirty="0" err="1" smtClean="0"/>
              <a:t>Vertipac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Columnstore</a:t>
            </a:r>
            <a:r>
              <a:rPr lang="en-US" dirty="0" smtClean="0"/>
              <a:t> Indexes based on </a:t>
            </a:r>
            <a:r>
              <a:rPr lang="en-US" dirty="0" err="1" smtClean="0"/>
              <a:t>xVelocity</a:t>
            </a:r>
            <a:endParaRPr lang="en-US" dirty="0"/>
          </a:p>
          <a:p>
            <a:pPr lvl="1"/>
            <a:r>
              <a:rPr lang="en-US" dirty="0"/>
              <a:t>Introduced in </a:t>
            </a:r>
            <a:r>
              <a:rPr lang="en-US" dirty="0" err="1"/>
              <a:t>PowerPivot</a:t>
            </a:r>
            <a:endParaRPr lang="en-US" dirty="0"/>
          </a:p>
          <a:p>
            <a:pPr lvl="1"/>
            <a:r>
              <a:rPr lang="en-US" dirty="0"/>
              <a:t>In </a:t>
            </a:r>
            <a:r>
              <a:rPr lang="en-US" dirty="0" smtClean="0"/>
              <a:t>SQL Server 2012, </a:t>
            </a:r>
            <a:r>
              <a:rPr lang="en-US" dirty="0"/>
              <a:t>implemented in SSAS and database engine</a:t>
            </a:r>
          </a:p>
          <a:p>
            <a:r>
              <a:rPr lang="en-US" dirty="0"/>
              <a:t>Combines</a:t>
            </a:r>
          </a:p>
          <a:p>
            <a:pPr lvl="1"/>
            <a:r>
              <a:rPr lang="en-US" dirty="0"/>
              <a:t>Column-based storage</a:t>
            </a:r>
          </a:p>
          <a:p>
            <a:pPr lvl="1"/>
            <a:r>
              <a:rPr lang="en-US" dirty="0"/>
              <a:t>Smart compression and encoding</a:t>
            </a:r>
          </a:p>
          <a:p>
            <a:r>
              <a:rPr lang="en-US" dirty="0"/>
              <a:t>In database engine</a:t>
            </a:r>
          </a:p>
          <a:p>
            <a:pPr lvl="1"/>
            <a:r>
              <a:rPr lang="en-US" dirty="0" smtClean="0"/>
              <a:t>Batch mode to </a:t>
            </a:r>
            <a:r>
              <a:rPr lang="en-US" dirty="0"/>
              <a:t>speed up query even more</a:t>
            </a:r>
          </a:p>
          <a:p>
            <a:r>
              <a:rPr lang="en-US" dirty="0"/>
              <a:t>Profound speedup for data warehouse queries</a:t>
            </a:r>
          </a:p>
          <a:p>
            <a:pPr lvl="1"/>
            <a:r>
              <a:rPr lang="en-US" dirty="0"/>
              <a:t>10-100 times faster</a:t>
            </a:r>
          </a:p>
          <a:p>
            <a:pPr lvl="1"/>
            <a:r>
              <a:rPr lang="en-US" dirty="0"/>
              <a:t>Not all queries benefit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91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Columnstore</a:t>
            </a:r>
            <a:r>
              <a:rPr lang="en-US" dirty="0" smtClean="0"/>
              <a:t> is Read Only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Columnstore</a:t>
            </a:r>
            <a:r>
              <a:rPr lang="en-US" dirty="0"/>
              <a:t> indexes are read-only</a:t>
            </a:r>
          </a:p>
          <a:p>
            <a:pPr lvl="1"/>
            <a:r>
              <a:rPr lang="en-US" dirty="0"/>
              <a:t>Entire table must be read-only</a:t>
            </a:r>
          </a:p>
          <a:p>
            <a:pPr lvl="1"/>
            <a:r>
              <a:rPr lang="en-US" dirty="0"/>
              <a:t>Usually the case with data warehouse</a:t>
            </a:r>
          </a:p>
          <a:p>
            <a:r>
              <a:rPr lang="en-US" dirty="0"/>
              <a:t>To create </a:t>
            </a:r>
            <a:r>
              <a:rPr lang="en-US" dirty="0" err="1"/>
              <a:t>columnstore</a:t>
            </a:r>
            <a:endParaRPr lang="en-US" dirty="0"/>
          </a:p>
          <a:p>
            <a:pPr lvl="1"/>
            <a:r>
              <a:rPr lang="en-US" dirty="0"/>
              <a:t>Create table</a:t>
            </a:r>
          </a:p>
          <a:p>
            <a:pPr lvl="1"/>
            <a:r>
              <a:rPr lang="en-US" dirty="0"/>
              <a:t>Load data</a:t>
            </a:r>
          </a:p>
          <a:p>
            <a:pPr lvl="1"/>
            <a:r>
              <a:rPr lang="en-US" dirty="0"/>
              <a:t>Define </a:t>
            </a:r>
            <a:r>
              <a:rPr lang="en-US" dirty="0" err="1"/>
              <a:t>columnstore</a:t>
            </a:r>
            <a:r>
              <a:rPr lang="en-US" dirty="0"/>
              <a:t> index (makes table read-only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290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Columnstore</a:t>
            </a:r>
            <a:r>
              <a:rPr lang="en-US" dirty="0" smtClean="0"/>
              <a:t> and Query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iterator added for </a:t>
            </a:r>
            <a:r>
              <a:rPr lang="en-US" dirty="0" err="1"/>
              <a:t>columnstore</a:t>
            </a:r>
            <a:endParaRPr lang="en-US" dirty="0"/>
          </a:p>
          <a:p>
            <a:pPr lvl="1"/>
            <a:r>
              <a:rPr lang="en-US" dirty="0" err="1"/>
              <a:t>BatchProcessing</a:t>
            </a:r>
            <a:r>
              <a:rPr lang="en-US" dirty="0"/>
              <a:t> (Batch Hash Table Build)</a:t>
            </a:r>
          </a:p>
          <a:p>
            <a:r>
              <a:rPr lang="en-US" dirty="0"/>
              <a:t>Optimizer is still cost-based</a:t>
            </a:r>
          </a:p>
          <a:p>
            <a:pPr lvl="1"/>
            <a:r>
              <a:rPr lang="en-US" dirty="0"/>
              <a:t>Optimizer can choose index</a:t>
            </a:r>
          </a:p>
          <a:p>
            <a:pPr lvl="1"/>
            <a:r>
              <a:rPr lang="en-US" dirty="0"/>
              <a:t>Optimizer can choose batch mode </a:t>
            </a:r>
          </a:p>
          <a:p>
            <a:pPr lvl="2"/>
            <a:r>
              <a:rPr lang="en-US" dirty="0"/>
              <a:t>Batch mode not always used</a:t>
            </a:r>
          </a:p>
          <a:p>
            <a:r>
              <a:rPr lang="en-US" dirty="0"/>
              <a:t>Can observe in query plan</a:t>
            </a:r>
          </a:p>
          <a:p>
            <a:pPr lvl="1"/>
            <a:r>
              <a:rPr lang="en-US" dirty="0" err="1"/>
              <a:t>Columnstore</a:t>
            </a:r>
            <a:r>
              <a:rPr lang="en-US" dirty="0"/>
              <a:t> index use</a:t>
            </a:r>
          </a:p>
          <a:p>
            <a:pPr lvl="1"/>
            <a:r>
              <a:rPr lang="en-US" dirty="0"/>
              <a:t>Batch execution mode</a:t>
            </a:r>
          </a:p>
          <a:p>
            <a:r>
              <a:rPr lang="en-US" dirty="0"/>
              <a:t>Query hints can be used</a:t>
            </a:r>
          </a:p>
          <a:p>
            <a:pPr lvl="1"/>
            <a:r>
              <a:rPr lang="en-US" dirty="0"/>
              <a:t>Some queries slower with </a:t>
            </a:r>
            <a:r>
              <a:rPr lang="en-US" dirty="0" err="1" smtClean="0"/>
              <a:t>columnstore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36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Window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Applied against a set of rows</a:t>
            </a:r>
          </a:p>
          <a:p>
            <a:pPr lvl="1"/>
            <a:r>
              <a:rPr lang="en-US" dirty="0" smtClean="0"/>
              <a:t>Returns one row per input row</a:t>
            </a:r>
          </a:p>
          <a:p>
            <a:pPr lvl="2"/>
            <a:r>
              <a:rPr lang="en-US" dirty="0" smtClean="0"/>
              <a:t>vs. GROUP BY returns one row per group</a:t>
            </a:r>
          </a:p>
          <a:p>
            <a:r>
              <a:rPr lang="en-US" dirty="0" smtClean="0"/>
              <a:t>Specified using OVER clause</a:t>
            </a:r>
          </a:p>
          <a:p>
            <a:pPr lvl="1"/>
            <a:r>
              <a:rPr lang="en-US" dirty="0" smtClean="0"/>
              <a:t>In SELECT or ORDER BY clauses </a:t>
            </a:r>
          </a:p>
          <a:p>
            <a:r>
              <a:rPr lang="en-US" dirty="0" smtClean="0"/>
              <a:t>Introduced in SQL Server 2005</a:t>
            </a:r>
          </a:p>
          <a:p>
            <a:pPr lvl="1"/>
            <a:r>
              <a:rPr lang="en-US" dirty="0" smtClean="0"/>
              <a:t>Useable with ranking functions</a:t>
            </a:r>
          </a:p>
          <a:p>
            <a:pPr lvl="2"/>
            <a:r>
              <a:rPr lang="en-US" dirty="0" smtClean="0"/>
              <a:t>ROW_NUMBER, RANK, DENSE_RANK, NTILE(n)</a:t>
            </a:r>
          </a:p>
          <a:p>
            <a:pPr lvl="1"/>
            <a:r>
              <a:rPr lang="en-US" dirty="0" smtClean="0"/>
              <a:t>Partially usable with aggregate functions</a:t>
            </a:r>
          </a:p>
          <a:p>
            <a:pPr lvl="2"/>
            <a:r>
              <a:rPr lang="en-US" dirty="0" smtClean="0"/>
              <a:t>Only PARTITION BY allowed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2012 Windowing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Window Frame specification</a:t>
            </a:r>
          </a:p>
          <a:p>
            <a:r>
              <a:rPr lang="en-US" smtClean="0"/>
              <a:t>Order and frame clauses with aggregates</a:t>
            </a:r>
          </a:p>
          <a:p>
            <a:r>
              <a:rPr lang="en-US" smtClean="0"/>
              <a:t>Offset functions</a:t>
            </a:r>
          </a:p>
          <a:p>
            <a:pPr lvl="1"/>
            <a:r>
              <a:rPr lang="en-US" smtClean="0"/>
              <a:t>LAG/LEAD</a:t>
            </a:r>
          </a:p>
          <a:p>
            <a:pPr lvl="1"/>
            <a:r>
              <a:rPr lang="en-US" smtClean="0"/>
              <a:t>FIRST_VALUE/LAST_VALUE</a:t>
            </a:r>
          </a:p>
          <a:p>
            <a:r>
              <a:rPr lang="en-US" smtClean="0"/>
              <a:t>Additional Analytical Functions</a:t>
            </a:r>
          </a:p>
          <a:p>
            <a:pPr lvl="1"/>
            <a:r>
              <a:rPr lang="en-US" smtClean="0"/>
              <a:t>Distribution functions</a:t>
            </a:r>
          </a:p>
          <a:p>
            <a:pPr lvl="2"/>
            <a:r>
              <a:rPr lang="en-US" smtClean="0"/>
              <a:t>PERCENT_RANK, CUME_DIST</a:t>
            </a:r>
          </a:p>
          <a:p>
            <a:pPr lvl="1"/>
            <a:r>
              <a:rPr lang="en-US" smtClean="0"/>
              <a:t>Inverse distribution functions</a:t>
            </a:r>
          </a:p>
          <a:p>
            <a:pPr lvl="2"/>
            <a:r>
              <a:rPr lang="en-US" smtClean="0"/>
              <a:t>PERCENTILE_CONT, PERCENTILE_DISC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579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Window Function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Window functions can eliminate most remaining usage for cursors, including…</a:t>
            </a:r>
          </a:p>
          <a:p>
            <a:pPr lvl="1"/>
            <a:r>
              <a:rPr lang="en-US" smtClean="0"/>
              <a:t>Running totals </a:t>
            </a:r>
          </a:p>
          <a:p>
            <a:pPr lvl="1"/>
            <a:r>
              <a:rPr lang="en-US" smtClean="0"/>
              <a:t>Moving averages </a:t>
            </a:r>
          </a:p>
          <a:p>
            <a:pPr lvl="1"/>
            <a:r>
              <a:rPr lang="en-US" smtClean="0"/>
              <a:t>Moving sums </a:t>
            </a:r>
          </a:p>
          <a:p>
            <a:pPr lvl="1"/>
            <a:r>
              <a:rPr lang="en-US" smtClean="0"/>
              <a:t>Median values </a:t>
            </a:r>
          </a:p>
          <a:p>
            <a:pPr lvl="1"/>
            <a:r>
              <a:rPr lang="en-US" smtClean="0"/>
              <a:t>Find percentages within a group</a:t>
            </a:r>
          </a:p>
          <a:p>
            <a:r>
              <a:rPr lang="en-US" smtClean="0"/>
              <a:t>Performance, ease-of-use advantage over</a:t>
            </a:r>
          </a:p>
          <a:p>
            <a:pPr lvl="1"/>
            <a:r>
              <a:rPr lang="en-US" smtClean="0"/>
              <a:t>Grouped queries</a:t>
            </a:r>
          </a:p>
          <a:p>
            <a:pPr lvl="1"/>
            <a:r>
              <a:rPr lang="en-US" smtClean="0"/>
              <a:t>Subqueries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77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Outline</a:t>
            </a:r>
          </a:p>
        </p:txBody>
      </p:sp>
      <p:sp>
        <p:nvSpPr>
          <p:cNvPr id="8181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/>
              <a:t>Aggregate </a:t>
            </a:r>
            <a:r>
              <a:rPr lang="en-US" dirty="0" smtClean="0"/>
              <a:t>functions</a:t>
            </a:r>
          </a:p>
          <a:p>
            <a:pPr lvl="1">
              <a:defRPr/>
            </a:pPr>
            <a:r>
              <a:rPr lang="en-US" dirty="0"/>
              <a:t>User-Defined </a:t>
            </a:r>
            <a:r>
              <a:rPr lang="en-US" dirty="0" smtClean="0"/>
              <a:t>Aggregates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Grouping Sets</a:t>
            </a:r>
          </a:p>
          <a:p>
            <a:pPr lvl="1" eaLnBrk="1" hangingPunct="1">
              <a:defRPr/>
            </a:pPr>
            <a:r>
              <a:rPr lang="en-US" dirty="0"/>
              <a:t>ROLLUP and </a:t>
            </a:r>
            <a:r>
              <a:rPr lang="en-US" dirty="0" smtClean="0"/>
              <a:t>CUBE</a:t>
            </a:r>
          </a:p>
          <a:p>
            <a:pPr lvl="1" eaLnBrk="1" hangingPunct="1">
              <a:defRPr/>
            </a:pPr>
            <a:r>
              <a:rPr lang="en-US" dirty="0" smtClean="0"/>
              <a:t>Data Warehouse Queries &amp; </a:t>
            </a:r>
            <a:r>
              <a:rPr lang="en-US" dirty="0" err="1"/>
              <a:t>Columstore</a:t>
            </a:r>
            <a:r>
              <a:rPr lang="en-US" dirty="0"/>
              <a:t> </a:t>
            </a:r>
            <a:r>
              <a:rPr lang="en-US" dirty="0" smtClean="0"/>
              <a:t>Indexes</a:t>
            </a:r>
          </a:p>
          <a:p>
            <a:pPr>
              <a:defRPr/>
            </a:pPr>
            <a:r>
              <a:rPr lang="en-US" dirty="0" smtClean="0"/>
              <a:t>OVER clause and windowing functions</a:t>
            </a:r>
          </a:p>
          <a:p>
            <a:pPr lvl="1">
              <a:defRPr/>
            </a:pPr>
            <a:r>
              <a:rPr lang="en-US" dirty="0" smtClean="0"/>
              <a:t>In SQL Server 2005-2008</a:t>
            </a:r>
          </a:p>
          <a:p>
            <a:pPr lvl="1">
              <a:defRPr/>
            </a:pPr>
            <a:r>
              <a:rPr lang="en-US" dirty="0" smtClean="0"/>
              <a:t>In SQL Server 2012</a:t>
            </a:r>
          </a:p>
          <a:p>
            <a:pPr lvl="1">
              <a:defRPr/>
            </a:pPr>
            <a:r>
              <a:rPr lang="en-US" dirty="0" smtClean="0"/>
              <a:t>With analytic and ranking functions</a:t>
            </a:r>
          </a:p>
          <a:p>
            <a:pPr>
              <a:defRPr/>
            </a:pPr>
            <a:r>
              <a:rPr lang="en-US" dirty="0" smtClean="0"/>
              <a:t>TOP</a:t>
            </a:r>
          </a:p>
          <a:p>
            <a:pPr>
              <a:defRPr/>
            </a:pPr>
            <a:r>
              <a:rPr lang="en-US" dirty="0" smtClean="0"/>
              <a:t>Paging</a:t>
            </a:r>
          </a:p>
          <a:p>
            <a:pPr eaLnBrk="1" hangingPunct="1">
              <a:defRPr/>
            </a:pPr>
            <a:r>
              <a:rPr lang="en-US" dirty="0" smtClean="0"/>
              <a:t>PIVOT and UNPIVOT</a:t>
            </a:r>
          </a:p>
          <a:p>
            <a:pPr eaLnBrk="1" hangingPunct="1"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13520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Window Function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Used with OVER clause</a:t>
            </a:r>
          </a:p>
          <a:p>
            <a:r>
              <a:rPr lang="en-US" smtClean="0"/>
              <a:t>Partition By clause </a:t>
            </a:r>
          </a:p>
          <a:p>
            <a:pPr lvl="1"/>
            <a:r>
              <a:rPr lang="en-US" smtClean="0"/>
              <a:t>Divides rows into groups</a:t>
            </a:r>
          </a:p>
          <a:p>
            <a:pPr lvl="1"/>
            <a:r>
              <a:rPr lang="en-US" smtClean="0"/>
              <a:t>Restricts set to rows with same partition value </a:t>
            </a:r>
          </a:p>
          <a:p>
            <a:r>
              <a:rPr lang="en-US" smtClean="0"/>
              <a:t>Order By clause </a:t>
            </a:r>
          </a:p>
          <a:p>
            <a:pPr lvl="1"/>
            <a:r>
              <a:rPr lang="en-US" smtClean="0"/>
              <a:t>Specifies ordering within a partition</a:t>
            </a:r>
          </a:p>
          <a:p>
            <a:r>
              <a:rPr lang="en-US" smtClean="0"/>
              <a:t>Frame clause</a:t>
            </a:r>
          </a:p>
          <a:p>
            <a:pPr lvl="1"/>
            <a:r>
              <a:rPr lang="en-US" smtClean="0"/>
              <a:t>Restrict function to a subset of rows</a:t>
            </a:r>
          </a:p>
          <a:p>
            <a:pPr lvl="1"/>
            <a:r>
              <a:rPr lang="en-US" smtClean="0"/>
              <a:t>Based on ordering in Order By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15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 Clause and Functions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144665"/>
              </p:ext>
            </p:extLst>
          </p:nvPr>
        </p:nvGraphicFramePr>
        <p:xfrm>
          <a:off x="431800" y="1117600"/>
          <a:ext cx="8343900" cy="5059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44700"/>
                <a:gridCol w="1447800"/>
                <a:gridCol w="1447800"/>
                <a:gridCol w="1624287"/>
                <a:gridCol w="1779313"/>
              </a:tblGrid>
              <a:tr h="670560">
                <a:tc>
                  <a:txBody>
                    <a:bodyPr/>
                    <a:lstStyle/>
                    <a:p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OVER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Clause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PARTITION BY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ORDER BY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Window</a:t>
                      </a:r>
                      <a:r>
                        <a:rPr lang="en-US" sz="1900" baseline="0" dirty="0" smtClean="0">
                          <a:latin typeface="Calibri" pitchFamily="34" charset="0"/>
                          <a:cs typeface="Calibri" pitchFamily="34" charset="0"/>
                        </a:rPr>
                        <a:t> Frame Clause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Aggregate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 smtClean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w/Default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96012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Ranking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PERCENT_RANK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CUME_DIST</a:t>
                      </a:r>
                      <a:endParaRPr lang="en-US" sz="1900" dirty="0" smtClean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PERCENTILE</a:t>
                      </a:r>
                      <a:r>
                        <a:rPr lang="en-US" sz="1900" baseline="0" dirty="0" smtClean="0">
                          <a:latin typeface="Calibri" pitchFamily="34" charset="0"/>
                          <a:cs typeface="Calibri" pitchFamily="34" charset="0"/>
                        </a:rPr>
                        <a:t>_CONT</a:t>
                      </a:r>
                    </a:p>
                    <a:p>
                      <a:r>
                        <a:rPr lang="en-US" sz="1900" baseline="0" dirty="0" smtClean="0">
                          <a:solidFill>
                            <a:schemeClr val="bg2"/>
                          </a:solidFill>
                          <a:latin typeface="Calibri" pitchFamily="34" charset="0"/>
                          <a:cs typeface="Calibri" pitchFamily="34" charset="0"/>
                        </a:rPr>
                        <a:t>PERCENTILE_DISC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WITHIN GROUP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clause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LAG/LEAD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FIRST_VALUE</a:t>
                      </a:r>
                    </a:p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LAST_VALUE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 w/Default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NEXT</a:t>
                      </a:r>
                      <a:r>
                        <a:rPr lang="en-US" sz="19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VALUE</a:t>
                      </a:r>
                      <a:r>
                        <a:rPr lang="en-US" sz="19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FOR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Optional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Required</a:t>
                      </a:r>
                      <a:endParaRPr lang="en-US" sz="1900" dirty="0">
                        <a:solidFill>
                          <a:schemeClr val="bg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6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Window Frame 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Framing enables running aggregates</a:t>
            </a:r>
          </a:p>
          <a:p>
            <a:r>
              <a:rPr lang="en-US" smtClean="0"/>
              <a:t>Specify ROWS or RANGE</a:t>
            </a:r>
          </a:p>
          <a:p>
            <a:pPr lvl="1"/>
            <a:r>
              <a:rPr lang="en-US" smtClean="0"/>
              <a:t>RANGE can be</a:t>
            </a:r>
          </a:p>
          <a:p>
            <a:pPr lvl="2"/>
            <a:r>
              <a:rPr lang="en-US" smtClean="0"/>
              <a:t>UNBOUNDED PRECEDING / UNBOUNDED FOLLOWING</a:t>
            </a:r>
          </a:p>
          <a:p>
            <a:pPr lvl="2"/>
            <a:r>
              <a:rPr lang="en-US" smtClean="0"/>
              <a:t>CURRENT ROW</a:t>
            </a:r>
          </a:p>
          <a:p>
            <a:pPr lvl="1"/>
            <a:r>
              <a:rPr lang="en-US" smtClean="0"/>
              <a:t>ROWS can be </a:t>
            </a:r>
          </a:p>
          <a:p>
            <a:pPr lvl="2"/>
            <a:r>
              <a:rPr lang="en-US" smtClean="0"/>
              <a:t>All of the above plus</a:t>
            </a:r>
          </a:p>
          <a:p>
            <a:pPr lvl="2"/>
            <a:r>
              <a:rPr lang="en-US" smtClean="0"/>
              <a:t>Number of rows (Unsigned integer literal)</a:t>
            </a:r>
          </a:p>
          <a:p>
            <a:r>
              <a:rPr lang="en-US" smtClean="0"/>
              <a:t>RANGE UNBOUNDED PRECEDING AND CURRENT ROW is default</a:t>
            </a:r>
          </a:p>
          <a:p>
            <a:pPr lvl="1"/>
            <a:r>
              <a:rPr lang="en-US" smtClean="0"/>
              <a:t>If ROWS/RANGE not specified but ORDER BY is</a:t>
            </a:r>
          </a:p>
          <a:p>
            <a:endParaRPr lang="en-US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520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Offset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Used with OVER() clause</a:t>
            </a:r>
          </a:p>
          <a:p>
            <a:pPr lvl="1"/>
            <a:r>
              <a:rPr lang="en-US" smtClean="0"/>
              <a:t>Order by is required, partition by optional</a:t>
            </a:r>
          </a:p>
          <a:p>
            <a:r>
              <a:rPr lang="en-US" smtClean="0"/>
              <a:t>LAG and LEAD</a:t>
            </a:r>
          </a:p>
          <a:p>
            <a:pPr lvl="1"/>
            <a:r>
              <a:rPr lang="en-US" smtClean="0"/>
              <a:t>Return rows at offset from current row</a:t>
            </a:r>
          </a:p>
          <a:p>
            <a:pPr lvl="1"/>
            <a:r>
              <a:rPr lang="en-US" smtClean="0"/>
              <a:t>Three parameters</a:t>
            </a:r>
          </a:p>
          <a:p>
            <a:pPr lvl="2"/>
            <a:r>
              <a:rPr lang="en-US" smtClean="0"/>
              <a:t>Scalar Expression </a:t>
            </a:r>
          </a:p>
          <a:p>
            <a:pPr lvl="2"/>
            <a:r>
              <a:rPr lang="en-US" smtClean="0"/>
              <a:t>Offset – defaults to 1 </a:t>
            </a:r>
          </a:p>
          <a:p>
            <a:pPr lvl="2"/>
            <a:r>
              <a:rPr lang="en-US" smtClean="0"/>
              <a:t>Default – Value to return if NULL</a:t>
            </a:r>
          </a:p>
          <a:p>
            <a:r>
              <a:rPr lang="en-US" smtClean="0"/>
              <a:t>FIRST_VALUE and LAST_VALUE</a:t>
            </a:r>
          </a:p>
          <a:p>
            <a:pPr lvl="1"/>
            <a:r>
              <a:rPr lang="en-US" smtClean="0"/>
              <a:t>Return first or last value of the set</a:t>
            </a:r>
          </a:p>
          <a:p>
            <a:pPr lvl="1"/>
            <a:r>
              <a:rPr lang="en-US" smtClean="0"/>
              <a:t>Be careful with default window frame spec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060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ROWS vs.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ROWS is a physical aggregation group</a:t>
            </a:r>
          </a:p>
          <a:p>
            <a:pPr lvl="1"/>
            <a:r>
              <a:rPr lang="en-US" smtClean="0"/>
              <a:t>Data must be dense </a:t>
            </a:r>
          </a:p>
          <a:p>
            <a:pPr lvl="1"/>
            <a:r>
              <a:rPr lang="en-US" smtClean="0"/>
              <a:t>Answer may be non-deterministic</a:t>
            </a:r>
          </a:p>
          <a:p>
            <a:pPr lvl="1"/>
            <a:r>
              <a:rPr lang="en-US" smtClean="0"/>
              <a:t>Can have multiple sort keys</a:t>
            </a:r>
          </a:p>
          <a:p>
            <a:r>
              <a:rPr lang="en-US" smtClean="0"/>
              <a:t>RANGE is a logical aggregation group</a:t>
            </a:r>
          </a:p>
          <a:p>
            <a:pPr lvl="1"/>
            <a:r>
              <a:rPr lang="en-US" smtClean="0"/>
              <a:t>Data can be sparse</a:t>
            </a:r>
          </a:p>
          <a:p>
            <a:pPr lvl="1"/>
            <a:r>
              <a:rPr lang="en-US" smtClean="0"/>
              <a:t>Answer is deterministic</a:t>
            </a:r>
          </a:p>
          <a:p>
            <a:pPr lvl="1"/>
            <a:r>
              <a:rPr lang="en-US" smtClean="0"/>
              <a:t>Single sort key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1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Distribution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PERCENT_RANK and CUME_DIST</a:t>
            </a:r>
          </a:p>
          <a:p>
            <a:pPr lvl="1"/>
            <a:r>
              <a:rPr lang="en-US" smtClean="0"/>
              <a:t>Over clause requirements like ranking functions</a:t>
            </a:r>
          </a:p>
          <a:p>
            <a:pPr lvl="1"/>
            <a:r>
              <a:rPr lang="en-US" smtClean="0"/>
              <a:t>PERCENT_RANK </a:t>
            </a:r>
          </a:p>
          <a:p>
            <a:pPr lvl="2"/>
            <a:r>
              <a:rPr lang="en-US" smtClean="0"/>
              <a:t>(Rank of Row – 1)/(NumRows-1)</a:t>
            </a:r>
          </a:p>
          <a:p>
            <a:pPr lvl="2"/>
            <a:r>
              <a:rPr lang="en-US" smtClean="0"/>
              <a:t>Return value between 0 and 1 inclusive</a:t>
            </a:r>
          </a:p>
          <a:p>
            <a:pPr lvl="1"/>
            <a:r>
              <a:rPr lang="en-US" smtClean="0"/>
              <a:t>CUME_DIST</a:t>
            </a:r>
          </a:p>
          <a:p>
            <a:pPr lvl="2"/>
            <a:r>
              <a:rPr lang="en-US" smtClean="0"/>
              <a:t>"NumRows &lt;= current row" / NumRows</a:t>
            </a:r>
          </a:p>
          <a:p>
            <a:pPr lvl="2"/>
            <a:r>
              <a:rPr lang="en-US" smtClean="0"/>
              <a:t>Return value &gt; 0 and &lt;= 1</a:t>
            </a:r>
          </a:p>
          <a:p>
            <a:endParaRPr lang="en-US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47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Inverse Distribution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Special "Within Group" specification</a:t>
            </a:r>
          </a:p>
          <a:p>
            <a:pPr lvl="1"/>
            <a:r>
              <a:rPr lang="en-US" dirty="0" smtClean="0"/>
              <a:t>PERCENTILE_CONT/PERCENTILE_DISC </a:t>
            </a:r>
          </a:p>
          <a:p>
            <a:pPr marL="576263" lvl="1" indent="0">
              <a:buNone/>
            </a:pPr>
            <a:r>
              <a:rPr lang="en-US" dirty="0" smtClean="0"/>
              <a:t>     ( </a:t>
            </a:r>
            <a:r>
              <a:rPr lang="en-US" dirty="0" err="1" smtClean="0"/>
              <a:t>numeric_literal</a:t>
            </a:r>
            <a:r>
              <a:rPr lang="en-US" dirty="0" smtClean="0"/>
              <a:t> ) </a:t>
            </a:r>
          </a:p>
          <a:p>
            <a:pPr lvl="1"/>
            <a:r>
              <a:rPr lang="en-US" dirty="0" smtClean="0"/>
              <a:t>WITHIN GROUP </a:t>
            </a:r>
          </a:p>
          <a:p>
            <a:pPr marL="576263" lvl="1" indent="0">
              <a:buNone/>
            </a:pPr>
            <a:r>
              <a:rPr lang="en-US" dirty="0" smtClean="0"/>
              <a:t>     ( ORDER BY </a:t>
            </a:r>
            <a:r>
              <a:rPr lang="en-US" dirty="0" err="1" smtClean="0"/>
              <a:t>order_by_expression</a:t>
            </a:r>
            <a:r>
              <a:rPr lang="en-US" dirty="0" smtClean="0"/>
              <a:t> [ ASC | DESC ] ) </a:t>
            </a:r>
          </a:p>
          <a:p>
            <a:pPr lvl="1"/>
            <a:r>
              <a:rPr lang="en-US" dirty="0" smtClean="0"/>
              <a:t>OVER ( [ &lt;</a:t>
            </a:r>
            <a:r>
              <a:rPr lang="en-US" dirty="0" err="1" smtClean="0"/>
              <a:t>partition_by_clause</a:t>
            </a:r>
            <a:r>
              <a:rPr lang="en-US" dirty="0" smtClean="0"/>
              <a:t>&gt; ] ) </a:t>
            </a:r>
          </a:p>
          <a:p>
            <a:r>
              <a:rPr lang="en-US" dirty="0" smtClean="0"/>
              <a:t>PERCENTILE_DISC – Discrete Distribution</a:t>
            </a:r>
          </a:p>
          <a:p>
            <a:pPr lvl="1"/>
            <a:r>
              <a:rPr lang="en-US" dirty="0" smtClean="0"/>
              <a:t>Value must be an existing row value</a:t>
            </a:r>
          </a:p>
          <a:p>
            <a:r>
              <a:rPr lang="en-US" dirty="0" smtClean="0"/>
              <a:t>PERCENTILE_CONT – Continuous Distribution</a:t>
            </a:r>
          </a:p>
          <a:p>
            <a:pPr lvl="1"/>
            <a:r>
              <a:rPr lang="en-US" dirty="0" smtClean="0"/>
              <a:t>Value is an interpolated value</a:t>
            </a:r>
          </a:p>
          <a:p>
            <a:r>
              <a:rPr lang="en-US" dirty="0" smtClean="0"/>
              <a:t>Numeric literal of 50 is median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3597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Windowing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Best indexing for window would be</a:t>
            </a:r>
          </a:p>
          <a:p>
            <a:pPr lvl="1"/>
            <a:r>
              <a:rPr lang="en-US" smtClean="0"/>
              <a:t>Column(s) in PARTITION  BY clause</a:t>
            </a:r>
          </a:p>
          <a:p>
            <a:pPr lvl="1"/>
            <a:r>
              <a:rPr lang="en-US" smtClean="0"/>
              <a:t>Column(s) in ORDER BY clause</a:t>
            </a:r>
          </a:p>
          <a:p>
            <a:pPr lvl="1"/>
            <a:r>
              <a:rPr lang="en-US" smtClean="0"/>
              <a:t>Additional columns for covering (if desired)</a:t>
            </a:r>
          </a:p>
          <a:p>
            <a:r>
              <a:rPr lang="en-US" smtClean="0"/>
              <a:t>Uses WindowSpool plan iterator</a:t>
            </a:r>
          </a:p>
          <a:p>
            <a:pPr lvl="1"/>
            <a:r>
              <a:rPr lang="en-US" smtClean="0"/>
              <a:t>Two optimizations of WindowSpool based on window spec.</a:t>
            </a:r>
          </a:p>
          <a:p>
            <a:r>
              <a:rPr lang="en-US" smtClean="0"/>
              <a:t>Prefer ROWS to RANGE</a:t>
            </a:r>
          </a:p>
          <a:p>
            <a:pPr lvl="1"/>
            <a:r>
              <a:rPr lang="en-US" smtClean="0"/>
              <a:t>Range always uses worktable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4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Listing the TOP </a:t>
            </a:r>
            <a:r>
              <a:rPr lang="en-US" i="1" dirty="0" smtClean="0"/>
              <a:t>n</a:t>
            </a:r>
            <a:r>
              <a:rPr lang="en-US" dirty="0" smtClean="0"/>
              <a:t> Values</a:t>
            </a:r>
          </a:p>
        </p:txBody>
      </p:sp>
      <p:sp>
        <p:nvSpPr>
          <p:cNvPr id="93081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758825" y="1244600"/>
            <a:ext cx="7194550" cy="39830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Lists Only the First </a:t>
            </a:r>
            <a:r>
              <a:rPr lang="en-US" i="1" smtClean="0"/>
              <a:t>n</a:t>
            </a:r>
            <a:r>
              <a:rPr lang="en-US" smtClean="0"/>
              <a:t> Rows of a Result Set</a:t>
            </a:r>
          </a:p>
          <a:p>
            <a:pPr eaLnBrk="1" hangingPunct="1">
              <a:defRPr/>
            </a:pPr>
            <a:r>
              <a:rPr lang="en-US" smtClean="0"/>
              <a:t>Specifies the range of values in the ORDER BY clause</a:t>
            </a:r>
          </a:p>
          <a:p>
            <a:pPr lvl="1" eaLnBrk="1" hangingPunct="1">
              <a:defRPr/>
            </a:pPr>
            <a:r>
              <a:rPr lang="en-US" smtClean="0"/>
              <a:t>non-deterministic without ORDER BY</a:t>
            </a:r>
          </a:p>
          <a:p>
            <a:pPr eaLnBrk="1" hangingPunct="1">
              <a:defRPr/>
            </a:pPr>
            <a:r>
              <a:rPr lang="en-US" smtClean="0"/>
              <a:t>Returns “Ties” if WITH TIES Is Used</a:t>
            </a:r>
          </a:p>
        </p:txBody>
      </p:sp>
      <p:sp>
        <p:nvSpPr>
          <p:cNvPr id="930822" name="Rectangle 6"/>
          <p:cNvSpPr>
            <a:spLocks noChangeArrowheads="1"/>
          </p:cNvSpPr>
          <p:nvPr/>
        </p:nvSpPr>
        <p:spPr bwMode="auto">
          <a:xfrm>
            <a:off x="965200" y="4314825"/>
            <a:ext cx="6640513" cy="10795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USE northwind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TOP 5 orderid, productid, quantity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[order details]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quantity DESC</a:t>
            </a:r>
          </a:p>
        </p:txBody>
      </p:sp>
      <p:sp>
        <p:nvSpPr>
          <p:cNvPr id="930823" name="Rectangle 7"/>
          <p:cNvSpPr>
            <a:spLocks noChangeArrowheads="1"/>
          </p:cNvSpPr>
          <p:nvPr/>
        </p:nvSpPr>
        <p:spPr bwMode="auto">
          <a:xfrm>
            <a:off x="965200" y="5495925"/>
            <a:ext cx="6640513" cy="10795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USE northwind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TOP 5 WITH TIES orderid, productid, quantity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[order details]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quantity DESC</a:t>
            </a:r>
          </a:p>
        </p:txBody>
      </p:sp>
    </p:spTree>
    <p:extLst>
      <p:ext uri="{BB962C8B-B14F-4D97-AF65-F5344CB8AC3E}">
        <p14:creationId xmlns:p14="http://schemas.microsoft.com/office/powerpoint/2010/main" val="2899947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TOP Enhancement </a:t>
            </a:r>
          </a:p>
        </p:txBody>
      </p:sp>
      <p:sp>
        <p:nvSpPr>
          <p:cNvPr id="94413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455025" cy="5321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TOP queries can be based on</a:t>
            </a:r>
          </a:p>
          <a:p>
            <a:pPr lvl="1" eaLnBrk="1" hangingPunct="1">
              <a:defRPr/>
            </a:pPr>
            <a:r>
              <a:rPr lang="en-US" dirty="0" smtClean="0"/>
              <a:t>Number of rows</a:t>
            </a:r>
          </a:p>
          <a:p>
            <a:pPr lvl="1" eaLnBrk="1" hangingPunct="1">
              <a:defRPr/>
            </a:pPr>
            <a:r>
              <a:rPr lang="en-US" dirty="0" smtClean="0"/>
              <a:t>Percentage of rows </a:t>
            </a:r>
          </a:p>
          <a:p>
            <a:pPr eaLnBrk="1" hangingPunct="1">
              <a:defRPr/>
            </a:pPr>
            <a:r>
              <a:rPr lang="en-US" dirty="0" smtClean="0"/>
              <a:t>In SQL Server 2005/2008</a:t>
            </a:r>
          </a:p>
          <a:p>
            <a:pPr lvl="1" eaLnBrk="1" hangingPunct="1">
              <a:defRPr/>
            </a:pPr>
            <a:r>
              <a:rPr lang="en-US" dirty="0" smtClean="0"/>
              <a:t>An integral variable or expression </a:t>
            </a:r>
          </a:p>
          <a:p>
            <a:pPr lvl="1" eaLnBrk="1" hangingPunct="1">
              <a:defRPr/>
            </a:pPr>
            <a:r>
              <a:rPr lang="en-US" dirty="0" smtClean="0"/>
              <a:t>Can use TOP with INSERT, UPDATE, DELETE</a:t>
            </a:r>
          </a:p>
          <a:p>
            <a:pPr lvl="2" eaLnBrk="1" hangingPunct="1">
              <a:defRPr/>
            </a:pPr>
            <a:r>
              <a:rPr lang="en-US" dirty="0" smtClean="0"/>
              <a:t>more on this later</a:t>
            </a:r>
          </a:p>
        </p:txBody>
      </p:sp>
      <p:sp>
        <p:nvSpPr>
          <p:cNvPr id="944133" name="Rectangle 5"/>
          <p:cNvSpPr>
            <a:spLocks noChangeArrowheads="1"/>
          </p:cNvSpPr>
          <p:nvPr/>
        </p:nvSpPr>
        <p:spPr bwMode="auto">
          <a:xfrm>
            <a:off x="1016000" y="4365625"/>
            <a:ext cx="6640513" cy="2057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FUNCTION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get_first_page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@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rows_per_page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TOP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(@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rows_per_page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orderid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quantity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[order details]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quantity DESC</a:t>
            </a:r>
          </a:p>
        </p:txBody>
      </p:sp>
    </p:spTree>
    <p:extLst>
      <p:ext uri="{BB962C8B-B14F-4D97-AF65-F5344CB8AC3E}">
        <p14:creationId xmlns:p14="http://schemas.microsoft.com/office/powerpoint/2010/main" val="2684370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Aggregates</a:t>
            </a:r>
          </a:p>
        </p:txBody>
      </p:sp>
      <p:sp>
        <p:nvSpPr>
          <p:cNvPr id="9236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dirty="0" smtClean="0"/>
              <a:t>SQL Server supports a superset of ANSI standard aggregate functions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dirty="0" smtClean="0"/>
              <a:t>ANSI standard aggregates include COUNT, AVG, MIN, MAX, SUM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dirty="0"/>
              <a:t>U</a:t>
            </a:r>
            <a:r>
              <a:rPr lang="en-GB" dirty="0" smtClean="0"/>
              <a:t>ser-defined aggregate functions using .NET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dirty="0" smtClean="0"/>
              <a:t>When using most aggregate functions, rows with NULL values are thrown away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Count of a column is the count of not NULL values and count(*) is a row count. If the column does not allow null values then count(column) will be as efficient as count(*).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dirty="0" smtClean="0"/>
              <a:t>COALESCE, and ISNULL can provide defaults for NULL values</a:t>
            </a:r>
          </a:p>
          <a:p>
            <a:pPr lvl="1" eaLnBrk="1" hangingPunct="1">
              <a:defRPr/>
            </a:pPr>
            <a:r>
              <a:rPr lang="en-GB" dirty="0"/>
              <a:t>GROUP BY ALL retains groups that have no matching rows - returned as NULL</a:t>
            </a:r>
          </a:p>
        </p:txBody>
      </p:sp>
    </p:spTree>
    <p:extLst>
      <p:ext uri="{BB962C8B-B14F-4D97-AF65-F5344CB8AC3E}">
        <p14:creationId xmlns:p14="http://schemas.microsoft.com/office/powerpoint/2010/main" val="151812861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Paging – OFFSET and FETCH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ANSI SQL Standard Paging</a:t>
            </a:r>
          </a:p>
          <a:p>
            <a:pPr lvl="1"/>
            <a:r>
              <a:rPr lang="en-US" smtClean="0"/>
              <a:t>ORDER BY with OFFSET and FETCH NEXT</a:t>
            </a:r>
          </a:p>
          <a:p>
            <a:r>
              <a:rPr lang="en-US" smtClean="0"/>
              <a:t>Can use</a:t>
            </a:r>
          </a:p>
          <a:p>
            <a:pPr lvl="1"/>
            <a:r>
              <a:rPr lang="en-US" smtClean="0"/>
              <a:t>Hardcoded number</a:t>
            </a:r>
          </a:p>
          <a:p>
            <a:pPr lvl="1"/>
            <a:r>
              <a:rPr lang="en-US" smtClean="0"/>
              <a:t>Variables</a:t>
            </a:r>
          </a:p>
          <a:p>
            <a:pPr lvl="1"/>
            <a:r>
              <a:rPr lang="en-US" smtClean="0"/>
              <a:t>Results from scalar subquery</a:t>
            </a:r>
          </a:p>
          <a:p>
            <a:r>
              <a:rPr lang="en-US" smtClean="0"/>
              <a:t>Page data consistency requires</a:t>
            </a:r>
          </a:p>
          <a:p>
            <a:pPr lvl="1"/>
            <a:r>
              <a:rPr lang="en-US" smtClean="0"/>
              <a:t>Transactions and snapshot isolation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410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 and UNPIVOT</a:t>
            </a:r>
          </a:p>
        </p:txBody>
      </p:sp>
      <p:sp>
        <p:nvSpPr>
          <p:cNvPr id="9359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PIVOT</a:t>
            </a:r>
          </a:p>
          <a:p>
            <a:pPr lvl="1" eaLnBrk="1" hangingPunct="1">
              <a:defRPr/>
            </a:pPr>
            <a:r>
              <a:rPr lang="en-US" dirty="0" smtClean="0"/>
              <a:t>Converts row values into column headers</a:t>
            </a:r>
          </a:p>
          <a:p>
            <a:pPr eaLnBrk="1" hangingPunct="1">
              <a:defRPr/>
            </a:pPr>
            <a:r>
              <a:rPr lang="en-US" dirty="0" smtClean="0"/>
              <a:t>UNPIVOT</a:t>
            </a:r>
          </a:p>
          <a:p>
            <a:pPr lvl="1" eaLnBrk="1" hangingPunct="1">
              <a:defRPr/>
            </a:pPr>
            <a:r>
              <a:rPr lang="en-US" dirty="0" smtClean="0"/>
              <a:t>Converts column headers into row values</a:t>
            </a:r>
          </a:p>
          <a:p>
            <a:pPr eaLnBrk="1" hangingPunct="1">
              <a:defRPr/>
            </a:pPr>
            <a:r>
              <a:rPr lang="en-US" dirty="0"/>
              <a:t>Pre-SQL 2005</a:t>
            </a:r>
          </a:p>
          <a:p>
            <a:pPr lvl="1" eaLnBrk="1" hangingPunct="1">
              <a:defRPr/>
            </a:pPr>
            <a:r>
              <a:rPr lang="en-US" dirty="0"/>
              <a:t>CASE statement – lengthy </a:t>
            </a:r>
            <a:r>
              <a:rPr lang="en-US" dirty="0" smtClean="0"/>
              <a:t>code</a:t>
            </a:r>
          </a:p>
          <a:p>
            <a:pPr>
              <a:defRPr/>
            </a:pPr>
            <a:r>
              <a:rPr lang="en-US" dirty="0" smtClean="0"/>
              <a:t>PIVOT and UNPIVOT are table operators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67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Pivot Using SELECT CASE</a:t>
            </a:r>
          </a:p>
        </p:txBody>
      </p:sp>
      <p:sp>
        <p:nvSpPr>
          <p:cNvPr id="9420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Each row in </a:t>
            </a:r>
            <a:r>
              <a:rPr lang="en-US" dirty="0" err="1" smtClean="0"/>
              <a:t>ProductInventory</a:t>
            </a:r>
            <a:r>
              <a:rPr lang="en-US" dirty="0" smtClean="0"/>
              <a:t> contains a </a:t>
            </a:r>
            <a:r>
              <a:rPr lang="en-US" dirty="0" err="1" smtClean="0"/>
              <a:t>ProductID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You want to summarize quantity by product</a:t>
            </a:r>
          </a:p>
          <a:p>
            <a:pPr lvl="2">
              <a:defRPr/>
            </a:pPr>
            <a:r>
              <a:rPr lang="en-US" dirty="0" smtClean="0"/>
              <a:t>With </a:t>
            </a:r>
            <a:r>
              <a:rPr lang="en-US" dirty="0" err="1" smtClean="0"/>
              <a:t>ProductID</a:t>
            </a:r>
            <a:r>
              <a:rPr lang="en-US" dirty="0" smtClean="0"/>
              <a:t> as column heading</a:t>
            </a:r>
          </a:p>
          <a:p>
            <a:pPr lvl="1" eaLnBrk="1" hangingPunct="1">
              <a:defRPr/>
            </a:pPr>
            <a:r>
              <a:rPr lang="en-US" dirty="0" smtClean="0"/>
              <a:t>You can accomplish this using SELECT statement with a CASE clause for every value of </a:t>
            </a:r>
            <a:r>
              <a:rPr lang="en-US" dirty="0" err="1" smtClean="0"/>
              <a:t>ProductID</a:t>
            </a: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sp>
        <p:nvSpPr>
          <p:cNvPr id="942084" name="Rectangle 4"/>
          <p:cNvSpPr>
            <a:spLocks noChangeArrowheads="1"/>
          </p:cNvSpPr>
          <p:nvPr/>
        </p:nvSpPr>
        <p:spPr bwMode="auto">
          <a:xfrm>
            <a:off x="558800" y="4113213"/>
            <a:ext cx="8139113" cy="181292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SUM(CASE WHEN ProductID = 316 THEN Quantity END) AS Blade,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SUM(CASE WHEN ProductID = 331 THEN Quantity END) AS [Fork End],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SUM(CASE WHEN ProductID = 332 THEN Quantity END) AS Freewheel,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SUM(CASE WHEN ProductID = 527 THEN Quantity END) AS Spokes,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SUM(CASE WHEN ProductID = 529 THEN Quantity END) AS Stem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Production.ProductInventory</a:t>
            </a:r>
          </a:p>
        </p:txBody>
      </p:sp>
    </p:spTree>
    <p:extLst>
      <p:ext uri="{BB962C8B-B14F-4D97-AF65-F5344CB8AC3E}">
        <p14:creationId xmlns:p14="http://schemas.microsoft.com/office/powerpoint/2010/main" val="200350197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</a:t>
            </a:r>
          </a:p>
        </p:txBody>
      </p:sp>
      <p:sp>
        <p:nvSpPr>
          <p:cNvPr id="937987" name="Rectangle 3"/>
          <p:cNvSpPr>
            <a:spLocks noGrp="1" noChangeAspect="1" noChangeArrowheads="1"/>
          </p:cNvSpPr>
          <p:nvPr>
            <p:ph type="body" sz="half" idx="1"/>
          </p:nvPr>
        </p:nvSpPr>
        <p:spPr>
          <a:xfrm>
            <a:off x="227013" y="1141413"/>
            <a:ext cx="8618537" cy="5283200"/>
          </a:xfrm>
        </p:spPr>
        <p:txBody>
          <a:bodyPr/>
          <a:lstStyle/>
          <a:p>
            <a:pPr eaLnBrk="1" hangingPunct="1">
              <a:defRPr/>
            </a:pPr>
            <a:r>
              <a:rPr lang="en-US" b="0" dirty="0" smtClean="0"/>
              <a:t>PIVOT converts row values into columns</a:t>
            </a:r>
          </a:p>
          <a:p>
            <a:pPr lvl="1" eaLnBrk="1" hangingPunct="1">
              <a:defRPr/>
            </a:pPr>
            <a:r>
              <a:rPr lang="en-US" b="0" dirty="0" smtClean="0"/>
              <a:t>Allows aggregate calculations</a:t>
            </a:r>
          </a:p>
          <a:p>
            <a:pPr lvl="1" eaLnBrk="1" hangingPunct="1">
              <a:defRPr/>
            </a:pPr>
            <a:r>
              <a:rPr lang="en-US" b="0" dirty="0" smtClean="0"/>
              <a:t>Rotates a table-valued expression</a:t>
            </a:r>
          </a:p>
          <a:p>
            <a:pPr lvl="2" eaLnBrk="1" hangingPunct="1">
              <a:defRPr/>
            </a:pPr>
            <a:r>
              <a:rPr lang="en-US" b="0" dirty="0" smtClean="0"/>
              <a:t>Turns a unique value into multiple columns</a:t>
            </a:r>
          </a:p>
          <a:p>
            <a:pPr lvl="2" eaLnBrk="1" hangingPunct="1">
              <a:defRPr/>
            </a:pPr>
            <a:r>
              <a:rPr lang="en-US" b="0" dirty="0" smtClean="0"/>
              <a:t>Performs aggregations on remaining columns</a:t>
            </a:r>
          </a:p>
          <a:p>
            <a:pPr eaLnBrk="1" hangingPunct="1">
              <a:defRPr/>
            </a:pPr>
            <a:endParaRPr lang="en-US" sz="2400" dirty="0" smtClean="0"/>
          </a:p>
        </p:txBody>
      </p:sp>
      <p:sp>
        <p:nvSpPr>
          <p:cNvPr id="937989" name="Rectangle 5"/>
          <p:cNvSpPr>
            <a:spLocks noChangeArrowheads="1"/>
          </p:cNvSpPr>
          <p:nvPr/>
        </p:nvSpPr>
        <p:spPr bwMode="auto">
          <a:xfrm>
            <a:off x="1003300" y="3586163"/>
            <a:ext cx="7339013" cy="279082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[316] AS Blade, [331] AS [Fork End],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[332] AS Freewheel, [527] AS Spokes, [529] AS Stem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(SELECT ProductID, Quantity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	FROM Production.ProductInventory) AS pinv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PIVOT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(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SUM (Quantity)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FOR ProductID IN ([316], [331], [332], [527], [529])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) AS pvt;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1484151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 - how it works</a:t>
            </a:r>
          </a:p>
        </p:txBody>
      </p:sp>
      <p:sp>
        <p:nvSpPr>
          <p:cNvPr id="9543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Same place as JOIN in logical execution order</a:t>
            </a:r>
          </a:p>
          <a:p>
            <a:pPr eaLnBrk="1" hangingPunct="1">
              <a:defRPr/>
            </a:pPr>
            <a:r>
              <a:rPr lang="en-US" dirty="0" smtClean="0"/>
              <a:t>Three "steps" in execution</a:t>
            </a:r>
          </a:p>
          <a:p>
            <a:pPr lvl="1" eaLnBrk="1" hangingPunct="1">
              <a:defRPr/>
            </a:pPr>
            <a:r>
              <a:rPr lang="en-US" dirty="0" smtClean="0"/>
              <a:t>Creates groups for all columns not in IN clause or aggregate clause </a:t>
            </a:r>
          </a:p>
          <a:p>
            <a:pPr lvl="1" eaLnBrk="1" hangingPunct="1">
              <a:defRPr/>
            </a:pPr>
            <a:r>
              <a:rPr lang="en-US" dirty="0" smtClean="0"/>
              <a:t>Adds one column for each member of IN clause</a:t>
            </a:r>
          </a:p>
          <a:p>
            <a:pPr lvl="1" eaLnBrk="1" hangingPunct="1">
              <a:defRPr/>
            </a:pPr>
            <a:r>
              <a:rPr lang="en-US" dirty="0" smtClean="0"/>
              <a:t>Evaluates using the aggregate function </a:t>
            </a:r>
          </a:p>
        </p:txBody>
      </p:sp>
    </p:spTree>
    <p:extLst>
      <p:ext uri="{BB962C8B-B14F-4D97-AF65-F5344CB8AC3E}">
        <p14:creationId xmlns:p14="http://schemas.microsoft.com/office/powerpoint/2010/main" val="269563800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UNPIVOT</a:t>
            </a:r>
          </a:p>
        </p:txBody>
      </p:sp>
      <p:sp>
        <p:nvSpPr>
          <p:cNvPr id="9400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UNPIVOT 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Reverses the PIVOT operation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Normalizes the pre-pivoted data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Rotates columns into rows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Eliminates NULLs in the results value column 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Not an exact reversal of the PIVOT operator</a:t>
            </a:r>
          </a:p>
          <a:p>
            <a:pPr lvl="1">
              <a:defRPr/>
            </a:pPr>
            <a:r>
              <a:rPr lang="en-US" dirty="0" smtClean="0">
                <a:ea typeface="굴림" charset="-127"/>
              </a:rPr>
              <a:t>If PIVOT produced aggregates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4542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2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PIVOT and UNPIVOT</a:t>
            </a:r>
          </a:p>
        </p:txBody>
      </p:sp>
      <p:sp>
        <p:nvSpPr>
          <p:cNvPr id="947204" name="Rectangle 4"/>
          <p:cNvSpPr>
            <a:spLocks noChangeArrowheads="1"/>
          </p:cNvSpPr>
          <p:nvPr/>
        </p:nvSpPr>
        <p:spPr bwMode="auto">
          <a:xfrm>
            <a:off x="584200" y="1416050"/>
            <a:ext cx="6767513" cy="22288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TABLE CarSales (Make varchar(6), Year int, Sales int)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('Honda', 1990, 2000)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('Honda', 1990, 1000)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('Acura', 1990, 500)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('Honda', 1991, 3000)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('Acura', 1991, 300)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('Acura', 1991, 600)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INSERT INTO CarSales VALUES ('Acura', 1992, 800)</a:t>
            </a:r>
          </a:p>
          <a:p>
            <a:pPr>
              <a:lnSpc>
                <a:spcPct val="100000"/>
              </a:lnSpc>
              <a:defRPr/>
            </a:pPr>
            <a:r>
              <a:rPr lang="en-US" sz="14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</p:txBody>
      </p:sp>
      <p:sp>
        <p:nvSpPr>
          <p:cNvPr id="947205" name="Rectangle 5"/>
          <p:cNvSpPr>
            <a:spLocks noChangeArrowheads="1"/>
          </p:cNvSpPr>
          <p:nvPr/>
        </p:nvSpPr>
        <p:spPr bwMode="auto">
          <a:xfrm>
            <a:off x="584200" y="3903663"/>
            <a:ext cx="8266113" cy="257333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One row for Honda, One row for Acura, years are columns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INTO CarSalesPivot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	CarSales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PIVOT (SUM(Sales) FOR Year IN ([1990], [1991])) t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This returns 4 rows vs 7 in original table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	CarSalesPivot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UNPIVOT (Sales for  Year in ([1990], [1991])) t</a:t>
            </a:r>
          </a:p>
        </p:txBody>
      </p:sp>
    </p:spTree>
    <p:extLst>
      <p:ext uri="{BB962C8B-B14F-4D97-AF65-F5344CB8AC3E}">
        <p14:creationId xmlns:p14="http://schemas.microsoft.com/office/powerpoint/2010/main" val="357019620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UNPIVOT - how it works</a:t>
            </a:r>
          </a:p>
        </p:txBody>
      </p:sp>
      <p:sp>
        <p:nvSpPr>
          <p:cNvPr id="9553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Same place as JOIN in logical execution order</a:t>
            </a:r>
          </a:p>
          <a:p>
            <a:pPr eaLnBrk="1" hangingPunct="1">
              <a:defRPr/>
            </a:pPr>
            <a:r>
              <a:rPr lang="en-US" dirty="0" smtClean="0"/>
              <a:t>Three steps in execution</a:t>
            </a:r>
          </a:p>
          <a:p>
            <a:pPr lvl="1" eaLnBrk="1" hangingPunct="1">
              <a:defRPr/>
            </a:pPr>
            <a:r>
              <a:rPr lang="en-US" dirty="0" smtClean="0"/>
              <a:t>Generates duplicate rows</a:t>
            </a:r>
          </a:p>
          <a:p>
            <a:pPr lvl="2" eaLnBrk="1" hangingPunct="1">
              <a:defRPr/>
            </a:pPr>
            <a:r>
              <a:rPr lang="en-US" dirty="0" smtClean="0"/>
              <a:t>Number of members in IN clause * Input Rows</a:t>
            </a:r>
          </a:p>
          <a:p>
            <a:pPr lvl="1" eaLnBrk="1" hangingPunct="1">
              <a:defRPr/>
            </a:pPr>
            <a:r>
              <a:rPr lang="en-US" dirty="0" smtClean="0"/>
              <a:t>Isolate target column values</a:t>
            </a:r>
          </a:p>
          <a:p>
            <a:pPr lvl="1" eaLnBrk="1" hangingPunct="1">
              <a:defRPr/>
            </a:pPr>
            <a:r>
              <a:rPr lang="en-US" dirty="0" smtClean="0"/>
              <a:t>Filters rows with NULLs</a:t>
            </a:r>
          </a:p>
          <a:p>
            <a:pPr lvl="2"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1263270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Summary</a:t>
            </a:r>
          </a:p>
        </p:txBody>
      </p:sp>
      <p:sp>
        <p:nvSpPr>
          <p:cNvPr id="8980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hangingPunct="1">
              <a:defRPr/>
            </a:pPr>
            <a:r>
              <a:rPr lang="en-US" dirty="0" smtClean="0"/>
              <a:t>Using Aggregates</a:t>
            </a:r>
          </a:p>
          <a:p>
            <a:pPr marL="742950" lvl="1" indent="-285750" eaLnBrk="1" hangingPunct="1">
              <a:defRPr/>
            </a:pPr>
            <a:r>
              <a:rPr lang="en-US" dirty="0" smtClean="0"/>
              <a:t>GROUP BY and HAVING</a:t>
            </a:r>
          </a:p>
          <a:p>
            <a:pPr marL="742950" lvl="1" indent="-285750" eaLnBrk="1" hangingPunct="1">
              <a:defRPr/>
            </a:pPr>
            <a:r>
              <a:rPr lang="en-US" dirty="0" smtClean="0"/>
              <a:t>ROLLUP and CUBE</a:t>
            </a:r>
          </a:p>
          <a:p>
            <a:pPr marL="742950" lvl="1" indent="-285750" eaLnBrk="1" hangingPunct="1">
              <a:defRPr/>
            </a:pPr>
            <a:r>
              <a:rPr lang="en-US" dirty="0" smtClean="0"/>
              <a:t>GROUPING SETS</a:t>
            </a:r>
          </a:p>
          <a:p>
            <a:pPr marL="742950" lvl="1" indent="-285750">
              <a:defRPr/>
            </a:pPr>
            <a:r>
              <a:rPr lang="en-US" dirty="0"/>
              <a:t>User-defined </a:t>
            </a:r>
            <a:r>
              <a:rPr lang="en-US" dirty="0" smtClean="0"/>
              <a:t>aggregates</a:t>
            </a:r>
          </a:p>
          <a:p>
            <a:pPr marL="342900" indent="-342900" eaLnBrk="1" hangingPunct="1">
              <a:defRPr/>
            </a:pPr>
            <a:r>
              <a:rPr lang="en-US" dirty="0" smtClean="0"/>
              <a:t>Beyond Traditional Aggregation</a:t>
            </a:r>
          </a:p>
          <a:p>
            <a:pPr marL="742950" lvl="1" indent="-285750">
              <a:defRPr/>
            </a:pPr>
            <a:r>
              <a:rPr lang="en-US" dirty="0" smtClean="0"/>
              <a:t>Window Functions</a:t>
            </a:r>
          </a:p>
          <a:p>
            <a:pPr marL="1193800" lvl="2" indent="-285750">
              <a:defRPr/>
            </a:pPr>
            <a:r>
              <a:rPr lang="en-US" dirty="0" smtClean="0"/>
              <a:t>Ranking and Analytic Functions</a:t>
            </a:r>
          </a:p>
          <a:p>
            <a:pPr marL="742950" lvl="1" indent="-285750">
              <a:defRPr/>
            </a:pPr>
            <a:r>
              <a:rPr lang="en-US" dirty="0" smtClean="0"/>
              <a:t>TOP</a:t>
            </a:r>
          </a:p>
          <a:p>
            <a:pPr marL="742950" lvl="1" indent="-285750">
              <a:defRPr/>
            </a:pPr>
            <a:r>
              <a:rPr lang="en-US" dirty="0" smtClean="0"/>
              <a:t>OFFSET and FETCH</a:t>
            </a:r>
          </a:p>
          <a:p>
            <a:pPr marL="742950" lvl="1" indent="-285750" eaLnBrk="1" hangingPunct="1">
              <a:defRPr/>
            </a:pPr>
            <a:r>
              <a:rPr lang="en-US" dirty="0" smtClean="0"/>
              <a:t>PIVOT </a:t>
            </a:r>
          </a:p>
        </p:txBody>
      </p:sp>
    </p:spTree>
    <p:extLst>
      <p:ext uri="{BB962C8B-B14F-4D97-AF65-F5344CB8AC3E}">
        <p14:creationId xmlns:p14="http://schemas.microsoft.com/office/powerpoint/2010/main" val="3136431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References</a:t>
            </a:r>
          </a:p>
        </p:txBody>
      </p:sp>
      <p:sp>
        <p:nvSpPr>
          <p:cNvPr id="9523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</a:rPr>
              <a:t>A Developer's Guide to SQL Server 2005 - Ch 8, Addison-Wesley, </a:t>
            </a:r>
            <a:r>
              <a:rPr lang="en-US" i="1" dirty="0" smtClean="0">
                <a:effectLst/>
              </a:rPr>
              <a:t>Bob Beauchemin and Dan Sullivan</a:t>
            </a:r>
            <a:endParaRPr lang="en-US" i="1" dirty="0"/>
          </a:p>
          <a:p>
            <a:pPr eaLnBrk="1" hangingPunct="1">
              <a:defRPr/>
            </a:pPr>
            <a:r>
              <a:rPr lang="en-US" dirty="0" smtClean="0"/>
              <a:t>Microsoft </a:t>
            </a:r>
            <a:r>
              <a:rPr lang="en-US" dirty="0"/>
              <a:t>SQL Server 2012 High-Performance T-SQL Using Window </a:t>
            </a:r>
            <a:r>
              <a:rPr lang="en-US" dirty="0" smtClean="0"/>
              <a:t>Functions, </a:t>
            </a:r>
            <a:r>
              <a:rPr lang="en-US" i="1" dirty="0" err="1" smtClean="0"/>
              <a:t>Itzik</a:t>
            </a:r>
            <a:r>
              <a:rPr lang="en-US" i="1" dirty="0" smtClean="0"/>
              <a:t> </a:t>
            </a:r>
            <a:r>
              <a:rPr lang="en-US" i="1" dirty="0"/>
              <a:t>Ben-</a:t>
            </a:r>
            <a:r>
              <a:rPr lang="en-US" i="1" dirty="0" err="1"/>
              <a:t>Gan</a:t>
            </a:r>
            <a:endParaRPr lang="en-US" i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8781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6" name="Rectangle 4"/>
          <p:cNvSpPr>
            <a:spLocks noChangeAspect="1" noChangeArrowheads="1"/>
          </p:cNvSpPr>
          <p:nvPr/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4400" dirty="0">
                <a:latin typeface="Calibri" pitchFamily="34" charset="0"/>
                <a:cs typeface="Calibri" pitchFamily="34" charset="0"/>
              </a:rPr>
              <a:t>Using ISNULL and COALESCE</a:t>
            </a:r>
          </a:p>
        </p:txBody>
      </p:sp>
      <p:sp>
        <p:nvSpPr>
          <p:cNvPr id="924677" name="Rectangle 5"/>
          <p:cNvSpPr>
            <a:spLocks noChangeArrowheads="1"/>
          </p:cNvSpPr>
          <p:nvPr/>
        </p:nvSpPr>
        <p:spPr bwMode="auto">
          <a:xfrm>
            <a:off x="954088" y="1738313"/>
            <a:ext cx="7300912" cy="367188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substitutes $10.00 if price is NULL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AVG(ISNULL(price, $10.00)) FROM titles 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returns first non-null expression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NULL if all are NULL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COALESCE((zip + 44), (state + 'OR'), county)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AS LOCATION   </a:t>
            </a:r>
          </a:p>
          <a:p>
            <a:pPr>
              <a:lnSpc>
                <a:spcPct val="100000"/>
              </a:lnSpc>
              <a:defRPr/>
            </a:pPr>
            <a:endParaRPr lang="en-US" sz="18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returns '99999' if zip is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anything other than '99999'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NOT related to ISNULL()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state, NULLIF('99999', zip) FROM clients </a:t>
            </a:r>
            <a:endParaRPr lang="en-US" sz="160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441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User-Defined Aggregates</a:t>
            </a:r>
          </a:p>
        </p:txBody>
      </p:sp>
      <p:sp>
        <p:nvSpPr>
          <p:cNvPr id="94925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2"/>
            <a:ext cx="8455025" cy="5526088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In SQL Server 2005 and above </a:t>
            </a:r>
          </a:p>
          <a:p>
            <a:pPr lvl="1" eaLnBrk="1" hangingPunct="1">
              <a:defRPr/>
            </a:pPr>
            <a:r>
              <a:rPr lang="en-US" dirty="0" smtClean="0"/>
              <a:t>.NET class with 4 special methods</a:t>
            </a:r>
          </a:p>
          <a:p>
            <a:pPr lvl="1" eaLnBrk="1" hangingPunct="1">
              <a:defRPr/>
            </a:pPr>
            <a:r>
              <a:rPr lang="en-US" dirty="0" smtClean="0"/>
              <a:t>These are recognized by the query engine</a:t>
            </a:r>
          </a:p>
          <a:p>
            <a:pPr lvl="2">
              <a:defRPr/>
            </a:pPr>
            <a:r>
              <a:rPr lang="en-US" dirty="0" smtClean="0"/>
              <a:t>Not enabled with window functions</a:t>
            </a:r>
          </a:p>
          <a:p>
            <a:pPr>
              <a:defRPr/>
            </a:pPr>
            <a:r>
              <a:rPr lang="en-US" dirty="0" smtClean="0"/>
              <a:t>Properties can be specified for optimization</a:t>
            </a:r>
          </a:p>
          <a:p>
            <a:pPr lvl="1">
              <a:defRPr/>
            </a:pPr>
            <a:r>
              <a:rPr lang="en-US" dirty="0" smtClean="0"/>
              <a:t>On </a:t>
            </a:r>
            <a:r>
              <a:rPr lang="en-US" dirty="0" err="1" smtClean="0"/>
              <a:t>SqlUserDefinedAggregate</a:t>
            </a:r>
            <a:r>
              <a:rPr lang="en-US" dirty="0" smtClean="0"/>
              <a:t> attribute</a:t>
            </a:r>
          </a:p>
          <a:p>
            <a:pPr lvl="1">
              <a:defRPr/>
            </a:pPr>
            <a:r>
              <a:rPr lang="en-US" dirty="0" err="1" smtClean="0"/>
              <a:t>IsInvariantToNulls</a:t>
            </a:r>
            <a:r>
              <a:rPr lang="en-US" dirty="0" smtClean="0"/>
              <a:t> - call with a NULL row</a:t>
            </a:r>
          </a:p>
          <a:p>
            <a:pPr lvl="2">
              <a:defRPr/>
            </a:pPr>
            <a:r>
              <a:rPr lang="en-US" dirty="0" smtClean="0"/>
              <a:t>Most built in aggregates - true</a:t>
            </a:r>
          </a:p>
          <a:p>
            <a:pPr lvl="1">
              <a:defRPr/>
            </a:pPr>
            <a:r>
              <a:rPr lang="en-US" dirty="0" err="1" smtClean="0"/>
              <a:t>IsInvariantToDuplicates</a:t>
            </a:r>
            <a:r>
              <a:rPr lang="en-US" dirty="0" smtClean="0"/>
              <a:t> - call with dup values</a:t>
            </a:r>
          </a:p>
          <a:p>
            <a:pPr lvl="2">
              <a:defRPr/>
            </a:pPr>
            <a:r>
              <a:rPr lang="en-US" dirty="0" smtClean="0"/>
              <a:t>MIN, MAX - true</a:t>
            </a:r>
          </a:p>
          <a:p>
            <a:pPr lvl="1">
              <a:defRPr/>
            </a:pPr>
            <a:r>
              <a:rPr lang="en-US" dirty="0" err="1" smtClean="0"/>
              <a:t>IsNullIfEmpty</a:t>
            </a:r>
            <a:endParaRPr lang="en-US" dirty="0" smtClean="0"/>
          </a:p>
          <a:p>
            <a:pPr lvl="2">
              <a:defRPr/>
            </a:pPr>
            <a:r>
              <a:rPr lang="en-US" dirty="0" smtClean="0"/>
              <a:t>Most built in aggregates -true</a:t>
            </a:r>
          </a:p>
          <a:p>
            <a:pPr lvl="1">
              <a:defRPr/>
            </a:pPr>
            <a:r>
              <a:rPr lang="en-US" dirty="0" err="1" smtClean="0"/>
              <a:t>IsInvariantToOrder</a:t>
            </a:r>
            <a:endParaRPr lang="en-US" dirty="0" smtClean="0"/>
          </a:p>
          <a:p>
            <a:pPr lvl="2">
              <a:defRPr/>
            </a:pPr>
            <a:r>
              <a:rPr lang="en-US" dirty="0" smtClean="0"/>
              <a:t>Cannot be used yet, no way for engine to guarantee</a:t>
            </a:r>
          </a:p>
        </p:txBody>
      </p:sp>
    </p:spTree>
    <p:extLst>
      <p:ext uri="{BB962C8B-B14F-4D97-AF65-F5344CB8AC3E}">
        <p14:creationId xmlns:p14="http://schemas.microsoft.com/office/powerpoint/2010/main" val="24415851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ROLLUP Operator</a:t>
            </a:r>
          </a:p>
        </p:txBody>
      </p:sp>
      <p:sp>
        <p:nvSpPr>
          <p:cNvPr id="9154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Rollup operator adds rows with summaries</a:t>
            </a:r>
          </a:p>
          <a:p>
            <a:pPr lvl="1" eaLnBrk="1" hangingPunct="1">
              <a:defRPr/>
            </a:pPr>
            <a:r>
              <a:rPr lang="en-US" smtClean="0"/>
              <a:t>Last row is "grand total"</a:t>
            </a:r>
          </a:p>
          <a:p>
            <a:pPr lvl="1" eaLnBrk="1" hangingPunct="1">
              <a:defRPr/>
            </a:pPr>
            <a:r>
              <a:rPr lang="en-US" smtClean="0"/>
              <a:t>Adds summary rows at each group level</a:t>
            </a:r>
          </a:p>
          <a:p>
            <a:pPr lvl="1" eaLnBrk="1" hangingPunct="1">
              <a:defRPr/>
            </a:pPr>
            <a:r>
              <a:rPr lang="en-US" smtClean="0"/>
              <a:t>NULL values in the grouped columns</a:t>
            </a:r>
          </a:p>
          <a:p>
            <a:pPr lvl="2" eaLnBrk="1" hangingPunct="1">
              <a:defRPr/>
            </a:pPr>
            <a:r>
              <a:rPr lang="en-US" smtClean="0"/>
              <a:t>Can be overridden by defining GROUPING columns</a:t>
            </a:r>
          </a:p>
          <a:p>
            <a:pPr lvl="2" eaLnBrk="1" hangingPunct="1">
              <a:defRPr/>
            </a:pPr>
            <a:r>
              <a:rPr lang="en-US" smtClean="0"/>
              <a:t>Or can sort summaries to top</a:t>
            </a:r>
          </a:p>
        </p:txBody>
      </p:sp>
    </p:spTree>
    <p:extLst>
      <p:ext uri="{BB962C8B-B14F-4D97-AF65-F5344CB8AC3E}">
        <p14:creationId xmlns:p14="http://schemas.microsoft.com/office/powerpoint/2010/main" val="2264643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38200" y="3111500"/>
            <a:ext cx="3733800" cy="3429000"/>
            <a:chOff x="768" y="1440"/>
            <a:chExt cx="2352" cy="2160"/>
          </a:xfrm>
        </p:grpSpPr>
        <p:sp>
          <p:nvSpPr>
            <p:cNvPr id="931845" name="Rectangle 5"/>
            <p:cNvSpPr>
              <a:spLocks noChangeArrowheads="1"/>
            </p:cNvSpPr>
            <p:nvPr/>
          </p:nvSpPr>
          <p:spPr bwMode="auto">
            <a:xfrm>
              <a:off x="768" y="1440"/>
              <a:ext cx="816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 dirty="0" err="1">
                  <a:solidFill>
                    <a:schemeClr val="bg1"/>
                  </a:solidFill>
                  <a:latin typeface="Arial Narrow" pitchFamily="34" charset="0"/>
                </a:rPr>
                <a:t>productid</a:t>
              </a:r>
              <a:endParaRPr lang="en-US" sz="1800" i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31846" name="Rectangle 6"/>
            <p:cNvSpPr>
              <a:spLocks noChangeArrowheads="1"/>
            </p:cNvSpPr>
            <p:nvPr/>
          </p:nvSpPr>
          <p:spPr bwMode="auto">
            <a:xfrm>
              <a:off x="1584" y="1440"/>
              <a:ext cx="624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>
                  <a:solidFill>
                    <a:schemeClr val="bg1"/>
                  </a:solidFill>
                  <a:latin typeface="Arial Narrow" pitchFamily="34" charset="0"/>
                </a:rPr>
                <a:t>orderid</a:t>
              </a:r>
            </a:p>
          </p:txBody>
        </p:sp>
        <p:sp>
          <p:nvSpPr>
            <p:cNvPr id="931847" name="Rectangle 7"/>
            <p:cNvSpPr>
              <a:spLocks noChangeArrowheads="1"/>
            </p:cNvSpPr>
            <p:nvPr/>
          </p:nvSpPr>
          <p:spPr bwMode="auto">
            <a:xfrm>
              <a:off x="2208" y="1440"/>
              <a:ext cx="912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>
                  <a:solidFill>
                    <a:schemeClr val="bg1"/>
                  </a:solidFill>
                  <a:latin typeface="Arial Narrow" pitchFamily="34" charset="0"/>
                </a:rPr>
                <a:t>total_quantity</a:t>
              </a:r>
            </a:p>
          </p:txBody>
        </p:sp>
        <p:sp>
          <p:nvSpPr>
            <p:cNvPr id="931848" name="Rectangle 8"/>
            <p:cNvSpPr>
              <a:spLocks noChangeArrowheads="1"/>
            </p:cNvSpPr>
            <p:nvPr/>
          </p:nvSpPr>
          <p:spPr bwMode="auto">
            <a:xfrm>
              <a:off x="768" y="1680"/>
              <a:ext cx="81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1849" name="Rectangle 9"/>
            <p:cNvSpPr>
              <a:spLocks noChangeArrowheads="1"/>
            </p:cNvSpPr>
            <p:nvPr/>
          </p:nvSpPr>
          <p:spPr bwMode="auto">
            <a:xfrm>
              <a:off x="1584" y="1680"/>
              <a:ext cx="624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1850" name="Rectangle 10"/>
            <p:cNvSpPr>
              <a:spLocks noChangeArrowheads="1"/>
            </p:cNvSpPr>
            <p:nvPr/>
          </p:nvSpPr>
          <p:spPr bwMode="auto">
            <a:xfrm>
              <a:off x="2208" y="1680"/>
              <a:ext cx="91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95</a:t>
              </a:r>
            </a:p>
          </p:txBody>
        </p:sp>
        <p:sp>
          <p:nvSpPr>
            <p:cNvPr id="931851" name="Rectangle 11"/>
            <p:cNvSpPr>
              <a:spLocks noChangeArrowheads="1"/>
            </p:cNvSpPr>
            <p:nvPr/>
          </p:nvSpPr>
          <p:spPr bwMode="auto">
            <a:xfrm>
              <a:off x="768" y="1872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dirty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52" name="Rectangle 12"/>
            <p:cNvSpPr>
              <a:spLocks noChangeArrowheads="1"/>
            </p:cNvSpPr>
            <p:nvPr/>
          </p:nvSpPr>
          <p:spPr bwMode="auto">
            <a:xfrm>
              <a:off x="1584" y="1872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1853" name="Rectangle 13"/>
            <p:cNvSpPr>
              <a:spLocks noChangeArrowheads="1"/>
            </p:cNvSpPr>
            <p:nvPr/>
          </p:nvSpPr>
          <p:spPr bwMode="auto">
            <a:xfrm>
              <a:off x="2208" y="1872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15</a:t>
              </a:r>
            </a:p>
          </p:txBody>
        </p:sp>
        <p:sp>
          <p:nvSpPr>
            <p:cNvPr id="931854" name="Rectangle 14"/>
            <p:cNvSpPr>
              <a:spLocks noChangeArrowheads="1"/>
            </p:cNvSpPr>
            <p:nvPr/>
          </p:nvSpPr>
          <p:spPr bwMode="auto">
            <a:xfrm>
              <a:off x="768" y="2064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55" name="Rectangle 15"/>
            <p:cNvSpPr>
              <a:spLocks noChangeArrowheads="1"/>
            </p:cNvSpPr>
            <p:nvPr/>
          </p:nvSpPr>
          <p:spPr bwMode="auto">
            <a:xfrm>
              <a:off x="1584" y="2064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56" name="Rectangle 16"/>
            <p:cNvSpPr>
              <a:spLocks noChangeArrowheads="1"/>
            </p:cNvSpPr>
            <p:nvPr/>
          </p:nvSpPr>
          <p:spPr bwMode="auto">
            <a:xfrm>
              <a:off x="2208" y="2064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5</a:t>
              </a:r>
            </a:p>
          </p:txBody>
        </p:sp>
        <p:sp>
          <p:nvSpPr>
            <p:cNvPr id="931857" name="Rectangle 17"/>
            <p:cNvSpPr>
              <a:spLocks noChangeArrowheads="1"/>
            </p:cNvSpPr>
            <p:nvPr/>
          </p:nvSpPr>
          <p:spPr bwMode="auto">
            <a:xfrm>
              <a:off x="768" y="2256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58" name="Rectangle 18"/>
            <p:cNvSpPr>
              <a:spLocks noChangeArrowheads="1"/>
            </p:cNvSpPr>
            <p:nvPr/>
          </p:nvSpPr>
          <p:spPr bwMode="auto">
            <a:xfrm>
              <a:off x="1584" y="2256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59" name="Rectangle 19"/>
            <p:cNvSpPr>
              <a:spLocks noChangeArrowheads="1"/>
            </p:cNvSpPr>
            <p:nvPr/>
          </p:nvSpPr>
          <p:spPr bwMode="auto">
            <a:xfrm>
              <a:off x="2208" y="2256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10</a:t>
              </a:r>
            </a:p>
          </p:txBody>
        </p:sp>
        <p:sp>
          <p:nvSpPr>
            <p:cNvPr id="931860" name="Rectangle 20"/>
            <p:cNvSpPr>
              <a:spLocks noChangeArrowheads="1"/>
            </p:cNvSpPr>
            <p:nvPr/>
          </p:nvSpPr>
          <p:spPr bwMode="auto">
            <a:xfrm>
              <a:off x="768" y="2448"/>
              <a:ext cx="816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61" name="Rectangle 21"/>
            <p:cNvSpPr>
              <a:spLocks noChangeArrowheads="1"/>
            </p:cNvSpPr>
            <p:nvPr/>
          </p:nvSpPr>
          <p:spPr bwMode="auto">
            <a:xfrm>
              <a:off x="1584" y="2448"/>
              <a:ext cx="624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1862" name="Rectangle 22"/>
            <p:cNvSpPr>
              <a:spLocks noChangeArrowheads="1"/>
            </p:cNvSpPr>
            <p:nvPr/>
          </p:nvSpPr>
          <p:spPr bwMode="auto">
            <a:xfrm>
              <a:off x="2208" y="2448"/>
              <a:ext cx="912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35</a:t>
              </a:r>
            </a:p>
          </p:txBody>
        </p:sp>
        <p:sp>
          <p:nvSpPr>
            <p:cNvPr id="931863" name="Rectangle 23"/>
            <p:cNvSpPr>
              <a:spLocks noChangeArrowheads="1"/>
            </p:cNvSpPr>
            <p:nvPr/>
          </p:nvSpPr>
          <p:spPr bwMode="auto">
            <a:xfrm>
              <a:off x="768" y="2640"/>
              <a:ext cx="816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64" name="Rectangle 24"/>
            <p:cNvSpPr>
              <a:spLocks noChangeArrowheads="1"/>
            </p:cNvSpPr>
            <p:nvPr/>
          </p:nvSpPr>
          <p:spPr bwMode="auto">
            <a:xfrm>
              <a:off x="1584" y="2640"/>
              <a:ext cx="624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65" name="Rectangle 25"/>
            <p:cNvSpPr>
              <a:spLocks noChangeArrowheads="1"/>
            </p:cNvSpPr>
            <p:nvPr/>
          </p:nvSpPr>
          <p:spPr bwMode="auto">
            <a:xfrm>
              <a:off x="2208" y="2640"/>
              <a:ext cx="912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10</a:t>
              </a:r>
            </a:p>
          </p:txBody>
        </p:sp>
        <p:sp>
          <p:nvSpPr>
            <p:cNvPr id="931866" name="Rectangle 26"/>
            <p:cNvSpPr>
              <a:spLocks noChangeArrowheads="1"/>
            </p:cNvSpPr>
            <p:nvPr/>
          </p:nvSpPr>
          <p:spPr bwMode="auto">
            <a:xfrm>
              <a:off x="768" y="2832"/>
              <a:ext cx="816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67" name="Rectangle 27"/>
            <p:cNvSpPr>
              <a:spLocks noChangeArrowheads="1"/>
            </p:cNvSpPr>
            <p:nvPr/>
          </p:nvSpPr>
          <p:spPr bwMode="auto">
            <a:xfrm>
              <a:off x="1584" y="2832"/>
              <a:ext cx="624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68" name="Rectangle 28"/>
            <p:cNvSpPr>
              <a:spLocks noChangeArrowheads="1"/>
            </p:cNvSpPr>
            <p:nvPr/>
          </p:nvSpPr>
          <p:spPr bwMode="auto">
            <a:xfrm>
              <a:off x="2208" y="2832"/>
              <a:ext cx="912" cy="192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25</a:t>
              </a:r>
            </a:p>
          </p:txBody>
        </p:sp>
        <p:sp>
          <p:nvSpPr>
            <p:cNvPr id="931869" name="Rectangle 29"/>
            <p:cNvSpPr>
              <a:spLocks noChangeArrowheads="1"/>
            </p:cNvSpPr>
            <p:nvPr/>
          </p:nvSpPr>
          <p:spPr bwMode="auto">
            <a:xfrm>
              <a:off x="768" y="3024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1870" name="Rectangle 30"/>
            <p:cNvSpPr>
              <a:spLocks noChangeArrowheads="1"/>
            </p:cNvSpPr>
            <p:nvPr/>
          </p:nvSpPr>
          <p:spPr bwMode="auto">
            <a:xfrm>
              <a:off x="1584" y="3024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1871" name="Rectangle 31"/>
            <p:cNvSpPr>
              <a:spLocks noChangeArrowheads="1"/>
            </p:cNvSpPr>
            <p:nvPr/>
          </p:nvSpPr>
          <p:spPr bwMode="auto">
            <a:xfrm>
              <a:off x="2208" y="3024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45</a:t>
              </a:r>
            </a:p>
          </p:txBody>
        </p:sp>
        <p:sp>
          <p:nvSpPr>
            <p:cNvPr id="931872" name="Rectangle 32"/>
            <p:cNvSpPr>
              <a:spLocks noChangeArrowheads="1"/>
            </p:cNvSpPr>
            <p:nvPr/>
          </p:nvSpPr>
          <p:spPr bwMode="auto">
            <a:xfrm>
              <a:off x="768" y="3216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1873" name="Rectangle 33"/>
            <p:cNvSpPr>
              <a:spLocks noChangeArrowheads="1"/>
            </p:cNvSpPr>
            <p:nvPr/>
          </p:nvSpPr>
          <p:spPr bwMode="auto">
            <a:xfrm>
              <a:off x="1584" y="3216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1874" name="Rectangle 34"/>
            <p:cNvSpPr>
              <a:spLocks noChangeArrowheads="1"/>
            </p:cNvSpPr>
            <p:nvPr/>
          </p:nvSpPr>
          <p:spPr bwMode="auto">
            <a:xfrm>
              <a:off x="2208" y="3216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15</a:t>
              </a:r>
            </a:p>
          </p:txBody>
        </p:sp>
        <p:sp>
          <p:nvSpPr>
            <p:cNvPr id="931875" name="Rectangle 35"/>
            <p:cNvSpPr>
              <a:spLocks noChangeArrowheads="1"/>
            </p:cNvSpPr>
            <p:nvPr/>
          </p:nvSpPr>
          <p:spPr bwMode="auto">
            <a:xfrm>
              <a:off x="768" y="3408"/>
              <a:ext cx="816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1876" name="Rectangle 36"/>
            <p:cNvSpPr>
              <a:spLocks noChangeArrowheads="1"/>
            </p:cNvSpPr>
            <p:nvPr/>
          </p:nvSpPr>
          <p:spPr bwMode="auto">
            <a:xfrm>
              <a:off x="1584" y="3408"/>
              <a:ext cx="624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1877" name="Rectangle 37"/>
            <p:cNvSpPr>
              <a:spLocks noChangeArrowheads="1"/>
            </p:cNvSpPr>
            <p:nvPr/>
          </p:nvSpPr>
          <p:spPr bwMode="auto">
            <a:xfrm>
              <a:off x="2208" y="3408"/>
              <a:ext cx="91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30</a:t>
              </a:r>
            </a:p>
          </p:txBody>
        </p:sp>
      </p:grpSp>
      <p:sp>
        <p:nvSpPr>
          <p:cNvPr id="931890" name="Rectangle 50"/>
          <p:cNvSpPr>
            <a:spLocks noGrp="1" noChangeAspect="1" noChangeArrowheads="1"/>
          </p:cNvSpPr>
          <p:nvPr>
            <p:ph type="title"/>
          </p:nvPr>
        </p:nvSpPr>
        <p:spPr>
          <a:xfrm>
            <a:off x="381000" y="228600"/>
            <a:ext cx="86106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Using the GROUP BY Clause with the ROLLUP Operator</a:t>
            </a:r>
          </a:p>
        </p:txBody>
      </p:sp>
      <p:sp>
        <p:nvSpPr>
          <p:cNvPr id="931892" name="Rectangle 52"/>
          <p:cNvSpPr>
            <a:spLocks noChangeArrowheads="1"/>
          </p:cNvSpPr>
          <p:nvPr/>
        </p:nvSpPr>
        <p:spPr bwMode="auto">
          <a:xfrm>
            <a:off x="850900" y="1498600"/>
            <a:ext cx="6678613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USE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northwind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/>
            </a:r>
            <a:b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</a:b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	, 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SUM(quantity) AS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total_quantity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[order details]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GROUP BY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ROLLUP (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orderid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orderid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4724400" y="3111500"/>
            <a:ext cx="3505200" cy="3429000"/>
            <a:chOff x="3168" y="1440"/>
            <a:chExt cx="2208" cy="2160"/>
          </a:xfrm>
          <a:solidFill>
            <a:schemeClr val="tx1"/>
          </a:solidFill>
        </p:grpSpPr>
        <p:sp>
          <p:nvSpPr>
            <p:cNvPr id="931879" name="Rectangle 39"/>
            <p:cNvSpPr>
              <a:spLocks noChangeArrowheads="1"/>
            </p:cNvSpPr>
            <p:nvPr/>
          </p:nvSpPr>
          <p:spPr bwMode="auto">
            <a:xfrm>
              <a:off x="3168" y="1440"/>
              <a:ext cx="2208" cy="240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Description</a:t>
              </a:r>
              <a:endParaRPr lang="en-US" sz="18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931880" name="Rectangle 40"/>
            <p:cNvSpPr>
              <a:spLocks noChangeArrowheads="1"/>
            </p:cNvSpPr>
            <p:nvPr/>
          </p:nvSpPr>
          <p:spPr bwMode="auto">
            <a:xfrm>
              <a:off x="3168" y="1680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Grand total</a:t>
              </a:r>
            </a:p>
          </p:txBody>
        </p:sp>
        <p:sp>
          <p:nvSpPr>
            <p:cNvPr id="931881" name="Rectangle 41"/>
            <p:cNvSpPr>
              <a:spLocks noChangeArrowheads="1"/>
            </p:cNvSpPr>
            <p:nvPr/>
          </p:nvSpPr>
          <p:spPr bwMode="auto">
            <a:xfrm>
              <a:off x="3168" y="1872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endParaRPr lang="en-US" sz="1600" b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931882" name="Rectangle 42"/>
            <p:cNvSpPr>
              <a:spLocks noChangeArrowheads="1"/>
            </p:cNvSpPr>
            <p:nvPr/>
          </p:nvSpPr>
          <p:spPr bwMode="auto">
            <a:xfrm>
              <a:off x="3168" y="2064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  <a:endParaRPr lang="en-US" sz="1600" b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931883" name="Rectangle 43"/>
            <p:cNvSpPr>
              <a:spLocks noChangeArrowheads="1"/>
            </p:cNvSpPr>
            <p:nvPr/>
          </p:nvSpPr>
          <p:spPr bwMode="auto">
            <a:xfrm>
              <a:off x="3168" y="2256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  <p:sp>
          <p:nvSpPr>
            <p:cNvPr id="931884" name="Rectangle 44"/>
            <p:cNvSpPr>
              <a:spLocks noChangeArrowheads="1"/>
            </p:cNvSpPr>
            <p:nvPr/>
          </p:nvSpPr>
          <p:spPr bwMode="auto">
            <a:xfrm>
              <a:off x="3168" y="2448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</a:p>
          </p:txBody>
        </p:sp>
        <p:sp>
          <p:nvSpPr>
            <p:cNvPr id="931885" name="Rectangle 45"/>
            <p:cNvSpPr>
              <a:spLocks noChangeArrowheads="1"/>
            </p:cNvSpPr>
            <p:nvPr/>
          </p:nvSpPr>
          <p:spPr bwMode="auto">
            <a:xfrm>
              <a:off x="3168" y="2640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</a:p>
          </p:txBody>
        </p:sp>
        <p:sp>
          <p:nvSpPr>
            <p:cNvPr id="931886" name="Rectangle 46"/>
            <p:cNvSpPr>
              <a:spLocks noChangeArrowheads="1"/>
            </p:cNvSpPr>
            <p:nvPr/>
          </p:nvSpPr>
          <p:spPr bwMode="auto">
            <a:xfrm>
              <a:off x="3168" y="2832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  <p:sp>
          <p:nvSpPr>
            <p:cNvPr id="931887" name="Rectangle 47"/>
            <p:cNvSpPr>
              <a:spLocks noChangeArrowheads="1"/>
            </p:cNvSpPr>
            <p:nvPr/>
          </p:nvSpPr>
          <p:spPr bwMode="auto">
            <a:xfrm>
              <a:off x="3168" y="3024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</a:p>
          </p:txBody>
        </p:sp>
        <p:sp>
          <p:nvSpPr>
            <p:cNvPr id="931888" name="Rectangle 48"/>
            <p:cNvSpPr>
              <a:spLocks noChangeArrowheads="1"/>
            </p:cNvSpPr>
            <p:nvPr/>
          </p:nvSpPr>
          <p:spPr bwMode="auto">
            <a:xfrm>
              <a:off x="3168" y="3216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</a:p>
          </p:txBody>
        </p:sp>
        <p:sp>
          <p:nvSpPr>
            <p:cNvPr id="931889" name="Rectangle 49"/>
            <p:cNvSpPr>
              <a:spLocks noChangeArrowheads="1"/>
            </p:cNvSpPr>
            <p:nvPr/>
          </p:nvSpPr>
          <p:spPr bwMode="auto">
            <a:xfrm>
              <a:off x="3168" y="3408"/>
              <a:ext cx="2208" cy="192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38724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Cube Operator</a:t>
            </a:r>
          </a:p>
        </p:txBody>
      </p:sp>
      <p:sp>
        <p:nvSpPr>
          <p:cNvPr id="9164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CUBE operator is a cross tabulation</a:t>
            </a:r>
          </a:p>
          <a:p>
            <a:pPr lvl="1" eaLnBrk="1" hangingPunct="1">
              <a:defRPr/>
            </a:pPr>
            <a:r>
              <a:rPr lang="en-US" dirty="0" smtClean="0"/>
              <a:t>Groups summary column with every value of other columns</a:t>
            </a:r>
          </a:p>
          <a:p>
            <a:pPr lvl="1" eaLnBrk="1" hangingPunct="1">
              <a:defRPr/>
            </a:pPr>
            <a:r>
              <a:rPr lang="en-US" dirty="0" smtClean="0"/>
              <a:t>Adds special “ALL” columns</a:t>
            </a:r>
          </a:p>
        </p:txBody>
      </p:sp>
    </p:spTree>
    <p:extLst>
      <p:ext uri="{BB962C8B-B14F-4D97-AF65-F5344CB8AC3E}">
        <p14:creationId xmlns:p14="http://schemas.microsoft.com/office/powerpoint/2010/main" val="258034706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Using the GROUP BY Clause with the CUBE Operator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816100" y="3302000"/>
            <a:ext cx="3657600" cy="3124200"/>
            <a:chOff x="1104" y="1584"/>
            <a:chExt cx="2304" cy="1968"/>
          </a:xfrm>
        </p:grpSpPr>
        <p:sp>
          <p:nvSpPr>
            <p:cNvPr id="932870" name="Rectangle 6"/>
            <p:cNvSpPr>
              <a:spLocks noChangeArrowheads="1"/>
            </p:cNvSpPr>
            <p:nvPr/>
          </p:nvSpPr>
          <p:spPr bwMode="auto">
            <a:xfrm>
              <a:off x="1104" y="1584"/>
              <a:ext cx="816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productid</a:t>
              </a:r>
            </a:p>
          </p:txBody>
        </p:sp>
        <p:sp>
          <p:nvSpPr>
            <p:cNvPr id="932871" name="Rectangle 7"/>
            <p:cNvSpPr>
              <a:spLocks noChangeArrowheads="1"/>
            </p:cNvSpPr>
            <p:nvPr/>
          </p:nvSpPr>
          <p:spPr bwMode="auto">
            <a:xfrm>
              <a:off x="1920" y="1584"/>
              <a:ext cx="624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orderid</a:t>
              </a:r>
            </a:p>
          </p:txBody>
        </p:sp>
        <p:sp>
          <p:nvSpPr>
            <p:cNvPr id="932872" name="Rectangle 8"/>
            <p:cNvSpPr>
              <a:spLocks noChangeArrowheads="1"/>
            </p:cNvSpPr>
            <p:nvPr/>
          </p:nvSpPr>
          <p:spPr bwMode="auto">
            <a:xfrm>
              <a:off x="2544" y="1584"/>
              <a:ext cx="864" cy="240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total_quantity</a:t>
              </a:r>
            </a:p>
          </p:txBody>
        </p:sp>
        <p:sp>
          <p:nvSpPr>
            <p:cNvPr id="932873" name="Rectangle 9"/>
            <p:cNvSpPr>
              <a:spLocks noChangeArrowheads="1"/>
            </p:cNvSpPr>
            <p:nvPr/>
          </p:nvSpPr>
          <p:spPr bwMode="auto">
            <a:xfrm>
              <a:off x="1104" y="1824"/>
              <a:ext cx="816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74" name="Rectangle 10"/>
            <p:cNvSpPr>
              <a:spLocks noChangeArrowheads="1"/>
            </p:cNvSpPr>
            <p:nvPr/>
          </p:nvSpPr>
          <p:spPr bwMode="auto">
            <a:xfrm>
              <a:off x="1920" y="1824"/>
              <a:ext cx="624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75" name="Rectangle 11"/>
            <p:cNvSpPr>
              <a:spLocks noChangeArrowheads="1"/>
            </p:cNvSpPr>
            <p:nvPr/>
          </p:nvSpPr>
          <p:spPr bwMode="auto">
            <a:xfrm>
              <a:off x="2544" y="1824"/>
              <a:ext cx="864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95</a:t>
              </a:r>
            </a:p>
          </p:txBody>
        </p:sp>
        <p:sp>
          <p:nvSpPr>
            <p:cNvPr id="932876" name="Rectangle 12"/>
            <p:cNvSpPr>
              <a:spLocks noChangeArrowheads="1"/>
            </p:cNvSpPr>
            <p:nvPr/>
          </p:nvSpPr>
          <p:spPr bwMode="auto">
            <a:xfrm>
              <a:off x="1104" y="1968"/>
              <a:ext cx="81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77" name="Rectangle 13"/>
            <p:cNvSpPr>
              <a:spLocks noChangeArrowheads="1"/>
            </p:cNvSpPr>
            <p:nvPr/>
          </p:nvSpPr>
          <p:spPr bwMode="auto">
            <a:xfrm>
              <a:off x="1920" y="1968"/>
              <a:ext cx="62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78" name="Rectangle 14"/>
            <p:cNvSpPr>
              <a:spLocks noChangeArrowheads="1"/>
            </p:cNvSpPr>
            <p:nvPr/>
          </p:nvSpPr>
          <p:spPr bwMode="auto">
            <a:xfrm>
              <a:off x="2544" y="1968"/>
              <a:ext cx="86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30</a:t>
              </a:r>
            </a:p>
          </p:txBody>
        </p:sp>
        <p:sp>
          <p:nvSpPr>
            <p:cNvPr id="932879" name="Rectangle 15"/>
            <p:cNvSpPr>
              <a:spLocks noChangeArrowheads="1"/>
            </p:cNvSpPr>
            <p:nvPr/>
          </p:nvSpPr>
          <p:spPr bwMode="auto">
            <a:xfrm>
              <a:off x="1104" y="2112"/>
              <a:ext cx="81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80" name="Rectangle 16"/>
            <p:cNvSpPr>
              <a:spLocks noChangeArrowheads="1"/>
            </p:cNvSpPr>
            <p:nvPr/>
          </p:nvSpPr>
          <p:spPr bwMode="auto">
            <a:xfrm>
              <a:off x="1920" y="2112"/>
              <a:ext cx="62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81" name="Rectangle 17"/>
            <p:cNvSpPr>
              <a:spLocks noChangeArrowheads="1"/>
            </p:cNvSpPr>
            <p:nvPr/>
          </p:nvSpPr>
          <p:spPr bwMode="auto">
            <a:xfrm>
              <a:off x="2544" y="2112"/>
              <a:ext cx="86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65</a:t>
              </a:r>
            </a:p>
          </p:txBody>
        </p:sp>
        <p:sp>
          <p:nvSpPr>
            <p:cNvPr id="932882" name="Rectangle 18"/>
            <p:cNvSpPr>
              <a:spLocks noChangeArrowheads="1"/>
            </p:cNvSpPr>
            <p:nvPr/>
          </p:nvSpPr>
          <p:spPr bwMode="auto">
            <a:xfrm>
              <a:off x="1104" y="2256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83" name="Rectangle 19"/>
            <p:cNvSpPr>
              <a:spLocks noChangeArrowheads="1"/>
            </p:cNvSpPr>
            <p:nvPr/>
          </p:nvSpPr>
          <p:spPr bwMode="auto">
            <a:xfrm>
              <a:off x="1920" y="2256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84" name="Rectangle 20"/>
            <p:cNvSpPr>
              <a:spLocks noChangeArrowheads="1"/>
            </p:cNvSpPr>
            <p:nvPr/>
          </p:nvSpPr>
          <p:spPr bwMode="auto">
            <a:xfrm>
              <a:off x="2544" y="2256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15</a:t>
              </a:r>
            </a:p>
          </p:txBody>
        </p:sp>
        <p:sp>
          <p:nvSpPr>
            <p:cNvPr id="932885" name="Rectangle 21"/>
            <p:cNvSpPr>
              <a:spLocks noChangeArrowheads="1"/>
            </p:cNvSpPr>
            <p:nvPr/>
          </p:nvSpPr>
          <p:spPr bwMode="auto">
            <a:xfrm>
              <a:off x="1104" y="2400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86" name="Rectangle 22"/>
            <p:cNvSpPr>
              <a:spLocks noChangeArrowheads="1"/>
            </p:cNvSpPr>
            <p:nvPr/>
          </p:nvSpPr>
          <p:spPr bwMode="auto">
            <a:xfrm>
              <a:off x="1920" y="2400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87" name="Rectangle 23"/>
            <p:cNvSpPr>
              <a:spLocks noChangeArrowheads="1"/>
            </p:cNvSpPr>
            <p:nvPr/>
          </p:nvSpPr>
          <p:spPr bwMode="auto">
            <a:xfrm>
              <a:off x="2544" y="2400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5</a:t>
              </a:r>
            </a:p>
          </p:txBody>
        </p:sp>
        <p:sp>
          <p:nvSpPr>
            <p:cNvPr id="932888" name="Rectangle 24"/>
            <p:cNvSpPr>
              <a:spLocks noChangeArrowheads="1"/>
            </p:cNvSpPr>
            <p:nvPr/>
          </p:nvSpPr>
          <p:spPr bwMode="auto">
            <a:xfrm>
              <a:off x="1104" y="2544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89" name="Rectangle 25"/>
            <p:cNvSpPr>
              <a:spLocks noChangeArrowheads="1"/>
            </p:cNvSpPr>
            <p:nvPr/>
          </p:nvSpPr>
          <p:spPr bwMode="auto">
            <a:xfrm>
              <a:off x="1920" y="2544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90" name="Rectangle 26"/>
            <p:cNvSpPr>
              <a:spLocks noChangeArrowheads="1"/>
            </p:cNvSpPr>
            <p:nvPr/>
          </p:nvSpPr>
          <p:spPr bwMode="auto">
            <a:xfrm>
              <a:off x="2544" y="2544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10</a:t>
              </a:r>
            </a:p>
          </p:txBody>
        </p:sp>
        <p:sp>
          <p:nvSpPr>
            <p:cNvPr id="932891" name="Rectangle 27"/>
            <p:cNvSpPr>
              <a:spLocks noChangeArrowheads="1"/>
            </p:cNvSpPr>
            <p:nvPr/>
          </p:nvSpPr>
          <p:spPr bwMode="auto">
            <a:xfrm>
              <a:off x="1104" y="2688"/>
              <a:ext cx="81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92" name="Rectangle 28"/>
            <p:cNvSpPr>
              <a:spLocks noChangeArrowheads="1"/>
            </p:cNvSpPr>
            <p:nvPr/>
          </p:nvSpPr>
          <p:spPr bwMode="auto">
            <a:xfrm>
              <a:off x="1920" y="2688"/>
              <a:ext cx="62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893" name="Rectangle 29"/>
            <p:cNvSpPr>
              <a:spLocks noChangeArrowheads="1"/>
            </p:cNvSpPr>
            <p:nvPr/>
          </p:nvSpPr>
          <p:spPr bwMode="auto">
            <a:xfrm>
              <a:off x="2544" y="2688"/>
              <a:ext cx="86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35</a:t>
              </a:r>
            </a:p>
          </p:txBody>
        </p:sp>
        <p:sp>
          <p:nvSpPr>
            <p:cNvPr id="932894" name="Rectangle 30"/>
            <p:cNvSpPr>
              <a:spLocks noChangeArrowheads="1"/>
            </p:cNvSpPr>
            <p:nvPr/>
          </p:nvSpPr>
          <p:spPr bwMode="auto">
            <a:xfrm>
              <a:off x="1104" y="2832"/>
              <a:ext cx="81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95" name="Rectangle 31"/>
            <p:cNvSpPr>
              <a:spLocks noChangeArrowheads="1"/>
            </p:cNvSpPr>
            <p:nvPr/>
          </p:nvSpPr>
          <p:spPr bwMode="auto">
            <a:xfrm>
              <a:off x="1920" y="2832"/>
              <a:ext cx="62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896" name="Rectangle 32"/>
            <p:cNvSpPr>
              <a:spLocks noChangeArrowheads="1"/>
            </p:cNvSpPr>
            <p:nvPr/>
          </p:nvSpPr>
          <p:spPr bwMode="auto">
            <a:xfrm>
              <a:off x="2544" y="2832"/>
              <a:ext cx="86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10</a:t>
              </a:r>
            </a:p>
          </p:txBody>
        </p:sp>
        <p:sp>
          <p:nvSpPr>
            <p:cNvPr id="932897" name="Rectangle 33"/>
            <p:cNvSpPr>
              <a:spLocks noChangeArrowheads="1"/>
            </p:cNvSpPr>
            <p:nvPr/>
          </p:nvSpPr>
          <p:spPr bwMode="auto">
            <a:xfrm>
              <a:off x="1104" y="2976"/>
              <a:ext cx="81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98" name="Rectangle 34"/>
            <p:cNvSpPr>
              <a:spLocks noChangeArrowheads="1"/>
            </p:cNvSpPr>
            <p:nvPr/>
          </p:nvSpPr>
          <p:spPr bwMode="auto">
            <a:xfrm>
              <a:off x="1920" y="2976"/>
              <a:ext cx="62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899" name="Rectangle 35"/>
            <p:cNvSpPr>
              <a:spLocks noChangeArrowheads="1"/>
            </p:cNvSpPr>
            <p:nvPr/>
          </p:nvSpPr>
          <p:spPr bwMode="auto">
            <a:xfrm>
              <a:off x="2544" y="2976"/>
              <a:ext cx="864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25</a:t>
              </a:r>
            </a:p>
          </p:txBody>
        </p:sp>
        <p:sp>
          <p:nvSpPr>
            <p:cNvPr id="932900" name="Rectangle 36"/>
            <p:cNvSpPr>
              <a:spLocks noChangeArrowheads="1"/>
            </p:cNvSpPr>
            <p:nvPr/>
          </p:nvSpPr>
          <p:spPr bwMode="auto">
            <a:xfrm>
              <a:off x="1104" y="3120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2901" name="Rectangle 37"/>
            <p:cNvSpPr>
              <a:spLocks noChangeArrowheads="1"/>
            </p:cNvSpPr>
            <p:nvPr/>
          </p:nvSpPr>
          <p:spPr bwMode="auto">
            <a:xfrm>
              <a:off x="1920" y="3120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NULL</a:t>
              </a:r>
            </a:p>
          </p:txBody>
        </p:sp>
        <p:sp>
          <p:nvSpPr>
            <p:cNvPr id="932902" name="Rectangle 38"/>
            <p:cNvSpPr>
              <a:spLocks noChangeArrowheads="1"/>
            </p:cNvSpPr>
            <p:nvPr/>
          </p:nvSpPr>
          <p:spPr bwMode="auto">
            <a:xfrm>
              <a:off x="2544" y="3120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45</a:t>
              </a:r>
            </a:p>
          </p:txBody>
        </p:sp>
        <p:sp>
          <p:nvSpPr>
            <p:cNvPr id="932903" name="Rectangle 39"/>
            <p:cNvSpPr>
              <a:spLocks noChangeArrowheads="1"/>
            </p:cNvSpPr>
            <p:nvPr/>
          </p:nvSpPr>
          <p:spPr bwMode="auto">
            <a:xfrm>
              <a:off x="1104" y="3264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2904" name="Rectangle 40"/>
            <p:cNvSpPr>
              <a:spLocks noChangeArrowheads="1"/>
            </p:cNvSpPr>
            <p:nvPr/>
          </p:nvSpPr>
          <p:spPr bwMode="auto">
            <a:xfrm>
              <a:off x="1920" y="3264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</a:t>
              </a:r>
            </a:p>
          </p:txBody>
        </p:sp>
        <p:sp>
          <p:nvSpPr>
            <p:cNvPr id="932905" name="Rectangle 41"/>
            <p:cNvSpPr>
              <a:spLocks noChangeArrowheads="1"/>
            </p:cNvSpPr>
            <p:nvPr/>
          </p:nvSpPr>
          <p:spPr bwMode="auto">
            <a:xfrm>
              <a:off x="2544" y="3264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15</a:t>
              </a:r>
            </a:p>
          </p:txBody>
        </p:sp>
        <p:sp>
          <p:nvSpPr>
            <p:cNvPr id="932906" name="Rectangle 42"/>
            <p:cNvSpPr>
              <a:spLocks noChangeArrowheads="1"/>
            </p:cNvSpPr>
            <p:nvPr/>
          </p:nvSpPr>
          <p:spPr bwMode="auto">
            <a:xfrm>
              <a:off x="1104" y="3408"/>
              <a:ext cx="816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3</a:t>
              </a:r>
            </a:p>
          </p:txBody>
        </p:sp>
        <p:sp>
          <p:nvSpPr>
            <p:cNvPr id="932907" name="Rectangle 43"/>
            <p:cNvSpPr>
              <a:spLocks noChangeArrowheads="1"/>
            </p:cNvSpPr>
            <p:nvPr/>
          </p:nvSpPr>
          <p:spPr bwMode="auto">
            <a:xfrm>
              <a:off x="1920" y="3408"/>
              <a:ext cx="62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2</a:t>
              </a:r>
            </a:p>
          </p:txBody>
        </p:sp>
        <p:sp>
          <p:nvSpPr>
            <p:cNvPr id="932908" name="Rectangle 44"/>
            <p:cNvSpPr>
              <a:spLocks noChangeArrowheads="1"/>
            </p:cNvSpPr>
            <p:nvPr/>
          </p:nvSpPr>
          <p:spPr bwMode="auto">
            <a:xfrm>
              <a:off x="2544" y="3408"/>
              <a:ext cx="864" cy="144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800">
                  <a:solidFill>
                    <a:schemeClr val="tx1"/>
                  </a:solidFill>
                  <a:latin typeface="Arial Narrow" pitchFamily="34" charset="0"/>
                </a:rPr>
                <a:t>30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626100" y="3302000"/>
            <a:ext cx="3124200" cy="3124200"/>
            <a:chOff x="3456" y="1584"/>
            <a:chExt cx="1968" cy="1968"/>
          </a:xfrm>
          <a:solidFill>
            <a:schemeClr val="tx1"/>
          </a:solidFill>
        </p:grpSpPr>
        <p:sp>
          <p:nvSpPr>
            <p:cNvPr id="932910" name="Rectangle 46"/>
            <p:cNvSpPr>
              <a:spLocks noChangeArrowheads="1"/>
            </p:cNvSpPr>
            <p:nvPr/>
          </p:nvSpPr>
          <p:spPr bwMode="auto">
            <a:xfrm>
              <a:off x="3456" y="1584"/>
              <a:ext cx="1968" cy="240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Description</a:t>
              </a:r>
            </a:p>
          </p:txBody>
        </p:sp>
        <p:sp>
          <p:nvSpPr>
            <p:cNvPr id="932911" name="Rectangle 47"/>
            <p:cNvSpPr>
              <a:spLocks noChangeArrowheads="1"/>
            </p:cNvSpPr>
            <p:nvPr/>
          </p:nvSpPr>
          <p:spPr bwMode="auto">
            <a:xfrm>
              <a:off x="3456" y="1824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Grand total</a:t>
              </a:r>
            </a:p>
          </p:txBody>
        </p:sp>
        <p:sp>
          <p:nvSpPr>
            <p:cNvPr id="932912" name="Rectangle 48"/>
            <p:cNvSpPr>
              <a:spLocks noChangeArrowheads="1"/>
            </p:cNvSpPr>
            <p:nvPr/>
          </p:nvSpPr>
          <p:spPr bwMode="auto">
            <a:xfrm>
              <a:off x="3456" y="1968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all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  <a:endParaRPr lang="en-US" sz="1600" b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932913" name="Rectangle 49"/>
            <p:cNvSpPr>
              <a:spLocks noChangeArrowheads="1"/>
            </p:cNvSpPr>
            <p:nvPr/>
          </p:nvSpPr>
          <p:spPr bwMode="auto">
            <a:xfrm>
              <a:off x="3456" y="2112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all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  <p:sp>
          <p:nvSpPr>
            <p:cNvPr id="932914" name="Rectangle 50"/>
            <p:cNvSpPr>
              <a:spLocks noChangeArrowheads="1"/>
            </p:cNvSpPr>
            <p:nvPr/>
          </p:nvSpPr>
          <p:spPr bwMode="auto">
            <a:xfrm>
              <a:off x="3456" y="2256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endParaRPr lang="en-US" sz="1600" b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932915" name="Rectangle 51"/>
            <p:cNvSpPr>
              <a:spLocks noChangeArrowheads="1"/>
            </p:cNvSpPr>
            <p:nvPr/>
          </p:nvSpPr>
          <p:spPr bwMode="auto">
            <a:xfrm>
              <a:off x="3456" y="2400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</a:p>
          </p:txBody>
        </p:sp>
        <p:sp>
          <p:nvSpPr>
            <p:cNvPr id="932916" name="Rectangle 52"/>
            <p:cNvSpPr>
              <a:spLocks noChangeArrowheads="1"/>
            </p:cNvSpPr>
            <p:nvPr/>
          </p:nvSpPr>
          <p:spPr bwMode="auto">
            <a:xfrm>
              <a:off x="3456" y="2544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1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  <p:sp>
          <p:nvSpPr>
            <p:cNvPr id="932917" name="Rectangle 53"/>
            <p:cNvSpPr>
              <a:spLocks noChangeArrowheads="1"/>
            </p:cNvSpPr>
            <p:nvPr/>
          </p:nvSpPr>
          <p:spPr bwMode="auto">
            <a:xfrm>
              <a:off x="3456" y="2688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</a:p>
          </p:txBody>
        </p:sp>
        <p:sp>
          <p:nvSpPr>
            <p:cNvPr id="932918" name="Rectangle 54"/>
            <p:cNvSpPr>
              <a:spLocks noChangeArrowheads="1"/>
            </p:cNvSpPr>
            <p:nvPr/>
          </p:nvSpPr>
          <p:spPr bwMode="auto">
            <a:xfrm>
              <a:off x="3456" y="2832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</a:p>
          </p:txBody>
        </p:sp>
        <p:sp>
          <p:nvSpPr>
            <p:cNvPr id="932919" name="Rectangle 55"/>
            <p:cNvSpPr>
              <a:spLocks noChangeArrowheads="1"/>
            </p:cNvSpPr>
            <p:nvPr/>
          </p:nvSpPr>
          <p:spPr bwMode="auto">
            <a:xfrm>
              <a:off x="3456" y="2976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2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  <p:sp>
          <p:nvSpPr>
            <p:cNvPr id="932920" name="Rectangle 56"/>
            <p:cNvSpPr>
              <a:spLocks noChangeArrowheads="1"/>
            </p:cNvSpPr>
            <p:nvPr/>
          </p:nvSpPr>
          <p:spPr bwMode="auto">
            <a:xfrm>
              <a:off x="3456" y="3120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Summarizes only rows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</a:p>
          </p:txBody>
        </p:sp>
        <p:sp>
          <p:nvSpPr>
            <p:cNvPr id="932921" name="Rectangle 57"/>
            <p:cNvSpPr>
              <a:spLocks noChangeArrowheads="1"/>
            </p:cNvSpPr>
            <p:nvPr/>
          </p:nvSpPr>
          <p:spPr bwMode="auto">
            <a:xfrm>
              <a:off x="3456" y="3264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1</a:t>
              </a:r>
            </a:p>
          </p:txBody>
        </p:sp>
        <p:sp>
          <p:nvSpPr>
            <p:cNvPr id="932922" name="Rectangle 58"/>
            <p:cNvSpPr>
              <a:spLocks noChangeArrowheads="1"/>
            </p:cNvSpPr>
            <p:nvPr/>
          </p:nvSpPr>
          <p:spPr bwMode="auto">
            <a:xfrm>
              <a:off x="3456" y="3408"/>
              <a:ext cx="1968" cy="144"/>
            </a:xfrm>
            <a:prstGeom prst="rect">
              <a:avLst/>
            </a:prstGeom>
            <a:grpFill/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Detail value for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productid 3</a:t>
              </a:r>
              <a:r>
                <a:rPr lang="en-US" sz="1600" b="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Arial Narrow" pitchFamily="34" charset="0"/>
                </a:rPr>
                <a:t>orderid 2</a:t>
              </a:r>
            </a:p>
          </p:txBody>
        </p:sp>
      </p:grpSp>
      <p:sp>
        <p:nvSpPr>
          <p:cNvPr id="932923" name="AutoShape 59"/>
          <p:cNvSpPr>
            <a:spLocks noChangeArrowheads="1"/>
          </p:cNvSpPr>
          <p:nvPr/>
        </p:nvSpPr>
        <p:spPr bwMode="auto">
          <a:xfrm>
            <a:off x="139700" y="3365500"/>
            <a:ext cx="1981200" cy="1676400"/>
          </a:xfrm>
          <a:prstGeom prst="homePlate">
            <a:avLst>
              <a:gd name="adj" fmla="val 29545"/>
            </a:avLst>
          </a:prstGeom>
          <a:solidFill>
            <a:schemeClr val="tx2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 Narrow" pitchFamily="34" charset="0"/>
              </a:rPr>
              <a:t>The CUBE </a:t>
            </a:r>
            <a:r>
              <a:rPr lang="en-US" sz="1600" dirty="0" smtClean="0">
                <a:solidFill>
                  <a:schemeClr val="bg2"/>
                </a:solidFill>
                <a:latin typeface="Arial Narrow" pitchFamily="34" charset="0"/>
              </a:rPr>
              <a:t/>
            </a:r>
            <a:br>
              <a:rPr lang="en-US" sz="1600" dirty="0" smtClean="0">
                <a:solidFill>
                  <a:schemeClr val="bg2"/>
                </a:solidFill>
                <a:latin typeface="Arial Narrow" pitchFamily="34" charset="0"/>
              </a:rPr>
            </a:br>
            <a:r>
              <a:rPr lang="en-US" sz="1600" dirty="0" smtClean="0">
                <a:solidFill>
                  <a:schemeClr val="bg2"/>
                </a:solidFill>
                <a:latin typeface="Arial Narrow" pitchFamily="34" charset="0"/>
              </a:rPr>
              <a:t>operator</a:t>
            </a:r>
            <a:endParaRPr lang="en-US" sz="1600" dirty="0">
              <a:solidFill>
                <a:schemeClr val="bg2"/>
              </a:solidFill>
              <a:latin typeface="Arial Narrow" pitchFamily="34" charset="0"/>
            </a:endParaRPr>
          </a:p>
          <a:p>
            <a:pPr eaLnBrk="0" hangingPunct="0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 Narrow" pitchFamily="34" charset="0"/>
              </a:rPr>
              <a:t>produces two </a:t>
            </a:r>
          </a:p>
          <a:p>
            <a:pPr eaLnBrk="0" hangingPunct="0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 Narrow" pitchFamily="34" charset="0"/>
              </a:rPr>
              <a:t>more summary</a:t>
            </a:r>
          </a:p>
          <a:p>
            <a:pPr eaLnBrk="0" hangingPunct="0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 Narrow" pitchFamily="34" charset="0"/>
              </a:rPr>
              <a:t>values than the</a:t>
            </a:r>
          </a:p>
          <a:p>
            <a:pPr eaLnBrk="0" hangingPunct="0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 Narrow" pitchFamily="34" charset="0"/>
              </a:rPr>
              <a:t>ROLLUP operator</a:t>
            </a:r>
          </a:p>
        </p:txBody>
      </p:sp>
      <p:sp>
        <p:nvSpPr>
          <p:cNvPr id="932924" name="Rectangle 60"/>
          <p:cNvSpPr>
            <a:spLocks noChangeArrowheads="1"/>
          </p:cNvSpPr>
          <p:nvPr/>
        </p:nvSpPr>
        <p:spPr bwMode="auto">
          <a:xfrm>
            <a:off x="736600" y="1638300"/>
            <a:ext cx="6678613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USE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northwind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orderid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SUM(quantity) AS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total_quantity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[order details]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GROUP BY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CUBE(</a:t>
            </a:r>
            <a:r>
              <a:rPr lang="en-US" sz="1600" dirty="0" err="1" smtClean="0">
                <a:solidFill>
                  <a:schemeClr val="bg2"/>
                </a:solidFill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  <a:latin typeface="Lucida Console" pitchFamily="49" charset="0"/>
              </a:rPr>
              <a:t>orderid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)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ORDER BY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productid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orderid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2041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5530</TotalTime>
  <Words>2315</Words>
  <Application>Microsoft Office PowerPoint</Application>
  <PresentationFormat>Letter Paper (8.5x11 in)</PresentationFormat>
  <Paragraphs>546</Paragraphs>
  <Slides>39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SQLskills Master Template</vt:lpstr>
      <vt:lpstr>SQLskills_BobB_Template</vt:lpstr>
      <vt:lpstr>Module 3 Summarization and Analysis </vt:lpstr>
      <vt:lpstr>Outline</vt:lpstr>
      <vt:lpstr>Aggregates</vt:lpstr>
      <vt:lpstr>PowerPoint Presentation</vt:lpstr>
      <vt:lpstr>User-Defined Aggregates</vt:lpstr>
      <vt:lpstr>ROLLUP Operator</vt:lpstr>
      <vt:lpstr>Using the GROUP BY Clause with the ROLLUP Operator</vt:lpstr>
      <vt:lpstr>Cube Operator</vt:lpstr>
      <vt:lpstr>Using the GROUP BY Clause with the CUBE Operator</vt:lpstr>
      <vt:lpstr>Grouping Sets</vt:lpstr>
      <vt:lpstr>Query Plan Enhancements</vt:lpstr>
      <vt:lpstr>GROUPING_ID and GROUPING</vt:lpstr>
      <vt:lpstr>Columnstore Indexes</vt:lpstr>
      <vt:lpstr>xVelocity (was Vertipac) </vt:lpstr>
      <vt:lpstr>Columnstore is Read Only</vt:lpstr>
      <vt:lpstr>Columnstore and Query Plans</vt:lpstr>
      <vt:lpstr>Window Functions</vt:lpstr>
      <vt:lpstr>SQL 2012 Windowing Extensions</vt:lpstr>
      <vt:lpstr>Window Function Uses</vt:lpstr>
      <vt:lpstr>Window Function Specifications</vt:lpstr>
      <vt:lpstr>OVER Clause and Functions</vt:lpstr>
      <vt:lpstr>Window Frame Specification</vt:lpstr>
      <vt:lpstr>Offset Functions</vt:lpstr>
      <vt:lpstr>ROWS vs. RANGE</vt:lpstr>
      <vt:lpstr>Distribution Functions</vt:lpstr>
      <vt:lpstr>Inverse Distribution Functions</vt:lpstr>
      <vt:lpstr>Windowing Performance</vt:lpstr>
      <vt:lpstr>Listing the TOP n Values</vt:lpstr>
      <vt:lpstr>TOP Enhancement </vt:lpstr>
      <vt:lpstr>Paging – OFFSET and FETCH</vt:lpstr>
      <vt:lpstr>PIVOT and UNPIVOT</vt:lpstr>
      <vt:lpstr>Pivot Using SELECT CASE</vt:lpstr>
      <vt:lpstr>PIVOT</vt:lpstr>
      <vt:lpstr>PIVOT - how it works</vt:lpstr>
      <vt:lpstr>UNPIVOT</vt:lpstr>
      <vt:lpstr>PIVOT and UNPIVOT</vt:lpstr>
      <vt:lpstr>UNPIVOT - how it works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281</cp:revision>
  <cp:lastPrinted>2012-04-16T15:03:40Z</cp:lastPrinted>
  <dcterms:created xsi:type="dcterms:W3CDTF">2004-05-26T19:38:49Z</dcterms:created>
  <dcterms:modified xsi:type="dcterms:W3CDTF">2012-09-14T18:52:55Z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