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46"/>
  </p:notesMasterIdLst>
  <p:handoutMasterIdLst>
    <p:handoutMasterId r:id="rId47"/>
  </p:handoutMasterIdLst>
  <p:sldIdLst>
    <p:sldId id="623" r:id="rId3"/>
    <p:sldId id="624" r:id="rId4"/>
    <p:sldId id="625" r:id="rId5"/>
    <p:sldId id="626" r:id="rId6"/>
    <p:sldId id="627" r:id="rId7"/>
    <p:sldId id="628" r:id="rId8"/>
    <p:sldId id="629" r:id="rId9"/>
    <p:sldId id="665" r:id="rId10"/>
    <p:sldId id="666" r:id="rId11"/>
    <p:sldId id="667" r:id="rId12"/>
    <p:sldId id="630" r:id="rId13"/>
    <p:sldId id="631" r:id="rId14"/>
    <p:sldId id="632" r:id="rId15"/>
    <p:sldId id="633" r:id="rId16"/>
    <p:sldId id="634" r:id="rId17"/>
    <p:sldId id="635" r:id="rId18"/>
    <p:sldId id="636" r:id="rId19"/>
    <p:sldId id="670" r:id="rId20"/>
    <p:sldId id="637" r:id="rId21"/>
    <p:sldId id="638" r:id="rId22"/>
    <p:sldId id="639" r:id="rId23"/>
    <p:sldId id="640" r:id="rId24"/>
    <p:sldId id="641" r:id="rId25"/>
    <p:sldId id="645" r:id="rId26"/>
    <p:sldId id="646" r:id="rId27"/>
    <p:sldId id="647" r:id="rId28"/>
    <p:sldId id="648" r:id="rId29"/>
    <p:sldId id="649" r:id="rId30"/>
    <p:sldId id="650" r:id="rId31"/>
    <p:sldId id="651" r:id="rId32"/>
    <p:sldId id="652" r:id="rId33"/>
    <p:sldId id="653" r:id="rId34"/>
    <p:sldId id="655" r:id="rId35"/>
    <p:sldId id="654" r:id="rId36"/>
    <p:sldId id="656" r:id="rId37"/>
    <p:sldId id="657" r:id="rId38"/>
    <p:sldId id="658" r:id="rId39"/>
    <p:sldId id="668" r:id="rId40"/>
    <p:sldId id="659" r:id="rId41"/>
    <p:sldId id="660" r:id="rId42"/>
    <p:sldId id="661" r:id="rId43"/>
    <p:sldId id="662" r:id="rId44"/>
    <p:sldId id="663" r:id="rId45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94894" autoAdjust="0"/>
  </p:normalViewPr>
  <p:slideViewPr>
    <p:cSldViewPr snapToGrid="0">
      <p:cViewPr>
        <p:scale>
          <a:sx n="75" d="100"/>
          <a:sy n="75" d="100"/>
        </p:scale>
        <p:origin x="-1794" y="-36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344" y="102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03098"/>
            <a:ext cx="7315200" cy="43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 smtClean="0"/>
              <a:t>SQLskills</a:t>
            </a:r>
            <a:r>
              <a:rPr lang="en-US" sz="1000" dirty="0" smtClean="0"/>
              <a:t> Immersion Event for Developers</a:t>
            </a:r>
          </a:p>
          <a:p>
            <a:r>
              <a:rPr lang="en-US" dirty="0" smtClean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339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9020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06/24/SQLServerSystemDataTypesImplementedInNET.aspx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06/24/SQLServerSystemDataTypesImplementedInNET.aspx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10/25/SpatialDataANicheOrAToolForTheMasses.aspx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psssql/archive/2008/01/15/how-it-works-file-stream-the-before-and-after-image-of-a-file.aspx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SQLskills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596F6B-BB37-48A9-9B84-12F7792DD201}" type="slidenum">
              <a:rPr lang="en-US"/>
              <a:pPr/>
              <a:t>1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SQLskills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872930-24B4-4881-9BE3-F6FD30795DE1}" type="slidenum">
              <a:rPr lang="en-US"/>
              <a:pPr/>
              <a:t>36</a:t>
            </a:fld>
            <a:endParaRPr lang="en-US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8200" cy="3486150"/>
          </a:xfrm>
          <a:ln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Reference: </a:t>
            </a:r>
            <a:r>
              <a:rPr lang="en-US" u="sng" dirty="0" smtClean="0">
                <a:hlinkClick r:id="rId3"/>
              </a:rPr>
              <a:t>http://www.sqlskills.com/blogs/bobb/2007/06/24/SQLServerSystemDataTypesImplementedInNET.aspx</a:t>
            </a:r>
            <a:r>
              <a:rPr lang="en-US" dirty="0" smtClean="0"/>
              <a:t> </a:t>
            </a:r>
          </a:p>
          <a:p>
            <a:r>
              <a:rPr lang="en-US" dirty="0" smtClean="0"/>
              <a:t>Some new SQL Server 2008 data types are implemented/exposed as .NET UDTs. The Date/Time series of data type ARE NOT implemented as UDT, and therefore are referred to as "new T-SQL data types".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Reference: </a:t>
            </a:r>
            <a:r>
              <a:rPr lang="en-US" u="sng" dirty="0" smtClean="0">
                <a:hlinkClick r:id="rId3"/>
              </a:rPr>
              <a:t>http://www.sqlskills.com/blogs/bobb/2007/06/24/SQLServerSystemDataTypesImplementedInNET.aspx</a:t>
            </a:r>
            <a:r>
              <a:rPr lang="en-US" dirty="0" smtClean="0"/>
              <a:t> </a:t>
            </a:r>
          </a:p>
          <a:p>
            <a:r>
              <a:rPr lang="en-US" dirty="0" smtClean="0"/>
              <a:t>Some new SQL Server 2008 data types are implemented/exposed as .NET UDTs. These include the spatial data types Geometry and Geography, and also </a:t>
            </a:r>
            <a:r>
              <a:rPr lang="en-US" dirty="0" err="1" smtClean="0"/>
              <a:t>HierarchyID</a:t>
            </a:r>
            <a:r>
              <a:rPr lang="en-US" dirty="0" smtClean="0"/>
              <a:t>, mentioned later in this </a:t>
            </a:r>
            <a:r>
              <a:rPr lang="en-US" dirty="0" err="1" smtClean="0"/>
              <a:t>slideset.The</a:t>
            </a:r>
            <a:r>
              <a:rPr lang="en-US" dirty="0" smtClean="0"/>
              <a:t> Date/Time series of data type ARE NOT implemented as UDT, and therefore are referred to as "new T-SQL data types".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Reference: </a:t>
            </a:r>
            <a:r>
              <a:rPr lang="en-US" u="sng" dirty="0" smtClean="0">
                <a:hlinkClick r:id="rId3"/>
              </a:rPr>
              <a:t>http://www.sqlskills.com/blogs/bobb/2007/10/25/SpatialDataANicheOrAToolForTheMasses.aspx</a:t>
            </a:r>
            <a:r>
              <a:rPr lang="en-US" dirty="0" smtClean="0"/>
              <a:t> 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4" y="4415134"/>
            <a:ext cx="5609573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/>
              <a:t>This is the hierarchy.</a:t>
            </a:r>
          </a:p>
          <a:p>
            <a:endParaRPr lang="en-GB" dirty="0" smtClean="0"/>
          </a:p>
          <a:p>
            <a:r>
              <a:rPr lang="en-GB" dirty="0" smtClean="0"/>
              <a:t>Not the terms curve and surface,</a:t>
            </a:r>
            <a:r>
              <a:rPr lang="en-GB" baseline="0" dirty="0" smtClean="0"/>
              <a:t> this implies 3 dimensions which SQL Server spatial data doesn’t support, it only supports 2 dimensions. More on that later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an exact definition of when the "before</a:t>
            </a:r>
            <a:r>
              <a:rPr lang="en-US" baseline="0" dirty="0" smtClean="0"/>
              <a:t> image" files in a </a:t>
            </a:r>
            <a:r>
              <a:rPr lang="en-US" baseline="0" dirty="0" err="1" smtClean="0"/>
              <a:t>filestream</a:t>
            </a:r>
            <a:r>
              <a:rPr lang="en-US" baseline="0" dirty="0" smtClean="0"/>
              <a:t> update are deleted, read: </a:t>
            </a:r>
            <a:r>
              <a:rPr lang="en-US" u="sng" dirty="0" smtClean="0">
                <a:hlinkClick r:id="rId3"/>
              </a:rPr>
              <a:t>http://blogs.msdn.com/psssql/archive/2008/01/15/how-it-works-file-stream-the-before-and-after-image-of-a-file.aspx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SQLskills.com</a:t>
            </a:r>
          </a:p>
          <a:p>
            <a:r>
              <a:rPr lang="en-US" smtClean="0"/>
              <a:t>All Rights Reserved</a:t>
            </a:r>
            <a:endParaRPr lang="en-US" sz="1000" smtClean="0"/>
          </a:p>
        </p:txBody>
      </p:sp>
      <p:sp>
        <p:nvSpPr>
          <p:cNvPr id="2662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8D4BF-06F1-4BFD-A4C7-20D3C7789566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8713" y="690563"/>
            <a:ext cx="4705350" cy="3529012"/>
          </a:xfrm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9163" y="4448175"/>
            <a:ext cx="5127625" cy="414337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SQLskills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213C39-555E-4259-8548-FFCA25A24F6D}" type="slidenum">
              <a:rPr lang="en-US"/>
              <a:pPr/>
              <a:t>34</a:t>
            </a:fld>
            <a:endParaRPr lang="en-US"/>
          </a:p>
        </p:txBody>
      </p:sp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Purchasing.Vendor uses AccountNumber which is a UDDT. You can bind defaults and rules to UDDT or regular column.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SQLskills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24A751-50FE-4B54-8F2F-51713B14D937}" type="slidenum">
              <a:rPr lang="en-US"/>
              <a:pPr/>
              <a:t>35</a:t>
            </a:fld>
            <a:endParaRPr lang="en-US"/>
          </a:p>
        </p:txBody>
      </p:sp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8200" cy="348615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751522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1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/>
              <a:t>Data </a:t>
            </a:r>
            <a:r>
              <a:rPr lang="en-US" sz="6000" dirty="0" smtClean="0"/>
              <a:t>Types and </a:t>
            </a:r>
            <a:br>
              <a:rPr lang="en-US" sz="6000" dirty="0" smtClean="0"/>
            </a:br>
            <a:r>
              <a:rPr lang="en-US" sz="6000" dirty="0" smtClean="0"/>
              <a:t>System Functions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functions in SQL Server 2012</a:t>
            </a:r>
          </a:p>
          <a:p>
            <a:pPr lvl="1"/>
            <a:r>
              <a:rPr lang="en-US" dirty="0" smtClean="0"/>
              <a:t>Conversion</a:t>
            </a:r>
          </a:p>
          <a:p>
            <a:pPr lvl="2"/>
            <a:r>
              <a:rPr lang="en-US" dirty="0" smtClean="0"/>
              <a:t>PARSE, </a:t>
            </a:r>
            <a:r>
              <a:rPr lang="en-US" dirty="0"/>
              <a:t>TRY_PARSE, TRY_CONVERT, </a:t>
            </a:r>
            <a:r>
              <a:rPr lang="en-US" dirty="0" smtClean="0"/>
              <a:t> TRY_CAST</a:t>
            </a:r>
          </a:p>
          <a:p>
            <a:pPr lvl="1"/>
            <a:r>
              <a:rPr lang="en-US" dirty="0" smtClean="0"/>
              <a:t>Date and time </a:t>
            </a:r>
          </a:p>
          <a:p>
            <a:pPr lvl="2"/>
            <a:r>
              <a:rPr lang="en-US" dirty="0" smtClean="0"/>
              <a:t>[</a:t>
            </a:r>
            <a:r>
              <a:rPr lang="en-US" dirty="0" err="1" smtClean="0"/>
              <a:t>DateTimeDataType</a:t>
            </a:r>
            <a:r>
              <a:rPr lang="en-US" dirty="0" smtClean="0"/>
              <a:t>]FROMPARTS</a:t>
            </a:r>
          </a:p>
          <a:p>
            <a:pPr lvl="2"/>
            <a:r>
              <a:rPr lang="en-US" dirty="0" smtClean="0"/>
              <a:t>EOMONTH</a:t>
            </a:r>
          </a:p>
          <a:p>
            <a:pPr lvl="1"/>
            <a:r>
              <a:rPr lang="en-US" dirty="0" smtClean="0"/>
              <a:t>Logical</a:t>
            </a:r>
          </a:p>
          <a:p>
            <a:pPr lvl="2"/>
            <a:r>
              <a:rPr lang="en-US" dirty="0" smtClean="0"/>
              <a:t>CHOOSE, IIF</a:t>
            </a:r>
          </a:p>
          <a:p>
            <a:pPr lvl="1"/>
            <a:r>
              <a:rPr lang="en-US" dirty="0" smtClean="0"/>
              <a:t>String</a:t>
            </a:r>
          </a:p>
          <a:p>
            <a:pPr lvl="2"/>
            <a:r>
              <a:rPr lang="en-US" dirty="0" smtClean="0"/>
              <a:t>CONCAT, FORMAT</a:t>
            </a:r>
          </a:p>
          <a:p>
            <a:r>
              <a:rPr lang="en-US" dirty="0" smtClean="0"/>
              <a:t>FORMAT, PARSE, TRY_PARSE </a:t>
            </a:r>
            <a:r>
              <a:rPr lang="en-US" dirty="0" err="1" smtClean="0"/>
              <a:t>impl'd</a:t>
            </a:r>
            <a:r>
              <a:rPr lang="en-US" dirty="0" smtClean="0"/>
              <a:t> w/CLR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7318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</a:t>
            </a:r>
            <a:r>
              <a:rPr lang="en-US" dirty="0" smtClean="0"/>
              <a:t>Type Properties and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SQL Server 2008 types based on SQLCLR</a:t>
            </a:r>
          </a:p>
          <a:p>
            <a:pPr lvl="1"/>
            <a:r>
              <a:rPr lang="en-US" dirty="0" smtClean="0"/>
              <a:t>Geometry</a:t>
            </a:r>
          </a:p>
          <a:p>
            <a:pPr lvl="1"/>
            <a:r>
              <a:rPr lang="en-US" dirty="0" smtClean="0"/>
              <a:t>Geography</a:t>
            </a:r>
          </a:p>
          <a:p>
            <a:pPr lvl="1"/>
            <a:r>
              <a:rPr lang="en-US" dirty="0" smtClean="0"/>
              <a:t>HierarchyId</a:t>
            </a:r>
          </a:p>
          <a:p>
            <a:r>
              <a:rPr lang="en-US" dirty="0" smtClean="0"/>
              <a:t>You can build your own UDT (as of SQL2005)</a:t>
            </a:r>
          </a:p>
          <a:p>
            <a:r>
              <a:rPr lang="en-US" dirty="0" smtClean="0"/>
              <a:t>Data Types exposed as SQLCLR UDTs</a:t>
            </a:r>
          </a:p>
          <a:p>
            <a:pPr lvl="1"/>
            <a:r>
              <a:rPr lang="en-US" dirty="0" smtClean="0"/>
              <a:t>Use '.' syntax for properties</a:t>
            </a:r>
          </a:p>
          <a:p>
            <a:pPr lvl="1"/>
            <a:r>
              <a:rPr lang="en-US" dirty="0" smtClean="0"/>
              <a:t>Use '.' syntax for instance methods</a:t>
            </a:r>
          </a:p>
          <a:p>
            <a:pPr lvl="1"/>
            <a:r>
              <a:rPr lang="en-US" dirty="0" smtClean="0"/>
              <a:t>Use '::' syntax for static methods</a:t>
            </a:r>
          </a:p>
          <a:p>
            <a:pPr lvl="1"/>
            <a:r>
              <a:rPr lang="en-US" dirty="0" smtClean="0"/>
              <a:t>Methods and Properties are case-sensitive</a:t>
            </a:r>
          </a:p>
          <a:p>
            <a:r>
              <a:rPr lang="en-US" dirty="0" smtClean="0"/>
              <a:t>Input - automatic coercion from varchar</a:t>
            </a:r>
          </a:p>
          <a:p>
            <a:pPr lvl="1"/>
            <a:r>
              <a:rPr lang="en-US" dirty="0" smtClean="0"/>
              <a:t>Calls Parse()</a:t>
            </a:r>
          </a:p>
          <a:p>
            <a:r>
              <a:rPr lang="en-US" dirty="0" smtClean="0"/>
              <a:t>Output - native (binary) or ToString()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90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Spatial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Spatial data provides answers to location-based queries</a:t>
            </a:r>
          </a:p>
          <a:p>
            <a:pPr lvl="1"/>
            <a:r>
              <a:rPr lang="en-US" smtClean="0"/>
              <a:t>Which roads intersect the Microsoft campus?</a:t>
            </a:r>
          </a:p>
          <a:p>
            <a:pPr lvl="1"/>
            <a:r>
              <a:rPr lang="en-US" smtClean="0"/>
              <a:t>Does my land claim overlap yours?</a:t>
            </a:r>
          </a:p>
          <a:p>
            <a:pPr lvl="1"/>
            <a:r>
              <a:rPr lang="en-US" smtClean="0"/>
              <a:t>List all of the Italian restaurants within 5 kilometers</a:t>
            </a:r>
          </a:p>
          <a:p>
            <a:r>
              <a:rPr lang="en-US" smtClean="0"/>
              <a:t>Spatial data is part of almost every database</a:t>
            </a:r>
          </a:p>
          <a:p>
            <a:pPr lvl="1"/>
            <a:r>
              <a:rPr lang="en-US" smtClean="0"/>
              <a:t>If your database includes an address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Server 2008 and Spatial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SQL Server supports two spatial data types</a:t>
            </a:r>
          </a:p>
          <a:p>
            <a:pPr lvl="1"/>
            <a:r>
              <a:rPr lang="en-US" smtClean="0"/>
              <a:t>GEOMETRY - flat earth model</a:t>
            </a:r>
          </a:p>
          <a:p>
            <a:pPr lvl="1"/>
            <a:r>
              <a:rPr lang="en-US" smtClean="0"/>
              <a:t>GEOGRAPHY - round earth model</a:t>
            </a:r>
          </a:p>
          <a:p>
            <a:r>
              <a:rPr lang="en-US" smtClean="0"/>
              <a:t>Both types support all of the instanciable OGC types</a:t>
            </a:r>
          </a:p>
          <a:p>
            <a:r>
              <a:rPr lang="en-US" smtClean="0"/>
              <a:t>Supports two dimensional, vector data</a:t>
            </a:r>
          </a:p>
          <a:p>
            <a:pPr lvl="1"/>
            <a:r>
              <a:rPr lang="en-US" smtClean="0"/>
              <a:t>X and Y or Lat and Long members</a:t>
            </a:r>
          </a:p>
          <a:p>
            <a:pPr lvl="1"/>
            <a:r>
              <a:rPr lang="en-US" smtClean="0"/>
              <a:t>Z member - elevation (user-defined semantics)</a:t>
            </a:r>
          </a:p>
          <a:p>
            <a:pPr lvl="1"/>
            <a:r>
              <a:rPr lang="en-US" smtClean="0"/>
              <a:t>M member - measure (user-defined semantics)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10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OGC Hierarchy of Spatial Types</a:t>
            </a:r>
            <a:endParaRPr lang="en-US" dirty="0"/>
          </a:p>
        </p:txBody>
      </p:sp>
      <p:pic>
        <p:nvPicPr>
          <p:cNvPr id="7" name="Content Placeholder 6" descr="spatial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4150" y="1555845"/>
            <a:ext cx="7929350" cy="3835021"/>
          </a:xfrm>
        </p:spPr>
      </p:pic>
    </p:spTree>
    <p:extLst>
      <p:ext uri="{BB962C8B-B14F-4D97-AF65-F5344CB8AC3E}">
        <p14:creationId xmlns:p14="http://schemas.microsoft.com/office/powerpoint/2010/main" val="1973984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Methods/Properties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Input/Output</a:t>
            </a:r>
            <a:r>
              <a:rPr lang="en-US" dirty="0" smtClean="0"/>
              <a:t> with WKT or GML format</a:t>
            </a:r>
          </a:p>
          <a:p>
            <a:r>
              <a:rPr lang="en-US" dirty="0" smtClean="0"/>
              <a:t>Descriptive</a:t>
            </a:r>
          </a:p>
          <a:p>
            <a:pPr lvl="1"/>
            <a:r>
              <a:rPr lang="en-US" dirty="0" err="1" smtClean="0"/>
              <a:t>STArea</a:t>
            </a:r>
            <a:endParaRPr lang="en-US" dirty="0" smtClean="0"/>
          </a:p>
          <a:p>
            <a:pPr lvl="1"/>
            <a:r>
              <a:rPr lang="en-US" dirty="0" err="1" smtClean="0"/>
              <a:t>STLength</a:t>
            </a:r>
            <a:endParaRPr lang="en-US" dirty="0" smtClean="0"/>
          </a:p>
          <a:p>
            <a:pPr lvl="1"/>
            <a:r>
              <a:rPr lang="en-US" dirty="0" err="1" smtClean="0"/>
              <a:t>STCentroid</a:t>
            </a:r>
            <a:endParaRPr lang="en-US" dirty="0" smtClean="0"/>
          </a:p>
          <a:p>
            <a:r>
              <a:rPr lang="en-US" dirty="0" smtClean="0"/>
              <a:t>Relation between two instances</a:t>
            </a:r>
          </a:p>
          <a:p>
            <a:pPr lvl="1"/>
            <a:r>
              <a:rPr lang="en-US" dirty="0" err="1" smtClean="0"/>
              <a:t>STIntersects</a:t>
            </a:r>
            <a:endParaRPr lang="en-US" dirty="0" smtClean="0"/>
          </a:p>
          <a:p>
            <a:pPr lvl="1"/>
            <a:r>
              <a:rPr lang="en-US" dirty="0" err="1" smtClean="0"/>
              <a:t>STDistance</a:t>
            </a:r>
            <a:endParaRPr lang="en-US" dirty="0" smtClean="0"/>
          </a:p>
          <a:p>
            <a:r>
              <a:rPr lang="en-US" dirty="0" smtClean="0"/>
              <a:t>Collections</a:t>
            </a:r>
          </a:p>
          <a:p>
            <a:pPr lvl="1"/>
            <a:r>
              <a:rPr lang="en-US" dirty="0" err="1" smtClean="0"/>
              <a:t>STGeometryN</a:t>
            </a:r>
            <a:endParaRPr lang="en-US" dirty="0" smtClean="0"/>
          </a:p>
          <a:p>
            <a:pPr lvl="1"/>
            <a:r>
              <a:rPr lang="en-US" dirty="0" err="1" smtClean="0"/>
              <a:t>STPointN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62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Spatial Indexes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SQL Server Spatial Indexes Based on B-Trees</a:t>
            </a:r>
          </a:p>
          <a:p>
            <a:pPr lvl="1">
              <a:defRPr/>
            </a:pPr>
            <a:r>
              <a:rPr lang="en-US" dirty="0" smtClean="0"/>
              <a:t>Uses tessellation to tile 2D to linear</a:t>
            </a:r>
          </a:p>
          <a:p>
            <a:pPr lvl="1">
              <a:defRPr/>
            </a:pPr>
            <a:r>
              <a:rPr lang="en-US" dirty="0" smtClean="0"/>
              <a:t>Divides space into grids (uses Hilbert algorithm)</a:t>
            </a:r>
          </a:p>
          <a:p>
            <a:pPr lvl="1">
              <a:defRPr/>
            </a:pPr>
            <a:r>
              <a:rPr lang="en-US" dirty="0" smtClean="0"/>
              <a:t>Two gridding algorithms </a:t>
            </a:r>
          </a:p>
          <a:p>
            <a:pPr lvl="2">
              <a:defRPr/>
            </a:pPr>
            <a:r>
              <a:rPr lang="en-US" dirty="0" smtClean="0"/>
              <a:t>GEOMETRY_GRID and GEOGRAPHY_GRID</a:t>
            </a:r>
          </a:p>
          <a:p>
            <a:pPr>
              <a:defRPr/>
            </a:pPr>
            <a:r>
              <a:rPr lang="en-US" dirty="0" smtClean="0"/>
              <a:t>Meant as a first level of row elimination</a:t>
            </a:r>
          </a:p>
          <a:p>
            <a:pPr lvl="1">
              <a:defRPr/>
            </a:pPr>
            <a:r>
              <a:rPr lang="en-US" dirty="0" smtClean="0"/>
              <a:t>Can produce false positives</a:t>
            </a:r>
          </a:p>
          <a:p>
            <a:pPr lvl="1">
              <a:defRPr/>
            </a:pPr>
            <a:r>
              <a:rPr lang="en-US" dirty="0" smtClean="0"/>
              <a:t>Never false negatives</a:t>
            </a:r>
          </a:p>
          <a:p>
            <a:pPr lvl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472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Spatial Index Grid Hierarchy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Specify four grid levels</a:t>
            </a:r>
          </a:p>
          <a:p>
            <a:pPr lvl="1"/>
            <a:r>
              <a:rPr lang="en-US" dirty="0" smtClean="0"/>
              <a:t>Low (4x4), medium (8x8), or high (16x16) density</a:t>
            </a:r>
          </a:p>
          <a:p>
            <a:pPr lvl="1"/>
            <a:r>
              <a:rPr lang="en-US" smtClean="0"/>
              <a:t>Specify bounding box (Geometry_Grid only)     </a:t>
            </a:r>
          </a:p>
        </p:txBody>
      </p:sp>
      <p:pic>
        <p:nvPicPr>
          <p:cNvPr id="56324" name="Content Placeholder 3" descr="spat_index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124200"/>
            <a:ext cx="685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479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</a:t>
            </a:r>
            <a:r>
              <a:rPr lang="en-US" dirty="0"/>
              <a:t>Spatial </a:t>
            </a:r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Spatial Types</a:t>
            </a:r>
          </a:p>
          <a:p>
            <a:pPr lvl="1"/>
            <a:r>
              <a:rPr lang="en-US" dirty="0" err="1" smtClean="0"/>
              <a:t>CircularString</a:t>
            </a:r>
            <a:r>
              <a:rPr lang="en-US" dirty="0" smtClean="0"/>
              <a:t>, </a:t>
            </a:r>
            <a:r>
              <a:rPr lang="en-US" dirty="0" err="1" smtClean="0"/>
              <a:t>CompoundCurve</a:t>
            </a:r>
            <a:r>
              <a:rPr lang="en-US" dirty="0" smtClean="0"/>
              <a:t>, </a:t>
            </a:r>
            <a:r>
              <a:rPr lang="en-US" dirty="0" err="1" smtClean="0"/>
              <a:t>CurvePolygon</a:t>
            </a:r>
            <a:endParaRPr lang="en-US" dirty="0"/>
          </a:p>
          <a:p>
            <a:pPr lvl="1"/>
            <a:r>
              <a:rPr lang="en-US" dirty="0" err="1" smtClean="0"/>
              <a:t>FullGlobe</a:t>
            </a:r>
            <a:endParaRPr lang="en-US" dirty="0"/>
          </a:p>
          <a:p>
            <a:pPr lvl="1"/>
            <a:r>
              <a:rPr lang="en-US" dirty="0" smtClean="0"/>
              <a:t>Geography bigger than hemisphere</a:t>
            </a:r>
          </a:p>
          <a:p>
            <a:r>
              <a:rPr lang="en-US" dirty="0" smtClean="0"/>
              <a:t>New SRID – Earth </a:t>
            </a:r>
            <a:r>
              <a:rPr lang="en-US" dirty="0"/>
              <a:t>Unit </a:t>
            </a:r>
            <a:r>
              <a:rPr lang="en-US" dirty="0" smtClean="0"/>
              <a:t>Sphere - 104001</a:t>
            </a:r>
          </a:p>
          <a:p>
            <a:r>
              <a:rPr lang="en-US" dirty="0" smtClean="0"/>
              <a:t>Better precision for constructed types</a:t>
            </a:r>
            <a:endParaRPr lang="en-US" dirty="0"/>
          </a:p>
          <a:p>
            <a:r>
              <a:rPr lang="en-US" dirty="0" smtClean="0"/>
              <a:t>New Spatial Methods</a:t>
            </a:r>
          </a:p>
          <a:p>
            <a:pPr lvl="1"/>
            <a:r>
              <a:rPr lang="en-US" dirty="0" smtClean="0"/>
              <a:t>For curves, geography, and more</a:t>
            </a:r>
          </a:p>
          <a:p>
            <a:r>
              <a:rPr lang="en-US" dirty="0" smtClean="0"/>
              <a:t>Spatial Aggregates</a:t>
            </a:r>
            <a:endParaRPr lang="en-US" dirty="0"/>
          </a:p>
          <a:p>
            <a:r>
              <a:rPr lang="en-US" dirty="0" smtClean="0"/>
              <a:t>New Spatial Index Type – AUTO GRID</a:t>
            </a:r>
          </a:p>
          <a:p>
            <a:r>
              <a:rPr lang="en-US" dirty="0" smtClean="0"/>
              <a:t>Query optimizations and new hints</a:t>
            </a:r>
          </a:p>
        </p:txBody>
      </p:sp>
    </p:spTree>
    <p:extLst>
      <p:ext uri="{BB962C8B-B14F-4D97-AF65-F5344CB8AC3E}">
        <p14:creationId xmlns:p14="http://schemas.microsoft.com/office/powerpoint/2010/main" val="298538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Filestream</a:t>
            </a:r>
            <a:r>
              <a:rPr lang="en-US" dirty="0" smtClean="0"/>
              <a:t>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141413"/>
            <a:ext cx="8644032" cy="5283200"/>
          </a:xfrm>
        </p:spPr>
        <p:txBody>
          <a:bodyPr/>
          <a:lstStyle/>
          <a:p>
            <a:r>
              <a:rPr lang="en-US" dirty="0" smtClean="0"/>
              <a:t>Storing large binary objects in databases is suboptimal</a:t>
            </a:r>
          </a:p>
          <a:p>
            <a:pPr lvl="1"/>
            <a:r>
              <a:rPr lang="en-US" dirty="0" smtClean="0"/>
              <a:t>Large objects take buffers in database memory</a:t>
            </a:r>
          </a:p>
          <a:p>
            <a:pPr lvl="1"/>
            <a:r>
              <a:rPr lang="en-US" dirty="0" smtClean="0"/>
              <a:t>Updating large objects cause database fragmentation</a:t>
            </a:r>
          </a:p>
          <a:p>
            <a:pPr lvl="2"/>
            <a:r>
              <a:rPr lang="en-US" dirty="0" smtClean="0"/>
              <a:t>In file system however, "update" is delete and insert</a:t>
            </a:r>
          </a:p>
          <a:p>
            <a:pPr lvl="2"/>
            <a:r>
              <a:rPr lang="en-US" dirty="0" smtClean="0"/>
              <a:t>"Before image" in an update is not deleted immediately</a:t>
            </a:r>
          </a:p>
          <a:p>
            <a:r>
              <a:rPr lang="en-US" dirty="0" smtClean="0"/>
              <a:t>Storing all related data in a database adds</a:t>
            </a:r>
          </a:p>
          <a:p>
            <a:pPr lvl="1"/>
            <a:r>
              <a:rPr lang="en-US" dirty="0" smtClean="0"/>
              <a:t>Transactional consistency</a:t>
            </a:r>
          </a:p>
          <a:p>
            <a:pPr lvl="1"/>
            <a:r>
              <a:rPr lang="en-US" dirty="0" smtClean="0"/>
              <a:t>Integrated, point-in-time backup and restore</a:t>
            </a:r>
          </a:p>
          <a:p>
            <a:pPr lvl="1"/>
            <a:r>
              <a:rPr lang="en-US" dirty="0" smtClean="0"/>
              <a:t>Single storage and query vehicle</a:t>
            </a:r>
          </a:p>
        </p:txBody>
      </p:sp>
    </p:spTree>
    <p:extLst>
      <p:ext uri="{BB962C8B-B14F-4D97-AF65-F5344CB8AC3E}">
        <p14:creationId xmlns:p14="http://schemas.microsoft.com/office/powerpoint/2010/main" val="381541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3307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Data Types in SQL Server</a:t>
            </a:r>
          </a:p>
          <a:p>
            <a:r>
              <a:rPr lang="en-US" dirty="0" smtClean="0"/>
              <a:t>Spatial Data and Indexes</a:t>
            </a:r>
            <a:endParaRPr lang="en-US" dirty="0"/>
          </a:p>
          <a:p>
            <a:r>
              <a:rPr lang="en-US" dirty="0" err="1" smtClean="0"/>
              <a:t>Filestream</a:t>
            </a:r>
            <a:r>
              <a:rPr lang="en-US" dirty="0" smtClean="0"/>
              <a:t> Storage and </a:t>
            </a:r>
            <a:r>
              <a:rPr lang="en-US" dirty="0" err="1" smtClean="0"/>
              <a:t>FileTables</a:t>
            </a:r>
            <a:endParaRPr lang="en-US" dirty="0" smtClean="0"/>
          </a:p>
          <a:p>
            <a:r>
              <a:rPr lang="en-US" dirty="0"/>
              <a:t>Data Operations in SQL Server</a:t>
            </a:r>
          </a:p>
          <a:p>
            <a:pPr lvl="1"/>
            <a:r>
              <a:rPr lang="en-US" dirty="0"/>
              <a:t>Functions and Operators</a:t>
            </a:r>
          </a:p>
          <a:p>
            <a:pPr lvl="1"/>
            <a:r>
              <a:rPr lang="en-US" dirty="0"/>
              <a:t>Methods and </a:t>
            </a:r>
            <a:r>
              <a:rPr lang="en-US" dirty="0" smtClean="0"/>
              <a:t>Properties</a:t>
            </a:r>
          </a:p>
          <a:p>
            <a:r>
              <a:rPr lang="en-US" dirty="0" smtClean="0"/>
              <a:t>Nullability and Data Integrity</a:t>
            </a:r>
          </a:p>
          <a:p>
            <a:r>
              <a:rPr lang="en-US" dirty="0" smtClean="0"/>
              <a:t>Schemas</a:t>
            </a:r>
          </a:p>
          <a:p>
            <a:r>
              <a:rPr lang="en-US" dirty="0"/>
              <a:t>Contained </a:t>
            </a:r>
            <a:r>
              <a:rPr lang="en-US" dirty="0" smtClean="0"/>
              <a:t>Databases</a:t>
            </a:r>
          </a:p>
          <a:p>
            <a:r>
              <a:rPr lang="en-US" dirty="0" smtClean="0"/>
              <a:t>Partitioning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Filestream</a:t>
            </a:r>
            <a:r>
              <a:rPr lang="en-US" dirty="0" smtClean="0"/>
              <a:t>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filegroup</a:t>
            </a:r>
            <a:r>
              <a:rPr lang="en-US" dirty="0" smtClean="0"/>
              <a:t> for </a:t>
            </a:r>
            <a:r>
              <a:rPr lang="en-US" dirty="0" err="1" smtClean="0"/>
              <a:t>filestream</a:t>
            </a:r>
            <a:r>
              <a:rPr lang="en-US" dirty="0" smtClean="0"/>
              <a:t> storage is declared using DDL</a:t>
            </a:r>
          </a:p>
          <a:p>
            <a:pPr lvl="1"/>
            <a:r>
              <a:rPr lang="en-US" dirty="0" err="1" smtClean="0"/>
              <a:t>Filestream</a:t>
            </a:r>
            <a:r>
              <a:rPr lang="en-US" dirty="0" smtClean="0"/>
              <a:t> storage is tied to a database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filegroup</a:t>
            </a:r>
            <a:r>
              <a:rPr lang="en-US" dirty="0" smtClean="0"/>
              <a:t> is mapped to a directory</a:t>
            </a:r>
          </a:p>
          <a:p>
            <a:pPr lvl="1"/>
            <a:r>
              <a:rPr lang="en-US" dirty="0" smtClean="0"/>
              <a:t>Must be NTFS file system</a:t>
            </a:r>
          </a:p>
          <a:p>
            <a:pPr lvl="1"/>
            <a:r>
              <a:rPr lang="en-US" dirty="0" smtClean="0"/>
              <a:t>Caution: Files </a:t>
            </a:r>
            <a:r>
              <a:rPr lang="en-US" dirty="0" err="1" smtClean="0"/>
              <a:t>deletable</a:t>
            </a:r>
            <a:r>
              <a:rPr lang="en-US" dirty="0" smtClean="0"/>
              <a:t> from file system if you have appropriate permissions</a:t>
            </a:r>
          </a:p>
          <a:p>
            <a:r>
              <a:rPr lang="en-US" dirty="0" smtClean="0"/>
              <a:t>VARBINARY(MAX) columns can be defined with FILESTREAM attribute</a:t>
            </a:r>
          </a:p>
          <a:p>
            <a:pPr lvl="1"/>
            <a:r>
              <a:rPr lang="en-US" dirty="0" smtClean="0"/>
              <a:t>Table must also have UNIQUEIDENTIFIER column</a:t>
            </a:r>
          </a:p>
          <a:p>
            <a:pPr lvl="1"/>
            <a:r>
              <a:rPr lang="en-US" dirty="0" err="1" smtClean="0"/>
              <a:t>Filestream</a:t>
            </a:r>
            <a:r>
              <a:rPr lang="en-US" dirty="0" smtClean="0"/>
              <a:t> storage not available for other large types</a:t>
            </a:r>
          </a:p>
          <a:p>
            <a:r>
              <a:rPr lang="en-US" dirty="0" smtClean="0"/>
              <a:t>Data is stored in the file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87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 with </a:t>
            </a:r>
            <a:r>
              <a:rPr lang="en-US" dirty="0" err="1" smtClean="0"/>
              <a:t>Filestreams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Filestream</a:t>
            </a:r>
            <a:r>
              <a:rPr lang="en-US" dirty="0" smtClean="0"/>
              <a:t> columns available with SQL methods</a:t>
            </a:r>
          </a:p>
          <a:p>
            <a:pPr lvl="1"/>
            <a:r>
              <a:rPr lang="en-US" dirty="0" smtClean="0"/>
              <a:t>If SQL is used, indistinguishable from </a:t>
            </a:r>
            <a:r>
              <a:rPr lang="en-US" dirty="0" err="1" smtClean="0"/>
              <a:t>varbinary</a:t>
            </a:r>
            <a:r>
              <a:rPr lang="en-US" dirty="0" smtClean="0"/>
              <a:t>(max)</a:t>
            </a:r>
          </a:p>
          <a:p>
            <a:r>
              <a:rPr lang="en-US" dirty="0" err="1" smtClean="0"/>
              <a:t>Filestream</a:t>
            </a:r>
            <a:r>
              <a:rPr lang="en-US" dirty="0" smtClean="0"/>
              <a:t> can be stored and accessed using file IO</a:t>
            </a:r>
          </a:p>
          <a:p>
            <a:pPr lvl="1"/>
            <a:r>
              <a:rPr lang="en-US" dirty="0" err="1" smtClean="0"/>
              <a:t>PathName</a:t>
            </a:r>
            <a:r>
              <a:rPr lang="en-US" dirty="0" smtClean="0"/>
              <a:t> function gets a symbolic path name</a:t>
            </a:r>
          </a:p>
          <a:p>
            <a:pPr lvl="1"/>
            <a:r>
              <a:rPr lang="en-US" dirty="0" smtClean="0"/>
              <a:t>Acquire context with</a:t>
            </a:r>
          </a:p>
          <a:p>
            <a:pPr lvl="2"/>
            <a:r>
              <a:rPr lang="en-US" dirty="0" smtClean="0"/>
              <a:t>GET_FILESTREAM_TRANSACTION_CONTEXT</a:t>
            </a:r>
          </a:p>
          <a:p>
            <a:pPr lvl="1"/>
            <a:r>
              <a:rPr lang="en-US" dirty="0" smtClean="0"/>
              <a:t>Use </a:t>
            </a:r>
            <a:r>
              <a:rPr lang="en-US" dirty="0" err="1" smtClean="0"/>
              <a:t>SqlFileStream</a:t>
            </a:r>
            <a:r>
              <a:rPr lang="en-US" dirty="0" smtClean="0"/>
              <a:t> type or </a:t>
            </a:r>
            <a:r>
              <a:rPr lang="en-US" dirty="0" err="1" smtClean="0"/>
              <a:t>OpenSqlFilestream</a:t>
            </a:r>
            <a:r>
              <a:rPr lang="en-US" dirty="0" smtClean="0"/>
              <a:t> to get a handle based on</a:t>
            </a:r>
          </a:p>
          <a:p>
            <a:pPr lvl="2"/>
            <a:r>
              <a:rPr lang="en-US" dirty="0" smtClean="0"/>
              <a:t>File Name</a:t>
            </a:r>
          </a:p>
          <a:p>
            <a:pPr lvl="2"/>
            <a:r>
              <a:rPr lang="en-US" dirty="0" smtClean="0"/>
              <a:t>Required Access</a:t>
            </a:r>
          </a:p>
          <a:p>
            <a:pPr lvl="2"/>
            <a:r>
              <a:rPr lang="en-US" dirty="0" smtClean="0"/>
              <a:t>Access Options</a:t>
            </a:r>
          </a:p>
          <a:p>
            <a:pPr lvl="2"/>
            <a:r>
              <a:rPr lang="en-US" dirty="0" err="1" smtClean="0"/>
              <a:t>Filestream</a:t>
            </a:r>
            <a:r>
              <a:rPr lang="en-US" dirty="0" smtClean="0"/>
              <a:t> Transaction Context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38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FileTable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FileTable</a:t>
            </a:r>
            <a:r>
              <a:rPr lang="en-US" dirty="0" smtClean="0"/>
              <a:t> is a fixed format table (SQL 2012)</a:t>
            </a:r>
          </a:p>
          <a:p>
            <a:pPr lvl="1"/>
            <a:r>
              <a:rPr lang="en-US" dirty="0" smtClean="0"/>
              <a:t>Uses </a:t>
            </a:r>
            <a:r>
              <a:rPr lang="en-US" dirty="0" err="1" smtClean="0"/>
              <a:t>filestream</a:t>
            </a:r>
            <a:r>
              <a:rPr lang="en-US" dirty="0" smtClean="0"/>
              <a:t> storage and container</a:t>
            </a:r>
          </a:p>
          <a:p>
            <a:pPr lvl="1"/>
            <a:r>
              <a:rPr lang="en-US" dirty="0" smtClean="0"/>
              <a:t>Includes file system properties as columns</a:t>
            </a:r>
            <a:endParaRPr lang="en-US" dirty="0"/>
          </a:p>
          <a:p>
            <a:pPr lvl="1"/>
            <a:r>
              <a:rPr lang="en-US" dirty="0" err="1" smtClean="0"/>
              <a:t>HierarchyID</a:t>
            </a:r>
            <a:r>
              <a:rPr lang="en-US" dirty="0" smtClean="0"/>
              <a:t> columns presents data as "synthesized" hierarchical file system share</a:t>
            </a:r>
          </a:p>
          <a:p>
            <a:r>
              <a:rPr lang="en-US" dirty="0"/>
              <a:t>Available as file system share or T-SQL </a:t>
            </a:r>
            <a:r>
              <a:rPr lang="en-US" dirty="0" smtClean="0"/>
              <a:t>table</a:t>
            </a:r>
          </a:p>
          <a:p>
            <a:r>
              <a:rPr lang="en-US" dirty="0" smtClean="0"/>
              <a:t>Can be maintained through the share directly</a:t>
            </a:r>
          </a:p>
          <a:p>
            <a:pPr lvl="1"/>
            <a:r>
              <a:rPr lang="en-US" dirty="0" smtClean="0"/>
              <a:t>Some columns maintainable through T-SQL</a:t>
            </a:r>
          </a:p>
          <a:p>
            <a:pPr lvl="1"/>
            <a:r>
              <a:rPr lang="en-US" dirty="0" smtClean="0"/>
              <a:t>Preserves filename and suffix</a:t>
            </a:r>
          </a:p>
          <a:p>
            <a:r>
              <a:rPr lang="en-US" dirty="0" smtClean="0"/>
              <a:t>Allows non-transactional access through share</a:t>
            </a:r>
          </a:p>
        </p:txBody>
      </p:sp>
    </p:spTree>
    <p:extLst>
      <p:ext uri="{BB962C8B-B14F-4D97-AF65-F5344CB8AC3E}">
        <p14:creationId xmlns:p14="http://schemas.microsoft.com/office/powerpoint/2010/main" val="2268193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FileTable</a:t>
            </a:r>
            <a:r>
              <a:rPr lang="en-US" dirty="0" smtClean="0"/>
              <a:t> Creation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 </a:t>
            </a:r>
            <a:r>
              <a:rPr lang="en-US" dirty="0" err="1" smtClean="0"/>
              <a:t>filestream</a:t>
            </a:r>
            <a:r>
              <a:rPr lang="en-US" dirty="0" smtClean="0"/>
              <a:t> feature</a:t>
            </a:r>
          </a:p>
          <a:p>
            <a:r>
              <a:rPr lang="en-US" dirty="0" smtClean="0"/>
              <a:t>ALTER database to</a:t>
            </a:r>
          </a:p>
          <a:p>
            <a:pPr lvl="1"/>
            <a:r>
              <a:rPr lang="en-US" dirty="0" smtClean="0"/>
              <a:t>Allow non-transactional access</a:t>
            </a:r>
          </a:p>
          <a:p>
            <a:pPr lvl="1"/>
            <a:r>
              <a:rPr lang="en-US" dirty="0" smtClean="0"/>
              <a:t>Specify directory name for share</a:t>
            </a:r>
          </a:p>
          <a:p>
            <a:r>
              <a:rPr lang="en-US" dirty="0" smtClean="0"/>
              <a:t>CREATE </a:t>
            </a:r>
            <a:r>
              <a:rPr lang="en-US" dirty="0" err="1" smtClean="0"/>
              <a:t>filetable</a:t>
            </a:r>
            <a:endParaRPr lang="en-US" dirty="0" smtClean="0"/>
          </a:p>
          <a:p>
            <a:pPr lvl="1"/>
            <a:r>
              <a:rPr lang="en-US" dirty="0" smtClean="0"/>
              <a:t>Specify </a:t>
            </a:r>
            <a:r>
              <a:rPr lang="en-US" dirty="0" err="1" smtClean="0"/>
              <a:t>filetable_directory</a:t>
            </a:r>
            <a:r>
              <a:rPr lang="en-US" dirty="0" smtClean="0"/>
              <a:t> (share subdirectory)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85545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Nullability</a:t>
            </a:r>
            <a:r>
              <a:rPr lang="en-US" dirty="0" smtClean="0"/>
              <a:t> - Missing Values</a:t>
            </a:r>
            <a:endParaRPr lang="en-US" dirty="0"/>
          </a:p>
        </p:txBody>
      </p:sp>
      <p:sp>
        <p:nvSpPr>
          <p:cNvPr id="34201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No specific value required at INSERT</a:t>
            </a:r>
          </a:p>
          <a:p>
            <a:r>
              <a:rPr lang="en-US" dirty="0" smtClean="0"/>
              <a:t>NULL values DO NOT mean empty space (stored separately from the column data)</a:t>
            </a:r>
          </a:p>
          <a:p>
            <a:r>
              <a:rPr lang="en-US" dirty="0" smtClean="0"/>
              <a:t>Working with NULLs</a:t>
            </a:r>
          </a:p>
          <a:p>
            <a:pPr lvl="1"/>
            <a:r>
              <a:rPr lang="en-US" dirty="0" smtClean="0"/>
              <a:t>Accessing columns which allow NULL values can cause inconsistencies when developers/users are not aware of them</a:t>
            </a:r>
          </a:p>
          <a:p>
            <a:pPr lvl="1"/>
            <a:r>
              <a:rPr lang="en-US" dirty="0" smtClean="0"/>
              <a:t>Math with NULL values can produce interesting results (? – NULL = NULL)</a:t>
            </a:r>
          </a:p>
          <a:p>
            <a:pPr lvl="1"/>
            <a:r>
              <a:rPr lang="en-US" dirty="0" smtClean="0"/>
              <a:t>ANSI session settings can affect results sets when accessing columns that allow nulls</a:t>
            </a:r>
          </a:p>
          <a:p>
            <a:r>
              <a:rPr lang="en-US" dirty="0" smtClean="0"/>
              <a:t>NULL values v. DEFAULT value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7553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9031287" cy="858838"/>
          </a:xfrm>
          <a:noFill/>
        </p:spPr>
        <p:txBody>
          <a:bodyPr lIns="90488" tIns="44450" rIns="90488" bIns="44450" anchor="ctr"/>
          <a:lstStyle/>
          <a:p>
            <a:pPr eaLnBrk="1" hangingPunct="1"/>
            <a:r>
              <a:rPr lang="en-US" dirty="0" smtClean="0"/>
              <a:t>NULL Values</a:t>
            </a:r>
          </a:p>
        </p:txBody>
      </p:sp>
      <p:sp>
        <p:nvSpPr>
          <p:cNvPr id="354308" name="Rectangle 4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65113" y="4314825"/>
            <a:ext cx="8656637" cy="22828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NULL Values must be evaluated using IS or IS NOT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Do NOT use column = NULL when ANSI_NULLS is ON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Do NOT turn ANSI_NULLS off as it can have a negative impact on performance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2400" smtClean="0"/>
              <a:t>Replacing a NULL Value with a “real” value can be easy with ISNULL function</a:t>
            </a:r>
            <a:endParaRPr lang="en-US" sz="2400" smtClean="0">
              <a:cs typeface="Arial" charset="0"/>
            </a:endParaRPr>
          </a:p>
        </p:txBody>
      </p:sp>
      <p:sp>
        <p:nvSpPr>
          <p:cNvPr id="354309" name="Rectangle 5"/>
          <p:cNvSpPr>
            <a:spLocks noChangeArrowheads="1"/>
          </p:cNvSpPr>
          <p:nvPr/>
        </p:nvSpPr>
        <p:spPr bwMode="auto">
          <a:xfrm>
            <a:off x="846138" y="1035050"/>
            <a:ext cx="5661025" cy="31496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t.title, t.price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pubs.dbo.titles AS 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t.price IS NULL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t.title, t.price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pubs.dbo.titles AS t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WHERE t.price IS NOT NULL</a:t>
            </a:r>
          </a:p>
          <a:p>
            <a:pPr>
              <a:lnSpc>
                <a:spcPct val="100000"/>
              </a:lnSpc>
              <a:defRPr/>
            </a:pPr>
            <a:endParaRPr lang="en-US" sz="2000" dirty="0">
              <a:solidFill>
                <a:schemeClr val="bg2"/>
              </a:solidFill>
              <a:latin typeface="Lucida Console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SELECT t.title, ISNULL(t.price, 0)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FROM pubs.dbo.titles AS t</a:t>
            </a:r>
          </a:p>
        </p:txBody>
      </p:sp>
    </p:spTree>
    <p:extLst>
      <p:ext uri="{BB962C8B-B14F-4D97-AF65-F5344CB8AC3E}">
        <p14:creationId xmlns:p14="http://schemas.microsoft.com/office/powerpoint/2010/main" val="36514684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NULL and comparison</a:t>
            </a:r>
          </a:p>
        </p:txBody>
      </p:sp>
      <p:sp>
        <p:nvSpPr>
          <p:cNvPr id="60109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NULLs almost never compare equal, but…</a:t>
            </a:r>
          </a:p>
          <a:p>
            <a:pPr lvl="1" eaLnBrk="1" hangingPunct="1">
              <a:defRPr/>
            </a:pPr>
            <a:r>
              <a:rPr lang="en-US" smtClean="0"/>
              <a:t>NULLs sort together in ORDER BY</a:t>
            </a:r>
          </a:p>
          <a:p>
            <a:pPr lvl="1" eaLnBrk="1" hangingPunct="1">
              <a:defRPr/>
            </a:pPr>
            <a:r>
              <a:rPr lang="en-US" smtClean="0"/>
              <a:t>NULLs form a single group in GROUP BY</a:t>
            </a:r>
          </a:p>
          <a:p>
            <a:pPr lvl="1" eaLnBrk="1" hangingPunct="1">
              <a:defRPr/>
            </a:pPr>
            <a:r>
              <a:rPr lang="en-US" smtClean="0"/>
              <a:t>Two NULL values return one DISTINCT row</a:t>
            </a:r>
          </a:p>
          <a:p>
            <a:pPr eaLnBrk="1" hangingPunct="1">
              <a:defRPr/>
            </a:pPr>
            <a:r>
              <a:rPr lang="en-US" smtClean="0"/>
              <a:t>Functions and operators return NULL when any parameter is NULL</a:t>
            </a:r>
          </a:p>
          <a:p>
            <a:pPr lvl="1" eaLnBrk="1" hangingPunct="1">
              <a:defRPr/>
            </a:pPr>
            <a:r>
              <a:rPr lang="en-US" smtClean="0"/>
              <a:t>Except concat when concat_null_yields_null off</a:t>
            </a:r>
          </a:p>
          <a:p>
            <a:pPr eaLnBrk="1" hangingPunct="1">
              <a:defRPr/>
            </a:pPr>
            <a:r>
              <a:rPr lang="en-US" smtClean="0"/>
              <a:t>Mutators (like VARCHAR(max).Write) cause errors when invoked on NULL values</a:t>
            </a:r>
          </a:p>
        </p:txBody>
      </p:sp>
      <p:sp>
        <p:nvSpPr>
          <p:cNvPr id="601094" name="Rectangle 6"/>
          <p:cNvSpPr>
            <a:spLocks noChangeArrowheads="1"/>
          </p:cNvSpPr>
          <p:nvPr/>
        </p:nvSpPr>
        <p:spPr bwMode="auto">
          <a:xfrm>
            <a:off x="811213" y="5368925"/>
            <a:ext cx="7134225" cy="1016000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DECLARE @str VARCHAR(max)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-- fails, mutator on NULL value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chemeClr val="bg2"/>
                </a:solidFill>
                <a:latin typeface="Lucida Console" pitchFamily="49" charset="0"/>
              </a:rPr>
              <a:t>SET @str.WRITE(@newchunk, @offset, @remove)</a:t>
            </a:r>
          </a:p>
        </p:txBody>
      </p:sp>
    </p:spTree>
    <p:extLst>
      <p:ext uri="{BB962C8B-B14F-4D97-AF65-F5344CB8AC3E}">
        <p14:creationId xmlns:p14="http://schemas.microsoft.com/office/powerpoint/2010/main" val="10661847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Coding in Relational Database</a:t>
            </a:r>
          </a:p>
        </p:txBody>
      </p:sp>
      <p:sp>
        <p:nvSpPr>
          <p:cNvPr id="9482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Relational data is based on set theory</a:t>
            </a:r>
          </a:p>
          <a:p>
            <a:pPr lvl="1"/>
            <a:r>
              <a:rPr lang="en-GB" dirty="0" smtClean="0"/>
              <a:t>No support in RDBMS for multi-valued data</a:t>
            </a:r>
          </a:p>
          <a:p>
            <a:pPr lvl="1"/>
            <a:r>
              <a:rPr lang="en-GB" dirty="0" smtClean="0"/>
              <a:t>Each value should represent something unique</a:t>
            </a:r>
          </a:p>
          <a:p>
            <a:pPr lvl="1"/>
            <a:r>
              <a:rPr lang="en-GB" dirty="0" smtClean="0"/>
              <a:t>No two rows should be identical</a:t>
            </a:r>
          </a:p>
          <a:p>
            <a:pPr lvl="1"/>
            <a:r>
              <a:rPr lang="en-GB" dirty="0" smtClean="0"/>
              <a:t>The order of rows and columns is irrelevant to the meaning of the data</a:t>
            </a:r>
          </a:p>
          <a:p>
            <a:r>
              <a:rPr lang="en-GB" dirty="0" smtClean="0"/>
              <a:t>Set-based solutions are almost always BETTER than cursor-based solutions</a:t>
            </a:r>
          </a:p>
          <a:p>
            <a:pPr lvl="1"/>
            <a:r>
              <a:rPr lang="en-GB" dirty="0" smtClean="0"/>
              <a:t>The key is thinking in sets</a:t>
            </a:r>
          </a:p>
        </p:txBody>
      </p:sp>
    </p:spTree>
    <p:extLst>
      <p:ext uri="{BB962C8B-B14F-4D97-AF65-F5344CB8AC3E}">
        <p14:creationId xmlns:p14="http://schemas.microsoft.com/office/powerpoint/2010/main" val="366874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2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Structuring Data For Queries </a:t>
            </a:r>
          </a:p>
        </p:txBody>
      </p:sp>
      <p:sp>
        <p:nvSpPr>
          <p:cNvPr id="95027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Columns should use appropriate data types</a:t>
            </a:r>
          </a:p>
          <a:p>
            <a:r>
              <a:rPr lang="en-US" smtClean="0"/>
              <a:t>This makes for straightforward queries with less data coercion</a:t>
            </a:r>
          </a:p>
          <a:p>
            <a:r>
              <a:rPr lang="en-US" smtClean="0"/>
              <a:t>Choosing the right structure is crucial for best performance</a:t>
            </a:r>
          </a:p>
          <a:p>
            <a:pPr lvl="1"/>
            <a:r>
              <a:rPr lang="en-US" smtClean="0"/>
              <a:t>Data Type </a:t>
            </a:r>
          </a:p>
          <a:p>
            <a:pPr lvl="1"/>
            <a:r>
              <a:rPr lang="en-US" smtClean="0"/>
              <a:t>Primary Key Choice</a:t>
            </a:r>
          </a:p>
          <a:p>
            <a:pPr lvl="1"/>
            <a:r>
              <a:rPr lang="en-US" smtClean="0"/>
              <a:t>Data Placement </a:t>
            </a:r>
          </a:p>
          <a:p>
            <a:pPr lvl="1"/>
            <a:r>
              <a:rPr lang="en-US" smtClean="0"/>
              <a:t>Indexes</a:t>
            </a:r>
          </a:p>
        </p:txBody>
      </p:sp>
    </p:spTree>
    <p:extLst>
      <p:ext uri="{BB962C8B-B14F-4D97-AF65-F5344CB8AC3E}">
        <p14:creationId xmlns:p14="http://schemas.microsoft.com/office/powerpoint/2010/main" val="139079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all data is intrinsically unique</a:t>
            </a:r>
          </a:p>
          <a:p>
            <a:r>
              <a:rPr lang="en-US" dirty="0" smtClean="0"/>
              <a:t>To enforce uniqueness</a:t>
            </a:r>
          </a:p>
          <a:p>
            <a:pPr lvl="1"/>
            <a:r>
              <a:rPr lang="en-US" dirty="0" smtClean="0"/>
              <a:t>Identity property</a:t>
            </a:r>
          </a:p>
          <a:p>
            <a:pPr lvl="1"/>
            <a:r>
              <a:rPr lang="en-US" dirty="0" err="1" smtClean="0"/>
              <a:t>Uniqueidentifier</a:t>
            </a:r>
            <a:r>
              <a:rPr lang="en-US" dirty="0" smtClean="0"/>
              <a:t> data type</a:t>
            </a:r>
          </a:p>
          <a:p>
            <a:pPr lvl="1"/>
            <a:r>
              <a:rPr lang="en-US" dirty="0"/>
              <a:t>Sequence </a:t>
            </a:r>
            <a:r>
              <a:rPr lang="en-US" dirty="0" smtClean="0"/>
              <a:t>object</a:t>
            </a:r>
            <a:r>
              <a:rPr lang="en-US" dirty="0"/>
              <a:t> </a:t>
            </a:r>
            <a:r>
              <a:rPr lang="en-US" dirty="0" smtClean="0"/>
              <a:t>(SQL Server 2012)</a:t>
            </a:r>
          </a:p>
          <a:p>
            <a:r>
              <a:rPr lang="en-US" dirty="0" smtClean="0"/>
              <a:t>Neither one guarantees uniqueness</a:t>
            </a:r>
          </a:p>
          <a:p>
            <a:pPr lvl="1"/>
            <a:r>
              <a:rPr lang="en-US" dirty="0" smtClean="0"/>
              <a:t>Use in conjunction with constraints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284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Types in SQL Server</a:t>
            </a:r>
          </a:p>
        </p:txBody>
      </p:sp>
      <p:sp>
        <p:nvSpPr>
          <p:cNvPr id="951299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5000"/>
              </a:lnSpc>
            </a:pPr>
            <a:r>
              <a:rPr lang="en-US" dirty="0"/>
              <a:t>Numeric series</a:t>
            </a:r>
          </a:p>
          <a:p>
            <a:pPr lvl="1">
              <a:lnSpc>
                <a:spcPct val="85000"/>
              </a:lnSpc>
            </a:pPr>
            <a:r>
              <a:rPr lang="en-US" dirty="0"/>
              <a:t>Integral series</a:t>
            </a:r>
          </a:p>
          <a:p>
            <a:pPr lvl="1">
              <a:lnSpc>
                <a:spcPct val="85000"/>
              </a:lnSpc>
            </a:pPr>
            <a:r>
              <a:rPr lang="en-US" dirty="0"/>
              <a:t>Fixed </a:t>
            </a:r>
            <a:r>
              <a:rPr lang="en-US" dirty="0" smtClean="0"/>
              <a:t>decimal</a:t>
            </a:r>
            <a:endParaRPr lang="en-US" dirty="0"/>
          </a:p>
          <a:p>
            <a:pPr lvl="1">
              <a:lnSpc>
                <a:spcPct val="85000"/>
              </a:lnSpc>
            </a:pPr>
            <a:r>
              <a:rPr lang="en-US" dirty="0"/>
              <a:t>Floating point decimal</a:t>
            </a:r>
          </a:p>
          <a:p>
            <a:pPr>
              <a:lnSpc>
                <a:spcPct val="85000"/>
              </a:lnSpc>
            </a:pPr>
            <a:r>
              <a:rPr lang="en-US" dirty="0"/>
              <a:t>Character string series</a:t>
            </a:r>
          </a:p>
          <a:p>
            <a:pPr lvl="1">
              <a:lnSpc>
                <a:spcPct val="85000"/>
              </a:lnSpc>
            </a:pPr>
            <a:r>
              <a:rPr lang="en-US" dirty="0"/>
              <a:t>Unicode and </a:t>
            </a:r>
            <a:r>
              <a:rPr lang="en-US" dirty="0" smtClean="0"/>
              <a:t>Non-Unicode (Fixed or variable length)</a:t>
            </a:r>
          </a:p>
          <a:p>
            <a:pPr lvl="1">
              <a:lnSpc>
                <a:spcPct val="85000"/>
              </a:lnSpc>
            </a:pPr>
            <a:r>
              <a:rPr lang="en-US" dirty="0" smtClean="0">
                <a:solidFill>
                  <a:schemeClr val="accent1"/>
                </a:solidFill>
              </a:rPr>
              <a:t>Large value types - </a:t>
            </a:r>
            <a:r>
              <a:rPr lang="en-US" dirty="0" err="1" smtClean="0">
                <a:solidFill>
                  <a:schemeClr val="accent1"/>
                </a:solidFill>
              </a:rPr>
              <a:t>varchar</a:t>
            </a:r>
            <a:r>
              <a:rPr lang="en-US" dirty="0" smtClean="0">
                <a:solidFill>
                  <a:schemeClr val="accent1"/>
                </a:solidFill>
              </a:rPr>
              <a:t>(max), </a:t>
            </a:r>
            <a:r>
              <a:rPr lang="en-US" dirty="0" err="1" smtClean="0">
                <a:solidFill>
                  <a:schemeClr val="accent1"/>
                </a:solidFill>
              </a:rPr>
              <a:t>nvarchar</a:t>
            </a:r>
            <a:r>
              <a:rPr lang="en-US" dirty="0" smtClean="0">
                <a:solidFill>
                  <a:schemeClr val="accent1"/>
                </a:solidFill>
              </a:rPr>
              <a:t>(max)</a:t>
            </a:r>
          </a:p>
          <a:p>
            <a:pPr lvl="1">
              <a:lnSpc>
                <a:spcPct val="85000"/>
              </a:lnSpc>
            </a:pPr>
            <a:r>
              <a:rPr lang="en-US" dirty="0" smtClean="0"/>
              <a:t>Text and </a:t>
            </a:r>
            <a:r>
              <a:rPr lang="en-US" dirty="0" err="1" smtClean="0"/>
              <a:t>NText</a:t>
            </a:r>
            <a:r>
              <a:rPr lang="en-US" dirty="0" smtClean="0"/>
              <a:t> (deprecated)</a:t>
            </a:r>
          </a:p>
          <a:p>
            <a:pPr>
              <a:lnSpc>
                <a:spcPct val="85000"/>
              </a:lnSpc>
            </a:pPr>
            <a:r>
              <a:rPr lang="en-US" dirty="0" smtClean="0"/>
              <a:t>Date and time series</a:t>
            </a:r>
          </a:p>
          <a:p>
            <a:pPr lvl="1">
              <a:lnSpc>
                <a:spcPct val="85000"/>
              </a:lnSpc>
            </a:pPr>
            <a:r>
              <a:rPr lang="en-US" dirty="0" err="1" smtClean="0"/>
              <a:t>Datetime</a:t>
            </a:r>
            <a:r>
              <a:rPr lang="en-US" dirty="0" smtClean="0"/>
              <a:t>, </a:t>
            </a:r>
            <a:r>
              <a:rPr lang="en-US" dirty="0" err="1" smtClean="0"/>
              <a:t>Smalldatetime</a:t>
            </a:r>
            <a:endParaRPr lang="en-US" dirty="0" smtClean="0"/>
          </a:p>
          <a:p>
            <a:pPr lvl="1">
              <a:lnSpc>
                <a:spcPct val="85000"/>
              </a:lnSpc>
            </a:pPr>
            <a:r>
              <a:rPr lang="en-US" dirty="0" smtClean="0">
                <a:solidFill>
                  <a:schemeClr val="accent2"/>
                </a:solidFill>
              </a:rPr>
              <a:t>DateTime2, Date, Time, </a:t>
            </a:r>
            <a:r>
              <a:rPr lang="en-US" dirty="0" err="1" smtClean="0">
                <a:solidFill>
                  <a:schemeClr val="accent2"/>
                </a:solidFill>
              </a:rPr>
              <a:t>DateTimeOffset</a:t>
            </a:r>
            <a:r>
              <a:rPr lang="en-US" dirty="0" smtClean="0"/>
              <a:t> </a:t>
            </a:r>
          </a:p>
          <a:p>
            <a:pPr>
              <a:lnSpc>
                <a:spcPct val="85000"/>
              </a:lnSpc>
            </a:pPr>
            <a:r>
              <a:rPr lang="en-US" dirty="0" smtClean="0"/>
              <a:t>Binary data</a:t>
            </a:r>
          </a:p>
          <a:p>
            <a:pPr lvl="1">
              <a:lnSpc>
                <a:spcPct val="85000"/>
              </a:lnSpc>
            </a:pPr>
            <a:r>
              <a:rPr lang="en-US" dirty="0" err="1" smtClean="0"/>
              <a:t>Varbinary</a:t>
            </a:r>
            <a:endParaRPr lang="en-US" dirty="0" smtClean="0"/>
          </a:p>
          <a:p>
            <a:pPr lvl="1">
              <a:lnSpc>
                <a:spcPct val="85000"/>
              </a:lnSpc>
            </a:pPr>
            <a:r>
              <a:rPr lang="en-US" dirty="0" err="1" smtClean="0">
                <a:solidFill>
                  <a:schemeClr val="accent1"/>
                </a:solidFill>
              </a:rPr>
              <a:t>Varbinary</a:t>
            </a:r>
            <a:r>
              <a:rPr lang="en-US" dirty="0" smtClean="0">
                <a:solidFill>
                  <a:schemeClr val="accent1"/>
                </a:solidFill>
              </a:rPr>
              <a:t>(max)</a:t>
            </a:r>
          </a:p>
          <a:p>
            <a:pPr lvl="1">
              <a:lnSpc>
                <a:spcPct val="85000"/>
              </a:lnSpc>
            </a:pPr>
            <a:r>
              <a:rPr lang="en-US" dirty="0" err="1" smtClean="0">
                <a:solidFill>
                  <a:schemeClr val="accent2"/>
                </a:solidFill>
              </a:rPr>
              <a:t>Varbinary</a:t>
            </a:r>
            <a:r>
              <a:rPr lang="en-US" dirty="0" smtClean="0">
                <a:solidFill>
                  <a:schemeClr val="accent2"/>
                </a:solidFill>
              </a:rPr>
              <a:t>(max) with </a:t>
            </a:r>
            <a:r>
              <a:rPr lang="en-US" dirty="0" err="1" smtClean="0">
                <a:solidFill>
                  <a:schemeClr val="accent2"/>
                </a:solidFill>
              </a:rPr>
              <a:t>Filestream</a:t>
            </a:r>
            <a:r>
              <a:rPr lang="en-US" dirty="0" smtClean="0">
                <a:solidFill>
                  <a:schemeClr val="accent2"/>
                </a:solidFill>
              </a:rPr>
              <a:t> storage</a:t>
            </a:r>
          </a:p>
          <a:p>
            <a:pPr lvl="1">
              <a:lnSpc>
                <a:spcPct val="85000"/>
              </a:lnSpc>
            </a:pPr>
            <a:r>
              <a:rPr lang="en-US" dirty="0" smtClean="0"/>
              <a:t>IMAGE (deprecated)</a:t>
            </a:r>
          </a:p>
          <a:p>
            <a:pPr>
              <a:lnSpc>
                <a:spcPct val="85000"/>
              </a:lnSpc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Identity vs.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Sequence is a database object</a:t>
            </a:r>
          </a:p>
          <a:p>
            <a:pPr lvl="1"/>
            <a:r>
              <a:rPr lang="en-US" dirty="0" smtClean="0"/>
              <a:t>Can be used with multiple columns</a:t>
            </a:r>
          </a:p>
          <a:p>
            <a:pPr lvl="1"/>
            <a:r>
              <a:rPr lang="en-US" dirty="0" smtClean="0"/>
              <a:t>Not auto-generated </a:t>
            </a:r>
          </a:p>
          <a:p>
            <a:pPr lvl="2"/>
            <a:r>
              <a:rPr lang="en-US" dirty="0" smtClean="0"/>
              <a:t>Can use "NEXT VALUE FOR" as DEFAULT</a:t>
            </a:r>
          </a:p>
          <a:p>
            <a:pPr lvl="2"/>
            <a:r>
              <a:rPr lang="en-US" dirty="0" smtClean="0"/>
              <a:t>Can be generated on server or client</a:t>
            </a:r>
            <a:endParaRPr lang="en-US" dirty="0"/>
          </a:p>
          <a:p>
            <a:pPr lvl="2"/>
            <a:r>
              <a:rPr lang="en-US" dirty="0" smtClean="0"/>
              <a:t>Series of sequence numbers can be reserved</a:t>
            </a:r>
          </a:p>
          <a:p>
            <a:r>
              <a:rPr lang="en-US" dirty="0" smtClean="0"/>
              <a:t>Identity is a column property</a:t>
            </a:r>
          </a:p>
          <a:p>
            <a:pPr lvl="1"/>
            <a:r>
              <a:rPr lang="en-US" dirty="0" smtClean="0"/>
              <a:t>Value generated during insert statement</a:t>
            </a:r>
          </a:p>
          <a:p>
            <a:pPr lvl="1"/>
            <a:r>
              <a:rPr lang="en-US" dirty="0" smtClean="0"/>
              <a:t>Cannot be updated</a:t>
            </a:r>
          </a:p>
          <a:p>
            <a:r>
              <a:rPr lang="en-US" dirty="0" smtClean="0"/>
              <a:t>Both useable with same data types</a:t>
            </a:r>
          </a:p>
          <a:p>
            <a:pPr lvl="1"/>
            <a:r>
              <a:rPr lang="en-US" dirty="0" smtClean="0"/>
              <a:t>Integral series and decimal with zero scale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0048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UniqueIdentifier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GUID-based data type</a:t>
            </a:r>
          </a:p>
          <a:p>
            <a:pPr lvl="1"/>
            <a:r>
              <a:rPr lang="en-US" dirty="0" smtClean="0"/>
              <a:t>16 bytes – represented as hex string </a:t>
            </a:r>
          </a:p>
          <a:p>
            <a:r>
              <a:rPr lang="en-US" dirty="0" smtClean="0"/>
              <a:t>Required for some features (ROWGUIDCOL)</a:t>
            </a:r>
          </a:p>
          <a:p>
            <a:pPr lvl="1"/>
            <a:r>
              <a:rPr lang="en-US" dirty="0" smtClean="0"/>
              <a:t>Merge replication</a:t>
            </a:r>
          </a:p>
          <a:p>
            <a:pPr lvl="1"/>
            <a:r>
              <a:rPr lang="en-US" dirty="0" err="1" smtClean="0"/>
              <a:t>Filestream</a:t>
            </a:r>
            <a:endParaRPr lang="en-US" dirty="0" smtClean="0"/>
          </a:p>
          <a:p>
            <a:r>
              <a:rPr lang="en-US" dirty="0" smtClean="0"/>
              <a:t>Can be auto-generated using NEWID() or NEWSEQUENTIALID()</a:t>
            </a:r>
          </a:p>
          <a:p>
            <a:pPr lvl="1"/>
            <a:r>
              <a:rPr lang="en-US" dirty="0" smtClean="0"/>
              <a:t>Using NEWID() always causes fragmentation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585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Integrity Affects Query</a:t>
            </a:r>
          </a:p>
        </p:txBody>
      </p:sp>
      <p:sp>
        <p:nvSpPr>
          <p:cNvPr id="32973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Good design makes a database</a:t>
            </a:r>
          </a:p>
          <a:p>
            <a:pPr lvl="1"/>
            <a:r>
              <a:rPr lang="en-US"/>
              <a:t>Easier to query</a:t>
            </a:r>
          </a:p>
          <a:p>
            <a:pPr lvl="2"/>
            <a:r>
              <a:rPr lang="en-US"/>
              <a:t>JOINs more straightforward</a:t>
            </a:r>
          </a:p>
          <a:p>
            <a:pPr lvl="2"/>
            <a:r>
              <a:rPr lang="en-US"/>
              <a:t>Less need for outer joins</a:t>
            </a:r>
          </a:p>
          <a:p>
            <a:pPr lvl="1"/>
            <a:r>
              <a:rPr lang="en-US"/>
              <a:t>Queries are more performant</a:t>
            </a:r>
          </a:p>
          <a:p>
            <a:pPr lvl="1"/>
            <a:r>
              <a:rPr lang="en-US"/>
              <a:t>Easier to maintain</a:t>
            </a:r>
          </a:p>
          <a:p>
            <a:pPr lvl="1"/>
            <a:r>
              <a:rPr lang="en-US"/>
              <a:t>Less subject to update anomalies</a:t>
            </a:r>
          </a:p>
          <a:p>
            <a:r>
              <a:rPr lang="en-US"/>
              <a:t>Data Integrity consists of</a:t>
            </a:r>
          </a:p>
          <a:p>
            <a:pPr lvl="1"/>
            <a:r>
              <a:rPr lang="en-US"/>
              <a:t>Domain integrity (columns and values)</a:t>
            </a:r>
          </a:p>
          <a:p>
            <a:pPr lvl="1"/>
            <a:r>
              <a:rPr lang="en-US"/>
              <a:t>Entity integrity (rows)</a:t>
            </a:r>
          </a:p>
          <a:p>
            <a:pPr lvl="1"/>
            <a:r>
              <a:rPr lang="en-US"/>
              <a:t>Relational integrity (between/among entities)</a:t>
            </a:r>
          </a:p>
        </p:txBody>
      </p:sp>
    </p:spTree>
    <p:extLst>
      <p:ext uri="{BB962C8B-B14F-4D97-AF65-F5344CB8AC3E}">
        <p14:creationId xmlns:p14="http://schemas.microsoft.com/office/powerpoint/2010/main" val="32091161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Foreign Key References</a:t>
            </a:r>
            <a:endParaRPr lang="en-US" dirty="0"/>
          </a:p>
        </p:txBody>
      </p:sp>
      <p:sp>
        <p:nvSpPr>
          <p:cNvPr id="25907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Foreign Key enforces domain and referential integrity</a:t>
            </a:r>
          </a:p>
          <a:p>
            <a:pPr lvl="1"/>
            <a:r>
              <a:rPr lang="en-US" dirty="0" smtClean="0"/>
              <a:t>Domain – restricts set of legal values to set in referenced table/column(s)</a:t>
            </a:r>
          </a:p>
          <a:p>
            <a:pPr lvl="1"/>
            <a:r>
              <a:rPr lang="en-US" dirty="0" smtClean="0"/>
              <a:t>Referential – enforces relationship between the tables (FK must reference PK or UK)</a:t>
            </a:r>
          </a:p>
          <a:p>
            <a:pPr lvl="2"/>
            <a:r>
              <a:rPr lang="en-US" dirty="0" smtClean="0"/>
              <a:t>INSERTs/UPDATEs in the referencing table must supply a value which exists</a:t>
            </a:r>
          </a:p>
          <a:p>
            <a:pPr lvl="2"/>
            <a:r>
              <a:rPr lang="en-US" dirty="0" smtClean="0"/>
              <a:t>DELETEs in the referenced table are not allowed when row is referenced</a:t>
            </a:r>
          </a:p>
          <a:p>
            <a:r>
              <a:rPr lang="en-US" dirty="0" smtClean="0"/>
              <a:t>Foreign Key reference can cascade, set null, or set to default</a:t>
            </a:r>
          </a:p>
          <a:p>
            <a:pPr lvl="1"/>
            <a:r>
              <a:rPr lang="en-US" dirty="0" smtClean="0"/>
              <a:t>ON UPDATE – clean, easy, consistent</a:t>
            </a:r>
          </a:p>
          <a:p>
            <a:pPr lvl="1"/>
            <a:r>
              <a:rPr lang="en-US" dirty="0" smtClean="0"/>
              <a:t>ON DELETE – Too easy, beware!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1302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7767794" cy="694944"/>
          </a:xfrm>
        </p:spPr>
        <p:txBody>
          <a:bodyPr/>
          <a:lstStyle/>
          <a:p>
            <a:r>
              <a:rPr lang="en-US" dirty="0"/>
              <a:t>Enforcing Data Integrity</a:t>
            </a:r>
          </a:p>
        </p:txBody>
      </p:sp>
      <p:sp>
        <p:nvSpPr>
          <p:cNvPr id="256003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174625" y="923925"/>
            <a:ext cx="8864600" cy="62341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/>
              <a:t>Declarative Data Integrity</a:t>
            </a:r>
          </a:p>
          <a:p>
            <a:pPr lvl="1">
              <a:lnSpc>
                <a:spcPct val="100000"/>
              </a:lnSpc>
            </a:pPr>
            <a:r>
              <a:rPr lang="en-US"/>
              <a:t>Criteria defined in object definitions</a:t>
            </a:r>
          </a:p>
          <a:p>
            <a:pPr lvl="1">
              <a:lnSpc>
                <a:spcPct val="100000"/>
              </a:lnSpc>
            </a:pPr>
            <a:r>
              <a:rPr lang="en-US"/>
              <a:t>SQL Server enforces automatically</a:t>
            </a:r>
          </a:p>
          <a:p>
            <a:pPr lvl="1">
              <a:lnSpc>
                <a:spcPct val="100000"/>
              </a:lnSpc>
            </a:pPr>
            <a:r>
              <a:rPr lang="en-US"/>
              <a:t>Implement by using constraints, defaults, and rules</a:t>
            </a:r>
          </a:p>
          <a:p>
            <a:pPr lvl="1">
              <a:lnSpc>
                <a:spcPct val="100000"/>
              </a:lnSpc>
            </a:pPr>
            <a:r>
              <a:rPr lang="en-US"/>
              <a:t>Used by optimizer</a:t>
            </a:r>
          </a:p>
          <a:p>
            <a:pPr>
              <a:lnSpc>
                <a:spcPct val="100000"/>
              </a:lnSpc>
            </a:pPr>
            <a:r>
              <a:rPr lang="en-US"/>
              <a:t>Procedural Data Integrity</a:t>
            </a:r>
          </a:p>
          <a:p>
            <a:pPr lvl="1">
              <a:lnSpc>
                <a:spcPct val="100000"/>
              </a:lnSpc>
            </a:pPr>
            <a:r>
              <a:rPr lang="en-US"/>
              <a:t>Criteria defined in code</a:t>
            </a:r>
          </a:p>
          <a:p>
            <a:pPr lvl="1">
              <a:lnSpc>
                <a:spcPct val="100000"/>
              </a:lnSpc>
            </a:pPr>
            <a:r>
              <a:rPr lang="en-US"/>
              <a:t>Script enforces</a:t>
            </a:r>
          </a:p>
          <a:p>
            <a:pPr lvl="1">
              <a:lnSpc>
                <a:spcPct val="100000"/>
              </a:lnSpc>
            </a:pPr>
            <a:r>
              <a:rPr lang="en-US"/>
              <a:t>Implement by using triggers and stored procedures</a:t>
            </a:r>
          </a:p>
        </p:txBody>
      </p:sp>
    </p:spTree>
    <p:extLst>
      <p:ext uri="{BB962C8B-B14F-4D97-AF65-F5344CB8AC3E}">
        <p14:creationId xmlns:p14="http://schemas.microsoft.com/office/powerpoint/2010/main" val="2685279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Schemas</a:t>
            </a:r>
            <a:endParaRPr lang="en-US"/>
          </a:p>
        </p:txBody>
      </p:sp>
      <p:sp>
        <p:nvSpPr>
          <p:cNvPr id="28569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SQL Server allows multiple schemas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chemas exist independent of users</a:t>
            </a:r>
          </a:p>
          <a:p>
            <a:r>
              <a:rPr lang="en-US" dirty="0" smtClean="0"/>
              <a:t>Schemas can be owned by roles, </a:t>
            </a:r>
            <a:r>
              <a:rPr lang="en-US" dirty="0" err="1" smtClean="0"/>
              <a:t>approles</a:t>
            </a:r>
            <a:endParaRPr lang="en-US" dirty="0" smtClean="0"/>
          </a:p>
          <a:p>
            <a:pPr lvl="1"/>
            <a:r>
              <a:rPr lang="en-US" dirty="0"/>
              <a:t>E</a:t>
            </a:r>
            <a:r>
              <a:rPr lang="en-US" dirty="0" smtClean="0"/>
              <a:t>ases management when personnel changes</a:t>
            </a:r>
          </a:p>
          <a:p>
            <a:r>
              <a:rPr lang="en-US" dirty="0" smtClean="0"/>
              <a:t>Schema owner is default object owner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904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Users and Schemas</a:t>
            </a:r>
            <a:endParaRPr lang="en-US"/>
          </a:p>
        </p:txBody>
      </p:sp>
      <p:sp>
        <p:nvSpPr>
          <p:cNvPr id="28979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Each user has a default schema</a:t>
            </a:r>
          </a:p>
          <a:p>
            <a:pPr lvl="1"/>
            <a:r>
              <a:rPr lang="en-US" dirty="0" smtClean="0"/>
              <a:t>if default schema not specified, it is </a:t>
            </a:r>
            <a:r>
              <a:rPr lang="en-US" dirty="0" err="1" smtClean="0"/>
              <a:t>dbo</a:t>
            </a:r>
            <a:endParaRPr lang="en-US" dirty="0" smtClean="0"/>
          </a:p>
          <a:p>
            <a:r>
              <a:rPr lang="en-US" dirty="0" smtClean="0"/>
              <a:t>Application role can have default schema</a:t>
            </a:r>
          </a:p>
          <a:p>
            <a:r>
              <a:rPr lang="en-US" dirty="0" smtClean="0"/>
              <a:t>Roles do not have default schemas</a:t>
            </a:r>
          </a:p>
          <a:p>
            <a:pPr lvl="1"/>
            <a:r>
              <a:rPr lang="en-US" dirty="0" smtClean="0"/>
              <a:t>Windows Groups do in SQL Server 2012</a:t>
            </a:r>
          </a:p>
          <a:p>
            <a:r>
              <a:rPr lang="en-US" dirty="0" smtClean="0"/>
              <a:t>User may not have create rights in default schema</a:t>
            </a:r>
          </a:p>
          <a:p>
            <a:pPr lvl="1"/>
            <a:r>
              <a:rPr lang="en-US" dirty="0" smtClean="0"/>
              <a:t>May have create rights in other schema</a:t>
            </a:r>
          </a:p>
          <a:p>
            <a:pPr lvl="1"/>
            <a:r>
              <a:rPr lang="en-US" dirty="0" smtClean="0"/>
              <a:t>2-part name must be used to create in non-default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874731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Instances, Databases, or Schemas</a:t>
            </a:r>
            <a:endParaRPr lang="en-US"/>
          </a:p>
        </p:txBody>
      </p:sp>
      <p:sp>
        <p:nvSpPr>
          <p:cNvPr id="3061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Applications can be partitioned by schema</a:t>
            </a:r>
          </a:p>
          <a:p>
            <a:pPr lvl="1"/>
            <a:r>
              <a:rPr lang="en-US" dirty="0" smtClean="0"/>
              <a:t>Schemas provide an alternative to having everything owned by dbo</a:t>
            </a:r>
          </a:p>
          <a:p>
            <a:pPr lvl="1"/>
            <a:r>
              <a:rPr lang="en-US" dirty="0" smtClean="0"/>
              <a:t>Need 2-part names</a:t>
            </a:r>
          </a:p>
          <a:p>
            <a:pPr lvl="1"/>
            <a:r>
              <a:rPr lang="en-US" dirty="0" smtClean="0"/>
              <a:t>Avoids cross database ownership chains</a:t>
            </a:r>
          </a:p>
          <a:p>
            <a:pPr lvl="1"/>
            <a:r>
              <a:rPr lang="en-US" dirty="0" smtClean="0"/>
              <a:t>Is every file on the file system owned by admin?</a:t>
            </a:r>
          </a:p>
          <a:p>
            <a:pPr lvl="1"/>
            <a:r>
              <a:rPr lang="en-US" dirty="0" smtClean="0"/>
              <a:t>SQLCLR code is shared by assembly owner</a:t>
            </a:r>
          </a:p>
          <a:p>
            <a:r>
              <a:rPr lang="en-US" dirty="0" smtClean="0"/>
              <a:t>Applications can be partitioned by database</a:t>
            </a:r>
          </a:p>
          <a:p>
            <a:pPr lvl="1"/>
            <a:r>
              <a:rPr lang="en-US" dirty="0" smtClean="0"/>
              <a:t>Need 3-part names</a:t>
            </a:r>
          </a:p>
          <a:p>
            <a:pPr lvl="1"/>
            <a:r>
              <a:rPr lang="en-US" dirty="0" smtClean="0"/>
              <a:t>No default cross database ownership chaining</a:t>
            </a:r>
          </a:p>
          <a:p>
            <a:pPr lvl="1"/>
            <a:r>
              <a:rPr lang="en-US" dirty="0" smtClean="0"/>
              <a:t>TRUSTWORTHY permission for off-database</a:t>
            </a:r>
          </a:p>
          <a:p>
            <a:pPr lvl="1"/>
            <a:r>
              <a:rPr lang="en-US" dirty="0" smtClean="0"/>
              <a:t>Not 100% separate – logins still shared</a:t>
            </a:r>
          </a:p>
          <a:p>
            <a:r>
              <a:rPr lang="en-US" dirty="0" smtClean="0"/>
              <a:t>Separate instances provide full security</a:t>
            </a:r>
          </a:p>
          <a:p>
            <a:pPr lvl="1"/>
            <a:r>
              <a:rPr lang="en-US" dirty="0" smtClean="0"/>
              <a:t>Need 4-part names</a:t>
            </a:r>
          </a:p>
          <a:p>
            <a:pPr lvl="1"/>
            <a:r>
              <a:rPr lang="en-US" dirty="0" smtClean="0"/>
              <a:t>Do not share logins</a:t>
            </a:r>
          </a:p>
          <a:p>
            <a:pPr lvl="1"/>
            <a:r>
              <a:rPr lang="en-US" dirty="0" smtClean="0"/>
              <a:t>Overhead when linked server calls</a:t>
            </a:r>
          </a:p>
          <a:p>
            <a:pPr lvl="1"/>
            <a:r>
              <a:rPr lang="en-US" dirty="0" smtClean="0"/>
              <a:t>Delegation issues if on separate machines</a:t>
            </a:r>
          </a:p>
          <a:p>
            <a:pPr lvl="1"/>
            <a:r>
              <a:rPr lang="en-US" dirty="0" smtClean="0"/>
              <a:t>New EXECUTE AT query hint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4967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Contained Databases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Meant to separate application (in-database) and system (in instance) objects and settings</a:t>
            </a:r>
          </a:p>
          <a:p>
            <a:pPr lvl="1"/>
            <a:r>
              <a:rPr lang="en-US" dirty="0" smtClean="0"/>
              <a:t>Makes databases more portable </a:t>
            </a:r>
          </a:p>
          <a:p>
            <a:r>
              <a:rPr lang="en-US" dirty="0"/>
              <a:t>Introduced in SQL Server </a:t>
            </a:r>
            <a:r>
              <a:rPr lang="en-US" dirty="0" smtClean="0"/>
              <a:t>2012</a:t>
            </a:r>
          </a:p>
          <a:p>
            <a:pPr lvl="1"/>
            <a:r>
              <a:rPr lang="en-US" dirty="0" smtClean="0"/>
              <a:t>Partially contained databases</a:t>
            </a:r>
          </a:p>
          <a:p>
            <a:pPr lvl="1"/>
            <a:r>
              <a:rPr lang="en-US" dirty="0" smtClean="0"/>
              <a:t>Database-level authorization</a:t>
            </a:r>
          </a:p>
          <a:p>
            <a:pPr lvl="1"/>
            <a:r>
              <a:rPr lang="en-US" dirty="0" smtClean="0"/>
              <a:t>Standard collation handling</a:t>
            </a:r>
          </a:p>
          <a:p>
            <a:pPr lvl="2"/>
            <a:r>
              <a:rPr lang="en-US" dirty="0"/>
              <a:t>Database </a:t>
            </a:r>
            <a:r>
              <a:rPr lang="en-US" dirty="0" smtClean="0"/>
              <a:t>collation and Catalog collation</a:t>
            </a:r>
          </a:p>
          <a:p>
            <a:pPr lvl="2"/>
            <a:r>
              <a:rPr lang="en-US" dirty="0" smtClean="0"/>
              <a:t>Vs. </a:t>
            </a:r>
            <a:r>
              <a:rPr lang="en-US" dirty="0"/>
              <a:t>Database </a:t>
            </a:r>
            <a:r>
              <a:rPr lang="en-US" dirty="0" smtClean="0"/>
              <a:t>collation, Instance, </a:t>
            </a:r>
            <a:r>
              <a:rPr lang="en-US" dirty="0" err="1" smtClean="0"/>
              <a:t>TempDB</a:t>
            </a:r>
            <a:r>
              <a:rPr lang="en-US" dirty="0" smtClean="0"/>
              <a:t> collation</a:t>
            </a:r>
          </a:p>
          <a:p>
            <a:pPr lvl="1"/>
            <a:r>
              <a:rPr lang="en-US" dirty="0" smtClean="0"/>
              <a:t>DMV and </a:t>
            </a:r>
            <a:r>
              <a:rPr lang="en-US" dirty="0" err="1" smtClean="0"/>
              <a:t>XEvent</a:t>
            </a:r>
            <a:r>
              <a:rPr lang="en-US" dirty="0" smtClean="0"/>
              <a:t> point out uncontained usage</a:t>
            </a:r>
          </a:p>
        </p:txBody>
      </p:sp>
    </p:spTree>
    <p:extLst>
      <p:ext uri="{BB962C8B-B14F-4D97-AF65-F5344CB8AC3E}">
        <p14:creationId xmlns:p14="http://schemas.microsoft.com/office/powerpoint/2010/main" val="18527576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Synonyms</a:t>
            </a:r>
            <a:endParaRPr lang="en-US"/>
          </a:p>
        </p:txBody>
      </p:sp>
      <p:sp>
        <p:nvSpPr>
          <p:cNvPr id="3051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Synonym is an alternate name for object</a:t>
            </a:r>
          </a:p>
          <a:p>
            <a:pPr lvl="1"/>
            <a:r>
              <a:rPr lang="en-US" smtClean="0"/>
              <a:t>Can have synonyms on 2,3,4 part names</a:t>
            </a:r>
          </a:p>
          <a:p>
            <a:pPr lvl="1"/>
            <a:r>
              <a:rPr lang="en-US" smtClean="0"/>
              <a:t>Synonyms live in schemas</a:t>
            </a:r>
          </a:p>
          <a:p>
            <a:pPr lvl="1"/>
            <a:r>
              <a:rPr lang="en-US" smtClean="0"/>
              <a:t>1-part synonym cannot be used for UDF</a:t>
            </a:r>
          </a:p>
          <a:p>
            <a:r>
              <a:rPr lang="en-US" smtClean="0"/>
              <a:t>Synonyms cannot be</a:t>
            </a:r>
          </a:p>
          <a:p>
            <a:pPr lvl="1"/>
            <a:r>
              <a:rPr lang="en-US" smtClean="0"/>
              <a:t>Used for full-text DML</a:t>
            </a:r>
          </a:p>
          <a:p>
            <a:pPr lvl="1"/>
            <a:r>
              <a:rPr lang="en-US" smtClean="0"/>
              <a:t>Referenced from a linked server</a:t>
            </a:r>
          </a:p>
          <a:p>
            <a:pPr lvl="1"/>
            <a:r>
              <a:rPr lang="en-US" smtClean="0"/>
              <a:t>Referenced from schema-bound objects</a:t>
            </a:r>
          </a:p>
          <a:p>
            <a:pPr lvl="2"/>
            <a:r>
              <a:rPr lang="en-US" smtClean="0"/>
              <a:t>Views and functions with schemabinding</a:t>
            </a:r>
          </a:p>
          <a:p>
            <a:pPr lvl="2"/>
            <a:r>
              <a:rPr lang="en-US" smtClean="0"/>
              <a:t>Check constraints, defaults, rules, computed columns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96860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Types in SQL </a:t>
            </a:r>
            <a:r>
              <a:rPr lang="en-US" dirty="0" smtClean="0"/>
              <a:t>Server - 2</a:t>
            </a:r>
            <a:endParaRPr lang="en-US" dirty="0"/>
          </a:p>
        </p:txBody>
      </p:sp>
      <p:sp>
        <p:nvSpPr>
          <p:cNvPr id="951299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US" dirty="0" smtClean="0"/>
              <a:t>Special </a:t>
            </a:r>
            <a:r>
              <a:rPr lang="en-US" dirty="0"/>
              <a:t>purpose</a:t>
            </a:r>
          </a:p>
          <a:p>
            <a:pPr lvl="1">
              <a:lnSpc>
                <a:spcPct val="85000"/>
              </a:lnSpc>
            </a:pPr>
            <a:r>
              <a:rPr lang="en-US" dirty="0" smtClean="0"/>
              <a:t>TABLE and </a:t>
            </a:r>
            <a:r>
              <a:rPr lang="en-US" dirty="0" smtClean="0">
                <a:solidFill>
                  <a:schemeClr val="accent2"/>
                </a:solidFill>
              </a:rPr>
              <a:t>Strongly Typed TABLE</a:t>
            </a:r>
          </a:p>
          <a:p>
            <a:pPr lvl="1">
              <a:lnSpc>
                <a:spcPct val="85000"/>
              </a:lnSpc>
            </a:pPr>
            <a:r>
              <a:rPr lang="en-US" dirty="0" err="1" smtClean="0"/>
              <a:t>Uniqueidentifier</a:t>
            </a:r>
            <a:endParaRPr lang="en-US" dirty="0"/>
          </a:p>
          <a:p>
            <a:pPr lvl="1">
              <a:lnSpc>
                <a:spcPct val="85000"/>
              </a:lnSpc>
            </a:pPr>
            <a:r>
              <a:rPr lang="en-US" dirty="0" err="1" smtClean="0"/>
              <a:t>Rowversion</a:t>
            </a:r>
            <a:r>
              <a:rPr lang="en-US" dirty="0" smtClean="0"/>
              <a:t> (Timestamp)</a:t>
            </a:r>
            <a:endParaRPr lang="en-US" dirty="0"/>
          </a:p>
          <a:p>
            <a:pPr lvl="1">
              <a:lnSpc>
                <a:spcPct val="85000"/>
              </a:lnSpc>
            </a:pPr>
            <a:r>
              <a:rPr lang="en-US" dirty="0" smtClean="0"/>
              <a:t>BIT</a:t>
            </a:r>
            <a:endParaRPr lang="en-US" dirty="0"/>
          </a:p>
          <a:p>
            <a:pPr lvl="1">
              <a:lnSpc>
                <a:spcPct val="85000"/>
              </a:lnSpc>
            </a:pPr>
            <a:r>
              <a:rPr lang="en-US" dirty="0" smtClean="0"/>
              <a:t>SQL_VARIANT</a:t>
            </a:r>
          </a:p>
          <a:p>
            <a:pPr lvl="1">
              <a:lnSpc>
                <a:spcPct val="85000"/>
              </a:lnSpc>
            </a:pPr>
            <a:r>
              <a:rPr lang="en-US" dirty="0" smtClean="0">
                <a:solidFill>
                  <a:schemeClr val="accent1"/>
                </a:solidFill>
              </a:rPr>
              <a:t>XML</a:t>
            </a:r>
          </a:p>
          <a:p>
            <a:pPr lvl="1">
              <a:lnSpc>
                <a:spcPct val="85000"/>
              </a:lnSpc>
            </a:pPr>
            <a:r>
              <a:rPr lang="en-US" dirty="0" smtClean="0"/>
              <a:t>Type Aliases</a:t>
            </a:r>
          </a:p>
          <a:p>
            <a:pPr>
              <a:lnSpc>
                <a:spcPct val="85000"/>
              </a:lnSpc>
            </a:pPr>
            <a:r>
              <a:rPr lang="en-US" dirty="0" smtClean="0"/>
              <a:t>SQLCLR-based data types</a:t>
            </a:r>
          </a:p>
          <a:p>
            <a:pPr lvl="1">
              <a:lnSpc>
                <a:spcPct val="85000"/>
              </a:lnSpc>
            </a:pPr>
            <a:r>
              <a:rPr lang="en-US" dirty="0" smtClean="0">
                <a:solidFill>
                  <a:schemeClr val="accent2"/>
                </a:solidFill>
              </a:rPr>
              <a:t>Geometry</a:t>
            </a:r>
          </a:p>
          <a:p>
            <a:pPr lvl="1">
              <a:lnSpc>
                <a:spcPct val="85000"/>
              </a:lnSpc>
            </a:pPr>
            <a:r>
              <a:rPr lang="en-US" dirty="0" smtClean="0">
                <a:solidFill>
                  <a:schemeClr val="accent2"/>
                </a:solidFill>
              </a:rPr>
              <a:t>Geography</a:t>
            </a:r>
          </a:p>
          <a:p>
            <a:pPr lvl="1">
              <a:lnSpc>
                <a:spcPct val="85000"/>
              </a:lnSpc>
            </a:pPr>
            <a:r>
              <a:rPr lang="en-US" dirty="0" err="1" smtClean="0">
                <a:solidFill>
                  <a:schemeClr val="accent2"/>
                </a:solidFill>
              </a:rPr>
              <a:t>HierarchyID</a:t>
            </a:r>
            <a:endParaRPr lang="en-US" dirty="0" smtClean="0">
              <a:solidFill>
                <a:schemeClr val="accent2"/>
              </a:solidFill>
            </a:endParaRPr>
          </a:p>
          <a:p>
            <a:pPr lvl="1">
              <a:lnSpc>
                <a:spcPct val="85000"/>
              </a:lnSpc>
            </a:pPr>
            <a:r>
              <a:rPr lang="en-US" dirty="0" smtClean="0">
                <a:solidFill>
                  <a:schemeClr val="accent1"/>
                </a:solidFill>
              </a:rPr>
              <a:t>User-Defined Types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899" name="Rectangle 3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Partitioning</a:t>
            </a:r>
            <a:endParaRPr lang="en-US" dirty="0"/>
          </a:p>
        </p:txBody>
      </p:sp>
      <p:sp>
        <p:nvSpPr>
          <p:cNvPr id="720898" name="Rectangle 2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Why Partition?</a:t>
            </a:r>
          </a:p>
          <a:p>
            <a:pPr lvl="1"/>
            <a:r>
              <a:rPr lang="en-US" smtClean="0"/>
              <a:t>Resource Contention Limitations</a:t>
            </a:r>
          </a:p>
          <a:p>
            <a:pPr lvl="1"/>
            <a:r>
              <a:rPr lang="en-US" smtClean="0"/>
              <a:t>Varying Access patterns</a:t>
            </a:r>
          </a:p>
          <a:p>
            <a:pPr lvl="1"/>
            <a:r>
              <a:rPr lang="en-US" smtClean="0"/>
              <a:t>Maintenance Restrictions</a:t>
            </a:r>
          </a:p>
          <a:p>
            <a:pPr lvl="1"/>
            <a:r>
              <a:rPr lang="en-US" smtClean="0"/>
              <a:t>Availability Requirements</a:t>
            </a:r>
          </a:p>
          <a:p>
            <a:pPr lvl="1"/>
            <a:r>
              <a:rPr lang="en-US" smtClean="0"/>
              <a:t>To remove resource blocking or minimize maintenance costs</a:t>
            </a:r>
          </a:p>
          <a:p>
            <a:pPr lvl="1"/>
            <a:r>
              <a:rPr lang="en-US" smtClean="0"/>
              <a:t>But:</a:t>
            </a:r>
          </a:p>
          <a:p>
            <a:pPr lvl="2"/>
            <a:r>
              <a:rPr lang="en-US" smtClean="0"/>
              <a:t>Partitioning does not automatically mean Distributed Partitioned Views (DPVs)</a:t>
            </a:r>
          </a:p>
          <a:p>
            <a:pPr lvl="2"/>
            <a:r>
              <a:rPr lang="en-US" smtClean="0"/>
              <a:t>DPVs are a form of scale-out partitioning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04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44" name="Rectangle 4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Partitioning Strategies</a:t>
            </a:r>
            <a:endParaRPr lang="en-US"/>
          </a:p>
        </p:txBody>
      </p:sp>
      <p:sp>
        <p:nvSpPr>
          <p:cNvPr id="727045" name="Rectangle 5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Vertical Partitioning</a:t>
            </a:r>
          </a:p>
          <a:p>
            <a:pPr lvl="1"/>
            <a:r>
              <a:rPr lang="en-US" smtClean="0"/>
              <a:t>Multiple tables – “subsets” of columns</a:t>
            </a:r>
          </a:p>
          <a:p>
            <a:pPr lvl="1"/>
            <a:r>
              <a:rPr lang="en-US" smtClean="0"/>
              <a:t>Different column sets</a:t>
            </a:r>
          </a:p>
          <a:p>
            <a:pPr lvl="2"/>
            <a:r>
              <a:rPr lang="en-US" smtClean="0"/>
              <a:t>Separate sets based on usage patterns</a:t>
            </a:r>
          </a:p>
          <a:p>
            <a:pPr lvl="2"/>
            <a:r>
              <a:rPr lang="en-US" smtClean="0"/>
              <a:t>Primary key is redundant, possibly other columns</a:t>
            </a:r>
          </a:p>
          <a:p>
            <a:r>
              <a:rPr lang="en-US" smtClean="0"/>
              <a:t>Horizontal Range Partitioning </a:t>
            </a:r>
          </a:p>
          <a:p>
            <a:pPr lvl="1"/>
            <a:r>
              <a:rPr lang="en-US" smtClean="0"/>
              <a:t>Multiple tables – all columns</a:t>
            </a:r>
          </a:p>
          <a:p>
            <a:pPr lvl="1"/>
            <a:r>
              <a:rPr lang="en-US" smtClean="0"/>
              <a:t>Different row sets</a:t>
            </a:r>
          </a:p>
          <a:p>
            <a:pPr lvl="2"/>
            <a:r>
              <a:rPr lang="en-US" smtClean="0"/>
              <a:t>Separate sets based on date range</a:t>
            </a:r>
          </a:p>
          <a:p>
            <a:pPr lvl="2"/>
            <a:r>
              <a:rPr lang="en-US" smtClean="0"/>
              <a:t>Separate sets based on lists – also “range” partitions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179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Partioning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Create filegroups</a:t>
            </a:r>
          </a:p>
          <a:p>
            <a:pPr lvl="1"/>
            <a:r>
              <a:rPr lang="en-US" smtClean="0"/>
              <a:t>Add files to filegroups</a:t>
            </a:r>
          </a:p>
          <a:p>
            <a:r>
              <a:rPr lang="en-US" smtClean="0"/>
              <a:t>Create partition function</a:t>
            </a:r>
          </a:p>
          <a:p>
            <a:pPr lvl="1"/>
            <a:r>
              <a:rPr lang="en-US" smtClean="0"/>
              <a:t>Can ONLY include ONE column of a table</a:t>
            </a:r>
          </a:p>
          <a:p>
            <a:pPr lvl="1"/>
            <a:r>
              <a:rPr lang="en-US" smtClean="0"/>
              <a:t>Always include entire domain of possible values</a:t>
            </a:r>
          </a:p>
          <a:p>
            <a:pPr lvl="1"/>
            <a:r>
              <a:rPr lang="en-US" smtClean="0"/>
              <a:t>Always define n-1 boundary points for n partitions</a:t>
            </a:r>
          </a:p>
          <a:p>
            <a:r>
              <a:rPr lang="en-US" smtClean="0"/>
              <a:t>Create partition scheme</a:t>
            </a:r>
          </a:p>
          <a:p>
            <a:pPr lvl="1"/>
            <a:r>
              <a:rPr lang="en-US" smtClean="0"/>
              <a:t>Maps partitions to filegroups</a:t>
            </a:r>
          </a:p>
          <a:p>
            <a:r>
              <a:rPr lang="en-US" smtClean="0"/>
              <a:t>Define tables, indexes that use partition scheme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3867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</a:t>
            </a:r>
            <a:endParaRPr lang="en-US" dirty="0"/>
          </a:p>
        </p:txBody>
      </p:sp>
      <p:sp>
        <p:nvSpPr>
          <p:cNvPr id="33485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SQL Server has a full complement of data types</a:t>
            </a:r>
          </a:p>
          <a:p>
            <a:pPr lvl="1"/>
            <a:r>
              <a:rPr lang="en-US" dirty="0" smtClean="0"/>
              <a:t>Additional date and time types</a:t>
            </a:r>
          </a:p>
          <a:p>
            <a:pPr lvl="1"/>
            <a:r>
              <a:rPr lang="en-US" dirty="0" smtClean="0"/>
              <a:t>Hybrid and relational and file system</a:t>
            </a:r>
          </a:p>
          <a:p>
            <a:pPr lvl="2"/>
            <a:r>
              <a:rPr lang="en-US" dirty="0" err="1" smtClean="0"/>
              <a:t>FileTable</a:t>
            </a:r>
            <a:r>
              <a:rPr lang="en-US" dirty="0" smtClean="0"/>
              <a:t> with </a:t>
            </a:r>
            <a:r>
              <a:rPr lang="en-US" dirty="0" err="1" smtClean="0"/>
              <a:t>Filestream</a:t>
            </a:r>
            <a:r>
              <a:rPr lang="en-US" dirty="0" smtClean="0"/>
              <a:t> storage</a:t>
            </a:r>
          </a:p>
          <a:p>
            <a:pPr lvl="1"/>
            <a:r>
              <a:rPr lang="en-US" dirty="0" smtClean="0"/>
              <a:t>Spatial and XML data</a:t>
            </a:r>
          </a:p>
          <a:p>
            <a:r>
              <a:rPr lang="en-US" dirty="0" smtClean="0"/>
              <a:t>Using the right data type</a:t>
            </a:r>
          </a:p>
          <a:p>
            <a:pPr lvl="1"/>
            <a:r>
              <a:rPr lang="en-US" dirty="0" smtClean="0"/>
              <a:t>Optimizes Storage and Query</a:t>
            </a:r>
          </a:p>
          <a:p>
            <a:r>
              <a:rPr lang="en-US" dirty="0" smtClean="0"/>
              <a:t>Use schemas to keep ownership under control</a:t>
            </a:r>
          </a:p>
          <a:p>
            <a:r>
              <a:rPr lang="en-US" dirty="0" smtClean="0"/>
              <a:t>Partition for different access patterns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254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Date and Time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SQL Server 2008 extends date/time support</a:t>
            </a:r>
          </a:p>
          <a:p>
            <a:r>
              <a:rPr lang="en-US" smtClean="0"/>
              <a:t>Larger Value Space</a:t>
            </a:r>
          </a:p>
          <a:p>
            <a:pPr lvl="1"/>
            <a:r>
              <a:rPr lang="en-US" smtClean="0"/>
              <a:t>Current DATETIME - 1753-9999 Years</a:t>
            </a:r>
          </a:p>
          <a:p>
            <a:pPr lvl="1"/>
            <a:r>
              <a:rPr lang="en-US" smtClean="0"/>
              <a:t>Current DATETIME - 0.00333 Second Accuracy</a:t>
            </a:r>
          </a:p>
          <a:p>
            <a:pPr lvl="1"/>
            <a:r>
              <a:rPr lang="en-US" smtClean="0"/>
              <a:t>New Date Types - 0001-9999 Years</a:t>
            </a:r>
          </a:p>
          <a:p>
            <a:pPr lvl="1"/>
            <a:r>
              <a:rPr lang="en-US" smtClean="0"/>
              <a:t>New Date/Time Types - Variable Precision to 100 nanoseconds</a:t>
            </a:r>
          </a:p>
          <a:p>
            <a:r>
              <a:rPr lang="en-US" smtClean="0"/>
              <a:t>Variable Precision Saves Space</a:t>
            </a:r>
          </a:p>
          <a:p>
            <a:r>
              <a:rPr lang="en-US" smtClean="0"/>
              <a:t>Separate Date and Time Saves Space </a:t>
            </a:r>
          </a:p>
          <a:p>
            <a:r>
              <a:rPr lang="en-US" smtClean="0"/>
              <a:t>ANSI Compatible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720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DATETIME2 &amp; DATETIMEOFFSET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DATETIME2 Data Type</a:t>
            </a:r>
          </a:p>
          <a:p>
            <a:pPr lvl="1"/>
            <a:r>
              <a:rPr lang="en-US" smtClean="0"/>
              <a:t>Extended version of DATETIME</a:t>
            </a:r>
          </a:p>
          <a:p>
            <a:pPr lvl="1"/>
            <a:r>
              <a:rPr lang="en-US" smtClean="0"/>
              <a:t>New "current datetime" functions</a:t>
            </a:r>
          </a:p>
          <a:p>
            <a:r>
              <a:rPr lang="en-US" smtClean="0"/>
              <a:t>DATETIMEOFFSET</a:t>
            </a:r>
          </a:p>
          <a:p>
            <a:pPr lvl="1"/>
            <a:r>
              <a:rPr lang="en-US" smtClean="0"/>
              <a:t>Time Zone Offset (From UTCTime) Preserved</a:t>
            </a:r>
          </a:p>
          <a:p>
            <a:pPr lvl="1"/>
            <a:r>
              <a:rPr lang="en-US" smtClean="0"/>
              <a:t>Not Time Zone Aware - No Daylight Saving Time Support</a:t>
            </a:r>
          </a:p>
          <a:p>
            <a:pPr lvl="1"/>
            <a:r>
              <a:rPr lang="en-US" smtClean="0"/>
              <a:t>Convert DATETIME, DATETIME2 with TODATETIMEOFFSET</a:t>
            </a:r>
          </a:p>
          <a:p>
            <a:pPr lvl="1"/>
            <a:r>
              <a:rPr lang="en-US" smtClean="0"/>
              <a:t>SWITCHOFFSET(datetimeoffset, timezone)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70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Strongly Typed Tables</a:t>
            </a:r>
            <a:endParaRPr lang="en-US" dirty="0"/>
          </a:p>
        </p:txBody>
      </p:sp>
      <p:sp>
        <p:nvSpPr>
          <p:cNvPr id="60928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Table Variable</a:t>
            </a:r>
          </a:p>
          <a:p>
            <a:pPr lvl="1"/>
            <a:r>
              <a:rPr lang="en-US" smtClean="0"/>
              <a:t>DECLARE @t table</a:t>
            </a:r>
          </a:p>
          <a:p>
            <a:pPr lvl="1"/>
            <a:r>
              <a:rPr lang="en-US" smtClean="0"/>
              <a:t>DECLARE @t table (id int, name varchar(20)) </a:t>
            </a:r>
          </a:p>
          <a:p>
            <a:r>
              <a:rPr lang="en-US" smtClean="0"/>
              <a:t>Table Type = Name + Shape</a:t>
            </a:r>
          </a:p>
          <a:p>
            <a:pPr lvl="1"/>
            <a:r>
              <a:rPr lang="en-US" smtClean="0"/>
              <a:t>CREATE TYPE name_table as table (</a:t>
            </a:r>
          </a:p>
          <a:p>
            <a:pPr lvl="1"/>
            <a:r>
              <a:rPr lang="en-US" smtClean="0"/>
              <a:t>  id int, name varchar(20))</a:t>
            </a:r>
          </a:p>
          <a:p>
            <a:pPr lvl="1"/>
            <a:r>
              <a:rPr lang="en-US" smtClean="0"/>
              <a:t>DECLARE @t name_table</a:t>
            </a:r>
          </a:p>
          <a:p>
            <a:r>
              <a:rPr lang="en-US" smtClean="0"/>
              <a:t>Useable with variables, not as column in table</a:t>
            </a:r>
          </a:p>
          <a:p>
            <a:r>
              <a:rPr lang="en-US" smtClean="0"/>
              <a:t>Required for table-valued parameters</a:t>
            </a:r>
          </a:p>
          <a:p>
            <a:pPr lvl="1"/>
            <a:r>
              <a:rPr lang="en-US" smtClean="0"/>
              <a:t>DECLARE @t name_table = (1, 'bob')</a:t>
            </a:r>
          </a:p>
          <a:p>
            <a:pPr lvl="1"/>
            <a:r>
              <a:rPr lang="en-US" smtClean="0"/>
              <a:t>EXECUTE dbo.addnames @t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94621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Operations in SQL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141413"/>
            <a:ext cx="8630384" cy="5283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Arithmetic Functions and Operators</a:t>
            </a:r>
          </a:p>
          <a:p>
            <a:pPr lvl="1"/>
            <a:r>
              <a:rPr lang="en-US" dirty="0" smtClean="0"/>
              <a:t>+, -, *, /, % and +=, -=, ...</a:t>
            </a:r>
          </a:p>
          <a:p>
            <a:r>
              <a:rPr lang="en-US" dirty="0" smtClean="0"/>
              <a:t>Character Functions and Operators</a:t>
            </a:r>
          </a:p>
          <a:p>
            <a:pPr lvl="1"/>
            <a:r>
              <a:rPr lang="en-US" dirty="0" smtClean="0"/>
              <a:t>LEFT(), RIGHT(), SUBSTRING(), STUFF()...</a:t>
            </a:r>
          </a:p>
          <a:p>
            <a:r>
              <a:rPr lang="en-US" dirty="0" smtClean="0"/>
              <a:t>Aggregate Functions</a:t>
            </a:r>
          </a:p>
          <a:p>
            <a:r>
              <a:rPr lang="en-US" dirty="0" smtClean="0"/>
              <a:t>Date and Time Functions</a:t>
            </a:r>
          </a:p>
          <a:p>
            <a:r>
              <a:rPr lang="en-US" dirty="0" smtClean="0"/>
              <a:t>Cast and Convert</a:t>
            </a:r>
          </a:p>
          <a:p>
            <a:r>
              <a:rPr lang="en-US" dirty="0" smtClean="0"/>
              <a:t>Metadata Functions</a:t>
            </a:r>
          </a:p>
          <a:p>
            <a:r>
              <a:rPr lang="en-US" dirty="0" smtClean="0"/>
              <a:t>Methods and Properties on Data Types</a:t>
            </a:r>
          </a:p>
          <a:p>
            <a:pPr lvl="1"/>
            <a:r>
              <a:rPr lang="en-US" dirty="0" smtClean="0"/>
              <a:t>WRITE, XML methods</a:t>
            </a:r>
          </a:p>
          <a:p>
            <a:r>
              <a:rPr lang="en-US" dirty="0" smtClean="0"/>
              <a:t>Session Variables</a:t>
            </a:r>
          </a:p>
          <a:p>
            <a:pPr lvl="1"/>
            <a:r>
              <a:rPr lang="en-US" dirty="0" smtClean="0"/>
              <a:t>@@version, @@error, @@</a:t>
            </a:r>
            <a:r>
              <a:rPr lang="en-US" dirty="0" err="1" smtClean="0"/>
              <a:t>trancount</a:t>
            </a:r>
            <a:r>
              <a:rPr lang="en-US" dirty="0" smtClean="0"/>
              <a:t>@, @</a:t>
            </a:r>
            <a:r>
              <a:rPr lang="en-US" dirty="0" err="1" smtClean="0"/>
              <a:t>rowcount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10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8600" y="228600"/>
            <a:ext cx="8393113" cy="695325"/>
          </a:xfrm>
        </p:spPr>
        <p:txBody>
          <a:bodyPr/>
          <a:lstStyle/>
          <a:p>
            <a:r>
              <a:rPr lang="en-US" dirty="0"/>
              <a:t>Function Examples</a:t>
            </a:r>
          </a:p>
        </p:txBody>
      </p:sp>
      <p:sp>
        <p:nvSpPr>
          <p:cNvPr id="609283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76200" y="819150"/>
            <a:ext cx="9067800" cy="583882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err="1" smtClean="0"/>
              <a:t>Datetime</a:t>
            </a:r>
            <a:r>
              <a:rPr lang="en-US" dirty="0" smtClean="0"/>
              <a:t> Functions </a:t>
            </a:r>
          </a:p>
          <a:p>
            <a:pPr lvl="1">
              <a:lnSpc>
                <a:spcPct val="100000"/>
              </a:lnSpc>
              <a:buNone/>
            </a:pPr>
            <a:r>
              <a:rPr lang="en-US" dirty="0" smtClean="0"/>
              <a:t>(expanded in SQL Server 2008)</a:t>
            </a:r>
          </a:p>
          <a:p>
            <a:pPr lvl="1">
              <a:lnSpc>
                <a:spcPct val="100000"/>
              </a:lnSpc>
              <a:buFontTx/>
              <a:buNone/>
            </a:pPr>
            <a:r>
              <a:rPr lang="en-US" sz="2400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SELECT </a:t>
            </a:r>
            <a:r>
              <a:rPr lang="en-US" sz="2400" dirty="0" err="1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getdate</a:t>
            </a: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() + </a:t>
            </a:r>
            <a:r>
              <a:rPr lang="en-US" sz="2400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1</a:t>
            </a:r>
          </a:p>
          <a:p>
            <a:pPr lvl="1">
              <a:lnSpc>
                <a:spcPct val="100000"/>
              </a:lnSpc>
              <a:buFontTx/>
              <a:buNone/>
            </a:pPr>
            <a:r>
              <a:rPr lang="en-US" sz="2400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SELECT </a:t>
            </a:r>
            <a:r>
              <a:rPr lang="en-US" sz="2400" dirty="0" err="1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sysdatetime</a:t>
            </a:r>
            <a:r>
              <a:rPr lang="en-US" sz="2400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()</a:t>
            </a:r>
            <a:endParaRPr lang="en-US" sz="2400" dirty="0">
              <a:solidFill>
                <a:srgbClr val="FFFF99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lnSpc>
                <a:spcPct val="100000"/>
              </a:lnSpc>
              <a:buFontTx/>
              <a:buNone/>
            </a:pP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SELECT </a:t>
            </a:r>
            <a:r>
              <a:rPr lang="en-US" sz="2400" dirty="0" err="1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dateadd</a:t>
            </a: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sz="2400" dirty="0" err="1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yy</a:t>
            </a: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, 3, </a:t>
            </a:r>
            <a:r>
              <a:rPr lang="en-US" sz="2400" dirty="0" err="1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getdate</a:t>
            </a:r>
            <a:r>
              <a:rPr lang="en-US" sz="2400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())</a:t>
            </a:r>
          </a:p>
          <a:p>
            <a:pPr lvl="1">
              <a:lnSpc>
                <a:spcPct val="100000"/>
              </a:lnSpc>
              <a:buFontTx/>
              <a:buNone/>
            </a:pPr>
            <a:r>
              <a:rPr lang="en-US" sz="2400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SELECT </a:t>
            </a:r>
            <a:r>
              <a:rPr lang="en-US" sz="2400" dirty="0" err="1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datepart</a:t>
            </a:r>
            <a:r>
              <a:rPr lang="en-US" sz="2400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sz="2400" dirty="0" err="1" smtClean="0">
                <a:solidFill>
                  <a:schemeClr val="accent2"/>
                </a:solidFill>
                <a:latin typeface="Consolas" pitchFamily="49" charset="0"/>
                <a:cs typeface="Consolas" pitchFamily="49" charset="0"/>
              </a:rPr>
              <a:t>iso_week</a:t>
            </a:r>
            <a:r>
              <a:rPr lang="en-US" sz="2400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, </a:t>
            </a:r>
            <a:r>
              <a:rPr lang="en-US" sz="2400" dirty="0" err="1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getdate</a:t>
            </a:r>
            <a:r>
              <a:rPr lang="en-US" sz="2400" dirty="0" smtClean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())</a:t>
            </a:r>
            <a:endParaRPr lang="en-US" sz="2400" dirty="0">
              <a:solidFill>
                <a:srgbClr val="FFFF99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lnSpc>
                <a:spcPct val="100000"/>
              </a:lnSpc>
              <a:buFontTx/>
              <a:buNone/>
            </a:pP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SELECT </a:t>
            </a:r>
            <a:r>
              <a:rPr lang="en-US" sz="2400" dirty="0" err="1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datediff</a:t>
            </a: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sz="2400" dirty="0" err="1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yy</a:t>
            </a: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, '20000914', '20040101')</a:t>
            </a:r>
          </a:p>
          <a:p>
            <a:pPr lvl="2">
              <a:lnSpc>
                <a:spcPct val="100000"/>
              </a:lnSpc>
              <a:buFontTx/>
              <a:buNone/>
            </a:pPr>
            <a:r>
              <a:rPr lang="en-US" dirty="0" smtClean="0"/>
              <a:t>Be </a:t>
            </a:r>
            <a:r>
              <a:rPr lang="en-US" dirty="0"/>
              <a:t>careful with DATEDIFF – Only takes out the </a:t>
            </a:r>
            <a:r>
              <a:rPr lang="en-US" dirty="0" smtClean="0"/>
              <a:t>boundaries</a:t>
            </a:r>
          </a:p>
          <a:p>
            <a:pPr lvl="2">
              <a:lnSpc>
                <a:spcPct val="100000"/>
              </a:lnSpc>
              <a:buFontTx/>
              <a:buNone/>
            </a:pPr>
            <a:r>
              <a:rPr lang="en-US" dirty="0" smtClean="0"/>
              <a:t>requested </a:t>
            </a:r>
            <a:r>
              <a:rPr lang="en-US" dirty="0"/>
              <a:t>(year boundary) </a:t>
            </a:r>
            <a:r>
              <a:rPr lang="en-US" dirty="0" smtClean="0"/>
              <a:t>2004-2000</a:t>
            </a:r>
            <a:endParaRPr lang="en-US" dirty="0"/>
          </a:p>
          <a:p>
            <a:pPr lvl="1">
              <a:lnSpc>
                <a:spcPct val="100000"/>
              </a:lnSpc>
              <a:buFontTx/>
              <a:buNone/>
            </a:pP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SELECT CONVERT(char(10), </a:t>
            </a:r>
            <a:r>
              <a:rPr lang="en-US" sz="2400" dirty="0" err="1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getdate</a:t>
            </a: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(), 102) </a:t>
            </a:r>
            <a:b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</a:b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	AS [</a:t>
            </a:r>
            <a:r>
              <a:rPr lang="en-US" sz="2400" dirty="0" err="1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yyyy.mm.dd</a:t>
            </a:r>
            <a:r>
              <a:rPr lang="en-US" sz="2400" dirty="0">
                <a:solidFill>
                  <a:srgbClr val="FFFF99"/>
                </a:solidFill>
                <a:latin typeface="Consolas" pitchFamily="49" charset="0"/>
                <a:cs typeface="Consolas" pitchFamily="49" charset="0"/>
              </a:rPr>
              <a:t>]</a:t>
            </a:r>
          </a:p>
          <a:p>
            <a:pPr lvl="2">
              <a:lnSpc>
                <a:spcPct val="100000"/>
              </a:lnSpc>
              <a:buFontTx/>
              <a:buNone/>
            </a:pPr>
            <a:r>
              <a:rPr lang="en-US" dirty="0" smtClean="0"/>
              <a:t>Always </a:t>
            </a:r>
            <a:r>
              <a:rPr lang="en-US" dirty="0"/>
              <a:t>use a column header with a style change on </a:t>
            </a:r>
            <a:r>
              <a:rPr lang="en-US" dirty="0" smtClean="0"/>
              <a:t>date!</a:t>
            </a:r>
          </a:p>
        </p:txBody>
      </p:sp>
    </p:spTree>
    <p:extLst>
      <p:ext uri="{BB962C8B-B14F-4D97-AF65-F5344CB8AC3E}">
        <p14:creationId xmlns:p14="http://schemas.microsoft.com/office/powerpoint/2010/main" val="1044382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5763</TotalTime>
  <Words>2370</Words>
  <Application>Microsoft Office PowerPoint</Application>
  <PresentationFormat>Letter Paper (8.5x11 in)</PresentationFormat>
  <Paragraphs>458</Paragraphs>
  <Slides>43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SQLskills Master Template</vt:lpstr>
      <vt:lpstr>SQLskills_BobB_Template</vt:lpstr>
      <vt:lpstr>Module 1 Data Types and  System Functions </vt:lpstr>
      <vt:lpstr>Overview</vt:lpstr>
      <vt:lpstr>Data Types in SQL Server</vt:lpstr>
      <vt:lpstr>Data Types in SQL Server - 2</vt:lpstr>
      <vt:lpstr>New Date and Time Data Types</vt:lpstr>
      <vt:lpstr>DATETIME2 &amp; DATETIMEOFFSET</vt:lpstr>
      <vt:lpstr>Strongly Typed Tables</vt:lpstr>
      <vt:lpstr>Data Operations in SQL Server</vt:lpstr>
      <vt:lpstr>Function Examples</vt:lpstr>
      <vt:lpstr>Function Examples</vt:lpstr>
      <vt:lpstr>Data Type Properties and Methods</vt:lpstr>
      <vt:lpstr>Spatial Data</vt:lpstr>
      <vt:lpstr>SQL Server 2008 and Spatial Data</vt:lpstr>
      <vt:lpstr>OGC Hierarchy of Spatial Types</vt:lpstr>
      <vt:lpstr>Useful Methods/Properties</vt:lpstr>
      <vt:lpstr>Spatial Indexes</vt:lpstr>
      <vt:lpstr>Spatial Index Grid Hierarchy</vt:lpstr>
      <vt:lpstr>SQL Server Spatial 2012</vt:lpstr>
      <vt:lpstr>Filestream storage</vt:lpstr>
      <vt:lpstr>Filestream Implementation</vt:lpstr>
      <vt:lpstr>Programming with Filestreams</vt:lpstr>
      <vt:lpstr>FileTable</vt:lpstr>
      <vt:lpstr>FileTable Creation</vt:lpstr>
      <vt:lpstr>Nullability - Missing Values</vt:lpstr>
      <vt:lpstr>NULL Values</vt:lpstr>
      <vt:lpstr>NULL and comparison</vt:lpstr>
      <vt:lpstr>Coding in Relational Database</vt:lpstr>
      <vt:lpstr>Structuring Data For Queries </vt:lpstr>
      <vt:lpstr>Uniqueness</vt:lpstr>
      <vt:lpstr>Identity vs. Sequence</vt:lpstr>
      <vt:lpstr>UniqueIdentifier</vt:lpstr>
      <vt:lpstr>Data Integrity Affects Query</vt:lpstr>
      <vt:lpstr>Foreign Key References</vt:lpstr>
      <vt:lpstr>Enforcing Data Integrity</vt:lpstr>
      <vt:lpstr>Schemas</vt:lpstr>
      <vt:lpstr>Users and Schemas</vt:lpstr>
      <vt:lpstr>Instances, Databases, or Schemas</vt:lpstr>
      <vt:lpstr>Contained Databases</vt:lpstr>
      <vt:lpstr>Synonyms</vt:lpstr>
      <vt:lpstr>Partitioning</vt:lpstr>
      <vt:lpstr>Partitioning Strategies</vt:lpstr>
      <vt:lpstr>Partioning Steps</vt:lpstr>
      <vt:lpstr>Review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294</cp:revision>
  <dcterms:created xsi:type="dcterms:W3CDTF">2004-05-26T19:38:49Z</dcterms:created>
  <dcterms:modified xsi:type="dcterms:W3CDTF">2012-04-11T20:25:21Z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