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0"/>
  </p:notesMasterIdLst>
  <p:handoutMasterIdLst>
    <p:handoutMasterId r:id="rId31"/>
  </p:handoutMasterIdLst>
  <p:sldIdLst>
    <p:sldId id="271" r:id="rId3"/>
    <p:sldId id="315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288" r:id="rId28"/>
    <p:sldId id="289" r:id="rId29"/>
  </p:sldIdLst>
  <p:sldSz cx="9144000" cy="6858000" type="letter"/>
  <p:notesSz cx="7315200" cy="96012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93486" autoAdjust="0"/>
  </p:normalViewPr>
  <p:slideViewPr>
    <p:cSldViewPr snapToGrid="0">
      <p:cViewPr>
        <p:scale>
          <a:sx n="75" d="100"/>
          <a:sy n="75" d="100"/>
        </p:scale>
        <p:origin x="-1794" y="-33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344" y="102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035" y="195107"/>
            <a:ext cx="2481470" cy="60007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091724"/>
            <a:ext cx="7633252" cy="45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258" tIns="50130" rIns="100258" bIns="50130" numCol="1" anchor="b" anchorCtr="0" compatLnSpc="1">
            <a:prstTxWarp prst="textNoShape">
              <a:avLst/>
            </a:prstTxWarp>
            <a:spAutoFit/>
          </a:bodyPr>
          <a:lstStyle>
            <a:lvl1pPr algn="ctr" defTabSz="1002849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/>
              <a:t>SQLskills</a:t>
            </a:r>
            <a:r>
              <a:rPr lang="en-US" sz="1000" dirty="0"/>
              <a:t> Immersion Event for Developers</a:t>
            </a:r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2962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2183" y="4561226"/>
            <a:ext cx="5850835" cy="431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0813"/>
            <a:ext cx="6054587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defTabSz="964974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7353" y="9120813"/>
            <a:ext cx="1166191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2" tIns="48321" rIns="96642" bIns="48321" numCol="1" anchor="b" anchorCtr="0" compatLnSpc="1">
            <a:prstTxWarp prst="textNoShape">
              <a:avLst/>
            </a:prstTxWarp>
          </a:bodyPr>
          <a:lstStyle>
            <a:lvl1pPr algn="r" defTabSz="964974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596F6B-BB37-48A9-9B84-12F7792DD201}" type="slidenum">
              <a:rPr lang="en-US"/>
              <a:pPr/>
              <a:t>1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1520" y="4560570"/>
            <a:ext cx="5852160" cy="432054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Office 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841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7" y="4559894"/>
            <a:ext cx="5853469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7" y="4559894"/>
            <a:ext cx="5853469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Noise</a:t>
            </a:r>
            <a:r>
              <a:rPr lang="en-GB" baseline="0" dirty="0" smtClean="0"/>
              <a:t> words no longer stored in the file system</a:t>
            </a:r>
          </a:p>
          <a:p>
            <a:r>
              <a:rPr lang="en-GB" baseline="0" dirty="0" smtClean="0"/>
              <a:t>They can be added with out restarting the service. Does not apply to already indexed content</a:t>
            </a:r>
          </a:p>
          <a:p>
            <a:endParaRPr lang="en-GB" baseline="0" dirty="0" smtClean="0"/>
          </a:p>
          <a:p>
            <a:r>
              <a:rPr lang="en-GB" baseline="0" dirty="0" smtClean="0"/>
              <a:t>Multiple stop lists, can configure it for the column or at query time.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Word broken terms can be obtained on index and document level using DMVs.</a:t>
            </a:r>
          </a:p>
          <a:p>
            <a:endParaRPr lang="en-GB" baseline="0" dirty="0" smtClean="0"/>
          </a:p>
          <a:p>
            <a:r>
              <a:rPr lang="en-GB" baseline="0" dirty="0" err="1" smtClean="0"/>
              <a:t>Dm_fts_parser</a:t>
            </a:r>
            <a:r>
              <a:rPr lang="en-GB" baseline="0" dirty="0" smtClean="0"/>
              <a:t> returns the query terms after applying stop lists, thesaurus files and word breaking.</a:t>
            </a:r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257795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 for Developers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751522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12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>Full-text and </a:t>
            </a:r>
            <a:br>
              <a:rPr lang="en-US" sz="6000" dirty="0" smtClean="0"/>
            </a:br>
            <a:r>
              <a:rPr lang="en-US" sz="6000" dirty="0" smtClean="0"/>
              <a:t>Semantic Search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Full-text Enhancements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Integrated Backup and Restore</a:t>
            </a:r>
          </a:p>
          <a:p>
            <a:pPr lvl="1"/>
            <a:r>
              <a:rPr lang="en-US" smtClean="0"/>
              <a:t>Since SQL Server 2005</a:t>
            </a:r>
          </a:p>
          <a:p>
            <a:r>
              <a:rPr lang="en-US" smtClean="0"/>
              <a:t>Better query performance</a:t>
            </a:r>
          </a:p>
          <a:p>
            <a:pPr lvl="1"/>
            <a:r>
              <a:rPr lang="en-US" smtClean="0"/>
              <a:t>SQL Server 2008 - Additional Performance Enhancements</a:t>
            </a:r>
          </a:p>
          <a:p>
            <a:pPr lvl="2"/>
            <a:r>
              <a:rPr lang="en-US" smtClean="0"/>
              <a:t>Queries run in SQL Server process</a:t>
            </a:r>
          </a:p>
          <a:p>
            <a:pPr lvl="1"/>
            <a:r>
              <a:rPr lang="en-US" smtClean="0"/>
              <a:t>SQL Server 2012 </a:t>
            </a:r>
          </a:p>
          <a:p>
            <a:pPr lvl="2"/>
            <a:r>
              <a:rPr lang="en-US" smtClean="0"/>
              <a:t>Faster indexing</a:t>
            </a:r>
          </a:p>
          <a:p>
            <a:pPr lvl="2"/>
            <a:r>
              <a:rPr lang="en-US" smtClean="0"/>
              <a:t>Scalability Improvements in querying</a:t>
            </a:r>
          </a:p>
          <a:p>
            <a:pPr lvl="2"/>
            <a:r>
              <a:rPr lang="en-US" smtClean="0"/>
              <a:t>Parallelism in indexing and querying</a:t>
            </a:r>
          </a:p>
          <a:p>
            <a:pPr lvl="3"/>
            <a:r>
              <a:rPr lang="en-US" smtClean="0"/>
              <a:t>Exec sp_fulltext_service 'master merge dop' (default lesser of 4 or #cores)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8860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2012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Scales up to 350 million documents</a:t>
            </a:r>
          </a:p>
          <a:p>
            <a:r>
              <a:rPr lang="en-US" smtClean="0"/>
              <a:t>Index-building speed</a:t>
            </a:r>
          </a:p>
          <a:p>
            <a:pPr lvl="1"/>
            <a:r>
              <a:rPr lang="en-US" smtClean="0"/>
              <a:t>Master merge parallelization</a:t>
            </a:r>
          </a:p>
          <a:p>
            <a:pPr lvl="1"/>
            <a:r>
              <a:rPr lang="en-US" smtClean="0"/>
              <a:t>More granular build</a:t>
            </a:r>
          </a:p>
          <a:p>
            <a:pPr lvl="1"/>
            <a:r>
              <a:rPr lang="en-US" smtClean="0"/>
              <a:t>More granular locks during build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50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FTS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FTS-specific functions in T-SQL</a:t>
            </a:r>
          </a:p>
          <a:p>
            <a:pPr lvl="1"/>
            <a:r>
              <a:rPr lang="en-US" smtClean="0"/>
              <a:t>CONTAINS, CONTAINSTABLE</a:t>
            </a:r>
          </a:p>
          <a:p>
            <a:pPr lvl="1"/>
            <a:r>
              <a:rPr lang="en-US" smtClean="0"/>
              <a:t>FREETEXT, FREETEXTTABLE</a:t>
            </a:r>
          </a:p>
          <a:p>
            <a:r>
              <a:rPr lang="en-US" smtClean="0"/>
              <a:t>Language-specific or multi-language search</a:t>
            </a:r>
          </a:p>
          <a:p>
            <a:r>
              <a:rPr lang="en-US" smtClean="0"/>
              <a:t>Some database objects disallow FTS functions</a:t>
            </a:r>
          </a:p>
          <a:p>
            <a:pPr lvl="1"/>
            <a:r>
              <a:rPr lang="en-US" smtClean="0"/>
              <a:t>e.g. indexed views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23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CONTAINS is used in a WHERE clause</a:t>
            </a:r>
          </a:p>
          <a:p>
            <a:r>
              <a:rPr lang="en-US" dirty="0" smtClean="0"/>
              <a:t>CONTAINS predicate can look for</a:t>
            </a:r>
          </a:p>
          <a:p>
            <a:pPr lvl="1"/>
            <a:r>
              <a:rPr lang="en-US" dirty="0" smtClean="0"/>
              <a:t>A word or phrase</a:t>
            </a:r>
          </a:p>
          <a:p>
            <a:pPr lvl="1"/>
            <a:r>
              <a:rPr lang="en-US" dirty="0" smtClean="0"/>
              <a:t>The prefix of a word or phrase (* wildcard)</a:t>
            </a:r>
          </a:p>
          <a:p>
            <a:pPr lvl="1"/>
            <a:r>
              <a:rPr lang="en-US" dirty="0" smtClean="0"/>
              <a:t>A word near another word (NEAR or NEAR ~)</a:t>
            </a:r>
          </a:p>
          <a:p>
            <a:pPr lvl="1"/>
            <a:r>
              <a:rPr lang="en-US" dirty="0" smtClean="0"/>
              <a:t>A word inflectionally generated from another (INFLECTIONAL)</a:t>
            </a:r>
          </a:p>
          <a:p>
            <a:pPr lvl="1"/>
            <a:r>
              <a:rPr lang="en-US" dirty="0" smtClean="0"/>
              <a:t>A word that is a synonym of another word using a thesaurus  (THESAURUS)</a:t>
            </a:r>
          </a:p>
          <a:p>
            <a:r>
              <a:rPr lang="en-US" dirty="0" smtClean="0"/>
              <a:t>Can give weighting to a term (ISABOUT)</a:t>
            </a:r>
          </a:p>
          <a:p>
            <a:r>
              <a:rPr lang="en-US" dirty="0" smtClean="0"/>
              <a:t>Can use logical operator</a:t>
            </a:r>
          </a:p>
          <a:p>
            <a:pPr lvl="1"/>
            <a:r>
              <a:rPr lang="en-US" dirty="0" smtClean="0"/>
              <a:t>AND, AND NOT, OR</a:t>
            </a:r>
          </a:p>
        </p:txBody>
      </p:sp>
    </p:spTree>
    <p:extLst>
      <p:ext uri="{BB962C8B-B14F-4D97-AF65-F5344CB8AC3E}">
        <p14:creationId xmlns:p14="http://schemas.microsoft.com/office/powerpoint/2010/main" val="305129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Full-Text DML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CONTAINS is used as a predicate</a:t>
            </a:r>
          </a:p>
          <a:p>
            <a:r>
              <a:rPr lang="en-US" smtClean="0"/>
              <a:t>CONTAINSTABLE returns a table </a:t>
            </a:r>
          </a:p>
          <a:p>
            <a:pPr lvl="1"/>
            <a:r>
              <a:rPr lang="en-US" smtClean="0"/>
              <a:t>Based on full-text matching</a:t>
            </a:r>
          </a:p>
          <a:p>
            <a:pPr lvl="1"/>
            <a:r>
              <a:rPr lang="en-US" smtClean="0"/>
              <a:t>Can include ranking based on weighting</a:t>
            </a:r>
          </a:p>
          <a:p>
            <a:r>
              <a:rPr lang="en-US" smtClean="0"/>
              <a:t>FREETEXT and FREETEXTTABLE</a:t>
            </a:r>
          </a:p>
          <a:p>
            <a:pPr lvl="1"/>
            <a:r>
              <a:rPr lang="en-US" smtClean="0"/>
              <a:t>Use string of space-separated words to match</a:t>
            </a:r>
          </a:p>
          <a:p>
            <a:pPr lvl="1"/>
            <a:r>
              <a:rPr lang="en-US" smtClean="0"/>
              <a:t>Matches meaning, not exact wording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87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2008 Query Features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Query improvements</a:t>
            </a:r>
          </a:p>
          <a:p>
            <a:pPr lvl="1"/>
            <a:r>
              <a:rPr lang="en-US" smtClean="0"/>
              <a:t>FTS integrated with SQL engine</a:t>
            </a:r>
          </a:p>
          <a:p>
            <a:pPr lvl="1"/>
            <a:r>
              <a:rPr lang="en-US" smtClean="0"/>
              <a:t>All relational operators can be used</a:t>
            </a:r>
          </a:p>
          <a:p>
            <a:pPr lvl="1"/>
            <a:r>
              <a:rPr lang="en-US" smtClean="0"/>
              <a:t>Filters can be applied anywhere</a:t>
            </a:r>
          </a:p>
          <a:p>
            <a:pPr lvl="1"/>
            <a:r>
              <a:rPr lang="en-US" smtClean="0"/>
              <a:t>No surrogate keys in use (if PK is integer)</a:t>
            </a:r>
          </a:p>
          <a:p>
            <a:r>
              <a:rPr lang="en-US" smtClean="0"/>
              <a:t>Noise words now Stoplists</a:t>
            </a:r>
          </a:p>
          <a:p>
            <a:pPr lvl="1"/>
            <a:r>
              <a:rPr lang="en-US" smtClean="0"/>
              <a:t>Stored in internal tables</a:t>
            </a:r>
          </a:p>
          <a:p>
            <a:pPr lvl="1"/>
            <a:r>
              <a:rPr lang="en-US" smtClean="0"/>
              <a:t>Alterable on the fly</a:t>
            </a:r>
          </a:p>
          <a:p>
            <a:pPr lvl="1"/>
            <a:r>
              <a:rPr lang="en-US" smtClean="0"/>
              <a:t>Configurable per full-text index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32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Transparency in FTS 2008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Index contents visible</a:t>
            </a:r>
          </a:p>
          <a:p>
            <a:pPr lvl="1"/>
            <a:r>
              <a:rPr lang="en-US" smtClean="0"/>
              <a:t>Two dynamic management views expose index</a:t>
            </a:r>
          </a:p>
          <a:p>
            <a:pPr lvl="2"/>
            <a:r>
              <a:rPr lang="en-US" smtClean="0"/>
              <a:t>sys.dm_fts_index_keywords</a:t>
            </a:r>
          </a:p>
          <a:p>
            <a:pPr lvl="2"/>
            <a:r>
              <a:rPr lang="en-US" smtClean="0"/>
              <a:t>sys.dm_fts_index_keywords_by_document</a:t>
            </a:r>
          </a:p>
          <a:p>
            <a:r>
              <a:rPr lang="en-US" smtClean="0"/>
              <a:t>Query semantics transparent</a:t>
            </a:r>
          </a:p>
          <a:p>
            <a:pPr lvl="1"/>
            <a:r>
              <a:rPr lang="en-US" smtClean="0"/>
              <a:t>sys.dm_fts_parser returns query 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77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2012 Query Performance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Query orders of magnitude faster than 2008</a:t>
            </a:r>
          </a:p>
          <a:p>
            <a:r>
              <a:rPr lang="en-US" smtClean="0"/>
              <a:t>Worst case query response time &lt; 3 sec</a:t>
            </a:r>
          </a:p>
          <a:p>
            <a:r>
              <a:rPr lang="en-US" smtClean="0"/>
              <a:t>Predicate folding</a:t>
            </a:r>
          </a:p>
          <a:p>
            <a:pPr lvl="1"/>
            <a:r>
              <a:rPr lang="en-US" smtClean="0"/>
              <a:t>e.g. CT(1) AND CT(2) -&gt; CT(1 AND 2)</a:t>
            </a:r>
          </a:p>
          <a:p>
            <a:r>
              <a:rPr lang="en-US" smtClean="0"/>
              <a:t>Faster search time using FTS STVF</a:t>
            </a:r>
          </a:p>
          <a:p>
            <a:pPr lvl="1"/>
            <a:r>
              <a:rPr lang="en-US" smtClean="0"/>
              <a:t>Query parallelization</a:t>
            </a:r>
          </a:p>
          <a:p>
            <a:pPr lvl="1"/>
            <a:r>
              <a:rPr lang="en-US" smtClean="0"/>
              <a:t>Optimized for SELECT TOP 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4311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Server 2012 Property 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Property-based search</a:t>
            </a:r>
          </a:p>
          <a:p>
            <a:pPr lvl="1"/>
            <a:r>
              <a:rPr lang="en-US" smtClean="0"/>
              <a:t>Define property lists (DB object)</a:t>
            </a:r>
          </a:p>
          <a:p>
            <a:pPr lvl="1"/>
            <a:r>
              <a:rPr lang="en-US" smtClean="0"/>
              <a:t>Property lists are per-index</a:t>
            </a:r>
          </a:p>
          <a:p>
            <a:pPr lvl="2"/>
            <a:r>
              <a:rPr lang="en-US" smtClean="0"/>
              <a:t>Must update index content if added to existing index</a:t>
            </a:r>
          </a:p>
          <a:p>
            <a:pPr lvl="1"/>
            <a:r>
              <a:rPr lang="en-US" smtClean="0"/>
              <a:t>Used with form of CONTAINS, CONTAINSTABLE</a:t>
            </a:r>
          </a:p>
          <a:p>
            <a:pPr lvl="1"/>
            <a:r>
              <a:rPr lang="en-US" smtClean="0"/>
              <a:t>IFilter must support extracting properties of interest</a:t>
            </a:r>
          </a:p>
          <a:p>
            <a:pPr lvl="2"/>
            <a:r>
              <a:rPr lang="en-US" smtClean="0"/>
              <a:t>Troubleshoot with TF 7603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90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Search Property 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CREATE SEARCH PROPERTY LIST</a:t>
            </a:r>
          </a:p>
          <a:p>
            <a:pPr lvl="1"/>
            <a:r>
              <a:rPr lang="en-US" smtClean="0"/>
              <a:t>Empty list or from existing</a:t>
            </a:r>
          </a:p>
          <a:p>
            <a:r>
              <a:rPr lang="en-US" smtClean="0"/>
              <a:t>ALTER SEARCH PROPERTY LIST</a:t>
            </a:r>
          </a:p>
          <a:p>
            <a:pPr lvl="1"/>
            <a:r>
              <a:rPr lang="en-US" smtClean="0"/>
              <a:t>Add or remove search properties</a:t>
            </a:r>
          </a:p>
          <a:p>
            <a:pPr lvl="1"/>
            <a:r>
              <a:rPr lang="en-US" smtClean="0"/>
              <a:t>Windows Property Sets/Properties have well-known IDs</a:t>
            </a:r>
          </a:p>
          <a:p>
            <a:pPr lvl="2"/>
            <a:r>
              <a:rPr lang="en-US" smtClean="0"/>
              <a:t>http://msdn.microsoft.com/en-us/library/dd561977(v=VS.85).aspx</a:t>
            </a:r>
          </a:p>
          <a:p>
            <a:r>
              <a:rPr lang="en-US" smtClean="0"/>
              <a:t>Associate with FULLTEXT INDEX</a:t>
            </a:r>
          </a:p>
          <a:p>
            <a:pPr lvl="1"/>
            <a:r>
              <a:rPr lang="en-US" smtClean="0"/>
              <a:t>In CREATE or ALTER FULLTEXT INDEX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883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Full-text Search Components</a:t>
            </a:r>
          </a:p>
          <a:p>
            <a:pPr lvl="1"/>
            <a:r>
              <a:rPr lang="en-US" dirty="0" err="1" smtClean="0"/>
              <a:t>Wordbreakers</a:t>
            </a:r>
            <a:r>
              <a:rPr lang="en-US" dirty="0" smtClean="0"/>
              <a:t> and Stemmers</a:t>
            </a:r>
          </a:p>
          <a:p>
            <a:pPr lvl="1"/>
            <a:r>
              <a:rPr lang="en-US" dirty="0" smtClean="0"/>
              <a:t>Document Filters</a:t>
            </a:r>
          </a:p>
          <a:p>
            <a:pPr lvl="1"/>
            <a:r>
              <a:rPr lang="en-US" dirty="0" smtClean="0"/>
              <a:t>Stoplists</a:t>
            </a:r>
          </a:p>
          <a:p>
            <a:pPr lvl="1"/>
            <a:r>
              <a:rPr lang="en-US" dirty="0" smtClean="0"/>
              <a:t>Thesaurus</a:t>
            </a:r>
          </a:p>
          <a:p>
            <a:r>
              <a:rPr lang="en-US" dirty="0" smtClean="0"/>
              <a:t>Full-text Search Objects</a:t>
            </a:r>
          </a:p>
          <a:p>
            <a:r>
              <a:rPr lang="en-US" dirty="0" smtClean="0"/>
              <a:t>Full-text DML</a:t>
            </a:r>
          </a:p>
          <a:p>
            <a:pPr lvl="1"/>
            <a:r>
              <a:rPr lang="en-US" dirty="0" smtClean="0"/>
              <a:t>CONTAINS, CONTAINSTABLE</a:t>
            </a:r>
          </a:p>
          <a:p>
            <a:pPr lvl="1"/>
            <a:r>
              <a:rPr lang="en-US" dirty="0" smtClean="0"/>
              <a:t>FREETEXT, FREETEXTTABLE</a:t>
            </a:r>
          </a:p>
          <a:p>
            <a:r>
              <a:rPr lang="en-US" dirty="0" smtClean="0"/>
              <a:t>SQL Server 2008 Enhancements</a:t>
            </a:r>
          </a:p>
          <a:p>
            <a:r>
              <a:rPr lang="en-US" dirty="0" smtClean="0"/>
              <a:t>SQL Server 2012 Enhancements</a:t>
            </a:r>
          </a:p>
          <a:p>
            <a:pPr lvl="1"/>
            <a:r>
              <a:rPr lang="en-US" dirty="0" smtClean="0"/>
              <a:t>Property Lists </a:t>
            </a:r>
          </a:p>
          <a:p>
            <a:pPr lvl="1"/>
            <a:r>
              <a:rPr lang="en-US" dirty="0" smtClean="0"/>
              <a:t>Semantic Search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0175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Server 2012 NEAR Predicate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Custom proximity term specifies "how close"</a:t>
            </a:r>
          </a:p>
          <a:p>
            <a:pPr lvl="1"/>
            <a:r>
              <a:rPr lang="en-US" smtClean="0"/>
              <a:t>Specify how many search terms away</a:t>
            </a:r>
          </a:p>
          <a:p>
            <a:pPr lvl="1"/>
            <a:r>
              <a:rPr lang="en-US" smtClean="0"/>
              <a:t>Specify if order of search terms matters</a:t>
            </a:r>
          </a:p>
          <a:p>
            <a:r>
              <a:rPr lang="en-US" smtClean="0"/>
              <a:t>Original NEAR referred to as "generic proximity"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61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Semantic Search – SQL Server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Search the meaning of the document</a:t>
            </a:r>
          </a:p>
          <a:p>
            <a:pPr lvl="1"/>
            <a:r>
              <a:rPr lang="en-US" smtClean="0"/>
              <a:t>Not just keywords</a:t>
            </a:r>
          </a:p>
          <a:p>
            <a:r>
              <a:rPr lang="en-US" smtClean="0"/>
              <a:t>Implements common search pattern</a:t>
            </a:r>
          </a:p>
          <a:p>
            <a:pPr lvl="1"/>
            <a:r>
              <a:rPr lang="en-US" smtClean="0"/>
              <a:t>Search by keyword (full-text)</a:t>
            </a:r>
          </a:p>
          <a:p>
            <a:pPr lvl="1"/>
            <a:r>
              <a:rPr lang="en-US" smtClean="0"/>
              <a:t>Most relevant keyphrases (document summary)</a:t>
            </a:r>
          </a:p>
          <a:p>
            <a:pPr lvl="1"/>
            <a:r>
              <a:rPr lang="en-US" smtClean="0"/>
              <a:t>Finds closest documents by relevance</a:t>
            </a:r>
          </a:p>
          <a:p>
            <a:pPr lvl="1"/>
            <a:r>
              <a:rPr lang="en-US" smtClean="0"/>
              <a:t>Reason (keyphrases) for document similarity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0031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Semantic Indexes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two internal indexes</a:t>
            </a:r>
          </a:p>
          <a:p>
            <a:pPr lvl="1"/>
            <a:r>
              <a:rPr lang="en-US" dirty="0" smtClean="0"/>
              <a:t>Tag Index</a:t>
            </a:r>
          </a:p>
          <a:p>
            <a:pPr lvl="2"/>
            <a:r>
              <a:rPr lang="en-US" dirty="0" smtClean="0"/>
              <a:t>Uses variation of TF-IDX algorithm </a:t>
            </a:r>
          </a:p>
          <a:p>
            <a:pPr lvl="3"/>
            <a:r>
              <a:rPr lang="en-US" dirty="0" smtClean="0"/>
              <a:t>Term Frequency / Inverse Document Frequency</a:t>
            </a:r>
          </a:p>
          <a:p>
            <a:pPr lvl="1"/>
            <a:r>
              <a:rPr lang="en-US" dirty="0" smtClean="0"/>
              <a:t>Document Similarity Index</a:t>
            </a:r>
          </a:p>
          <a:p>
            <a:pPr lvl="2"/>
            <a:r>
              <a:rPr lang="en-US" dirty="0" smtClean="0"/>
              <a:t>Uses variation of cosine similarity algorithm</a:t>
            </a:r>
          </a:p>
          <a:p>
            <a:pPr lvl="1"/>
            <a:r>
              <a:rPr lang="en-US" dirty="0" smtClean="0"/>
              <a:t>Only supports unigrams in SQL Server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6653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Implementing Semantic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SemanticsDB must be installed</a:t>
            </a:r>
          </a:p>
          <a:p>
            <a:pPr lvl="1"/>
            <a:r>
              <a:rPr lang="en-US" smtClean="0"/>
              <a:t>Language Model – subset of FTS languages </a:t>
            </a:r>
          </a:p>
          <a:p>
            <a:r>
              <a:rPr lang="en-US" smtClean="0"/>
              <a:t>Specify in full-text index specification</a:t>
            </a:r>
          </a:p>
          <a:p>
            <a:pPr lvl="1"/>
            <a:r>
              <a:rPr lang="en-US" smtClean="0"/>
              <a:t>SEMANTIC_STATISTICS, per-column</a:t>
            </a:r>
          </a:p>
          <a:p>
            <a:pPr lvl="1"/>
            <a:r>
              <a:rPr lang="en-US" smtClean="0"/>
              <a:t>Built as part of full-text index build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59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Semantic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Three table-valued functions</a:t>
            </a:r>
          </a:p>
          <a:p>
            <a:pPr lvl="1"/>
            <a:r>
              <a:rPr lang="en-US" smtClean="0"/>
              <a:t>SEMANTICKEYPHRASETABLE</a:t>
            </a:r>
          </a:p>
          <a:p>
            <a:pPr lvl="2"/>
            <a:r>
              <a:rPr lang="en-US" smtClean="0"/>
              <a:t>Keyphrases by column &amp; document (scored)</a:t>
            </a:r>
          </a:p>
          <a:p>
            <a:pPr lvl="1"/>
            <a:r>
              <a:rPr lang="en-US" smtClean="0"/>
              <a:t>SEMANTICSIMILARITYDETAILSTABLE</a:t>
            </a:r>
          </a:p>
          <a:p>
            <a:pPr lvl="2"/>
            <a:r>
              <a:rPr lang="en-US" smtClean="0"/>
              <a:t>Find most similar documents to exemplar (scored)</a:t>
            </a:r>
          </a:p>
          <a:p>
            <a:pPr lvl="1"/>
            <a:r>
              <a:rPr lang="en-US" smtClean="0"/>
              <a:t>SEMANTICSIMILARITYTABLE</a:t>
            </a:r>
          </a:p>
          <a:p>
            <a:pPr lvl="2"/>
            <a:r>
              <a:rPr lang="en-US" smtClean="0"/>
              <a:t>Why two documents are similar (scored)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1618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Server 2012 Diagnostics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Additional XEvents</a:t>
            </a:r>
          </a:p>
          <a:p>
            <a:pPr lvl="1"/>
            <a:r>
              <a:rPr lang="en-US" smtClean="0"/>
              <a:t>FTS and Semantic Index building events</a:t>
            </a:r>
          </a:p>
          <a:p>
            <a:pPr lvl="1"/>
            <a:r>
              <a:rPr lang="en-US" smtClean="0"/>
              <a:t>Includes FTS internal execution tree/recompiles</a:t>
            </a:r>
          </a:p>
          <a:p>
            <a:r>
              <a:rPr lang="en-US" smtClean="0"/>
              <a:t>Additions To DMVs</a:t>
            </a:r>
          </a:p>
          <a:p>
            <a:pPr lvl="1"/>
            <a:r>
              <a:rPr lang="en-US" smtClean="0"/>
              <a:t>Includes Semantic Search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1655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FTS re-architected </a:t>
            </a:r>
            <a:r>
              <a:rPr lang="en-US" dirty="0"/>
              <a:t>in SQL Server 2008</a:t>
            </a:r>
          </a:p>
          <a:p>
            <a:pPr lvl="1"/>
            <a:r>
              <a:rPr lang="en-US" dirty="0"/>
              <a:t>Search component integrated with SQL Server</a:t>
            </a:r>
          </a:p>
          <a:p>
            <a:pPr lvl="1"/>
            <a:r>
              <a:rPr lang="en-US" dirty="0"/>
              <a:t>Query improvements</a:t>
            </a:r>
          </a:p>
          <a:p>
            <a:pPr lvl="1"/>
            <a:r>
              <a:rPr lang="en-US" dirty="0"/>
              <a:t>Queries are more transparent</a:t>
            </a:r>
          </a:p>
          <a:p>
            <a:pPr lvl="2"/>
            <a:r>
              <a:rPr lang="en-US" dirty="0"/>
              <a:t>DMVs can be used to troubleshoot</a:t>
            </a:r>
          </a:p>
          <a:p>
            <a:r>
              <a:rPr lang="en-US" dirty="0"/>
              <a:t>More FTS enhancements </a:t>
            </a:r>
            <a:r>
              <a:rPr lang="en-US" dirty="0" smtClean="0"/>
              <a:t>in SQL Server 2012</a:t>
            </a:r>
          </a:p>
          <a:p>
            <a:pPr lvl="1"/>
            <a:r>
              <a:rPr lang="en-US" dirty="0" smtClean="0"/>
              <a:t>Performance improvements</a:t>
            </a:r>
          </a:p>
          <a:p>
            <a:pPr lvl="2"/>
            <a:r>
              <a:rPr lang="en-US" dirty="0" smtClean="0"/>
              <a:t>Indexing and Querying</a:t>
            </a:r>
          </a:p>
          <a:p>
            <a:pPr lvl="1"/>
            <a:r>
              <a:rPr lang="en-US" dirty="0" smtClean="0"/>
              <a:t>Property Search</a:t>
            </a:r>
          </a:p>
          <a:p>
            <a:pPr lvl="1"/>
            <a:r>
              <a:rPr lang="en-US" dirty="0" smtClean="0"/>
              <a:t>Customized NEAR</a:t>
            </a:r>
          </a:p>
          <a:p>
            <a:pPr lvl="1"/>
            <a:r>
              <a:rPr lang="en-US" dirty="0" smtClean="0"/>
              <a:t>Semantic Search</a:t>
            </a:r>
          </a:p>
        </p:txBody>
      </p:sp>
    </p:spTree>
    <p:extLst>
      <p:ext uri="{BB962C8B-B14F-4D97-AF65-F5344CB8AC3E}">
        <p14:creationId xmlns:p14="http://schemas.microsoft.com/office/powerpoint/2010/main" val="150052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 Full-Text Search in SQL Server 2008</a:t>
            </a:r>
          </a:p>
          <a:p>
            <a:pPr lvl="1"/>
            <a:r>
              <a:rPr lang="en-US" dirty="0" smtClean="0"/>
              <a:t>Michael Coles and Hilary Cotter</a:t>
            </a:r>
          </a:p>
          <a:p>
            <a:r>
              <a:rPr lang="en-US" dirty="0" smtClean="0"/>
              <a:t>Blog: SQL Server FTS Team Blog</a:t>
            </a:r>
          </a:p>
          <a:p>
            <a:pPr lvl="1"/>
            <a:r>
              <a:rPr lang="en-US" sz="2000" dirty="0"/>
              <a:t>http://</a:t>
            </a:r>
            <a:r>
              <a:rPr lang="en-US" sz="2000" dirty="0" smtClean="0"/>
              <a:t>blogs.msdn.com/b/sqlfts</a:t>
            </a:r>
          </a:p>
          <a:p>
            <a:r>
              <a:rPr lang="en-US" dirty="0" smtClean="0"/>
              <a:t>SQL Server Denali Books Online</a:t>
            </a:r>
          </a:p>
          <a:p>
            <a:pPr lvl="1"/>
            <a:r>
              <a:rPr lang="en-US" sz="2000" dirty="0"/>
              <a:t>http://msdn.microsoft.com/en-us/library/cc645577(SQL.110).aspx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838300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Provides ability to search against character-based data</a:t>
            </a:r>
          </a:p>
          <a:p>
            <a:pPr lvl="1"/>
            <a:r>
              <a:rPr lang="en-US" dirty="0" smtClean="0"/>
              <a:t>Character-based columns</a:t>
            </a:r>
          </a:p>
          <a:p>
            <a:pPr lvl="1"/>
            <a:r>
              <a:rPr lang="en-US" dirty="0" err="1" smtClean="0"/>
              <a:t>Varbinary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For binary document formats</a:t>
            </a:r>
          </a:p>
          <a:p>
            <a:pPr lvl="2"/>
            <a:r>
              <a:rPr lang="en-US" dirty="0" smtClean="0"/>
              <a:t>Includes </a:t>
            </a:r>
            <a:r>
              <a:rPr lang="en-US" dirty="0" err="1" smtClean="0"/>
              <a:t>Filestream</a:t>
            </a:r>
            <a:r>
              <a:rPr lang="en-US" dirty="0" smtClean="0"/>
              <a:t> storage data</a:t>
            </a:r>
          </a:p>
          <a:p>
            <a:pPr lvl="1"/>
            <a:r>
              <a:rPr lang="en-US" dirty="0" smtClean="0"/>
              <a:t>XML</a:t>
            </a:r>
          </a:p>
          <a:p>
            <a:r>
              <a:rPr lang="en-US" dirty="0" smtClean="0"/>
              <a:t>Search functionality includes</a:t>
            </a:r>
          </a:p>
          <a:p>
            <a:pPr lvl="1"/>
            <a:r>
              <a:rPr lang="en-US" dirty="0" smtClean="0"/>
              <a:t>Simple terms - with Boolean operators and fuzzy matching</a:t>
            </a:r>
          </a:p>
          <a:p>
            <a:pPr lvl="1"/>
            <a:r>
              <a:rPr lang="en-US" dirty="0" smtClean="0"/>
              <a:t>Prefix searches</a:t>
            </a:r>
          </a:p>
          <a:p>
            <a:pPr lvl="1"/>
            <a:r>
              <a:rPr lang="en-US" dirty="0" smtClean="0"/>
              <a:t>Inflectional forms</a:t>
            </a:r>
          </a:p>
          <a:p>
            <a:pPr lvl="1"/>
            <a:r>
              <a:rPr lang="en-US" dirty="0" smtClean="0"/>
              <a:t>Words near other words or phrases</a:t>
            </a:r>
          </a:p>
          <a:p>
            <a:pPr lvl="1"/>
            <a:r>
              <a:rPr lang="en-US" dirty="0" smtClean="0"/>
              <a:t>Ranking documents by relevance</a:t>
            </a:r>
          </a:p>
          <a:p>
            <a:pPr lvl="1"/>
            <a:r>
              <a:rPr lang="en-US" dirty="0" smtClean="0"/>
              <a:t>Weighted values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60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Support for over 50 languages</a:t>
            </a:r>
          </a:p>
          <a:p>
            <a:pPr lvl="1"/>
            <a:r>
              <a:rPr lang="en-US" dirty="0" err="1" smtClean="0"/>
              <a:t>sys.fulltext_languages</a:t>
            </a:r>
            <a:endParaRPr lang="en-US" dirty="0" smtClean="0"/>
          </a:p>
          <a:p>
            <a:r>
              <a:rPr lang="en-US" dirty="0" smtClean="0"/>
              <a:t>For each supported language</a:t>
            </a:r>
          </a:p>
          <a:p>
            <a:pPr lvl="1"/>
            <a:r>
              <a:rPr lang="en-US" dirty="0" smtClean="0"/>
              <a:t>Word breaker and stemmer</a:t>
            </a:r>
          </a:p>
          <a:p>
            <a:pPr lvl="2"/>
            <a:r>
              <a:rPr lang="en-US" dirty="0" smtClean="0"/>
              <a:t>Word breaker determines what constitutes a word</a:t>
            </a:r>
          </a:p>
          <a:p>
            <a:pPr lvl="2"/>
            <a:r>
              <a:rPr lang="en-US" dirty="0" smtClean="0"/>
              <a:t>Stemmer generates inflectional forms of a word</a:t>
            </a:r>
          </a:p>
          <a:p>
            <a:pPr lvl="2"/>
            <a:r>
              <a:rPr lang="en-US" dirty="0" smtClean="0"/>
              <a:t>Third party work-breakers/stemmers can be registered</a:t>
            </a:r>
          </a:p>
          <a:p>
            <a:pPr lvl="1"/>
            <a:r>
              <a:rPr lang="en-US" dirty="0" smtClean="0"/>
              <a:t>Thesaurus file (XML format files)</a:t>
            </a:r>
          </a:p>
          <a:p>
            <a:pPr lvl="2"/>
            <a:r>
              <a:rPr lang="en-US" dirty="0" smtClean="0"/>
              <a:t>Expansion sets</a:t>
            </a:r>
          </a:p>
          <a:p>
            <a:pPr lvl="2"/>
            <a:r>
              <a:rPr lang="en-US" dirty="0" smtClean="0"/>
              <a:t>Replacement sets (synonyms)</a:t>
            </a:r>
          </a:p>
          <a:p>
            <a:pPr lvl="2"/>
            <a:r>
              <a:rPr lang="en-US" dirty="0" smtClean="0"/>
              <a:t>Diacritics setting</a:t>
            </a:r>
          </a:p>
          <a:p>
            <a:pPr lvl="1"/>
            <a:r>
              <a:rPr lang="en-US" dirty="0" err="1" smtClean="0"/>
              <a:t>Stoplist</a:t>
            </a:r>
            <a:r>
              <a:rPr lang="en-US" dirty="0" smtClean="0"/>
              <a:t> - list of words to be ignored (</a:t>
            </a:r>
            <a:r>
              <a:rPr lang="en-US" dirty="0" err="1" smtClean="0"/>
              <a:t>stopwords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72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SQL Server 2012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Word breakers updated</a:t>
            </a:r>
          </a:p>
          <a:p>
            <a:pPr lvl="1"/>
            <a:r>
              <a:rPr lang="en-US" smtClean="0"/>
              <a:t>English, Danish, Polish, Turkish</a:t>
            </a:r>
          </a:p>
          <a:p>
            <a:pPr lvl="1"/>
            <a:r>
              <a:rPr lang="en-US" smtClean="0"/>
              <a:t>Third party replaced with MS components</a:t>
            </a:r>
          </a:p>
          <a:p>
            <a:pPr lvl="1"/>
            <a:r>
              <a:rPr lang="en-US" smtClean="0"/>
              <a:t>You can revert to previous versions</a:t>
            </a:r>
          </a:p>
          <a:p>
            <a:r>
              <a:rPr lang="en-US" smtClean="0"/>
              <a:t>New word breakers</a:t>
            </a:r>
          </a:p>
          <a:p>
            <a:pPr lvl="1"/>
            <a:r>
              <a:rPr lang="en-US" smtClean="0"/>
              <a:t>Czech, Greek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381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Filters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Filter is provided for each document type</a:t>
            </a:r>
          </a:p>
          <a:p>
            <a:pPr lvl="1"/>
            <a:r>
              <a:rPr lang="en-US" smtClean="0"/>
              <a:t>Knows the format of non-text documents </a:t>
            </a:r>
          </a:p>
          <a:p>
            <a:pPr lvl="1"/>
            <a:r>
              <a:rPr lang="en-US" smtClean="0"/>
              <a:t>Filters implement IFilter interface </a:t>
            </a:r>
          </a:p>
          <a:p>
            <a:pPr lvl="1"/>
            <a:r>
              <a:rPr lang="en-US" smtClean="0"/>
              <a:t>Examples include Office and PDF files</a:t>
            </a:r>
          </a:p>
          <a:p>
            <a:pPr lvl="2"/>
            <a:r>
              <a:rPr lang="en-US" smtClean="0"/>
              <a:t>Office 2007 installed</a:t>
            </a:r>
          </a:p>
          <a:p>
            <a:pPr lvl="2"/>
            <a:r>
              <a:rPr lang="en-US" smtClean="0"/>
              <a:t>Must install Office 2010 filters manually</a:t>
            </a:r>
          </a:p>
          <a:p>
            <a:pPr lvl="2"/>
            <a:r>
              <a:rPr lang="en-US" smtClean="0"/>
              <a:t>Must install PDF IFilter from Adobe</a:t>
            </a:r>
          </a:p>
          <a:p>
            <a:pPr lvl="1"/>
            <a:r>
              <a:rPr lang="en-US" smtClean="0"/>
              <a:t>XML and HTML IFilters included</a:t>
            </a:r>
          </a:p>
          <a:p>
            <a:pPr lvl="1"/>
            <a:r>
              <a:rPr lang="en-US" smtClean="0"/>
              <a:t>Third party filters can be installed</a:t>
            </a:r>
          </a:p>
          <a:p>
            <a:r>
              <a:rPr lang="en-US" smtClean="0"/>
              <a:t>Suffix stored in separate column</a:t>
            </a:r>
          </a:p>
          <a:p>
            <a:pPr lvl="1"/>
            <a:r>
              <a:rPr lang="en-US" smtClean="0"/>
              <a:t>Allows multiple document types in FT index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40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Administration -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FTS-specific services</a:t>
            </a:r>
          </a:p>
          <a:p>
            <a:pPr lvl="1"/>
            <a:r>
              <a:rPr lang="en-US" smtClean="0"/>
              <a:t>Pre-2008: full-text search service</a:t>
            </a:r>
          </a:p>
          <a:p>
            <a:pPr lvl="2"/>
            <a:r>
              <a:rPr lang="en-US" smtClean="0"/>
              <a:t>All search runs in this service</a:t>
            </a:r>
          </a:p>
          <a:p>
            <a:pPr lvl="1"/>
            <a:r>
              <a:rPr lang="en-US" smtClean="0"/>
              <a:t>2008 and above: FDHOST Launcher service </a:t>
            </a:r>
          </a:p>
          <a:p>
            <a:pPr lvl="2"/>
            <a:r>
              <a:rPr lang="en-US" smtClean="0"/>
              <a:t>Used to build IFTS index</a:t>
            </a:r>
          </a:p>
          <a:p>
            <a:pPr lvl="2"/>
            <a:r>
              <a:rPr lang="en-US" smtClean="0"/>
              <a:t>Word-breakers and filters run in this service</a:t>
            </a:r>
          </a:p>
          <a:p>
            <a:pPr lvl="2"/>
            <a:r>
              <a:rPr lang="en-US" smtClean="0"/>
              <a:t>Searches run in SQL Server engine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69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Administering FTS Indexes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Create FULLTEXT CATALOG</a:t>
            </a:r>
          </a:p>
          <a:p>
            <a:pPr lvl="1"/>
            <a:r>
              <a:rPr lang="en-US" dirty="0" smtClean="0"/>
              <a:t>Specify ownership, accent sensitive, 'as default'</a:t>
            </a:r>
          </a:p>
          <a:p>
            <a:r>
              <a:rPr lang="en-US" dirty="0" smtClean="0"/>
              <a:t>Creating FTS Index (CREATE FULLTEXT INDEX)</a:t>
            </a:r>
          </a:p>
          <a:p>
            <a:pPr lvl="1"/>
            <a:r>
              <a:rPr lang="en-US" dirty="0" smtClean="0"/>
              <a:t>Change-Tracking Options</a:t>
            </a:r>
          </a:p>
          <a:p>
            <a:pPr lvl="2"/>
            <a:r>
              <a:rPr lang="en-US" dirty="0" smtClean="0"/>
              <a:t>AUTO</a:t>
            </a:r>
          </a:p>
          <a:p>
            <a:pPr lvl="2"/>
            <a:r>
              <a:rPr lang="en-US" dirty="0" smtClean="0"/>
              <a:t>MANUAL</a:t>
            </a:r>
          </a:p>
          <a:p>
            <a:pPr lvl="2"/>
            <a:r>
              <a:rPr lang="en-US" dirty="0" smtClean="0"/>
              <a:t>OFF [NO_POPULATION]</a:t>
            </a:r>
          </a:p>
          <a:p>
            <a:r>
              <a:rPr lang="en-US" dirty="0" smtClean="0"/>
              <a:t>Changing-rebuilding (ALTER FULLTEXT INDEX)</a:t>
            </a:r>
          </a:p>
          <a:p>
            <a:pPr lvl="1"/>
            <a:r>
              <a:rPr lang="en-US" dirty="0" smtClean="0"/>
              <a:t>Incremental or full population</a:t>
            </a:r>
          </a:p>
          <a:p>
            <a:pPr lvl="1"/>
            <a:r>
              <a:rPr lang="en-US" dirty="0" smtClean="0"/>
              <a:t>Alter change-tracking options</a:t>
            </a:r>
          </a:p>
          <a:p>
            <a:pPr lvl="1"/>
            <a:r>
              <a:rPr lang="en-US" dirty="0" smtClean="0"/>
              <a:t>No online index rebuild</a:t>
            </a:r>
          </a:p>
          <a:p>
            <a:r>
              <a:rPr lang="en-US" dirty="0" smtClean="0"/>
              <a:t>Configure instance-level FTS properties</a:t>
            </a:r>
          </a:p>
          <a:p>
            <a:pPr lvl="1"/>
            <a:r>
              <a:rPr lang="en-US" dirty="0" smtClean="0"/>
              <a:t>e.g. </a:t>
            </a:r>
            <a:r>
              <a:rPr lang="en-US" dirty="0" err="1" smtClean="0"/>
              <a:t>ft_crawl_bandwidth</a:t>
            </a:r>
            <a:r>
              <a:rPr lang="en-US" dirty="0" smtClean="0"/>
              <a:t>, </a:t>
            </a:r>
            <a:r>
              <a:rPr lang="en-US" dirty="0" err="1" smtClean="0"/>
              <a:t>max_full-text_crawl_range</a:t>
            </a:r>
            <a:r>
              <a:rPr lang="en-US" dirty="0" smtClean="0"/>
              <a:t> default full-text language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33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Full-text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Full-text index is set of internal tables</a:t>
            </a:r>
          </a:p>
          <a:p>
            <a:pPr lvl="1"/>
            <a:r>
              <a:rPr lang="en-US" smtClean="0"/>
              <a:t>Inverted index</a:t>
            </a:r>
          </a:p>
          <a:p>
            <a:pPr lvl="2"/>
            <a:r>
              <a:rPr lang="en-US" smtClean="0"/>
              <a:t>Built as a set of fragments</a:t>
            </a:r>
          </a:p>
          <a:p>
            <a:pPr lvl="2"/>
            <a:r>
              <a:rPr lang="en-US" smtClean="0"/>
              <a:t>Never updated – new fragment and tracking tables</a:t>
            </a:r>
          </a:p>
          <a:p>
            <a:pPr lvl="2"/>
            <a:r>
              <a:rPr lang="en-US" smtClean="0"/>
              <a:t>Master merge combines fragments</a:t>
            </a:r>
          </a:p>
          <a:p>
            <a:pPr lvl="1"/>
            <a:r>
              <a:rPr lang="en-US" smtClean="0"/>
              <a:t>Additional tracking and metadata tables</a:t>
            </a:r>
          </a:p>
          <a:p>
            <a:pPr lvl="1"/>
            <a:r>
              <a:rPr lang="en-US" smtClean="0"/>
              <a:t>Docidmap table – if primary key not integral type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54342777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5516</TotalTime>
  <Words>1178</Words>
  <Application>Microsoft Office PowerPoint</Application>
  <PresentationFormat>Letter Paper (8.5x11 in)</PresentationFormat>
  <Paragraphs>254</Paragraphs>
  <Slides>27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SQLskills Master Template</vt:lpstr>
      <vt:lpstr>SQLskills_BobB_Template</vt:lpstr>
      <vt:lpstr>Module 12 Full-text and  Semantic Search </vt:lpstr>
      <vt:lpstr>Outline</vt:lpstr>
      <vt:lpstr>FTS Overview</vt:lpstr>
      <vt:lpstr>FTS Components</vt:lpstr>
      <vt:lpstr>New SQL Server 2012 Components</vt:lpstr>
      <vt:lpstr>FTS Filters</vt:lpstr>
      <vt:lpstr>Administration - Services</vt:lpstr>
      <vt:lpstr>Administering FTS Indexes</vt:lpstr>
      <vt:lpstr>Full-text Index</vt:lpstr>
      <vt:lpstr>Full-text Enhancements</vt:lpstr>
      <vt:lpstr>FTS 2012 Performance</vt:lpstr>
      <vt:lpstr>Programming FTS</vt:lpstr>
      <vt:lpstr>CONTAINS</vt:lpstr>
      <vt:lpstr>Other Full-Text DML</vt:lpstr>
      <vt:lpstr>FTS 2008 Query Features </vt:lpstr>
      <vt:lpstr>Transparency in FTS 2008</vt:lpstr>
      <vt:lpstr>FTS 2012 Query Performance </vt:lpstr>
      <vt:lpstr>SQL Server 2012 Property Lists</vt:lpstr>
      <vt:lpstr>Using Search Property Lists</vt:lpstr>
      <vt:lpstr>SQL Server 2012 NEAR Predicate</vt:lpstr>
      <vt:lpstr>Semantic Search – SQL Server 2012</vt:lpstr>
      <vt:lpstr>Semantic Indexes</vt:lpstr>
      <vt:lpstr>Implementing Semantic Search</vt:lpstr>
      <vt:lpstr>Programming Semantic Search</vt:lpstr>
      <vt:lpstr>SQL Server 2012 Diagnostics</vt:lpstr>
      <vt:lpstr>Review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281</cp:revision>
  <cp:lastPrinted>2012-04-16T18:15:47Z</cp:lastPrinted>
  <dcterms:created xsi:type="dcterms:W3CDTF">2004-05-26T19:38:49Z</dcterms:created>
  <dcterms:modified xsi:type="dcterms:W3CDTF">2012-09-12T17:07:27Z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