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4"/>
  </p:notesMasterIdLst>
  <p:sldIdLst>
    <p:sldId id="256" r:id="rId2"/>
    <p:sldId id="257" r:id="rId3"/>
    <p:sldId id="258" r:id="rId4"/>
    <p:sldId id="259" r:id="rId5"/>
    <p:sldId id="260" r:id="rId6"/>
    <p:sldId id="261" r:id="rId7"/>
    <p:sldId id="262" r:id="rId8"/>
    <p:sldId id="263" r:id="rId9"/>
    <p:sldId id="265" r:id="rId10"/>
    <p:sldId id="266" r:id="rId11"/>
    <p:sldId id="264"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67" r:id="rId32"/>
    <p:sldId id="287" r:id="rId33"/>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B7AF7B-69D5-4B43-A3DA-A4F606E2C45E}" type="datetimeFigureOut">
              <a:rPr lang="nl-NL" smtClean="0"/>
              <a:t>20-6-2013</a:t>
            </a:fld>
            <a:endParaRPr lang="nl-NL"/>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227B95-F186-418D-A318-8D2114A7A810}" type="slidenum">
              <a:rPr lang="nl-NL" smtClean="0"/>
              <a:t>‹#›</a:t>
            </a:fld>
            <a:endParaRPr lang="nl-NL"/>
          </a:p>
        </p:txBody>
      </p:sp>
    </p:spTree>
    <p:extLst>
      <p:ext uri="{BB962C8B-B14F-4D97-AF65-F5344CB8AC3E}">
        <p14:creationId xmlns:p14="http://schemas.microsoft.com/office/powerpoint/2010/main" val="41775465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windowsazure.com/en-us/develop/net/how-to-guides/blob-storage/"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msdn.microsoft.com/en-us/library/windowsazure/ee691964.aspx"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are security considerations and requirements when backing up to or restoring from the Windows Azure Blob storage services.</a:t>
            </a:r>
            <a:endParaRPr lang="nl-NL" dirty="0" smtClean="0"/>
          </a:p>
          <a:p>
            <a:r>
              <a:rPr lang="en-US" dirty="0" smtClean="0"/>
              <a:t>When creating a container for the Windows Azure Blob storage service, we recommend that you set the access to </a:t>
            </a:r>
            <a:r>
              <a:rPr lang="en-US" b="1" dirty="0" smtClean="0"/>
              <a:t>private</a:t>
            </a:r>
            <a:r>
              <a:rPr lang="en-US" dirty="0" smtClean="0"/>
              <a:t>. Setting the access to private restricts the access to users or accounts able to provide the necessary information to authenticate to the Windows Azure account.</a:t>
            </a:r>
            <a:endParaRPr lang="nl-NL" dirty="0" smtClean="0"/>
          </a:p>
          <a:p>
            <a:r>
              <a:rPr lang="en-US" dirty="0" smtClean="0"/>
              <a:t>SQL Server requires Windows Azure account name and access key authentication to be stored in a SQL Server Credential. </a:t>
            </a:r>
          </a:p>
          <a:p>
            <a:r>
              <a:rPr lang="en-US" dirty="0" smtClean="0"/>
              <a:t>This information is used to authenticate to the Windows Azure account when it performs backup or restore operations.</a:t>
            </a:r>
            <a:endParaRPr lang="nl-NL" dirty="0" smtClean="0"/>
          </a:p>
          <a:p>
            <a:endParaRPr lang="nl-NL" dirty="0"/>
          </a:p>
        </p:txBody>
      </p:sp>
      <p:sp>
        <p:nvSpPr>
          <p:cNvPr id="4" name="Slide Number Placeholder 3"/>
          <p:cNvSpPr>
            <a:spLocks noGrp="1"/>
          </p:cNvSpPr>
          <p:nvPr>
            <p:ph type="sldNum" sz="quarter" idx="10"/>
          </p:nvPr>
        </p:nvSpPr>
        <p:spPr/>
        <p:txBody>
          <a:bodyPr/>
          <a:lstStyle/>
          <a:p>
            <a:fld id="{9E227B95-F186-418D-A318-8D2114A7A810}" type="slidenum">
              <a:rPr lang="nl-NL" smtClean="0"/>
              <a:t>13</a:t>
            </a:fld>
            <a:endParaRPr lang="nl-NL"/>
          </a:p>
        </p:txBody>
      </p:sp>
    </p:spTree>
    <p:extLst>
      <p:ext uri="{BB962C8B-B14F-4D97-AF65-F5344CB8AC3E}">
        <p14:creationId xmlns:p14="http://schemas.microsoft.com/office/powerpoint/2010/main" val="4115837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following two sections introduce the Windows Azure Blob storage service, and the SQL Server components used when backing up to or restoring from the Windows Azure Blob storage service. It is important to understand the components and the interaction between them to do a backup to or restore from the Windows Azure Blob storage service.</a:t>
            </a:r>
            <a:endParaRPr lang="nl-NL" sz="1200" kern="1200" dirty="0" smtClean="0">
              <a:solidFill>
                <a:schemeClr val="tx1"/>
              </a:solidFill>
              <a:effectLst/>
              <a:latin typeface="+mn-lt"/>
              <a:ea typeface="+mn-ea"/>
              <a:cs typeface="+mn-cs"/>
            </a:endParaRPr>
          </a:p>
          <a:p>
            <a:endParaRPr lang="nl-NL" dirty="0"/>
          </a:p>
        </p:txBody>
      </p:sp>
      <p:sp>
        <p:nvSpPr>
          <p:cNvPr id="4" name="Slide Number Placeholder 3"/>
          <p:cNvSpPr>
            <a:spLocks noGrp="1"/>
          </p:cNvSpPr>
          <p:nvPr>
            <p:ph type="sldNum" sz="quarter" idx="10"/>
          </p:nvPr>
        </p:nvSpPr>
        <p:spPr/>
        <p:txBody>
          <a:bodyPr/>
          <a:lstStyle/>
          <a:p>
            <a:fld id="{9E227B95-F186-418D-A318-8D2114A7A810}" type="slidenum">
              <a:rPr lang="nl-NL" smtClean="0"/>
              <a:t>15</a:t>
            </a:fld>
            <a:endParaRPr lang="nl-NL"/>
          </a:p>
        </p:txBody>
      </p:sp>
    </p:spTree>
    <p:extLst>
      <p:ext uri="{BB962C8B-B14F-4D97-AF65-F5344CB8AC3E}">
        <p14:creationId xmlns:p14="http://schemas.microsoft.com/office/powerpoint/2010/main" val="3241156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more information about the Windows Azure Blob storage service, see </a:t>
            </a:r>
            <a:r>
              <a:rPr lang="en-US" sz="1200" u="sng" kern="1200" dirty="0" smtClean="0">
                <a:solidFill>
                  <a:schemeClr val="tx1"/>
                </a:solidFill>
                <a:effectLst/>
                <a:latin typeface="+mn-lt"/>
                <a:ea typeface="+mn-ea"/>
                <a:cs typeface="+mn-cs"/>
                <a:hlinkClick r:id="rId3"/>
              </a:rPr>
              <a:t>How to use the Windows Azure Blob Storage Service</a:t>
            </a:r>
            <a:endParaRPr lang="nl-N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more information about page Blobs, see </a:t>
            </a:r>
            <a:r>
              <a:rPr lang="en-US" sz="1200" u="sng" kern="1200" dirty="0" smtClean="0">
                <a:solidFill>
                  <a:schemeClr val="tx1"/>
                </a:solidFill>
                <a:effectLst/>
                <a:latin typeface="+mn-lt"/>
                <a:ea typeface="+mn-ea"/>
                <a:cs typeface="+mn-cs"/>
                <a:hlinkClick r:id="rId4"/>
              </a:rPr>
              <a:t>Understanding Block and Page Blobs</a:t>
            </a:r>
            <a:endParaRPr lang="nl-NL" sz="1200" kern="1200" dirty="0" smtClean="0">
              <a:solidFill>
                <a:schemeClr val="tx1"/>
              </a:solidFill>
              <a:effectLst/>
              <a:latin typeface="+mn-lt"/>
              <a:ea typeface="+mn-ea"/>
              <a:cs typeface="+mn-cs"/>
            </a:endParaRPr>
          </a:p>
          <a:p>
            <a:endParaRPr lang="nl-NL" dirty="0"/>
          </a:p>
        </p:txBody>
      </p:sp>
      <p:sp>
        <p:nvSpPr>
          <p:cNvPr id="4" name="Slide Number Placeholder 3"/>
          <p:cNvSpPr>
            <a:spLocks noGrp="1"/>
          </p:cNvSpPr>
          <p:nvPr>
            <p:ph type="sldNum" sz="quarter" idx="10"/>
          </p:nvPr>
        </p:nvSpPr>
        <p:spPr/>
        <p:txBody>
          <a:bodyPr/>
          <a:lstStyle/>
          <a:p>
            <a:fld id="{9E227B95-F186-418D-A318-8D2114A7A810}" type="slidenum">
              <a:rPr lang="nl-NL" smtClean="0"/>
              <a:t>17</a:t>
            </a:fld>
            <a:endParaRPr lang="nl-NL"/>
          </a:p>
        </p:txBody>
      </p:sp>
    </p:spTree>
    <p:extLst>
      <p:ext uri="{BB962C8B-B14F-4D97-AF65-F5344CB8AC3E}">
        <p14:creationId xmlns:p14="http://schemas.microsoft.com/office/powerpoint/2010/main" val="729200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choose to copy and upload a backup file to the Windows Azure Blob storage service, </a:t>
            </a:r>
          </a:p>
          <a:p>
            <a:r>
              <a:rPr lang="en-US" dirty="0" smtClean="0"/>
              <a:t>use page blob as your storage option. Restores from Block Blobs are not supported. </a:t>
            </a:r>
          </a:p>
          <a:p>
            <a:r>
              <a:rPr lang="en-US" dirty="0" smtClean="0"/>
              <a:t>RESTORE from a block blob type fails with an error.</a:t>
            </a:r>
            <a:endParaRPr lang="nl-NL" dirty="0"/>
          </a:p>
        </p:txBody>
      </p:sp>
      <p:sp>
        <p:nvSpPr>
          <p:cNvPr id="4" name="Slide Number Placeholder 3"/>
          <p:cNvSpPr>
            <a:spLocks noGrp="1"/>
          </p:cNvSpPr>
          <p:nvPr>
            <p:ph type="sldNum" sz="quarter" idx="10"/>
          </p:nvPr>
        </p:nvSpPr>
        <p:spPr/>
        <p:txBody>
          <a:bodyPr/>
          <a:lstStyle/>
          <a:p>
            <a:fld id="{9E227B95-F186-418D-A318-8D2114A7A810}" type="slidenum">
              <a:rPr lang="nl-NL" smtClean="0"/>
              <a:t>18</a:t>
            </a:fld>
            <a:endParaRPr lang="nl-NL"/>
          </a:p>
        </p:txBody>
      </p:sp>
    </p:spTree>
    <p:extLst>
      <p:ext uri="{BB962C8B-B14F-4D97-AF65-F5344CB8AC3E}">
        <p14:creationId xmlns:p14="http://schemas.microsoft.com/office/powerpoint/2010/main" val="1170102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AE4F2C3-73B0-448F-B4BE-F0520DD45DD8}" type="datetimeFigureOut">
              <a:rPr lang="nl-NL" smtClean="0"/>
              <a:t>20-6-2013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4E00010-4EDE-4FDA-8A07-DF25AEC1A9B0}" type="slidenum">
              <a:rPr lang="nl-NL" smtClean="0"/>
              <a:t>‹#›</a:t>
            </a:fld>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E4F2C3-73B0-448F-B4BE-F0520DD45DD8}" type="datetimeFigureOut">
              <a:rPr lang="nl-NL" smtClean="0"/>
              <a:t>20-6-2013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4E00010-4EDE-4FDA-8A07-DF25AEC1A9B0}" type="slidenum">
              <a:rPr lang="nl-NL" smtClean="0"/>
              <a:t>‹#›</a:t>
            </a:fld>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AE4F2C3-73B0-448F-B4BE-F0520DD45DD8}" type="datetimeFigureOut">
              <a:rPr lang="nl-NL" smtClean="0"/>
              <a:t>20-6-2013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4E00010-4EDE-4FDA-8A07-DF25AEC1A9B0}" type="slidenum">
              <a:rPr lang="nl-NL" smtClean="0"/>
              <a:t>‹#›</a:t>
            </a:fld>
            <a:endParaRPr lang="nl-NL"/>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E4F2C3-73B0-448F-B4BE-F0520DD45DD8}" type="datetimeFigureOut">
              <a:rPr lang="nl-NL" smtClean="0"/>
              <a:t>20-6-2013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4E00010-4EDE-4FDA-8A07-DF25AEC1A9B0}" type="slidenum">
              <a:rPr lang="nl-NL" smtClean="0"/>
              <a:t>‹#›</a:t>
            </a:fld>
            <a:endParaRPr lang="nl-NL"/>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E4F2C3-73B0-448F-B4BE-F0520DD45DD8}" type="datetimeFigureOut">
              <a:rPr lang="nl-NL" smtClean="0"/>
              <a:t>20-6-2013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34E00010-4EDE-4FDA-8A07-DF25AEC1A9B0}" type="slidenum">
              <a:rPr lang="nl-NL" smtClean="0"/>
              <a:t>‹#›</a:t>
            </a:fld>
            <a:endParaRPr lang="nl-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2AE4F2C3-73B0-448F-B4BE-F0520DD45DD8}" type="datetimeFigureOut">
              <a:rPr lang="nl-NL" smtClean="0"/>
              <a:t>20-6-2013</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34E00010-4EDE-4FDA-8A07-DF25AEC1A9B0}" type="slidenum">
              <a:rPr lang="nl-NL" smtClean="0"/>
              <a:t>‹#›</a:t>
            </a:fld>
            <a:endParaRPr lang="nl-NL"/>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AE4F2C3-73B0-448F-B4BE-F0520DD45DD8}" type="datetimeFigureOut">
              <a:rPr lang="nl-NL" smtClean="0"/>
              <a:t>20-6-2013</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34E00010-4EDE-4FDA-8A07-DF25AEC1A9B0}" type="slidenum">
              <a:rPr lang="nl-NL" smtClean="0"/>
              <a:t>‹#›</a:t>
            </a:fld>
            <a:endParaRPr lang="nl-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AE4F2C3-73B0-448F-B4BE-F0520DD45DD8}" type="datetimeFigureOut">
              <a:rPr lang="nl-NL" smtClean="0"/>
              <a:t>20-6-2013</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34E00010-4EDE-4FDA-8A07-DF25AEC1A9B0}" type="slidenum">
              <a:rPr lang="nl-NL" smtClean="0"/>
              <a:t>‹#›</a:t>
            </a:fld>
            <a:endParaRPr lang="nl-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AE4F2C3-73B0-448F-B4BE-F0520DD45DD8}" type="datetimeFigureOut">
              <a:rPr lang="nl-NL" smtClean="0"/>
              <a:t>20-6-2013</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34E00010-4EDE-4FDA-8A07-DF25AEC1A9B0}" type="slidenum">
              <a:rPr lang="nl-NL" smtClean="0"/>
              <a:t>‹#›</a:t>
            </a:fld>
            <a:endParaRPr lang="nl-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2AE4F2C3-73B0-448F-B4BE-F0520DD45DD8}" type="datetimeFigureOut">
              <a:rPr lang="nl-NL" smtClean="0"/>
              <a:t>20-6-2013</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34E00010-4EDE-4FDA-8A07-DF25AEC1A9B0}" type="slidenum">
              <a:rPr lang="nl-NL" smtClean="0"/>
              <a:t>‹#›</a:t>
            </a:fld>
            <a:endParaRPr lang="nl-NL"/>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E4F2C3-73B0-448F-B4BE-F0520DD45DD8}" type="datetimeFigureOut">
              <a:rPr lang="nl-NL" smtClean="0"/>
              <a:t>20-6-2013</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34E00010-4EDE-4FDA-8A07-DF25AEC1A9B0}" type="slidenum">
              <a:rPr lang="nl-NL" smtClean="0"/>
              <a:t>‹#›</a:t>
            </a:fld>
            <a:endParaRPr lang="nl-NL"/>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2AE4F2C3-73B0-448F-B4BE-F0520DD45DD8}" type="datetimeFigureOut">
              <a:rPr lang="nl-NL" smtClean="0"/>
              <a:t>20-6-2013</a:t>
            </a:fld>
            <a:endParaRPr lang="nl-NL"/>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nl-NL"/>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34E00010-4EDE-4FDA-8A07-DF25AEC1A9B0}" type="slidenum">
              <a:rPr lang="nl-NL" smtClean="0"/>
              <a:t>‹#›</a:t>
            </a:fld>
            <a:endParaRPr lang="nl-NL"/>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hyperlink" Target="http://go.microsoft.com/fwlink/?LinkID=271617" TargetMode="Externa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msdn.microsoft.com/en-us/library/jj919148.aspx#intorkeyconcepts" TargetMode="External"/><Relationship Id="rId7" Type="http://schemas.openxmlformats.org/officeDocument/2006/relationships/hyperlink" Target="http://msdn.microsoft.com/en-us/library/jj919148.aspx#Support" TargetMode="External"/><Relationship Id="rId2" Type="http://schemas.openxmlformats.org/officeDocument/2006/relationships/hyperlink" Target="http://msdn.microsoft.com/en-us/library/jj919148.aspx#security" TargetMode="External"/><Relationship Id="rId1" Type="http://schemas.openxmlformats.org/officeDocument/2006/relationships/slideLayout" Target="../slideLayouts/slideLayout6.xml"/><Relationship Id="rId6" Type="http://schemas.openxmlformats.org/officeDocument/2006/relationships/hyperlink" Target="http://msdn.microsoft.com/en-us/library/jj919148.aspx#limitations" TargetMode="External"/><Relationship Id="rId5" Type="http://schemas.openxmlformats.org/officeDocument/2006/relationships/hyperlink" Target="http://msdn.microsoft.com/en-us/library/jj919148.aspx#sqlserver" TargetMode="External"/><Relationship Id="rId4" Type="http://schemas.openxmlformats.org/officeDocument/2006/relationships/hyperlink" Target="http://msdn.microsoft.com/en-us/library/jj919148.aspx#Blob"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hyperlink" Target="http://go.microsoft.com/fwlink/?LinkId=271608"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go.microsoft.com/fwlink/?LinkId=271615"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blob.core.windows.net/"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accountname.blob.core.windows.net/"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hyperlink" Target="http://msdn.microsoft.com/en-us/library/windowsazure/hh531566.aspx"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hyperlink" Target="http://msdn.microsoft.com/en-us/library/jj919148.aspx#Blocksize" TargetMode="Externa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hyperlink" Target="http://blob.core.windows.net/.bak"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msdn.microsoft.com/en-us/library/jj919148.aspx#complete" TargetMode="External"/><Relationship Id="rId2" Type="http://schemas.openxmlformats.org/officeDocument/2006/relationships/hyperlink" Target="http://msdn.microsoft.com/en-us/library/jj919148.aspx#credential" TargetMode="External"/><Relationship Id="rId1" Type="http://schemas.openxmlformats.org/officeDocument/2006/relationships/slideLayout" Target="../slideLayouts/slideLayout6.xml"/><Relationship Id="rId6" Type="http://schemas.openxmlformats.org/officeDocument/2006/relationships/image" Target="../media/image4.wmf"/><Relationship Id="rId5" Type="http://schemas.openxmlformats.org/officeDocument/2006/relationships/image" Target="../media/image3.jpeg"/><Relationship Id="rId4" Type="http://schemas.openxmlformats.org/officeDocument/2006/relationships/hyperlink" Target="http://msdn.microsoft.com/en-us/library/jj919148.aspx#restoredbwithmove"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go.microsoft.com/fwlink/?LinkID=272394" TargetMode="External"/><Relationship Id="rId2" Type="http://schemas.openxmlformats.org/officeDocument/2006/relationships/hyperlink" Target="http://go.microsoft.com/fwlink/?LinkID=271617" TargetMode="External"/><Relationship Id="rId1" Type="http://schemas.openxmlformats.org/officeDocument/2006/relationships/slideLayout" Target="../slideLayouts/slideLayout6.xml"/><Relationship Id="rId4" Type="http://schemas.openxmlformats.org/officeDocument/2006/relationships/hyperlink" Target="http://go.microsoft.com/fwlink/?LinkID=271615"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a:t>Backup and Restore to Cloud Simplified in SQL Server 2012 SP1 </a:t>
            </a:r>
            <a:r>
              <a:rPr lang="en-US" b="1" dirty="0" smtClean="0"/>
              <a:t>CU2+</a:t>
            </a:r>
            <a:endParaRPr lang="nl-NL" dirty="0"/>
          </a:p>
        </p:txBody>
      </p:sp>
      <p:sp>
        <p:nvSpPr>
          <p:cNvPr id="3" name="Subtitle 2"/>
          <p:cNvSpPr>
            <a:spLocks noGrp="1"/>
          </p:cNvSpPr>
          <p:nvPr>
            <p:ph type="subTitle" idx="1"/>
          </p:nvPr>
        </p:nvSpPr>
        <p:spPr/>
        <p:txBody>
          <a:bodyPr>
            <a:normAutofit/>
          </a:bodyPr>
          <a:lstStyle/>
          <a:p>
            <a:r>
              <a:rPr lang="nl-NL" sz="3600" dirty="0" smtClean="0"/>
              <a:t>Michel Bruggeman</a:t>
            </a:r>
          </a:p>
          <a:p>
            <a:r>
              <a:rPr lang="nl-NL" sz="3600" dirty="0" smtClean="0"/>
              <a:t>@</a:t>
            </a:r>
            <a:r>
              <a:rPr lang="nl-NL" sz="3600" dirty="0" err="1" smtClean="0"/>
              <a:t>bruggemanm</a:t>
            </a:r>
            <a:endParaRPr lang="nl-NL" sz="3600" dirty="0"/>
          </a:p>
          <a:p>
            <a:endParaRPr lang="nl-NL" sz="3600" dirty="0" smtClean="0"/>
          </a:p>
        </p:txBody>
      </p:sp>
    </p:spTree>
    <p:extLst>
      <p:ext uri="{BB962C8B-B14F-4D97-AF65-F5344CB8AC3E}">
        <p14:creationId xmlns:p14="http://schemas.microsoft.com/office/powerpoint/2010/main" val="20235222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nl-NL" dirty="0" smtClean="0"/>
              <a:t>Benefits 7/7:</a:t>
            </a:r>
            <a:r>
              <a:rPr lang="nl-NL" dirty="0"/>
              <a:t/>
            </a:r>
            <a:br>
              <a:rPr lang="nl-NL" dirty="0"/>
            </a:br>
            <a:endParaRPr lang="nl-NL" dirty="0"/>
          </a:p>
        </p:txBody>
      </p:sp>
      <p:sp>
        <p:nvSpPr>
          <p:cNvPr id="5" name="Rectangle 4"/>
          <p:cNvSpPr/>
          <p:nvPr/>
        </p:nvSpPr>
        <p:spPr>
          <a:xfrm>
            <a:off x="251520" y="2463274"/>
            <a:ext cx="8640960" cy="2000548"/>
          </a:xfrm>
          <a:prstGeom prst="rect">
            <a:avLst/>
          </a:prstGeom>
        </p:spPr>
        <p:txBody>
          <a:bodyPr wrap="square">
            <a:spAutoFit/>
          </a:bodyPr>
          <a:lstStyle/>
          <a:p>
            <a:pPr lvl="0"/>
            <a:r>
              <a:rPr lang="en-US" sz="4000" dirty="0" smtClean="0"/>
              <a:t>•</a:t>
            </a:r>
            <a:r>
              <a:rPr lang="en-US" sz="2800" dirty="0"/>
              <a:t>Cost Benefits: Pay only for the service that is used. Can be cost-effective as an off-site and backup archive option</a:t>
            </a:r>
            <a:r>
              <a:rPr lang="en-US" sz="2800" dirty="0" smtClean="0"/>
              <a:t>. </a:t>
            </a:r>
            <a:r>
              <a:rPr lang="en-US" sz="2800" dirty="0" smtClean="0">
                <a:sym typeface="Wingdings" pitchFamily="2" charset="2"/>
              </a:rPr>
              <a:t> manage your backups well !!</a:t>
            </a:r>
            <a:endParaRPr lang="nl-NL" sz="2800" dirty="0"/>
          </a:p>
          <a:p>
            <a:pPr lvl="0"/>
            <a:endParaRPr lang="nl-NL" sz="2800" dirty="0"/>
          </a:p>
        </p:txBody>
      </p:sp>
      <p:sp>
        <p:nvSpPr>
          <p:cNvPr id="6" name="Rectangle 5"/>
          <p:cNvSpPr/>
          <p:nvPr/>
        </p:nvSpPr>
        <p:spPr>
          <a:xfrm rot="2007647">
            <a:off x="5994627" y="936868"/>
            <a:ext cx="3283271" cy="923330"/>
          </a:xfrm>
          <a:prstGeom prst="rect">
            <a:avLst/>
          </a:prstGeom>
          <a:noFill/>
        </p:spPr>
        <p:txBody>
          <a:bodyPr wrap="none" lIns="91440" tIns="45720" rIns="91440" bIns="45720">
            <a:spAutoFit/>
          </a:bodyPr>
          <a:lstStyle/>
          <a:p>
            <a:pPr algn="ctr"/>
            <a:r>
              <a:rPr lang="en-US"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rPr>
              <a:t>Marketing</a:t>
            </a:r>
            <a:endParaRPr lang="en-US"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15679301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it works</a:t>
            </a:r>
            <a:r>
              <a:rPr lang="en-US" dirty="0" smtClean="0"/>
              <a:t>:</a:t>
            </a:r>
            <a:endParaRPr lang="nl-NL" dirty="0"/>
          </a:p>
        </p:txBody>
      </p:sp>
      <p:sp>
        <p:nvSpPr>
          <p:cNvPr id="3" name="Rectangle 2"/>
          <p:cNvSpPr/>
          <p:nvPr/>
        </p:nvSpPr>
        <p:spPr>
          <a:xfrm>
            <a:off x="395536" y="2780928"/>
            <a:ext cx="8568952" cy="3693319"/>
          </a:xfrm>
          <a:prstGeom prst="rect">
            <a:avLst/>
          </a:prstGeom>
        </p:spPr>
        <p:txBody>
          <a:bodyPr wrap="square">
            <a:spAutoFit/>
          </a:bodyPr>
          <a:lstStyle/>
          <a:p>
            <a:r>
              <a:rPr lang="en-US" dirty="0"/>
              <a:t>Backup to Windows Azure Storage is engineered to behave much like a backup device (Disk/Tape).  Using the Microsoft Virtual Backup Device Interface (VDI), Windows Azure Blob storage is coded like a “virtual backup device”, and the URL format used to access the Blob storage is treated as a device.  The main reason for supporting Azure storage as a destination device is to provide a consistent and seamless backup and restore experience, similar to what we have today with disk and tape. When the Backup or restore process is invoked, and the Windows Azure Blob storage is specified using the URL “device type”, the engine invokes a VDI client process that is part of this feature.  The backup data is sent to the VDI client process, which sends the backup data to Windows Azure Blob storage.</a:t>
            </a:r>
            <a:endParaRPr lang="nl-NL" dirty="0"/>
          </a:p>
          <a:p>
            <a:r>
              <a:rPr lang="en-US" dirty="0"/>
              <a:t>As previously mentioned, the URL is much like a backup device used today, but it is not a physical device, so there are some limitations.  For a full list of the supported options, see </a:t>
            </a:r>
            <a:r>
              <a:rPr lang="en-US" u="sng" dirty="0">
                <a:hlinkClick r:id="rId2"/>
              </a:rPr>
              <a:t>SQL Server Backup and Restore with Windows Azure Blob Storage Service</a:t>
            </a:r>
            <a:r>
              <a:rPr lang="en-US" dirty="0"/>
              <a:t>.</a:t>
            </a:r>
            <a:endParaRPr lang="nl-NL" dirty="0"/>
          </a:p>
        </p:txBody>
      </p:sp>
      <p:sp>
        <p:nvSpPr>
          <p:cNvPr id="5" name="Rectangle 4"/>
          <p:cNvSpPr/>
          <p:nvPr/>
        </p:nvSpPr>
        <p:spPr>
          <a:xfrm rot="2007647">
            <a:off x="5994627" y="936868"/>
            <a:ext cx="3283271" cy="923330"/>
          </a:xfrm>
          <a:prstGeom prst="rect">
            <a:avLst/>
          </a:prstGeom>
          <a:noFill/>
        </p:spPr>
        <p:txBody>
          <a:bodyPr wrap="none" lIns="91440" tIns="45720" rIns="91440" bIns="45720">
            <a:spAutoFit/>
          </a:bodyPr>
          <a:lstStyle/>
          <a:p>
            <a:pPr algn="ctr"/>
            <a:r>
              <a:rPr lang="en-US"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rPr>
              <a:t>Marketing</a:t>
            </a:r>
            <a:endParaRPr lang="en-US"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17391080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err="1"/>
              <a:t>Requirements</a:t>
            </a:r>
            <a:r>
              <a:rPr lang="nl-NL" dirty="0"/>
              <a:t>, </a:t>
            </a:r>
            <a:r>
              <a:rPr lang="nl-NL" dirty="0" err="1"/>
              <a:t>Components</a:t>
            </a:r>
            <a:r>
              <a:rPr lang="nl-NL" dirty="0"/>
              <a:t>, </a:t>
            </a:r>
            <a:r>
              <a:rPr lang="nl-NL" dirty="0" err="1"/>
              <a:t>and</a:t>
            </a:r>
            <a:r>
              <a:rPr lang="nl-NL" dirty="0"/>
              <a:t> </a:t>
            </a:r>
            <a:r>
              <a:rPr lang="nl-NL" dirty="0" err="1" smtClean="0"/>
              <a:t>Concepts</a:t>
            </a:r>
            <a:endParaRPr lang="nl-NL" dirty="0"/>
          </a:p>
        </p:txBody>
      </p:sp>
      <p:sp>
        <p:nvSpPr>
          <p:cNvPr id="4" name="Rectangle 3"/>
          <p:cNvSpPr/>
          <p:nvPr/>
        </p:nvSpPr>
        <p:spPr>
          <a:xfrm>
            <a:off x="755576" y="2924944"/>
            <a:ext cx="7992888" cy="2677656"/>
          </a:xfrm>
          <a:prstGeom prst="rect">
            <a:avLst/>
          </a:prstGeom>
        </p:spPr>
        <p:txBody>
          <a:bodyPr wrap="square">
            <a:spAutoFit/>
          </a:bodyPr>
          <a:lstStyle/>
          <a:p>
            <a:pPr marL="285750" lvl="0" indent="-285750">
              <a:buFont typeface="Arial" pitchFamily="34" charset="0"/>
              <a:buChar char="•"/>
            </a:pPr>
            <a:r>
              <a:rPr lang="nl-NL" sz="2800" u="sng" dirty="0">
                <a:hlinkClick r:id="rId2"/>
              </a:rPr>
              <a:t>Security</a:t>
            </a:r>
            <a:endParaRPr lang="nl-NL" sz="2800" dirty="0"/>
          </a:p>
          <a:p>
            <a:pPr marL="285750" lvl="0" indent="-285750">
              <a:buFont typeface="Arial" pitchFamily="34" charset="0"/>
              <a:buChar char="•"/>
            </a:pPr>
            <a:r>
              <a:rPr lang="en-US" sz="2800" u="sng" dirty="0">
                <a:hlinkClick r:id="rId3"/>
              </a:rPr>
              <a:t>Introduction to Key Components and Concepts</a:t>
            </a:r>
            <a:endParaRPr lang="nl-NL" sz="2800" dirty="0"/>
          </a:p>
          <a:p>
            <a:pPr marL="285750" lvl="0" indent="-285750">
              <a:buFont typeface="Arial" pitchFamily="34" charset="0"/>
              <a:buChar char="•"/>
            </a:pPr>
            <a:r>
              <a:rPr lang="nl-NL" sz="2800" u="sng" dirty="0">
                <a:hlinkClick r:id="rId4"/>
              </a:rPr>
              <a:t>Windows </a:t>
            </a:r>
            <a:r>
              <a:rPr lang="nl-NL" sz="2800" u="sng" dirty="0" err="1">
                <a:hlinkClick r:id="rId4"/>
              </a:rPr>
              <a:t>Azure</a:t>
            </a:r>
            <a:r>
              <a:rPr lang="nl-NL" sz="2800" u="sng" dirty="0">
                <a:hlinkClick r:id="rId4"/>
              </a:rPr>
              <a:t> </a:t>
            </a:r>
            <a:r>
              <a:rPr lang="nl-NL" sz="2800" u="sng" dirty="0" err="1">
                <a:hlinkClick r:id="rId4"/>
              </a:rPr>
              <a:t>Blob</a:t>
            </a:r>
            <a:r>
              <a:rPr lang="nl-NL" sz="2800" u="sng" dirty="0">
                <a:hlinkClick r:id="rId4"/>
              </a:rPr>
              <a:t> Storage Service</a:t>
            </a:r>
            <a:endParaRPr lang="nl-NL" sz="2800" dirty="0"/>
          </a:p>
          <a:p>
            <a:pPr marL="285750" lvl="0" indent="-285750">
              <a:buFont typeface="Arial" pitchFamily="34" charset="0"/>
              <a:buChar char="•"/>
            </a:pPr>
            <a:r>
              <a:rPr lang="nl-NL" sz="2800" u="sng" dirty="0">
                <a:hlinkClick r:id="rId5"/>
              </a:rPr>
              <a:t>SQL Server </a:t>
            </a:r>
            <a:r>
              <a:rPr lang="nl-NL" sz="2800" u="sng" dirty="0" err="1">
                <a:hlinkClick r:id="rId5"/>
              </a:rPr>
              <a:t>Components</a:t>
            </a:r>
            <a:endParaRPr lang="nl-NL" sz="2800" dirty="0"/>
          </a:p>
          <a:p>
            <a:pPr marL="285750" lvl="0" indent="-285750">
              <a:buFont typeface="Arial" pitchFamily="34" charset="0"/>
              <a:buChar char="•"/>
            </a:pPr>
            <a:r>
              <a:rPr lang="nl-NL" sz="2800" u="sng" dirty="0" err="1">
                <a:hlinkClick r:id="rId6"/>
              </a:rPr>
              <a:t>Limitations</a:t>
            </a:r>
            <a:endParaRPr lang="nl-NL" sz="2800" dirty="0"/>
          </a:p>
          <a:p>
            <a:pPr marL="285750" lvl="0" indent="-285750">
              <a:buFont typeface="Arial" pitchFamily="34" charset="0"/>
              <a:buChar char="•"/>
            </a:pPr>
            <a:r>
              <a:rPr lang="nl-NL" sz="2800" u="sng" dirty="0">
                <a:hlinkClick r:id="rId7"/>
              </a:rPr>
              <a:t>Support </a:t>
            </a:r>
            <a:r>
              <a:rPr lang="nl-NL" sz="2800" u="sng" dirty="0" err="1">
                <a:hlinkClick r:id="rId7"/>
              </a:rPr>
              <a:t>for</a:t>
            </a:r>
            <a:r>
              <a:rPr lang="nl-NL" sz="2800" u="sng" dirty="0">
                <a:hlinkClick r:id="rId7"/>
              </a:rPr>
              <a:t> </a:t>
            </a:r>
            <a:r>
              <a:rPr lang="nl-NL" sz="2800" u="sng" dirty="0" err="1">
                <a:hlinkClick r:id="rId7"/>
              </a:rPr>
              <a:t>Backup</a:t>
            </a:r>
            <a:r>
              <a:rPr lang="nl-NL" sz="2800" u="sng" dirty="0">
                <a:hlinkClick r:id="rId7"/>
              </a:rPr>
              <a:t>/</a:t>
            </a:r>
            <a:r>
              <a:rPr lang="nl-NL" sz="2800" u="sng" dirty="0" err="1">
                <a:hlinkClick r:id="rId7"/>
              </a:rPr>
              <a:t>Restore</a:t>
            </a:r>
            <a:r>
              <a:rPr lang="nl-NL" sz="2800" u="sng" dirty="0">
                <a:hlinkClick r:id="rId7"/>
              </a:rPr>
              <a:t> Statements</a:t>
            </a:r>
            <a:endParaRPr lang="nl-NL" sz="2800" dirty="0"/>
          </a:p>
        </p:txBody>
      </p:sp>
    </p:spTree>
    <p:extLst>
      <p:ext uri="{BB962C8B-B14F-4D97-AF65-F5344CB8AC3E}">
        <p14:creationId xmlns:p14="http://schemas.microsoft.com/office/powerpoint/2010/main" val="16005876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Security</a:t>
            </a:r>
          </a:p>
        </p:txBody>
      </p:sp>
      <p:sp>
        <p:nvSpPr>
          <p:cNvPr id="3" name="Rectangle 2"/>
          <p:cNvSpPr/>
          <p:nvPr/>
        </p:nvSpPr>
        <p:spPr>
          <a:xfrm>
            <a:off x="251520" y="2588711"/>
            <a:ext cx="8496944" cy="1323439"/>
          </a:xfrm>
          <a:prstGeom prst="rect">
            <a:avLst/>
          </a:prstGeom>
        </p:spPr>
        <p:txBody>
          <a:bodyPr wrap="square">
            <a:spAutoFit/>
          </a:bodyPr>
          <a:lstStyle/>
          <a:p>
            <a:r>
              <a:rPr lang="en-US" sz="2000" dirty="0" smtClean="0"/>
              <a:t>When </a:t>
            </a:r>
            <a:r>
              <a:rPr lang="en-US" sz="2000" dirty="0"/>
              <a:t>creating a container for the Windows Azure Blob storage service, we recommend that you set the access to </a:t>
            </a:r>
            <a:r>
              <a:rPr lang="en-US" sz="2000" b="1" dirty="0"/>
              <a:t>private</a:t>
            </a:r>
            <a:r>
              <a:rPr lang="en-US" sz="2000" dirty="0"/>
              <a:t>. Setting the access to private restricts the access to users or accounts able to provide the necessary information to authenticate to the Windows Azure account.</a:t>
            </a:r>
            <a:endParaRPr lang="nl-NL" sz="2000" dirty="0"/>
          </a:p>
        </p:txBody>
      </p:sp>
      <p:sp>
        <p:nvSpPr>
          <p:cNvPr id="4" name="Rectangle 3"/>
          <p:cNvSpPr/>
          <p:nvPr/>
        </p:nvSpPr>
        <p:spPr>
          <a:xfrm>
            <a:off x="282918" y="4077072"/>
            <a:ext cx="8465545" cy="1323439"/>
          </a:xfrm>
          <a:prstGeom prst="rect">
            <a:avLst/>
          </a:prstGeom>
        </p:spPr>
        <p:txBody>
          <a:bodyPr wrap="square">
            <a:spAutoFit/>
          </a:bodyPr>
          <a:lstStyle/>
          <a:p>
            <a:r>
              <a:rPr lang="en-US" sz="2000" dirty="0" smtClean="0"/>
              <a:t>SQL Server requires Windows Azure account name and access key authentication to be stored in a SQL Server Credential. </a:t>
            </a:r>
          </a:p>
          <a:p>
            <a:r>
              <a:rPr lang="en-US" sz="2000" dirty="0" smtClean="0"/>
              <a:t>This information is used to authenticate to the Windows Azure account when it performs backup or restore operations.</a:t>
            </a:r>
            <a:endParaRPr lang="nl-NL" sz="2000" dirty="0"/>
          </a:p>
        </p:txBody>
      </p:sp>
      <p:sp>
        <p:nvSpPr>
          <p:cNvPr id="5" name="Rectangle 4"/>
          <p:cNvSpPr/>
          <p:nvPr/>
        </p:nvSpPr>
        <p:spPr>
          <a:xfrm>
            <a:off x="291760" y="5589240"/>
            <a:ext cx="8456703" cy="1015663"/>
          </a:xfrm>
          <a:prstGeom prst="rect">
            <a:avLst/>
          </a:prstGeom>
        </p:spPr>
        <p:txBody>
          <a:bodyPr wrap="square">
            <a:spAutoFit/>
          </a:bodyPr>
          <a:lstStyle/>
          <a:p>
            <a:r>
              <a:rPr lang="en-US" sz="2000" dirty="0" smtClean="0"/>
              <a:t>The user account that is used to issue BACKUP or RESTORE commands should be in the </a:t>
            </a:r>
            <a:r>
              <a:rPr lang="en-US" sz="2000" dirty="0" err="1" smtClean="0"/>
              <a:t>db_backup</a:t>
            </a:r>
            <a:r>
              <a:rPr lang="en-US" sz="2000" dirty="0" smtClean="0"/>
              <a:t> operator database role with Alter any credential permissions.</a:t>
            </a:r>
            <a:endParaRPr lang="nl-NL" sz="2000" dirty="0"/>
          </a:p>
        </p:txBody>
      </p:sp>
    </p:spTree>
    <p:extLst>
      <p:ext uri="{BB962C8B-B14F-4D97-AF65-F5344CB8AC3E}">
        <p14:creationId xmlns:p14="http://schemas.microsoft.com/office/powerpoint/2010/main" val="16123684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Installation </a:t>
            </a:r>
            <a:r>
              <a:rPr lang="nl-NL" dirty="0" err="1"/>
              <a:t>Prerequisites</a:t>
            </a:r>
            <a:endParaRPr lang="nl-NL" dirty="0"/>
          </a:p>
        </p:txBody>
      </p:sp>
      <p:sp>
        <p:nvSpPr>
          <p:cNvPr id="4" name="Rectangle 3"/>
          <p:cNvSpPr/>
          <p:nvPr/>
        </p:nvSpPr>
        <p:spPr>
          <a:xfrm>
            <a:off x="395536" y="2636912"/>
            <a:ext cx="8496944" cy="3416320"/>
          </a:xfrm>
          <a:prstGeom prst="rect">
            <a:avLst/>
          </a:prstGeom>
        </p:spPr>
        <p:txBody>
          <a:bodyPr wrap="square">
            <a:spAutoFit/>
          </a:bodyPr>
          <a:lstStyle/>
          <a:p>
            <a:pPr lvl="0"/>
            <a:r>
              <a:rPr lang="en-US" sz="2400" dirty="0"/>
              <a:t>SQL Server running on an Azure Virtual Machine: If you are installing SQL Server on the Windows Azure Virtual Machine, install SQL Server 2012 SP1 CU2, or update your existing instance. To request the update from Microsoft Customer Support, see </a:t>
            </a:r>
            <a:r>
              <a:rPr lang="en-US" sz="2400" u="sng" dirty="0">
                <a:hlinkClick r:id="rId2"/>
              </a:rPr>
              <a:t>this article</a:t>
            </a:r>
            <a:r>
              <a:rPr lang="en-US" sz="2400" dirty="0" smtClean="0"/>
              <a:t>.</a:t>
            </a:r>
          </a:p>
          <a:p>
            <a:pPr lvl="0"/>
            <a:endParaRPr lang="nl-NL" sz="2400" dirty="0"/>
          </a:p>
          <a:p>
            <a:pPr lvl="0"/>
            <a:r>
              <a:rPr lang="en-US" sz="2400" dirty="0"/>
              <a:t>SQL Server on-premises: SQL Server 2012, SP1 CU2 or later versions includes this feature. To request the update from Microsoft Customer Support, see </a:t>
            </a:r>
            <a:r>
              <a:rPr lang="en-US" sz="2400" u="sng" dirty="0">
                <a:hlinkClick r:id="rId2"/>
              </a:rPr>
              <a:t>this article</a:t>
            </a:r>
            <a:r>
              <a:rPr lang="en-US" sz="2400" dirty="0"/>
              <a:t>.</a:t>
            </a:r>
            <a:endParaRPr lang="nl-NL" sz="2400" dirty="0"/>
          </a:p>
        </p:txBody>
      </p:sp>
    </p:spTree>
    <p:extLst>
      <p:ext uri="{BB962C8B-B14F-4D97-AF65-F5344CB8AC3E}">
        <p14:creationId xmlns:p14="http://schemas.microsoft.com/office/powerpoint/2010/main" val="31985886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Introduction to Key Components and </a:t>
            </a:r>
            <a:r>
              <a:rPr lang="en-US" dirty="0" smtClean="0"/>
              <a:t>Concepts</a:t>
            </a:r>
            <a:endParaRPr lang="nl-NL" dirty="0"/>
          </a:p>
        </p:txBody>
      </p:sp>
      <p:sp>
        <p:nvSpPr>
          <p:cNvPr id="3" name="Rectangle 2"/>
          <p:cNvSpPr/>
          <p:nvPr/>
        </p:nvSpPr>
        <p:spPr>
          <a:xfrm>
            <a:off x="395536" y="2676976"/>
            <a:ext cx="8496944" cy="3416320"/>
          </a:xfrm>
          <a:prstGeom prst="rect">
            <a:avLst/>
          </a:prstGeom>
        </p:spPr>
        <p:txBody>
          <a:bodyPr wrap="square">
            <a:spAutoFit/>
          </a:bodyPr>
          <a:lstStyle/>
          <a:p>
            <a:r>
              <a:rPr lang="en-US" sz="2400" dirty="0"/>
              <a:t>Creating a Windows Azure account is the first step to this process. SQL Server uses the </a:t>
            </a:r>
            <a:r>
              <a:rPr lang="en-US" sz="2400" b="1" dirty="0"/>
              <a:t>Windows Azure storage account name</a:t>
            </a:r>
            <a:r>
              <a:rPr lang="en-US" sz="2400" dirty="0"/>
              <a:t> and its </a:t>
            </a:r>
            <a:r>
              <a:rPr lang="en-US" sz="2400" b="1" dirty="0"/>
              <a:t>access key</a:t>
            </a:r>
            <a:r>
              <a:rPr lang="en-US" sz="2400" dirty="0"/>
              <a:t> values to authenticate and write and read blobs to the storage service. The SQL Server Credential stores this authentication information and is used during the backup or restore operations. For a complete walkthrough of creating a storage account and performing a simple restore, see </a:t>
            </a:r>
            <a:r>
              <a:rPr lang="en-US" sz="2400" u="sng" dirty="0">
                <a:hlinkClick r:id="rId3"/>
              </a:rPr>
              <a:t>Tutorial Using Windows Azure Storage Service for SQL Server Backup and Restore</a:t>
            </a:r>
            <a:endParaRPr lang="nl-NL" sz="2400" dirty="0"/>
          </a:p>
        </p:txBody>
      </p:sp>
    </p:spTree>
    <p:extLst>
      <p:ext uri="{BB962C8B-B14F-4D97-AF65-F5344CB8AC3E}">
        <p14:creationId xmlns:p14="http://schemas.microsoft.com/office/powerpoint/2010/main" val="1859017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Windows Azure Blob Storage </a:t>
            </a:r>
            <a:r>
              <a:rPr lang="en-US" dirty="0" smtClean="0"/>
              <a:t>Service 1/2</a:t>
            </a:r>
            <a:endParaRPr lang="nl-NL" dirty="0"/>
          </a:p>
        </p:txBody>
      </p:sp>
      <p:sp>
        <p:nvSpPr>
          <p:cNvPr id="3" name="Rectangle 2"/>
          <p:cNvSpPr/>
          <p:nvPr/>
        </p:nvSpPr>
        <p:spPr>
          <a:xfrm>
            <a:off x="337118" y="2564904"/>
            <a:ext cx="8568952" cy="4154984"/>
          </a:xfrm>
          <a:prstGeom prst="rect">
            <a:avLst/>
          </a:prstGeom>
        </p:spPr>
        <p:txBody>
          <a:bodyPr wrap="square">
            <a:spAutoFit/>
          </a:bodyPr>
          <a:lstStyle/>
          <a:p>
            <a:r>
              <a:rPr lang="en-US" sz="2400" b="1" dirty="0"/>
              <a:t>Storage Account:</a:t>
            </a:r>
            <a:r>
              <a:rPr lang="en-US" sz="2400" dirty="0"/>
              <a:t> The storage account is the starting point for all storage services. To access the Windows Azure Blob Storage service, first create a Windows Azure storage account. The </a:t>
            </a:r>
            <a:r>
              <a:rPr lang="en-US" sz="2400" b="1" dirty="0"/>
              <a:t>storage account name</a:t>
            </a:r>
            <a:r>
              <a:rPr lang="en-US" sz="2400" dirty="0"/>
              <a:t> and its </a:t>
            </a:r>
            <a:r>
              <a:rPr lang="en-US" sz="2400" b="1" dirty="0"/>
              <a:t>access key</a:t>
            </a:r>
            <a:r>
              <a:rPr lang="en-US" sz="2400" dirty="0"/>
              <a:t> properties are required to authenticate to the Windows Azure Blob Storage service and its components</a:t>
            </a:r>
            <a:r>
              <a:rPr lang="en-US" sz="2400" dirty="0" smtClean="0"/>
              <a:t>.</a:t>
            </a:r>
          </a:p>
          <a:p>
            <a:endParaRPr lang="nl-NL" sz="2400" dirty="0"/>
          </a:p>
          <a:p>
            <a:r>
              <a:rPr lang="en-US" sz="2400" b="1" dirty="0"/>
              <a:t>Container:</a:t>
            </a:r>
            <a:r>
              <a:rPr lang="en-US" sz="2400" dirty="0"/>
              <a:t> A container provides a grouping of a set of Blobs, and can store an unlimited number of Blobs. To write a SQL Server backup to the Windows Azure Blob service, you must have at least the root container created</a:t>
            </a:r>
            <a:r>
              <a:rPr lang="en-US" sz="2400" dirty="0" smtClean="0"/>
              <a:t>.</a:t>
            </a:r>
            <a:endParaRPr lang="nl-NL" sz="2400" dirty="0"/>
          </a:p>
        </p:txBody>
      </p:sp>
    </p:spTree>
    <p:extLst>
      <p:ext uri="{BB962C8B-B14F-4D97-AF65-F5344CB8AC3E}">
        <p14:creationId xmlns:p14="http://schemas.microsoft.com/office/powerpoint/2010/main" val="29475502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Windows Azure Blob Storage </a:t>
            </a:r>
            <a:r>
              <a:rPr lang="en-US" dirty="0" smtClean="0"/>
              <a:t>Service 2/2</a:t>
            </a:r>
            <a:endParaRPr lang="nl-NL" dirty="0"/>
          </a:p>
        </p:txBody>
      </p:sp>
      <p:sp>
        <p:nvSpPr>
          <p:cNvPr id="3" name="Rectangle 2"/>
          <p:cNvSpPr/>
          <p:nvPr/>
        </p:nvSpPr>
        <p:spPr>
          <a:xfrm>
            <a:off x="337118" y="2564904"/>
            <a:ext cx="8568952" cy="2308324"/>
          </a:xfrm>
          <a:prstGeom prst="rect">
            <a:avLst/>
          </a:prstGeom>
        </p:spPr>
        <p:txBody>
          <a:bodyPr wrap="square">
            <a:spAutoFit/>
          </a:bodyPr>
          <a:lstStyle/>
          <a:p>
            <a:r>
              <a:rPr lang="en-US" sz="2400" b="1" dirty="0" smtClean="0"/>
              <a:t>Blob:</a:t>
            </a:r>
            <a:r>
              <a:rPr lang="en-US" sz="2400" dirty="0" smtClean="0"/>
              <a:t> A file of any type and size. There are two types of blobs that can be stored in the Windows Azure Blob storage service: block and page blobs. SQL Server backup uses page Blobs as the Blob type. Blobs are addressable using the following URL format: https://&lt;storageaccount&gt;.</a:t>
            </a:r>
            <a:r>
              <a:rPr lang="en-US" sz="2400" u="sng" dirty="0" smtClean="0">
                <a:hlinkClick r:id="rId3"/>
              </a:rPr>
              <a:t>blob.core.windows.net/</a:t>
            </a:r>
            <a:r>
              <a:rPr lang="en-US" sz="2400" dirty="0" smtClean="0"/>
              <a:t>&lt;container&gt;/&lt;blob&gt;</a:t>
            </a:r>
            <a:endParaRPr lang="nl-NL" sz="2400" dirty="0"/>
          </a:p>
        </p:txBody>
      </p:sp>
    </p:spTree>
    <p:extLst>
      <p:ext uri="{BB962C8B-B14F-4D97-AF65-F5344CB8AC3E}">
        <p14:creationId xmlns:p14="http://schemas.microsoft.com/office/powerpoint/2010/main" val="31336100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SQL Server </a:t>
            </a:r>
            <a:r>
              <a:rPr lang="en-US" dirty="0" smtClean="0"/>
              <a:t>Components 1/2</a:t>
            </a:r>
            <a:endParaRPr lang="nl-NL" dirty="0"/>
          </a:p>
        </p:txBody>
      </p:sp>
      <p:sp>
        <p:nvSpPr>
          <p:cNvPr id="3" name="Rectangle 2"/>
          <p:cNvSpPr/>
          <p:nvPr/>
        </p:nvSpPr>
        <p:spPr>
          <a:xfrm>
            <a:off x="251520" y="2492896"/>
            <a:ext cx="8784976" cy="3046988"/>
          </a:xfrm>
          <a:prstGeom prst="rect">
            <a:avLst/>
          </a:prstGeom>
        </p:spPr>
        <p:txBody>
          <a:bodyPr wrap="square">
            <a:spAutoFit/>
          </a:bodyPr>
          <a:lstStyle/>
          <a:p>
            <a:r>
              <a:rPr lang="en-US" sz="2400" b="1" dirty="0"/>
              <a:t>URL:</a:t>
            </a:r>
            <a:r>
              <a:rPr lang="en-US" sz="2400" dirty="0"/>
              <a:t> A URL specifies a Uniform Resource Identifier (URI) to a unique backup file. The URL is used to provide the location and name of the SQL Server backup file. In this implementation, the only valid URL is one that points to a page Blob in a Windows Azure storage account. The URL must point to an actual Blob, not just a container. If the Blob does not exist, it is created. If an existing Blob is specified, BACKUP fails, unless the “WITH FORMAT” option is specified.</a:t>
            </a:r>
            <a:endParaRPr lang="nl-NL" sz="2400" dirty="0"/>
          </a:p>
        </p:txBody>
      </p:sp>
      <p:sp>
        <p:nvSpPr>
          <p:cNvPr id="4" name="Rectangle 3"/>
          <p:cNvSpPr/>
          <p:nvPr/>
        </p:nvSpPr>
        <p:spPr>
          <a:xfrm>
            <a:off x="539552" y="5638804"/>
            <a:ext cx="8352928" cy="923330"/>
          </a:xfrm>
          <a:prstGeom prst="rect">
            <a:avLst/>
          </a:prstGeom>
        </p:spPr>
        <p:txBody>
          <a:bodyPr wrap="square">
            <a:spAutoFit/>
          </a:bodyPr>
          <a:lstStyle/>
          <a:p>
            <a:r>
              <a:rPr lang="en-US" dirty="0"/>
              <a:t>Here is a sample URL value: http[s]://</a:t>
            </a:r>
            <a:r>
              <a:rPr lang="en-US" u="sng" dirty="0">
                <a:hlinkClick r:id="rId3"/>
              </a:rPr>
              <a:t>ACCOUNTNAME.Blob.core.windows.net/</a:t>
            </a:r>
            <a:r>
              <a:rPr lang="en-US" dirty="0"/>
              <a:t>&lt;CONTAINER&gt;/&lt;</a:t>
            </a:r>
            <a:r>
              <a:rPr lang="en-US" dirty="0" err="1"/>
              <a:t>FILENAME.bak</a:t>
            </a:r>
            <a:r>
              <a:rPr lang="en-US" dirty="0"/>
              <a:t>&gt;. HTTPS is not required, but is recommended</a:t>
            </a:r>
            <a:endParaRPr lang="nl-NL" dirty="0"/>
          </a:p>
        </p:txBody>
      </p:sp>
    </p:spTree>
    <p:extLst>
      <p:ext uri="{BB962C8B-B14F-4D97-AF65-F5344CB8AC3E}">
        <p14:creationId xmlns:p14="http://schemas.microsoft.com/office/powerpoint/2010/main" val="32271628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SQL Server Components </a:t>
            </a:r>
            <a:r>
              <a:rPr lang="en-US" dirty="0" smtClean="0"/>
              <a:t>2/2</a:t>
            </a:r>
            <a:endParaRPr lang="nl-NL" dirty="0"/>
          </a:p>
        </p:txBody>
      </p:sp>
      <p:sp>
        <p:nvSpPr>
          <p:cNvPr id="3" name="Rectangle 2"/>
          <p:cNvSpPr/>
          <p:nvPr/>
        </p:nvSpPr>
        <p:spPr>
          <a:xfrm>
            <a:off x="251520" y="2708920"/>
            <a:ext cx="8712968" cy="3477875"/>
          </a:xfrm>
          <a:prstGeom prst="rect">
            <a:avLst/>
          </a:prstGeom>
        </p:spPr>
        <p:txBody>
          <a:bodyPr wrap="square">
            <a:spAutoFit/>
          </a:bodyPr>
          <a:lstStyle/>
          <a:p>
            <a:r>
              <a:rPr lang="en-US" sz="2000" b="1" dirty="0"/>
              <a:t>Credential:</a:t>
            </a:r>
            <a:r>
              <a:rPr lang="en-US" sz="2000" dirty="0"/>
              <a:t> The information required to connect and authenticate to the Windows Azure Blob storage service is stored as a Credential. In order for SQL Server to write backups to the Windows Azure Blob storage service or restore from it, a SQL Server credential must be created. The Credential stores the name of the storage account and the storage account </a:t>
            </a:r>
            <a:r>
              <a:rPr lang="en-US" sz="2000" b="1" dirty="0"/>
              <a:t>access key</a:t>
            </a:r>
            <a:r>
              <a:rPr lang="en-US" sz="2000" dirty="0"/>
              <a:t>. Once the credential is created, it must be specified in the WITH CREDENTIAL option when issuing the BACKUP/RESTORE statements. For more information about how to view, copy or regenerate storage account </a:t>
            </a:r>
            <a:r>
              <a:rPr lang="en-US" sz="2000" b="1" dirty="0"/>
              <a:t>access keys</a:t>
            </a:r>
            <a:r>
              <a:rPr lang="en-US" sz="2000" dirty="0"/>
              <a:t>, see </a:t>
            </a:r>
            <a:r>
              <a:rPr lang="en-US" sz="2000" u="sng" dirty="0">
                <a:hlinkClick r:id="rId2"/>
              </a:rPr>
              <a:t>Storage Account Access Keys</a:t>
            </a:r>
            <a:r>
              <a:rPr lang="en-US" sz="2000" dirty="0"/>
              <a:t>.</a:t>
            </a:r>
            <a:endParaRPr lang="nl-NL" sz="2000" dirty="0"/>
          </a:p>
          <a:p>
            <a:r>
              <a:rPr lang="en-US" sz="2000" dirty="0"/>
              <a:t>For step by step instructions about how to create a SQL Server Credential, see Create a Credential example later in this topic.</a:t>
            </a:r>
            <a:endParaRPr lang="nl-NL" sz="2000" dirty="0"/>
          </a:p>
        </p:txBody>
      </p:sp>
    </p:spTree>
    <p:extLst>
      <p:ext uri="{BB962C8B-B14F-4D97-AF65-F5344CB8AC3E}">
        <p14:creationId xmlns:p14="http://schemas.microsoft.com/office/powerpoint/2010/main" val="11681731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2675466"/>
            <a:ext cx="8164429" cy="3849877"/>
          </a:xfrm>
        </p:spPr>
        <p:txBody>
          <a:bodyPr>
            <a:noAutofit/>
          </a:bodyPr>
          <a:lstStyle/>
          <a:p>
            <a:r>
              <a:rPr lang="en-US" sz="3200" b="1" dirty="0"/>
              <a:t>SQL Server 2012 SP1 Cumulative Update 2 </a:t>
            </a:r>
            <a:r>
              <a:rPr lang="en-US" sz="3200" dirty="0"/>
              <a:t>includes new functionality that simplifies the backup and restore capability of an on-premises SQL Server database to Windows Azure.   You can now directly create a backup to Windows Azure Storage using SQL Server Native Backup functionality. </a:t>
            </a:r>
            <a:endParaRPr lang="nl-NL" sz="3200" dirty="0"/>
          </a:p>
        </p:txBody>
      </p:sp>
      <p:pic>
        <p:nvPicPr>
          <p:cNvPr id="7170" name="Picture 2" descr="C:\Users\bruggemanm\AppData\Local\Microsoft\Windows\Temporary Internet Files\Content.IE5\3WJ1CBD3\MP900439284[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758570"/>
            <a:ext cx="2582950" cy="1721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2691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err="1" smtClean="0"/>
              <a:t>Limitations</a:t>
            </a:r>
            <a:r>
              <a:rPr lang="nl-NL" dirty="0" smtClean="0"/>
              <a:t> 1/?</a:t>
            </a:r>
            <a:endParaRPr lang="nl-NL" dirty="0"/>
          </a:p>
        </p:txBody>
      </p:sp>
      <p:sp>
        <p:nvSpPr>
          <p:cNvPr id="4" name="Rectangle 3"/>
          <p:cNvSpPr/>
          <p:nvPr/>
        </p:nvSpPr>
        <p:spPr>
          <a:xfrm>
            <a:off x="253143" y="2996952"/>
            <a:ext cx="8568952" cy="3416320"/>
          </a:xfrm>
          <a:prstGeom prst="rect">
            <a:avLst/>
          </a:prstGeom>
        </p:spPr>
        <p:txBody>
          <a:bodyPr wrap="square">
            <a:spAutoFit/>
          </a:bodyPr>
          <a:lstStyle/>
          <a:p>
            <a:pPr marL="285750" lvl="0" indent="-285750">
              <a:buFont typeface="Arial" pitchFamily="34" charset="0"/>
              <a:buChar char="•"/>
            </a:pPr>
            <a:r>
              <a:rPr lang="en-US" sz="2400" dirty="0"/>
              <a:t>The maximum backup size supported is 1 TB.</a:t>
            </a:r>
            <a:endParaRPr lang="nl-NL" sz="2400" dirty="0"/>
          </a:p>
          <a:p>
            <a:pPr marL="285750" lvl="0" indent="-285750">
              <a:buFont typeface="Arial" pitchFamily="34" charset="0"/>
              <a:buChar char="•"/>
            </a:pPr>
            <a:r>
              <a:rPr lang="en-US" sz="2400" dirty="0"/>
              <a:t>In this implementation, you can issue backup or restore statements by using TSQL or SMO. A backup to or restoring from the Windows Azure Blob storage service by using SQL Server Management Studio Backup or Restore wizard is not currently enabled.</a:t>
            </a:r>
            <a:endParaRPr lang="nl-NL" sz="2400" dirty="0"/>
          </a:p>
          <a:p>
            <a:pPr marL="285750" lvl="0" indent="-285750">
              <a:buFont typeface="Arial" pitchFamily="34" charset="0"/>
              <a:buChar char="•"/>
            </a:pPr>
            <a:r>
              <a:rPr lang="en-US" sz="2400" dirty="0"/>
              <a:t>Creating a logical device name is not supported. So adding URL as a backup device using </a:t>
            </a:r>
            <a:r>
              <a:rPr lang="en-US" sz="2400" dirty="0" err="1"/>
              <a:t>sp_dumpdevice</a:t>
            </a:r>
            <a:r>
              <a:rPr lang="en-US" sz="2400" dirty="0"/>
              <a:t> or through SQL Server Management Studio is not supported</a:t>
            </a:r>
            <a:r>
              <a:rPr lang="en-US" sz="2400" dirty="0" smtClean="0"/>
              <a:t>.</a:t>
            </a:r>
            <a:endParaRPr lang="nl-NL" sz="2400" dirty="0"/>
          </a:p>
        </p:txBody>
      </p:sp>
    </p:spTree>
    <p:extLst>
      <p:ext uri="{BB962C8B-B14F-4D97-AF65-F5344CB8AC3E}">
        <p14:creationId xmlns:p14="http://schemas.microsoft.com/office/powerpoint/2010/main" val="19378646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err="1" smtClean="0"/>
              <a:t>Limitations</a:t>
            </a:r>
            <a:r>
              <a:rPr lang="nl-NL" dirty="0" smtClean="0"/>
              <a:t> 2/?</a:t>
            </a:r>
            <a:endParaRPr lang="nl-NL" dirty="0"/>
          </a:p>
        </p:txBody>
      </p:sp>
      <p:sp>
        <p:nvSpPr>
          <p:cNvPr id="4" name="Rectangle 3"/>
          <p:cNvSpPr/>
          <p:nvPr/>
        </p:nvSpPr>
        <p:spPr>
          <a:xfrm>
            <a:off x="253143" y="2996952"/>
            <a:ext cx="8568952" cy="4154984"/>
          </a:xfrm>
          <a:prstGeom prst="rect">
            <a:avLst/>
          </a:prstGeom>
        </p:spPr>
        <p:txBody>
          <a:bodyPr wrap="square">
            <a:spAutoFit/>
          </a:bodyPr>
          <a:lstStyle/>
          <a:p>
            <a:pPr marL="285750" lvl="0" indent="-285750">
              <a:buFont typeface="Arial" pitchFamily="34" charset="0"/>
              <a:buChar char="•"/>
            </a:pPr>
            <a:r>
              <a:rPr lang="en-US" sz="2400" dirty="0" smtClean="0"/>
              <a:t>Appending to existing backup blobs is not supported. Backups to an existing Blob can only be overwritten by using the WITH FORMAT option.</a:t>
            </a:r>
            <a:endParaRPr lang="nl-NL" sz="2400" dirty="0" smtClean="0"/>
          </a:p>
          <a:p>
            <a:pPr marL="285750" lvl="0" indent="-285750">
              <a:buFont typeface="Arial" pitchFamily="34" charset="0"/>
              <a:buChar char="•"/>
            </a:pPr>
            <a:r>
              <a:rPr lang="en-US" sz="2400" dirty="0" smtClean="0"/>
              <a:t>Backup to multiple blobs in a single backup operation is not supported. </a:t>
            </a:r>
          </a:p>
          <a:p>
            <a:pPr marL="285750" lvl="0" indent="-285750">
              <a:buFont typeface="Arial" pitchFamily="34" charset="0"/>
              <a:buChar char="•"/>
            </a:pPr>
            <a:r>
              <a:rPr lang="en-US" sz="2400" dirty="0"/>
              <a:t>Specifying a block size with </a:t>
            </a:r>
            <a:r>
              <a:rPr lang="en-US" sz="2400" b="1" dirty="0"/>
              <a:t>BACKUP</a:t>
            </a:r>
            <a:r>
              <a:rPr lang="en-US" sz="2400" dirty="0"/>
              <a:t> is not </a:t>
            </a:r>
            <a:r>
              <a:rPr lang="en-US" sz="2400" dirty="0" smtClean="0"/>
              <a:t>supported</a:t>
            </a:r>
          </a:p>
          <a:p>
            <a:pPr marL="285750" indent="-285750">
              <a:buFont typeface="Arial" pitchFamily="34" charset="0"/>
              <a:buChar char="•"/>
            </a:pPr>
            <a:r>
              <a:rPr lang="en-US" sz="2400" dirty="0" smtClean="0"/>
              <a:t>Specifying a block size for restores might be required in certain scenarios. For more information, see the </a:t>
            </a:r>
            <a:r>
              <a:rPr lang="en-US" sz="2400" u="sng" dirty="0" smtClean="0">
                <a:hlinkClick r:id="rId2"/>
              </a:rPr>
              <a:t>Support for Restore Arguments table</a:t>
            </a:r>
            <a:r>
              <a:rPr lang="en-US" sz="2400" dirty="0" smtClean="0"/>
              <a:t>.</a:t>
            </a:r>
            <a:endParaRPr lang="nl-NL" sz="2400" dirty="0" smtClean="0"/>
          </a:p>
          <a:p>
            <a:pPr lvl="0"/>
            <a:endParaRPr lang="en-US" sz="2400" dirty="0" smtClean="0"/>
          </a:p>
          <a:p>
            <a:pPr marL="285750" lvl="0" indent="-285750">
              <a:buFont typeface="Arial" pitchFamily="34" charset="0"/>
              <a:buChar char="•"/>
            </a:pPr>
            <a:endParaRPr lang="nl-NL" sz="2400" dirty="0"/>
          </a:p>
        </p:txBody>
      </p:sp>
    </p:spTree>
    <p:extLst>
      <p:ext uri="{BB962C8B-B14F-4D97-AF65-F5344CB8AC3E}">
        <p14:creationId xmlns:p14="http://schemas.microsoft.com/office/powerpoint/2010/main" val="14432094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err="1" smtClean="0"/>
              <a:t>Limitations</a:t>
            </a:r>
            <a:r>
              <a:rPr lang="nl-NL" dirty="0" smtClean="0"/>
              <a:t> 3/?</a:t>
            </a:r>
            <a:endParaRPr lang="nl-NL" dirty="0"/>
          </a:p>
        </p:txBody>
      </p:sp>
      <p:sp>
        <p:nvSpPr>
          <p:cNvPr id="4" name="Rectangle 3"/>
          <p:cNvSpPr/>
          <p:nvPr/>
        </p:nvSpPr>
        <p:spPr>
          <a:xfrm>
            <a:off x="253143" y="2996952"/>
            <a:ext cx="8568952" cy="3416320"/>
          </a:xfrm>
          <a:prstGeom prst="rect">
            <a:avLst/>
          </a:prstGeom>
        </p:spPr>
        <p:txBody>
          <a:bodyPr wrap="square">
            <a:spAutoFit/>
          </a:bodyPr>
          <a:lstStyle/>
          <a:p>
            <a:pPr marL="342900" lvl="0" indent="-342900">
              <a:buFont typeface="Arial" pitchFamily="34" charset="0"/>
              <a:buChar char="•"/>
            </a:pPr>
            <a:r>
              <a:rPr lang="en-US" sz="2400" dirty="0" smtClean="0"/>
              <a:t>Specifying</a:t>
            </a:r>
            <a:r>
              <a:rPr lang="en-US" sz="2400" dirty="0"/>
              <a:t> </a:t>
            </a:r>
            <a:r>
              <a:rPr lang="en-US" sz="2400" b="1" dirty="0"/>
              <a:t>MAXTRANSFERSIZE</a:t>
            </a:r>
            <a:r>
              <a:rPr lang="en-US" sz="2400" dirty="0"/>
              <a:t> is not supported.</a:t>
            </a:r>
            <a:endParaRPr lang="nl-NL" sz="2400" dirty="0"/>
          </a:p>
          <a:p>
            <a:pPr marL="342900" lvl="0" indent="-342900">
              <a:buFont typeface="Arial" pitchFamily="34" charset="0"/>
              <a:buChar char="•"/>
            </a:pPr>
            <a:r>
              <a:rPr lang="en-US" sz="2400" dirty="0"/>
              <a:t>Specifying </a:t>
            </a:r>
            <a:r>
              <a:rPr lang="en-US" sz="2400" dirty="0" err="1"/>
              <a:t>backupset</a:t>
            </a:r>
            <a:r>
              <a:rPr lang="en-US" sz="2400" dirty="0"/>
              <a:t> options - </a:t>
            </a:r>
            <a:r>
              <a:rPr lang="en-US" sz="2400" b="1" dirty="0"/>
              <a:t>RETAINDAYS</a:t>
            </a:r>
            <a:r>
              <a:rPr lang="en-US" sz="2400" dirty="0"/>
              <a:t> and </a:t>
            </a:r>
            <a:r>
              <a:rPr lang="en-US" sz="2400" b="1" dirty="0"/>
              <a:t>EXPIREDATE</a:t>
            </a:r>
            <a:r>
              <a:rPr lang="en-US" sz="2400" dirty="0"/>
              <a:t> are not supported.</a:t>
            </a:r>
            <a:endParaRPr lang="nl-NL" sz="2400" dirty="0"/>
          </a:p>
          <a:p>
            <a:pPr marL="342900" lvl="0" indent="-342900">
              <a:buFont typeface="Arial" pitchFamily="34" charset="0"/>
              <a:buChar char="•"/>
            </a:pPr>
            <a:r>
              <a:rPr lang="en-US" sz="2400" dirty="0"/>
              <a:t>SQL Server has a maximum limit of 259 characters for a backup device name. The BACKUP TO URL consumes 36 characters for the required elements used to specify the URL – ‘https://.</a:t>
            </a:r>
            <a:r>
              <a:rPr lang="en-US" sz="2400" u="sng" dirty="0">
                <a:hlinkClick r:id="rId2"/>
              </a:rPr>
              <a:t>blob.core.windows.net//.</a:t>
            </a:r>
            <a:r>
              <a:rPr lang="en-US" sz="2400" u="sng" dirty="0" err="1">
                <a:hlinkClick r:id="rId2"/>
              </a:rPr>
              <a:t>bak</a:t>
            </a:r>
            <a:r>
              <a:rPr lang="en-US" sz="2400" dirty="0"/>
              <a:t>’, leaving 223 characters for account, container, and blob names put together.</a:t>
            </a:r>
            <a:endParaRPr lang="nl-NL" sz="2400" dirty="0"/>
          </a:p>
          <a:p>
            <a:pPr marL="285750" lvl="0" indent="-285750">
              <a:buFont typeface="Arial" pitchFamily="34" charset="0"/>
              <a:buChar char="•"/>
            </a:pPr>
            <a:endParaRPr lang="nl-NL" sz="2400" dirty="0"/>
          </a:p>
        </p:txBody>
      </p:sp>
    </p:spTree>
    <p:extLst>
      <p:ext uri="{BB962C8B-B14F-4D97-AF65-F5344CB8AC3E}">
        <p14:creationId xmlns:p14="http://schemas.microsoft.com/office/powerpoint/2010/main" val="18481255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Support for Backup/Restore </a:t>
            </a:r>
            <a:r>
              <a:rPr lang="en-US" dirty="0" smtClean="0"/>
              <a:t>Statements</a:t>
            </a:r>
            <a:endParaRPr lang="nl-NL" dirty="0"/>
          </a:p>
        </p:txBody>
      </p:sp>
      <p:graphicFrame>
        <p:nvGraphicFramePr>
          <p:cNvPr id="3" name="Table 2"/>
          <p:cNvGraphicFramePr>
            <a:graphicFrameLocks noGrp="1"/>
          </p:cNvGraphicFramePr>
          <p:nvPr>
            <p:extLst>
              <p:ext uri="{D42A27DB-BD31-4B8C-83A1-F6EECF244321}">
                <p14:modId xmlns:p14="http://schemas.microsoft.com/office/powerpoint/2010/main" val="3109182479"/>
              </p:ext>
            </p:extLst>
          </p:nvPr>
        </p:nvGraphicFramePr>
        <p:xfrm>
          <a:off x="251520" y="1628800"/>
          <a:ext cx="8645348" cy="4916773"/>
        </p:xfrm>
        <a:graphic>
          <a:graphicData uri="http://schemas.openxmlformats.org/drawingml/2006/table">
            <a:tbl>
              <a:tblPr firstRow="1" firstCol="1" bandRow="1">
                <a:tableStyleId>{5C22544A-7EE6-4342-B048-85BDC9FD1C3A}</a:tableStyleId>
              </a:tblPr>
              <a:tblGrid>
                <a:gridCol w="2161337"/>
                <a:gridCol w="2161337"/>
                <a:gridCol w="2161337"/>
                <a:gridCol w="2161337"/>
              </a:tblGrid>
              <a:tr h="802424">
                <a:tc>
                  <a:txBody>
                    <a:bodyPr/>
                    <a:lstStyle/>
                    <a:p>
                      <a:pPr marL="95250" marR="95250">
                        <a:lnSpc>
                          <a:spcPts val="1350"/>
                        </a:lnSpc>
                        <a:spcAft>
                          <a:spcPts val="1000"/>
                        </a:spcAft>
                      </a:pPr>
                      <a:r>
                        <a:rPr lang="nl-NL" sz="1400" dirty="0" err="1">
                          <a:effectLst/>
                        </a:rPr>
                        <a:t>Backup</a:t>
                      </a:r>
                      <a:r>
                        <a:rPr lang="nl-NL" sz="1400" dirty="0">
                          <a:effectLst/>
                        </a:rPr>
                        <a:t>/</a:t>
                      </a:r>
                      <a:r>
                        <a:rPr lang="nl-NL" sz="1400" dirty="0" err="1">
                          <a:effectLst/>
                        </a:rPr>
                        <a:t>Restore</a:t>
                      </a:r>
                      <a:r>
                        <a:rPr lang="nl-NL" sz="1400" dirty="0">
                          <a:effectLst/>
                        </a:rPr>
                        <a:t> Statement</a:t>
                      </a:r>
                      <a:endParaRPr lang="nl-NL" sz="1400" dirty="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nl-NL" sz="1400">
                          <a:effectLst/>
                        </a:rPr>
                        <a:t>Supported</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nl-NL" sz="1400">
                          <a:effectLst/>
                        </a:rPr>
                        <a:t>Exceptions</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nl-NL" sz="1400">
                          <a:effectLst/>
                        </a:rPr>
                        <a:t>Comments</a:t>
                      </a:r>
                      <a:endParaRPr lang="nl-NL" sz="1400">
                        <a:effectLst/>
                        <a:latin typeface="Calibri"/>
                        <a:ea typeface="Calibri"/>
                        <a:cs typeface="Times New Roman"/>
                      </a:endParaRPr>
                    </a:p>
                  </a:txBody>
                  <a:tcPr marL="62526" marR="62526" marT="78157" marB="78157"/>
                </a:tc>
              </a:tr>
              <a:tr h="791135">
                <a:tc>
                  <a:txBody>
                    <a:bodyPr/>
                    <a:lstStyle/>
                    <a:p>
                      <a:pPr marL="95250" marR="95250">
                        <a:lnSpc>
                          <a:spcPts val="1350"/>
                        </a:lnSpc>
                        <a:spcAft>
                          <a:spcPts val="1000"/>
                        </a:spcAft>
                      </a:pPr>
                      <a:r>
                        <a:rPr lang="nl-NL" sz="1400">
                          <a:effectLst/>
                        </a:rPr>
                        <a:t>BACKUP</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nl-NL" sz="1400">
                          <a:effectLst/>
                        </a:rPr>
                        <a:t>√</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en-US" sz="1400">
                          <a:effectLst/>
                        </a:rPr>
                        <a:t>BLOCKSIZE, and MAXTRANSFERSIZE are not supported.</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en-US" sz="1400">
                          <a:effectLst/>
                        </a:rPr>
                        <a:t>Requires WITH CREDENTIAL specified</a:t>
                      </a:r>
                      <a:endParaRPr lang="nl-NL" sz="1400">
                        <a:effectLst/>
                        <a:latin typeface="Calibri"/>
                        <a:ea typeface="Calibri"/>
                        <a:cs typeface="Times New Roman"/>
                      </a:endParaRPr>
                    </a:p>
                  </a:txBody>
                  <a:tcPr marL="62526" marR="62526" marT="78157" marB="78157"/>
                </a:tc>
              </a:tr>
              <a:tr h="587190">
                <a:tc>
                  <a:txBody>
                    <a:bodyPr/>
                    <a:lstStyle/>
                    <a:p>
                      <a:pPr marL="95250" marR="95250">
                        <a:lnSpc>
                          <a:spcPts val="1350"/>
                        </a:lnSpc>
                        <a:spcAft>
                          <a:spcPts val="1000"/>
                        </a:spcAft>
                      </a:pPr>
                      <a:r>
                        <a:rPr lang="en-US" sz="1400">
                          <a:effectLst/>
                        </a:rPr>
                        <a:t>RESTORE</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en-US" sz="1400">
                          <a:effectLst/>
                        </a:rPr>
                        <a:t>√</a:t>
                      </a:r>
                      <a:endParaRPr lang="nl-NL" sz="1400">
                        <a:effectLst/>
                        <a:latin typeface="Calibri"/>
                        <a:ea typeface="Calibri"/>
                        <a:cs typeface="Times New Roman"/>
                      </a:endParaRPr>
                    </a:p>
                  </a:txBody>
                  <a:tcPr marL="62526" marR="62526" marT="78157" marB="78157"/>
                </a:tc>
                <a:tc>
                  <a:txBody>
                    <a:bodyPr/>
                    <a:lstStyle/>
                    <a:p>
                      <a:pPr>
                        <a:lnSpc>
                          <a:spcPct val="115000"/>
                        </a:lnSpc>
                      </a:pPr>
                      <a:endParaRPr lang="nl-NL" sz="1400">
                        <a:effectLst/>
                        <a:latin typeface="Calibri"/>
                      </a:endParaRPr>
                    </a:p>
                  </a:txBody>
                  <a:tcPr marL="62526" marR="62526" marT="78157" marB="78157"/>
                </a:tc>
                <a:tc>
                  <a:txBody>
                    <a:bodyPr/>
                    <a:lstStyle/>
                    <a:p>
                      <a:pPr marL="95250" marR="95250">
                        <a:lnSpc>
                          <a:spcPts val="1350"/>
                        </a:lnSpc>
                        <a:spcAft>
                          <a:spcPts val="1000"/>
                        </a:spcAft>
                      </a:pPr>
                      <a:r>
                        <a:rPr lang="en-US" sz="1400">
                          <a:effectLst/>
                        </a:rPr>
                        <a:t>Requires WITH CREDENTIAL specified</a:t>
                      </a:r>
                      <a:endParaRPr lang="nl-NL" sz="1400">
                        <a:effectLst/>
                        <a:latin typeface="Calibri"/>
                        <a:ea typeface="Calibri"/>
                        <a:cs typeface="Times New Roman"/>
                      </a:endParaRPr>
                    </a:p>
                  </a:txBody>
                  <a:tcPr marL="62526" marR="62526" marT="78157" marB="78157"/>
                </a:tc>
              </a:tr>
              <a:tr h="587190">
                <a:tc>
                  <a:txBody>
                    <a:bodyPr/>
                    <a:lstStyle/>
                    <a:p>
                      <a:pPr marL="95250" marR="95250">
                        <a:lnSpc>
                          <a:spcPts val="1350"/>
                        </a:lnSpc>
                        <a:spcAft>
                          <a:spcPts val="1000"/>
                        </a:spcAft>
                      </a:pPr>
                      <a:r>
                        <a:rPr lang="en-US" sz="1400">
                          <a:effectLst/>
                        </a:rPr>
                        <a:t>RESTORE FILELISTONLY</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en-US" sz="1400">
                          <a:effectLst/>
                        </a:rPr>
                        <a:t>√</a:t>
                      </a:r>
                      <a:endParaRPr lang="nl-NL" sz="1400">
                        <a:effectLst/>
                        <a:latin typeface="Calibri"/>
                        <a:ea typeface="Calibri"/>
                        <a:cs typeface="Times New Roman"/>
                      </a:endParaRPr>
                    </a:p>
                  </a:txBody>
                  <a:tcPr marL="62526" marR="62526" marT="78157" marB="78157"/>
                </a:tc>
                <a:tc>
                  <a:txBody>
                    <a:bodyPr/>
                    <a:lstStyle/>
                    <a:p>
                      <a:pPr>
                        <a:lnSpc>
                          <a:spcPct val="115000"/>
                        </a:lnSpc>
                      </a:pPr>
                      <a:endParaRPr lang="nl-NL" sz="1400">
                        <a:effectLst/>
                        <a:latin typeface="Calibri"/>
                      </a:endParaRPr>
                    </a:p>
                  </a:txBody>
                  <a:tcPr marL="62526" marR="62526" marT="78157" marB="78157"/>
                </a:tc>
                <a:tc>
                  <a:txBody>
                    <a:bodyPr/>
                    <a:lstStyle/>
                    <a:p>
                      <a:pPr marL="95250" marR="95250">
                        <a:lnSpc>
                          <a:spcPts val="1350"/>
                        </a:lnSpc>
                        <a:spcAft>
                          <a:spcPts val="1000"/>
                        </a:spcAft>
                      </a:pPr>
                      <a:r>
                        <a:rPr lang="en-US" sz="1400">
                          <a:effectLst/>
                        </a:rPr>
                        <a:t>Requires WITH CREDENTIAL specified</a:t>
                      </a:r>
                      <a:endParaRPr lang="nl-NL" sz="1400">
                        <a:effectLst/>
                        <a:latin typeface="Calibri"/>
                        <a:ea typeface="Calibri"/>
                        <a:cs typeface="Times New Roman"/>
                      </a:endParaRPr>
                    </a:p>
                  </a:txBody>
                  <a:tcPr marL="62526" marR="62526" marT="78157" marB="78157"/>
                </a:tc>
              </a:tr>
              <a:tr h="587190">
                <a:tc>
                  <a:txBody>
                    <a:bodyPr/>
                    <a:lstStyle/>
                    <a:p>
                      <a:pPr marL="95250" marR="95250">
                        <a:lnSpc>
                          <a:spcPts val="1350"/>
                        </a:lnSpc>
                        <a:spcAft>
                          <a:spcPts val="1000"/>
                        </a:spcAft>
                      </a:pPr>
                      <a:r>
                        <a:rPr lang="en-US" sz="1400">
                          <a:effectLst/>
                        </a:rPr>
                        <a:t>RESTORE HEADERONLY</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en-US" sz="1400">
                          <a:effectLst/>
                        </a:rPr>
                        <a:t>√</a:t>
                      </a:r>
                      <a:endParaRPr lang="nl-NL" sz="1400">
                        <a:effectLst/>
                        <a:latin typeface="Calibri"/>
                        <a:ea typeface="Calibri"/>
                        <a:cs typeface="Times New Roman"/>
                      </a:endParaRPr>
                    </a:p>
                  </a:txBody>
                  <a:tcPr marL="62526" marR="62526" marT="78157" marB="78157"/>
                </a:tc>
                <a:tc>
                  <a:txBody>
                    <a:bodyPr/>
                    <a:lstStyle/>
                    <a:p>
                      <a:pPr>
                        <a:lnSpc>
                          <a:spcPct val="115000"/>
                        </a:lnSpc>
                      </a:pPr>
                      <a:endParaRPr lang="nl-NL" sz="1400">
                        <a:effectLst/>
                        <a:latin typeface="Calibri"/>
                      </a:endParaRPr>
                    </a:p>
                  </a:txBody>
                  <a:tcPr marL="62526" marR="62526" marT="78157" marB="78157"/>
                </a:tc>
                <a:tc>
                  <a:txBody>
                    <a:bodyPr/>
                    <a:lstStyle/>
                    <a:p>
                      <a:pPr marL="95250" marR="95250">
                        <a:lnSpc>
                          <a:spcPts val="1350"/>
                        </a:lnSpc>
                        <a:spcAft>
                          <a:spcPts val="1000"/>
                        </a:spcAft>
                      </a:pPr>
                      <a:r>
                        <a:rPr lang="en-US" sz="1400">
                          <a:effectLst/>
                        </a:rPr>
                        <a:t>Requires WITH CREDENTIAL specified</a:t>
                      </a:r>
                      <a:endParaRPr lang="nl-NL" sz="1400">
                        <a:effectLst/>
                        <a:latin typeface="Calibri"/>
                        <a:ea typeface="Calibri"/>
                        <a:cs typeface="Times New Roman"/>
                      </a:endParaRPr>
                    </a:p>
                  </a:txBody>
                  <a:tcPr marL="62526" marR="62526" marT="78157" marB="78157"/>
                </a:tc>
              </a:tr>
              <a:tr h="587190">
                <a:tc>
                  <a:txBody>
                    <a:bodyPr/>
                    <a:lstStyle/>
                    <a:p>
                      <a:pPr marL="95250" marR="95250">
                        <a:lnSpc>
                          <a:spcPts val="1350"/>
                        </a:lnSpc>
                        <a:spcAft>
                          <a:spcPts val="1000"/>
                        </a:spcAft>
                      </a:pPr>
                      <a:r>
                        <a:rPr lang="en-US" sz="1400">
                          <a:effectLst/>
                        </a:rPr>
                        <a:t>RESTORE LABELONLY</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en-US" sz="1400">
                          <a:effectLst/>
                        </a:rPr>
                        <a:t>√</a:t>
                      </a:r>
                      <a:endParaRPr lang="nl-NL" sz="1400">
                        <a:effectLst/>
                        <a:latin typeface="Calibri"/>
                        <a:ea typeface="Calibri"/>
                        <a:cs typeface="Times New Roman"/>
                      </a:endParaRPr>
                    </a:p>
                  </a:txBody>
                  <a:tcPr marL="62526" marR="62526" marT="78157" marB="78157"/>
                </a:tc>
                <a:tc>
                  <a:txBody>
                    <a:bodyPr/>
                    <a:lstStyle/>
                    <a:p>
                      <a:pPr>
                        <a:lnSpc>
                          <a:spcPct val="115000"/>
                        </a:lnSpc>
                      </a:pPr>
                      <a:endParaRPr lang="nl-NL" sz="1400">
                        <a:effectLst/>
                        <a:latin typeface="Calibri"/>
                      </a:endParaRPr>
                    </a:p>
                  </a:txBody>
                  <a:tcPr marL="62526" marR="62526" marT="78157" marB="78157"/>
                </a:tc>
                <a:tc>
                  <a:txBody>
                    <a:bodyPr/>
                    <a:lstStyle/>
                    <a:p>
                      <a:pPr marL="95250" marR="95250">
                        <a:lnSpc>
                          <a:spcPts val="1350"/>
                        </a:lnSpc>
                        <a:spcAft>
                          <a:spcPts val="1000"/>
                        </a:spcAft>
                      </a:pPr>
                      <a:r>
                        <a:rPr lang="en-US" sz="1400">
                          <a:effectLst/>
                        </a:rPr>
                        <a:t>Requires WITH CREDENTIAL specified</a:t>
                      </a:r>
                      <a:endParaRPr lang="nl-NL" sz="1400">
                        <a:effectLst/>
                        <a:latin typeface="Calibri"/>
                        <a:ea typeface="Calibri"/>
                        <a:cs typeface="Times New Roman"/>
                      </a:endParaRPr>
                    </a:p>
                  </a:txBody>
                  <a:tcPr marL="62526" marR="62526" marT="78157" marB="78157"/>
                </a:tc>
              </a:tr>
              <a:tr h="587190">
                <a:tc>
                  <a:txBody>
                    <a:bodyPr/>
                    <a:lstStyle/>
                    <a:p>
                      <a:pPr marL="95250" marR="95250">
                        <a:lnSpc>
                          <a:spcPts val="1350"/>
                        </a:lnSpc>
                        <a:spcAft>
                          <a:spcPts val="1000"/>
                        </a:spcAft>
                      </a:pPr>
                      <a:r>
                        <a:rPr lang="en-US" sz="1400">
                          <a:effectLst/>
                        </a:rPr>
                        <a:t>RESTORE VERIFYONLY</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en-US" sz="1400">
                          <a:effectLst/>
                        </a:rPr>
                        <a:t>√</a:t>
                      </a:r>
                      <a:endParaRPr lang="nl-NL" sz="1400">
                        <a:effectLst/>
                        <a:latin typeface="Calibri"/>
                        <a:ea typeface="Calibri"/>
                        <a:cs typeface="Times New Roman"/>
                      </a:endParaRPr>
                    </a:p>
                  </a:txBody>
                  <a:tcPr marL="62526" marR="62526" marT="78157" marB="78157"/>
                </a:tc>
                <a:tc>
                  <a:txBody>
                    <a:bodyPr/>
                    <a:lstStyle/>
                    <a:p>
                      <a:pPr>
                        <a:lnSpc>
                          <a:spcPct val="115000"/>
                        </a:lnSpc>
                      </a:pPr>
                      <a:endParaRPr lang="nl-NL" sz="1400">
                        <a:effectLst/>
                        <a:latin typeface="Calibri"/>
                      </a:endParaRPr>
                    </a:p>
                  </a:txBody>
                  <a:tcPr marL="62526" marR="62526" marT="78157" marB="78157"/>
                </a:tc>
                <a:tc>
                  <a:txBody>
                    <a:bodyPr/>
                    <a:lstStyle/>
                    <a:p>
                      <a:pPr marL="95250" marR="95250">
                        <a:lnSpc>
                          <a:spcPts val="1350"/>
                        </a:lnSpc>
                        <a:spcAft>
                          <a:spcPts val="1000"/>
                        </a:spcAft>
                      </a:pPr>
                      <a:r>
                        <a:rPr lang="en-US" sz="1400">
                          <a:effectLst/>
                        </a:rPr>
                        <a:t>Requires WITH CREDENTIAL specified</a:t>
                      </a:r>
                      <a:endParaRPr lang="nl-NL" sz="1400">
                        <a:effectLst/>
                        <a:latin typeface="Calibri"/>
                        <a:ea typeface="Calibri"/>
                        <a:cs typeface="Times New Roman"/>
                      </a:endParaRPr>
                    </a:p>
                  </a:txBody>
                  <a:tcPr marL="62526" marR="62526" marT="78157" marB="78157"/>
                </a:tc>
              </a:tr>
              <a:tr h="383245">
                <a:tc>
                  <a:txBody>
                    <a:bodyPr/>
                    <a:lstStyle/>
                    <a:p>
                      <a:pPr marL="95250" marR="95250">
                        <a:lnSpc>
                          <a:spcPts val="1350"/>
                        </a:lnSpc>
                        <a:spcAft>
                          <a:spcPts val="1000"/>
                        </a:spcAft>
                      </a:pPr>
                      <a:r>
                        <a:rPr lang="en-US" sz="1400">
                          <a:effectLst/>
                        </a:rPr>
                        <a:t>RESTORE REWINDONLY</a:t>
                      </a:r>
                      <a:endParaRPr lang="nl-NL" sz="1400">
                        <a:effectLst/>
                        <a:latin typeface="Calibri"/>
                        <a:ea typeface="Calibri"/>
                        <a:cs typeface="Times New Roman"/>
                      </a:endParaRPr>
                    </a:p>
                  </a:txBody>
                  <a:tcPr marL="62526" marR="62526" marT="78157" marB="78157"/>
                </a:tc>
                <a:tc>
                  <a:txBody>
                    <a:bodyPr/>
                    <a:lstStyle/>
                    <a:p>
                      <a:pPr marL="95250" marR="95250">
                        <a:lnSpc>
                          <a:spcPts val="1350"/>
                        </a:lnSpc>
                        <a:spcAft>
                          <a:spcPts val="1000"/>
                        </a:spcAft>
                      </a:pPr>
                      <a:r>
                        <a:rPr lang="en-US" sz="1400">
                          <a:effectLst/>
                        </a:rPr>
                        <a:t>−</a:t>
                      </a:r>
                      <a:endParaRPr lang="nl-NL" sz="1400">
                        <a:effectLst/>
                        <a:latin typeface="Calibri"/>
                        <a:ea typeface="Calibri"/>
                        <a:cs typeface="Times New Roman"/>
                      </a:endParaRPr>
                    </a:p>
                  </a:txBody>
                  <a:tcPr marL="62526" marR="62526" marT="78157" marB="78157"/>
                </a:tc>
                <a:tc>
                  <a:txBody>
                    <a:bodyPr/>
                    <a:lstStyle/>
                    <a:p>
                      <a:pPr>
                        <a:lnSpc>
                          <a:spcPct val="115000"/>
                        </a:lnSpc>
                      </a:pPr>
                      <a:endParaRPr lang="nl-NL" sz="1400">
                        <a:effectLst/>
                        <a:latin typeface="Calibri"/>
                      </a:endParaRPr>
                    </a:p>
                  </a:txBody>
                  <a:tcPr marL="62526" marR="62526" marT="78157" marB="78157"/>
                </a:tc>
                <a:tc>
                  <a:txBody>
                    <a:bodyPr/>
                    <a:lstStyle/>
                    <a:p>
                      <a:pPr>
                        <a:lnSpc>
                          <a:spcPct val="115000"/>
                        </a:lnSpc>
                      </a:pPr>
                      <a:endParaRPr lang="nl-NL" sz="1400" dirty="0">
                        <a:effectLst/>
                        <a:latin typeface="Calibri"/>
                      </a:endParaRPr>
                    </a:p>
                  </a:txBody>
                  <a:tcPr marL="62526" marR="62526" marT="78157" marB="78157"/>
                </a:tc>
              </a:tr>
            </a:tbl>
          </a:graphicData>
        </a:graphic>
      </p:graphicFrame>
    </p:spTree>
    <p:extLst>
      <p:ext uri="{BB962C8B-B14F-4D97-AF65-F5344CB8AC3E}">
        <p14:creationId xmlns:p14="http://schemas.microsoft.com/office/powerpoint/2010/main" val="8978238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a:t>Support </a:t>
            </a:r>
            <a:r>
              <a:rPr lang="nl-NL" dirty="0" err="1"/>
              <a:t>for</a:t>
            </a:r>
            <a:r>
              <a:rPr lang="nl-NL" dirty="0"/>
              <a:t> </a:t>
            </a:r>
            <a:r>
              <a:rPr lang="nl-NL" dirty="0" err="1"/>
              <a:t>Backup</a:t>
            </a:r>
            <a:r>
              <a:rPr lang="nl-NL" dirty="0"/>
              <a:t> </a:t>
            </a:r>
            <a:r>
              <a:rPr lang="nl-NL" dirty="0" err="1" smtClean="0"/>
              <a:t>Arguments</a:t>
            </a:r>
            <a:r>
              <a:rPr lang="nl-NL" dirty="0" smtClean="0"/>
              <a:t> 1/3</a:t>
            </a:r>
            <a:endParaRPr lang="nl-NL" dirty="0"/>
          </a:p>
        </p:txBody>
      </p:sp>
      <p:graphicFrame>
        <p:nvGraphicFramePr>
          <p:cNvPr id="4" name="Table 3"/>
          <p:cNvGraphicFramePr>
            <a:graphicFrameLocks noGrp="1"/>
          </p:cNvGraphicFramePr>
          <p:nvPr>
            <p:extLst>
              <p:ext uri="{D42A27DB-BD31-4B8C-83A1-F6EECF244321}">
                <p14:modId xmlns:p14="http://schemas.microsoft.com/office/powerpoint/2010/main" val="2673962235"/>
              </p:ext>
            </p:extLst>
          </p:nvPr>
        </p:nvGraphicFramePr>
        <p:xfrm>
          <a:off x="251520" y="2276872"/>
          <a:ext cx="8712968" cy="4206892"/>
        </p:xfrm>
        <a:graphic>
          <a:graphicData uri="http://schemas.openxmlformats.org/drawingml/2006/table">
            <a:tbl>
              <a:tblPr firstRow="1" firstCol="1" bandRow="1">
                <a:tableStyleId>{5C22544A-7EE6-4342-B048-85BDC9FD1C3A}</a:tableStyleId>
              </a:tblPr>
              <a:tblGrid>
                <a:gridCol w="1872208"/>
                <a:gridCol w="1152128"/>
                <a:gridCol w="2232248"/>
                <a:gridCol w="3456384"/>
              </a:tblGrid>
              <a:tr h="90089">
                <a:tc>
                  <a:txBody>
                    <a:bodyPr/>
                    <a:lstStyle/>
                    <a:p>
                      <a:pPr marL="95250" marR="95250">
                        <a:lnSpc>
                          <a:spcPts val="1350"/>
                        </a:lnSpc>
                        <a:spcAft>
                          <a:spcPts val="1000"/>
                        </a:spcAft>
                      </a:pPr>
                      <a:r>
                        <a:rPr lang="nl-NL" sz="1600" dirty="0">
                          <a:effectLst/>
                        </a:rPr>
                        <a:t>Argument</a:t>
                      </a:r>
                      <a:endParaRPr lang="nl-NL" sz="1600" dirty="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Supported</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Exception</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Comments</a:t>
                      </a:r>
                      <a:endParaRPr lang="nl-NL" sz="1600">
                        <a:effectLst/>
                        <a:latin typeface="Calibri"/>
                        <a:ea typeface="Calibri"/>
                        <a:cs typeface="Times New Roman"/>
                      </a:endParaRPr>
                    </a:p>
                  </a:txBody>
                  <a:tcPr marL="18639" marR="18639" marT="23299" marB="23299"/>
                </a:tc>
              </a:tr>
              <a:tr h="93755">
                <a:tc>
                  <a:txBody>
                    <a:bodyPr/>
                    <a:lstStyle/>
                    <a:p>
                      <a:pPr marL="95250" marR="95250">
                        <a:lnSpc>
                          <a:spcPts val="1350"/>
                        </a:lnSpc>
                        <a:spcAft>
                          <a:spcPts val="1000"/>
                        </a:spcAft>
                      </a:pPr>
                      <a:r>
                        <a:rPr lang="nl-NL" sz="1600">
                          <a:effectLst/>
                        </a:rPr>
                        <a:t>DATABASE</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dirty="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LOG</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0" marR="0" marT="0" marB="0" anchor="ctr"/>
                </a:tc>
                <a:tc>
                  <a:txBody>
                    <a:bodyPr/>
                    <a:lstStyle/>
                    <a:p>
                      <a:pPr>
                        <a:lnSpc>
                          <a:spcPct val="115000"/>
                        </a:lnSpc>
                      </a:pPr>
                      <a:endParaRPr lang="nl-NL" sz="1600">
                        <a:effectLst/>
                        <a:latin typeface="Calibri"/>
                      </a:endParaRPr>
                    </a:p>
                  </a:txBody>
                  <a:tcPr marL="0" marR="0" marT="0" marB="0" anchor="ctr"/>
                </a:tc>
                <a:tc>
                  <a:txBody>
                    <a:bodyPr/>
                    <a:lstStyle/>
                    <a:p>
                      <a:pPr>
                        <a:lnSpc>
                          <a:spcPct val="115000"/>
                        </a:lnSpc>
                      </a:pPr>
                      <a:endParaRPr lang="nl-NL" sz="1600">
                        <a:effectLst/>
                        <a:latin typeface="Calibri"/>
                      </a:endParaRPr>
                    </a:p>
                  </a:txBody>
                  <a:tcPr marL="0" marR="0" marT="0" marB="0" anchor="ctr"/>
                </a:tc>
              </a:tr>
              <a:tr h="177072">
                <a:tc>
                  <a:txBody>
                    <a:bodyPr/>
                    <a:lstStyle/>
                    <a:p>
                      <a:pPr marL="95250" marR="95250">
                        <a:lnSpc>
                          <a:spcPts val="1350"/>
                        </a:lnSpc>
                        <a:spcAft>
                          <a:spcPts val="1000"/>
                        </a:spcAft>
                      </a:pPr>
                      <a:r>
                        <a:rPr lang="nl-NL" sz="1600">
                          <a:effectLst/>
                        </a:rPr>
                        <a:t>TO (URL)</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en-US" sz="1600">
                          <a:effectLst/>
                        </a:rPr>
                        <a:t>Unlike DISK and TAPE, URL does not support specifying or creating a logical name.</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en-US" sz="1600">
                          <a:effectLst/>
                        </a:rPr>
                        <a:t>This argument is used to specify the URL path for the backup file.</a:t>
                      </a:r>
                      <a:endParaRPr lang="nl-NL" sz="1600">
                        <a:effectLst/>
                        <a:latin typeface="Calibri"/>
                        <a:ea typeface="Calibri"/>
                        <a:cs typeface="Times New Roman"/>
                      </a:endParaRPr>
                    </a:p>
                  </a:txBody>
                  <a:tcPr marL="18639" marR="18639" marT="23299" marB="23299"/>
                </a:tc>
              </a:tr>
              <a:tr h="93755">
                <a:tc>
                  <a:txBody>
                    <a:bodyPr/>
                    <a:lstStyle/>
                    <a:p>
                      <a:pPr marL="95250" marR="95250">
                        <a:lnSpc>
                          <a:spcPts val="1350"/>
                        </a:lnSpc>
                        <a:spcAft>
                          <a:spcPts val="1000"/>
                        </a:spcAft>
                      </a:pPr>
                      <a:r>
                        <a:rPr lang="nl-NL" sz="1600">
                          <a:effectLst/>
                        </a:rPr>
                        <a:t>MIRROR TO</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WITH OPTIONS:</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264055">
                <a:tc>
                  <a:txBody>
                    <a:bodyPr/>
                    <a:lstStyle/>
                    <a:p>
                      <a:pPr marL="95250" marR="95250">
                        <a:lnSpc>
                          <a:spcPts val="1350"/>
                        </a:lnSpc>
                        <a:spcAft>
                          <a:spcPts val="1000"/>
                        </a:spcAft>
                      </a:pPr>
                      <a:r>
                        <a:rPr lang="nl-NL" sz="1600">
                          <a:effectLst/>
                        </a:rPr>
                        <a:t>CREDENTIAL</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marL="95250" marR="95250">
                        <a:lnSpc>
                          <a:spcPts val="1350"/>
                        </a:lnSpc>
                        <a:spcAft>
                          <a:spcPts val="1000"/>
                        </a:spcAft>
                      </a:pPr>
                      <a:r>
                        <a:rPr lang="en-US" sz="1600">
                          <a:effectLst/>
                        </a:rPr>
                        <a:t>WITH CREDENTIAL is only supported when using BACKUP TO URL option to back up to the Windows Azure Blob storage service.</a:t>
                      </a:r>
                      <a:endParaRPr lang="nl-NL" sz="1600">
                        <a:effectLst/>
                        <a:latin typeface="Calibri"/>
                        <a:ea typeface="Calibri"/>
                        <a:cs typeface="Times New Roman"/>
                      </a:endParaRPr>
                    </a:p>
                  </a:txBody>
                  <a:tcPr marL="18639" marR="18639" marT="23299" marB="23299"/>
                </a:tc>
              </a:tr>
              <a:tr h="93755">
                <a:tc>
                  <a:txBody>
                    <a:bodyPr/>
                    <a:lstStyle/>
                    <a:p>
                      <a:pPr marL="95250" marR="95250">
                        <a:lnSpc>
                          <a:spcPts val="1350"/>
                        </a:lnSpc>
                        <a:spcAft>
                          <a:spcPts val="1000"/>
                        </a:spcAft>
                      </a:pPr>
                      <a:r>
                        <a:rPr lang="nl-NL" sz="1600">
                          <a:effectLst/>
                        </a:rPr>
                        <a:t>DIFFERENTIAL</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COPY_ONLY</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dirty="0">
                        <a:effectLst/>
                        <a:latin typeface="Calibri"/>
                      </a:endParaRPr>
                    </a:p>
                  </a:txBody>
                  <a:tcPr marL="18639" marR="18639" marT="23299" marB="23299"/>
                </a:tc>
              </a:tr>
            </a:tbl>
          </a:graphicData>
        </a:graphic>
      </p:graphicFrame>
    </p:spTree>
    <p:extLst>
      <p:ext uri="{BB962C8B-B14F-4D97-AF65-F5344CB8AC3E}">
        <p14:creationId xmlns:p14="http://schemas.microsoft.com/office/powerpoint/2010/main" val="26466549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a:t>Support </a:t>
            </a:r>
            <a:r>
              <a:rPr lang="nl-NL" dirty="0" err="1"/>
              <a:t>for</a:t>
            </a:r>
            <a:r>
              <a:rPr lang="nl-NL" dirty="0"/>
              <a:t> </a:t>
            </a:r>
            <a:r>
              <a:rPr lang="nl-NL" dirty="0" err="1"/>
              <a:t>Backup</a:t>
            </a:r>
            <a:r>
              <a:rPr lang="nl-NL" dirty="0"/>
              <a:t> </a:t>
            </a:r>
            <a:r>
              <a:rPr lang="nl-NL" dirty="0" err="1" smtClean="0"/>
              <a:t>Arguments</a:t>
            </a:r>
            <a:r>
              <a:rPr lang="nl-NL" dirty="0" smtClean="0"/>
              <a:t> 2/3</a:t>
            </a:r>
            <a:endParaRPr lang="nl-NL" dirty="0"/>
          </a:p>
        </p:txBody>
      </p:sp>
      <p:graphicFrame>
        <p:nvGraphicFramePr>
          <p:cNvPr id="3" name="Table 2"/>
          <p:cNvGraphicFramePr>
            <a:graphicFrameLocks noGrp="1"/>
          </p:cNvGraphicFramePr>
          <p:nvPr>
            <p:extLst>
              <p:ext uri="{D42A27DB-BD31-4B8C-83A1-F6EECF244321}">
                <p14:modId xmlns:p14="http://schemas.microsoft.com/office/powerpoint/2010/main" val="915081485"/>
              </p:ext>
            </p:extLst>
          </p:nvPr>
        </p:nvGraphicFramePr>
        <p:xfrm>
          <a:off x="251520" y="2276872"/>
          <a:ext cx="8712968" cy="3910634"/>
        </p:xfrm>
        <a:graphic>
          <a:graphicData uri="http://schemas.openxmlformats.org/drawingml/2006/table">
            <a:tbl>
              <a:tblPr firstRow="1" firstCol="1" bandRow="1">
                <a:tableStyleId>{5C22544A-7EE6-4342-B048-85BDC9FD1C3A}</a:tableStyleId>
              </a:tblPr>
              <a:tblGrid>
                <a:gridCol w="1872208"/>
                <a:gridCol w="1152128"/>
                <a:gridCol w="2232248"/>
                <a:gridCol w="3456384"/>
              </a:tblGrid>
              <a:tr h="133581">
                <a:tc>
                  <a:txBody>
                    <a:bodyPr/>
                    <a:lstStyle/>
                    <a:p>
                      <a:pPr marL="95250" marR="95250">
                        <a:lnSpc>
                          <a:spcPts val="1350"/>
                        </a:lnSpc>
                        <a:spcAft>
                          <a:spcPts val="1000"/>
                        </a:spcAft>
                      </a:pPr>
                      <a:r>
                        <a:rPr lang="nl-NL" sz="1600" dirty="0">
                          <a:effectLst/>
                        </a:rPr>
                        <a:t>COMPRESSION|NO_COMPRESSION</a:t>
                      </a:r>
                      <a:endParaRPr lang="nl-NL" sz="1600" dirty="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DESCRIPTION</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NAME</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EXPIREDATE | RETAINDAYS</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251629">
                <a:tc>
                  <a:txBody>
                    <a:bodyPr/>
                    <a:lstStyle/>
                    <a:p>
                      <a:pPr marL="95250" marR="95250">
                        <a:lnSpc>
                          <a:spcPts val="1350"/>
                        </a:lnSpc>
                        <a:spcAft>
                          <a:spcPts val="1000"/>
                        </a:spcAft>
                      </a:pPr>
                      <a:r>
                        <a:rPr lang="nl-NL" sz="1600">
                          <a:effectLst/>
                        </a:rPr>
                        <a:t>NOINIT | INIT</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marL="95250" marR="95250">
                        <a:lnSpc>
                          <a:spcPts val="1350"/>
                        </a:lnSpc>
                        <a:spcAft>
                          <a:spcPts val="1000"/>
                        </a:spcAft>
                      </a:pPr>
                      <a:r>
                        <a:rPr lang="en-US" sz="1600" dirty="0">
                          <a:effectLst/>
                        </a:rPr>
                        <a:t>This option is ignored if used.</a:t>
                      </a:r>
                      <a:endParaRPr lang="nl-NL" sz="1600" dirty="0">
                        <a:effectLst/>
                      </a:endParaRPr>
                    </a:p>
                    <a:p>
                      <a:pPr marL="95250" marR="95250">
                        <a:lnSpc>
                          <a:spcPts val="1350"/>
                        </a:lnSpc>
                        <a:spcAft>
                          <a:spcPts val="1000"/>
                        </a:spcAft>
                      </a:pPr>
                      <a:r>
                        <a:rPr lang="en-US" sz="1600" dirty="0">
                          <a:effectLst/>
                        </a:rPr>
                        <a:t>Appending to blobs is not possible. To overwrite a backup use the FORMAT argument.</a:t>
                      </a:r>
                      <a:endParaRPr lang="nl-NL" sz="1600" dirty="0">
                        <a:effectLst/>
                        <a:latin typeface="Calibri"/>
                        <a:ea typeface="Calibri"/>
                        <a:cs typeface="Times New Roman"/>
                      </a:endParaRPr>
                    </a:p>
                  </a:txBody>
                  <a:tcPr marL="18639" marR="18639" marT="23299" marB="23299"/>
                </a:tc>
              </a:tr>
              <a:tr h="93755">
                <a:tc>
                  <a:txBody>
                    <a:bodyPr/>
                    <a:lstStyle/>
                    <a:p>
                      <a:pPr marL="95250" marR="95250">
                        <a:lnSpc>
                          <a:spcPts val="1350"/>
                        </a:lnSpc>
                        <a:spcAft>
                          <a:spcPts val="1000"/>
                        </a:spcAft>
                      </a:pPr>
                      <a:r>
                        <a:rPr lang="nl-NL" sz="1600">
                          <a:effectLst/>
                        </a:rPr>
                        <a:t>NOSKIP | SKIP</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dirty="0">
                        <a:effectLst/>
                        <a:latin typeface="Calibri"/>
                      </a:endParaRPr>
                    </a:p>
                  </a:txBody>
                  <a:tcPr marL="18639" marR="18639" marT="23299" marB="23299"/>
                </a:tc>
              </a:tr>
              <a:tr h="338611">
                <a:tc>
                  <a:txBody>
                    <a:bodyPr/>
                    <a:lstStyle/>
                    <a:p>
                      <a:pPr marL="95250" marR="95250">
                        <a:lnSpc>
                          <a:spcPts val="1350"/>
                        </a:lnSpc>
                        <a:spcAft>
                          <a:spcPts val="1000"/>
                        </a:spcAft>
                      </a:pPr>
                      <a:r>
                        <a:rPr lang="nl-NL" sz="1600">
                          <a:effectLst/>
                        </a:rPr>
                        <a:t>NOFORMAT | FORMAT</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marL="95250" marR="95250">
                        <a:lnSpc>
                          <a:spcPts val="1350"/>
                        </a:lnSpc>
                        <a:spcAft>
                          <a:spcPts val="1000"/>
                        </a:spcAft>
                      </a:pPr>
                      <a:r>
                        <a:rPr lang="en-US" sz="1600" dirty="0">
                          <a:effectLst/>
                        </a:rPr>
                        <a:t>This option is ignored if used.</a:t>
                      </a:r>
                      <a:endParaRPr lang="nl-NL" sz="1600" dirty="0">
                        <a:effectLst/>
                      </a:endParaRPr>
                    </a:p>
                    <a:p>
                      <a:pPr marL="95250" marR="95250">
                        <a:lnSpc>
                          <a:spcPts val="1350"/>
                        </a:lnSpc>
                        <a:spcAft>
                          <a:spcPts val="1000"/>
                        </a:spcAft>
                      </a:pPr>
                      <a:r>
                        <a:rPr lang="en-US" sz="1600" dirty="0">
                          <a:effectLst/>
                        </a:rPr>
                        <a:t>A backup taken to an existing blob fails unless WITH FORMAT is specified. The existing blob is overwritten when WITH FORMAT is specified.</a:t>
                      </a:r>
                      <a:endParaRPr lang="nl-NL" sz="1600" dirty="0">
                        <a:effectLst/>
                        <a:latin typeface="Calibri"/>
                        <a:ea typeface="Calibri"/>
                        <a:cs typeface="Times New Roman"/>
                      </a:endParaRPr>
                    </a:p>
                  </a:txBody>
                  <a:tcPr marL="18639" marR="18639" marT="23299" marB="23299"/>
                </a:tc>
              </a:tr>
            </a:tbl>
          </a:graphicData>
        </a:graphic>
      </p:graphicFrame>
    </p:spTree>
    <p:extLst>
      <p:ext uri="{BB962C8B-B14F-4D97-AF65-F5344CB8AC3E}">
        <p14:creationId xmlns:p14="http://schemas.microsoft.com/office/powerpoint/2010/main" val="9898983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a:t>Support </a:t>
            </a:r>
            <a:r>
              <a:rPr lang="nl-NL" dirty="0" err="1"/>
              <a:t>for</a:t>
            </a:r>
            <a:r>
              <a:rPr lang="nl-NL" dirty="0"/>
              <a:t> </a:t>
            </a:r>
            <a:r>
              <a:rPr lang="nl-NL" dirty="0" err="1"/>
              <a:t>Backup</a:t>
            </a:r>
            <a:r>
              <a:rPr lang="nl-NL" dirty="0"/>
              <a:t> </a:t>
            </a:r>
            <a:r>
              <a:rPr lang="nl-NL" dirty="0" err="1" smtClean="0"/>
              <a:t>Arguments</a:t>
            </a:r>
            <a:r>
              <a:rPr lang="nl-NL" dirty="0" smtClean="0"/>
              <a:t> 3/3</a:t>
            </a:r>
            <a:endParaRPr lang="nl-NL" dirty="0"/>
          </a:p>
        </p:txBody>
      </p:sp>
      <p:graphicFrame>
        <p:nvGraphicFramePr>
          <p:cNvPr id="4" name="Table 3"/>
          <p:cNvGraphicFramePr>
            <a:graphicFrameLocks noGrp="1"/>
          </p:cNvGraphicFramePr>
          <p:nvPr>
            <p:extLst>
              <p:ext uri="{D42A27DB-BD31-4B8C-83A1-F6EECF244321}">
                <p14:modId xmlns:p14="http://schemas.microsoft.com/office/powerpoint/2010/main" val="3033053330"/>
              </p:ext>
            </p:extLst>
          </p:nvPr>
        </p:nvGraphicFramePr>
        <p:xfrm>
          <a:off x="323528" y="1628800"/>
          <a:ext cx="8712968" cy="4477888"/>
        </p:xfrm>
        <a:graphic>
          <a:graphicData uri="http://schemas.openxmlformats.org/drawingml/2006/table">
            <a:tbl>
              <a:tblPr firstRow="1" firstCol="1" bandRow="1">
                <a:tableStyleId>{5C22544A-7EE6-4342-B048-85BDC9FD1C3A}</a:tableStyleId>
              </a:tblPr>
              <a:tblGrid>
                <a:gridCol w="2088232"/>
                <a:gridCol w="936104"/>
                <a:gridCol w="2232248"/>
                <a:gridCol w="3456384"/>
              </a:tblGrid>
              <a:tr h="258182">
                <a:tc>
                  <a:txBody>
                    <a:bodyPr/>
                    <a:lstStyle/>
                    <a:p>
                      <a:pPr marL="95250" marR="95250">
                        <a:lnSpc>
                          <a:spcPts val="1350"/>
                        </a:lnSpc>
                        <a:spcAft>
                          <a:spcPts val="1000"/>
                        </a:spcAft>
                      </a:pPr>
                      <a:r>
                        <a:rPr lang="nl-NL" sz="1600">
                          <a:effectLst/>
                        </a:rPr>
                        <a:t>MEDIADESCRIPTION</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MEDIANAME</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BLOCKSIZE</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BUFFERCOUNT</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MAXTRANSFERSIZE</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nl-NL" sz="1600">
                          <a:effectLst/>
                        </a:rPr>
                        <a:t>NO_CHECKSUM | CHECKSUM</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133581">
                <a:tc>
                  <a:txBody>
                    <a:bodyPr/>
                    <a:lstStyle/>
                    <a:p>
                      <a:pPr marL="95250" marR="95250">
                        <a:lnSpc>
                          <a:spcPts val="1350"/>
                        </a:lnSpc>
                        <a:spcAft>
                          <a:spcPts val="1000"/>
                        </a:spcAft>
                      </a:pPr>
                      <a:r>
                        <a:rPr lang="en-US" sz="1600">
                          <a:effectLst/>
                        </a:rPr>
                        <a:t>STOP_ON_ERROR | CONTINUE_AFTER_ERROR</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en-US"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en-US" sz="1600">
                          <a:effectLst/>
                        </a:rPr>
                        <a:t>STATS</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en-US"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en-US" sz="1600">
                          <a:effectLst/>
                        </a:rPr>
                        <a:t>REWIND | NOREWIND</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en-US"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en-US" sz="1600">
                          <a:effectLst/>
                        </a:rPr>
                        <a:t>UNLOAD | NOUNLOAD</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en-US"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en-US" sz="1600">
                          <a:effectLst/>
                        </a:rPr>
                        <a:t>NORECOVERY | STANDBY</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en-US"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r>
              <a:tr h="93755">
                <a:tc>
                  <a:txBody>
                    <a:bodyPr/>
                    <a:lstStyle/>
                    <a:p>
                      <a:pPr marL="95250" marR="95250">
                        <a:lnSpc>
                          <a:spcPts val="1350"/>
                        </a:lnSpc>
                        <a:spcAft>
                          <a:spcPts val="1000"/>
                        </a:spcAft>
                      </a:pPr>
                      <a:r>
                        <a:rPr lang="en-US" sz="1600">
                          <a:effectLst/>
                        </a:rPr>
                        <a:t>NO_TRUNCATE</a:t>
                      </a:r>
                      <a:endParaRPr lang="nl-NL" sz="1600">
                        <a:effectLst/>
                        <a:latin typeface="Calibri"/>
                        <a:ea typeface="Calibri"/>
                        <a:cs typeface="Times New Roman"/>
                      </a:endParaRPr>
                    </a:p>
                  </a:txBody>
                  <a:tcPr marL="18639" marR="18639" marT="23299" marB="23299"/>
                </a:tc>
                <a:tc>
                  <a:txBody>
                    <a:bodyPr/>
                    <a:lstStyle/>
                    <a:p>
                      <a:pPr marL="95250" marR="95250">
                        <a:lnSpc>
                          <a:spcPts val="1350"/>
                        </a:lnSpc>
                        <a:spcAft>
                          <a:spcPts val="1000"/>
                        </a:spcAft>
                      </a:pPr>
                      <a:r>
                        <a:rPr lang="en-US" sz="1600">
                          <a:effectLst/>
                        </a:rPr>
                        <a:t>√</a:t>
                      </a:r>
                      <a:endParaRPr lang="nl-NL" sz="1600">
                        <a:effectLst/>
                        <a:latin typeface="Calibri"/>
                        <a:ea typeface="Calibri"/>
                        <a:cs typeface="Times New Roman"/>
                      </a:endParaRPr>
                    </a:p>
                  </a:txBody>
                  <a:tcPr marL="18639" marR="18639" marT="23299" marB="23299"/>
                </a:tc>
                <a:tc>
                  <a:txBody>
                    <a:bodyPr/>
                    <a:lstStyle/>
                    <a:p>
                      <a:pPr>
                        <a:lnSpc>
                          <a:spcPct val="115000"/>
                        </a:lnSpc>
                      </a:pPr>
                      <a:endParaRPr lang="nl-NL" sz="1600">
                        <a:effectLst/>
                        <a:latin typeface="Calibri"/>
                      </a:endParaRPr>
                    </a:p>
                  </a:txBody>
                  <a:tcPr marL="18639" marR="18639" marT="23299" marB="23299"/>
                </a:tc>
                <a:tc>
                  <a:txBody>
                    <a:bodyPr/>
                    <a:lstStyle/>
                    <a:p>
                      <a:pPr>
                        <a:lnSpc>
                          <a:spcPct val="115000"/>
                        </a:lnSpc>
                      </a:pPr>
                      <a:endParaRPr lang="nl-NL" sz="1600" dirty="0">
                        <a:effectLst/>
                        <a:latin typeface="Calibri"/>
                      </a:endParaRPr>
                    </a:p>
                  </a:txBody>
                  <a:tcPr marL="18639" marR="18639" marT="23299" marB="23299"/>
                </a:tc>
              </a:tr>
            </a:tbl>
          </a:graphicData>
        </a:graphic>
      </p:graphicFrame>
    </p:spTree>
    <p:extLst>
      <p:ext uri="{BB962C8B-B14F-4D97-AF65-F5344CB8AC3E}">
        <p14:creationId xmlns:p14="http://schemas.microsoft.com/office/powerpoint/2010/main" val="236488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a:t>Support </a:t>
            </a:r>
            <a:r>
              <a:rPr lang="nl-NL" dirty="0" err="1"/>
              <a:t>for</a:t>
            </a:r>
            <a:r>
              <a:rPr lang="nl-NL" dirty="0"/>
              <a:t> </a:t>
            </a:r>
            <a:r>
              <a:rPr lang="nl-NL" dirty="0" err="1"/>
              <a:t>Restore</a:t>
            </a:r>
            <a:r>
              <a:rPr lang="nl-NL" dirty="0"/>
              <a:t> </a:t>
            </a:r>
            <a:r>
              <a:rPr lang="nl-NL" dirty="0" err="1" smtClean="0"/>
              <a:t>Arguments</a:t>
            </a:r>
            <a:r>
              <a:rPr lang="nl-NL" dirty="0"/>
              <a:t> </a:t>
            </a:r>
            <a:r>
              <a:rPr lang="nl-NL" dirty="0" smtClean="0"/>
              <a:t>1/3</a:t>
            </a:r>
            <a:endParaRPr lang="nl-NL" dirty="0"/>
          </a:p>
        </p:txBody>
      </p:sp>
      <p:graphicFrame>
        <p:nvGraphicFramePr>
          <p:cNvPr id="3" name="Table 2"/>
          <p:cNvGraphicFramePr>
            <a:graphicFrameLocks noGrp="1"/>
          </p:cNvGraphicFramePr>
          <p:nvPr>
            <p:extLst>
              <p:ext uri="{D42A27DB-BD31-4B8C-83A1-F6EECF244321}">
                <p14:modId xmlns:p14="http://schemas.microsoft.com/office/powerpoint/2010/main" val="1331290502"/>
              </p:ext>
            </p:extLst>
          </p:nvPr>
        </p:nvGraphicFramePr>
        <p:xfrm>
          <a:off x="323528" y="2492896"/>
          <a:ext cx="8568951" cy="3678894"/>
        </p:xfrm>
        <a:graphic>
          <a:graphicData uri="http://schemas.openxmlformats.org/drawingml/2006/table">
            <a:tbl>
              <a:tblPr firstRow="1" firstCol="1" bandRow="1">
                <a:tableStyleId>{5C22544A-7EE6-4342-B048-85BDC9FD1C3A}</a:tableStyleId>
              </a:tblPr>
              <a:tblGrid>
                <a:gridCol w="3593245"/>
                <a:gridCol w="727234"/>
                <a:gridCol w="792088"/>
                <a:gridCol w="3456384"/>
              </a:tblGrid>
              <a:tr h="85110">
                <a:tc>
                  <a:txBody>
                    <a:bodyPr/>
                    <a:lstStyle/>
                    <a:p>
                      <a:pPr marL="95250" marR="95250">
                        <a:lnSpc>
                          <a:spcPts val="1350"/>
                        </a:lnSpc>
                        <a:spcAft>
                          <a:spcPts val="1000"/>
                        </a:spcAft>
                      </a:pPr>
                      <a:r>
                        <a:rPr lang="nl-NL" sz="1600" dirty="0">
                          <a:effectLst/>
                        </a:rPr>
                        <a:t>Argument</a:t>
                      </a:r>
                      <a:endParaRPr lang="nl-NL" sz="1600" dirty="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Supported</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Exceptions</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Comments</a:t>
                      </a:r>
                      <a:endParaRPr lang="nl-NL" sz="1600">
                        <a:effectLst/>
                        <a:latin typeface="Calibri"/>
                        <a:ea typeface="Calibri"/>
                        <a:cs typeface="Times New Roman"/>
                      </a:endParaRPr>
                    </a:p>
                  </a:txBody>
                  <a:tcPr marL="17609" marR="17609" marT="22011" marB="22011"/>
                </a:tc>
              </a:tr>
              <a:tr h="88573">
                <a:tc>
                  <a:txBody>
                    <a:bodyPr/>
                    <a:lstStyle/>
                    <a:p>
                      <a:pPr marL="95250" marR="95250">
                        <a:lnSpc>
                          <a:spcPts val="1350"/>
                        </a:lnSpc>
                        <a:spcAft>
                          <a:spcPts val="1000"/>
                        </a:spcAft>
                      </a:pPr>
                      <a:r>
                        <a:rPr lang="nl-NL" sz="1600">
                          <a:effectLst/>
                        </a:rPr>
                        <a:t>DATABASE</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dirty="0">
                          <a:effectLst/>
                        </a:rPr>
                        <a:t>LOG</a:t>
                      </a:r>
                      <a:endParaRPr lang="nl-NL" sz="1600" dirty="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167284">
                <a:tc>
                  <a:txBody>
                    <a:bodyPr/>
                    <a:lstStyle/>
                    <a:p>
                      <a:pPr marL="95250" marR="95250">
                        <a:lnSpc>
                          <a:spcPts val="1350"/>
                        </a:lnSpc>
                        <a:spcAft>
                          <a:spcPts val="1000"/>
                        </a:spcAft>
                      </a:pPr>
                      <a:r>
                        <a:rPr lang="nl-NL" sz="1600">
                          <a:effectLst/>
                        </a:rPr>
                        <a:t>FROM (URL)</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marL="95250" marR="95250">
                        <a:lnSpc>
                          <a:spcPts val="1350"/>
                        </a:lnSpc>
                        <a:spcAft>
                          <a:spcPts val="1000"/>
                        </a:spcAft>
                      </a:pPr>
                      <a:r>
                        <a:rPr lang="en-US" sz="1600">
                          <a:effectLst/>
                        </a:rPr>
                        <a:t>The FROM URL argument is used to specify the URL path for the backup file.</a:t>
                      </a:r>
                      <a:endParaRPr lang="nl-NL" sz="1600">
                        <a:effectLst/>
                        <a:latin typeface="Calibri"/>
                        <a:ea typeface="Calibri"/>
                        <a:cs typeface="Times New Roman"/>
                      </a:endParaRPr>
                    </a:p>
                  </a:txBody>
                  <a:tcPr marL="17609" marR="17609" marT="22011" marB="22011"/>
                </a:tc>
              </a:tr>
              <a:tr h="88573">
                <a:tc>
                  <a:txBody>
                    <a:bodyPr/>
                    <a:lstStyle/>
                    <a:p>
                      <a:pPr marL="95250" marR="95250">
                        <a:lnSpc>
                          <a:spcPts val="1350"/>
                        </a:lnSpc>
                        <a:spcAft>
                          <a:spcPts val="1000"/>
                        </a:spcAft>
                      </a:pPr>
                      <a:r>
                        <a:rPr lang="nl-NL" sz="1600">
                          <a:effectLst/>
                        </a:rPr>
                        <a:t>WITH Options:</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249459">
                <a:tc>
                  <a:txBody>
                    <a:bodyPr/>
                    <a:lstStyle/>
                    <a:p>
                      <a:pPr marL="95250" marR="95250">
                        <a:lnSpc>
                          <a:spcPts val="1350"/>
                        </a:lnSpc>
                        <a:spcAft>
                          <a:spcPts val="1000"/>
                        </a:spcAft>
                      </a:pPr>
                      <a:r>
                        <a:rPr lang="nl-NL" sz="1600">
                          <a:effectLst/>
                        </a:rPr>
                        <a:t>CREDENTIAL</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marL="95250" marR="95250">
                        <a:lnSpc>
                          <a:spcPts val="1350"/>
                        </a:lnSpc>
                        <a:spcAft>
                          <a:spcPts val="1000"/>
                        </a:spcAft>
                      </a:pPr>
                      <a:r>
                        <a:rPr lang="en-US" sz="1600">
                          <a:effectLst/>
                        </a:rPr>
                        <a:t>WITH CREDENTIAL is only supported when using RESTORE FROM URL option to restore from Windows Azure Blob Storage service.</a:t>
                      </a:r>
                      <a:endParaRPr lang="nl-NL" sz="1600">
                        <a:effectLst/>
                        <a:latin typeface="Calibri"/>
                        <a:ea typeface="Calibri"/>
                        <a:cs typeface="Times New Roman"/>
                      </a:endParaRPr>
                    </a:p>
                  </a:txBody>
                  <a:tcPr marL="17609" marR="17609" marT="22011" marB="22011"/>
                </a:tc>
              </a:tr>
              <a:tr h="88573">
                <a:tc>
                  <a:txBody>
                    <a:bodyPr/>
                    <a:lstStyle/>
                    <a:p>
                      <a:pPr marL="95250" marR="95250">
                        <a:lnSpc>
                          <a:spcPts val="1350"/>
                        </a:lnSpc>
                        <a:spcAft>
                          <a:spcPts val="1000"/>
                        </a:spcAft>
                      </a:pPr>
                      <a:r>
                        <a:rPr lang="nl-NL" sz="1600">
                          <a:effectLst/>
                        </a:rPr>
                        <a:t>PARTIAL</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126197">
                <a:tc>
                  <a:txBody>
                    <a:bodyPr/>
                    <a:lstStyle/>
                    <a:p>
                      <a:pPr marL="95250" marR="95250">
                        <a:lnSpc>
                          <a:spcPts val="1350"/>
                        </a:lnSpc>
                        <a:spcAft>
                          <a:spcPts val="1000"/>
                        </a:spcAft>
                      </a:pPr>
                      <a:r>
                        <a:rPr lang="nl-NL" sz="1600">
                          <a:effectLst/>
                        </a:rPr>
                        <a:t>RECOVERY | NORECOVERY | STANDBY</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LOADHISTORY</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dirty="0">
                        <a:effectLst/>
                        <a:latin typeface="Calibri"/>
                      </a:endParaRPr>
                    </a:p>
                  </a:txBody>
                  <a:tcPr marL="17609" marR="17609" marT="22011" marB="22011"/>
                </a:tc>
              </a:tr>
            </a:tbl>
          </a:graphicData>
        </a:graphic>
      </p:graphicFrame>
    </p:spTree>
    <p:extLst>
      <p:ext uri="{BB962C8B-B14F-4D97-AF65-F5344CB8AC3E}">
        <p14:creationId xmlns:p14="http://schemas.microsoft.com/office/powerpoint/2010/main" val="14116127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a:t>Support </a:t>
            </a:r>
            <a:r>
              <a:rPr lang="nl-NL" dirty="0" err="1"/>
              <a:t>for</a:t>
            </a:r>
            <a:r>
              <a:rPr lang="nl-NL" dirty="0"/>
              <a:t> </a:t>
            </a:r>
            <a:r>
              <a:rPr lang="nl-NL" dirty="0" err="1"/>
              <a:t>Restore</a:t>
            </a:r>
            <a:r>
              <a:rPr lang="nl-NL" dirty="0"/>
              <a:t> </a:t>
            </a:r>
            <a:r>
              <a:rPr lang="nl-NL" dirty="0" err="1" smtClean="0"/>
              <a:t>Arguments</a:t>
            </a:r>
            <a:r>
              <a:rPr lang="nl-NL" dirty="0"/>
              <a:t> 2</a:t>
            </a:r>
            <a:r>
              <a:rPr lang="nl-NL" dirty="0" smtClean="0"/>
              <a:t>/3</a:t>
            </a:r>
            <a:endParaRPr lang="nl-NL" dirty="0"/>
          </a:p>
        </p:txBody>
      </p:sp>
      <p:graphicFrame>
        <p:nvGraphicFramePr>
          <p:cNvPr id="4" name="Table 3"/>
          <p:cNvGraphicFramePr>
            <a:graphicFrameLocks noGrp="1"/>
          </p:cNvGraphicFramePr>
          <p:nvPr>
            <p:extLst>
              <p:ext uri="{D42A27DB-BD31-4B8C-83A1-F6EECF244321}">
                <p14:modId xmlns:p14="http://schemas.microsoft.com/office/powerpoint/2010/main" val="4026141856"/>
              </p:ext>
            </p:extLst>
          </p:nvPr>
        </p:nvGraphicFramePr>
        <p:xfrm>
          <a:off x="323528" y="2204864"/>
          <a:ext cx="8568951" cy="4061926"/>
        </p:xfrm>
        <a:graphic>
          <a:graphicData uri="http://schemas.openxmlformats.org/drawingml/2006/table">
            <a:tbl>
              <a:tblPr firstRow="1" firstCol="1" bandRow="1">
                <a:tableStyleId>{5C22544A-7EE6-4342-B048-85BDC9FD1C3A}</a:tableStyleId>
              </a:tblPr>
              <a:tblGrid>
                <a:gridCol w="3593245"/>
                <a:gridCol w="727234"/>
                <a:gridCol w="792088"/>
                <a:gridCol w="3456384"/>
              </a:tblGrid>
              <a:tr h="88573">
                <a:tc>
                  <a:txBody>
                    <a:bodyPr/>
                    <a:lstStyle/>
                    <a:p>
                      <a:pPr marL="95250" marR="95250">
                        <a:lnSpc>
                          <a:spcPts val="1350"/>
                        </a:lnSpc>
                        <a:spcAft>
                          <a:spcPts val="1000"/>
                        </a:spcAft>
                      </a:pPr>
                      <a:r>
                        <a:rPr lang="nl-NL" sz="1600">
                          <a:effectLst/>
                        </a:rPr>
                        <a:t>MOVE</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REPLACE</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RESTART</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RESTRICTED_USER</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FILE</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PASSWORD</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MEDIANAME</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MEDIAPASSWORD</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454896">
                <a:tc>
                  <a:txBody>
                    <a:bodyPr/>
                    <a:lstStyle/>
                    <a:p>
                      <a:pPr marL="95250" marR="95250">
                        <a:lnSpc>
                          <a:spcPts val="1350"/>
                        </a:lnSpc>
                        <a:spcAft>
                          <a:spcPts val="1000"/>
                        </a:spcAft>
                      </a:pPr>
                      <a:r>
                        <a:rPr lang="nl-NL" sz="1600">
                          <a:effectLst/>
                        </a:rPr>
                        <a:t>BLOCKSIZE</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marL="95250" marR="95250">
                        <a:lnSpc>
                          <a:spcPts val="1350"/>
                        </a:lnSpc>
                        <a:spcAft>
                          <a:spcPts val="1000"/>
                        </a:spcAft>
                      </a:pPr>
                      <a:r>
                        <a:rPr lang="en-US" sz="1600" dirty="0">
                          <a:effectLst/>
                        </a:rPr>
                        <a:t>Required if restoring from a compressed backup created using the BACKUP TO URL option, and the value must be set to 65536. When restoring from a backup file first created on a disk and then uploaded to Windows Azure Blob storage, specifying block size is not required.</a:t>
                      </a:r>
                      <a:endParaRPr lang="nl-NL" sz="1600" dirty="0">
                        <a:effectLst/>
                        <a:latin typeface="Calibri"/>
                        <a:ea typeface="Calibri"/>
                        <a:cs typeface="Times New Roman"/>
                      </a:endParaRPr>
                    </a:p>
                  </a:txBody>
                  <a:tcPr marL="17609" marR="17609" marT="22011" marB="22011"/>
                </a:tc>
              </a:tr>
            </a:tbl>
          </a:graphicData>
        </a:graphic>
      </p:graphicFrame>
    </p:spTree>
    <p:extLst>
      <p:ext uri="{BB962C8B-B14F-4D97-AF65-F5344CB8AC3E}">
        <p14:creationId xmlns:p14="http://schemas.microsoft.com/office/powerpoint/2010/main" val="12392429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a:t>Support </a:t>
            </a:r>
            <a:r>
              <a:rPr lang="nl-NL" dirty="0" err="1"/>
              <a:t>for</a:t>
            </a:r>
            <a:r>
              <a:rPr lang="nl-NL" dirty="0"/>
              <a:t> </a:t>
            </a:r>
            <a:r>
              <a:rPr lang="nl-NL" dirty="0" err="1"/>
              <a:t>Restore</a:t>
            </a:r>
            <a:r>
              <a:rPr lang="nl-NL" dirty="0"/>
              <a:t> </a:t>
            </a:r>
            <a:r>
              <a:rPr lang="nl-NL" dirty="0" err="1" smtClean="0"/>
              <a:t>Arguments</a:t>
            </a:r>
            <a:r>
              <a:rPr lang="nl-NL" dirty="0"/>
              <a:t> </a:t>
            </a:r>
            <a:r>
              <a:rPr lang="nl-NL" dirty="0" smtClean="0"/>
              <a:t>3/3</a:t>
            </a:r>
            <a:endParaRPr lang="nl-NL" dirty="0"/>
          </a:p>
        </p:txBody>
      </p:sp>
      <p:graphicFrame>
        <p:nvGraphicFramePr>
          <p:cNvPr id="3" name="Table 2"/>
          <p:cNvGraphicFramePr>
            <a:graphicFrameLocks noGrp="1"/>
          </p:cNvGraphicFramePr>
          <p:nvPr>
            <p:extLst>
              <p:ext uri="{D42A27DB-BD31-4B8C-83A1-F6EECF244321}">
                <p14:modId xmlns:p14="http://schemas.microsoft.com/office/powerpoint/2010/main" val="2878040432"/>
              </p:ext>
            </p:extLst>
          </p:nvPr>
        </p:nvGraphicFramePr>
        <p:xfrm>
          <a:off x="323528" y="2204864"/>
          <a:ext cx="8568951" cy="4280098"/>
        </p:xfrm>
        <a:graphic>
          <a:graphicData uri="http://schemas.openxmlformats.org/drawingml/2006/table">
            <a:tbl>
              <a:tblPr firstRow="1" firstCol="1" bandRow="1">
                <a:tableStyleId>{5C22544A-7EE6-4342-B048-85BDC9FD1C3A}</a:tableStyleId>
              </a:tblPr>
              <a:tblGrid>
                <a:gridCol w="3593245"/>
                <a:gridCol w="727234"/>
                <a:gridCol w="792088"/>
                <a:gridCol w="3456384"/>
              </a:tblGrid>
              <a:tr h="88573">
                <a:tc>
                  <a:txBody>
                    <a:bodyPr/>
                    <a:lstStyle/>
                    <a:p>
                      <a:pPr marL="95250" marR="95250">
                        <a:lnSpc>
                          <a:spcPts val="1350"/>
                        </a:lnSpc>
                        <a:spcAft>
                          <a:spcPts val="1000"/>
                        </a:spcAft>
                      </a:pPr>
                      <a:r>
                        <a:rPr lang="nl-NL" sz="1600">
                          <a:effectLst/>
                        </a:rPr>
                        <a:t>BUFFERCOUNT</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MAXTRANSFERSIZE</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CHECKSUM | NO_CHECKSUM</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126197">
                <a:tc>
                  <a:txBody>
                    <a:bodyPr/>
                    <a:lstStyle/>
                    <a:p>
                      <a:pPr marL="95250" marR="95250">
                        <a:lnSpc>
                          <a:spcPts val="1350"/>
                        </a:lnSpc>
                        <a:spcAft>
                          <a:spcPts val="1000"/>
                        </a:spcAft>
                      </a:pPr>
                      <a:r>
                        <a:rPr lang="en-US" sz="1600">
                          <a:effectLst/>
                        </a:rPr>
                        <a:t>STOP_ON_ERROR | CONTINUE_AFTER_ERROR</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FILESTREAM</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STATS</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REWIND | NOREWIND</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UNLOAD | NOUNLOAD</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KEEP_REPLICATION</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88573">
                <a:tc>
                  <a:txBody>
                    <a:bodyPr/>
                    <a:lstStyle/>
                    <a:p>
                      <a:pPr marL="95250" marR="95250">
                        <a:lnSpc>
                          <a:spcPts val="1350"/>
                        </a:lnSpc>
                        <a:spcAft>
                          <a:spcPts val="1000"/>
                        </a:spcAft>
                      </a:pPr>
                      <a:r>
                        <a:rPr lang="nl-NL" sz="1600">
                          <a:effectLst/>
                        </a:rPr>
                        <a:t>KEEP_CDC</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nl-NL"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167284">
                <a:tc>
                  <a:txBody>
                    <a:bodyPr/>
                    <a:lstStyle/>
                    <a:p>
                      <a:pPr marL="95250" marR="95250">
                        <a:lnSpc>
                          <a:spcPts val="1350"/>
                        </a:lnSpc>
                        <a:spcAft>
                          <a:spcPts val="1000"/>
                        </a:spcAft>
                      </a:pPr>
                      <a:r>
                        <a:rPr lang="en-US" sz="1600">
                          <a:effectLst/>
                        </a:rPr>
                        <a:t>ENABLE_BROKER | ERROR_BROKER_CONVERSATIONS | NEW_BROKER</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en-US"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r>
              <a:tr h="126197">
                <a:tc>
                  <a:txBody>
                    <a:bodyPr/>
                    <a:lstStyle/>
                    <a:p>
                      <a:pPr marL="95250" marR="95250">
                        <a:lnSpc>
                          <a:spcPts val="1350"/>
                        </a:lnSpc>
                        <a:spcAft>
                          <a:spcPts val="1000"/>
                        </a:spcAft>
                      </a:pPr>
                      <a:r>
                        <a:rPr lang="en-US" sz="1600">
                          <a:effectLst/>
                        </a:rPr>
                        <a:t>STOPAT | STOPATMARK | STOPBEFOREMARK</a:t>
                      </a:r>
                      <a:endParaRPr lang="nl-NL" sz="1600">
                        <a:effectLst/>
                        <a:latin typeface="Calibri"/>
                        <a:ea typeface="Calibri"/>
                        <a:cs typeface="Times New Roman"/>
                      </a:endParaRPr>
                    </a:p>
                  </a:txBody>
                  <a:tcPr marL="17609" marR="17609" marT="22011" marB="22011"/>
                </a:tc>
                <a:tc>
                  <a:txBody>
                    <a:bodyPr/>
                    <a:lstStyle/>
                    <a:p>
                      <a:pPr marL="95250" marR="95250">
                        <a:lnSpc>
                          <a:spcPts val="1350"/>
                        </a:lnSpc>
                        <a:spcAft>
                          <a:spcPts val="1000"/>
                        </a:spcAft>
                      </a:pPr>
                      <a:r>
                        <a:rPr lang="en-US" sz="1600">
                          <a:effectLst/>
                        </a:rPr>
                        <a:t>√</a:t>
                      </a:r>
                      <a:endParaRPr lang="nl-NL" sz="1600">
                        <a:effectLst/>
                        <a:latin typeface="Calibri"/>
                        <a:ea typeface="Calibri"/>
                        <a:cs typeface="Times New Roman"/>
                      </a:endParaRPr>
                    </a:p>
                  </a:txBody>
                  <a:tcPr marL="17609" marR="17609" marT="22011" marB="22011"/>
                </a:tc>
                <a:tc>
                  <a:txBody>
                    <a:bodyPr/>
                    <a:lstStyle/>
                    <a:p>
                      <a:pPr>
                        <a:lnSpc>
                          <a:spcPct val="115000"/>
                        </a:lnSpc>
                      </a:pPr>
                      <a:endParaRPr lang="nl-NL" sz="1600">
                        <a:effectLst/>
                        <a:latin typeface="Calibri"/>
                      </a:endParaRPr>
                    </a:p>
                  </a:txBody>
                  <a:tcPr marL="17609" marR="17609" marT="22011" marB="22011"/>
                </a:tc>
                <a:tc>
                  <a:txBody>
                    <a:bodyPr/>
                    <a:lstStyle/>
                    <a:p>
                      <a:pPr>
                        <a:lnSpc>
                          <a:spcPct val="115000"/>
                        </a:lnSpc>
                      </a:pPr>
                      <a:endParaRPr lang="nl-NL" sz="1600" dirty="0">
                        <a:effectLst/>
                        <a:latin typeface="Calibri"/>
                      </a:endParaRPr>
                    </a:p>
                  </a:txBody>
                  <a:tcPr marL="17609" marR="17609" marT="22011" marB="22011"/>
                </a:tc>
              </a:tr>
            </a:tbl>
          </a:graphicData>
        </a:graphic>
      </p:graphicFrame>
    </p:spTree>
    <p:extLst>
      <p:ext uri="{BB962C8B-B14F-4D97-AF65-F5344CB8AC3E}">
        <p14:creationId xmlns:p14="http://schemas.microsoft.com/office/powerpoint/2010/main" val="29917331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1560" y="2348880"/>
            <a:ext cx="8208912" cy="4176464"/>
          </a:xfrm>
        </p:spPr>
        <p:txBody>
          <a:bodyPr>
            <a:noAutofit/>
          </a:bodyPr>
          <a:lstStyle/>
          <a:p>
            <a:r>
              <a:rPr lang="en-US" sz="2800" dirty="0" smtClean="0"/>
              <a:t>In </a:t>
            </a:r>
            <a:r>
              <a:rPr lang="en-US" sz="2800" dirty="0"/>
              <a:t>addition to disk and tape you can now use SQL Server native backup functionality to back up your SQL Server Database to the Windows Azure Blob storage service.  In this release, backup to Windows Azure Blob storage is supported using T-SQL and</a:t>
            </a:r>
            <a:br>
              <a:rPr lang="en-US" sz="2800" dirty="0"/>
            </a:br>
            <a:r>
              <a:rPr lang="en-US" sz="2800" dirty="0"/>
              <a:t>SMO.  SQL Server Databases on an on premises instance of SQL Server or in a hosted environment such as an instance of SQL Server running in Windows Azure VMs can take advantage of this</a:t>
            </a:r>
            <a:br>
              <a:rPr lang="en-US" sz="2800" dirty="0"/>
            </a:br>
            <a:r>
              <a:rPr lang="en-US" sz="2800" dirty="0"/>
              <a:t>functionality.</a:t>
            </a:r>
            <a:endParaRPr lang="nl-NL" sz="2800" dirty="0"/>
          </a:p>
          <a:p>
            <a:endParaRPr lang="nl-NL" sz="2800" dirty="0"/>
          </a:p>
        </p:txBody>
      </p:sp>
      <p:sp>
        <p:nvSpPr>
          <p:cNvPr id="3" name="Title 2"/>
          <p:cNvSpPr>
            <a:spLocks noGrp="1"/>
          </p:cNvSpPr>
          <p:nvPr>
            <p:ph type="title"/>
          </p:nvPr>
        </p:nvSpPr>
        <p:spPr/>
        <p:txBody>
          <a:bodyPr>
            <a:normAutofit/>
          </a:bodyPr>
          <a:lstStyle/>
          <a:p>
            <a:r>
              <a:rPr lang="en-US" dirty="0"/>
              <a:t>Overview</a:t>
            </a:r>
            <a:r>
              <a:rPr lang="en-US" dirty="0" smtClean="0"/>
              <a:t>:</a:t>
            </a:r>
            <a:endParaRPr lang="nl-NL" dirty="0"/>
          </a:p>
        </p:txBody>
      </p:sp>
    </p:spTree>
    <p:extLst>
      <p:ext uri="{BB962C8B-B14F-4D97-AF65-F5344CB8AC3E}">
        <p14:creationId xmlns:p14="http://schemas.microsoft.com/office/powerpoint/2010/main" val="24785778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Demo Time</a:t>
            </a:r>
            <a:endParaRPr lang="nl-NL" dirty="0"/>
          </a:p>
        </p:txBody>
      </p:sp>
      <p:sp>
        <p:nvSpPr>
          <p:cNvPr id="3" name="Rectangle 2"/>
          <p:cNvSpPr/>
          <p:nvPr/>
        </p:nvSpPr>
        <p:spPr>
          <a:xfrm>
            <a:off x="407301" y="2780928"/>
            <a:ext cx="8496944" cy="2677656"/>
          </a:xfrm>
          <a:prstGeom prst="rect">
            <a:avLst/>
          </a:prstGeom>
        </p:spPr>
        <p:txBody>
          <a:bodyPr wrap="square">
            <a:spAutoFit/>
          </a:bodyPr>
          <a:lstStyle/>
          <a:p>
            <a:pPr lvl="0"/>
            <a:r>
              <a:rPr lang="nl-NL" sz="2800" u="sng" dirty="0" err="1" smtClean="0">
                <a:hlinkClick r:id="rId2"/>
              </a:rPr>
              <a:t>Creating</a:t>
            </a:r>
            <a:r>
              <a:rPr lang="nl-NL" sz="2800" u="sng" dirty="0" smtClean="0">
                <a:hlinkClick r:id="rId2"/>
              </a:rPr>
              <a:t> a storage account</a:t>
            </a:r>
          </a:p>
          <a:p>
            <a:pPr lvl="0"/>
            <a:r>
              <a:rPr lang="nl-NL" sz="2800" u="sng" dirty="0" smtClean="0">
                <a:hlinkClick r:id="rId2"/>
              </a:rPr>
              <a:t>Copy Storage Keys</a:t>
            </a:r>
          </a:p>
          <a:p>
            <a:pPr lvl="0"/>
            <a:r>
              <a:rPr lang="nl-NL" sz="2800" u="sng" dirty="0" err="1" smtClean="0">
                <a:hlinkClick r:id="rId2"/>
              </a:rPr>
              <a:t>Create</a:t>
            </a:r>
            <a:r>
              <a:rPr lang="nl-NL" sz="2800" u="sng" dirty="0" smtClean="0">
                <a:hlinkClick r:id="rId2"/>
              </a:rPr>
              <a:t> a container</a:t>
            </a:r>
          </a:p>
          <a:p>
            <a:pPr lvl="0"/>
            <a:r>
              <a:rPr lang="nl-NL" sz="2800" u="sng" dirty="0" err="1" smtClean="0">
                <a:hlinkClick r:id="rId2"/>
              </a:rPr>
              <a:t>Create</a:t>
            </a:r>
            <a:r>
              <a:rPr lang="nl-NL" sz="2800" u="sng" dirty="0" smtClean="0">
                <a:hlinkClick r:id="rId2"/>
              </a:rPr>
              <a:t> </a:t>
            </a:r>
            <a:r>
              <a:rPr lang="nl-NL" sz="2800" u="sng" dirty="0">
                <a:hlinkClick r:id="rId2"/>
              </a:rPr>
              <a:t>a </a:t>
            </a:r>
            <a:r>
              <a:rPr lang="nl-NL" sz="2800" u="sng" dirty="0" err="1">
                <a:hlinkClick r:id="rId2"/>
              </a:rPr>
              <a:t>Credential</a:t>
            </a:r>
            <a:endParaRPr lang="nl-NL" sz="2800" dirty="0"/>
          </a:p>
          <a:p>
            <a:pPr lvl="0"/>
            <a:r>
              <a:rPr lang="nl-NL" sz="2800" u="sng" dirty="0">
                <a:hlinkClick r:id="rId3"/>
              </a:rPr>
              <a:t>Backing up a complete database</a:t>
            </a:r>
            <a:endParaRPr lang="nl-NL" sz="2800" dirty="0"/>
          </a:p>
          <a:p>
            <a:pPr lvl="0"/>
            <a:r>
              <a:rPr lang="en-US" sz="2800" u="sng" dirty="0" smtClean="0">
                <a:hlinkClick r:id="rId4"/>
              </a:rPr>
              <a:t>Restoring </a:t>
            </a:r>
            <a:r>
              <a:rPr lang="en-US" sz="2800" u="sng" dirty="0">
                <a:hlinkClick r:id="rId4"/>
              </a:rPr>
              <a:t>a </a:t>
            </a:r>
            <a:r>
              <a:rPr lang="en-US" sz="2800" u="sng" dirty="0" smtClean="0">
                <a:hlinkClick r:id="rId4"/>
              </a:rPr>
              <a:t>database to a Azure VM </a:t>
            </a:r>
            <a:endParaRPr lang="nl-NL" sz="2800" dirty="0"/>
          </a:p>
        </p:txBody>
      </p:sp>
      <p:pic>
        <p:nvPicPr>
          <p:cNvPr id="8195" name="Picture 3" descr="C:\Users\bruggemanm\AppData\Local\Microsoft\Windows\Temporary Internet Files\Content.IE5\7YMAJEI6\MP900442484[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1448780"/>
            <a:ext cx="3592560" cy="266429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bruggemanm\AppData\Local\Microsoft\Windows\Temporary Internet Files\Content.IE5\HS9I6532\MC900364650[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44208" y="4365104"/>
            <a:ext cx="1550988" cy="1804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0645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Resources:</a:t>
            </a:r>
            <a:r>
              <a:rPr lang="nl-NL" dirty="0"/>
              <a:t/>
            </a:r>
            <a:br>
              <a:rPr lang="nl-NL" dirty="0"/>
            </a:br>
            <a:endParaRPr lang="nl-NL" dirty="0"/>
          </a:p>
        </p:txBody>
      </p:sp>
      <p:sp>
        <p:nvSpPr>
          <p:cNvPr id="3" name="Rectangle 2"/>
          <p:cNvSpPr/>
          <p:nvPr/>
        </p:nvSpPr>
        <p:spPr>
          <a:xfrm>
            <a:off x="683568" y="3354886"/>
            <a:ext cx="7344816" cy="1754326"/>
          </a:xfrm>
          <a:prstGeom prst="rect">
            <a:avLst/>
          </a:prstGeom>
        </p:spPr>
        <p:txBody>
          <a:bodyPr wrap="square">
            <a:spAutoFit/>
          </a:bodyPr>
          <a:lstStyle/>
          <a:p>
            <a:r>
              <a:rPr lang="en-US" sz="3600" u="sng" dirty="0" smtClean="0">
                <a:hlinkClick r:id="rId2"/>
              </a:rPr>
              <a:t>Concepts/Script </a:t>
            </a:r>
            <a:r>
              <a:rPr lang="en-US" sz="3600" u="sng" dirty="0">
                <a:hlinkClick r:id="rId2"/>
              </a:rPr>
              <a:t>Examples</a:t>
            </a:r>
            <a:endParaRPr lang="nl-NL" sz="3600" dirty="0"/>
          </a:p>
          <a:p>
            <a:r>
              <a:rPr lang="en-US" sz="3600" u="sng" dirty="0">
                <a:hlinkClick r:id="rId3"/>
              </a:rPr>
              <a:t>Best Practices /Troubleshooting</a:t>
            </a:r>
            <a:endParaRPr lang="nl-NL" sz="3600" dirty="0"/>
          </a:p>
          <a:p>
            <a:r>
              <a:rPr lang="en-US" sz="3600" u="sng" dirty="0">
                <a:hlinkClick r:id="rId4"/>
              </a:rPr>
              <a:t>Getting Started Tutorial</a:t>
            </a:r>
            <a:endParaRPr lang="nl-NL" sz="3600" dirty="0"/>
          </a:p>
        </p:txBody>
      </p:sp>
    </p:spTree>
    <p:extLst>
      <p:ext uri="{BB962C8B-B14F-4D97-AF65-F5344CB8AC3E}">
        <p14:creationId xmlns:p14="http://schemas.microsoft.com/office/powerpoint/2010/main" val="3733922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err="1" smtClean="0"/>
              <a:t>Questions</a:t>
            </a:r>
            <a:r>
              <a:rPr lang="nl-NL" dirty="0" smtClean="0"/>
              <a:t> ?</a:t>
            </a:r>
            <a:endParaRPr lang="nl-NL" dirty="0"/>
          </a:p>
        </p:txBody>
      </p:sp>
      <p:pic>
        <p:nvPicPr>
          <p:cNvPr id="6146" name="Picture 2" descr="C:\Users\bruggemanm\AppData\Local\Microsoft\Windows\Temporary Internet Files\Content.IE5\HS9I6532\MC900441930[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492896"/>
            <a:ext cx="2849910" cy="2749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23306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nl-NL" dirty="0" smtClean="0"/>
              <a:t>Benefits 1/7:</a:t>
            </a:r>
            <a:r>
              <a:rPr lang="nl-NL" dirty="0"/>
              <a:t/>
            </a:r>
            <a:br>
              <a:rPr lang="nl-NL" dirty="0"/>
            </a:br>
            <a:endParaRPr lang="nl-NL" dirty="0"/>
          </a:p>
        </p:txBody>
      </p:sp>
      <p:sp>
        <p:nvSpPr>
          <p:cNvPr id="5" name="Rectangle 4"/>
          <p:cNvSpPr/>
          <p:nvPr/>
        </p:nvSpPr>
        <p:spPr>
          <a:xfrm>
            <a:off x="323528" y="2276872"/>
            <a:ext cx="8640960" cy="4401205"/>
          </a:xfrm>
          <a:prstGeom prst="rect">
            <a:avLst/>
          </a:prstGeom>
        </p:spPr>
        <p:txBody>
          <a:bodyPr wrap="square">
            <a:spAutoFit/>
          </a:bodyPr>
          <a:lstStyle/>
          <a:p>
            <a:r>
              <a:rPr lang="en-US" sz="2800" dirty="0" smtClean="0"/>
              <a:t>• Flexible, reliable, and limitless off-site storage for improved disaster recovery: Storing your backups on Windows Azure Blob service can be a convenient, flexible and easy to access off-site option. </a:t>
            </a:r>
          </a:p>
          <a:p>
            <a:r>
              <a:rPr lang="en-US" sz="2800" dirty="0" smtClean="0"/>
              <a:t>Creating off-site storage for your SQL Server backups can be as easy as modifying your existing scripts/jobs. Off-site storage should typically be far enough from the production database location to prevent a single disaster that might impact both the off-site and production database locations</a:t>
            </a:r>
            <a:endParaRPr lang="nl-NL" sz="2800" dirty="0"/>
          </a:p>
        </p:txBody>
      </p:sp>
      <p:sp>
        <p:nvSpPr>
          <p:cNvPr id="6" name="Rectangle 5"/>
          <p:cNvSpPr/>
          <p:nvPr/>
        </p:nvSpPr>
        <p:spPr>
          <a:xfrm rot="2007647">
            <a:off x="5994627" y="936868"/>
            <a:ext cx="3283271" cy="923330"/>
          </a:xfrm>
          <a:prstGeom prst="rect">
            <a:avLst/>
          </a:prstGeom>
          <a:noFill/>
        </p:spPr>
        <p:txBody>
          <a:bodyPr wrap="none" lIns="91440" tIns="45720" rIns="91440" bIns="45720">
            <a:spAutoFit/>
          </a:bodyPr>
          <a:lstStyle/>
          <a:p>
            <a:pPr algn="ctr"/>
            <a:r>
              <a:rPr lang="en-US"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rPr>
              <a:t>Marketing</a:t>
            </a:r>
            <a:endParaRPr lang="en-US"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42475661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nl-NL" dirty="0" smtClean="0"/>
              <a:t>Benefits 2/7:</a:t>
            </a:r>
            <a:r>
              <a:rPr lang="nl-NL" dirty="0"/>
              <a:t/>
            </a:r>
            <a:br>
              <a:rPr lang="nl-NL" dirty="0"/>
            </a:br>
            <a:endParaRPr lang="nl-NL" dirty="0"/>
          </a:p>
        </p:txBody>
      </p:sp>
      <p:sp>
        <p:nvSpPr>
          <p:cNvPr id="5" name="Rectangle 4"/>
          <p:cNvSpPr/>
          <p:nvPr/>
        </p:nvSpPr>
        <p:spPr>
          <a:xfrm>
            <a:off x="351803" y="2708920"/>
            <a:ext cx="8640960" cy="3539430"/>
          </a:xfrm>
          <a:prstGeom prst="rect">
            <a:avLst/>
          </a:prstGeom>
        </p:spPr>
        <p:txBody>
          <a:bodyPr wrap="square">
            <a:spAutoFit/>
          </a:bodyPr>
          <a:lstStyle/>
          <a:p>
            <a:r>
              <a:rPr lang="en-US" sz="2800" dirty="0" smtClean="0"/>
              <a:t>• You </a:t>
            </a:r>
            <a:r>
              <a:rPr lang="en-US" sz="2800" dirty="0"/>
              <a:t>can also restore the backup to a SQL Server Instance running in a Windows Azure</a:t>
            </a:r>
            <a:br>
              <a:rPr lang="en-US" sz="2800" dirty="0"/>
            </a:br>
            <a:r>
              <a:rPr lang="en-US" sz="2800" dirty="0"/>
              <a:t>Virtual Machine for disaster recovery of your on-premises database.  By choosing to geo-replicate the Blob storage you have an extra layer of protection in the event of a disaster that could affect the whole region. In addition, backups are available from anywhere and at any time and can easily be accessed for restores.</a:t>
            </a:r>
            <a:endParaRPr lang="nl-NL" sz="2800" dirty="0"/>
          </a:p>
        </p:txBody>
      </p:sp>
      <p:sp>
        <p:nvSpPr>
          <p:cNvPr id="6" name="Rectangle 5"/>
          <p:cNvSpPr/>
          <p:nvPr/>
        </p:nvSpPr>
        <p:spPr>
          <a:xfrm rot="2007647">
            <a:off x="5994627" y="936868"/>
            <a:ext cx="3283271" cy="923330"/>
          </a:xfrm>
          <a:prstGeom prst="rect">
            <a:avLst/>
          </a:prstGeom>
          <a:noFill/>
        </p:spPr>
        <p:txBody>
          <a:bodyPr wrap="none" lIns="91440" tIns="45720" rIns="91440" bIns="45720">
            <a:spAutoFit/>
          </a:bodyPr>
          <a:lstStyle/>
          <a:p>
            <a:pPr algn="ctr"/>
            <a:r>
              <a:rPr lang="en-US"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rPr>
              <a:t>Marketing</a:t>
            </a:r>
            <a:endParaRPr lang="en-US"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13189737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nl-NL" dirty="0" smtClean="0"/>
              <a:t>Benefits 3/7:</a:t>
            </a:r>
            <a:r>
              <a:rPr lang="nl-NL" dirty="0"/>
              <a:t/>
            </a:r>
            <a:br>
              <a:rPr lang="nl-NL" dirty="0"/>
            </a:br>
            <a:endParaRPr lang="nl-NL" dirty="0"/>
          </a:p>
        </p:txBody>
      </p:sp>
      <p:sp>
        <p:nvSpPr>
          <p:cNvPr id="5" name="Rectangle 4"/>
          <p:cNvSpPr/>
          <p:nvPr/>
        </p:nvSpPr>
        <p:spPr>
          <a:xfrm>
            <a:off x="351803" y="2708920"/>
            <a:ext cx="8640960" cy="3539430"/>
          </a:xfrm>
          <a:prstGeom prst="rect">
            <a:avLst/>
          </a:prstGeom>
        </p:spPr>
        <p:txBody>
          <a:bodyPr wrap="square">
            <a:spAutoFit/>
          </a:bodyPr>
          <a:lstStyle/>
          <a:p>
            <a:pPr lvl="0"/>
            <a:r>
              <a:rPr lang="en-US" sz="2800" dirty="0" smtClean="0"/>
              <a:t>• Backup </a:t>
            </a:r>
            <a:r>
              <a:rPr lang="en-US" sz="2800" dirty="0"/>
              <a:t>Archive: The Windows Azure Blob Storage service offers a better alternative to the often used tape option to archive backups. Tape storage might require physical transportation to an off-site facility and measures to protect the media. Storing your backups in Windows Azure Blob Storage provides an instant, highly available and durable archiving option.</a:t>
            </a:r>
            <a:endParaRPr lang="nl-NL" sz="2800" dirty="0"/>
          </a:p>
          <a:p>
            <a:endParaRPr lang="nl-NL" sz="2800" dirty="0"/>
          </a:p>
        </p:txBody>
      </p:sp>
      <p:sp>
        <p:nvSpPr>
          <p:cNvPr id="6" name="Rectangle 5"/>
          <p:cNvSpPr/>
          <p:nvPr/>
        </p:nvSpPr>
        <p:spPr>
          <a:xfrm rot="2007647">
            <a:off x="5994627" y="936868"/>
            <a:ext cx="3283271" cy="923330"/>
          </a:xfrm>
          <a:prstGeom prst="rect">
            <a:avLst/>
          </a:prstGeom>
          <a:noFill/>
        </p:spPr>
        <p:txBody>
          <a:bodyPr wrap="none" lIns="91440" tIns="45720" rIns="91440" bIns="45720">
            <a:spAutoFit/>
          </a:bodyPr>
          <a:lstStyle/>
          <a:p>
            <a:pPr algn="ctr"/>
            <a:r>
              <a:rPr lang="en-US"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rPr>
              <a:t>Marketing</a:t>
            </a:r>
            <a:endParaRPr lang="en-US"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41875741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nl-NL" dirty="0" smtClean="0"/>
              <a:t>Benefits 4/7:</a:t>
            </a:r>
            <a:r>
              <a:rPr lang="nl-NL" dirty="0"/>
              <a:t/>
            </a:r>
            <a:br>
              <a:rPr lang="nl-NL" dirty="0"/>
            </a:br>
            <a:endParaRPr lang="nl-NL" dirty="0"/>
          </a:p>
        </p:txBody>
      </p:sp>
      <p:sp>
        <p:nvSpPr>
          <p:cNvPr id="5" name="Rectangle 4"/>
          <p:cNvSpPr/>
          <p:nvPr/>
        </p:nvSpPr>
        <p:spPr>
          <a:xfrm>
            <a:off x="351803" y="2708920"/>
            <a:ext cx="8640960" cy="3539430"/>
          </a:xfrm>
          <a:prstGeom prst="rect">
            <a:avLst/>
          </a:prstGeom>
        </p:spPr>
        <p:txBody>
          <a:bodyPr wrap="square">
            <a:spAutoFit/>
          </a:bodyPr>
          <a:lstStyle/>
          <a:p>
            <a:r>
              <a:rPr lang="en-US" sz="3200" dirty="0" smtClean="0"/>
              <a:t>•No </a:t>
            </a:r>
            <a:r>
              <a:rPr lang="en-US" sz="3200" dirty="0"/>
              <a:t>overhead of hardware management: There is no overhead of hardware management with Windows Azure storage service. Windows Azure services manage the hardware and provides geo-replication for redundancy and protection against hardware failures.</a:t>
            </a:r>
            <a:endParaRPr lang="nl-NL" sz="3200" dirty="0"/>
          </a:p>
          <a:p>
            <a:pPr lvl="0"/>
            <a:endParaRPr lang="nl-NL" sz="3200" dirty="0"/>
          </a:p>
        </p:txBody>
      </p:sp>
      <p:sp>
        <p:nvSpPr>
          <p:cNvPr id="6" name="Rectangle 5"/>
          <p:cNvSpPr/>
          <p:nvPr/>
        </p:nvSpPr>
        <p:spPr>
          <a:xfrm rot="2007647">
            <a:off x="5994627" y="936868"/>
            <a:ext cx="3283271" cy="923330"/>
          </a:xfrm>
          <a:prstGeom prst="rect">
            <a:avLst/>
          </a:prstGeom>
          <a:noFill/>
        </p:spPr>
        <p:txBody>
          <a:bodyPr wrap="none" lIns="91440" tIns="45720" rIns="91440" bIns="45720">
            <a:spAutoFit/>
          </a:bodyPr>
          <a:lstStyle/>
          <a:p>
            <a:pPr algn="ctr"/>
            <a:r>
              <a:rPr lang="en-US"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rPr>
              <a:t>Marketing</a:t>
            </a:r>
            <a:endParaRPr lang="en-US"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15148846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nl-NL" dirty="0" smtClean="0"/>
              <a:t>Benefits 5/7:</a:t>
            </a:r>
            <a:r>
              <a:rPr lang="nl-NL" dirty="0"/>
              <a:t/>
            </a:r>
            <a:br>
              <a:rPr lang="nl-NL" dirty="0"/>
            </a:br>
            <a:endParaRPr lang="nl-NL" dirty="0"/>
          </a:p>
        </p:txBody>
      </p:sp>
      <p:sp>
        <p:nvSpPr>
          <p:cNvPr id="5" name="Rectangle 4"/>
          <p:cNvSpPr/>
          <p:nvPr/>
        </p:nvSpPr>
        <p:spPr>
          <a:xfrm>
            <a:off x="251520" y="2463274"/>
            <a:ext cx="8640960" cy="4278094"/>
          </a:xfrm>
          <a:prstGeom prst="rect">
            <a:avLst/>
          </a:prstGeom>
        </p:spPr>
        <p:txBody>
          <a:bodyPr wrap="square">
            <a:spAutoFit/>
          </a:bodyPr>
          <a:lstStyle/>
          <a:p>
            <a:pPr lvl="0"/>
            <a:r>
              <a:rPr lang="en-US" sz="2800" dirty="0" smtClean="0"/>
              <a:t>•</a:t>
            </a:r>
            <a:r>
              <a:rPr lang="en-US" sz="2800" dirty="0"/>
              <a:t> Currently for instances of SQL Server running in a Windows Azure Virtual Machine, backing up to Windows Azure Blob storage services can be done by creating attached disks. However, there is a limit to the number of disks you can attach to a Windows Azure Virtual Machine. This limit is 16 disks for an extra-large instance and fewer for smaller instances. By enabling a direct backup to Windows Azure Blob Storage, you can bypass the 16 disk limit.</a:t>
            </a:r>
            <a:endParaRPr lang="nl-NL" sz="2800" dirty="0"/>
          </a:p>
          <a:p>
            <a:endParaRPr lang="nl-NL" dirty="0"/>
          </a:p>
        </p:txBody>
      </p:sp>
      <p:sp>
        <p:nvSpPr>
          <p:cNvPr id="6" name="Rectangle 5"/>
          <p:cNvSpPr/>
          <p:nvPr/>
        </p:nvSpPr>
        <p:spPr>
          <a:xfrm rot="2007647">
            <a:off x="5994627" y="936868"/>
            <a:ext cx="3283271" cy="923330"/>
          </a:xfrm>
          <a:prstGeom prst="rect">
            <a:avLst/>
          </a:prstGeom>
          <a:noFill/>
        </p:spPr>
        <p:txBody>
          <a:bodyPr wrap="none" lIns="91440" tIns="45720" rIns="91440" bIns="45720">
            <a:spAutoFit/>
          </a:bodyPr>
          <a:lstStyle/>
          <a:p>
            <a:pPr algn="ctr"/>
            <a:r>
              <a:rPr lang="en-US"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rPr>
              <a:t>Marketing</a:t>
            </a:r>
            <a:endParaRPr lang="en-US"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23143828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nl-NL" dirty="0" smtClean="0"/>
              <a:t>Benefits 6/7:</a:t>
            </a:r>
            <a:r>
              <a:rPr lang="nl-NL" dirty="0"/>
              <a:t/>
            </a:r>
            <a:br>
              <a:rPr lang="nl-NL" dirty="0"/>
            </a:br>
            <a:endParaRPr lang="nl-NL" dirty="0"/>
          </a:p>
        </p:txBody>
      </p:sp>
      <p:sp>
        <p:nvSpPr>
          <p:cNvPr id="5" name="Rectangle 4"/>
          <p:cNvSpPr/>
          <p:nvPr/>
        </p:nvSpPr>
        <p:spPr>
          <a:xfrm>
            <a:off x="251520" y="2463274"/>
            <a:ext cx="8640960" cy="3293209"/>
          </a:xfrm>
          <a:prstGeom prst="rect">
            <a:avLst/>
          </a:prstGeom>
        </p:spPr>
        <p:txBody>
          <a:bodyPr wrap="square">
            <a:spAutoFit/>
          </a:bodyPr>
          <a:lstStyle/>
          <a:p>
            <a:r>
              <a:rPr lang="en-US" sz="4000" dirty="0" smtClean="0"/>
              <a:t>•</a:t>
            </a:r>
            <a:r>
              <a:rPr lang="en-US" sz="2800" dirty="0"/>
              <a:t>In addition, the backup file which now is stored in the Windows Azure Blob storage service is directly available to either an on-premises SQL Server or another SQL Server running in a Windows Azure Virtual Machine, without the need for database attach/detach or downloading and attaching the VHD.</a:t>
            </a:r>
            <a:endParaRPr lang="nl-NL" sz="2800" dirty="0"/>
          </a:p>
          <a:p>
            <a:pPr lvl="0"/>
            <a:endParaRPr lang="nl-NL" sz="2800" dirty="0"/>
          </a:p>
        </p:txBody>
      </p:sp>
      <p:sp>
        <p:nvSpPr>
          <p:cNvPr id="6" name="Rectangle 5"/>
          <p:cNvSpPr/>
          <p:nvPr/>
        </p:nvSpPr>
        <p:spPr>
          <a:xfrm rot="2007647">
            <a:off x="5994627" y="936868"/>
            <a:ext cx="3283271" cy="923330"/>
          </a:xfrm>
          <a:prstGeom prst="rect">
            <a:avLst/>
          </a:prstGeom>
          <a:noFill/>
        </p:spPr>
        <p:txBody>
          <a:bodyPr wrap="none" lIns="91440" tIns="45720" rIns="91440" bIns="45720">
            <a:spAutoFit/>
          </a:bodyPr>
          <a:lstStyle/>
          <a:p>
            <a:pPr algn="ctr"/>
            <a:r>
              <a:rPr lang="en-US"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rPr>
              <a:t>Marketing</a:t>
            </a:r>
            <a:endParaRPr lang="en-US"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4567703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78</TotalTime>
  <Words>1508</Words>
  <Application>Microsoft Office PowerPoint</Application>
  <PresentationFormat>On-screen Show (4:3)</PresentationFormat>
  <Paragraphs>261</Paragraphs>
  <Slides>32</Slides>
  <Notes>4</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Waveform</vt:lpstr>
      <vt:lpstr>Backup and Restore to Cloud Simplified in SQL Server 2012 SP1 CU2+</vt:lpstr>
      <vt:lpstr>PowerPoint Presentation</vt:lpstr>
      <vt:lpstr>Overview:</vt:lpstr>
      <vt:lpstr>Benefits 1/7: </vt:lpstr>
      <vt:lpstr>Benefits 2/7: </vt:lpstr>
      <vt:lpstr>Benefits 3/7: </vt:lpstr>
      <vt:lpstr>Benefits 4/7: </vt:lpstr>
      <vt:lpstr>Benefits 5/7: </vt:lpstr>
      <vt:lpstr>Benefits 6/7: </vt:lpstr>
      <vt:lpstr>Benefits 7/7: </vt:lpstr>
      <vt:lpstr>How it works:</vt:lpstr>
      <vt:lpstr>Requirements, Components, and Concepts</vt:lpstr>
      <vt:lpstr>Security</vt:lpstr>
      <vt:lpstr>Installation Prerequisites</vt:lpstr>
      <vt:lpstr>Introduction to Key Components and Concepts</vt:lpstr>
      <vt:lpstr>Windows Azure Blob Storage Service 1/2</vt:lpstr>
      <vt:lpstr>Windows Azure Blob Storage Service 2/2</vt:lpstr>
      <vt:lpstr>SQL Server Components 1/2</vt:lpstr>
      <vt:lpstr>SQL Server Components 2/2</vt:lpstr>
      <vt:lpstr>Limitations 1/?</vt:lpstr>
      <vt:lpstr>Limitations 2/?</vt:lpstr>
      <vt:lpstr>Limitations 3/?</vt:lpstr>
      <vt:lpstr>Support for Backup/Restore Statements</vt:lpstr>
      <vt:lpstr>Support for Backup Arguments 1/3</vt:lpstr>
      <vt:lpstr>Support for Backup Arguments 2/3</vt:lpstr>
      <vt:lpstr>Support for Backup Arguments 3/3</vt:lpstr>
      <vt:lpstr>Support for Restore Arguments 1/3</vt:lpstr>
      <vt:lpstr>Support for Restore Arguments 2/3</vt:lpstr>
      <vt:lpstr>Support for Restore Arguments 3/3</vt:lpstr>
      <vt:lpstr>Demo Time</vt:lpstr>
      <vt:lpstr>Resources: </vt:lpstr>
      <vt:lpstr>Questions ?</vt:lpstr>
    </vt:vector>
  </TitlesOfParts>
  <Company>UVIT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Backup and Restore to Cloud Simplified in SQL Server 2012 SP1 CU2</dc:title>
  <dc:creator>bruggemanm</dc:creator>
  <cp:lastModifiedBy>bruggemanm</cp:lastModifiedBy>
  <cp:revision>10</cp:revision>
  <dcterms:created xsi:type="dcterms:W3CDTF">2013-06-19T17:54:58Z</dcterms:created>
  <dcterms:modified xsi:type="dcterms:W3CDTF">2013-06-20T15:22:07Z</dcterms:modified>
</cp:coreProperties>
</file>