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8D300B-79D1-4435-A566-1E62577886FC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B0A213D-75EF-411C-943A-2505D8EC8D6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52600"/>
            <a:ext cx="5946648" cy="2301240"/>
          </a:xfrm>
        </p:spPr>
        <p:txBody>
          <a:bodyPr>
            <a:normAutofit/>
          </a:bodyPr>
          <a:lstStyle/>
          <a:p>
            <a:r>
              <a:rPr lang="en-US" dirty="0" smtClean="0"/>
              <a:t>Automated Database Snapshot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352800"/>
            <a:ext cx="5946648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As Initially Implemented for Rapid Sharepoint Document Recovery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1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Solution </a:t>
            </a:r>
            <a:r>
              <a:rPr lang="en-US" sz="2800" dirty="0"/>
              <a:t>( cont.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Concerns to be aware of as the Sharepoint team configures the management of database </a:t>
            </a:r>
            <a:r>
              <a:rPr lang="en-US" dirty="0" err="1" smtClean="0"/>
              <a:t>snaphots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Space – Retaining multiple snapshots is going to require significant and often unpredictable amounts of space</a:t>
            </a:r>
          </a:p>
          <a:p>
            <a:pPr lvl="2"/>
            <a:r>
              <a:rPr lang="en-US" dirty="0" smtClean="0"/>
              <a:t>Due to index maintenance, these snapshots usually grow to 70-80% the size of the parent content database</a:t>
            </a:r>
          </a:p>
          <a:p>
            <a:pPr lvl="2"/>
            <a:r>
              <a:rPr lang="en-US" dirty="0" smtClean="0"/>
              <a:t>Must implement an intelligent retention plan to minimize space utilization while still meeting recoverability requirements</a:t>
            </a:r>
          </a:p>
          <a:p>
            <a:pPr lvl="1"/>
            <a:r>
              <a:rPr lang="en-US" dirty="0" smtClean="0"/>
              <a:t>Due to NTFS sparse file limitations, snapshots can become corrupt if they grow too </a:t>
            </a:r>
            <a:r>
              <a:rPr lang="en-US" dirty="0" smtClean="0"/>
              <a:t>large</a:t>
            </a:r>
          </a:p>
          <a:p>
            <a:pPr lvl="2"/>
            <a:r>
              <a:rPr lang="en-US" smtClean="0"/>
              <a:t>Errors 665 and 1450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3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Solution </a:t>
            </a:r>
            <a:r>
              <a:rPr lang="en-US" sz="2800" dirty="0"/>
              <a:t>( cont.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dbo.DBSnapshotManagement</a:t>
            </a:r>
            <a:r>
              <a:rPr lang="en-US" dirty="0" smtClean="0"/>
              <a:t> table is the controlling force behind this solution</a:t>
            </a:r>
          </a:p>
          <a:p>
            <a:endParaRPr lang="en-US" dirty="0"/>
          </a:p>
          <a:p>
            <a:r>
              <a:rPr lang="en-US" dirty="0" smtClean="0"/>
              <a:t>Let’s take a look…..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21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Solution </a:t>
            </a:r>
            <a:r>
              <a:rPr lang="en-US" sz="2800" dirty="0" smtClean="0"/>
              <a:t>( cont. 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 here’s the code to implement this solution…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8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Sharepoint team receives 40-50 requests per month from business units to recover accidentally deleted or modified documents from multiple Sharepoint sites</a:t>
            </a:r>
          </a:p>
          <a:p>
            <a:endParaRPr lang="en-US" dirty="0"/>
          </a:p>
          <a:p>
            <a:r>
              <a:rPr lang="en-US" dirty="0" smtClean="0"/>
              <a:t>Each request required the Sharepoint team to submit a request for a DBA to restore a previous version of the appropriate database onto a separate server so they could recover the desired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3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</a:t>
            </a:r>
            <a:r>
              <a:rPr lang="en-US" sz="2800" dirty="0" smtClean="0"/>
              <a:t>( cont. 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Database Restore requests take anywhere from several hours to several days to be completed depending upon admin DBA workload and priorities at the time the requests are received 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Finding a server on which to restore the Sharepoint Content databases was often difficult due their sizes, frequently 50-100 GB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22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</a:t>
            </a:r>
            <a:r>
              <a:rPr lang="en-US" sz="2800" dirty="0"/>
              <a:t>( cont. 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 all, each lost/corrupted document recovery request required excessive amount of time on the part of Sharepoint admins and DBAs</a:t>
            </a:r>
          </a:p>
          <a:p>
            <a:endParaRPr lang="en-US" dirty="0"/>
          </a:p>
          <a:p>
            <a:r>
              <a:rPr lang="en-US" dirty="0" smtClean="0"/>
              <a:t>Customers typically were not happy with the turnaround time of their document recovery requests</a:t>
            </a:r>
          </a:p>
          <a:p>
            <a:endParaRPr lang="en-US" dirty="0"/>
          </a:p>
          <a:p>
            <a:r>
              <a:rPr lang="en-US" dirty="0" smtClean="0"/>
              <a:t>Lost productivity on three fronts and a negative business impact due to lack of access to the desired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12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Self-service document recovery that allows for:</a:t>
            </a:r>
          </a:p>
          <a:p>
            <a:pPr lvl="1"/>
            <a:r>
              <a:rPr lang="en-US" dirty="0" smtClean="0"/>
              <a:t>Sharepoint admins to recovery documents themselves without engaging a production DBA</a:t>
            </a:r>
          </a:p>
          <a:p>
            <a:pPr lvl="1"/>
            <a:r>
              <a:rPr lang="en-US" dirty="0" smtClean="0"/>
              <a:t>Ability to begin document recovery immediately upon receipt of a request from a customers</a:t>
            </a:r>
          </a:p>
          <a:p>
            <a:pPr lvl="1"/>
            <a:r>
              <a:rPr lang="en-US" dirty="0" smtClean="0"/>
              <a:t>Ability to go back several weeks if necessary</a:t>
            </a:r>
          </a:p>
          <a:p>
            <a:pPr lvl="1"/>
            <a:r>
              <a:rPr lang="en-US" dirty="0" smtClean="0"/>
              <a:t>Inexpensive solution, whatever it may be</a:t>
            </a:r>
          </a:p>
          <a:p>
            <a:pPr lvl="1"/>
            <a:r>
              <a:rPr lang="en-US" dirty="0" smtClean="0"/>
              <a:t>Minimum 80% success rate.  Does not have to be perfect.  We can live with fewer than 10 requests per month that will still require the old painful way if necessary.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23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After kicking around many ideas, I proposed the use of Database Snapshots</a:t>
            </a:r>
          </a:p>
          <a:p>
            <a:r>
              <a:rPr lang="en-US" dirty="0" smtClean="0"/>
              <a:t>If successful, this approach would meet most of the specified goals on its own</a:t>
            </a:r>
          </a:p>
          <a:p>
            <a:r>
              <a:rPr lang="en-US" dirty="0" smtClean="0"/>
              <a:t>Only major obstacle was space for multiple snapshots of such large databases</a:t>
            </a:r>
          </a:p>
          <a:p>
            <a:r>
              <a:rPr lang="en-US" dirty="0" smtClean="0"/>
              <a:t>The Sharepoint team proposed implementing a LOB Externalization effort to overcome this issue, something they wanted to do to reduce storage costs anyway ( push LOBs to cheaper NAS )</a:t>
            </a:r>
          </a:p>
          <a:p>
            <a:r>
              <a:rPr lang="en-US" dirty="0" smtClean="0"/>
              <a:t>A POC was planned, implemented, and proved to be promising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9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Sharepoint team implemented their LOB Externalization plan for all production content databases, pushing LOB data to NAS and storing location data only within the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err="1" smtClean="0"/>
              <a:t>Sharepoint</a:t>
            </a:r>
            <a:r>
              <a:rPr lang="en-US" dirty="0" smtClean="0"/>
              <a:t> team used </a:t>
            </a:r>
            <a:r>
              <a:rPr lang="en-US" dirty="0" err="1"/>
              <a:t>StoragePoint</a:t>
            </a:r>
            <a:r>
              <a:rPr lang="en-US" dirty="0"/>
              <a:t> </a:t>
            </a:r>
            <a:r>
              <a:rPr lang="en-US" dirty="0" smtClean="0"/>
              <a:t>by </a:t>
            </a:r>
            <a:r>
              <a:rPr lang="en-US" dirty="0" err="1" smtClean="0"/>
              <a:t>Metalogix</a:t>
            </a:r>
            <a:endParaRPr lang="en-US" dirty="0" smtClean="0"/>
          </a:p>
          <a:p>
            <a:pPr lvl="1"/>
            <a:r>
              <a:rPr lang="en-US" dirty="0" smtClean="0"/>
              <a:t>This effort did not require any DBA support</a:t>
            </a:r>
            <a:endParaRPr lang="en-US" dirty="0" smtClean="0"/>
          </a:p>
          <a:p>
            <a:r>
              <a:rPr lang="en-US" dirty="0" smtClean="0"/>
              <a:t>DBA then shrunk the databases, recapturing the space vacated by the LOB data, down to 3 – 5% of their original size</a:t>
            </a:r>
          </a:p>
          <a:p>
            <a:r>
              <a:rPr lang="en-US" dirty="0" smtClean="0"/>
              <a:t>We then deployed our new automated solution to manage the creation of new and dropping of obsolete database snapshots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5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SQL Agent job scheduled to run daily that creates new database snapshots and deletes obsolete ones</a:t>
            </a:r>
          </a:p>
          <a:p>
            <a:r>
              <a:rPr lang="en-US" dirty="0" smtClean="0"/>
              <a:t>Instructions maintained within a table</a:t>
            </a:r>
          </a:p>
          <a:p>
            <a:r>
              <a:rPr lang="en-US" dirty="0" smtClean="0"/>
              <a:t>Four stored procedures provide the implementation logic for the solution</a:t>
            </a:r>
          </a:p>
          <a:p>
            <a:pPr lvl="1"/>
            <a:r>
              <a:rPr lang="en-US" dirty="0" smtClean="0"/>
              <a:t>One procedure, </a:t>
            </a:r>
            <a:r>
              <a:rPr lang="en-US" dirty="0" err="1" smtClean="0"/>
              <a:t>dbo.CreateDatabaseSnapshot</a:t>
            </a:r>
            <a:r>
              <a:rPr lang="en-US" dirty="0"/>
              <a:t>,</a:t>
            </a:r>
            <a:r>
              <a:rPr lang="en-US" dirty="0" smtClean="0"/>
              <a:t> is also used when an ad-hoc database snapshot is desired.  It encapsulates a standardized naming convention for consistent use across the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51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Solution </a:t>
            </a:r>
            <a:r>
              <a:rPr lang="en-US" sz="2800" dirty="0" smtClean="0"/>
              <a:t>( cont. 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dbo.SnapshotManagement</a:t>
            </a:r>
            <a:r>
              <a:rPr lang="en-US" dirty="0" smtClean="0"/>
              <a:t> Table</a:t>
            </a:r>
          </a:p>
          <a:p>
            <a:pPr lvl="1"/>
            <a:r>
              <a:rPr lang="en-US" dirty="0" err="1" smtClean="0"/>
              <a:t>databaseName</a:t>
            </a:r>
            <a:r>
              <a:rPr lang="en-US" dirty="0" smtClean="0"/>
              <a:t> – DB on which snapshots are to be maintained</a:t>
            </a:r>
          </a:p>
          <a:p>
            <a:pPr lvl="1"/>
            <a:r>
              <a:rPr lang="en-US" dirty="0" err="1" smtClean="0"/>
              <a:t>startDate</a:t>
            </a:r>
            <a:r>
              <a:rPr lang="en-US" dirty="0" smtClean="0"/>
              <a:t> –Date snapshot creation is to begin</a:t>
            </a:r>
          </a:p>
          <a:p>
            <a:pPr lvl="1"/>
            <a:r>
              <a:rPr lang="en-US" dirty="0" err="1" smtClean="0"/>
              <a:t>endDate</a:t>
            </a:r>
            <a:r>
              <a:rPr lang="en-US" dirty="0" smtClean="0"/>
              <a:t> – Date upon which snapshots will no longer be generated</a:t>
            </a:r>
          </a:p>
          <a:p>
            <a:pPr lvl="1"/>
            <a:r>
              <a:rPr lang="en-US" dirty="0" err="1" smtClean="0"/>
              <a:t>managedFor</a:t>
            </a:r>
            <a:r>
              <a:rPr lang="en-US" dirty="0" smtClean="0"/>
              <a:t> – Team, application, or purpose for which snapshots are being maintained.  Becomes part of the name of the snapshots</a:t>
            </a:r>
          </a:p>
          <a:p>
            <a:pPr lvl="1"/>
            <a:r>
              <a:rPr lang="en-US" dirty="0" err="1" smtClean="0"/>
              <a:t>dailySnapshotRetentionDays</a:t>
            </a:r>
            <a:r>
              <a:rPr lang="en-US" dirty="0" smtClean="0"/>
              <a:t> - # of days to retain daily snapshots</a:t>
            </a:r>
          </a:p>
          <a:p>
            <a:pPr lvl="1"/>
            <a:r>
              <a:rPr lang="en-US" dirty="0" err="1" smtClean="0"/>
              <a:t>weeklySnapshotRetentionWeeks</a:t>
            </a:r>
            <a:r>
              <a:rPr lang="en-US" dirty="0" smtClean="0"/>
              <a:t> - # of weeks to retain weekly snapshots</a:t>
            </a:r>
          </a:p>
          <a:p>
            <a:pPr lvl="1"/>
            <a:r>
              <a:rPr lang="en-US" dirty="0" smtClean="0"/>
              <a:t>Triggers that enforce certain rules to maintain the integrity of the syste</a:t>
            </a:r>
            <a:r>
              <a:rPr lang="en-US" dirty="0"/>
              <a:t>m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1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110</TotalTime>
  <Words>716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Technic</vt:lpstr>
      <vt:lpstr>Automated Database Snapshot Management</vt:lpstr>
      <vt:lpstr>The Problem</vt:lpstr>
      <vt:lpstr>The Problem ( cont. )</vt:lpstr>
      <vt:lpstr>The Problem ( cont. ) </vt:lpstr>
      <vt:lpstr>Desired Goals</vt:lpstr>
      <vt:lpstr>The Proposal</vt:lpstr>
      <vt:lpstr>The Preparation</vt:lpstr>
      <vt:lpstr>The Solution</vt:lpstr>
      <vt:lpstr>The Solution ( cont. )</vt:lpstr>
      <vt:lpstr>The Solution ( cont. )</vt:lpstr>
      <vt:lpstr>The Solution ( cont. )</vt:lpstr>
      <vt:lpstr>The Solution ( cont. )</vt:lpstr>
    </vt:vector>
  </TitlesOfParts>
  <Company>UnitedHealth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Sharepoint Document Recovery</dc:title>
  <cp:lastModifiedBy>Joy, Jeff</cp:lastModifiedBy>
  <cp:revision>24</cp:revision>
  <dcterms:created xsi:type="dcterms:W3CDTF">2014-05-06T23:21:31Z</dcterms:created>
  <dcterms:modified xsi:type="dcterms:W3CDTF">2014-05-09T01:28:54Z</dcterms:modified>
</cp:coreProperties>
</file>