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1" r:id="rId4"/>
  </p:sldMasterIdLst>
  <p:notesMasterIdLst>
    <p:notesMasterId r:id="rId25"/>
  </p:notesMasterIdLst>
  <p:handoutMasterIdLst>
    <p:handoutMasterId r:id="rId26"/>
  </p:handoutMasterIdLst>
  <p:sldIdLst>
    <p:sldId id="463" r:id="rId5"/>
    <p:sldId id="643" r:id="rId6"/>
    <p:sldId id="644" r:id="rId7"/>
    <p:sldId id="645" r:id="rId8"/>
    <p:sldId id="646" r:id="rId9"/>
    <p:sldId id="647" r:id="rId10"/>
    <p:sldId id="648" r:id="rId11"/>
    <p:sldId id="649" r:id="rId12"/>
    <p:sldId id="650" r:id="rId13"/>
    <p:sldId id="651" r:id="rId14"/>
    <p:sldId id="652" r:id="rId15"/>
    <p:sldId id="653" r:id="rId16"/>
    <p:sldId id="654" r:id="rId17"/>
    <p:sldId id="661" r:id="rId18"/>
    <p:sldId id="656" r:id="rId19"/>
    <p:sldId id="657" r:id="rId20"/>
    <p:sldId id="658" r:id="rId21"/>
    <p:sldId id="659" r:id="rId22"/>
    <p:sldId id="660" r:id="rId23"/>
    <p:sldId id="642" r:id="rId24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FF1CEDE-8733-465F-987F-CD4C7D145846}">
          <p14:sldIdLst>
            <p14:sldId id="463"/>
            <p14:sldId id="643"/>
            <p14:sldId id="644"/>
            <p14:sldId id="645"/>
            <p14:sldId id="646"/>
            <p14:sldId id="647"/>
            <p14:sldId id="648"/>
            <p14:sldId id="649"/>
            <p14:sldId id="650"/>
            <p14:sldId id="651"/>
            <p14:sldId id="652"/>
            <p14:sldId id="653"/>
            <p14:sldId id="654"/>
            <p14:sldId id="661"/>
            <p14:sldId id="656"/>
            <p14:sldId id="657"/>
            <p14:sldId id="658"/>
            <p14:sldId id="659"/>
            <p14:sldId id="660"/>
            <p14:sldId id="642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imberly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882483"/>
    <a:srgbClr val="8935C8"/>
    <a:srgbClr val="22AFE7"/>
    <a:srgbClr val="005087"/>
    <a:srgbClr val="336699"/>
    <a:srgbClr val="FFFFCC"/>
    <a:srgbClr val="EF8B19"/>
    <a:srgbClr val="5EA113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83842" autoAdjust="0"/>
  </p:normalViewPr>
  <p:slideViewPr>
    <p:cSldViewPr>
      <p:cViewPr>
        <p:scale>
          <a:sx n="119" d="100"/>
          <a:sy n="119" d="100"/>
        </p:scale>
        <p:origin x="-1404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846"/>
    </p:cViewPr>
  </p:sorterViewPr>
  <p:notesViewPr>
    <p:cSldViewPr>
      <p:cViewPr>
        <p:scale>
          <a:sx n="100" d="100"/>
          <a:sy n="100" d="100"/>
        </p:scale>
        <p:origin x="-3456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" y="9134475"/>
            <a:ext cx="2971801" cy="0"/>
          </a:xfrm>
          <a:prstGeom prst="line">
            <a:avLst/>
          </a:prstGeom>
          <a:ln w="317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343401" y="9134475"/>
            <a:ext cx="2971801" cy="0"/>
          </a:xfrm>
          <a:prstGeom prst="line">
            <a:avLst/>
          </a:prstGeom>
          <a:ln w="317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057" y="8791575"/>
            <a:ext cx="1611086" cy="609600"/>
          </a:xfrm>
          <a:prstGeom prst="rect">
            <a:avLst/>
          </a:prstGeom>
        </p:spPr>
      </p:pic>
      <p:sp>
        <p:nvSpPr>
          <p:cNvPr id="7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953000" y="9067800"/>
            <a:ext cx="2360613" cy="479425"/>
          </a:xfrm>
          <a:prstGeom prst="rect">
            <a:avLst/>
          </a:prstGeom>
        </p:spPr>
        <p:txBody>
          <a:bodyPr vert="horz" lIns="91417" tIns="45708" rIns="91417" bIns="45708" rtlCol="0" anchor="ctr"/>
          <a:lstStyle>
            <a:lvl1pPr algn="ctr" eaLnBrk="0" hangingPunct="0">
              <a:defRPr sz="1200" b="1" dirty="0" smtClean="0">
                <a:latin typeface="Calibri Light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C223E550-8049-438C-9FEA-E44A6AD331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2073275" y="152400"/>
            <a:ext cx="3170238" cy="685800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ctr" eaLnBrk="0" hangingPunct="0">
              <a:defRPr sz="1600" b="1" dirty="0" err="1" smtClean="0">
                <a:latin typeface="Calibri Light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SQLintersection</a:t>
            </a:r>
            <a:r>
              <a:rPr lang="en-US" sz="1400" b="0"/>
              <a:t/>
            </a:r>
            <a:br>
              <a:rPr lang="en-US" sz="1400" b="0"/>
            </a:br>
            <a:r>
              <a:rPr lang="en-US" sz="1200" b="0"/>
              <a:t>Orlando, Florida – April 2014</a:t>
            </a:r>
          </a:p>
          <a:p>
            <a:pPr>
              <a:defRPr/>
            </a:pPr>
            <a:r>
              <a:rPr lang="en-US" sz="1200" b="0"/>
              <a:t>www.SQLintersection.com   </a:t>
            </a:r>
          </a:p>
        </p:txBody>
      </p:sp>
    </p:spTree>
    <p:extLst>
      <p:ext uri="{BB962C8B-B14F-4D97-AF65-F5344CB8AC3E}">
        <p14:creationId xmlns:p14="http://schemas.microsoft.com/office/powerpoint/2010/main" val="493841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914400"/>
            <a:ext cx="4797425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cxnSp>
        <p:nvCxnSpPr>
          <p:cNvPr id="8" name="Straight Connector 7"/>
          <p:cNvCxnSpPr/>
          <p:nvPr/>
        </p:nvCxnSpPr>
        <p:spPr>
          <a:xfrm>
            <a:off x="1" y="9134475"/>
            <a:ext cx="2971801" cy="0"/>
          </a:xfrm>
          <a:prstGeom prst="line">
            <a:avLst/>
          </a:prstGeom>
          <a:ln w="317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343401" y="9134475"/>
            <a:ext cx="2971801" cy="0"/>
          </a:xfrm>
          <a:prstGeom prst="line">
            <a:avLst/>
          </a:prstGeom>
          <a:ln w="317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057" y="8791575"/>
            <a:ext cx="1611086" cy="609600"/>
          </a:xfrm>
          <a:prstGeom prst="rect">
            <a:avLst/>
          </a:prstGeom>
        </p:spPr>
      </p:pic>
      <p:sp>
        <p:nvSpPr>
          <p:cNvPr id="11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4953000" y="9067800"/>
            <a:ext cx="2360613" cy="479425"/>
          </a:xfrm>
          <a:prstGeom prst="rect">
            <a:avLst/>
          </a:prstGeom>
        </p:spPr>
        <p:txBody>
          <a:bodyPr vert="horz" lIns="91417" tIns="45708" rIns="91417" bIns="45708" rtlCol="0" anchor="ctr"/>
          <a:lstStyle>
            <a:lvl1pPr algn="ctr" eaLnBrk="0" hangingPunct="0">
              <a:defRPr sz="1200" b="1" dirty="0" smtClean="0">
                <a:latin typeface="Calibri Light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C223E550-8049-438C-9FEA-E44A6AD331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2" name="Header Placeholder 1"/>
          <p:cNvSpPr>
            <a:spLocks noGrp="1"/>
          </p:cNvSpPr>
          <p:nvPr>
            <p:ph type="hdr" sz="quarter"/>
          </p:nvPr>
        </p:nvSpPr>
        <p:spPr>
          <a:xfrm>
            <a:off x="2073275" y="152400"/>
            <a:ext cx="3170238" cy="685800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ctr" eaLnBrk="0" hangingPunct="0">
              <a:defRPr sz="1600" b="1" dirty="0" err="1" smtClean="0">
                <a:latin typeface="Calibri Light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SQLintersection</a:t>
            </a:r>
            <a:r>
              <a:rPr lang="en-US" sz="1400" b="0"/>
              <a:t/>
            </a:r>
            <a:br>
              <a:rPr lang="en-US" sz="1400" b="0"/>
            </a:br>
            <a:r>
              <a:rPr lang="en-US" sz="1200" b="0"/>
              <a:t>Orlando, Florida – April 2014</a:t>
            </a:r>
          </a:p>
          <a:p>
            <a:pPr>
              <a:defRPr/>
            </a:pPr>
            <a:r>
              <a:rPr lang="en-US" sz="1200" b="0"/>
              <a:t>www.SQLintersection.com   </a:t>
            </a:r>
          </a:p>
        </p:txBody>
      </p:sp>
    </p:spTree>
    <p:extLst>
      <p:ext uri="{BB962C8B-B14F-4D97-AF65-F5344CB8AC3E}">
        <p14:creationId xmlns:p14="http://schemas.microsoft.com/office/powerpoint/2010/main" val="33460990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10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  <a:noFill/>
          <a:ln/>
        </p:spPr>
        <p:txBody>
          <a:bodyPr/>
          <a:lstStyle/>
          <a:p>
            <a:pPr marL="241653" indent="-241653"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11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  <a:noFill/>
          <a:ln/>
        </p:spPr>
        <p:txBody>
          <a:bodyPr/>
          <a:lstStyle/>
          <a:p>
            <a:pPr marL="241653" indent="-241653"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311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13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  <a:noFill/>
          <a:ln/>
        </p:spPr>
        <p:txBody>
          <a:bodyPr/>
          <a:lstStyle/>
          <a:p>
            <a:pPr marL="241653" indent="-241653"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2389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fld id="{58348F52-AECF-422E-8969-5E0E71FF50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8287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fld id="{58348F52-AECF-422E-8969-5E0E71FF50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1699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fld id="{58348F52-AECF-422E-8969-5E0E71FF50B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1301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3997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943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718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944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fld id="{A0E42409-346C-2A45-8640-B78563AC96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530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303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5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  <a:noFill/>
          <a:ln/>
        </p:spPr>
        <p:txBody>
          <a:bodyPr/>
          <a:lstStyle/>
          <a:p>
            <a:pPr marL="241653" indent="-241653"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6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  <a:noFill/>
          <a:ln/>
        </p:spPr>
        <p:txBody>
          <a:bodyPr/>
          <a:lstStyle/>
          <a:p>
            <a:pPr marL="241653" indent="-241653"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7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  <a:noFill/>
          <a:ln/>
        </p:spPr>
        <p:txBody>
          <a:bodyPr/>
          <a:lstStyle/>
          <a:p>
            <a:pPr marL="241653" indent="-241653"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563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143375" y="9120190"/>
            <a:ext cx="3170238" cy="479425"/>
          </a:xfrm>
          <a:prstGeom prst="rect">
            <a:avLst/>
          </a:prstGeom>
          <a:noFill/>
        </p:spPr>
        <p:txBody>
          <a:bodyPr/>
          <a:lstStyle/>
          <a:p>
            <a:fld id="{5DEADBFC-D8AF-4C4B-A607-C1F5375742D5}" type="slidenum">
              <a:rPr lang="en-US"/>
              <a:pPr/>
              <a:t>9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40" y="4560890"/>
            <a:ext cx="5851525" cy="4319587"/>
          </a:xfrm>
          <a:prstGeom prst="rect">
            <a:avLst/>
          </a:prstGeom>
          <a:noFill/>
          <a:ln/>
        </p:spPr>
        <p:txBody>
          <a:bodyPr/>
          <a:lstStyle/>
          <a:p>
            <a:pPr marL="241653" indent="-241653"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2514600"/>
          </a:xfrm>
          <a:noFill/>
        </p:spPr>
        <p:txBody>
          <a:bodyPr anchor="b"/>
          <a:lstStyle>
            <a:lvl1pPr algn="r">
              <a:defRPr sz="3200" b="1">
                <a:solidFill>
                  <a:srgbClr val="22AFE7"/>
                </a:solidFill>
                <a:latin typeface="Calibri Light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124200"/>
            <a:ext cx="6400800" cy="1295400"/>
          </a:xfrm>
        </p:spPr>
        <p:txBody>
          <a:bodyPr/>
          <a:lstStyle>
            <a:lvl1pPr marL="0" indent="0" algn="r">
              <a:buNone/>
              <a:defRPr b="0">
                <a:latin typeface="Calibri Light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68" y="4953000"/>
            <a:ext cx="3697441" cy="139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741DDD6-B8B8-4185-81AC-7D3A9020AA8C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8685EF-11D0-44E2-820E-4282A775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35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741DDD6-B8B8-4185-81AC-7D3A9020AA8C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8685EF-11D0-44E2-820E-4282A775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47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28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419600" y="21336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28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419600" y="21336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72390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28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1" name="Rectangle 10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Rectangle 5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1717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2382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auto">
          <a:xfrm>
            <a:off x="0" y="1981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57200" y="1990725"/>
            <a:ext cx="82296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62400"/>
            <a:ext cx="8229600" cy="1905000"/>
          </a:xfrm>
        </p:spPr>
        <p:txBody>
          <a:bodyPr rtlCol="0"/>
          <a:lstStyle>
            <a:lvl1pPr marL="0" indent="0">
              <a:buClrTx/>
              <a:buFont typeface="Wingdings" pitchFamily="2" charset="2"/>
              <a:buNone/>
              <a:defRPr sz="2000" b="0">
                <a:latin typeface="Calibri" pitchFamily="34" charset="0"/>
              </a:defRPr>
            </a:lvl1pPr>
            <a:lvl2pPr marL="457200" indent="0">
              <a:buClrTx/>
              <a:buFont typeface="Wingdings" pitchFamily="2" charset="2"/>
              <a:buNone/>
              <a:defRPr sz="1800" b="0">
                <a:latin typeface="Calibri Light" pitchFamily="34" charset="0"/>
              </a:defRPr>
            </a:lvl2pPr>
            <a:lvl3pPr marL="914400" indent="0">
              <a:buClrTx/>
              <a:buFont typeface="Wingdings" pitchFamily="2" charset="2"/>
              <a:buNone/>
              <a:defRPr sz="1600" b="0">
                <a:latin typeface="Myriad Pro" pitchFamily="34" charset="0"/>
              </a:defRPr>
            </a:lvl3pPr>
            <a:lvl4pPr marL="1371600" indent="0">
              <a:buClrTx/>
              <a:buFont typeface="Wingdings" pitchFamily="2" charset="2"/>
              <a:buNone/>
              <a:defRPr sz="1400" b="0">
                <a:latin typeface="Myriad Pro" pitchFamily="34" charset="0"/>
              </a:defRPr>
            </a:lvl4pPr>
            <a:lvl5pPr marL="1828800" indent="0">
              <a:buClrTx/>
              <a:buFont typeface="Wingdings" pitchFamily="2" charset="2"/>
              <a:buNone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490" y="4953000"/>
            <a:ext cx="3697441" cy="139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48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4" grpId="0" uiExpand="1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42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40" r:id="rId9"/>
    <p:sldLayoutId id="2147483743" r:id="rId10"/>
    <p:sldLayoutId id="2147483744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0" indent="0" algn="ctr" defTabSz="-13873163" rtl="0" eaLnBrk="1" fontAlgn="base" hangingPunct="1">
        <a:spcBef>
          <a:spcPct val="0"/>
        </a:spcBef>
        <a:spcAft>
          <a:spcPct val="0"/>
        </a:spcAft>
        <a:defRPr lang="en-US" sz="2800" b="1" dirty="0" smtClean="0">
          <a:solidFill>
            <a:schemeClr val="tx2"/>
          </a:solidFill>
          <a:latin typeface="+mj-lt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 b="1">
          <a:solidFill>
            <a:schemeClr val="tx1"/>
          </a:solidFill>
          <a:latin typeface="Calibri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>
          <a:solidFill>
            <a:schemeClr val="tx1"/>
          </a:solidFill>
          <a:latin typeface="Calibri Light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600">
          <a:solidFill>
            <a:schemeClr val="tx1"/>
          </a:solidFill>
          <a:latin typeface="Calibri Light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400">
          <a:solidFill>
            <a:schemeClr val="tx1"/>
          </a:solidFill>
          <a:latin typeface="Calibri Light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1200">
          <a:solidFill>
            <a:schemeClr val="tx1"/>
          </a:solidFill>
          <a:latin typeface="Calibri Light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18.xml"/><Relationship Id="rId7" Type="http://schemas.openxmlformats.org/officeDocument/2006/relationships/hyperlink" Target="http://kevinekline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http://sqlperformance.com/" TargetMode="External"/><Relationship Id="rId5" Type="http://schemas.openxmlformats.org/officeDocument/2006/relationships/hyperlink" Target="mailto:abertrand@sqlsentry.net" TargetMode="External"/><Relationship Id="rId4" Type="http://schemas.openxmlformats.org/officeDocument/2006/relationships/hyperlink" Target="mailto:kekline@sqlsentry.net" TargetMode="External"/><Relationship Id="rId9" Type="http://schemas.openxmlformats.org/officeDocument/2006/relationships/image" Target="../media/image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answers.sqlperformance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qlsentry.com/download" TargetMode="External"/><Relationship Id="rId5" Type="http://schemas.openxmlformats.org/officeDocument/2006/relationships/hyperlink" Target="http://answers.sqlsentry.net/" TargetMode="External"/><Relationship Id="rId4" Type="http://schemas.openxmlformats.org/officeDocument/2006/relationships/hyperlink" Target="http://www.sqlsentry.com/plan-explorer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sqlsentry.com/company/more-news" TargetMode="External"/><Relationship Id="rId3" Type="http://schemas.openxmlformats.org/officeDocument/2006/relationships/hyperlink" Target="http://sqlsentry.com/plan-explorer/" TargetMode="External"/><Relationship Id="rId7" Type="http://schemas.openxmlformats.org/officeDocument/2006/relationships/hyperlink" Target="http://www.sqlperformanc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QLSentry.TV" TargetMode="External"/><Relationship Id="rId5" Type="http://schemas.openxmlformats.org/officeDocument/2006/relationships/hyperlink" Target="mailto:sales@sqlsentry.net" TargetMode="External"/><Relationship Id="rId4" Type="http://schemas.openxmlformats.org/officeDocument/2006/relationships/hyperlink" Target="http://answers.sqlperformance.com/" TargetMode="External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PRECON01</a:t>
            </a:r>
            <a:r>
              <a:rPr lang="en-US" dirty="0" smtClean="0">
                <a:solidFill>
                  <a:srgbClr val="22AFE7"/>
                </a:solidFill>
                <a:latin typeface="+mj-lt"/>
                <a:cs typeface="Mangal" pitchFamily="18" charset="0"/>
              </a:rPr>
              <a:t/>
            </a:r>
            <a:br>
              <a:rPr lang="en-US" dirty="0" smtClean="0">
                <a:solidFill>
                  <a:srgbClr val="22AFE7"/>
                </a:solidFill>
                <a:latin typeface="+mj-lt"/>
                <a:cs typeface="Mangal" pitchFamily="18" charset="0"/>
              </a:rPr>
            </a:br>
            <a:r>
              <a:rPr lang="en-US" sz="2000" dirty="0" smtClean="0">
                <a:solidFill>
                  <a:srgbClr val="22AFE7"/>
                </a:solidFill>
                <a:latin typeface="+mj-lt"/>
                <a:cs typeface="Mangal" pitchFamily="18" charset="0"/>
              </a:rPr>
              <a:t/>
            </a:r>
            <a:br>
              <a:rPr lang="en-US" sz="2000" dirty="0" smtClean="0">
                <a:solidFill>
                  <a:srgbClr val="22AFE7"/>
                </a:solidFill>
                <a:latin typeface="+mj-lt"/>
                <a:cs typeface="Mangal" pitchFamily="18" charset="0"/>
              </a:rPr>
            </a:br>
            <a:r>
              <a:rPr lang="en-US" sz="2000" dirty="0" smtClean="0">
                <a:solidFill>
                  <a:srgbClr val="22AFE7"/>
                </a:solidFill>
                <a:latin typeface="+mj-lt"/>
                <a:cs typeface="Mangal" pitchFamily="18" charset="0"/>
              </a:rPr>
              <a:t> </a:t>
            </a:r>
            <a:r>
              <a:rPr lang="en-US" sz="3600" dirty="0" smtClean="0"/>
              <a:t>STUDY GUIDE: 50 </a:t>
            </a:r>
            <a:r>
              <a:rPr lang="en-US" sz="3600" dirty="0"/>
              <a:t>Things All SQL Server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Developers Need </a:t>
            </a:r>
            <a:r>
              <a:rPr lang="en-US" sz="3600" dirty="0"/>
              <a:t>to Know </a:t>
            </a:r>
            <a:endParaRPr lang="en-US" sz="3600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  <a:cs typeface="Mangal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Kevin Kline </a:t>
            </a:r>
            <a:r>
              <a:rPr lang="en-US" dirty="0" smtClean="0"/>
              <a:t>and </a:t>
            </a:r>
            <a:r>
              <a:rPr lang="en-US" dirty="0"/>
              <a:t>Aaron Bertrand</a:t>
            </a:r>
          </a:p>
          <a:p>
            <a:r>
              <a:rPr lang="en-US" dirty="0" smtClean="0"/>
              <a:t>SQL Sentry 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3962400"/>
            <a:ext cx="3327014" cy="10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sz="2400" dirty="0" smtClean="0"/>
              <a:t>When reading from an index, the __________ operation is usually much faster than the __________ operation.</a:t>
            </a:r>
          </a:p>
          <a:p>
            <a:endParaRPr lang="en-US" sz="2400" dirty="0"/>
          </a:p>
          <a:p>
            <a:r>
              <a:rPr lang="en-US" sz="2400" dirty="0" smtClean="0"/>
              <a:t>A  __________ index is an index which can return a query’s entire result set from the non-leaf pages of the index. </a:t>
            </a:r>
          </a:p>
          <a:p>
            <a:endParaRPr lang="en-US" sz="2400" dirty="0"/>
          </a:p>
          <a:p>
            <a:r>
              <a:rPr lang="en-US" sz="2400" dirty="0" smtClean="0"/>
              <a:t>An index with __________ __________ contains the data within the index, but does not use that data for statistical purposes. </a:t>
            </a: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A __________ is like an index with a WHERE clause. </a:t>
            </a: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These _______________________________ enable the query optimizer to create a high-quality query plan. </a:t>
            </a:r>
          </a:p>
        </p:txBody>
      </p:sp>
    </p:spTree>
    <p:extLst>
      <p:ext uri="{BB962C8B-B14F-4D97-AF65-F5344CB8AC3E}">
        <p14:creationId xmlns:p14="http://schemas.microsoft.com/office/powerpoint/2010/main" val="2103489305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sz="2400" dirty="0" smtClean="0"/>
              <a:t>Using the default settings, SQL Server will update index statistics on a table that changes _____% or more.</a:t>
            </a:r>
          </a:p>
          <a:p>
            <a:endParaRPr lang="en-US" sz="2400" dirty="0"/>
          </a:p>
          <a:p>
            <a:r>
              <a:rPr lang="en-US" sz="2400" dirty="0" smtClean="0"/>
              <a:t>The  __________ of an describes the nature of the search arguments it will use to help the query processor. </a:t>
            </a:r>
          </a:p>
          <a:p>
            <a:endParaRPr lang="en-US" sz="2400" dirty="0"/>
          </a:p>
          <a:p>
            <a:r>
              <a:rPr lang="en-US" sz="2400" dirty="0" smtClean="0"/>
              <a:t>An index with __________ __________ contains the data within the index, but does not use that data for statistical purposes. </a:t>
            </a: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When a leaf page is 100% pull and an INSERT or UPDATE causes the data to spill over a single 8k page, a __________ _________ will occur. </a:t>
            </a: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Logical __________ of a table and/or index could be caused by page splits, shrinking a database, or other operations.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70972949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Low-Level Analysis and Specific SQL Techniques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266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sz="2400" dirty="0" smtClean="0"/>
              <a:t>When tuning queries or transactions, you will want to use either a  __________ cache or a __________ cache to ensure the query metrics are consistent.</a:t>
            </a:r>
          </a:p>
          <a:p>
            <a:endParaRPr lang="en-US" sz="2400" dirty="0"/>
          </a:p>
          <a:p>
            <a:r>
              <a:rPr lang="en-US" sz="2400" dirty="0" smtClean="0"/>
              <a:t>You want high plan reuse and low plan __________ , as a general rule of thumb. </a:t>
            </a:r>
          </a:p>
          <a:p>
            <a:endParaRPr lang="en-US" sz="2400" dirty="0"/>
          </a:p>
          <a:p>
            <a:r>
              <a:rPr lang="en-US" sz="2400" dirty="0" smtClean="0"/>
              <a:t>The most common cause of frequent recompiles is interleaving _____ and _____ statements.</a:t>
            </a:r>
          </a:p>
          <a:p>
            <a:endParaRPr lang="en-US" sz="2400" dirty="0"/>
          </a:p>
          <a:p>
            <a:r>
              <a:rPr lang="en-US" sz="2400" dirty="0" smtClean="0"/>
              <a:t>Most people just look at the __________ metric of an execution plan, but there are many other useful metrics.</a:t>
            </a: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The SIMPLE, BULK INSERT, and FULL modes are __________ models, which directly impact the Transaction Log.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3311763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SQL Server uses a __________ log mechanism.</a:t>
            </a:r>
          </a:p>
          <a:p>
            <a:endParaRPr lang="en-US" dirty="0"/>
          </a:p>
          <a:p>
            <a:r>
              <a:rPr lang="en-US" dirty="0"/>
              <a:t>Compatibility level settings can affect both __________ and</a:t>
            </a:r>
            <a:br>
              <a:rPr lang="en-US" dirty="0"/>
            </a:br>
            <a:r>
              <a:rPr lang="en-US" dirty="0"/>
              <a:t>__________. </a:t>
            </a:r>
          </a:p>
          <a:p>
            <a:endParaRPr lang="en-US" dirty="0"/>
          </a:p>
          <a:p>
            <a:r>
              <a:rPr lang="en-US" dirty="0"/>
              <a:t>Windowing functions can help reduce or eliminate the __________ nature of self-joins.</a:t>
            </a:r>
          </a:p>
          <a:p>
            <a:endParaRPr lang="en-US" dirty="0"/>
          </a:p>
          <a:p>
            <a:r>
              <a:rPr lang="en-US" dirty="0"/>
              <a:t>Using SELECT * can cause unnecessary ________, ________ and _________. </a:t>
            </a:r>
          </a:p>
          <a:p>
            <a:endParaRPr lang="en-US" dirty="0"/>
          </a:p>
          <a:p>
            <a:r>
              <a:rPr lang="en-US" dirty="0"/>
              <a:t>A view with SELECT * can cache old metadata until you run __________ or alter the view.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119535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33400" y="1066800"/>
            <a:ext cx="8229600" cy="5040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Always specifying the _______ will ensure SQL Server does not waste cycles looking for objects in the wrong place.</a:t>
            </a:r>
          </a:p>
          <a:p>
            <a:endParaRPr lang="en-US" sz="1600" dirty="0"/>
          </a:p>
          <a:p>
            <a:r>
              <a:rPr lang="en-US" dirty="0"/>
              <a:t>Specifying </a:t>
            </a:r>
            <a:r>
              <a:rPr lang="en-US" dirty="0" err="1"/>
              <a:t>varchar</a:t>
            </a:r>
            <a:r>
              <a:rPr lang="en-US" dirty="0"/>
              <a:t> without length can sometimes yield a size of ____ character(s), and sometimes ____ character(s).</a:t>
            </a:r>
            <a:br>
              <a:rPr lang="en-US" dirty="0"/>
            </a:br>
            <a:endParaRPr lang="en-US" sz="1600" dirty="0"/>
          </a:p>
          <a:p>
            <a:r>
              <a:rPr lang="en-US" dirty="0"/>
              <a:t>Rounding can cause inaccuracy of date range queries when using ________. ___________ ranges are safer.</a:t>
            </a:r>
          </a:p>
          <a:p>
            <a:endParaRPr lang="en-US" sz="1600" dirty="0"/>
          </a:p>
          <a:p>
            <a:r>
              <a:rPr lang="en-US" dirty="0"/>
              <a:t>Even though MERGE is technically one statement, it is still vulnerable to ________ conditions. </a:t>
            </a:r>
          </a:p>
          <a:p>
            <a:endParaRPr lang="en-US" sz="1600" dirty="0"/>
          </a:p>
          <a:p>
            <a:r>
              <a:rPr lang="en-US" dirty="0"/>
              <a:t>You can avoid a lot of optimization problems by using _______ SQL, and avoid plan cache bloat with the ________________ setting.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0872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33400" y="1066800"/>
            <a:ext cx="8229600" cy="5040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Single-pass, read-only cursors should not use the ______ options.</a:t>
            </a:r>
          </a:p>
          <a:p>
            <a:endParaRPr lang="en-US" dirty="0"/>
          </a:p>
          <a:p>
            <a:r>
              <a:rPr lang="en-US" dirty="0"/>
              <a:t>Total count for a table (or filtered index) can come from _____________.</a:t>
            </a:r>
            <a:br>
              <a:rPr lang="en-US" dirty="0"/>
            </a:br>
            <a:endParaRPr lang="en-US" dirty="0"/>
          </a:p>
          <a:p>
            <a:r>
              <a:rPr lang="en-US" dirty="0"/>
              <a:t>_________ has an implicit DISTINCT, while UNION ALL does not.</a:t>
            </a:r>
          </a:p>
          <a:p>
            <a:endParaRPr lang="en-US" dirty="0"/>
          </a:p>
          <a:p>
            <a:r>
              <a:rPr lang="en-US" dirty="0"/>
              <a:t>It is usually better to use ___ _______ over NOT IN. </a:t>
            </a:r>
          </a:p>
          <a:p>
            <a:endParaRPr lang="en-US" dirty="0"/>
          </a:p>
          <a:p>
            <a:r>
              <a:rPr lang="en-US" dirty="0"/>
              <a:t>There is no point in trying to add _______ ___ in a view, since SQL Server will generally ignore this.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9881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33400" y="1066800"/>
            <a:ext cx="8229600" cy="5040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variables store their data ___ ________.</a:t>
            </a:r>
          </a:p>
          <a:p>
            <a:endParaRPr lang="en-US" dirty="0"/>
          </a:p>
          <a:p>
            <a:r>
              <a:rPr lang="en-US" dirty="0"/>
              <a:t>With MERGE, triggers can fire ________ ______.</a:t>
            </a:r>
          </a:p>
          <a:p>
            <a:endParaRPr lang="en-US" dirty="0"/>
          </a:p>
          <a:p>
            <a:r>
              <a:rPr lang="en-US" dirty="0"/>
              <a:t>A column should never store more than one _____.</a:t>
            </a:r>
          </a:p>
          <a:p>
            <a:endParaRPr lang="en-US" dirty="0"/>
          </a:p>
          <a:p>
            <a:r>
              <a:rPr lang="en-US" dirty="0"/>
              <a:t>Old-style joins make it easy to mix ____ criteria and ______ criteria.</a:t>
            </a:r>
          </a:p>
          <a:p>
            <a:endParaRPr lang="en-US" dirty="0"/>
          </a:p>
          <a:p>
            <a:r>
              <a:rPr lang="en-US" dirty="0"/>
              <a:t>NOLOCK will allow you to read the same row __________ or ________. A good alternative can be _________________.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5501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>
                <a:latin typeface="+mj-lt"/>
              </a:rPr>
              <a:t>Send questions to us at: </a:t>
            </a:r>
          </a:p>
          <a:p>
            <a:pPr lvl="1"/>
            <a:r>
              <a:rPr lang="en-US" sz="2400" dirty="0" smtClean="0">
                <a:latin typeface="+mj-lt"/>
                <a:hlinkClick r:id="rId4"/>
              </a:rPr>
              <a:t>kekline@sqlsentry.net</a:t>
            </a:r>
            <a:r>
              <a:rPr lang="en-US" sz="2400" dirty="0" smtClean="0">
                <a:latin typeface="+mj-lt"/>
              </a:rPr>
              <a:t>  </a:t>
            </a:r>
          </a:p>
          <a:p>
            <a:pPr lvl="1"/>
            <a:r>
              <a:rPr lang="en-US" sz="2400" dirty="0" smtClean="0">
                <a:latin typeface="+mj-lt"/>
                <a:hlinkClick r:id="rId5"/>
              </a:rPr>
              <a:t>abertrand@sqlsentry.net</a:t>
            </a:r>
            <a:r>
              <a:rPr lang="en-US" sz="2400" dirty="0" smtClean="0">
                <a:latin typeface="+mj-lt"/>
              </a:rPr>
              <a:t> </a:t>
            </a:r>
          </a:p>
          <a:p>
            <a:r>
              <a:rPr lang="en-US" sz="2800" dirty="0" smtClean="0">
                <a:latin typeface="+mj-lt"/>
              </a:rPr>
              <a:t>Twitter, FB, LI @</a:t>
            </a:r>
            <a:r>
              <a:rPr lang="en-US" sz="2800" dirty="0" err="1" smtClean="0">
                <a:latin typeface="+mj-lt"/>
              </a:rPr>
              <a:t>KEKline</a:t>
            </a:r>
            <a:r>
              <a:rPr lang="en-US" sz="2800" dirty="0" smtClean="0">
                <a:latin typeface="+mj-lt"/>
              </a:rPr>
              <a:t> and @</a:t>
            </a:r>
            <a:r>
              <a:rPr lang="en-US" sz="2800" dirty="0" err="1" smtClean="0">
                <a:latin typeface="+mj-lt"/>
              </a:rPr>
              <a:t>AaronBertrand</a:t>
            </a:r>
            <a:endParaRPr lang="en-US" sz="2800" dirty="0" smtClean="0">
              <a:latin typeface="+mj-lt"/>
            </a:endParaRPr>
          </a:p>
          <a:p>
            <a:r>
              <a:rPr lang="en-US" sz="2800" dirty="0" smtClean="0">
                <a:latin typeface="+mj-lt"/>
              </a:rPr>
              <a:t>Blogs at SQLblog.com</a:t>
            </a:r>
          </a:p>
          <a:p>
            <a:pPr lvl="1"/>
            <a:r>
              <a:rPr lang="en-US" sz="2400" dirty="0" smtClean="0">
                <a:latin typeface="+mj-lt"/>
              </a:rPr>
              <a:t>Aaron at </a:t>
            </a:r>
            <a:r>
              <a:rPr lang="en-US" sz="2400" dirty="0" smtClean="0">
                <a:latin typeface="+mj-lt"/>
                <a:hlinkClick r:id="rId6"/>
              </a:rPr>
              <a:t>http://SQLPerformance.com</a:t>
            </a:r>
            <a:endParaRPr lang="en-US" sz="2400" dirty="0" smtClean="0">
              <a:latin typeface="+mj-lt"/>
            </a:endParaRPr>
          </a:p>
          <a:p>
            <a:pPr lvl="1"/>
            <a:r>
              <a:rPr lang="en-US" sz="2400" dirty="0" smtClean="0">
                <a:latin typeface="+mj-lt"/>
              </a:rPr>
              <a:t>Kevin at </a:t>
            </a:r>
            <a:r>
              <a:rPr lang="en-US" sz="2400" dirty="0" smtClean="0">
                <a:latin typeface="+mj-lt"/>
                <a:hlinkClick r:id="rId7"/>
              </a:rPr>
              <a:t>http://KevinEKline.com</a:t>
            </a:r>
            <a:r>
              <a:rPr lang="en-US" sz="2400" dirty="0" smtClean="0">
                <a:latin typeface="+mj-lt"/>
              </a:rPr>
              <a:t> </a:t>
            </a:r>
          </a:p>
          <a:p>
            <a:r>
              <a:rPr lang="en-US" sz="2800" dirty="0" smtClean="0">
                <a:latin typeface="+mj-lt"/>
              </a:rPr>
              <a:t>Come see as at the booth!</a:t>
            </a:r>
            <a:endParaRPr lang="en-US" sz="2800" dirty="0">
              <a:latin typeface="+mj-lt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330491"/>
              </p:ext>
            </p:extLst>
          </p:nvPr>
        </p:nvGraphicFramePr>
        <p:xfrm>
          <a:off x="7062397" y="450028"/>
          <a:ext cx="1857375" cy="3995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Clip" r:id="rId8" imgW="1857375" imgH="3995738" progId="">
                  <p:embed/>
                </p:oleObj>
              </mc:Choice>
              <mc:Fallback>
                <p:oleObj name="Clip" r:id="rId8" imgW="1857375" imgH="399573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lum bright="70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2397" y="450028"/>
                        <a:ext cx="1857375" cy="39957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4143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Wrap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+mj-lt"/>
              </a:rPr>
              <a:t>Engage with us on social media. </a:t>
            </a:r>
          </a:p>
          <a:p>
            <a:pPr marL="857250" lvl="1" indent="-457200"/>
            <a:r>
              <a:rPr lang="en-US" sz="2400" dirty="0" smtClean="0">
                <a:latin typeface="+mj-lt"/>
              </a:rPr>
              <a:t>We’re thankful for your word of mouth promotions and endorsements!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+mj-lt"/>
              </a:rPr>
              <a:t>Share your tough SQL Server SQL tuning problems with us: </a:t>
            </a:r>
            <a:r>
              <a:rPr lang="en-US" sz="2800" dirty="0" smtClean="0">
                <a:latin typeface="+mj-lt"/>
                <a:hlinkClick r:id="rId3"/>
              </a:rPr>
              <a:t>http://answers.sqlperformance.com/</a:t>
            </a:r>
            <a:r>
              <a:rPr lang="en-US" sz="2800" dirty="0" smtClean="0">
                <a:latin typeface="+mj-lt"/>
              </a:rPr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+mj-lt"/>
              </a:rPr>
              <a:t>Download SQL Sentry Plan Explorer for free: </a:t>
            </a:r>
            <a:r>
              <a:rPr lang="en-US" sz="2800" dirty="0" smtClean="0">
                <a:latin typeface="+mj-lt"/>
                <a:hlinkClick r:id="rId4"/>
              </a:rPr>
              <a:t>http://www.sqlsentry.com/plan-explorer/</a:t>
            </a:r>
            <a:endParaRPr lang="en-US" sz="2800" dirty="0" smtClean="0">
              <a:latin typeface="+mj-lt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+mj-lt"/>
              </a:rPr>
              <a:t>Check out our other award winning tools: </a:t>
            </a:r>
            <a:r>
              <a:rPr lang="en-US" sz="2800" dirty="0" smtClean="0">
                <a:latin typeface="+mj-lt"/>
                <a:hlinkClick r:id="rId5"/>
              </a:rPr>
              <a:t>http://</a:t>
            </a:r>
            <a:r>
              <a:rPr lang="en-US" sz="2800" dirty="0" smtClean="0">
                <a:latin typeface="+mj-lt"/>
                <a:hlinkClick r:id="rId6"/>
              </a:rPr>
              <a:t>www.sqlsentry.com/download</a:t>
            </a:r>
            <a:r>
              <a:rPr lang="en-US" sz="2800" dirty="0" smtClean="0">
                <a:latin typeface="+mj-lt"/>
              </a:rPr>
              <a:t> 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34779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Free Swag from SQL Sentry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i="1" u="sng" dirty="0"/>
              <a:t>Free</a:t>
            </a:r>
            <a:r>
              <a:rPr lang="en-US" dirty="0"/>
              <a:t> Plan Explorer download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://sqlsentry.com/plan-explorer/</a:t>
            </a:r>
            <a:r>
              <a:rPr lang="en-US" dirty="0"/>
              <a:t> </a:t>
            </a:r>
          </a:p>
          <a:p>
            <a:pPr>
              <a:spcBef>
                <a:spcPts val="600"/>
              </a:spcBef>
            </a:pPr>
            <a:r>
              <a:rPr lang="en-US" i="1" u="sng" dirty="0" smtClean="0"/>
              <a:t>Free</a:t>
            </a:r>
            <a:r>
              <a:rPr lang="en-US" dirty="0" smtClean="0"/>
              <a:t> </a:t>
            </a:r>
            <a:r>
              <a:rPr lang="en-US" dirty="0"/>
              <a:t>query tuning consultations: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://answers.sqlperformance.com</a:t>
            </a:r>
            <a:r>
              <a:rPr lang="en-US" dirty="0" smtClean="0">
                <a:hlinkClick r:id="rId4"/>
              </a:rPr>
              <a:t>/</a:t>
            </a:r>
            <a:endParaRPr lang="en-US" sz="900" dirty="0" smtClean="0"/>
          </a:p>
          <a:p>
            <a:pPr>
              <a:spcBef>
                <a:spcPts val="600"/>
              </a:spcBef>
            </a:pPr>
            <a:r>
              <a:rPr lang="en-US" i="1" u="sng" dirty="0" smtClean="0"/>
              <a:t>Free </a:t>
            </a:r>
            <a:r>
              <a:rPr lang="en-US" dirty="0" smtClean="0"/>
              <a:t>new </a:t>
            </a:r>
            <a:r>
              <a:rPr lang="en-US" dirty="0" err="1" smtClean="0"/>
              <a:t>ebook</a:t>
            </a:r>
            <a:r>
              <a:rPr lang="en-US" dirty="0" smtClean="0"/>
              <a:t> (regularly $10) to </a:t>
            </a:r>
            <a:br>
              <a:rPr lang="en-US" dirty="0" smtClean="0"/>
            </a:br>
            <a:r>
              <a:rPr lang="en-US" dirty="0" smtClean="0"/>
              <a:t>attendees. Send request to: </a:t>
            </a:r>
            <a:br>
              <a:rPr lang="en-US" dirty="0" smtClean="0"/>
            </a:br>
            <a:r>
              <a:rPr lang="en-US" dirty="0" smtClean="0">
                <a:hlinkClick r:id="rId5"/>
              </a:rPr>
              <a:t>sales@sqlsentry.net</a:t>
            </a:r>
            <a:r>
              <a:rPr lang="en-US" dirty="0" smtClean="0"/>
              <a:t> </a:t>
            </a:r>
            <a:endParaRPr lang="en-US" sz="900" i="1" u="sng" dirty="0"/>
          </a:p>
          <a:p>
            <a:pPr>
              <a:spcBef>
                <a:spcPts val="600"/>
              </a:spcBef>
            </a:pPr>
            <a:r>
              <a:rPr lang="en-US" dirty="0"/>
              <a:t>SQL Server educational videos,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scripts </a:t>
            </a:r>
            <a:r>
              <a:rPr lang="en-US" dirty="0"/>
              <a:t>&amp; slides: </a:t>
            </a:r>
            <a:r>
              <a:rPr lang="en-US" dirty="0">
                <a:hlinkClick r:id="rId6"/>
              </a:rPr>
              <a:t>http://SQLSentry.TV</a:t>
            </a:r>
            <a:r>
              <a:rPr lang="en-US" dirty="0"/>
              <a:t>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Tuning </a:t>
            </a:r>
            <a:r>
              <a:rPr lang="en-US" dirty="0"/>
              <a:t>blog: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7"/>
              </a:rPr>
              <a:t>http</a:t>
            </a:r>
            <a:r>
              <a:rPr lang="en-US" dirty="0">
                <a:hlinkClick r:id="rId7"/>
              </a:rPr>
              <a:t>://sqlperformance.com/</a:t>
            </a:r>
            <a:r>
              <a:rPr lang="en-US" dirty="0"/>
              <a:t>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Monthly </a:t>
            </a:r>
            <a:r>
              <a:rPr lang="en-US" dirty="0" err="1"/>
              <a:t>eNews</a:t>
            </a:r>
            <a:r>
              <a:rPr lang="en-US" dirty="0"/>
              <a:t> tips and tricks: </a:t>
            </a:r>
            <a:br>
              <a:rPr lang="en-US" dirty="0"/>
            </a:br>
            <a:r>
              <a:rPr lang="en-US" dirty="0">
                <a:hlinkClick r:id="rId8"/>
              </a:rPr>
              <a:t>http://sqlsentry.com/company/more-news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5000" y="1287994"/>
            <a:ext cx="3286200" cy="4579406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366831"/>
            <a:ext cx="5180704" cy="47291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555144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2157413"/>
            <a:ext cx="9144000" cy="2109787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Don’t forget to complete an online evaluation on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EventBoard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!</a:t>
            </a:r>
          </a:p>
          <a:p>
            <a:pPr algn="ctr">
              <a:spcBef>
                <a:spcPts val="0"/>
              </a:spcBef>
            </a:pPr>
            <a:r>
              <a:rPr lang="en-US" sz="2800" dirty="0" smtClean="0">
                <a:solidFill>
                  <a:schemeClr val="tx2"/>
                </a:solidFill>
                <a:latin typeface="+mj-lt"/>
              </a:rPr>
              <a:t>Session: </a:t>
            </a:r>
            <a:r>
              <a:rPr lang="en-US" sz="2800" dirty="0" smtClean="0">
                <a:solidFill>
                  <a:schemeClr val="tx2"/>
                </a:solidFill>
                <a:latin typeface="+mj-lt"/>
              </a:rPr>
              <a:t>PRECON01</a:t>
            </a:r>
            <a:endParaRPr lang="en-US" sz="2800" dirty="0" smtClean="0">
              <a:solidFill>
                <a:schemeClr val="tx2"/>
              </a:solidFill>
              <a:latin typeface="+mj-lt"/>
            </a:endParaRPr>
          </a:p>
          <a:p>
            <a:pPr algn="ctr">
              <a:spcBef>
                <a:spcPts val="0"/>
              </a:spcBef>
            </a:pPr>
            <a:r>
              <a:rPr lang="en-US" sz="2800" dirty="0"/>
              <a:t>50 Things All SQL Server </a:t>
            </a:r>
            <a:r>
              <a:rPr lang="en-US" sz="2800" dirty="0" smtClean="0"/>
              <a:t>Developers </a:t>
            </a:r>
            <a:r>
              <a:rPr lang="en-US" sz="2800" dirty="0"/>
              <a:t>Need to Know</a:t>
            </a:r>
            <a:endParaRPr lang="en-US" sz="2800" dirty="0" smtClean="0">
              <a:latin typeface="+mj-lt"/>
            </a:endParaRPr>
          </a:p>
          <a:p>
            <a:pPr algn="ctr">
              <a:spcBef>
                <a:spcPts val="0"/>
              </a:spcBef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Your evaluation helps organizers build better conferences </a:t>
            </a:r>
            <a:b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and helps speakers improve their sessions.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762000"/>
          </a:xfrm>
        </p:spPr>
        <p:txBody>
          <a:bodyPr/>
          <a:lstStyle/>
          <a:p>
            <a:r>
              <a:rPr lang="en-US" sz="4800" dirty="0" smtClean="0">
                <a:solidFill>
                  <a:srgbClr val="22AFE7"/>
                </a:solidFill>
                <a:cs typeface="Mangal" pitchFamily="18" charset="0"/>
              </a:rPr>
              <a:t>Questions?</a:t>
            </a:r>
            <a:endParaRPr lang="en-US" sz="4800" dirty="0">
              <a:solidFill>
                <a:srgbClr val="22AFE7"/>
              </a:solidFill>
              <a:cs typeface="Mangal" pitchFamily="18" charset="0"/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 bwMode="auto">
          <a:xfrm>
            <a:off x="685800" y="45720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Myriad Pro" pitchFamily="34" charset="0"/>
                <a:ea typeface="+mj-ea"/>
                <a:cs typeface="Segoe UI" pitchFamily="34" charset="0"/>
              </a:defRPr>
            </a:lvl1pPr>
            <a:lvl2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2pPr>
            <a:lvl3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3pPr>
            <a:lvl4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4pPr>
            <a:lvl5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5pPr>
            <a:lvl6pPr marL="4572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6pPr>
            <a:lvl7pPr marL="9144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7pPr>
            <a:lvl8pPr marL="13716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8pPr>
            <a:lvl9pPr marL="18288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9pPr>
          </a:lstStyle>
          <a:p>
            <a:pPr algn="r"/>
            <a:r>
              <a:rPr lang="en-US" sz="4800" kern="0" dirty="0" smtClean="0">
                <a:solidFill>
                  <a:srgbClr val="882483"/>
                </a:solidFill>
                <a:latin typeface="+mj-lt"/>
                <a:cs typeface="Mangal" pitchFamily="18" charset="0"/>
              </a:rPr>
              <a:t>Thank you!</a:t>
            </a:r>
            <a:endParaRPr lang="en-US" sz="4800" kern="0" dirty="0">
              <a:solidFill>
                <a:srgbClr val="882483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953000"/>
            <a:ext cx="3857178" cy="13990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52400"/>
            <a:ext cx="4193490" cy="137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6526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Part I:  High-Level Architecture and Internals</a:t>
            </a:r>
          </a:p>
          <a:p>
            <a:pPr lvl="1"/>
            <a:r>
              <a:rPr lang="en-US" dirty="0" smtClean="0"/>
              <a:t>ACID, the Relational Engine, and Query processor</a:t>
            </a:r>
          </a:p>
          <a:p>
            <a:pPr lvl="1"/>
            <a:r>
              <a:rPr lang="en-US" dirty="0" smtClean="0"/>
              <a:t>Storage Engine, Access Methods, Cache Aging, and Wait Stats</a:t>
            </a:r>
          </a:p>
          <a:p>
            <a:pPr lvl="1"/>
            <a:r>
              <a:rPr lang="en-US" dirty="0"/>
              <a:t>Locking &amp; </a:t>
            </a:r>
            <a:r>
              <a:rPr lang="en-US" dirty="0" smtClean="0"/>
              <a:t>Blocking</a:t>
            </a:r>
          </a:p>
          <a:p>
            <a:pPr lvl="1"/>
            <a:r>
              <a:rPr lang="en-US" dirty="0" smtClean="0"/>
              <a:t>Isolation Levels</a:t>
            </a:r>
          </a:p>
          <a:p>
            <a:endParaRPr lang="en-US" dirty="0" smtClean="0"/>
          </a:p>
          <a:p>
            <a:r>
              <a:rPr lang="en-US" dirty="0" smtClean="0"/>
              <a:t>Part II: Important SQL Fundamentals</a:t>
            </a:r>
          </a:p>
          <a:p>
            <a:pPr lvl="1"/>
            <a:r>
              <a:rPr lang="en-US" dirty="0"/>
              <a:t>Indexing </a:t>
            </a:r>
            <a:r>
              <a:rPr lang="en-US" dirty="0" smtClean="0"/>
              <a:t>Fundamentals</a:t>
            </a:r>
            <a:endParaRPr lang="en-US" dirty="0"/>
          </a:p>
          <a:p>
            <a:pPr lvl="1"/>
            <a:r>
              <a:rPr lang="en-US" dirty="0"/>
              <a:t>Statistics and Cardinality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Part III: Low-Level Analysis and Specific Techniques	</a:t>
            </a:r>
          </a:p>
          <a:p>
            <a:pPr lvl="1"/>
            <a:r>
              <a:rPr lang="en-US" dirty="0"/>
              <a:t>Query Plan Overview</a:t>
            </a:r>
          </a:p>
          <a:p>
            <a:pPr lvl="1"/>
            <a:r>
              <a:rPr lang="en-US" dirty="0" smtClean="0"/>
              <a:t>Query </a:t>
            </a:r>
            <a:r>
              <a:rPr lang="en-US" dirty="0"/>
              <a:t>Tuning </a:t>
            </a:r>
            <a:r>
              <a:rPr lang="en-US" dirty="0" smtClean="0"/>
              <a:t>Methodology</a:t>
            </a:r>
          </a:p>
          <a:p>
            <a:pPr lvl="1"/>
            <a:r>
              <a:rPr lang="en-US" dirty="0" smtClean="0"/>
              <a:t>Trace Flags</a:t>
            </a:r>
            <a:endParaRPr lang="en-US" dirty="0"/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6753726" y="3475672"/>
            <a:ext cx="22098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002060"/>
                </a:solidFill>
                <a:latin typeface="Tw Cen MT Condensed" panose="020B0606020104020203" pitchFamily="34" charset="0"/>
              </a:rPr>
              <a:t>NOTE: All demo code and workshop slides are provided to workshop attendees for THIS workshop on USB sticks provided by SQL Sentry.</a:t>
            </a:r>
            <a:endParaRPr lang="en-US" sz="1800" dirty="0">
              <a:solidFill>
                <a:srgbClr val="002060"/>
              </a:solidFill>
              <a:latin typeface="Tw Cen MT Condensed" panose="020B06060201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726" y="4717938"/>
            <a:ext cx="2209800" cy="72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86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High-Level Architecture and Internals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49001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ACID properties of transactions:</a:t>
            </a:r>
          </a:p>
          <a:p>
            <a:pPr lvl="1"/>
            <a:r>
              <a:rPr lang="en-US" sz="2000" b="1" dirty="0" smtClean="0">
                <a:latin typeface="Calibri" panose="020F0502020204030204" pitchFamily="34" charset="0"/>
              </a:rPr>
              <a:t>A ______________</a:t>
            </a:r>
            <a:endParaRPr lang="en-US" sz="2000" b="1" dirty="0" smtClean="0">
              <a:latin typeface="Calibri" panose="020F0502020204030204" pitchFamily="34" charset="0"/>
            </a:endParaRPr>
          </a:p>
          <a:p>
            <a:pPr lvl="1"/>
            <a:r>
              <a:rPr lang="en-US" sz="2000" b="1" dirty="0" smtClean="0">
                <a:latin typeface="Calibri" panose="020F0502020204030204" pitchFamily="34" charset="0"/>
              </a:rPr>
              <a:t>C ______________ </a:t>
            </a:r>
          </a:p>
          <a:p>
            <a:pPr lvl="1"/>
            <a:r>
              <a:rPr lang="en-US" sz="2000" b="1" dirty="0" smtClean="0">
                <a:latin typeface="Calibri" panose="020F0502020204030204" pitchFamily="34" charset="0"/>
              </a:rPr>
              <a:t>I  ______________</a:t>
            </a:r>
          </a:p>
          <a:p>
            <a:pPr lvl="1"/>
            <a:r>
              <a:rPr lang="en-US" sz="2000" b="1" dirty="0" smtClean="0">
                <a:latin typeface="Calibri" panose="020F0502020204030204" pitchFamily="34" charset="0"/>
              </a:rPr>
              <a:t>D ______________</a:t>
            </a:r>
          </a:p>
          <a:p>
            <a:pPr lvl="1"/>
            <a:endParaRPr lang="en-US" sz="2000" dirty="0">
              <a:latin typeface="Calibri" panose="020F0502020204030204" pitchFamily="34" charset="0"/>
            </a:endParaRPr>
          </a:p>
          <a:p>
            <a:r>
              <a:rPr lang="en-US" sz="2400" dirty="0" smtClean="0"/>
              <a:t>Overhead __________ with each letter of the acronym.</a:t>
            </a:r>
          </a:p>
          <a:p>
            <a:endParaRPr lang="en-US" sz="2400" dirty="0"/>
          </a:p>
          <a:p>
            <a:r>
              <a:rPr lang="en-US" sz="2400" dirty="0" smtClean="0"/>
              <a:t>__________ handles assigning a new user to a thread.</a:t>
            </a:r>
          </a:p>
          <a:p>
            <a:endParaRPr lang="en-US" sz="2400" dirty="0"/>
          </a:p>
          <a:p>
            <a:r>
              <a:rPr lang="en-US" sz="2400" dirty="0" smtClean="0"/>
              <a:t>__________ dissects a language event to see where it understands the syntax</a:t>
            </a:r>
          </a:p>
        </p:txBody>
      </p:sp>
    </p:spTree>
    <p:extLst>
      <p:ext uri="{BB962C8B-B14F-4D97-AF65-F5344CB8AC3E}">
        <p14:creationId xmlns:p14="http://schemas.microsoft.com/office/powerpoint/2010/main" val="1922710286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The __________ is the most complex component of the Relational Engine.</a:t>
            </a:r>
          </a:p>
          <a:p>
            <a:endParaRPr lang="en-US" sz="2400" dirty="0"/>
          </a:p>
          <a:p>
            <a:r>
              <a:rPr lang="en-US" sz="2400" dirty="0" smtClean="0"/>
              <a:t>Query processing has __________  steps when creating an execution plan.</a:t>
            </a:r>
          </a:p>
          <a:p>
            <a:endParaRPr lang="en-US" sz="2400" dirty="0"/>
          </a:p>
          <a:p>
            <a:r>
              <a:rPr lang="en-US" sz="2400" dirty="0" smtClean="0"/>
              <a:t>The number of CPUs dictates the number of __________  available to SQL Server.</a:t>
            </a:r>
          </a:p>
          <a:p>
            <a:endParaRPr lang="en-US" sz="2400" dirty="0" smtClean="0"/>
          </a:p>
          <a:p>
            <a:r>
              <a:rPr lang="en-US" sz="2400" dirty="0" smtClean="0"/>
              <a:t>Threads accumulate Wait Stats in two broad categories: __________  waits and __________  waits.</a:t>
            </a:r>
          </a:p>
        </p:txBody>
      </p:sp>
    </p:spTree>
    <p:extLst>
      <p:ext uri="{BB962C8B-B14F-4D97-AF65-F5344CB8AC3E}">
        <p14:creationId xmlns:p14="http://schemas.microsoft.com/office/powerpoint/2010/main" val="3654678627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sz="2400" dirty="0" smtClean="0"/>
              <a:t>The __________ tells </a:t>
            </a:r>
            <a:r>
              <a:rPr lang="en-US" sz="2400" i="0" baseline="0" dirty="0" smtClean="0"/>
              <a:t>the Buffer Manager to open tables, retrieve data, and change data.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Plan and data caches are buffered according to an __________ algorithm. </a:t>
            </a:r>
          </a:p>
          <a:p>
            <a:endParaRPr lang="en-US" sz="2400" dirty="0"/>
          </a:p>
          <a:p>
            <a:r>
              <a:rPr lang="en-US" sz="2400" dirty="0" smtClean="0"/>
              <a:t>The __________ process cleans up after objects that are ready to be purged from the cache.</a:t>
            </a:r>
          </a:p>
          <a:p>
            <a:endParaRPr lang="en-US" sz="2400" dirty="0" smtClean="0"/>
          </a:p>
          <a:p>
            <a:r>
              <a:rPr lang="en-US" sz="2400" dirty="0" smtClean="0"/>
              <a:t>The __________ process pushes dirty pages from the data cache to the database files.</a:t>
            </a:r>
          </a:p>
        </p:txBody>
      </p:sp>
    </p:spTree>
    <p:extLst>
      <p:ext uri="{BB962C8B-B14F-4D97-AF65-F5344CB8AC3E}">
        <p14:creationId xmlns:p14="http://schemas.microsoft.com/office/powerpoint/2010/main" val="3538788058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Important SQL Fundamentals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84228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sz="2400" dirty="0" smtClean="0"/>
              <a:t>In a heap or clustered index, 8k pages where the data resides are know as __________ pages.</a:t>
            </a:r>
          </a:p>
          <a:p>
            <a:endParaRPr lang="en-US" sz="2400" dirty="0"/>
          </a:p>
          <a:p>
            <a:r>
              <a:rPr lang="en-US" sz="2400" dirty="0" smtClean="0"/>
              <a:t>Non-leaf pages of an index are part of a __________ tree structure. </a:t>
            </a:r>
          </a:p>
          <a:p>
            <a:endParaRPr lang="en-US" sz="2400" dirty="0"/>
          </a:p>
          <a:p>
            <a:r>
              <a:rPr lang="en-US" sz="2400" dirty="0"/>
              <a:t>____________________ for query optimization are objects that contain statistical information about the distribution of values in one or more columns of a table or indexed view. 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The </a:t>
            </a:r>
            <a:r>
              <a:rPr lang="en-US" sz="2400" dirty="0"/>
              <a:t>query optimizer uses these statistics to estimate the </a:t>
            </a:r>
            <a:r>
              <a:rPr lang="en-US" sz="2400" i="1" dirty="0"/>
              <a:t>_____________________</a:t>
            </a:r>
            <a:r>
              <a:rPr lang="en-US" sz="2400" dirty="0"/>
              <a:t>, or number of rows, in the query result.  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These _______________________________ enable the query optimizer to create a high-quality query plan. </a:t>
            </a:r>
          </a:p>
        </p:txBody>
      </p:sp>
    </p:spTree>
    <p:extLst>
      <p:ext uri="{BB962C8B-B14F-4D97-AF65-F5344CB8AC3E}">
        <p14:creationId xmlns:p14="http://schemas.microsoft.com/office/powerpoint/2010/main" val="2366086231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QLintersection">
  <a:themeElements>
    <a:clrScheme name="Custom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algn="ctr">
          <a:solidFill>
            <a:schemeClr val="tx1"/>
          </a:solidFill>
          <a:miter lim="800000"/>
          <a:headEnd/>
          <a:tailEnd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none" anchor="ctr"/>
      <a:lstStyle>
        <a:defPPr>
          <a:defRPr sz="2000" dirty="0">
            <a:latin typeface="Tekton Pro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>
        <a:spAutoFit/>
      </a:bodyPr>
      <a:lstStyle>
        <a:defPPr>
          <a:defRPr sz="1800" dirty="0">
            <a:solidFill>
              <a:srgbClr val="002060"/>
            </a:solidFill>
            <a:latin typeface="Tekton Pro" pitchFamily="34" charset="0"/>
          </a:defRPr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65B9DCC8F7FB4A82840FBDE1FC983A" ma:contentTypeVersion="0" ma:contentTypeDescription="Create a new document." ma:contentTypeScope="" ma:versionID="ecd0916681f32cda70880b341f4a891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1DEB1AF8-B785-4B22-89EC-168618F34A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1685463B-57CE-4CE4-B1CF-FE44EB79BF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498799-B0FC-4B7A-8396-BFC34D805990}">
  <ds:schemaRefs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SQLintersection</Template>
  <TotalTime>812</TotalTime>
  <Words>813</Words>
  <Application>Microsoft Office PowerPoint</Application>
  <PresentationFormat>On-screen Show (4:3)</PresentationFormat>
  <Paragraphs>165</Paragraphs>
  <Slides>20</Slides>
  <Notes>20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SQLintersection</vt:lpstr>
      <vt:lpstr>Clip</vt:lpstr>
      <vt:lpstr>SQLintersection PRECON01   STUDY GUIDE: 50 Things All SQL Server  Developers Need to Know </vt:lpstr>
      <vt:lpstr>Free Swag from SQL Sentry</vt:lpstr>
      <vt:lpstr>Agenda</vt:lpstr>
      <vt:lpstr>High-Level Architecture and Internals </vt:lpstr>
      <vt:lpstr>PowerPoint Presentation</vt:lpstr>
      <vt:lpstr>PowerPoint Presentation</vt:lpstr>
      <vt:lpstr>PowerPoint Presentation</vt:lpstr>
      <vt:lpstr>Important SQL Fundamentals </vt:lpstr>
      <vt:lpstr>PowerPoint Presentation</vt:lpstr>
      <vt:lpstr>PowerPoint Presentation</vt:lpstr>
      <vt:lpstr>PowerPoint Presentation</vt:lpstr>
      <vt:lpstr>Low-Level Analysis and Specific SQL Techniques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Wrap Up</vt:lpstr>
      <vt:lpstr>Questions?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SQLintersection Precon 04  Queries Gone Wild: Real-world Solutions</dc:title>
  <dc:subject>From raw Ajax to ASP.NET</dc:subject>
  <dc:creator>Kimberly L. Tripp</dc:creator>
  <cp:lastModifiedBy>Kimberly L. Tripp</cp:lastModifiedBy>
  <cp:revision>29</cp:revision>
  <cp:lastPrinted>2014-04-08T04:17:30Z</cp:lastPrinted>
  <dcterms:created xsi:type="dcterms:W3CDTF">2013-10-22T20:54:34Z</dcterms:created>
  <dcterms:modified xsi:type="dcterms:W3CDTF">2014-04-08T04:23:31Z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0x0101003865B9DCC8F7FB4A82840FBDE1FC983A</vt:lpwstr>
  </property>
</Properties>
</file>