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1" r:id="rId1"/>
    <p:sldMasterId id="2147483908" r:id="rId2"/>
    <p:sldMasterId id="2147483923" r:id="rId3"/>
  </p:sldMasterIdLst>
  <p:notesMasterIdLst>
    <p:notesMasterId r:id="rId305"/>
  </p:notesMasterIdLst>
  <p:handoutMasterIdLst>
    <p:handoutMasterId r:id="rId306"/>
  </p:handoutMasterIdLst>
  <p:sldIdLst>
    <p:sldId id="275" r:id="rId4"/>
    <p:sldId id="273" r:id="rId5"/>
    <p:sldId id="257" r:id="rId6"/>
    <p:sldId id="263" r:id="rId7"/>
    <p:sldId id="259" r:id="rId8"/>
    <p:sldId id="269" r:id="rId9"/>
    <p:sldId id="264" r:id="rId10"/>
    <p:sldId id="270" r:id="rId11"/>
    <p:sldId id="271" r:id="rId12"/>
    <p:sldId id="265" r:id="rId13"/>
    <p:sldId id="266" r:id="rId14"/>
    <p:sldId id="267" r:id="rId15"/>
    <p:sldId id="268" r:id="rId16"/>
    <p:sldId id="274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38" r:id="rId80"/>
    <p:sldId id="339" r:id="rId81"/>
    <p:sldId id="340" r:id="rId82"/>
    <p:sldId id="341" r:id="rId83"/>
    <p:sldId id="342" r:id="rId84"/>
    <p:sldId id="343" r:id="rId85"/>
    <p:sldId id="344" r:id="rId86"/>
    <p:sldId id="345" r:id="rId87"/>
    <p:sldId id="346" r:id="rId88"/>
    <p:sldId id="347" r:id="rId89"/>
    <p:sldId id="348" r:id="rId90"/>
    <p:sldId id="349" r:id="rId91"/>
    <p:sldId id="350" r:id="rId92"/>
    <p:sldId id="351" r:id="rId93"/>
    <p:sldId id="352" r:id="rId94"/>
    <p:sldId id="353" r:id="rId95"/>
    <p:sldId id="354" r:id="rId96"/>
    <p:sldId id="355" r:id="rId97"/>
    <p:sldId id="356" r:id="rId98"/>
    <p:sldId id="357" r:id="rId99"/>
    <p:sldId id="358" r:id="rId100"/>
    <p:sldId id="359" r:id="rId101"/>
    <p:sldId id="360" r:id="rId102"/>
    <p:sldId id="361" r:id="rId103"/>
    <p:sldId id="362" r:id="rId104"/>
    <p:sldId id="363" r:id="rId105"/>
    <p:sldId id="364" r:id="rId106"/>
    <p:sldId id="365" r:id="rId107"/>
    <p:sldId id="366" r:id="rId108"/>
    <p:sldId id="367" r:id="rId109"/>
    <p:sldId id="368" r:id="rId110"/>
    <p:sldId id="369" r:id="rId111"/>
    <p:sldId id="370" r:id="rId112"/>
    <p:sldId id="371" r:id="rId113"/>
    <p:sldId id="372" r:id="rId114"/>
    <p:sldId id="373" r:id="rId115"/>
    <p:sldId id="374" r:id="rId116"/>
    <p:sldId id="375" r:id="rId117"/>
    <p:sldId id="376" r:id="rId118"/>
    <p:sldId id="377" r:id="rId119"/>
    <p:sldId id="378" r:id="rId120"/>
    <p:sldId id="379" r:id="rId121"/>
    <p:sldId id="380" r:id="rId122"/>
    <p:sldId id="381" r:id="rId123"/>
    <p:sldId id="382" r:id="rId124"/>
    <p:sldId id="383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3" r:id="rId135"/>
    <p:sldId id="394" r:id="rId136"/>
    <p:sldId id="395" r:id="rId137"/>
    <p:sldId id="396" r:id="rId138"/>
    <p:sldId id="397" r:id="rId139"/>
    <p:sldId id="398" r:id="rId140"/>
    <p:sldId id="399" r:id="rId141"/>
    <p:sldId id="400" r:id="rId142"/>
    <p:sldId id="401" r:id="rId143"/>
    <p:sldId id="402" r:id="rId144"/>
    <p:sldId id="403" r:id="rId145"/>
    <p:sldId id="404" r:id="rId146"/>
    <p:sldId id="405" r:id="rId147"/>
    <p:sldId id="406" r:id="rId148"/>
    <p:sldId id="407" r:id="rId149"/>
    <p:sldId id="408" r:id="rId150"/>
    <p:sldId id="409" r:id="rId151"/>
    <p:sldId id="410" r:id="rId152"/>
    <p:sldId id="411" r:id="rId153"/>
    <p:sldId id="412" r:id="rId154"/>
    <p:sldId id="413" r:id="rId155"/>
    <p:sldId id="414" r:id="rId156"/>
    <p:sldId id="415" r:id="rId157"/>
    <p:sldId id="416" r:id="rId158"/>
    <p:sldId id="417" r:id="rId159"/>
    <p:sldId id="418" r:id="rId160"/>
    <p:sldId id="419" r:id="rId161"/>
    <p:sldId id="420" r:id="rId162"/>
    <p:sldId id="421" r:id="rId163"/>
    <p:sldId id="422" r:id="rId164"/>
    <p:sldId id="423" r:id="rId165"/>
    <p:sldId id="424" r:id="rId166"/>
    <p:sldId id="425" r:id="rId167"/>
    <p:sldId id="426" r:id="rId168"/>
    <p:sldId id="427" r:id="rId169"/>
    <p:sldId id="428" r:id="rId170"/>
    <p:sldId id="429" r:id="rId171"/>
    <p:sldId id="430" r:id="rId172"/>
    <p:sldId id="431" r:id="rId173"/>
    <p:sldId id="432" r:id="rId174"/>
    <p:sldId id="433" r:id="rId175"/>
    <p:sldId id="434" r:id="rId176"/>
    <p:sldId id="435" r:id="rId177"/>
    <p:sldId id="436" r:id="rId178"/>
    <p:sldId id="437" r:id="rId179"/>
    <p:sldId id="438" r:id="rId180"/>
    <p:sldId id="439" r:id="rId181"/>
    <p:sldId id="440" r:id="rId182"/>
    <p:sldId id="441" r:id="rId183"/>
    <p:sldId id="442" r:id="rId184"/>
    <p:sldId id="443" r:id="rId185"/>
    <p:sldId id="444" r:id="rId186"/>
    <p:sldId id="445" r:id="rId187"/>
    <p:sldId id="446" r:id="rId188"/>
    <p:sldId id="447" r:id="rId189"/>
    <p:sldId id="448" r:id="rId190"/>
    <p:sldId id="449" r:id="rId191"/>
    <p:sldId id="450" r:id="rId192"/>
    <p:sldId id="451" r:id="rId193"/>
    <p:sldId id="452" r:id="rId194"/>
    <p:sldId id="453" r:id="rId195"/>
    <p:sldId id="454" r:id="rId196"/>
    <p:sldId id="455" r:id="rId197"/>
    <p:sldId id="456" r:id="rId198"/>
    <p:sldId id="457" r:id="rId199"/>
    <p:sldId id="458" r:id="rId200"/>
    <p:sldId id="459" r:id="rId201"/>
    <p:sldId id="460" r:id="rId202"/>
    <p:sldId id="461" r:id="rId203"/>
    <p:sldId id="462" r:id="rId204"/>
    <p:sldId id="463" r:id="rId205"/>
    <p:sldId id="464" r:id="rId206"/>
    <p:sldId id="465" r:id="rId207"/>
    <p:sldId id="466" r:id="rId208"/>
    <p:sldId id="467" r:id="rId209"/>
    <p:sldId id="468" r:id="rId210"/>
    <p:sldId id="469" r:id="rId211"/>
    <p:sldId id="470" r:id="rId212"/>
    <p:sldId id="471" r:id="rId213"/>
    <p:sldId id="472" r:id="rId214"/>
    <p:sldId id="473" r:id="rId215"/>
    <p:sldId id="474" r:id="rId216"/>
    <p:sldId id="475" r:id="rId217"/>
    <p:sldId id="476" r:id="rId218"/>
    <p:sldId id="477" r:id="rId219"/>
    <p:sldId id="478" r:id="rId220"/>
    <p:sldId id="479" r:id="rId221"/>
    <p:sldId id="480" r:id="rId222"/>
    <p:sldId id="481" r:id="rId223"/>
    <p:sldId id="482" r:id="rId224"/>
    <p:sldId id="483" r:id="rId225"/>
    <p:sldId id="484" r:id="rId226"/>
    <p:sldId id="485" r:id="rId227"/>
    <p:sldId id="486" r:id="rId228"/>
    <p:sldId id="487" r:id="rId229"/>
    <p:sldId id="488" r:id="rId230"/>
    <p:sldId id="489" r:id="rId231"/>
    <p:sldId id="490" r:id="rId232"/>
    <p:sldId id="491" r:id="rId233"/>
    <p:sldId id="492" r:id="rId234"/>
    <p:sldId id="493" r:id="rId235"/>
    <p:sldId id="494" r:id="rId236"/>
    <p:sldId id="495" r:id="rId237"/>
    <p:sldId id="496" r:id="rId238"/>
    <p:sldId id="497" r:id="rId239"/>
    <p:sldId id="498" r:id="rId240"/>
    <p:sldId id="499" r:id="rId241"/>
    <p:sldId id="500" r:id="rId242"/>
    <p:sldId id="501" r:id="rId243"/>
    <p:sldId id="502" r:id="rId244"/>
    <p:sldId id="503" r:id="rId245"/>
    <p:sldId id="504" r:id="rId246"/>
    <p:sldId id="505" r:id="rId247"/>
    <p:sldId id="506" r:id="rId248"/>
    <p:sldId id="507" r:id="rId249"/>
    <p:sldId id="508" r:id="rId250"/>
    <p:sldId id="509" r:id="rId251"/>
    <p:sldId id="510" r:id="rId252"/>
    <p:sldId id="511" r:id="rId253"/>
    <p:sldId id="512" r:id="rId254"/>
    <p:sldId id="513" r:id="rId255"/>
    <p:sldId id="514" r:id="rId256"/>
    <p:sldId id="515" r:id="rId257"/>
    <p:sldId id="516" r:id="rId258"/>
    <p:sldId id="517" r:id="rId259"/>
    <p:sldId id="518" r:id="rId260"/>
    <p:sldId id="519" r:id="rId261"/>
    <p:sldId id="520" r:id="rId262"/>
    <p:sldId id="521" r:id="rId263"/>
    <p:sldId id="522" r:id="rId264"/>
    <p:sldId id="523" r:id="rId265"/>
    <p:sldId id="524" r:id="rId266"/>
    <p:sldId id="525" r:id="rId267"/>
    <p:sldId id="526" r:id="rId268"/>
    <p:sldId id="527" r:id="rId269"/>
    <p:sldId id="528" r:id="rId270"/>
    <p:sldId id="529" r:id="rId271"/>
    <p:sldId id="530" r:id="rId272"/>
    <p:sldId id="531" r:id="rId273"/>
    <p:sldId id="532" r:id="rId274"/>
    <p:sldId id="533" r:id="rId275"/>
    <p:sldId id="534" r:id="rId276"/>
    <p:sldId id="535" r:id="rId277"/>
    <p:sldId id="536" r:id="rId278"/>
    <p:sldId id="537" r:id="rId279"/>
    <p:sldId id="538" r:id="rId280"/>
    <p:sldId id="539" r:id="rId281"/>
    <p:sldId id="540" r:id="rId282"/>
    <p:sldId id="541" r:id="rId283"/>
    <p:sldId id="542" r:id="rId284"/>
    <p:sldId id="543" r:id="rId285"/>
    <p:sldId id="544" r:id="rId286"/>
    <p:sldId id="545" r:id="rId287"/>
    <p:sldId id="546" r:id="rId288"/>
    <p:sldId id="547" r:id="rId289"/>
    <p:sldId id="548" r:id="rId290"/>
    <p:sldId id="549" r:id="rId291"/>
    <p:sldId id="550" r:id="rId292"/>
    <p:sldId id="551" r:id="rId293"/>
    <p:sldId id="552" r:id="rId294"/>
    <p:sldId id="553" r:id="rId295"/>
    <p:sldId id="554" r:id="rId296"/>
    <p:sldId id="555" r:id="rId297"/>
    <p:sldId id="556" r:id="rId298"/>
    <p:sldId id="557" r:id="rId299"/>
    <p:sldId id="558" r:id="rId300"/>
    <p:sldId id="559" r:id="rId301"/>
    <p:sldId id="560" r:id="rId302"/>
    <p:sldId id="561" r:id="rId303"/>
    <p:sldId id="563" r:id="rId304"/>
  </p:sldIdLst>
  <p:sldSz cx="9144000" cy="6858000" type="screen4x3"/>
  <p:notesSz cx="7315200" cy="9601200"/>
  <p:defaultTextStyle>
    <a:defPPr>
      <a:defRPr lang="en-US"/>
    </a:defPPr>
    <a:lvl1pPr marL="0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2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6" algn="l" defTabSz="4571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9442" autoAdjust="0"/>
  </p:normalViewPr>
  <p:slideViewPr>
    <p:cSldViewPr snapToGrid="0" snapToObjects="1">
      <p:cViewPr>
        <p:scale>
          <a:sx n="90" d="100"/>
          <a:sy n="90" d="100"/>
        </p:scale>
        <p:origin x="-1710" y="-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notesViewPr>
    <p:cSldViewPr snapToGrid="0" snapToObjects="1">
      <p:cViewPr varScale="1">
        <p:scale>
          <a:sx n="52" d="100"/>
          <a:sy n="52" d="100"/>
        </p:scale>
        <p:origin x="2598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4.xml"/><Relationship Id="rId299" Type="http://schemas.openxmlformats.org/officeDocument/2006/relationships/slide" Target="slides/slide296.xml"/><Relationship Id="rId303" Type="http://schemas.openxmlformats.org/officeDocument/2006/relationships/slide" Target="slides/slide300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63" Type="http://schemas.openxmlformats.org/officeDocument/2006/relationships/slide" Target="slides/slide60.xml"/><Relationship Id="rId84" Type="http://schemas.openxmlformats.org/officeDocument/2006/relationships/slide" Target="slides/slide81.xml"/><Relationship Id="rId138" Type="http://schemas.openxmlformats.org/officeDocument/2006/relationships/slide" Target="slides/slide135.xml"/><Relationship Id="rId159" Type="http://schemas.openxmlformats.org/officeDocument/2006/relationships/slide" Target="slides/slide156.xml"/><Relationship Id="rId170" Type="http://schemas.openxmlformats.org/officeDocument/2006/relationships/slide" Target="slides/slide167.xml"/><Relationship Id="rId191" Type="http://schemas.openxmlformats.org/officeDocument/2006/relationships/slide" Target="slides/slide188.xml"/><Relationship Id="rId205" Type="http://schemas.openxmlformats.org/officeDocument/2006/relationships/slide" Target="slides/slide202.xml"/><Relationship Id="rId226" Type="http://schemas.openxmlformats.org/officeDocument/2006/relationships/slide" Target="slides/slide223.xml"/><Relationship Id="rId247" Type="http://schemas.openxmlformats.org/officeDocument/2006/relationships/slide" Target="slides/slide244.xml"/><Relationship Id="rId107" Type="http://schemas.openxmlformats.org/officeDocument/2006/relationships/slide" Target="slides/slide104.xml"/><Relationship Id="rId268" Type="http://schemas.openxmlformats.org/officeDocument/2006/relationships/slide" Target="slides/slide265.xml"/><Relationship Id="rId289" Type="http://schemas.openxmlformats.org/officeDocument/2006/relationships/slide" Target="slides/slide286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53" Type="http://schemas.openxmlformats.org/officeDocument/2006/relationships/slide" Target="slides/slide50.xml"/><Relationship Id="rId74" Type="http://schemas.openxmlformats.org/officeDocument/2006/relationships/slide" Target="slides/slide71.xml"/><Relationship Id="rId128" Type="http://schemas.openxmlformats.org/officeDocument/2006/relationships/slide" Target="slides/slide125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81" Type="http://schemas.openxmlformats.org/officeDocument/2006/relationships/slide" Target="slides/slide178.xml"/><Relationship Id="rId216" Type="http://schemas.openxmlformats.org/officeDocument/2006/relationships/slide" Target="slides/slide213.xml"/><Relationship Id="rId237" Type="http://schemas.openxmlformats.org/officeDocument/2006/relationships/slide" Target="slides/slide234.xml"/><Relationship Id="rId258" Type="http://schemas.openxmlformats.org/officeDocument/2006/relationships/slide" Target="slides/slide255.xml"/><Relationship Id="rId279" Type="http://schemas.openxmlformats.org/officeDocument/2006/relationships/slide" Target="slides/slide276.xml"/><Relationship Id="rId22" Type="http://schemas.openxmlformats.org/officeDocument/2006/relationships/slide" Target="slides/slide19.xml"/><Relationship Id="rId43" Type="http://schemas.openxmlformats.org/officeDocument/2006/relationships/slide" Target="slides/slide40.xml"/><Relationship Id="rId64" Type="http://schemas.openxmlformats.org/officeDocument/2006/relationships/slide" Target="slides/slide61.xml"/><Relationship Id="rId118" Type="http://schemas.openxmlformats.org/officeDocument/2006/relationships/slide" Target="slides/slide115.xml"/><Relationship Id="rId139" Type="http://schemas.openxmlformats.org/officeDocument/2006/relationships/slide" Target="slides/slide136.xml"/><Relationship Id="rId290" Type="http://schemas.openxmlformats.org/officeDocument/2006/relationships/slide" Target="slides/slide287.xml"/><Relationship Id="rId304" Type="http://schemas.openxmlformats.org/officeDocument/2006/relationships/slide" Target="slides/slide301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71" Type="http://schemas.openxmlformats.org/officeDocument/2006/relationships/slide" Target="slides/slide168.xml"/><Relationship Id="rId192" Type="http://schemas.openxmlformats.org/officeDocument/2006/relationships/slide" Target="slides/slide189.xml"/><Relationship Id="rId206" Type="http://schemas.openxmlformats.org/officeDocument/2006/relationships/slide" Target="slides/slide203.xml"/><Relationship Id="rId227" Type="http://schemas.openxmlformats.org/officeDocument/2006/relationships/slide" Target="slides/slide224.xml"/><Relationship Id="rId248" Type="http://schemas.openxmlformats.org/officeDocument/2006/relationships/slide" Target="slides/slide245.xml"/><Relationship Id="rId269" Type="http://schemas.openxmlformats.org/officeDocument/2006/relationships/slide" Target="slides/slide266.xml"/><Relationship Id="rId12" Type="http://schemas.openxmlformats.org/officeDocument/2006/relationships/slide" Target="slides/slide9.xml"/><Relationship Id="rId33" Type="http://schemas.openxmlformats.org/officeDocument/2006/relationships/slide" Target="slides/slide30.xml"/><Relationship Id="rId108" Type="http://schemas.openxmlformats.org/officeDocument/2006/relationships/slide" Target="slides/slide105.xml"/><Relationship Id="rId129" Type="http://schemas.openxmlformats.org/officeDocument/2006/relationships/slide" Target="slides/slide126.xml"/><Relationship Id="rId280" Type="http://schemas.openxmlformats.org/officeDocument/2006/relationships/slide" Target="slides/slide277.xml"/><Relationship Id="rId54" Type="http://schemas.openxmlformats.org/officeDocument/2006/relationships/slide" Target="slides/slide51.xml"/><Relationship Id="rId75" Type="http://schemas.openxmlformats.org/officeDocument/2006/relationships/slide" Target="slides/slide72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61" Type="http://schemas.openxmlformats.org/officeDocument/2006/relationships/slide" Target="slides/slide158.xml"/><Relationship Id="rId182" Type="http://schemas.openxmlformats.org/officeDocument/2006/relationships/slide" Target="slides/slide179.xml"/><Relationship Id="rId217" Type="http://schemas.openxmlformats.org/officeDocument/2006/relationships/slide" Target="slides/slide214.xml"/><Relationship Id="rId6" Type="http://schemas.openxmlformats.org/officeDocument/2006/relationships/slide" Target="slides/slide3.xml"/><Relationship Id="rId238" Type="http://schemas.openxmlformats.org/officeDocument/2006/relationships/slide" Target="slides/slide235.xml"/><Relationship Id="rId259" Type="http://schemas.openxmlformats.org/officeDocument/2006/relationships/slide" Target="slides/slide256.xml"/><Relationship Id="rId23" Type="http://schemas.openxmlformats.org/officeDocument/2006/relationships/slide" Target="slides/slide20.xml"/><Relationship Id="rId119" Type="http://schemas.openxmlformats.org/officeDocument/2006/relationships/slide" Target="slides/slide116.xml"/><Relationship Id="rId270" Type="http://schemas.openxmlformats.org/officeDocument/2006/relationships/slide" Target="slides/slide267.xml"/><Relationship Id="rId291" Type="http://schemas.openxmlformats.org/officeDocument/2006/relationships/slide" Target="slides/slide288.xml"/><Relationship Id="rId30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65" Type="http://schemas.openxmlformats.org/officeDocument/2006/relationships/slide" Target="slides/slide62.xml"/><Relationship Id="rId86" Type="http://schemas.openxmlformats.org/officeDocument/2006/relationships/slide" Target="slides/slide83.xml"/><Relationship Id="rId130" Type="http://schemas.openxmlformats.org/officeDocument/2006/relationships/slide" Target="slides/slide127.xml"/><Relationship Id="rId151" Type="http://schemas.openxmlformats.org/officeDocument/2006/relationships/slide" Target="slides/slide148.xml"/><Relationship Id="rId172" Type="http://schemas.openxmlformats.org/officeDocument/2006/relationships/slide" Target="slides/slide169.xml"/><Relationship Id="rId193" Type="http://schemas.openxmlformats.org/officeDocument/2006/relationships/slide" Target="slides/slide190.xml"/><Relationship Id="rId207" Type="http://schemas.openxmlformats.org/officeDocument/2006/relationships/slide" Target="slides/slide204.xml"/><Relationship Id="rId228" Type="http://schemas.openxmlformats.org/officeDocument/2006/relationships/slide" Target="slides/slide225.xml"/><Relationship Id="rId249" Type="http://schemas.openxmlformats.org/officeDocument/2006/relationships/slide" Target="slides/slide246.xml"/><Relationship Id="rId13" Type="http://schemas.openxmlformats.org/officeDocument/2006/relationships/slide" Target="slides/slide10.xml"/><Relationship Id="rId109" Type="http://schemas.openxmlformats.org/officeDocument/2006/relationships/slide" Target="slides/slide106.xml"/><Relationship Id="rId260" Type="http://schemas.openxmlformats.org/officeDocument/2006/relationships/slide" Target="slides/slide257.xml"/><Relationship Id="rId281" Type="http://schemas.openxmlformats.org/officeDocument/2006/relationships/slide" Target="slides/slide278.xml"/><Relationship Id="rId34" Type="http://schemas.openxmlformats.org/officeDocument/2006/relationships/slide" Target="slides/slide31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20" Type="http://schemas.openxmlformats.org/officeDocument/2006/relationships/slide" Target="slides/slide117.xml"/><Relationship Id="rId141" Type="http://schemas.openxmlformats.org/officeDocument/2006/relationships/slide" Target="slides/slide138.xml"/><Relationship Id="rId7" Type="http://schemas.openxmlformats.org/officeDocument/2006/relationships/slide" Target="slides/slide4.xml"/><Relationship Id="rId162" Type="http://schemas.openxmlformats.org/officeDocument/2006/relationships/slide" Target="slides/slide159.xml"/><Relationship Id="rId183" Type="http://schemas.openxmlformats.org/officeDocument/2006/relationships/slide" Target="slides/slide180.xml"/><Relationship Id="rId218" Type="http://schemas.openxmlformats.org/officeDocument/2006/relationships/slide" Target="slides/slide215.xml"/><Relationship Id="rId239" Type="http://schemas.openxmlformats.org/officeDocument/2006/relationships/slide" Target="slides/slide236.xml"/><Relationship Id="rId250" Type="http://schemas.openxmlformats.org/officeDocument/2006/relationships/slide" Target="slides/slide247.xml"/><Relationship Id="rId271" Type="http://schemas.openxmlformats.org/officeDocument/2006/relationships/slide" Target="slides/slide268.xml"/><Relationship Id="rId292" Type="http://schemas.openxmlformats.org/officeDocument/2006/relationships/slide" Target="slides/slide289.xml"/><Relationship Id="rId306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178" Type="http://schemas.openxmlformats.org/officeDocument/2006/relationships/slide" Target="slides/slide175.xml"/><Relationship Id="rId301" Type="http://schemas.openxmlformats.org/officeDocument/2006/relationships/slide" Target="slides/slide298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slide" Target="slides/slide170.xml"/><Relationship Id="rId194" Type="http://schemas.openxmlformats.org/officeDocument/2006/relationships/slide" Target="slides/slide191.xml"/><Relationship Id="rId199" Type="http://schemas.openxmlformats.org/officeDocument/2006/relationships/slide" Target="slides/slide196.xml"/><Relationship Id="rId203" Type="http://schemas.openxmlformats.org/officeDocument/2006/relationships/slide" Target="slides/slide200.xml"/><Relationship Id="rId208" Type="http://schemas.openxmlformats.org/officeDocument/2006/relationships/slide" Target="slides/slide205.xml"/><Relationship Id="rId229" Type="http://schemas.openxmlformats.org/officeDocument/2006/relationships/slide" Target="slides/slide226.xml"/><Relationship Id="rId19" Type="http://schemas.openxmlformats.org/officeDocument/2006/relationships/slide" Target="slides/slide16.xml"/><Relationship Id="rId224" Type="http://schemas.openxmlformats.org/officeDocument/2006/relationships/slide" Target="slides/slide221.xml"/><Relationship Id="rId240" Type="http://schemas.openxmlformats.org/officeDocument/2006/relationships/slide" Target="slides/slide237.xml"/><Relationship Id="rId245" Type="http://schemas.openxmlformats.org/officeDocument/2006/relationships/slide" Target="slides/slide242.xml"/><Relationship Id="rId261" Type="http://schemas.openxmlformats.org/officeDocument/2006/relationships/slide" Target="slides/slide258.xml"/><Relationship Id="rId266" Type="http://schemas.openxmlformats.org/officeDocument/2006/relationships/slide" Target="slides/slide263.xml"/><Relationship Id="rId287" Type="http://schemas.openxmlformats.org/officeDocument/2006/relationships/slide" Target="slides/slide284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282" Type="http://schemas.openxmlformats.org/officeDocument/2006/relationships/slide" Target="slides/slide279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184" Type="http://schemas.openxmlformats.org/officeDocument/2006/relationships/slide" Target="slides/slide181.xml"/><Relationship Id="rId189" Type="http://schemas.openxmlformats.org/officeDocument/2006/relationships/slide" Target="slides/slide186.xml"/><Relationship Id="rId219" Type="http://schemas.openxmlformats.org/officeDocument/2006/relationships/slide" Target="slides/slide216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211.xml"/><Relationship Id="rId230" Type="http://schemas.openxmlformats.org/officeDocument/2006/relationships/slide" Target="slides/slide227.xml"/><Relationship Id="rId235" Type="http://schemas.openxmlformats.org/officeDocument/2006/relationships/slide" Target="slides/slide232.xml"/><Relationship Id="rId251" Type="http://schemas.openxmlformats.org/officeDocument/2006/relationships/slide" Target="slides/slide248.xml"/><Relationship Id="rId256" Type="http://schemas.openxmlformats.org/officeDocument/2006/relationships/slide" Target="slides/slide253.xml"/><Relationship Id="rId277" Type="http://schemas.openxmlformats.org/officeDocument/2006/relationships/slide" Target="slides/slide274.xml"/><Relationship Id="rId298" Type="http://schemas.openxmlformats.org/officeDocument/2006/relationships/slide" Target="slides/slide295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72" Type="http://schemas.openxmlformats.org/officeDocument/2006/relationships/slide" Target="slides/slide269.xml"/><Relationship Id="rId293" Type="http://schemas.openxmlformats.org/officeDocument/2006/relationships/slide" Target="slides/slide290.xml"/><Relationship Id="rId302" Type="http://schemas.openxmlformats.org/officeDocument/2006/relationships/slide" Target="slides/slide299.xml"/><Relationship Id="rId307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slide" Target="slides/slide171.xml"/><Relationship Id="rId179" Type="http://schemas.openxmlformats.org/officeDocument/2006/relationships/slide" Target="slides/slide176.xml"/><Relationship Id="rId195" Type="http://schemas.openxmlformats.org/officeDocument/2006/relationships/slide" Target="slides/slide192.xml"/><Relationship Id="rId209" Type="http://schemas.openxmlformats.org/officeDocument/2006/relationships/slide" Target="slides/slide206.xml"/><Relationship Id="rId190" Type="http://schemas.openxmlformats.org/officeDocument/2006/relationships/slide" Target="slides/slide187.xml"/><Relationship Id="rId204" Type="http://schemas.openxmlformats.org/officeDocument/2006/relationships/slide" Target="slides/slide201.xml"/><Relationship Id="rId220" Type="http://schemas.openxmlformats.org/officeDocument/2006/relationships/slide" Target="slides/slide217.xml"/><Relationship Id="rId225" Type="http://schemas.openxmlformats.org/officeDocument/2006/relationships/slide" Target="slides/slide222.xml"/><Relationship Id="rId241" Type="http://schemas.openxmlformats.org/officeDocument/2006/relationships/slide" Target="slides/slide238.xml"/><Relationship Id="rId246" Type="http://schemas.openxmlformats.org/officeDocument/2006/relationships/slide" Target="slides/slide243.xml"/><Relationship Id="rId267" Type="http://schemas.openxmlformats.org/officeDocument/2006/relationships/slide" Target="slides/slide264.xml"/><Relationship Id="rId288" Type="http://schemas.openxmlformats.org/officeDocument/2006/relationships/slide" Target="slides/slide285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Relationship Id="rId262" Type="http://schemas.openxmlformats.org/officeDocument/2006/relationships/slide" Target="slides/slide259.xml"/><Relationship Id="rId283" Type="http://schemas.openxmlformats.org/officeDocument/2006/relationships/slide" Target="slides/slide280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52" Type="http://schemas.openxmlformats.org/officeDocument/2006/relationships/slide" Target="slides/slide49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Relationship Id="rId185" Type="http://schemas.openxmlformats.org/officeDocument/2006/relationships/slide" Target="slides/slide18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80" Type="http://schemas.openxmlformats.org/officeDocument/2006/relationships/slide" Target="slides/slide177.xml"/><Relationship Id="rId210" Type="http://schemas.openxmlformats.org/officeDocument/2006/relationships/slide" Target="slides/slide207.xml"/><Relationship Id="rId215" Type="http://schemas.openxmlformats.org/officeDocument/2006/relationships/slide" Target="slides/slide212.xml"/><Relationship Id="rId236" Type="http://schemas.openxmlformats.org/officeDocument/2006/relationships/slide" Target="slides/slide233.xml"/><Relationship Id="rId257" Type="http://schemas.openxmlformats.org/officeDocument/2006/relationships/slide" Target="slides/slide254.xml"/><Relationship Id="rId278" Type="http://schemas.openxmlformats.org/officeDocument/2006/relationships/slide" Target="slides/slide275.xml"/><Relationship Id="rId26" Type="http://schemas.openxmlformats.org/officeDocument/2006/relationships/slide" Target="slides/slide23.xml"/><Relationship Id="rId231" Type="http://schemas.openxmlformats.org/officeDocument/2006/relationships/slide" Target="slides/slide228.xml"/><Relationship Id="rId252" Type="http://schemas.openxmlformats.org/officeDocument/2006/relationships/slide" Target="slides/slide249.xml"/><Relationship Id="rId273" Type="http://schemas.openxmlformats.org/officeDocument/2006/relationships/slide" Target="slides/slide270.xml"/><Relationship Id="rId294" Type="http://schemas.openxmlformats.org/officeDocument/2006/relationships/slide" Target="slides/slide291.xml"/><Relationship Id="rId308" Type="http://schemas.openxmlformats.org/officeDocument/2006/relationships/viewProps" Target="viewProps.xml"/><Relationship Id="rId47" Type="http://schemas.openxmlformats.org/officeDocument/2006/relationships/slide" Target="slides/slide44.xml"/><Relationship Id="rId68" Type="http://schemas.openxmlformats.org/officeDocument/2006/relationships/slide" Target="slides/slide65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54" Type="http://schemas.openxmlformats.org/officeDocument/2006/relationships/slide" Target="slides/slide151.xml"/><Relationship Id="rId175" Type="http://schemas.openxmlformats.org/officeDocument/2006/relationships/slide" Target="slides/slide172.xml"/><Relationship Id="rId196" Type="http://schemas.openxmlformats.org/officeDocument/2006/relationships/slide" Target="slides/slide193.xml"/><Relationship Id="rId200" Type="http://schemas.openxmlformats.org/officeDocument/2006/relationships/slide" Target="slides/slide197.xml"/><Relationship Id="rId16" Type="http://schemas.openxmlformats.org/officeDocument/2006/relationships/slide" Target="slides/slide13.xml"/><Relationship Id="rId221" Type="http://schemas.openxmlformats.org/officeDocument/2006/relationships/slide" Target="slides/slide218.xml"/><Relationship Id="rId242" Type="http://schemas.openxmlformats.org/officeDocument/2006/relationships/slide" Target="slides/slide239.xml"/><Relationship Id="rId263" Type="http://schemas.openxmlformats.org/officeDocument/2006/relationships/slide" Target="slides/slide260.xml"/><Relationship Id="rId284" Type="http://schemas.openxmlformats.org/officeDocument/2006/relationships/slide" Target="slides/slide281.xml"/><Relationship Id="rId37" Type="http://schemas.openxmlformats.org/officeDocument/2006/relationships/slide" Target="slides/slide34.xml"/><Relationship Id="rId58" Type="http://schemas.openxmlformats.org/officeDocument/2006/relationships/slide" Target="slides/slide55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44" Type="http://schemas.openxmlformats.org/officeDocument/2006/relationships/slide" Target="slides/slide141.xml"/><Relationship Id="rId90" Type="http://schemas.openxmlformats.org/officeDocument/2006/relationships/slide" Target="slides/slide87.xml"/><Relationship Id="rId165" Type="http://schemas.openxmlformats.org/officeDocument/2006/relationships/slide" Target="slides/slide162.xml"/><Relationship Id="rId186" Type="http://schemas.openxmlformats.org/officeDocument/2006/relationships/slide" Target="slides/slide183.xml"/><Relationship Id="rId211" Type="http://schemas.openxmlformats.org/officeDocument/2006/relationships/slide" Target="slides/slide208.xml"/><Relationship Id="rId232" Type="http://schemas.openxmlformats.org/officeDocument/2006/relationships/slide" Target="slides/slide229.xml"/><Relationship Id="rId253" Type="http://schemas.openxmlformats.org/officeDocument/2006/relationships/slide" Target="slides/slide250.xml"/><Relationship Id="rId274" Type="http://schemas.openxmlformats.org/officeDocument/2006/relationships/slide" Target="slides/slide271.xml"/><Relationship Id="rId295" Type="http://schemas.openxmlformats.org/officeDocument/2006/relationships/slide" Target="slides/slide292.xml"/><Relationship Id="rId309" Type="http://schemas.openxmlformats.org/officeDocument/2006/relationships/theme" Target="theme/theme1.xml"/><Relationship Id="rId27" Type="http://schemas.openxmlformats.org/officeDocument/2006/relationships/slide" Target="slides/slide24.xml"/><Relationship Id="rId48" Type="http://schemas.openxmlformats.org/officeDocument/2006/relationships/slide" Target="slides/slide45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34" Type="http://schemas.openxmlformats.org/officeDocument/2006/relationships/slide" Target="slides/slide131.xml"/><Relationship Id="rId80" Type="http://schemas.openxmlformats.org/officeDocument/2006/relationships/slide" Target="slides/slide77.xml"/><Relationship Id="rId155" Type="http://schemas.openxmlformats.org/officeDocument/2006/relationships/slide" Target="slides/slide152.xml"/><Relationship Id="rId176" Type="http://schemas.openxmlformats.org/officeDocument/2006/relationships/slide" Target="slides/slide173.xml"/><Relationship Id="rId197" Type="http://schemas.openxmlformats.org/officeDocument/2006/relationships/slide" Target="slides/slide194.xml"/><Relationship Id="rId201" Type="http://schemas.openxmlformats.org/officeDocument/2006/relationships/slide" Target="slides/slide198.xml"/><Relationship Id="rId222" Type="http://schemas.openxmlformats.org/officeDocument/2006/relationships/slide" Target="slides/slide219.xml"/><Relationship Id="rId243" Type="http://schemas.openxmlformats.org/officeDocument/2006/relationships/slide" Target="slides/slide240.xml"/><Relationship Id="rId264" Type="http://schemas.openxmlformats.org/officeDocument/2006/relationships/slide" Target="slides/slide261.xml"/><Relationship Id="rId285" Type="http://schemas.openxmlformats.org/officeDocument/2006/relationships/slide" Target="slides/slide282.xml"/><Relationship Id="rId17" Type="http://schemas.openxmlformats.org/officeDocument/2006/relationships/slide" Target="slides/slide14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24" Type="http://schemas.openxmlformats.org/officeDocument/2006/relationships/slide" Target="slides/slide121.xml"/><Relationship Id="rId310" Type="http://schemas.openxmlformats.org/officeDocument/2006/relationships/tableStyles" Target="tableStyles.xml"/><Relationship Id="rId70" Type="http://schemas.openxmlformats.org/officeDocument/2006/relationships/slide" Target="slides/slide67.xml"/><Relationship Id="rId91" Type="http://schemas.openxmlformats.org/officeDocument/2006/relationships/slide" Target="slides/slide88.xml"/><Relationship Id="rId145" Type="http://schemas.openxmlformats.org/officeDocument/2006/relationships/slide" Target="slides/slide142.xml"/><Relationship Id="rId166" Type="http://schemas.openxmlformats.org/officeDocument/2006/relationships/slide" Target="slides/slide163.xml"/><Relationship Id="rId187" Type="http://schemas.openxmlformats.org/officeDocument/2006/relationships/slide" Target="slides/slide184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09.xml"/><Relationship Id="rId233" Type="http://schemas.openxmlformats.org/officeDocument/2006/relationships/slide" Target="slides/slide230.xml"/><Relationship Id="rId254" Type="http://schemas.openxmlformats.org/officeDocument/2006/relationships/slide" Target="slides/slide251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275" Type="http://schemas.openxmlformats.org/officeDocument/2006/relationships/slide" Target="slides/slide272.xml"/><Relationship Id="rId296" Type="http://schemas.openxmlformats.org/officeDocument/2006/relationships/slide" Target="slides/slide293.xml"/><Relationship Id="rId300" Type="http://schemas.openxmlformats.org/officeDocument/2006/relationships/slide" Target="slides/slide297.xml"/><Relationship Id="rId60" Type="http://schemas.openxmlformats.org/officeDocument/2006/relationships/slide" Target="slides/slide57.xml"/><Relationship Id="rId81" Type="http://schemas.openxmlformats.org/officeDocument/2006/relationships/slide" Target="slides/slide78.xml"/><Relationship Id="rId135" Type="http://schemas.openxmlformats.org/officeDocument/2006/relationships/slide" Target="slides/slide132.xml"/><Relationship Id="rId156" Type="http://schemas.openxmlformats.org/officeDocument/2006/relationships/slide" Target="slides/slide153.xml"/><Relationship Id="rId177" Type="http://schemas.openxmlformats.org/officeDocument/2006/relationships/slide" Target="slides/slide174.xml"/><Relationship Id="rId198" Type="http://schemas.openxmlformats.org/officeDocument/2006/relationships/slide" Target="slides/slide195.xml"/><Relationship Id="rId202" Type="http://schemas.openxmlformats.org/officeDocument/2006/relationships/slide" Target="slides/slide199.xml"/><Relationship Id="rId223" Type="http://schemas.openxmlformats.org/officeDocument/2006/relationships/slide" Target="slides/slide220.xml"/><Relationship Id="rId244" Type="http://schemas.openxmlformats.org/officeDocument/2006/relationships/slide" Target="slides/slide241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265" Type="http://schemas.openxmlformats.org/officeDocument/2006/relationships/slide" Target="slides/slide262.xml"/><Relationship Id="rId286" Type="http://schemas.openxmlformats.org/officeDocument/2006/relationships/slide" Target="slides/slide283.xml"/><Relationship Id="rId50" Type="http://schemas.openxmlformats.org/officeDocument/2006/relationships/slide" Target="slides/slide47.xml"/><Relationship Id="rId104" Type="http://schemas.openxmlformats.org/officeDocument/2006/relationships/slide" Target="slides/slide101.xml"/><Relationship Id="rId125" Type="http://schemas.openxmlformats.org/officeDocument/2006/relationships/slide" Target="slides/slide122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188" Type="http://schemas.openxmlformats.org/officeDocument/2006/relationships/slide" Target="slides/slide185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13" Type="http://schemas.openxmlformats.org/officeDocument/2006/relationships/slide" Target="slides/slide210.xml"/><Relationship Id="rId234" Type="http://schemas.openxmlformats.org/officeDocument/2006/relationships/slide" Target="slides/slide23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55" Type="http://schemas.openxmlformats.org/officeDocument/2006/relationships/slide" Target="slides/slide252.xml"/><Relationship Id="rId276" Type="http://schemas.openxmlformats.org/officeDocument/2006/relationships/slide" Target="slides/slide273.xml"/><Relationship Id="rId297" Type="http://schemas.openxmlformats.org/officeDocument/2006/relationships/slide" Target="slides/slide29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TPC-C Score</c:v>
                </c:pt>
              </c:strCache>
            </c:strRef>
          </c:tx>
          <c:spPr>
            <a:solidFill>
              <a:srgbClr val="ED1C24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Standard: 64GB</c:v>
                </c:pt>
                <c:pt idx="1">
                  <c:v>Standard: 16GB</c:v>
                </c:pt>
                <c:pt idx="2">
                  <c:v>Standard: 16GB + 48GB BPE</c:v>
                </c:pt>
              </c:strCache>
            </c:strRef>
          </c:cat>
          <c:val>
            <c:numRef>
              <c:f>Sheet1!$B$2:$B$4</c:f>
              <c:numCache>
                <c:formatCode>_(* #,##0_);_(* \(#,##0\);_(* "-"??_);_(@_)</c:formatCode>
                <c:ptCount val="3"/>
                <c:pt idx="0">
                  <c:v>116349</c:v>
                </c:pt>
                <c:pt idx="1">
                  <c:v>24187</c:v>
                </c:pt>
                <c:pt idx="2">
                  <c:v>34411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586304"/>
        <c:axId val="151587840"/>
      </c:barChart>
      <c:catAx>
        <c:axId val="151586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1587840"/>
        <c:crosses val="autoZero"/>
        <c:auto val="1"/>
        <c:lblAlgn val="ctr"/>
        <c:lblOffset val="100"/>
        <c:noMultiLvlLbl val="0"/>
      </c:catAx>
      <c:valAx>
        <c:axId val="151587840"/>
        <c:scaling>
          <c:orientation val="minMax"/>
        </c:scaling>
        <c:delete val="0"/>
        <c:axPos val="l"/>
        <c:majorGridlines/>
        <c:numFmt formatCode="_(* #,##0_);_(* \(#,##0\);_(* &quot;-&quot;??_);_(@_)" sourceLinked="1"/>
        <c:majorTickMark val="out"/>
        <c:minorTickMark val="none"/>
        <c:tickLblPos val="nextTo"/>
        <c:crossAx val="151586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37290" y="9012538"/>
            <a:ext cx="6447262" cy="503396"/>
          </a:xfrm>
          <a:prstGeom prst="rect">
            <a:avLst/>
          </a:prstGeom>
        </p:spPr>
        <p:txBody>
          <a:bodyPr vert="horz" lIns="96637" tIns="48318" rIns="96637" bIns="48318" rtlCol="0" anchor="b"/>
          <a:lstStyle>
            <a:lvl1pPr algn="ctr" eaLnBrk="0" hangingPunct="0">
              <a:defRPr sz="1300" b="1" dirty="0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C223E550-8049-438C-9FEA-E44A6AD331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35404" y="8964199"/>
            <a:ext cx="2619769" cy="0"/>
          </a:xfrm>
          <a:prstGeom prst="line">
            <a:avLst/>
          </a:prstGeom>
          <a:ln w="31750">
            <a:solidFill>
              <a:srgbClr val="88248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68364" y="8964199"/>
            <a:ext cx="2619769" cy="0"/>
          </a:xfrm>
          <a:prstGeom prst="line">
            <a:avLst/>
          </a:prstGeom>
          <a:ln w="31750">
            <a:solidFill>
              <a:srgbClr val="88248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2260250" y="160020"/>
            <a:ext cx="2794701" cy="720090"/>
          </a:xfrm>
          <a:prstGeom prst="rect">
            <a:avLst/>
          </a:prstGeom>
        </p:spPr>
        <p:txBody>
          <a:bodyPr vert="horz" lIns="96637" tIns="48318" rIns="96637" bIns="48318" rtlCol="0"/>
          <a:lstStyle>
            <a:lvl1pPr algn="ctr" eaLnBrk="0" hangingPunct="0">
              <a:defRPr sz="1700" b="1" dirty="0" err="1" smtClean="0">
                <a:latin typeface="Calibri Light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 dirty="0" err="1"/>
              <a:t>SQLintersection</a:t>
            </a:r>
            <a:r>
              <a:rPr lang="en-US" sz="1500" b="0" dirty="0"/>
              <a:t/>
            </a:r>
            <a:br>
              <a:rPr lang="en-US" sz="1500" b="0" dirty="0"/>
            </a:br>
            <a:r>
              <a:rPr lang="en-US" sz="1300" b="0" dirty="0"/>
              <a:t>Orlando, Florida – April 2014</a:t>
            </a:r>
          </a:p>
          <a:p>
            <a:pPr>
              <a:defRPr/>
            </a:pPr>
            <a:r>
              <a:rPr lang="en-US" sz="1300" b="0" dirty="0" err="1"/>
              <a:t>www.SQLintersection.com</a:t>
            </a:r>
            <a:r>
              <a:rPr lang="en-US" sz="1300" b="0" dirty="0"/>
              <a:t>   </a:t>
            </a: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205" y="8739797"/>
            <a:ext cx="1209124" cy="45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158585" y="9142249"/>
            <a:ext cx="3086947" cy="282272"/>
          </a:xfrm>
          <a:prstGeom prst="rect">
            <a:avLst/>
          </a:prstGeom>
          <a:noFill/>
        </p:spPr>
        <p:txBody>
          <a:bodyPr wrap="square" lIns="96661" tIns="48331" rIns="96661" bIns="48331" rtlCol="0">
            <a:spAutoFit/>
          </a:bodyPr>
          <a:lstStyle/>
          <a:p>
            <a:pPr algn="r"/>
            <a:r>
              <a:rPr lang="en-US" sz="1200" dirty="0"/>
              <a:t>Copyright Brent </a:t>
            </a:r>
            <a:r>
              <a:rPr lang="en-US" sz="1200" dirty="0" err="1"/>
              <a:t>Ozar</a:t>
            </a:r>
            <a:r>
              <a:rPr lang="en-US" sz="1200" dirty="0"/>
              <a:t> Unlimited ® 2014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86850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ED4F85B-F3A5-A04B-B69B-2D198327B825}" type="datetimeFigureOut">
              <a:rPr lang="en-US" smtClean="0"/>
              <a:t>4/7/2014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96522C74-D07E-5A41-BD9F-EE25E27FD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58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114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83" indent="-285725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98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5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1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7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3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9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5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7647B2-2941-43F6-A85A-D49BEE5B59D6}" type="slidenum">
              <a:rPr lang="en-US" altLang="en-US">
                <a:latin typeface="Calibri Light" pitchFamily="34" charset="0"/>
              </a:rPr>
              <a:pPr eaLnBrk="1" hangingPunct="1"/>
              <a:t>1</a:t>
            </a:fld>
            <a:endParaRPr lang="en-US" altLang="en-US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69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be willing to have that conversation again.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134E9-1A93-324B-8BFD-C54B0139BDCE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44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7647B2-2941-43F6-A85A-D49BEE5B59D6}" type="slidenum">
              <a:rPr lang="en-US" altLang="en-US">
                <a:latin typeface="Calibri Light" pitchFamily="34" charset="0"/>
              </a:rPr>
              <a:pPr eaLnBrk="1" hangingPunct="1"/>
              <a:t>62</a:t>
            </a:fld>
            <a:endParaRPr lang="en-US" altLang="en-US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49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 workload–</a:t>
            </a:r>
            <a:r>
              <a:rPr lang="en-US" baseline="0" dirty="0" smtClean="0"/>
              <a:t> 3 virtual users only. Let it run for a bit before you start, but you’ll need to </a:t>
            </a:r>
            <a:r>
              <a:rPr lang="en-US" baseline="0" smtClean="0"/>
              <a:t>run it live, too.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59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are, sir. What you’re missing is Wait Stats.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228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Windows uses pre-emptive scheduling (Windows was</a:t>
            </a:r>
            <a:r>
              <a:rPr lang="en-US" baseline="0" dirty="0" smtClean="0"/>
              <a:t> co-operative before NT)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2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are, sir. What you’re missing is Wait Stats.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22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“And this is just a few!” (Don’t have to explain everything on the slide, just explain that it’s a big problem to find all this stuff. That’s why sp_Blitz can be so helpful.)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8BACA-17D5-41FD-B2A8-3A419C0643A9}" type="slidenum">
              <a:rPr lang="en-US" smtClean="0"/>
              <a:t>146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257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through what this would mean, have the class use the worksheets.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99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are, sir. What you’re missing is Wait Stats.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22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will use the files proportionally</a:t>
            </a:r>
            <a:r>
              <a:rPr lang="en-US" baseline="0" dirty="0" smtClean="0"/>
              <a:t> by size.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270F6-78A0-744C-BC53-D2BB0BA099FB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19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business users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22C74-D07E-5A41-BD9F-EE25E27FD33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419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0218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Scores are</a:t>
            </a:r>
            <a:r>
              <a:rPr lang="en-US" baseline="0" dirty="0" smtClean="0"/>
              <a:t> Transactions Per Minute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B1A-0F14-B641-9DD2-52F9C8777EE3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05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584BF-6945-4E60-B2A7-1638FF8EA8EE}" type="slidenum">
              <a:rPr lang="en-US" smtClean="0"/>
              <a:pPr>
                <a:defRPr/>
              </a:pPr>
              <a:t>190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210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Remember – severity</a:t>
            </a:r>
            <a:r>
              <a:rPr lang="en-US" baseline="0" dirty="0" smtClean="0"/>
              <a:t> &lt;= 18 can be throw with RAISERROR by your developers.</a:t>
            </a:r>
          </a:p>
          <a:p>
            <a:r>
              <a:rPr lang="en-US" baseline="0" dirty="0" err="1" smtClean="0"/>
              <a:t>Perfmon</a:t>
            </a:r>
            <a:r>
              <a:rPr lang="en-US" baseline="0" dirty="0" smtClean="0"/>
              <a:t> alerts only let you know when something has hit a number, not if that number is anomalous.</a:t>
            </a:r>
          </a:p>
          <a:p>
            <a:r>
              <a:rPr lang="en-US" baseline="0" dirty="0" smtClean="0"/>
              <a:t>WMI queries are a pain to write, but a lot of them have already been written.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197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505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ways:</a:t>
            </a:r>
          </a:p>
          <a:p>
            <a:pPr marL="241653" indent="-241653">
              <a:buAutoNum type="arabicParenR"/>
            </a:pPr>
            <a:r>
              <a:rPr lang="en-US" dirty="0" smtClean="0"/>
              <a:t>Send</a:t>
            </a:r>
            <a:r>
              <a:rPr lang="en-US" baseline="0" dirty="0" smtClean="0"/>
              <a:t> an email</a:t>
            </a:r>
          </a:p>
          <a:p>
            <a:pPr marL="241653" indent="-241653">
              <a:buAutoNum type="arabicParenR"/>
            </a:pPr>
            <a:r>
              <a:rPr lang="en-US" baseline="0" dirty="0" smtClean="0"/>
              <a:t>Run a job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198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0305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You’re monitoring at intervals</a:t>
            </a:r>
            <a:r>
              <a:rPr lang="en-US" baseline="0" dirty="0" smtClean="0"/>
              <a:t> – peaks and valleys may get ironed out.</a:t>
            </a:r>
          </a:p>
          <a:p>
            <a:r>
              <a:rPr lang="en-US" baseline="0" dirty="0" smtClean="0"/>
              <a:t>This is not application level monitoring – this is system monitoring.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204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980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only work when you</a:t>
            </a:r>
            <a:r>
              <a:rPr lang="en-US" baseline="0" dirty="0" smtClean="0"/>
              <a:t> set them up. </a:t>
            </a:r>
          </a:p>
          <a:p>
            <a:r>
              <a:rPr lang="en-US" baseline="0" dirty="0" smtClean="0"/>
              <a:t>Requires someone analyze the results. </a:t>
            </a:r>
          </a:p>
          <a:p>
            <a:r>
              <a:rPr lang="en-US" baseline="0" dirty="0" smtClean="0"/>
              <a:t>Great for diagnosing problems as they happen.</a:t>
            </a:r>
          </a:p>
          <a:p>
            <a:r>
              <a:rPr lang="en-US" baseline="0" dirty="0" smtClean="0"/>
              <a:t>They carry a greater performance cost than </a:t>
            </a:r>
            <a:r>
              <a:rPr lang="en-US" baseline="0" dirty="0" err="1" smtClean="0"/>
              <a:t>perfmon</a:t>
            </a:r>
            <a:r>
              <a:rPr lang="en-US" baseline="0" dirty="0" smtClean="0"/>
              <a:t>. </a:t>
            </a:r>
          </a:p>
          <a:p>
            <a:r>
              <a:rPr lang="en-US" baseline="0" dirty="0" smtClean="0"/>
              <a:t>That cost can be controlled if you know what you’re doing.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206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42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Using tools</a:t>
            </a:r>
            <a:r>
              <a:rPr lang="en-US" baseline="0" dirty="0" smtClean="0"/>
              <a:t> like log4net, log4j to log slow running activity</a:t>
            </a:r>
          </a:p>
          <a:p>
            <a:r>
              <a:rPr lang="en-US" baseline="0" dirty="0" smtClean="0"/>
              <a:t>Libraries like metrics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207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256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Sysadmin</a:t>
            </a:r>
            <a:r>
              <a:rPr lang="en-US" dirty="0" smtClean="0"/>
              <a:t> monitoring focuses</a:t>
            </a:r>
            <a:r>
              <a:rPr lang="en-US" baseline="0" dirty="0" smtClean="0"/>
              <a:t> on system level metrics</a:t>
            </a:r>
          </a:p>
          <a:p>
            <a:r>
              <a:rPr lang="en-US" baseline="0" dirty="0" smtClean="0"/>
              <a:t>Developer monitoring focuses on individual queries</a:t>
            </a:r>
          </a:p>
          <a:p>
            <a:r>
              <a:rPr lang="en-US" baseline="0" dirty="0" smtClean="0"/>
              <a:t>Both approaches get a lot right, but they both miss a lot</a:t>
            </a:r>
          </a:p>
          <a:p>
            <a:r>
              <a:rPr lang="en-US" baseline="0" dirty="0" err="1" smtClean="0"/>
              <a:t>Sysadmin</a:t>
            </a:r>
            <a:r>
              <a:rPr lang="en-US" baseline="0" dirty="0" smtClean="0"/>
              <a:t> = trend</a:t>
            </a:r>
          </a:p>
          <a:p>
            <a:r>
              <a:rPr lang="en-US" baseline="0" dirty="0" smtClean="0"/>
              <a:t>Developer </a:t>
            </a:r>
            <a:r>
              <a:rPr lang="en-US" baseline="0" smtClean="0"/>
              <a:t>= 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209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244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Track general performance numbers in SQL server.</a:t>
            </a:r>
          </a:p>
          <a:p>
            <a:r>
              <a:rPr lang="en-US" dirty="0" smtClean="0"/>
              <a:t>How</a:t>
            </a:r>
            <a:r>
              <a:rPr lang="en-US" baseline="0" dirty="0" smtClean="0"/>
              <a:t> long did all queries wait on XYZ since start up.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947CE-14C1-B440-8F7D-010E7C8A9A76}" type="slidenum">
              <a:rPr lang="en-US" smtClean="0"/>
              <a:t>211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65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business users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22C74-D07E-5A41-BD9F-EE25E27FD33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419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 a full weekly backup. People should bring up RPO,</a:t>
            </a:r>
            <a:r>
              <a:rPr lang="en-US" baseline="0" dirty="0" smtClean="0"/>
              <a:t> RTO and whether or not full weekly is enough.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93DB8-93E4-F444-9646-862216B88DF4}" type="slidenum">
              <a:rPr lang="en-US" smtClean="0"/>
              <a:t>232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9176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Cleanup</a:t>
            </a:r>
            <a:r>
              <a:rPr lang="en-US" baseline="0" dirty="0" smtClean="0"/>
              <a:t> is super aggressive… and what if the cleanup works then the backup fails?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93DB8-93E4-F444-9646-862216B88DF4}" type="slidenum">
              <a:rPr lang="en-US" smtClean="0"/>
              <a:t>233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3813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about system databases and other databases?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93DB8-93E4-F444-9646-862216B88DF4}" type="slidenum">
              <a:rPr lang="en-US" smtClean="0"/>
              <a:t>236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3953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4CB0F-35C2-504F-A09F-B96810537021}" type="slidenum">
              <a:rPr lang="en-US" smtClean="0"/>
              <a:t>243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6840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Offline rebuild (it</a:t>
            </a:r>
            <a:r>
              <a:rPr lang="en-US" baseline="0" dirty="0" smtClean="0"/>
              <a:t> doesn’t say, so it’s offline)</a:t>
            </a:r>
          </a:p>
          <a:p>
            <a:r>
              <a:rPr lang="en-US" baseline="0" dirty="0" smtClean="0"/>
              <a:t>Fillfactor 80</a:t>
            </a:r>
          </a:p>
          <a:p>
            <a:r>
              <a:rPr lang="en-US" baseline="0" dirty="0" smtClean="0"/>
              <a:t>Update stats with fullscan (the default) – and it redoes work that was hit in the index rebuild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93DB8-93E4-F444-9646-862216B88DF4}" type="slidenum">
              <a:rPr lang="en-US" smtClean="0"/>
              <a:t>253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3518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oh,</a:t>
            </a:r>
            <a:r>
              <a:rPr lang="en-US" baseline="0" dirty="0" smtClean="0"/>
              <a:t> the shrinking.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A93DB8-93E4-F444-9646-862216B88DF4}" type="slidenum">
              <a:rPr lang="en-US" smtClean="0"/>
              <a:t>260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7587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the next to last section and it</a:t>
            </a:r>
            <a:r>
              <a:rPr lang="en-US" baseline="0" dirty="0" smtClean="0"/>
              <a:t> has a LOT of checklists, so I didn’t want to just repeat them in the </a:t>
            </a:r>
            <a:r>
              <a:rPr lang="en-US" baseline="0" smtClean="0"/>
              <a:t>last module.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64CB0F-35C2-504F-A09F-B96810537021}" type="slidenum">
              <a:rPr lang="en-US" smtClean="0"/>
              <a:t>275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78113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114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83" indent="-285725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98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5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1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7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3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9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5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7647B2-2941-43F6-A85A-D49BEE5B59D6}" type="slidenum">
              <a:rPr lang="en-US" altLang="en-US">
                <a:latin typeface="Calibri Light" pitchFamily="34" charset="0"/>
              </a:rPr>
              <a:pPr eaLnBrk="1" hangingPunct="1"/>
              <a:t>276</a:t>
            </a:fld>
            <a:endParaRPr lang="en-US" altLang="en-US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6992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498B56-F655-5440-B8C3-131F902195C0}" type="slidenum">
              <a:rPr lang="en-US" smtClean="0"/>
              <a:t>277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9665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Module</a:t>
            </a:r>
            <a:r>
              <a:rPr lang="en-US" baseline="0" dirty="0" smtClean="0"/>
              <a:t> 2- Hierarchy of Needs.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63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Topics list:</a:t>
            </a:r>
          </a:p>
          <a:p>
            <a:pPr lvl="1"/>
            <a:r>
              <a:rPr lang="en-US" dirty="0" smtClean="0"/>
              <a:t>How to tackle an unknown, out of control environment</a:t>
            </a:r>
          </a:p>
          <a:p>
            <a:pPr lvl="1"/>
            <a:r>
              <a:rPr lang="en-US" dirty="0" smtClean="0"/>
              <a:t>Understand how far backups will (and won't) take you</a:t>
            </a:r>
          </a:p>
          <a:p>
            <a:pPr lvl="1"/>
            <a:r>
              <a:rPr lang="en-US" dirty="0" smtClean="0"/>
              <a:t>Maintenance anti-patterns: avoid common mistakes</a:t>
            </a:r>
          </a:p>
          <a:p>
            <a:pPr lvl="1"/>
            <a:r>
              <a:rPr lang="en-US" dirty="0" smtClean="0"/>
              <a:t>Choose the right maintenance tools</a:t>
            </a:r>
          </a:p>
          <a:p>
            <a:pPr lvl="1"/>
            <a:r>
              <a:rPr lang="en-US" dirty="0" smtClean="0"/>
              <a:t>Monitor with built-in tools</a:t>
            </a:r>
          </a:p>
          <a:p>
            <a:pPr lvl="1"/>
            <a:r>
              <a:rPr lang="en-US" dirty="0" smtClean="0"/>
              <a:t>Find SQL Server's bottlenecks with the DMVs</a:t>
            </a:r>
          </a:p>
          <a:p>
            <a:pPr lvl="1"/>
            <a:r>
              <a:rPr lang="en-US" dirty="0" smtClean="0"/>
              <a:t>Identify your heaviest hitting queries</a:t>
            </a:r>
          </a:p>
          <a:p>
            <a:pPr lvl="1"/>
            <a:r>
              <a:rPr lang="en-US" dirty="0" smtClean="0"/>
              <a:t>Collect the right performance metrics</a:t>
            </a:r>
          </a:p>
          <a:p>
            <a:pPr lvl="1"/>
            <a:r>
              <a:rPr lang="en-US" dirty="0" smtClean="0"/>
              <a:t>Learn how to tell if tempdb is a problem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22C74-D07E-5A41-BD9F-EE25E27FD33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76836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8 – Set up the right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5507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8 – Set up the right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366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8 – Set up the right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4916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Module 3 – Beware Bad Technology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2524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3 – Beware Bad Technology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4595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3 – Beware Bad Technology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629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3 – Beware Bad Technology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211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Module 5 – Find Your</a:t>
            </a:r>
            <a:r>
              <a:rPr lang="en-US" baseline="0" dirty="0" smtClean="0"/>
              <a:t> Server’s Bottlenecks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466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5 – Find Your</a:t>
            </a:r>
            <a:r>
              <a:rPr lang="en-US" baseline="0" dirty="0" smtClean="0"/>
              <a:t> Server’s Bottlenecks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6139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Module 8 – Set up the right maintenance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7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52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7647B2-2941-43F6-A85A-D49BEE5B59D6}" type="slidenum">
              <a:rPr lang="en-US" altLang="en-US">
                <a:latin typeface="Calibri Light" pitchFamily="34" charset="0"/>
              </a:rPr>
              <a:pPr eaLnBrk="1" hangingPunct="1"/>
              <a:t>16</a:t>
            </a:fld>
            <a:endParaRPr lang="en-US" altLang="en-US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0796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8 – Set up the right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3610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8 – Set up the right maintenance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0083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Module</a:t>
            </a:r>
            <a:r>
              <a:rPr lang="en-US" baseline="0" dirty="0" smtClean="0"/>
              <a:t> 2- Hierarchy of Needs.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9633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306">
              <a:defRPr/>
            </a:pPr>
            <a:r>
              <a:rPr lang="en-US" dirty="0" smtClean="0"/>
              <a:t>From Module 3 – Beware Bad Technology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285B2-874D-8446-99A2-7652D0C6B832}" type="slidenum">
              <a:rPr lang="en-US" smtClean="0"/>
              <a:t>299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45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business users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22C74-D07E-5A41-BD9F-EE25E27FD33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41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business users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22C74-D07E-5A41-BD9F-EE25E27FD33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41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65114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83" indent="-285725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98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5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217" indent="-228580" defTabSz="96511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7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36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9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54" indent="-228580" defTabSz="96511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7647B2-2941-43F6-A85A-D49BEE5B59D6}" type="slidenum">
              <a:rPr lang="en-US" altLang="en-US">
                <a:latin typeface="Calibri Light" pitchFamily="34" charset="0"/>
              </a:rPr>
              <a:pPr eaLnBrk="1" hangingPunct="1"/>
              <a:t>30</a:t>
            </a:fld>
            <a:endParaRPr lang="en-US" altLang="en-US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279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SQL Server 2014</a:t>
            </a:r>
            <a:r>
              <a:rPr lang="en-US" baseline="0" dirty="0" smtClean="0"/>
              <a:t> RTM Standard Edition, 40GB data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134E9-1A93-324B-8BFD-C54B0139BDC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94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514600"/>
          </a:xfrm>
          <a:noFill/>
        </p:spPr>
        <p:txBody>
          <a:bodyPr anchor="b"/>
          <a:lstStyle>
            <a:lvl1pPr algn="r">
              <a:defRPr sz="4000" b="1">
                <a:solidFill>
                  <a:srgbClr val="22AFE7"/>
                </a:solidFill>
                <a:latin typeface="+mj-lt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124200"/>
            <a:ext cx="6400800" cy="1295400"/>
          </a:xfrm>
        </p:spPr>
        <p:txBody>
          <a:bodyPr/>
          <a:lstStyle>
            <a:lvl1pPr marL="0" indent="0" algn="r">
              <a:buNone/>
              <a:defRPr sz="2800" b="0"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8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mple Detai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64994"/>
            <a:ext cx="8048432" cy="3294615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43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914294" cy="580430"/>
          </a:xfrm>
        </p:spPr>
        <p:txBody>
          <a:bodyPr/>
          <a:lstStyle>
            <a:lvl1pPr algn="l">
              <a:defRPr lang="en-US" sz="3200" b="1" i="0" baseline="0" dirty="0">
                <a:solidFill>
                  <a:schemeClr val="tx1"/>
                </a:solidFill>
                <a:latin typeface="+mj-lt"/>
                <a:ea typeface="+mj-ea"/>
                <a:cs typeface="SweetSansPro Medium"/>
                <a:sym typeface="SweetSansPro Med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93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imple Detail Slid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764" y="1449679"/>
            <a:ext cx="8048432" cy="3838417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06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61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717150" cy="58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274497"/>
            <a:ext cx="3291840" cy="39708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274497"/>
            <a:ext cx="3291840" cy="39708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3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ingle Bold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34" y="1475563"/>
            <a:ext cx="8229600" cy="3355304"/>
          </a:xfrm>
          <a:effectLst/>
        </p:spPr>
        <p:txBody>
          <a:bodyPr/>
          <a:lstStyle>
            <a:lvl1pPr algn="ctr">
              <a:lnSpc>
                <a:spcPct val="100000"/>
              </a:lnSpc>
              <a:defRPr lang="en-US" sz="6600" b="0" i="0" cap="none" spc="-80" baseline="0" dirty="0" smtClean="0">
                <a:solidFill>
                  <a:srgbClr val="ED1C24"/>
                </a:solidFill>
                <a:latin typeface="Sweet Sans Pro Medium" panose="02000000000000000000" pitchFamily="50" charset="0"/>
                <a:ea typeface="+mj-ea"/>
                <a:cs typeface="Sweet Sans Pro Medium" panose="02000000000000000000" pitchFamily="50" charset="0"/>
                <a:sym typeface="SweetSansPro Medium" charset="0"/>
              </a:defRPr>
            </a:lvl1pPr>
          </a:lstStyle>
          <a:p>
            <a:r>
              <a:rPr lang="en-US" dirty="0" smtClean="0"/>
              <a:t>--words--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634" y="6503247"/>
            <a:ext cx="495344" cy="365125"/>
          </a:xfrm>
          <a:prstGeom prst="rect">
            <a:avLst/>
          </a:prstGeom>
        </p:spPr>
        <p:txBody>
          <a:bodyPr vert="horz" lIns="64284" tIns="0" rIns="64284" bIns="32142" rtlCol="0" anchor="ctr"/>
          <a:lstStyle>
            <a:lvl1pPr algn="l">
              <a:defRPr sz="1000" b="0">
                <a:solidFill>
                  <a:schemeClr val="bg1"/>
                </a:solidFill>
                <a:latin typeface="Sweet Sans Pro" panose="02000000000000000000" pitchFamily="50" charset="0"/>
              </a:defRPr>
            </a:lvl1pPr>
          </a:lstStyle>
          <a:p>
            <a:fld id="{1A603057-AFDB-4249-8267-04867228111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96159" y="6503247"/>
            <a:ext cx="2895600" cy="365125"/>
          </a:xfrm>
          <a:prstGeom prst="rect">
            <a:avLst/>
          </a:prstGeom>
        </p:spPr>
        <p:txBody>
          <a:bodyPr lIns="64288" tIns="0" rIns="64288" bIns="32142" anchor="ctr"/>
          <a:lstStyle>
            <a:lvl1pPr algn="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4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514600"/>
          </a:xfrm>
          <a:noFill/>
        </p:spPr>
        <p:txBody>
          <a:bodyPr anchor="b"/>
          <a:lstStyle>
            <a:lvl1pPr algn="r">
              <a:defRPr sz="4000" b="1">
                <a:solidFill>
                  <a:srgbClr val="22AFE7"/>
                </a:solidFill>
                <a:latin typeface="+mj-lt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124200"/>
            <a:ext cx="6400800" cy="1295400"/>
          </a:xfrm>
        </p:spPr>
        <p:txBody>
          <a:bodyPr/>
          <a:lstStyle>
            <a:lvl1pPr marL="0" indent="0" algn="r">
              <a:buNone/>
              <a:defRPr sz="2800" b="0"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8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37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10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62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>
            <a:lvl5pPr>
              <a:defRPr/>
            </a:lvl5pPr>
            <a:lvl6pPr>
              <a:defRPr sz="1200">
                <a:latin typeface="+mj-lt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66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1981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57200" y="1990725"/>
            <a:ext cx="8229600" cy="762000"/>
          </a:xfr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8229600" cy="1905000"/>
          </a:xfrm>
        </p:spPr>
        <p:txBody>
          <a:bodyPr rtlCol="0"/>
          <a:lstStyle>
            <a:lvl1pPr marL="0" indent="0">
              <a:buClrTx/>
              <a:buFont typeface="Wingdings" pitchFamily="2" charset="2"/>
              <a:buNone/>
              <a:defRPr sz="2400" b="0">
                <a:latin typeface="Calibri" pitchFamily="34" charset="0"/>
              </a:defRPr>
            </a:lvl1pPr>
            <a:lvl2pPr marL="457200" indent="0">
              <a:buClrTx/>
              <a:buFont typeface="Wingdings" pitchFamily="2" charset="2"/>
              <a:buNone/>
              <a:defRPr sz="2400" b="0">
                <a:latin typeface="Calibri Light" pitchFamily="34" charset="0"/>
              </a:defRPr>
            </a:lvl2pPr>
            <a:lvl3pPr marL="914400" indent="0">
              <a:buClrTx/>
              <a:buFont typeface="Wingdings" pitchFamily="2" charset="2"/>
              <a:buNone/>
              <a:defRPr sz="1600" b="0">
                <a:latin typeface="Myriad Pro" pitchFamily="34" charset="0"/>
              </a:defRPr>
            </a:lvl3pPr>
            <a:lvl4pPr marL="1371600" indent="0">
              <a:buClrTx/>
              <a:buFont typeface="Wingdings" pitchFamily="2" charset="2"/>
              <a:buNone/>
              <a:defRPr sz="1400" b="0">
                <a:latin typeface="Myriad Pro" pitchFamily="34" charset="0"/>
              </a:defRPr>
            </a:lvl4pPr>
            <a:lvl5pPr marL="1828800" indent="0">
              <a:buClrTx/>
              <a:buFont typeface="Wingdings" pitchFamily="2" charset="2"/>
              <a:buNone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0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4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mple Detai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64994"/>
            <a:ext cx="8048432" cy="3294615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43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914294" cy="580430"/>
          </a:xfrm>
        </p:spPr>
        <p:txBody>
          <a:bodyPr/>
          <a:lstStyle>
            <a:lvl1pPr algn="l">
              <a:defRPr lang="en-US" sz="3200" b="1" i="0" baseline="0" dirty="0">
                <a:solidFill>
                  <a:schemeClr val="tx1"/>
                </a:solidFill>
                <a:latin typeface="+mj-lt"/>
                <a:ea typeface="+mj-ea"/>
                <a:cs typeface="SweetSansPro Medium"/>
                <a:sym typeface="SweetSansPro Med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93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imple Detail Slid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764" y="1449679"/>
            <a:ext cx="8048432" cy="3838417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06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61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717150" cy="58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274497"/>
            <a:ext cx="3291840" cy="39708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274497"/>
            <a:ext cx="3291840" cy="39708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3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10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0" name="Title 32779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2514600"/>
          </a:xfrm>
          <a:noFill/>
        </p:spPr>
        <p:txBody>
          <a:bodyPr anchor="b"/>
          <a:lstStyle>
            <a:lvl1pPr algn="r">
              <a:defRPr sz="4000" b="1">
                <a:solidFill>
                  <a:srgbClr val="22AFE7"/>
                </a:solidFill>
                <a:latin typeface="+mj-lt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781" name="Subtitle 32780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124200"/>
            <a:ext cx="6400800" cy="1295400"/>
          </a:xfrm>
        </p:spPr>
        <p:txBody>
          <a:bodyPr/>
          <a:lstStyle>
            <a:lvl1pPr marL="0" indent="0" algn="r">
              <a:buNone/>
              <a:defRPr sz="2800" b="0">
                <a:latin typeface="Calibri Light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68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38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419600" y="21336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537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Referen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</p:spPr>
        <p:txBody>
          <a:bodyPr rtlCol="0"/>
          <a:lstStyle>
            <a:lvl1pPr marL="0" indent="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lvl1pPr>
              <a:buClrTx/>
              <a:buFont typeface="Wingdings" pitchFamily="2" charset="2"/>
              <a:buChar char="§"/>
              <a:defRPr sz="2400" b="1">
                <a:latin typeface="Calibri" pitchFamily="34" charset="0"/>
              </a:defRPr>
            </a:lvl1pPr>
            <a:lvl2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2pPr>
            <a:lvl3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3pPr>
            <a:lvl4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4pPr>
            <a:lvl5pPr>
              <a:buClrTx/>
              <a:buFont typeface="Wingdings" pitchFamily="2" charset="2"/>
              <a:buChar char="o"/>
              <a:defRPr sz="2400" b="0">
                <a:latin typeface="Calibri Ligh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10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08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966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02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21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670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>
            <a:lvl5pPr>
              <a:defRPr/>
            </a:lvl5pPr>
            <a:lvl6pPr>
              <a:defRPr sz="1200">
                <a:latin typeface="+mj-lt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723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1981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57200" y="1990725"/>
            <a:ext cx="8229600" cy="762000"/>
          </a:xfr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8229600" cy="1905000"/>
          </a:xfrm>
        </p:spPr>
        <p:txBody>
          <a:bodyPr rtlCol="0"/>
          <a:lstStyle>
            <a:lvl1pPr marL="0" indent="0">
              <a:buClrTx/>
              <a:buFont typeface="Wingdings" pitchFamily="2" charset="2"/>
              <a:buNone/>
              <a:defRPr sz="2400" b="0">
                <a:latin typeface="Calibri" pitchFamily="34" charset="0"/>
              </a:defRPr>
            </a:lvl1pPr>
            <a:lvl2pPr marL="457200" indent="0">
              <a:buClrTx/>
              <a:buFont typeface="Wingdings" pitchFamily="2" charset="2"/>
              <a:buNone/>
              <a:defRPr sz="2400" b="0">
                <a:latin typeface="Calibri Light" pitchFamily="34" charset="0"/>
              </a:defRPr>
            </a:lvl2pPr>
            <a:lvl3pPr marL="914400" indent="0">
              <a:buClrTx/>
              <a:buFont typeface="Wingdings" pitchFamily="2" charset="2"/>
              <a:buNone/>
              <a:defRPr sz="1600" b="0">
                <a:latin typeface="Myriad Pro" pitchFamily="34" charset="0"/>
              </a:defRPr>
            </a:lvl3pPr>
            <a:lvl4pPr marL="1371600" indent="0">
              <a:buClrTx/>
              <a:buFont typeface="Wingdings" pitchFamily="2" charset="2"/>
              <a:buNone/>
              <a:defRPr sz="1400" b="0">
                <a:latin typeface="Myriad Pro" pitchFamily="34" charset="0"/>
              </a:defRPr>
            </a:lvl4pPr>
            <a:lvl5pPr marL="1828800" indent="0">
              <a:buClrTx/>
              <a:buFont typeface="Wingdings" pitchFamily="2" charset="2"/>
              <a:buNone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0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90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imple Detai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64994"/>
            <a:ext cx="8048432" cy="3294615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028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85900" y="1600200"/>
            <a:ext cx="6172200" cy="3962400"/>
          </a:xfr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txBody>
          <a:bodyPr/>
          <a:lstStyle>
            <a:lvl1pPr>
              <a:buNone/>
              <a:defRPr sz="1800" b="0">
                <a:latin typeface="Consolas" pitchFamily="49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914294" cy="580430"/>
          </a:xfrm>
        </p:spPr>
        <p:txBody>
          <a:bodyPr/>
          <a:lstStyle>
            <a:lvl1pPr algn="l">
              <a:defRPr lang="en-US" sz="3200" b="1" i="0" baseline="0" dirty="0">
                <a:solidFill>
                  <a:schemeClr val="tx1"/>
                </a:solidFill>
                <a:latin typeface="+mj-lt"/>
                <a:ea typeface="+mj-ea"/>
                <a:cs typeface="SweetSansPro Medium"/>
                <a:sym typeface="SweetSansPro Medium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10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imple Detail Slid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764" y="1449679"/>
            <a:ext cx="8048432" cy="3838417"/>
          </a:xfrm>
          <a:effectLst/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6600" b="0" cap="none" spc="-80" baseline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r>
              <a:rPr lang="en-US" dirty="0" smtClean="0"/>
              <a:t>Put one sentence on this slide…. HERE.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517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54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71" y="535781"/>
            <a:ext cx="5717150" cy="58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274497"/>
            <a:ext cx="3291840" cy="39708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274497"/>
            <a:ext cx="3291840" cy="39708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© </a:t>
            </a:r>
            <a:r>
              <a:rPr lang="en-US" sz="900" dirty="0" err="1" smtClean="0">
                <a:solidFill>
                  <a:prstClr val="black"/>
                </a:solidFill>
                <a:latin typeface="Calibri"/>
                <a:cs typeface="Mangal" pitchFamily="18" charset="0"/>
              </a:rPr>
              <a:t>SQLintersection</a:t>
            </a:r>
            <a:r>
              <a:rPr lang="en-US" sz="900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u="sng" dirty="0" smtClean="0">
                <a:solidFill>
                  <a:prstClr val="black"/>
                </a:solidFill>
                <a:latin typeface="Calibri"/>
                <a:cs typeface="Mangal" pitchFamily="18" charset="0"/>
              </a:rPr>
              <a:t>http://www.SQLintersection.com </a:t>
            </a:r>
            <a:endParaRPr lang="en-US" sz="900" u="sng" dirty="0">
              <a:solidFill>
                <a:prstClr val="black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07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ingle Bold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4634" y="1475563"/>
            <a:ext cx="8229600" cy="3355304"/>
          </a:xfrm>
          <a:effectLst/>
        </p:spPr>
        <p:txBody>
          <a:bodyPr/>
          <a:lstStyle>
            <a:lvl1pPr algn="ctr">
              <a:lnSpc>
                <a:spcPct val="100000"/>
              </a:lnSpc>
              <a:defRPr lang="en-US" sz="6600" b="0" i="0" cap="none" spc="-80" baseline="0" dirty="0" smtClean="0">
                <a:solidFill>
                  <a:srgbClr val="ED1C24"/>
                </a:solidFill>
                <a:latin typeface="Sweet Sans Pro Medium" panose="02000000000000000000" pitchFamily="50" charset="0"/>
                <a:ea typeface="+mj-ea"/>
                <a:cs typeface="Sweet Sans Pro Medium" panose="02000000000000000000" pitchFamily="50" charset="0"/>
                <a:sym typeface="SweetSansPro Medium" charset="0"/>
              </a:defRPr>
            </a:lvl1pPr>
          </a:lstStyle>
          <a:p>
            <a:r>
              <a:rPr lang="en-US" dirty="0" smtClean="0"/>
              <a:t>--words--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634" y="6503247"/>
            <a:ext cx="495344" cy="365125"/>
          </a:xfrm>
          <a:prstGeom prst="rect">
            <a:avLst/>
          </a:prstGeom>
        </p:spPr>
        <p:txBody>
          <a:bodyPr vert="horz" lIns="64284" tIns="0" rIns="64284" bIns="32142" rtlCol="0" anchor="ctr"/>
          <a:lstStyle>
            <a:lvl1pPr algn="l">
              <a:defRPr sz="1000" b="0">
                <a:solidFill>
                  <a:schemeClr val="bg1"/>
                </a:solidFill>
                <a:latin typeface="Sweet Sans Pro" panose="02000000000000000000" pitchFamily="50" charset="0"/>
              </a:defRPr>
            </a:lvl1pPr>
          </a:lstStyle>
          <a:p>
            <a:fld id="{1A603057-AFDB-4249-8267-04867228111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96159" y="6503247"/>
            <a:ext cx="2895600" cy="365125"/>
          </a:xfrm>
          <a:prstGeom prst="rect">
            <a:avLst/>
          </a:prstGeom>
        </p:spPr>
        <p:txBody>
          <a:bodyPr lIns="64288" tIns="0" rIns="64288" bIns="32142" anchor="ctr"/>
          <a:lstStyle>
            <a:lvl1pPr algn="r"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73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Rectangle 5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41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717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4572000" y="2362200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495800"/>
            <a:ext cx="7772400" cy="762000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38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1" dirty="0">
                <a:solidFill>
                  <a:schemeClr val="tx2"/>
                </a:solidFill>
                <a:latin typeface="+mj-lt"/>
                <a:ea typeface="+mj-ea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>
            <a:lvl5pPr>
              <a:defRPr/>
            </a:lvl5pPr>
            <a:lvl6pPr>
              <a:defRPr sz="1200">
                <a:latin typeface="+mj-lt"/>
              </a:defRPr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0" y="6172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4402723" y="6551676"/>
            <a:ext cx="3674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fld id="{1C0BEE2C-8B0C-4D07-B829-754BAF78059F}" type="slidenum">
              <a:rPr lang="en-US" sz="1200" smtClean="0">
                <a:solidFill>
                  <a:schemeClr val="tx1"/>
                </a:solidFill>
                <a:latin typeface="+mj-lt"/>
              </a:rPr>
              <a:pPr/>
              <a:t>‹#›</a:t>
            </a:fld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6477000" y="6488668"/>
            <a:ext cx="2667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© </a:t>
            </a:r>
            <a:r>
              <a:rPr lang="en-US" sz="900" b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sz="900" b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. All rights reserved.</a:t>
            </a:r>
          </a:p>
          <a:p>
            <a:pPr algn="r"/>
            <a:r>
              <a:rPr lang="en-US" sz="900" b="0" u="sng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http://www.SQLintersection.com </a:t>
            </a:r>
            <a:endParaRPr lang="en-US" sz="900" b="0" u="sng" dirty="0">
              <a:solidFill>
                <a:schemeClr val="tx1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55" y="5943600"/>
            <a:ext cx="2090468" cy="79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66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1981200"/>
            <a:ext cx="9144000" cy="693751"/>
          </a:xfrm>
          <a:prstGeom prst="rect">
            <a:avLst/>
          </a:prstGeom>
          <a:blipFill>
            <a:blip r:embed="rId2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 sz="2000" dirty="0">
              <a:latin typeface="Cambr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57200" y="1990725"/>
            <a:ext cx="8229600" cy="762000"/>
          </a:xfrm>
        </p:spPr>
        <p:txBody>
          <a:bodyPr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62400"/>
            <a:ext cx="8229600" cy="1905000"/>
          </a:xfrm>
        </p:spPr>
        <p:txBody>
          <a:bodyPr rtlCol="0"/>
          <a:lstStyle>
            <a:lvl1pPr marL="0" indent="0">
              <a:buClrTx/>
              <a:buFont typeface="Wingdings" pitchFamily="2" charset="2"/>
              <a:buNone/>
              <a:defRPr sz="2400" b="0">
                <a:latin typeface="Calibri" pitchFamily="34" charset="0"/>
              </a:defRPr>
            </a:lvl1pPr>
            <a:lvl2pPr marL="457200" indent="0">
              <a:buClrTx/>
              <a:buFont typeface="Wingdings" pitchFamily="2" charset="2"/>
              <a:buNone/>
              <a:defRPr sz="2400" b="0">
                <a:latin typeface="Calibri Light" pitchFamily="34" charset="0"/>
              </a:defRPr>
            </a:lvl2pPr>
            <a:lvl3pPr marL="914400" indent="0">
              <a:buClrTx/>
              <a:buFont typeface="Wingdings" pitchFamily="2" charset="2"/>
              <a:buNone/>
              <a:defRPr sz="1600" b="0">
                <a:latin typeface="Myriad Pro" pitchFamily="34" charset="0"/>
              </a:defRPr>
            </a:lvl3pPr>
            <a:lvl4pPr marL="1371600" indent="0">
              <a:buClrTx/>
              <a:buFont typeface="Wingdings" pitchFamily="2" charset="2"/>
              <a:buNone/>
              <a:defRPr sz="1400" b="0">
                <a:latin typeface="Myriad Pro" pitchFamily="34" charset="0"/>
              </a:defRPr>
            </a:lvl4pPr>
            <a:lvl5pPr marL="1828800" indent="0">
              <a:buClrTx/>
              <a:buFont typeface="Wingdings" pitchFamily="2" charset="2"/>
              <a:buNone/>
              <a:defRPr sz="1200" b="0">
                <a:latin typeface="Myriad Pro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490" y="4953000"/>
            <a:ext cx="3697441" cy="139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4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7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marL="0" indent="0" algn="ctr" defTabSz="-13873163" rtl="0" eaLnBrk="1" fontAlgn="base" hangingPunct="1">
        <a:spcBef>
          <a:spcPct val="0"/>
        </a:spcBef>
        <a:spcAft>
          <a:spcPct val="0"/>
        </a:spcAft>
        <a:defRPr lang="en-US" sz="3200" b="1" dirty="0" smtClean="0">
          <a:solidFill>
            <a:schemeClr val="tx2"/>
          </a:solidFill>
          <a:latin typeface="+mj-lt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b="1">
          <a:solidFill>
            <a:schemeClr val="tx1"/>
          </a:solidFill>
          <a:latin typeface="Calibri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248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  <p:sldLayoutId id="2147483921" r:id="rId13"/>
    <p:sldLayoutId id="2147483922" r:id="rId1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marL="0" indent="0" algn="ctr" defTabSz="-13873163" rtl="0" eaLnBrk="1" fontAlgn="base" hangingPunct="1">
        <a:spcBef>
          <a:spcPct val="0"/>
        </a:spcBef>
        <a:spcAft>
          <a:spcPct val="0"/>
        </a:spcAft>
        <a:defRPr lang="en-US" sz="3200" b="1" dirty="0" smtClean="0">
          <a:solidFill>
            <a:schemeClr val="tx2"/>
          </a:solidFill>
          <a:latin typeface="+mj-lt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b="1">
          <a:solidFill>
            <a:schemeClr val="tx1"/>
          </a:solidFill>
          <a:latin typeface="Calibri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2931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marL="0" indent="0" algn="ctr" defTabSz="-13873163" rtl="0" eaLnBrk="1" fontAlgn="base" hangingPunct="1">
        <a:spcBef>
          <a:spcPct val="0"/>
        </a:spcBef>
        <a:spcAft>
          <a:spcPct val="0"/>
        </a:spcAft>
        <a:defRPr lang="en-US" sz="3200" b="1" dirty="0" smtClean="0">
          <a:solidFill>
            <a:schemeClr val="tx2"/>
          </a:solidFill>
          <a:latin typeface="+mj-lt"/>
          <a:ea typeface="+mj-ea"/>
          <a:cs typeface="Segoe UI" pitchFamily="34" charset="0"/>
        </a:defRPr>
      </a:lvl1pPr>
      <a:lvl2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2pPr>
      <a:lvl3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3pPr>
      <a:lvl4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4pPr>
      <a:lvl5pPr marL="342900" indent="-342900" algn="ctr" defTabSz="-13873163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Myriad Pro" pitchFamily="34" charset="0"/>
          <a:cs typeface="Segoe UI" pitchFamily="34" charset="0"/>
        </a:defRPr>
      </a:lvl5pPr>
      <a:lvl6pPr marL="4572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6pPr>
      <a:lvl7pPr marL="9144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7pPr>
      <a:lvl8pPr marL="13716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8pPr>
      <a:lvl9pPr marL="1828800" algn="l" eaLnBrk="1" fontAlgn="base" hangingPunct="1">
        <a:spcBef>
          <a:spcPct val="0"/>
        </a:spcBef>
        <a:spcAft>
          <a:spcPct val="0"/>
        </a:spcAft>
        <a:defRPr sz="2800" b="1">
          <a:solidFill>
            <a:schemeClr val="tx2">
              <a:alpha val="100000"/>
            </a:schemeClr>
          </a:solidFill>
          <a:latin typeface="Verdana"/>
        </a:defRPr>
      </a:lvl9pPr>
    </p:titleStyle>
    <p:bodyStyle>
      <a:lvl1pPr marL="342900" indent="-342900" algn="l" defTabSz="-13873163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400" b="1">
          <a:solidFill>
            <a:schemeClr val="tx1"/>
          </a:solidFill>
          <a:latin typeface="Calibri" pitchFamily="34" charset="0"/>
          <a:ea typeface="+mn-ea"/>
          <a:cs typeface="Segoe UI" pitchFamily="34" charset="0"/>
        </a:defRPr>
      </a:lvl1pPr>
      <a:lvl2pPr marL="742950" indent="-28575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2pPr>
      <a:lvl3pPr marL="11430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3pPr>
      <a:lvl4pPr marL="16002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4pPr>
      <a:lvl5pPr marL="2057400" indent="-228600" algn="l" defTabSz="-13873163" rtl="0" eaLnBrk="1" fontAlgn="base" hangingPunct="1">
        <a:spcBef>
          <a:spcPct val="20000"/>
        </a:spcBef>
        <a:spcAft>
          <a:spcPct val="0"/>
        </a:spcAft>
        <a:buSzPct val="50000"/>
        <a:buFont typeface="Wingdings" pitchFamily="2" charset="2"/>
        <a:buChar char="o"/>
        <a:defRPr sz="2400">
          <a:solidFill>
            <a:schemeClr val="tx1"/>
          </a:solidFill>
          <a:latin typeface="Calibri Light" pitchFamily="34" charset="0"/>
          <a:cs typeface="Segoe UI" pitchFamily="34" charset="0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lr>
          <a:schemeClr val="accent1">
            <a:alpha val="100000"/>
          </a:schemeClr>
        </a:buClr>
        <a:buFont typeface="Wingdings"/>
        <a:buChar char=""/>
        <a:defRPr sz="1400" b="1">
          <a:solidFill>
            <a:schemeClr val="tx1">
              <a:alpha val="100000"/>
            </a:schemeClr>
          </a:solidFill>
          <a:latin typeface="+mn-lt"/>
        </a:defRPr>
      </a:lvl9pPr>
    </p:bodyStyle>
    <p:otherStyle>
      <a:lvl1pPr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1pPr>
      <a:lvl2pPr marL="457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2pPr>
      <a:lvl3pPr marL="914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3pPr>
      <a:lvl4pPr marL="1371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4pPr>
      <a:lvl5pPr marL="18288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5pPr>
      <a:lvl6pPr marL="22860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6pPr>
      <a:lvl7pPr marL="27432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7pPr>
      <a:lvl8pPr marL="32004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8pPr>
      <a:lvl9pPr marL="3657600" algn="l" eaLnBrk="1" fontAlgn="base" hangingPunct="1">
        <a:spcBef>
          <a:spcPct val="0"/>
        </a:spcBef>
        <a:spcAft>
          <a:spcPct val="0"/>
        </a:spcAft>
        <a:defRPr>
          <a:solidFill>
            <a:schemeClr val="tx1">
              <a:alpha val="100000"/>
            </a:schemeClr>
          </a:solidFill>
          <a:latin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0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8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8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0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0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brentozar.com/go/visualalert" TargetMode="External"/><Relationship Id="rId1" Type="http://schemas.openxmlformats.org/officeDocument/2006/relationships/slideLayout" Target="../slideLayouts/slideLayout8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Iristyle/PerfTap" TargetMode="External"/><Relationship Id="rId2" Type="http://schemas.openxmlformats.org/officeDocument/2006/relationships/hyperlink" Target="http://codeascraft.com/2013/06/11/introducing-kale/" TargetMode="External"/><Relationship Id="rId1" Type="http://schemas.openxmlformats.org/officeDocument/2006/relationships/slideLayout" Target="../slideLayouts/slideLayout8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0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2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brentozar.com/blitz" TargetMode="External"/><Relationship Id="rId1" Type="http://schemas.openxmlformats.org/officeDocument/2006/relationships/slideLayout" Target="../slideLayouts/slideLayout8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5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8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crosoft.com/en-us/download/details.aspx?id=35579" TargetMode="External"/><Relationship Id="rId1" Type="http://schemas.openxmlformats.org/officeDocument/2006/relationships/slideLayout" Target="../slideLayouts/slideLayout8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8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607" y="533400"/>
            <a:ext cx="7937593" cy="2881184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  <a:cs typeface="Mangal" pitchFamily="18" charset="0"/>
              </a:rPr>
              <a:t>SQLintersection</a:t>
            </a:r>
            <a:r>
              <a:rPr lang="en-US" dirty="0">
                <a:solidFill>
                  <a:schemeClr val="tx1"/>
                </a:solidFill>
                <a:cs typeface="Mangal" pitchFamily="18" charset="0"/>
              </a:rPr>
              <a:t/>
            </a:r>
            <a:br>
              <a:rPr lang="en-US" dirty="0">
                <a:solidFill>
                  <a:schemeClr val="tx1"/>
                </a:solidFill>
                <a:cs typeface="Mangal" pitchFamily="18" charset="0"/>
              </a:rPr>
            </a:br>
            <a:r>
              <a:rPr lang="en-US" sz="3200" dirty="0" smtClean="0">
                <a:solidFill>
                  <a:schemeClr val="tx1"/>
                </a:solidFill>
                <a:cs typeface="Mangal" pitchFamily="18" charset="0"/>
              </a:rPr>
              <a:t>PRECON03</a:t>
            </a:r>
            <a:r>
              <a:rPr lang="en-US" dirty="0" smtClean="0">
                <a:cs typeface="Mangal" pitchFamily="18" charset="0"/>
              </a:rPr>
              <a:t/>
            </a:r>
            <a:br>
              <a:rPr lang="en-US" dirty="0" smtClean="0">
                <a:cs typeface="Mangal" pitchFamily="18" charset="0"/>
              </a:rPr>
            </a:br>
            <a:r>
              <a:rPr lang="en-US" dirty="0">
                <a:cs typeface="Mangal" pitchFamily="18" charset="0"/>
              </a:rPr>
              <a:t/>
            </a:r>
            <a:br>
              <a:rPr lang="en-US" dirty="0">
                <a:cs typeface="Mangal" pitchFamily="18" charset="0"/>
              </a:rPr>
            </a:br>
            <a:r>
              <a:rPr lang="en-US" sz="3600" dirty="0" smtClean="0">
                <a:latin typeface="Calibri Light" pitchFamily="34" charset="0"/>
              </a:rPr>
              <a:t>Developer’s </a:t>
            </a:r>
            <a:r>
              <a:rPr lang="en-US" sz="3600" dirty="0">
                <a:latin typeface="Calibri Light" pitchFamily="34" charset="0"/>
              </a:rPr>
              <a:t>Guide to Database </a:t>
            </a:r>
            <a:r>
              <a:rPr lang="en-US" sz="3600" dirty="0" smtClean="0">
                <a:latin typeface="Calibri Light" pitchFamily="34" charset="0"/>
              </a:rPr>
              <a:t>Operations</a:t>
            </a:r>
            <a:endParaRPr lang="en-US" sz="3600" dirty="0">
              <a:latin typeface="Calibri Light" pitchFamily="34" charset="0"/>
            </a:endParaRPr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2057400" y="3414584"/>
            <a:ext cx="6400800" cy="1295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dirty="0" smtClean="0"/>
              <a:t>Jeremiah </a:t>
            </a:r>
            <a:r>
              <a:rPr lang="en-US" altLang="en-US" dirty="0" err="1" smtClean="0"/>
              <a:t>Peschka</a:t>
            </a:r>
            <a:r>
              <a:rPr lang="en-US" altLang="en-US" dirty="0" smtClean="0"/>
              <a:t> and Kendra Little</a:t>
            </a:r>
          </a:p>
          <a:p>
            <a:pPr>
              <a:spcBef>
                <a:spcPts val="0"/>
              </a:spcBef>
            </a:pPr>
            <a:r>
              <a:rPr lang="en-US" altLang="en-US" dirty="0" smtClean="0"/>
              <a:t>Help@BrentOzar.com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071" y="4492462"/>
            <a:ext cx="2104614" cy="124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0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mission: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1" dirty="0" smtClean="0"/>
              <a:t>It’s up to us to help Dev 1 and Dev B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853759007"/>
      </p:ext>
    </p:extLst>
  </p:cSld>
  <p:clrMapOvr>
    <a:masterClrMapping/>
  </p:clrMapOvr>
  <p:transition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Figure Out How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It’s our job to take business requirements and find the right technology.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94214465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Verify the database recovery model.</a:t>
            </a:r>
          </a:p>
          <a:p>
            <a:r>
              <a:rPr lang="en-US" sz="2800" dirty="0"/>
              <a:t>Recovery model needs to match business requirements.</a:t>
            </a:r>
          </a:p>
          <a:p>
            <a:r>
              <a:rPr lang="en-US" sz="2800" dirty="0"/>
              <a:t>Three recovery models:</a:t>
            </a:r>
          </a:p>
          <a:p>
            <a:pPr marL="1250358" lvl="1" indent="-457200"/>
            <a:r>
              <a:rPr lang="en-US" sz="2400" dirty="0"/>
              <a:t>SIMPLE</a:t>
            </a:r>
          </a:p>
          <a:p>
            <a:pPr marL="1250358" lvl="1" indent="-457200"/>
            <a:r>
              <a:rPr lang="en-US" sz="2400" dirty="0"/>
              <a:t>BULK LOGGED</a:t>
            </a:r>
          </a:p>
          <a:p>
            <a:pPr marL="1250358" lvl="1" indent="-457200"/>
            <a:r>
              <a:rPr lang="en-US" sz="2400" dirty="0"/>
              <a:t>FULL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2515560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models compared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48621"/>
              </p:ext>
            </p:extLst>
          </p:nvPr>
        </p:nvGraphicFramePr>
        <p:xfrm>
          <a:off x="892969" y="1375172"/>
          <a:ext cx="7358062" cy="21774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55130"/>
                <a:gridCol w="1834916"/>
                <a:gridCol w="1810451"/>
                <a:gridCol w="1657565"/>
              </a:tblGrid>
              <a:tr h="835819">
                <a:tc>
                  <a:txBody>
                    <a:bodyPr/>
                    <a:lstStyle/>
                    <a:p>
                      <a:endParaRPr lang="en-US" sz="1800" dirty="0">
                        <a:latin typeface="+mj-lt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j-lt"/>
                        </a:rPr>
                        <a:t>Full backup</a:t>
                      </a:r>
                      <a:r>
                        <a:rPr lang="en-US" sz="1800" baseline="0" dirty="0" smtClean="0">
                          <a:latin typeface="+mj-lt"/>
                        </a:rPr>
                        <a:t> needed?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j-lt"/>
                        </a:rPr>
                        <a:t>Log backup needed?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64294" marR="64294" marT="32147" marB="321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+mj-lt"/>
                        </a:rPr>
                        <a:t>Point in time restore possible?</a:t>
                      </a:r>
                      <a:endParaRPr lang="en-US" sz="1800" dirty="0">
                        <a:latin typeface="+mj-lt"/>
                      </a:endParaRPr>
                    </a:p>
                  </a:txBody>
                  <a:tcPr marL="64294" marR="64294" marT="32147" marB="32147"/>
                </a:tc>
              </a:tr>
              <a:tr h="364331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SIMPLE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</a:tr>
              <a:tr h="364331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BULK LOGGED*</a:t>
                      </a:r>
                      <a:endParaRPr lang="en-US" sz="2400" dirty="0">
                        <a:solidFill>
                          <a:srgbClr val="ED1C24"/>
                        </a:solidFill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</a:tr>
              <a:tr h="364331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FULL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X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64294" marR="64294" marT="32147" marB="32147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42118" y="4391566"/>
            <a:ext cx="4008917" cy="58814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700" dirty="0">
                <a:solidFill>
                  <a:srgbClr val="ED1C24"/>
                </a:solidFill>
                <a:latin typeface="Calibri Light"/>
                <a:cs typeface="Calibri Light"/>
              </a:rPr>
              <a:t>*</a:t>
            </a:r>
            <a:r>
              <a:rPr lang="en-US" sz="1700" dirty="0">
                <a:latin typeface="Calibri Light"/>
                <a:cs typeface="Calibri Light"/>
              </a:rPr>
              <a:t> This is weird. You’ll probably never need it.</a:t>
            </a:r>
            <a:br>
              <a:rPr lang="en-US" sz="1700" dirty="0">
                <a:latin typeface="Calibri Light"/>
                <a:cs typeface="Calibri Light"/>
              </a:rPr>
            </a:br>
            <a:r>
              <a:rPr lang="en-US" sz="1700" dirty="0">
                <a:latin typeface="Calibri Light"/>
                <a:cs typeface="Calibri Light"/>
              </a:rPr>
              <a:t>Let’s pretend we never saw it.</a:t>
            </a:r>
          </a:p>
        </p:txBody>
      </p:sp>
    </p:spTree>
    <p:extLst>
      <p:ext uri="{BB962C8B-B14F-4D97-AF65-F5344CB8AC3E}">
        <p14:creationId xmlns:p14="http://schemas.microsoft.com/office/powerpoint/2010/main" val="1276395149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Lies about BULK LOGGED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It’s minimally logged!</a:t>
            </a:r>
          </a:p>
          <a:p>
            <a:pPr marL="1250358" lvl="1" indent="-457200"/>
            <a:r>
              <a:rPr lang="en-US" sz="2000" dirty="0"/>
              <a:t>Minimal logging could happen, if you design data loads correctly.</a:t>
            </a:r>
          </a:p>
          <a:p>
            <a:pPr marL="457200" indent="-457200"/>
            <a:r>
              <a:rPr lang="en-US" sz="2400" dirty="0"/>
              <a:t>It still gets point in time recovery!</a:t>
            </a:r>
          </a:p>
          <a:p>
            <a:pPr marL="1250358" lvl="1" indent="-457200"/>
            <a:r>
              <a:rPr lang="en-US" sz="2000" dirty="0" smtClean="0"/>
              <a:t>If </a:t>
            </a:r>
            <a:r>
              <a:rPr lang="en-US" sz="2000" dirty="0"/>
              <a:t>any bulk operations have happened since the </a:t>
            </a:r>
            <a:r>
              <a:rPr lang="en-US" sz="2000" dirty="0" smtClean="0"/>
              <a:t>last log </a:t>
            </a:r>
            <a:r>
              <a:rPr lang="en-US" sz="2000" dirty="0"/>
              <a:t>backup, </a:t>
            </a:r>
            <a:r>
              <a:rPr lang="en-US" sz="2000" dirty="0" smtClean="0"/>
              <a:t>you lose point in time recovery.</a:t>
            </a:r>
            <a:endParaRPr lang="en-US" sz="2000" dirty="0"/>
          </a:p>
          <a:p>
            <a:pPr marL="457200" indent="-457200"/>
            <a:r>
              <a:rPr lang="en-US" sz="2400" dirty="0"/>
              <a:t>It’s the best of both worlds!</a:t>
            </a:r>
          </a:p>
          <a:p>
            <a:pPr marL="1250358" lvl="1" indent="-457200"/>
            <a:r>
              <a:rPr lang="en-US" sz="2000" dirty="0"/>
              <a:t>Bulk logging adds extra complexity to data management. It’s best avoided unless you like the bad kind of job security.</a:t>
            </a:r>
          </a:p>
        </p:txBody>
      </p:sp>
    </p:spTree>
    <p:extLst>
      <p:ext uri="{BB962C8B-B14F-4D97-AF65-F5344CB8AC3E}">
        <p14:creationId xmlns:p14="http://schemas.microsoft.com/office/powerpoint/2010/main" val="675706844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a Recovery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It’s acceptable to lose large amounts of data?</a:t>
            </a:r>
          </a:p>
          <a:p>
            <a:pPr marL="1250358" lvl="1" indent="-457200"/>
            <a:r>
              <a:rPr lang="en-US" sz="2400" smtClean="0">
                <a:solidFill>
                  <a:srgbClr val="FF0000"/>
                </a:solidFill>
              </a:rPr>
              <a:t>SIMPLE </a:t>
            </a:r>
            <a:r>
              <a:rPr lang="en-US" sz="2400" smtClean="0"/>
              <a:t>recovery model</a:t>
            </a:r>
          </a:p>
          <a:p>
            <a:pPr marL="457200" indent="-457200"/>
            <a:r>
              <a:rPr lang="en-US" sz="2800" smtClean="0"/>
              <a:t>We’re loading huge amounts of data (and it can be reloaded)</a:t>
            </a:r>
          </a:p>
          <a:p>
            <a:pPr marL="1250358" lvl="1" indent="-457200"/>
            <a:r>
              <a:rPr lang="en-US" sz="2400" smtClean="0">
                <a:solidFill>
                  <a:srgbClr val="FF0000"/>
                </a:solidFill>
              </a:rPr>
              <a:t>SIMPLE</a:t>
            </a:r>
            <a:r>
              <a:rPr lang="en-US" sz="2400" smtClean="0">
                <a:solidFill>
                  <a:srgbClr val="F79646"/>
                </a:solidFill>
              </a:rPr>
              <a:t> </a:t>
            </a:r>
            <a:r>
              <a:rPr lang="en-US" sz="2400" smtClean="0"/>
              <a:t>recovery model</a:t>
            </a:r>
          </a:p>
          <a:p>
            <a:pPr marL="457200" indent="-457200"/>
            <a:r>
              <a:rPr lang="en-US" sz="2800" smtClean="0"/>
              <a:t>We can only lose a small amount of data</a:t>
            </a:r>
          </a:p>
          <a:p>
            <a:pPr marL="1250358" lvl="1" indent="-457200"/>
            <a:r>
              <a:rPr lang="en-US" sz="2400" smtClean="0">
                <a:solidFill>
                  <a:srgbClr val="FF0000"/>
                </a:solidFill>
              </a:rPr>
              <a:t>FULL </a:t>
            </a:r>
            <a:r>
              <a:rPr lang="en-US" sz="2400" smtClean="0"/>
              <a:t>recovery model</a:t>
            </a:r>
          </a:p>
          <a:p>
            <a:pPr marL="457200" indent="-457200"/>
            <a:r>
              <a:rPr lang="en-US" sz="2800" smtClean="0"/>
              <a:t>I care about data and want to keep my job</a:t>
            </a:r>
          </a:p>
          <a:p>
            <a:pPr marL="1250358" lvl="1" indent="-457200"/>
            <a:r>
              <a:rPr lang="en-US" sz="2400" smtClean="0">
                <a:solidFill>
                  <a:srgbClr val="FF0000"/>
                </a:solidFill>
              </a:rPr>
              <a:t>FULL</a:t>
            </a:r>
            <a:r>
              <a:rPr lang="en-US" sz="2400" smtClean="0">
                <a:solidFill>
                  <a:srgbClr val="F79646"/>
                </a:solidFill>
              </a:rPr>
              <a:t> </a:t>
            </a:r>
            <a:r>
              <a:rPr lang="en-US" sz="2400" smtClean="0"/>
              <a:t>recovery model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378980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Transactional databases are usually FULL.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Almost everything in between is usually FULL, too.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Data warehouses are usually SIMPLE.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6329307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Backup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5" b="11165"/>
          <a:stretch>
            <a:fillRect/>
          </a:stretch>
        </p:blipFill>
        <p:spPr bwMode="auto">
          <a:xfrm>
            <a:off x="-152400" y="1325137"/>
            <a:ext cx="9549131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4624883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Regular full backups are not optional</a:t>
            </a:r>
          </a:p>
          <a:p>
            <a:r>
              <a:rPr lang="en-US" sz="2800" dirty="0"/>
              <a:t>Regular log backups are needed for databases in FULL recovery model</a:t>
            </a:r>
          </a:p>
          <a:p>
            <a:r>
              <a:rPr lang="en-US" sz="2800" dirty="0"/>
              <a:t>Differential backups can reduce the time to recover</a:t>
            </a:r>
          </a:p>
          <a:p>
            <a:pPr marL="1250358" lvl="1" indent="-457200"/>
            <a:r>
              <a:rPr lang="en-US" sz="2400" dirty="0"/>
              <a:t>Only backup the changes since the last full</a:t>
            </a:r>
          </a:p>
          <a:p>
            <a:pPr marL="1250358" lvl="1" indent="-457200"/>
            <a:r>
              <a:rPr lang="en-US" sz="2400" dirty="0"/>
              <a:t>Reduces the number of log backups that need to be restored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74493471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5:</a:t>
            </a:r>
            <a:br>
              <a:rPr lang="en-US" sz="5400" dirty="0" smtClean="0"/>
            </a:br>
            <a:r>
              <a:rPr lang="en-US" sz="5400" dirty="0" smtClean="0"/>
              <a:t>What Backups Can’t Do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25738"/>
      </p:ext>
    </p:extLst>
  </p:cSld>
  <p:clrMapOvr>
    <a:masterClrMapping/>
  </p:clrMapOvr>
  <p:transition>
    <p:fad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>
                <a:latin typeface="+mj-lt"/>
              </a:rPr>
              <a:t>Some things aren’t possible </a:t>
            </a:r>
            <a:r>
              <a:rPr lang="en-US" sz="7200" dirty="0" smtClean="0">
                <a:latin typeface="+mj-lt"/>
              </a:rPr>
              <a:t>using nothing but backups</a:t>
            </a:r>
            <a:r>
              <a:rPr lang="en-US" sz="72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087965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Sort out the insanity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164567"/>
            <a:r>
              <a:rPr lang="en-US" dirty="0"/>
              <a:t>Get the environment under </a:t>
            </a:r>
            <a:r>
              <a:rPr lang="en-US" dirty="0" smtClean="0"/>
              <a:t>control!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Identify bad settings and configuration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Establish if anything is woefully under-provisioned or running the wrong version of software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Make sure we have the right basic maintenance implemented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Get a baseline of key performance indicators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372563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Data Loss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You can restore with zero data loss if and only if:</a:t>
            </a:r>
          </a:p>
          <a:p>
            <a:pPr marL="1250358" lvl="1" indent="-457200"/>
            <a:r>
              <a:rPr lang="en-US" sz="2400" dirty="0"/>
              <a:t>You have a valid full backup</a:t>
            </a:r>
          </a:p>
          <a:p>
            <a:pPr marL="1250358" lvl="1" indent="-457200"/>
            <a:r>
              <a:rPr lang="en-US" sz="2400" dirty="0"/>
              <a:t>You have any necessary differentials</a:t>
            </a:r>
          </a:p>
          <a:p>
            <a:pPr marL="1250358" lvl="1" indent="-457200"/>
            <a:r>
              <a:rPr lang="en-US" sz="2400" dirty="0"/>
              <a:t>You have any necessary transaction log backups</a:t>
            </a:r>
          </a:p>
          <a:p>
            <a:pPr marL="1250358" lvl="1" indent="-457200"/>
            <a:r>
              <a:rPr lang="en-US" sz="2400" dirty="0"/>
              <a:t>The </a:t>
            </a:r>
            <a:r>
              <a:rPr lang="en-US" sz="2400" dirty="0">
                <a:solidFill>
                  <a:srgbClr val="FF0000"/>
                </a:solidFill>
              </a:rPr>
              <a:t>tail of the log </a:t>
            </a:r>
            <a:r>
              <a:rPr lang="en-US" sz="2400" dirty="0"/>
              <a:t>is still available</a:t>
            </a:r>
          </a:p>
          <a:p>
            <a:pPr>
              <a:tabLst>
                <a:tab pos="114300" algn="l"/>
              </a:tabLst>
            </a:pPr>
            <a:r>
              <a:rPr lang="en-US" sz="2800" dirty="0"/>
              <a:t>If there is storage failure, data will almost certainly be lost.</a:t>
            </a:r>
          </a:p>
        </p:txBody>
      </p:sp>
    </p:spTree>
    <p:extLst>
      <p:ext uri="{BB962C8B-B14F-4D97-AF65-F5344CB8AC3E}">
        <p14:creationId xmlns:p14="http://schemas.microsoft.com/office/powerpoint/2010/main" val="2989738943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Tail of the Log?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775" y="1219200"/>
            <a:ext cx="8455025" cy="4711700"/>
          </a:xfrm>
        </p:spPr>
        <p:txBody>
          <a:bodyPr/>
          <a:lstStyle/>
          <a:p>
            <a:r>
              <a:rPr lang="en-US" sz="2800" dirty="0"/>
              <a:t>The portion of the log file that hasn’t been backed up.</a:t>
            </a:r>
          </a:p>
          <a:p>
            <a:r>
              <a:rPr lang="en-US" sz="2800" dirty="0"/>
              <a:t>Recovering the tail of the log is critical if you don’t want any data loss.</a:t>
            </a:r>
          </a:p>
          <a:p>
            <a:r>
              <a:rPr lang="en-US" sz="2800" dirty="0"/>
              <a:t>Strategies:</a:t>
            </a:r>
          </a:p>
          <a:p>
            <a:pPr marL="1250358" lvl="1" indent="-457200"/>
            <a:r>
              <a:rPr lang="en-US" sz="2400" dirty="0"/>
              <a:t>Use synchronous storage replication for safety.</a:t>
            </a:r>
            <a:br>
              <a:rPr lang="en-US" sz="2400" dirty="0"/>
            </a:br>
            <a:r>
              <a:rPr lang="en-US" dirty="0"/>
              <a:t>This only works for short distances; </a:t>
            </a:r>
            <a:br>
              <a:rPr lang="en-US" dirty="0"/>
            </a:br>
            <a:r>
              <a:rPr lang="en-US" dirty="0"/>
              <a:t>even a metro WAN requires dark fiber</a:t>
            </a:r>
            <a:r>
              <a:rPr lang="en-US" sz="2400" dirty="0"/>
              <a:t>.</a:t>
            </a:r>
            <a:endParaRPr lang="en-US" sz="3600" dirty="0"/>
          </a:p>
          <a:p>
            <a:pPr marL="1250358" lvl="1" indent="-457200"/>
            <a:r>
              <a:rPr lang="en-US" sz="2400" dirty="0"/>
              <a:t>Use synchronous mirroring or </a:t>
            </a:r>
            <a:r>
              <a:rPr lang="en-US" sz="2400" dirty="0" err="1"/>
              <a:t>AlwaysOn</a:t>
            </a:r>
            <a:r>
              <a:rPr lang="en-US" sz="2400" dirty="0"/>
              <a:t> Availability Groups</a:t>
            </a:r>
            <a:br>
              <a:rPr lang="en-US" sz="2400" dirty="0"/>
            </a:br>
            <a:r>
              <a:rPr lang="en-US" dirty="0"/>
              <a:t>This still requires fast connectivity.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56450702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 Down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It takes time to restore a backup.</a:t>
            </a:r>
          </a:p>
          <a:p>
            <a:r>
              <a:rPr lang="en-US" sz="2800" dirty="0"/>
              <a:t>Practice restores in a controlled environment to know how much downtime you’ll have.</a:t>
            </a:r>
          </a:p>
          <a:p>
            <a:r>
              <a:rPr lang="en-US" sz="2800" dirty="0"/>
              <a:t>Zero down time requires a huge investment in time and capital: </a:t>
            </a:r>
          </a:p>
          <a:p>
            <a:pPr marL="1250358" lvl="1" indent="-457200"/>
            <a:r>
              <a:rPr lang="en-US" sz="2400" dirty="0"/>
              <a:t>Heavy duty automation</a:t>
            </a:r>
          </a:p>
          <a:p>
            <a:pPr marL="1250358" lvl="1" indent="-457200"/>
            <a:r>
              <a:rPr lang="en-US" sz="2400" dirty="0"/>
              <a:t>Multi-master writes</a:t>
            </a:r>
          </a:p>
          <a:p>
            <a:pPr marL="1250358" lvl="1" indent="-457200"/>
            <a:r>
              <a:rPr lang="en-US" sz="2400" dirty="0"/>
              <a:t>Synchronous storage replication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86144526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A Lot of Databases?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If you have a large number of databases on one server, cycling through them all can take time.</a:t>
            </a:r>
          </a:p>
          <a:p>
            <a:r>
              <a:rPr lang="en-US" sz="2800" dirty="0"/>
              <a:t>Strategies to cope:</a:t>
            </a:r>
          </a:p>
          <a:p>
            <a:pPr marL="1250358" lvl="1" indent="-457200"/>
            <a:r>
              <a:rPr lang="en-US" sz="2400" dirty="0"/>
              <a:t>Multiple backup jobs</a:t>
            </a:r>
          </a:p>
          <a:p>
            <a:pPr marL="1250358" lvl="1" indent="-457200"/>
            <a:r>
              <a:rPr lang="en-US" sz="2400" dirty="0"/>
              <a:t>Cycle through based on </a:t>
            </a:r>
            <a:r>
              <a:rPr lang="en-US" sz="2400" dirty="0" err="1"/>
              <a:t>database_id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Job 1 handles odd, Job 2 handles even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85652052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6:</a:t>
            </a:r>
            <a:br>
              <a:rPr lang="en-US" sz="5400" dirty="0" smtClean="0"/>
            </a:br>
            <a:r>
              <a:rPr lang="en-US" sz="5400" dirty="0" smtClean="0"/>
              <a:t>Moving Beyond Backups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8721"/>
      </p:ext>
    </p:extLst>
  </p:cSld>
  <p:clrMapOvr>
    <a:masterClrMapping/>
  </p:clrMapOvr>
  <p:transition>
    <p:fad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Backups are a Start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Without backups, we can’t begin to meet RPO/RTO.</a:t>
            </a:r>
          </a:p>
          <a:p>
            <a:r>
              <a:rPr lang="en-US" sz="2800" dirty="0"/>
              <a:t>But backups can only go so far.</a:t>
            </a:r>
          </a:p>
          <a:p>
            <a:r>
              <a:rPr lang="en-US" sz="2800" dirty="0"/>
              <a:t>Business users might need:</a:t>
            </a:r>
          </a:p>
          <a:p>
            <a:pPr marL="1250358" lvl="1" indent="-457200"/>
            <a:r>
              <a:rPr lang="en-US" sz="2400" dirty="0"/>
              <a:t>Zero data loss</a:t>
            </a:r>
          </a:p>
          <a:p>
            <a:pPr marL="1250358" lvl="1" indent="-457200"/>
            <a:r>
              <a:rPr lang="en-US" sz="2400" dirty="0"/>
              <a:t>Zero down time</a:t>
            </a:r>
          </a:p>
          <a:p>
            <a:pPr marL="1250358" lvl="1" indent="-457200"/>
            <a:r>
              <a:rPr lang="en-US" sz="2400" dirty="0"/>
              <a:t>Multi-site failover</a:t>
            </a:r>
          </a:p>
        </p:txBody>
      </p:sp>
    </p:spTree>
    <p:extLst>
      <p:ext uri="{BB962C8B-B14F-4D97-AF65-F5344CB8AC3E}">
        <p14:creationId xmlns:p14="http://schemas.microsoft.com/office/powerpoint/2010/main" val="3451683876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+mj-lt"/>
              </a:rPr>
              <a:t>brentozar.com/go/fail</a:t>
            </a:r>
          </a:p>
        </p:txBody>
      </p:sp>
    </p:spTree>
    <p:extLst>
      <p:ext uri="{BB962C8B-B14F-4D97-AF65-F5344CB8AC3E}">
        <p14:creationId xmlns:p14="http://schemas.microsoft.com/office/powerpoint/2010/main" val="3534833778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38" y="264018"/>
            <a:ext cx="9157139" cy="659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554379"/>
      </p:ext>
    </p:extLst>
  </p:cSld>
  <p:clrMapOvr>
    <a:masterClrMapping/>
  </p:clrMapOvr>
  <p:transition>
    <p:fad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38" y="264018"/>
            <a:ext cx="9157139" cy="659398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2240925" y="1880315"/>
            <a:ext cx="4559121" cy="2927798"/>
          </a:xfrm>
          <a:prstGeom prst="rect">
            <a:avLst/>
          </a:prstGeom>
          <a:solidFill>
            <a:schemeClr val="accent2">
              <a:alpha val="93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88" tIns="32144" rIns="64288" bIns="32144" numCol="1" rtlCol="0" anchor="ctr" anchorCtr="0" compatLnSpc="1">
            <a:prstTxWarp prst="textNoShape">
              <a:avLst/>
            </a:prstTxWarp>
          </a:bodyPr>
          <a:lstStyle/>
          <a:p>
            <a:pPr algn="ctr" defTabSz="642882"/>
            <a:r>
              <a:rPr lang="en-US" sz="2400" dirty="0">
                <a:solidFill>
                  <a:schemeClr val="bg1"/>
                </a:solidFill>
                <a:latin typeface="+mj-lt"/>
              </a:rPr>
              <a:t>Business users</a:t>
            </a:r>
            <a:br>
              <a:rPr lang="en-US" sz="2400" dirty="0">
                <a:solidFill>
                  <a:schemeClr val="bg1"/>
                </a:solidFill>
                <a:latin typeface="+mj-lt"/>
              </a:rPr>
            </a:br>
            <a:r>
              <a:rPr lang="en-US" sz="2400" dirty="0">
                <a:solidFill>
                  <a:schemeClr val="bg1"/>
                </a:solidFill>
                <a:latin typeface="+mj-lt"/>
              </a:rPr>
              <a:t>have to fill this out</a:t>
            </a:r>
            <a:br>
              <a:rPr lang="en-US" sz="2400" dirty="0">
                <a:solidFill>
                  <a:schemeClr val="bg1"/>
                </a:solidFill>
                <a:latin typeface="+mj-lt"/>
              </a:rPr>
            </a:br>
            <a:r>
              <a:rPr lang="en-US" sz="6200" dirty="0">
                <a:solidFill>
                  <a:schemeClr val="bg1"/>
                </a:solidFill>
                <a:latin typeface="+mj-lt"/>
              </a:rPr>
              <a:t>in writing</a:t>
            </a:r>
            <a:br>
              <a:rPr lang="en-US" sz="6200" dirty="0">
                <a:solidFill>
                  <a:schemeClr val="bg1"/>
                </a:solidFill>
                <a:latin typeface="+mj-lt"/>
              </a:rPr>
            </a:br>
            <a:r>
              <a:rPr lang="en-US" sz="2400" dirty="0">
                <a:solidFill>
                  <a:schemeClr val="bg1"/>
                </a:solidFill>
                <a:latin typeface="+mj-lt"/>
              </a:rPr>
              <a:t>before we build.</a:t>
            </a:r>
          </a:p>
        </p:txBody>
      </p:sp>
    </p:spTree>
    <p:extLst>
      <p:ext uri="{BB962C8B-B14F-4D97-AF65-F5344CB8AC3E}">
        <p14:creationId xmlns:p14="http://schemas.microsoft.com/office/powerpoint/2010/main" val="3928143964"/>
      </p:ext>
    </p:extLst>
  </p:cSld>
  <p:clrMapOvr>
    <a:masterClrMapping/>
  </p:clrMapOvr>
  <p:transition>
    <p:fad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Robust Systems </a:t>
            </a:r>
            <a:r>
              <a:rPr lang="en-US" dirty="0"/>
              <a:t>N</a:t>
            </a:r>
            <a:r>
              <a:rPr lang="en-US" dirty="0" smtClean="0"/>
              <a:t>eed Collaboration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Work with The Business to understand RPO &amp; RTO</a:t>
            </a:r>
          </a:p>
          <a:p>
            <a:pPr marL="1250358" lvl="1" indent="-457200"/>
            <a:r>
              <a:rPr lang="en-US" sz="2400" dirty="0"/>
              <a:t>Document RPO &amp; RTO in a language everyone will understand.</a:t>
            </a:r>
          </a:p>
          <a:p>
            <a:pPr marL="1250358" lvl="1" indent="-457200"/>
            <a:r>
              <a:rPr lang="en-US" sz="2400" dirty="0"/>
              <a:t>Everyone signs off on RPO &amp; RTO</a:t>
            </a:r>
          </a:p>
          <a:p>
            <a:r>
              <a:rPr lang="en-US" sz="2800" dirty="0"/>
              <a:t>Help the business understand what is needed to accomplish RTO &amp; RTO.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9194979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</a:t>
            </a:r>
            <a:r>
              <a:rPr lang="en-US" dirty="0"/>
              <a:t>Build a </a:t>
            </a:r>
            <a:r>
              <a:rPr lang="en-US" dirty="0" smtClean="0"/>
              <a:t>process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team shouldn’t step all over each other</a:t>
            </a:r>
          </a:p>
          <a:p>
            <a:r>
              <a:rPr lang="en-US" dirty="0" smtClean="0"/>
              <a:t>Have an easy to follow list of</a:t>
            </a:r>
          </a:p>
          <a:p>
            <a:pPr lvl="1"/>
            <a:r>
              <a:rPr lang="en-US" dirty="0" smtClean="0"/>
              <a:t>Weekly tasks</a:t>
            </a:r>
          </a:p>
          <a:p>
            <a:pPr lvl="1"/>
            <a:r>
              <a:rPr lang="en-US" dirty="0" smtClean="0"/>
              <a:t>Monthly tasks</a:t>
            </a:r>
          </a:p>
          <a:p>
            <a:pPr lvl="1"/>
            <a:r>
              <a:rPr lang="en-US" dirty="0" smtClean="0"/>
              <a:t>Quarterly tasks</a:t>
            </a:r>
          </a:p>
          <a:p>
            <a:r>
              <a:rPr lang="en-US" dirty="0" smtClean="0"/>
              <a:t>Avoid single points of failure</a:t>
            </a:r>
          </a:p>
          <a:p>
            <a:pPr lvl="1"/>
            <a:r>
              <a:rPr lang="en-US" dirty="0" smtClean="0"/>
              <a:t>Either person can take vacation at any time</a:t>
            </a:r>
          </a:p>
          <a:p>
            <a:pPr indent="-164567"/>
            <a:r>
              <a:rPr lang="en-US" dirty="0" smtClean="0"/>
              <a:t>Then start automating everything!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802825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0796"/>
      </p:ext>
    </p:extLst>
  </p:cSld>
  <p:clrMapOvr>
    <a:masterClrMapping/>
  </p:clrMapOvr>
  <p:transition>
    <p:fad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2" y="1"/>
            <a:ext cx="8972282" cy="597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57489"/>
      </p:ext>
    </p:extLst>
  </p:cSld>
  <p:clrMapOvr>
    <a:masterClrMapping/>
  </p:clrMapOvr>
  <p:transition>
    <p:fad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for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Start simple – use backups.</a:t>
            </a:r>
          </a:p>
          <a:p>
            <a:r>
              <a:rPr lang="en-US" sz="2800" dirty="0"/>
              <a:t>Add complexity over time.</a:t>
            </a:r>
          </a:p>
          <a:p>
            <a:r>
              <a:rPr lang="en-US" sz="2800" dirty="0"/>
              <a:t>A good HA/DR solution doesn’t happen instantly.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76704841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How do we answer the following questions?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32361972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libri"/>
                <a:cs typeface="Calibri"/>
              </a:rPr>
              <a:t>When should I manually back up a database?</a:t>
            </a:r>
            <a:endParaRPr lang="en-US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6179626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a change to the database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first line of any change script should read: BACKUP DATABASE</a:t>
            </a:r>
          </a:p>
          <a:p>
            <a:pPr marL="879110" lvl="1" indent="-321440"/>
            <a:r>
              <a:rPr lang="en-US" sz="2400" dirty="0" smtClean="0"/>
              <a:t>If the database is too large, ask how you’ll roll back your changes.</a:t>
            </a:r>
          </a:p>
          <a:p>
            <a:pPr marL="879110" lvl="1" indent="-321440"/>
            <a:r>
              <a:rPr lang="en-US" sz="2400" dirty="0" smtClean="0"/>
              <a:t>The goal is to be able recover from a bad action.</a:t>
            </a:r>
          </a:p>
          <a:p>
            <a:pPr marL="321440" indent="-321440"/>
            <a:r>
              <a:rPr lang="en-US" sz="2800" dirty="0" smtClean="0"/>
              <a:t>This will break your regular recovery chain</a:t>
            </a:r>
          </a:p>
          <a:p>
            <a:pPr marL="879110" lvl="1" indent="-321440"/>
            <a:r>
              <a:rPr lang="en-US" sz="2400" dirty="0" smtClean="0"/>
              <a:t>Use your regular tools to backup the database.</a:t>
            </a:r>
          </a:p>
          <a:p>
            <a:pPr marL="879110" lvl="1" indent="-321440"/>
            <a:r>
              <a:rPr lang="en-US" sz="2400" dirty="0" smtClean="0"/>
              <a:t>Store this backup with the rest of your backups.</a:t>
            </a:r>
          </a:p>
          <a:p>
            <a:pPr marL="879110" lvl="1" indent="-321440"/>
            <a:r>
              <a:rPr lang="en-US" sz="2400" dirty="0" smtClean="0"/>
              <a:t>Make sure recovery scripts will work.</a:t>
            </a:r>
          </a:p>
        </p:txBody>
      </p:sp>
    </p:spTree>
    <p:extLst>
      <p:ext uri="{BB962C8B-B14F-4D97-AF65-F5344CB8AC3E}">
        <p14:creationId xmlns:p14="http://schemas.microsoft.com/office/powerpoint/2010/main" val="4057689151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How do I get a copy of my database into the </a:t>
            </a:r>
            <a:r>
              <a:rPr lang="en-US" b="1" dirty="0" err="1" smtClean="0">
                <a:latin typeface="+mj-lt"/>
              </a:rPr>
              <a:t>dev</a:t>
            </a:r>
            <a:r>
              <a:rPr lang="en-US" b="1" dirty="0" smtClean="0">
                <a:latin typeface="+mj-lt"/>
              </a:rPr>
              <a:t> lab?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7852311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Copy Only Backup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 copy only backup doesn’t break the log chain.</a:t>
            </a:r>
          </a:p>
          <a:p>
            <a:r>
              <a:rPr lang="en-US" sz="2800" dirty="0" smtClean="0"/>
              <a:t>BACKUP DATABASE foo TO device WITH COPY_ONLY</a:t>
            </a:r>
          </a:p>
          <a:p>
            <a:r>
              <a:rPr lang="en-US" sz="2800" dirty="0" smtClean="0"/>
              <a:t>Great for one time backups that won’t break recoverability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1722221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Operational Checklist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11683"/>
      </p:ext>
    </p:extLst>
  </p:cSld>
  <p:clrMapOvr>
    <a:masterClrMapping/>
  </p:clrMapOvr>
  <p:transition>
    <p:fad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</a:t>
            </a:r>
            <a:r>
              <a:rPr lang="en-US" smtClean="0"/>
              <a:t>Your Backups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669357"/>
              </p:ext>
            </p:extLst>
          </p:nvPr>
        </p:nvGraphicFramePr>
        <p:xfrm>
          <a:off x="609600" y="1371600"/>
          <a:ext cx="8012139" cy="4172056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156514"/>
                <a:gridCol w="5201662"/>
                <a:gridCol w="1653963"/>
              </a:tblGrid>
              <a:tr h="609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>
                          <a:latin typeface="+mj-lt"/>
                        </a:rPr>
                        <a:t>Complete?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>
                          <a:latin typeface="+mj-lt"/>
                        </a:rPr>
                        <a:t>Task</a:t>
                      </a:r>
                      <a:endParaRPr lang="en-US" sz="18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>
                          <a:latin typeface="+mj-lt"/>
                        </a:rPr>
                        <a:t>Frequency</a:t>
                      </a:r>
                      <a:endParaRPr lang="en-US" sz="18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888406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+mj-lt"/>
                        </a:rPr>
                        <a:t>Backup validation</a:t>
                      </a:r>
                      <a:endParaRPr lang="en-US" sz="1600" dirty="0" smtClean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Monthly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89135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+mj-lt"/>
                        </a:rPr>
                        <a:t>Measure backup performance &amp; throughput</a:t>
                      </a:r>
                      <a:endParaRPr lang="en-US" sz="1600" baseline="0" dirty="0" smtClean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Weekly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89135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Check SQL Agent logs for errors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Weekly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  <a:tr h="89135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+mj-lt"/>
                        </a:rPr>
                        <a:t>Clear backup</a:t>
                      </a:r>
                      <a:r>
                        <a:rPr lang="en-US" sz="1600" baseline="0" dirty="0" smtClean="0">
                          <a:latin typeface="+mj-lt"/>
                        </a:rPr>
                        <a:t> history tables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Weekly</a:t>
                      </a:r>
                      <a:endParaRPr lang="en-US" sz="1600" dirty="0">
                        <a:latin typeface="+mj-lt"/>
                        <a:cs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32862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Along the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You’ll learn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How </a:t>
            </a:r>
            <a:r>
              <a:rPr lang="en-US" dirty="0"/>
              <a:t>to make your SQL Server faster and more </a:t>
            </a:r>
            <a:r>
              <a:rPr lang="en-US" dirty="0" smtClean="0"/>
              <a:t>reliable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Where to get free </a:t>
            </a:r>
            <a:r>
              <a:rPr lang="en-US" dirty="0"/>
              <a:t>scripts to help you find health problems and </a:t>
            </a:r>
            <a:r>
              <a:rPr lang="en-US" dirty="0" smtClean="0"/>
              <a:t>bottlenecks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The </a:t>
            </a:r>
            <a:r>
              <a:rPr lang="en-US" dirty="0"/>
              <a:t>knowledge to avoid common </a:t>
            </a:r>
            <a:r>
              <a:rPr lang="en-US" dirty="0" smtClean="0"/>
              <a:t>pitfalls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A </a:t>
            </a:r>
            <a:r>
              <a:rPr lang="en-US" dirty="0"/>
              <a:t>plan to get SQL Server under </a:t>
            </a:r>
            <a:r>
              <a:rPr lang="en-US" dirty="0" smtClean="0"/>
              <a:t>control</a:t>
            </a:r>
          </a:p>
        </p:txBody>
      </p:sp>
    </p:spTree>
    <p:extLst>
      <p:ext uri="{BB962C8B-B14F-4D97-AF65-F5344CB8AC3E}">
        <p14:creationId xmlns:p14="http://schemas.microsoft.com/office/powerpoint/2010/main" val="3487193964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Checklist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21440" indent="-321440"/>
            <a:r>
              <a:rPr lang="en-US" sz="2800" dirty="0" smtClean="0"/>
              <a:t>Validate backups are succeeding regularly</a:t>
            </a:r>
          </a:p>
          <a:p>
            <a:pPr marL="321440" indent="-321440"/>
            <a:r>
              <a:rPr lang="en-US" sz="2800" dirty="0" smtClean="0"/>
              <a:t>Backup before significant changes</a:t>
            </a:r>
          </a:p>
        </p:txBody>
      </p:sp>
    </p:spTree>
    <p:extLst>
      <p:ext uri="{BB962C8B-B14F-4D97-AF65-F5344CB8AC3E}">
        <p14:creationId xmlns:p14="http://schemas.microsoft.com/office/powerpoint/2010/main" val="219121621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Full backups being performed regularly</a:t>
            </a:r>
          </a:p>
          <a:p>
            <a:r>
              <a:rPr lang="en-US" sz="2800" dirty="0" smtClean="0"/>
              <a:t>Is the database in FULL recovery?</a:t>
            </a:r>
          </a:p>
          <a:p>
            <a:pPr marL="879127" lvl="1" indent="-321457"/>
            <a:r>
              <a:rPr lang="en-US" sz="2400" dirty="0" smtClean="0"/>
              <a:t>Configure log backups</a:t>
            </a:r>
          </a:p>
          <a:p>
            <a:pPr marL="879127" lvl="1" indent="-321457"/>
            <a:r>
              <a:rPr lang="en-US" sz="2400" dirty="0" smtClean="0"/>
              <a:t>Optionally: configure differential backups</a:t>
            </a:r>
          </a:p>
          <a:p>
            <a:pPr marL="321457" indent="-321457"/>
            <a:r>
              <a:rPr lang="en-US" sz="2800" dirty="0" smtClean="0"/>
              <a:t>Verify that the database is in restore scripts.</a:t>
            </a:r>
          </a:p>
          <a:p>
            <a:pPr marL="321457" indent="-321457"/>
            <a:r>
              <a:rPr lang="en-US" sz="2800" dirty="0" smtClean="0"/>
              <a:t>After one week of typical usage:</a:t>
            </a:r>
          </a:p>
          <a:p>
            <a:pPr marL="879127" lvl="1" indent="-321457"/>
            <a:r>
              <a:rPr lang="en-US" sz="2400" dirty="0" smtClean="0"/>
              <a:t>Verify that RPO/RTO numbers can be met.</a:t>
            </a:r>
          </a:p>
          <a:p>
            <a:pPr marL="879127" lvl="1" indent="-321457"/>
            <a:r>
              <a:rPr lang="en-US" sz="2400" dirty="0" smtClean="0"/>
              <a:t>Can the database be restored fast enough?</a:t>
            </a:r>
          </a:p>
          <a:p>
            <a:pPr marL="321457" indent="-321457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99907966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Weekly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Run jobs to clear backup history tables.</a:t>
            </a:r>
          </a:p>
          <a:p>
            <a:r>
              <a:rPr lang="en-US" sz="2800" dirty="0"/>
              <a:t>Measure backup </a:t>
            </a:r>
            <a:r>
              <a:rPr lang="en-US" sz="2800" dirty="0" smtClean="0"/>
              <a:t>performance:</a:t>
            </a:r>
          </a:p>
          <a:p>
            <a:pPr marL="919309" lvl="1" indent="-361639"/>
            <a:r>
              <a:rPr lang="en-US" sz="2400" dirty="0" smtClean="0"/>
              <a:t>How fast are backups?</a:t>
            </a:r>
          </a:p>
          <a:p>
            <a:pPr marL="919309" lvl="1" indent="-361639"/>
            <a:r>
              <a:rPr lang="en-US" sz="2400" dirty="0" smtClean="0"/>
              <a:t>How long are they taking?</a:t>
            </a:r>
          </a:p>
          <a:p>
            <a:pPr marL="361639" indent="-361639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6473587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Verify backups by restoring to a separate server</a:t>
            </a:r>
          </a:p>
          <a:p>
            <a:pPr marL="879127" lvl="1" indent="-321457"/>
            <a:r>
              <a:rPr lang="en-US" sz="2400" dirty="0" smtClean="0"/>
              <a:t>Perform this task at least once a month.</a:t>
            </a:r>
          </a:p>
          <a:p>
            <a:pPr marL="879127" lvl="1" indent="-321457"/>
            <a:r>
              <a:rPr lang="en-US" sz="2400" dirty="0" smtClean="0"/>
              <a:t>This should be scripted and happen automatically.</a:t>
            </a:r>
          </a:p>
          <a:p>
            <a:pPr marL="321457" indent="-321457"/>
            <a:r>
              <a:rPr lang="en-US" sz="2800" dirty="0" smtClean="0"/>
              <a:t>Validate backup success</a:t>
            </a:r>
          </a:p>
          <a:p>
            <a:pPr marL="879127" lvl="1" indent="-321457"/>
            <a:r>
              <a:rPr lang="en-US" sz="2400" dirty="0" smtClean="0"/>
              <a:t>Check SQL Server Agent logs for failure.</a:t>
            </a:r>
          </a:p>
          <a:p>
            <a:pPr marL="879127" lvl="1" indent="-321457"/>
            <a:r>
              <a:rPr lang="en-US" sz="2400" dirty="0" smtClean="0"/>
              <a:t>Check SQL Server Error Log for failure.</a:t>
            </a:r>
          </a:p>
          <a:p>
            <a:pPr marL="879127" lvl="1" indent="-321457"/>
            <a:r>
              <a:rPr lang="en-US" sz="2400" dirty="0" smtClean="0"/>
              <a:t>Check Event Viewer for failure.</a:t>
            </a:r>
          </a:p>
          <a:p>
            <a:pPr marL="879127" lvl="1" indent="-321457"/>
            <a:r>
              <a:rPr lang="en-US" sz="2400" dirty="0" smtClean="0"/>
              <a:t>This should happen more frequently on high profile databases.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35804293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SQLintersection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Session PRECON03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Find </a:t>
            </a:r>
            <a:r>
              <a:rPr lang="en-US" dirty="0" smtClean="0"/>
              <a:t>Your SQL Server’s Bottlenecks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Jeremiah </a:t>
            </a:r>
            <a:r>
              <a:rPr lang="en-US" dirty="0" err="1"/>
              <a:t>Peschka</a:t>
            </a:r>
            <a:endParaRPr lang="en-US" dirty="0"/>
          </a:p>
          <a:p>
            <a:r>
              <a:rPr lang="en-US" smtClean="0"/>
              <a:t>jeremiah@brentozar.com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628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06018" y="1834214"/>
            <a:ext cx="2945190" cy="1428209"/>
          </a:xfrm>
          <a:prstGeom prst="wedgeEllipseCallout">
            <a:avLst>
              <a:gd name="adj1" fmla="val -71072"/>
              <a:gd name="adj2" fmla="val 378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Sweet Sans Pro" panose="02000000000000000000" pitchFamily="50" charset="0"/>
              </a:rPr>
              <a:t>The production SQL Server is just SLOW sometimes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1834214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466081" y="3729872"/>
            <a:ext cx="2350571" cy="995416"/>
          </a:xfrm>
          <a:prstGeom prst="wedgeEllipseCallout">
            <a:avLst>
              <a:gd name="adj1" fmla="val 79539"/>
              <a:gd name="adj2" fmla="val -4654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Sweet Sans Pro" panose="02000000000000000000" pitchFamily="50" charset="0"/>
              </a:rPr>
              <a:t>Should we just restart it?</a:t>
            </a: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94569"/>
      </p:ext>
    </p:extLst>
  </p:cSld>
  <p:clrMapOvr>
    <a:masterClrMapping/>
  </p:clrMapOvr>
  <p:transition>
    <p:fad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337931" y="1834214"/>
            <a:ext cx="2945190" cy="1687884"/>
          </a:xfrm>
          <a:prstGeom prst="wedgeEllipseCallout">
            <a:avLst>
              <a:gd name="adj1" fmla="val -70020"/>
              <a:gd name="adj2" fmla="val 308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Sweet Sans Pro" panose="02000000000000000000" pitchFamily="50" charset="0"/>
              </a:rPr>
              <a:t>I feel like we’re just missing something.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1834214"/>
            <a:ext cx="1613823" cy="4247189"/>
          </a:xfrm>
          <a:prstGeom prst="rect">
            <a:avLst/>
          </a:prstGeom>
        </p:spPr>
      </p:pic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4015"/>
      </p:ext>
    </p:extLst>
  </p:cSld>
  <p:clrMapOvr>
    <a:masterClrMapping/>
  </p:clrMapOvr>
  <p:transition>
    <p:fade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You’re missing out on </a:t>
            </a:r>
            <a:r>
              <a:rPr lang="en-US" i="1" dirty="0" smtClean="0">
                <a:solidFill>
                  <a:srgbClr val="ED1C24"/>
                </a:solidFill>
              </a:rPr>
              <a:t>wait statistics</a:t>
            </a:r>
            <a:endParaRPr lang="en-US" i="1" dirty="0">
              <a:solidFill>
                <a:srgbClr val="ED1C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11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the SQLOS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SQL Server is uppity– it takes over work from the OS</a:t>
            </a:r>
          </a:p>
          <a:p>
            <a:r>
              <a:rPr lang="en-US" dirty="0" smtClean="0"/>
              <a:t>Why not let Windows do the work?</a:t>
            </a:r>
          </a:p>
          <a:p>
            <a:pPr lvl="1"/>
            <a:r>
              <a:rPr lang="en-US" dirty="0" smtClean="0"/>
              <a:t>Modern Windows prevents any single thread from taking over</a:t>
            </a:r>
          </a:p>
          <a:p>
            <a:pPr lvl="1"/>
            <a:r>
              <a:rPr lang="en-US" dirty="0" smtClean="0"/>
              <a:t>Threads get a time-slice, then Windows pulls ‘em off the processor (this thread has been pre-empted!)</a:t>
            </a:r>
            <a:endParaRPr lang="en-US" dirty="0"/>
          </a:p>
          <a:p>
            <a:pPr indent="-164567"/>
            <a:r>
              <a:rPr lang="en-US" dirty="0" smtClean="0"/>
              <a:t>SQL Server is different: threads co-operatively yield to each other</a:t>
            </a:r>
          </a:p>
          <a:p>
            <a:pPr indent="-164567"/>
            <a:r>
              <a:rPr lang="en-US" dirty="0" smtClean="0"/>
              <a:t>SQL “Schedulers” manage the process of putting threads into action when another thread yields</a:t>
            </a:r>
          </a:p>
        </p:txBody>
      </p:sp>
    </p:spTree>
    <p:extLst>
      <p:ext uri="{BB962C8B-B14F-4D97-AF65-F5344CB8AC3E}">
        <p14:creationId xmlns:p14="http://schemas.microsoft.com/office/powerpoint/2010/main" val="4119217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yield?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CPU is limited</a:t>
            </a:r>
          </a:p>
          <a:p>
            <a:r>
              <a:rPr lang="en-US" dirty="0" smtClean="0"/>
              <a:t>When a query is waiting on another resource, it doesn’t need to be active on the CPU</a:t>
            </a:r>
          </a:p>
          <a:p>
            <a:r>
              <a:rPr lang="en-US" dirty="0" smtClean="0"/>
              <a:t>Queries cycle through:</a:t>
            </a:r>
          </a:p>
          <a:p>
            <a:pPr lvl="1"/>
            <a:r>
              <a:rPr lang="en-US" dirty="0" smtClean="0"/>
              <a:t>Runnable</a:t>
            </a:r>
          </a:p>
          <a:p>
            <a:pPr lvl="1"/>
            <a:r>
              <a:rPr lang="en-US" dirty="0" smtClean="0"/>
              <a:t>Running</a:t>
            </a:r>
          </a:p>
          <a:p>
            <a:pPr lvl="1"/>
            <a:r>
              <a:rPr lang="en-US" dirty="0" smtClean="0"/>
              <a:t>Waiting</a:t>
            </a:r>
          </a:p>
          <a:p>
            <a:r>
              <a:rPr lang="en-US" dirty="0"/>
              <a:t>SQL Server tracks: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long it waits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it’s waiting for</a:t>
            </a:r>
          </a:p>
          <a:p>
            <a:pPr indent="-164558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696172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777523"/>
            <a:ext cx="2945190" cy="1341656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latin typeface="SweetSansPro"/>
                <a:cs typeface="SweetSansPro"/>
              </a:rPr>
              <a:t>Password:</a:t>
            </a:r>
          </a:p>
          <a:p>
            <a:pPr algn="ctr"/>
            <a:r>
              <a:rPr lang="en-US" sz="2800" dirty="0" smtClean="0">
                <a:latin typeface="SweetSansPro"/>
                <a:cs typeface="SweetSansPro"/>
              </a:rPr>
              <a:t>automate</a:t>
            </a:r>
            <a:endParaRPr lang="en-US" sz="28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379242" y="3615442"/>
            <a:ext cx="2350571" cy="995422"/>
          </a:xfrm>
          <a:prstGeom prst="wedgeEllipseCallout">
            <a:avLst>
              <a:gd name="adj1" fmla="val 80139"/>
              <a:gd name="adj2" fmla="val -3971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i="1" dirty="0" smtClean="0">
                <a:latin typeface="SweetSansPro"/>
                <a:cs typeface="SweetSansPro"/>
              </a:rPr>
              <a:t>Visit within 3 months!</a:t>
            </a:r>
            <a:endParaRPr lang="en-US" sz="2000" i="1" dirty="0">
              <a:latin typeface="SweetSansPro"/>
              <a:cs typeface="SweetSansPro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and more info:</a:t>
            </a:r>
            <a:br>
              <a:rPr lang="en-US" dirty="0" smtClean="0"/>
            </a:br>
            <a:r>
              <a:rPr lang="en-US" dirty="0" smtClean="0"/>
              <a:t>BrentOzar.com/go/</a:t>
            </a:r>
            <a:r>
              <a:rPr lang="en-US" dirty="0" err="1" smtClean="0"/>
              <a:t>dbOps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157848"/>
      </p:ext>
    </p:extLst>
  </p:cSld>
  <p:clrMapOvr>
    <a:masterClrMapping/>
  </p:clrMapOvr>
  <p:transition>
    <p:fade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 statistics tell </a:t>
            </a:r>
            <a:r>
              <a:rPr lang="en-US" dirty="0" smtClean="0"/>
              <a:t>you…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things are slow</a:t>
            </a:r>
          </a:p>
          <a:p>
            <a:pPr lvl="1"/>
            <a:r>
              <a:rPr lang="en-US" dirty="0" smtClean="0"/>
              <a:t>How long queries wait on resources</a:t>
            </a:r>
          </a:p>
          <a:p>
            <a:pPr lvl="2"/>
            <a:r>
              <a:rPr lang="en-US" dirty="0" smtClean="0"/>
              <a:t>Reading data from storage</a:t>
            </a:r>
          </a:p>
          <a:p>
            <a:pPr lvl="2"/>
            <a:r>
              <a:rPr lang="en-US" dirty="0" smtClean="0"/>
              <a:t>Writing to the transaction log</a:t>
            </a:r>
          </a:p>
          <a:p>
            <a:pPr lvl="2"/>
            <a:r>
              <a:rPr lang="en-US" dirty="0" smtClean="0"/>
              <a:t>Sending data back to a client</a:t>
            </a:r>
          </a:p>
          <a:p>
            <a:pPr lvl="2"/>
            <a:r>
              <a:rPr lang="en-US" dirty="0" smtClean="0"/>
              <a:t>Getting a lock</a:t>
            </a:r>
          </a:p>
          <a:p>
            <a:pPr lvl="2"/>
            <a:r>
              <a:rPr lang="en-US" dirty="0" smtClean="0"/>
              <a:t>Waiting for other threads to complete in a parallel operation</a:t>
            </a:r>
          </a:p>
          <a:p>
            <a:pPr lvl="1"/>
            <a:r>
              <a:rPr lang="en-US" dirty="0" smtClean="0"/>
              <a:t>Or waiting to get on a CPU (signal wait/ runnable queue)</a:t>
            </a:r>
          </a:p>
          <a:p>
            <a:r>
              <a:rPr lang="en-US" dirty="0" smtClean="0"/>
              <a:t>sys.dm_os_wait_stats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628321"/>
      </p:ext>
    </p:extLst>
  </p:cSld>
  <p:clrMapOvr>
    <a:masterClrMapping/>
  </p:clrMapOvr>
  <p:transition/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276418" y="1834214"/>
            <a:ext cx="3150702" cy="1687884"/>
          </a:xfrm>
          <a:prstGeom prst="wedgeEllipseCallout">
            <a:avLst>
              <a:gd name="adj1" fmla="val -70020"/>
              <a:gd name="adj2" fmla="val 308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Sweet Sans Pro" panose="02000000000000000000" pitchFamily="50" charset="0"/>
              </a:rPr>
              <a:t>How would WE know how to interpret that?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1834214"/>
            <a:ext cx="1613823" cy="4247189"/>
          </a:xfrm>
          <a:prstGeom prst="rect">
            <a:avLst/>
          </a:prstGeom>
        </p:spPr>
      </p:pic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981587"/>
      </p:ext>
    </p:extLst>
  </p:cSld>
  <p:clrMapOvr>
    <a:masterClrMapping/>
  </p:clrMapOvr>
  <p:transition>
    <p:fade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Type Reference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78025"/>
      </p:ext>
    </p:extLst>
  </p:cSld>
  <p:clrMapOvr>
    <a:masterClrMapping/>
  </p:clrMapOvr>
  <p:transition>
    <p:fad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waits always bad?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Some waits are always bad</a:t>
            </a:r>
          </a:p>
          <a:p>
            <a:pPr lvl="1"/>
            <a:r>
              <a:rPr lang="en-US" dirty="0" smtClean="0"/>
              <a:t>Example: RESOURCE_SEMAPHORE</a:t>
            </a:r>
          </a:p>
          <a:p>
            <a:pPr lvl="1"/>
            <a:r>
              <a:rPr lang="en-US" dirty="0" smtClean="0"/>
              <a:t>sp_Blitz® will detect this one and warn you</a:t>
            </a:r>
          </a:p>
          <a:p>
            <a:r>
              <a:rPr lang="en-US" dirty="0" smtClean="0"/>
              <a:t>Some waits are sometimes bad</a:t>
            </a:r>
          </a:p>
          <a:p>
            <a:pPr lvl="1"/>
            <a:r>
              <a:rPr lang="en-US" dirty="0" smtClean="0"/>
              <a:t>Example: CXPACKET</a:t>
            </a:r>
            <a:endParaRPr lang="en-US" dirty="0"/>
          </a:p>
          <a:p>
            <a:pPr lvl="1"/>
            <a:r>
              <a:rPr lang="en-US" dirty="0" smtClean="0"/>
              <a:t>This is where things get hard. How much is TOO much?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6499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48905"/>
              </p:ext>
            </p:extLst>
          </p:nvPr>
        </p:nvGraphicFramePr>
        <p:xfrm>
          <a:off x="461005" y="237151"/>
          <a:ext cx="8402477" cy="553580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983129"/>
                <a:gridCol w="5419348"/>
              </a:tblGrid>
              <a:tr h="412391"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 smtClean="0"/>
                        <a:t>Wait Type</a:t>
                      </a:r>
                      <a:endParaRPr lang="en-US" sz="2000" b="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/>
                        <a:t>What</a:t>
                      </a:r>
                      <a:r>
                        <a:rPr lang="en-US" sz="2000" b="0" baseline="0" dirty="0" smtClean="0"/>
                        <a:t> it means</a:t>
                      </a:r>
                      <a:endParaRPr lang="en-US" sz="2000" b="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</a:tr>
              <a:tr h="584359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CXPACKET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Parallel queries are occurring– which isn’t necessarily a bad thing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616181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SOS_SCHEDULER_YIELD 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Waiting to get on a CPU to crunch some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data (in the runnable queue)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401053">
                <a:tc>
                  <a:txBody>
                    <a:bodyPr/>
                    <a:lstStyle/>
                    <a:p>
                      <a:pPr marL="0" marR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PAGEIOLATCH_**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Waiting to pull data from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storage into memory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427789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WRITELOG 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Flushing a write to the transaction log</a:t>
                      </a:r>
                      <a:endParaRPr lang="en-US" sz="1600" b="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601579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ASYNC_NETWORK_IO 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Sending data to the client </a:t>
                      </a:r>
                      <a:b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(Network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OR client app can be slow)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830818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PAGELATCH_**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Protecting data in memory from inconsistencies (“Don’t scribble on my page while I’m using it!”) – could be Tempdb page contention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830818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LCK_**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Waiting to get a lock–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and can’t. Locks needed depends on isolation level, transaction status, and type of query (select </a:t>
                      </a:r>
                      <a:r>
                        <a:rPr lang="en-US" sz="1600" baseline="0" dirty="0" err="1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vs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modification)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  <a:tr h="830818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LATCH_**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Contention over a page in memory.</a:t>
                      </a:r>
                      <a:r>
                        <a:rPr lang="en-US" sz="16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Often related to parallelism – but you have to check the subtype (“latch class”) to know for sure.</a:t>
                      </a:r>
                      <a:endParaRPr lang="en-US" sz="1600" b="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674510"/>
      </p:ext>
    </p:extLst>
  </p:cSld>
  <p:clrMapOvr>
    <a:masterClrMapping/>
  </p:clrMapOvr>
  <p:transition>
    <p:fade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800" dirty="0">
                <a:solidFill>
                  <a:schemeClr val="tx2"/>
                </a:solidFill>
                <a:latin typeface="+mj-lt"/>
              </a:rPr>
              <a:t>This isn’t just about hardware.</a:t>
            </a:r>
            <a:r>
              <a:rPr lang="en-US" sz="4800" dirty="0">
                <a:latin typeface="+mj-lt"/>
              </a:rPr>
              <a:t/>
            </a:r>
            <a:br>
              <a:rPr lang="en-US" sz="4800" dirty="0">
                <a:latin typeface="+mj-lt"/>
              </a:rPr>
            </a:br>
            <a:r>
              <a:rPr lang="en-US" sz="4800" dirty="0">
                <a:solidFill>
                  <a:srgbClr val="ED1C24"/>
                </a:solidFill>
                <a:latin typeface="+mj-lt"/>
              </a:rPr>
              <a:t>Query and index patterns </a:t>
            </a:r>
            <a:r>
              <a:rPr lang="en-US" sz="4800" dirty="0">
                <a:latin typeface="+mj-lt"/>
              </a:rPr>
              <a:t>cause waits, too.</a:t>
            </a:r>
          </a:p>
        </p:txBody>
      </p:sp>
    </p:spTree>
    <p:extLst>
      <p:ext uri="{BB962C8B-B14F-4D97-AF65-F5344CB8AC3E}">
        <p14:creationId xmlns:p14="http://schemas.microsoft.com/office/powerpoint/2010/main" val="3579292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29190057"/>
              </p:ext>
            </p:extLst>
          </p:nvPr>
        </p:nvGraphicFramePr>
        <p:xfrm>
          <a:off x="576000" y="288925"/>
          <a:ext cx="8131442" cy="559578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2489218"/>
                <a:gridCol w="2821112"/>
                <a:gridCol w="2821112"/>
              </a:tblGrid>
              <a:tr h="683298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Example</a:t>
                      </a:r>
                      <a:r>
                        <a:rPr lang="en-US" sz="1800" baseline="0" dirty="0" smtClean="0"/>
                        <a:t> p</a:t>
                      </a:r>
                      <a:r>
                        <a:rPr lang="en-US" sz="1800" dirty="0" smtClean="0"/>
                        <a:t>attern</a:t>
                      </a:r>
                      <a:endParaRPr lang="en-US" sz="18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Can lead to…</a:t>
                      </a:r>
                      <a:endParaRPr lang="en-US" sz="18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Can drive up waits, including…</a:t>
                      </a:r>
                      <a:endParaRPr lang="en-US" sz="18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</a:tr>
              <a:tr h="52649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Implicit conversion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Big index scans. </a:t>
                      </a:r>
                      <a:b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(More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IO, more CPU time.) </a:t>
                      </a:r>
                      <a:endParaRPr lang="en-US" sz="14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PAGEIOLATCH_** </a:t>
                      </a:r>
                    </a:p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CXPACKET</a:t>
                      </a:r>
                    </a:p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SOS_SCHEDULER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_YIELD 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56446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Critical</a:t>
                      </a:r>
                      <a:r>
                        <a:rPr lang="en-US" sz="1400" baseline="0" dirty="0" smtClean="0"/>
                        <a:t> mi</a:t>
                      </a:r>
                      <a:r>
                        <a:rPr lang="en-US" sz="1400" dirty="0" smtClean="0"/>
                        <a:t>ssing</a:t>
                      </a:r>
                      <a:r>
                        <a:rPr lang="en-US" sz="1400" baseline="0" dirty="0" smtClean="0"/>
                        <a:t> indexes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Big index scans. </a:t>
                      </a:r>
                      <a:b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(More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IO, more CPU time.) </a:t>
                      </a:r>
                      <a:endParaRPr lang="en-US" sz="14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 anchor="ctr"/>
                </a:tc>
              </a:tr>
              <a:tr h="88149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Cursors / while loops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Lots of little tiny writes.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</a:t>
                      </a:r>
                    </a:p>
                    <a:p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That’s like a team of hornets hitting your transaction log.</a:t>
                      </a:r>
                      <a:endParaRPr lang="en-US" sz="14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WRITELOG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73437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Duplicate indexes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Clog up your memory with duplicate structures,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cause extra IO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PAGEIOLATCH_** </a:t>
                      </a:r>
                      <a:b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ASYNC_IO_COMPLETION</a:t>
                      </a:r>
                    </a:p>
                  </a:txBody>
                  <a:tcPr anchor="ctr"/>
                </a:tc>
              </a:tr>
              <a:tr h="48340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“</a:t>
                      </a:r>
                      <a:r>
                        <a:rPr lang="en-US" sz="1400" kern="1200" dirty="0" smtClean="0"/>
                        <a:t>After</a:t>
                      </a:r>
                      <a:r>
                        <a:rPr lang="en-US" sz="1400" dirty="0" smtClean="0"/>
                        <a:t>” triggers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Make transactions take longer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LCK_** </a:t>
                      </a:r>
                    </a:p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(which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can lead to a big backlog of queries, which can lead to CXPACKET and PAGEIOLATCH_** waits)</a:t>
                      </a:r>
                      <a:endParaRPr lang="en-US" sz="14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1039802">
                <a:tc>
                  <a:txBody>
                    <a:bodyPr/>
                    <a:lstStyle/>
                    <a:p>
                      <a:pPr marL="0" marR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Cascading updates and deletes on</a:t>
                      </a:r>
                      <a:r>
                        <a:rPr lang="en-US" sz="1400" baseline="0" dirty="0" smtClean="0"/>
                        <a:t> foreign keys</a:t>
                      </a:r>
                      <a:endParaRPr lang="en-US" sz="1400" dirty="0" smtClean="0"/>
                    </a:p>
                    <a:p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Secretly uses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escalated isolation level to cascade to child tables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6824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App</a:t>
                      </a:r>
                      <a:r>
                        <a:rPr lang="en-US" sz="1400" baseline="0" dirty="0" smtClean="0"/>
                        <a:t> running giant reports</a:t>
                      </a:r>
                      <a:endParaRPr lang="en-US" sz="14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More data being</a:t>
                      </a:r>
                      <a:r>
                        <a:rPr lang="en-US" sz="1400" baseline="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sent to the app server than it can handle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ASYNC_NETWORK_IO</a:t>
                      </a:r>
                      <a:endParaRPr lang="en-US" sz="14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0697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849162"/>
              </p:ext>
            </p:extLst>
          </p:nvPr>
        </p:nvGraphicFramePr>
        <p:xfrm>
          <a:off x="461005" y="1533298"/>
          <a:ext cx="8402477" cy="3628072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431968"/>
                <a:gridCol w="4970509"/>
              </a:tblGrid>
              <a:tr h="396240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/>
                        <a:t>Wait Type</a:t>
                      </a:r>
                      <a:endParaRPr lang="en-US" sz="20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What</a:t>
                      </a:r>
                      <a:r>
                        <a:rPr lang="en-US" sz="2000" baseline="0" dirty="0" smtClean="0"/>
                        <a:t> it means</a:t>
                      </a:r>
                      <a:endParaRPr lang="en-US" sz="2000" dirty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</a:tr>
              <a:tr h="830818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PREEMPTIVE_OS_WRITEFILE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SQL Server</a:t>
                      </a:r>
                      <a:r>
                        <a:rPr lang="en-US" sz="1600" baseline="0" dirty="0" smtClean="0"/>
                        <a:t> is waiting to grow a file.</a:t>
                      </a:r>
                    </a:p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/>
                        <a:t>Consider reducing by granting “Instant File Initialization” (BrentOzar.com/go/setup)</a:t>
                      </a:r>
                      <a:endParaRPr lang="en-US" sz="1600" b="0" dirty="0" smtClean="0"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/>
                </a:tc>
              </a:tr>
              <a:tr h="830818">
                <a:tc>
                  <a:txBody>
                    <a:bodyPr/>
                    <a:lstStyle/>
                    <a:p>
                      <a:pPr marL="0" marR="0" lvl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RESOURCE_SEMAPHORE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Memory</a:t>
                      </a:r>
                      <a:r>
                        <a:rPr lang="en-US" sz="1600" baseline="0" dirty="0" smtClean="0"/>
                        <a:t> pressure is impacting queries who need to do sorts, big joins, and parallelism. These queries may not even be able to start.</a:t>
                      </a:r>
                      <a:endParaRPr lang="en-US" sz="1600" b="0" dirty="0" smtClean="0"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/>
                </a:tc>
              </a:tr>
              <a:tr h="1570196">
                <a:tc>
                  <a:txBody>
                    <a:bodyPr/>
                    <a:lstStyle/>
                    <a:p>
                      <a:pPr marL="0" marR="0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THREADPOOL</a:t>
                      </a:r>
                      <a:endParaRPr lang="en-US" sz="1600" dirty="0" smtClean="0">
                        <a:latin typeface="+mn-lt"/>
                        <a:cs typeface="Sweet Sans Pro Medium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It’s taking time to allocate new threads. Check</a:t>
                      </a:r>
                      <a:r>
                        <a:rPr lang="en-US" sz="1600" baseline="0" dirty="0" smtClean="0"/>
                        <a:t> your SQL Server Error log to see if you have messages that new queries haven’t been picked up by a thread. Look at connection pooling, parallelism settings, and possibly blocking pileups.</a:t>
                      </a:r>
                      <a:endParaRPr lang="en-US" sz="1600" b="0" dirty="0" smtClean="0"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special waits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015611"/>
      </p:ext>
    </p:extLst>
  </p:cSld>
  <p:clrMapOvr>
    <a:masterClrMapping/>
  </p:clrMapOvr>
  <p:transition>
    <p:fade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Example #1</a:t>
            </a:r>
            <a:br>
              <a:rPr lang="en-US" dirty="0" smtClean="0"/>
            </a:br>
            <a:r>
              <a:rPr lang="en-US" dirty="0" smtClean="0"/>
              <a:t>(30 second sample)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319327"/>
              </p:ext>
            </p:extLst>
          </p:nvPr>
        </p:nvGraphicFramePr>
        <p:xfrm>
          <a:off x="519153" y="1414721"/>
          <a:ext cx="8045964" cy="3898199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2178081"/>
                <a:gridCol w="1695164"/>
                <a:gridCol w="2116308"/>
                <a:gridCol w="2056411"/>
              </a:tblGrid>
              <a:tr h="66231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 Type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 Time (Seconds)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Number of Waits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Avg </a:t>
                      </a:r>
                      <a:r>
                        <a:rPr lang="en-US" sz="2000" u="none" strike="noStrike" dirty="0" err="1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ms</a:t>
                      </a:r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Per Wait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47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PAGEIOLATCH_SH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85.5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3,328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25.7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47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CXPACKET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55.7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5,061.8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47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LATCH_EX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14.4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1,180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12.2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47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PAGEIOLATCH_EX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0.4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25.3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47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WRITELOG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0.1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14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574372" y="5438303"/>
            <a:ext cx="6390184" cy="4426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5" tIns="45718" rIns="91435" bIns="45718" spcCol="0" rtlCol="0" anchor="ctr">
            <a:spAutoFit/>
          </a:bodyPr>
          <a:lstStyle/>
          <a:p>
            <a:pPr algn="l"/>
            <a:r>
              <a:rPr lang="en-US" sz="2000" i="1" dirty="0">
                <a:latin typeface="Calibri" panose="020F0502020204030204" pitchFamily="34" charset="0"/>
                <a:cs typeface="Sweet Sans Pro" panose="02000000000000000000" pitchFamily="50" charset="0"/>
              </a:rPr>
              <a:t>What would you look at next on this system?</a:t>
            </a:r>
          </a:p>
        </p:txBody>
      </p:sp>
    </p:spTree>
    <p:extLst>
      <p:ext uri="{BB962C8B-B14F-4D97-AF65-F5344CB8AC3E}">
        <p14:creationId xmlns:p14="http://schemas.microsoft.com/office/powerpoint/2010/main" val="1999217101"/>
      </p:ext>
    </p:extLst>
  </p:cSld>
  <p:clrMapOvr>
    <a:masterClrMapping/>
  </p:clrMapOvr>
  <p:transition/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Example #2</a:t>
            </a:r>
            <a:br>
              <a:rPr lang="en-US" dirty="0" smtClean="0"/>
            </a:br>
            <a:r>
              <a:rPr lang="en-US" dirty="0" smtClean="0"/>
              <a:t>(30 second sample)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036749"/>
              </p:ext>
            </p:extLst>
          </p:nvPr>
        </p:nvGraphicFramePr>
        <p:xfrm>
          <a:off x="519153" y="1525152"/>
          <a:ext cx="8108890" cy="3506406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2738796"/>
                <a:gridCol w="1504731"/>
                <a:gridCol w="1792869"/>
                <a:gridCol w="2072494"/>
              </a:tblGrid>
              <a:tr h="71434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 Type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Wait Time (Seconds)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Number of Waits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Avg </a:t>
                      </a:r>
                      <a:r>
                        <a:rPr lang="en-US" sz="2000" u="none" strike="noStrike" dirty="0" err="1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ms</a:t>
                      </a:r>
                      <a:r>
                        <a:rPr lang="en-US" sz="2000" u="none" strike="noStrike" dirty="0"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Per Wait</a:t>
                      </a:r>
                      <a:endParaRPr lang="en-U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0726" marR="10726" marT="10726" marB="0" anchor="b"/>
                </a:tc>
              </a:tr>
              <a:tr h="698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WRITELOG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35.8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2,217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16.1 </a:t>
                      </a:r>
                    </a:p>
                  </a:txBody>
                  <a:tcPr marL="12700" marR="12700" marT="12700" marB="0" anchor="b"/>
                </a:tc>
              </a:tr>
              <a:tr h="698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PREEMPTIVE_OS_WRITEFILE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3.0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3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992.7 </a:t>
                      </a:r>
                    </a:p>
                  </a:txBody>
                  <a:tcPr marL="12700" marR="12700" marT="12700" marB="0" anchor="b"/>
                </a:tc>
              </a:tr>
              <a:tr h="698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ASYNC_NETWORK_IO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2.8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8,150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0.3 </a:t>
                      </a:r>
                    </a:p>
                  </a:txBody>
                  <a:tcPr marL="12700" marR="12700" marT="12700" marB="0" anchor="b"/>
                </a:tc>
              </a:tr>
              <a:tr h="69801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PAGEIOLATCH_UP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-  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2 </a:t>
                      </a: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-   </a:t>
                      </a:r>
                    </a:p>
                  </a:txBody>
                  <a:tcPr marL="12700" marR="12700" marT="12700" marB="0" anchor="b"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574372" y="5216966"/>
            <a:ext cx="6390184" cy="4426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5" tIns="45718" rIns="91435" bIns="45718" spcCol="0" rtlCol="0" anchor="ctr">
            <a:spAutoFit/>
          </a:bodyPr>
          <a:lstStyle/>
          <a:p>
            <a:pPr algn="l"/>
            <a:r>
              <a:rPr lang="en-US" sz="2000" i="1" dirty="0">
                <a:latin typeface="Calibri" panose="020F0502020204030204" pitchFamily="34" charset="0"/>
                <a:cs typeface="Sweet Sans Pro" panose="02000000000000000000" pitchFamily="50" charset="0"/>
              </a:rPr>
              <a:t>What would you look at next on this system?</a:t>
            </a:r>
          </a:p>
        </p:txBody>
      </p:sp>
    </p:spTree>
    <p:extLst>
      <p:ext uri="{BB962C8B-B14F-4D97-AF65-F5344CB8AC3E}">
        <p14:creationId xmlns:p14="http://schemas.microsoft.com/office/powerpoint/2010/main" val="165402662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2157413"/>
            <a:ext cx="9144000" cy="210978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Don’t forget to complete an online evaluation on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EventBoard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!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Session: PRECON03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latin typeface="+mj-lt"/>
              </a:rPr>
              <a:t>Developer’s Guide to Database Operations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Your evaluation helps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organizers build better conferences,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/>
            </a:r>
            <a:b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and helps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speakers improve their sessions.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762000"/>
          </a:xfrm>
        </p:spPr>
        <p:txBody>
          <a:bodyPr/>
          <a:lstStyle/>
          <a:p>
            <a:r>
              <a:rPr lang="en-US" sz="4800" dirty="0" smtClean="0">
                <a:solidFill>
                  <a:srgbClr val="22AFE7"/>
                </a:solidFill>
                <a:cs typeface="Mangal" pitchFamily="18" charset="0"/>
              </a:rPr>
              <a:t>Please evaluate</a:t>
            </a:r>
            <a:endParaRPr lang="en-US" sz="4800" dirty="0">
              <a:solidFill>
                <a:srgbClr val="22AFE7"/>
              </a:solidFill>
              <a:cs typeface="Mangal" pitchFamily="18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685800" y="4572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Myriad Pro" pitchFamily="34" charset="0"/>
                <a:ea typeface="+mj-ea"/>
                <a:cs typeface="Segoe UI" pitchFamily="34" charset="0"/>
              </a:defRPr>
            </a:lvl1pPr>
            <a:lvl2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2pPr>
            <a:lvl3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3pPr>
            <a:lvl4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4pPr>
            <a:lvl5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5pPr>
            <a:lvl6pPr marL="4572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6pPr>
            <a:lvl7pPr marL="9144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7pPr>
            <a:lvl8pPr marL="13716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8pPr>
            <a:lvl9pPr marL="18288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9pPr>
          </a:lstStyle>
          <a:p>
            <a:pPr algn="r"/>
            <a:r>
              <a:rPr lang="en-US" sz="4800" kern="0" dirty="0" smtClean="0">
                <a:solidFill>
                  <a:srgbClr val="882483"/>
                </a:solidFill>
                <a:latin typeface="+mj-lt"/>
                <a:cs typeface="Mangal" pitchFamily="18" charset="0"/>
              </a:rPr>
              <a:t>Thank you!</a:t>
            </a:r>
            <a:endParaRPr lang="en-US" sz="4800" kern="0" dirty="0">
              <a:solidFill>
                <a:srgbClr val="882483"/>
              </a:solidFill>
              <a:latin typeface="+mj-lt"/>
              <a:cs typeface="Mangal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953000"/>
            <a:ext cx="3857178" cy="13990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389" y="381000"/>
            <a:ext cx="2104614" cy="124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06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 Example #3</a:t>
            </a:r>
            <a:br>
              <a:rPr lang="en-US" dirty="0" smtClean="0"/>
            </a:br>
            <a:r>
              <a:rPr lang="en-US" dirty="0" smtClean="0"/>
              <a:t>(10 second sample)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-1" y="2315528"/>
            <a:ext cx="9144001" cy="1977306"/>
            <a:chOff x="-1" y="2527300"/>
            <a:chExt cx="9282050" cy="203918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2527300"/>
              <a:ext cx="1946487" cy="203918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74803" y="2527300"/>
              <a:ext cx="7407246" cy="2039188"/>
            </a:xfrm>
            <a:prstGeom prst="rect">
              <a:avLst/>
            </a:prstGeom>
          </p:spPr>
        </p:pic>
      </p:grpSp>
      <p:sp>
        <p:nvSpPr>
          <p:cNvPr id="9" name="Rounded Rectangle 8"/>
          <p:cNvSpPr/>
          <p:nvPr/>
        </p:nvSpPr>
        <p:spPr>
          <a:xfrm>
            <a:off x="781445" y="4886617"/>
            <a:ext cx="6390184" cy="442674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5" tIns="45718" rIns="91435" bIns="45718" spcCol="0" rtlCol="0" anchor="ctr">
            <a:spAutoFit/>
          </a:bodyPr>
          <a:lstStyle/>
          <a:p>
            <a:pPr algn="l"/>
            <a:r>
              <a:rPr lang="en-US" sz="2000" i="1" dirty="0">
                <a:latin typeface="Calibri" panose="020F0502020204030204" pitchFamily="34" charset="0"/>
                <a:cs typeface="Sweet Sans Pro" panose="02000000000000000000" pitchFamily="50" charset="0"/>
              </a:rPr>
              <a:t>What would you look at next on this system?</a:t>
            </a:r>
          </a:p>
        </p:txBody>
      </p:sp>
    </p:spTree>
    <p:extLst>
      <p:ext uri="{BB962C8B-B14F-4D97-AF65-F5344CB8AC3E}">
        <p14:creationId xmlns:p14="http://schemas.microsoft.com/office/powerpoint/2010/main" val="513414877"/>
      </p:ext>
    </p:extLst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337931" y="1596983"/>
            <a:ext cx="2945190" cy="1687889"/>
          </a:xfrm>
          <a:prstGeom prst="wedgeEllipseCallout">
            <a:avLst>
              <a:gd name="adj1" fmla="val -70020"/>
              <a:gd name="adj2" fmla="val 3082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Sweet Sans Pro" panose="02000000000000000000" pitchFamily="50" charset="0"/>
              </a:rPr>
              <a:t>Could we look at a live example?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1834214"/>
            <a:ext cx="1613823" cy="4247189"/>
          </a:xfrm>
          <a:prstGeom prst="rect">
            <a:avLst/>
          </a:prstGeom>
        </p:spPr>
      </p:pic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1734243"/>
            <a:ext cx="2234155" cy="4321428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3132419" y="3383638"/>
            <a:ext cx="2684234" cy="1687884"/>
          </a:xfrm>
          <a:prstGeom prst="wedgeEllipseCallout">
            <a:avLst>
              <a:gd name="adj1" fmla="val 75939"/>
              <a:gd name="adj2" fmla="val -28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cs typeface="Sweet Sans Pro" panose="02000000000000000000" pitchFamily="50" charset="0"/>
              </a:rPr>
              <a:t>I hear things are getting slow again</a:t>
            </a:r>
          </a:p>
        </p:txBody>
      </p:sp>
    </p:spTree>
    <p:extLst>
      <p:ext uri="{BB962C8B-B14F-4D97-AF65-F5344CB8AC3E}">
        <p14:creationId xmlns:p14="http://schemas.microsoft.com/office/powerpoint/2010/main" val="3670693802"/>
      </p:ext>
    </p:extLst>
  </p:cSld>
  <p:clrMapOvr>
    <a:masterClrMapping/>
  </p:clrMapOvr>
  <p:transition>
    <p:fade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1414"/>
          <a:stretch/>
        </p:blipFill>
        <p:spPr>
          <a:xfrm>
            <a:off x="1503007" y="1352794"/>
            <a:ext cx="6786958" cy="45898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1905"/>
          <a:stretch/>
        </p:blipFill>
        <p:spPr>
          <a:xfrm>
            <a:off x="-269328" y="3888122"/>
            <a:ext cx="4086374" cy="3193039"/>
          </a:xfrm>
          <a:prstGeom prst="rect">
            <a:avLst/>
          </a:prstGeom>
          <a:ln w="28575" cmpd="sng">
            <a:solidFill>
              <a:schemeClr val="accent6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BrentOzar.com/Responder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159479"/>
      </p:ext>
    </p:extLst>
  </p:cSld>
  <p:clrMapOvr>
    <a:masterClrMapping/>
  </p:clrMapOvr>
  <p:transition/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Demo: </a:t>
            </a:r>
            <a:br>
              <a:rPr lang="en-US" dirty="0" smtClean="0"/>
            </a:br>
            <a:r>
              <a:rPr lang="en-US" dirty="0" smtClean="0"/>
              <a:t>The Terrible tempdb Workload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89087"/>
      </p:ext>
    </p:extLst>
  </p:cSld>
  <p:clrMapOvr>
    <a:masterClrMapping/>
  </p:clrMapOvr>
  <p:transition>
    <p:fade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Terrible tempdb query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SELECT TOP(5000) </a:t>
            </a:r>
          </a:p>
          <a:p>
            <a:r>
              <a:rPr lang="en-US" dirty="0"/>
              <a:t>    </a:t>
            </a:r>
            <a:r>
              <a:rPr lang="en-US" dirty="0" err="1"/>
              <a:t>a.name</a:t>
            </a:r>
            <a:r>
              <a:rPr lang="en-US" dirty="0"/>
              <a:t>, replicate(a.status,4000) as col2</a:t>
            </a:r>
          </a:p>
          <a:p>
            <a:r>
              <a:rPr lang="en-US" dirty="0"/>
              <a:t>into #t1</a:t>
            </a:r>
          </a:p>
          <a:p>
            <a:r>
              <a:rPr lang="en-US" dirty="0"/>
              <a:t>FROM master..</a:t>
            </a:r>
            <a:r>
              <a:rPr lang="en-US" dirty="0" err="1"/>
              <a:t>spt_values</a:t>
            </a:r>
            <a:r>
              <a:rPr lang="en-US" dirty="0"/>
              <a:t> a</a:t>
            </a:r>
          </a:p>
          <a:p>
            <a:r>
              <a:rPr lang="en-US" dirty="0"/>
              <a:t>CROSS APPLY master..</a:t>
            </a:r>
            <a:r>
              <a:rPr lang="en-US" dirty="0" err="1"/>
              <a:t>spt_values</a:t>
            </a:r>
            <a:r>
              <a:rPr lang="en-US" dirty="0"/>
              <a:t> b </a:t>
            </a:r>
          </a:p>
        </p:txBody>
      </p:sp>
      <p:pic>
        <p:nvPicPr>
          <p:cNvPr id="5" name="Picture 4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52" y="2610811"/>
            <a:ext cx="1613823" cy="4247189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3788150" y="4419910"/>
            <a:ext cx="2684234" cy="1168533"/>
          </a:xfrm>
          <a:prstGeom prst="wedgeEllipseCallout">
            <a:avLst>
              <a:gd name="adj1" fmla="val 75939"/>
              <a:gd name="adj2" fmla="val -28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Wow. Just… wow.</a:t>
            </a:r>
            <a:endParaRPr lang="en-US" sz="24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803982"/>
      </p:ext>
    </p:extLst>
  </p:cSld>
  <p:clrMapOvr>
    <a:masterClrMapping/>
  </p:clrMapOvr>
  <p:transition>
    <p:fade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loud 141"/>
          <p:cNvSpPr/>
          <p:nvPr/>
        </p:nvSpPr>
        <p:spPr>
          <a:xfrm>
            <a:off x="2474774" y="260294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06" name="Cloud 105"/>
          <p:cNvSpPr/>
          <p:nvPr/>
        </p:nvSpPr>
        <p:spPr>
          <a:xfrm>
            <a:off x="2754117" y="2682656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3450135" y="2371063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5" name="Cloud 134"/>
          <p:cNvSpPr/>
          <p:nvPr/>
        </p:nvSpPr>
        <p:spPr>
          <a:xfrm>
            <a:off x="2600979" y="3079598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6" name="Cloud 135"/>
          <p:cNvSpPr/>
          <p:nvPr/>
        </p:nvSpPr>
        <p:spPr>
          <a:xfrm>
            <a:off x="2835526" y="221187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7" name="Cloud 136"/>
          <p:cNvSpPr/>
          <p:nvPr/>
        </p:nvSpPr>
        <p:spPr>
          <a:xfrm>
            <a:off x="4271116" y="2026074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8" name="Cloud 137"/>
          <p:cNvSpPr/>
          <p:nvPr/>
        </p:nvSpPr>
        <p:spPr>
          <a:xfrm>
            <a:off x="4910033" y="2290755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9" name="Cloud 138"/>
          <p:cNvSpPr/>
          <p:nvPr/>
        </p:nvSpPr>
        <p:spPr>
          <a:xfrm>
            <a:off x="3571592" y="1979162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0" name="Cloud 139"/>
          <p:cNvSpPr/>
          <p:nvPr/>
        </p:nvSpPr>
        <p:spPr>
          <a:xfrm>
            <a:off x="5091454" y="260294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1" name="Cloud 140"/>
          <p:cNvSpPr/>
          <p:nvPr/>
        </p:nvSpPr>
        <p:spPr>
          <a:xfrm>
            <a:off x="5384231" y="2994249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3" name="Cloud 142"/>
          <p:cNvSpPr/>
          <p:nvPr/>
        </p:nvSpPr>
        <p:spPr>
          <a:xfrm>
            <a:off x="5397713" y="3494491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4" name="Cloud 143"/>
          <p:cNvSpPr/>
          <p:nvPr/>
        </p:nvSpPr>
        <p:spPr>
          <a:xfrm>
            <a:off x="4271116" y="1741084"/>
            <a:ext cx="975361" cy="4707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5" name="Cloud 144"/>
          <p:cNvSpPr/>
          <p:nvPr/>
        </p:nvSpPr>
        <p:spPr>
          <a:xfrm>
            <a:off x="2113298" y="3497767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6" name="Cloud 145"/>
          <p:cNvSpPr/>
          <p:nvPr/>
        </p:nvSpPr>
        <p:spPr>
          <a:xfrm>
            <a:off x="2600979" y="1773229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cxnSp>
        <p:nvCxnSpPr>
          <p:cNvPr id="148" name="Straight Connector 147"/>
          <p:cNvCxnSpPr/>
          <p:nvPr/>
        </p:nvCxnSpPr>
        <p:spPr>
          <a:xfrm>
            <a:off x="2950059" y="3967878"/>
            <a:ext cx="962724" cy="1530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2754117" y="4030985"/>
            <a:ext cx="1311066" cy="2423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>
            <a:off x="3248116" y="3626246"/>
            <a:ext cx="664667" cy="3416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/>
          <p:nvPr/>
        </p:nvCxnSpPr>
        <p:spPr>
          <a:xfrm>
            <a:off x="3376003" y="3497767"/>
            <a:ext cx="689180" cy="470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/>
          <p:nvPr/>
        </p:nvCxnSpPr>
        <p:spPr>
          <a:xfrm>
            <a:off x="3550587" y="3152859"/>
            <a:ext cx="535731" cy="5499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>
            <a:off x="3678474" y="3024380"/>
            <a:ext cx="592642" cy="6784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>
            <a:off x="4065183" y="2913941"/>
            <a:ext cx="173535" cy="9412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4238718" y="2835056"/>
            <a:ext cx="184798" cy="10201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 flipH="1">
            <a:off x="4238719" y="2602348"/>
            <a:ext cx="430893" cy="125283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>
            <a:stCxn id="137" idx="1"/>
          </p:cNvCxnSpPr>
          <p:nvPr/>
        </p:nvCxnSpPr>
        <p:spPr>
          <a:xfrm flipH="1">
            <a:off x="4328342" y="2648596"/>
            <a:ext cx="430455" cy="117319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endCxn id="12" idx="0"/>
          </p:cNvCxnSpPr>
          <p:nvPr/>
        </p:nvCxnSpPr>
        <p:spPr>
          <a:xfrm flipH="1">
            <a:off x="4684382" y="2602940"/>
            <a:ext cx="348479" cy="12031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Connector 177"/>
          <p:cNvCxnSpPr>
            <a:endCxn id="12" idx="0"/>
          </p:cNvCxnSpPr>
          <p:nvPr/>
        </p:nvCxnSpPr>
        <p:spPr>
          <a:xfrm flipH="1">
            <a:off x="4684382" y="2682656"/>
            <a:ext cx="407072" cy="11234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 flipH="1">
            <a:off x="4238718" y="2994249"/>
            <a:ext cx="1007759" cy="8609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H="1">
            <a:off x="4423517" y="3079598"/>
            <a:ext cx="960714" cy="77558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flipH="1">
            <a:off x="4238718" y="3226126"/>
            <a:ext cx="1432652" cy="62905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H="1">
            <a:off x="4423516" y="3431465"/>
            <a:ext cx="1247854" cy="42371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/>
          <p:nvPr/>
        </p:nvCxnSpPr>
        <p:spPr>
          <a:xfrm flipH="1">
            <a:off x="4238718" y="3702784"/>
            <a:ext cx="1432652" cy="152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/>
          <p:nvPr/>
        </p:nvCxnSpPr>
        <p:spPr>
          <a:xfrm flipH="1">
            <a:off x="4423517" y="3855184"/>
            <a:ext cx="134250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/>
          <p:cNvCxnSpPr/>
          <p:nvPr/>
        </p:nvCxnSpPr>
        <p:spPr>
          <a:xfrm>
            <a:off x="3991256" y="2469077"/>
            <a:ext cx="247462" cy="13861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4086318" y="2396415"/>
            <a:ext cx="337198" cy="14587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>
            <a:stCxn id="144" idx="1"/>
          </p:cNvCxnSpPr>
          <p:nvPr/>
        </p:nvCxnSpPr>
        <p:spPr>
          <a:xfrm flipH="1">
            <a:off x="4238718" y="2211369"/>
            <a:ext cx="520079" cy="1643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>
            <a:stCxn id="144" idx="1"/>
          </p:cNvCxnSpPr>
          <p:nvPr/>
        </p:nvCxnSpPr>
        <p:spPr>
          <a:xfrm flipH="1">
            <a:off x="4423516" y="2211369"/>
            <a:ext cx="335281" cy="1643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>
            <a:off x="3376003" y="2648596"/>
            <a:ext cx="862715" cy="1206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/>
          <p:cNvCxnSpPr/>
          <p:nvPr/>
        </p:nvCxnSpPr>
        <p:spPr>
          <a:xfrm>
            <a:off x="3450135" y="2469077"/>
            <a:ext cx="973381" cy="13861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>
            <a:off x="3088659" y="2211369"/>
            <a:ext cx="1150059" cy="16438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/>
          <p:nvPr/>
        </p:nvCxnSpPr>
        <p:spPr>
          <a:xfrm>
            <a:off x="3678474" y="2835056"/>
            <a:ext cx="745042" cy="10201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/>
          <p:cNvCxnSpPr>
            <a:stCxn id="106" idx="2"/>
          </p:cNvCxnSpPr>
          <p:nvPr/>
        </p:nvCxnSpPr>
        <p:spPr>
          <a:xfrm>
            <a:off x="2757142" y="2994249"/>
            <a:ext cx="1481576" cy="8609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227"/>
          <p:cNvCxnSpPr>
            <a:stCxn id="106" idx="2"/>
          </p:cNvCxnSpPr>
          <p:nvPr/>
        </p:nvCxnSpPr>
        <p:spPr>
          <a:xfrm>
            <a:off x="2757142" y="2994249"/>
            <a:ext cx="1666374" cy="8609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912783" y="3622128"/>
            <a:ext cx="1333694" cy="2334974"/>
            <a:chOff x="3036825" y="3764872"/>
            <a:chExt cx="1333694" cy="2334974"/>
          </a:xfrm>
        </p:grpSpPr>
        <p:sp>
          <p:nvSpPr>
            <p:cNvPr id="3" name="Rectangle 2"/>
            <p:cNvSpPr/>
            <p:nvPr/>
          </p:nvSpPr>
          <p:spPr>
            <a:xfrm>
              <a:off x="3036825" y="3764872"/>
              <a:ext cx="1333694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  <a:solidFill>
              <a:srgbClr val="FF0000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  <a:solidFill>
              <a:srgbClr val="FF0000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sp>
        <p:nvSpPr>
          <p:cNvPr id="50" name="Title 6"/>
          <p:cNvSpPr txBox="1">
            <a:spLocks/>
          </p:cNvSpPr>
          <p:nvPr/>
        </p:nvSpPr>
        <p:spPr bwMode="auto">
          <a:xfrm>
            <a:off x="376903" y="535781"/>
            <a:ext cx="8422968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  <a:normAutofit fontScale="97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 Sans Pro Medium" panose="02000000000000000000" pitchFamily="50" charset="0"/>
                <a:ea typeface="+mj-ea"/>
                <a:cs typeface="Sweet Sans Pro Medium" panose="02000000000000000000" pitchFamily="50" charset="0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321457"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642915"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964372"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285829" algn="l" rtl="0" eaLnBrk="1" fontAlgn="base" hangingPunct="1">
              <a:spcBef>
                <a:spcPct val="0"/>
              </a:spcBef>
              <a:spcAft>
                <a:spcPct val="0"/>
              </a:spcAft>
              <a:defRPr sz="3375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Allocating new objects: 1 </a:t>
            </a:r>
            <a:r>
              <a:rPr lang="en-US" dirty="0" err="1" smtClean="0"/>
              <a:t>TempDB</a:t>
            </a:r>
            <a:r>
              <a:rPr lang="en-US" dirty="0" smtClean="0"/>
              <a:t> data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5858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Straight Connector 130"/>
          <p:cNvCxnSpPr/>
          <p:nvPr/>
        </p:nvCxnSpPr>
        <p:spPr>
          <a:xfrm>
            <a:off x="6680243" y="2185842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6680243" y="2185842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7127433" y="2539043"/>
            <a:ext cx="187691" cy="13762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>
            <a:off x="6886650" y="2539043"/>
            <a:ext cx="162544" cy="1379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Cloud 141"/>
          <p:cNvSpPr/>
          <p:nvPr/>
        </p:nvSpPr>
        <p:spPr>
          <a:xfrm>
            <a:off x="2685195" y="2147734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Four uneven tempdb </a:t>
            </a:r>
            <a:r>
              <a:rPr lang="en-US" dirty="0"/>
              <a:t>data </a:t>
            </a:r>
            <a:r>
              <a:rPr lang="en-US" dirty="0" smtClean="0"/>
              <a:t>files</a:t>
            </a:r>
            <a:endParaRPr lang="en-US" dirty="0"/>
          </a:p>
        </p:txBody>
      </p:sp>
      <p:sp>
        <p:nvSpPr>
          <p:cNvPr id="106" name="Cloud 105"/>
          <p:cNvSpPr/>
          <p:nvPr/>
        </p:nvSpPr>
        <p:spPr>
          <a:xfrm>
            <a:off x="2964538" y="222745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3660556" y="1915857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5" name="Cloud 134"/>
          <p:cNvSpPr/>
          <p:nvPr/>
        </p:nvSpPr>
        <p:spPr>
          <a:xfrm>
            <a:off x="939246" y="2068257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6" name="Cloud 135"/>
          <p:cNvSpPr/>
          <p:nvPr/>
        </p:nvSpPr>
        <p:spPr>
          <a:xfrm>
            <a:off x="382585" y="2147734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7" name="Cloud 136"/>
          <p:cNvSpPr/>
          <p:nvPr/>
        </p:nvSpPr>
        <p:spPr>
          <a:xfrm>
            <a:off x="4584487" y="1390685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8" name="Cloud 137"/>
          <p:cNvSpPr/>
          <p:nvPr/>
        </p:nvSpPr>
        <p:spPr>
          <a:xfrm>
            <a:off x="5120454" y="1835549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9" name="Cloud 138"/>
          <p:cNvSpPr/>
          <p:nvPr/>
        </p:nvSpPr>
        <p:spPr>
          <a:xfrm>
            <a:off x="1367721" y="2257581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0" name="Cloud 139"/>
          <p:cNvSpPr/>
          <p:nvPr/>
        </p:nvSpPr>
        <p:spPr>
          <a:xfrm>
            <a:off x="6505454" y="1634395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1" name="Cloud 140"/>
          <p:cNvSpPr/>
          <p:nvPr/>
        </p:nvSpPr>
        <p:spPr>
          <a:xfrm>
            <a:off x="6903838" y="199415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3" name="Cloud 142"/>
          <p:cNvSpPr/>
          <p:nvPr/>
        </p:nvSpPr>
        <p:spPr>
          <a:xfrm>
            <a:off x="2343082" y="1292671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4" name="Cloud 143"/>
          <p:cNvSpPr/>
          <p:nvPr/>
        </p:nvSpPr>
        <p:spPr>
          <a:xfrm>
            <a:off x="1941446" y="1854678"/>
            <a:ext cx="975361" cy="4707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5" name="Cloud 144"/>
          <p:cNvSpPr/>
          <p:nvPr/>
        </p:nvSpPr>
        <p:spPr>
          <a:xfrm>
            <a:off x="676763" y="1702278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6" name="Cloud 145"/>
          <p:cNvSpPr/>
          <p:nvPr/>
        </p:nvSpPr>
        <p:spPr>
          <a:xfrm>
            <a:off x="1426926" y="1682557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391125" y="3578974"/>
            <a:ext cx="1249896" cy="2334974"/>
            <a:chOff x="3036825" y="3764872"/>
            <a:chExt cx="1120076" cy="2334974"/>
          </a:xfrm>
        </p:grpSpPr>
        <p:sp>
          <p:nvSpPr>
            <p:cNvPr id="63" name="Rectangle 62"/>
            <p:cNvSpPr/>
            <p:nvPr/>
          </p:nvSpPr>
          <p:spPr>
            <a:xfrm>
              <a:off x="3036825" y="3764872"/>
              <a:ext cx="1120076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cxnSp>
        <p:nvCxnSpPr>
          <p:cNvPr id="66" name="Straight Connector 65"/>
          <p:cNvCxnSpPr>
            <a:stCxn id="139" idx="1"/>
          </p:cNvCxnSpPr>
          <p:nvPr/>
        </p:nvCxnSpPr>
        <p:spPr>
          <a:xfrm>
            <a:off x="1855402" y="2880103"/>
            <a:ext cx="192890" cy="6809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139" idx="1"/>
          </p:cNvCxnSpPr>
          <p:nvPr/>
        </p:nvCxnSpPr>
        <p:spPr>
          <a:xfrm>
            <a:off x="1855402" y="2880103"/>
            <a:ext cx="192890" cy="6955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048292" y="2147734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048292" y="2147734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1259506" y="2458735"/>
            <a:ext cx="1235976" cy="1269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259506" y="2458735"/>
            <a:ext cx="941186" cy="1269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367721" y="2227450"/>
            <a:ext cx="1127761" cy="15006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367721" y="2227450"/>
            <a:ext cx="832971" cy="15006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933287" y="2459038"/>
            <a:ext cx="1015683" cy="12690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991112" y="2617336"/>
            <a:ext cx="599684" cy="12947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3377447" y="2725682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3377447" y="2725682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endCxn id="56" idx="1"/>
          </p:cNvCxnSpPr>
          <p:nvPr/>
        </p:nvCxnSpPr>
        <p:spPr>
          <a:xfrm flipH="1">
            <a:off x="3466094" y="2458735"/>
            <a:ext cx="638695" cy="1580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endCxn id="56" idx="1"/>
          </p:cNvCxnSpPr>
          <p:nvPr/>
        </p:nvCxnSpPr>
        <p:spPr>
          <a:xfrm flipH="1">
            <a:off x="3466094" y="2458735"/>
            <a:ext cx="638695" cy="1580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endCxn id="57" idx="0"/>
          </p:cNvCxnSpPr>
          <p:nvPr/>
        </p:nvCxnSpPr>
        <p:spPr>
          <a:xfrm>
            <a:off x="3001248" y="2691443"/>
            <a:ext cx="1123759" cy="10714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3001248" y="2691443"/>
            <a:ext cx="491461" cy="12314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4896859" y="1980738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4896859" y="1980738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5507923" y="2305743"/>
            <a:ext cx="51925" cy="16171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endCxn id="60" idx="0"/>
          </p:cNvCxnSpPr>
          <p:nvPr/>
        </p:nvCxnSpPr>
        <p:spPr>
          <a:xfrm flipH="1">
            <a:off x="5133454" y="2305743"/>
            <a:ext cx="328283" cy="14604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 flipH="1">
            <a:off x="4046502" y="2435133"/>
            <a:ext cx="90795" cy="12929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2448472" y="2227450"/>
            <a:ext cx="51925" cy="20194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2185313" y="2227450"/>
            <a:ext cx="216974" cy="19193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790329" y="3578974"/>
            <a:ext cx="1221587" cy="2334974"/>
            <a:chOff x="3036824" y="3764872"/>
            <a:chExt cx="1221587" cy="2334974"/>
          </a:xfrm>
        </p:grpSpPr>
        <p:sp>
          <p:nvSpPr>
            <p:cNvPr id="59" name="Rectangle 58"/>
            <p:cNvSpPr/>
            <p:nvPr/>
          </p:nvSpPr>
          <p:spPr>
            <a:xfrm>
              <a:off x="3036824" y="3764872"/>
              <a:ext cx="1221587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cxnSp>
        <p:nvCxnSpPr>
          <p:cNvPr id="133" name="Straight Connector 132"/>
          <p:cNvCxnSpPr/>
          <p:nvPr/>
        </p:nvCxnSpPr>
        <p:spPr>
          <a:xfrm flipH="1">
            <a:off x="2622092" y="1844620"/>
            <a:ext cx="37668" cy="18179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 flipH="1">
            <a:off x="2448472" y="1844620"/>
            <a:ext cx="211289" cy="18834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143512" y="3575698"/>
            <a:ext cx="1759608" cy="233497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endParaRPr lang="en-US" dirty="0" smtClean="0">
              <a:latin typeface="Calibri" panose="020F0502020204030204" pitchFamily="34" charset="0"/>
              <a:cs typeface="Sweet Sans Pro Medium" pitchFamily="50" charset="0"/>
            </a:endParaRPr>
          </a:p>
          <a:p>
            <a:pPr algn="ctr"/>
            <a:r>
              <a:rPr lang="en-US" dirty="0" smtClean="0">
                <a:latin typeface="Calibri" panose="020F0502020204030204" pitchFamily="34" charset="0"/>
                <a:cs typeface="Sweet Sans Pro Medium" pitchFamily="50" charset="0"/>
              </a:rPr>
              <a:t>TempDB data file</a:t>
            </a:r>
            <a:endParaRPr lang="en-US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3274903" y="3578974"/>
            <a:ext cx="1234035" cy="2334974"/>
            <a:chOff x="3036825" y="3764872"/>
            <a:chExt cx="1120076" cy="2334974"/>
          </a:xfrm>
        </p:grpSpPr>
        <p:sp>
          <p:nvSpPr>
            <p:cNvPr id="55" name="Rectangle 54"/>
            <p:cNvSpPr/>
            <p:nvPr/>
          </p:nvSpPr>
          <p:spPr>
            <a:xfrm>
              <a:off x="3036825" y="3764872"/>
              <a:ext cx="1120076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sp>
        <p:nvSpPr>
          <p:cNvPr id="72" name="Rounded Rectangle 71"/>
          <p:cNvSpPr/>
          <p:nvPr/>
        </p:nvSpPr>
        <p:spPr>
          <a:xfrm>
            <a:off x="1632797" y="3689760"/>
            <a:ext cx="339178" cy="546392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Calibri" panose="020F0502020204030204" pitchFamily="34" charset="0"/>
                <a:cs typeface="Sweet Sans Pro Medium" pitchFamily="50" charset="0"/>
              </a:rPr>
              <a:t>PFS</a:t>
            </a:r>
          </a:p>
        </p:txBody>
      </p:sp>
      <p:sp>
        <p:nvSpPr>
          <p:cNvPr id="73" name="Rounded Rectangle 72"/>
          <p:cNvSpPr/>
          <p:nvPr/>
        </p:nvSpPr>
        <p:spPr>
          <a:xfrm>
            <a:off x="2061272" y="3686484"/>
            <a:ext cx="339178" cy="546392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latin typeface="Calibri" panose="020F0502020204030204" pitchFamily="34" charset="0"/>
                <a:cs typeface="Sweet Sans Pro Medium" pitchFamily="50" charset="0"/>
              </a:rPr>
              <a:t>S</a:t>
            </a:r>
          </a:p>
          <a:p>
            <a:pPr algn="ctr"/>
            <a:r>
              <a:rPr lang="en-US" sz="900" dirty="0" smtClean="0">
                <a:latin typeface="Calibri" panose="020F0502020204030204" pitchFamily="34" charset="0"/>
                <a:cs typeface="Sweet Sans Pro Medium" pitchFamily="50" charset="0"/>
              </a:rPr>
              <a:t>GAM</a:t>
            </a:r>
            <a:endParaRPr lang="en-US" sz="9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4970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1" name="Straight Connector 130"/>
          <p:cNvCxnSpPr/>
          <p:nvPr/>
        </p:nvCxnSpPr>
        <p:spPr>
          <a:xfrm>
            <a:off x="6469822" y="2157588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6469822" y="2157588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endCxn id="65" idx="0"/>
          </p:cNvCxnSpPr>
          <p:nvPr/>
        </p:nvCxnSpPr>
        <p:spPr>
          <a:xfrm flipH="1">
            <a:off x="7000566" y="2829438"/>
            <a:ext cx="370275" cy="9052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endCxn id="64" idx="0"/>
          </p:cNvCxnSpPr>
          <p:nvPr/>
        </p:nvCxnSpPr>
        <p:spPr>
          <a:xfrm flipH="1">
            <a:off x="6545290" y="2829438"/>
            <a:ext cx="825552" cy="9085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6917012" y="2510789"/>
            <a:ext cx="187691" cy="13762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>
            <a:off x="6676229" y="2510789"/>
            <a:ext cx="162544" cy="13795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/>
          <p:nvPr/>
        </p:nvCxnSpPr>
        <p:spPr>
          <a:xfrm>
            <a:off x="3434688" y="2303436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>
            <a:off x="3434688" y="2303436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Cloud 141"/>
          <p:cNvSpPr/>
          <p:nvPr/>
        </p:nvSpPr>
        <p:spPr>
          <a:xfrm>
            <a:off x="2474774" y="211948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 even tempdb data files</a:t>
            </a:r>
            <a:endParaRPr lang="en-US" dirty="0"/>
          </a:p>
        </p:txBody>
      </p:sp>
      <p:sp>
        <p:nvSpPr>
          <p:cNvPr id="106" name="Cloud 105"/>
          <p:cNvSpPr/>
          <p:nvPr/>
        </p:nvSpPr>
        <p:spPr>
          <a:xfrm>
            <a:off x="2754117" y="2199196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3450135" y="1887603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5" name="Cloud 134"/>
          <p:cNvSpPr/>
          <p:nvPr/>
        </p:nvSpPr>
        <p:spPr>
          <a:xfrm>
            <a:off x="728825" y="2040003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6" name="Cloud 135"/>
          <p:cNvSpPr/>
          <p:nvPr/>
        </p:nvSpPr>
        <p:spPr>
          <a:xfrm>
            <a:off x="2835526" y="1728410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7" name="Cloud 136"/>
          <p:cNvSpPr/>
          <p:nvPr/>
        </p:nvSpPr>
        <p:spPr>
          <a:xfrm>
            <a:off x="4374066" y="1362431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8" name="Cloud 137"/>
          <p:cNvSpPr/>
          <p:nvPr/>
        </p:nvSpPr>
        <p:spPr>
          <a:xfrm>
            <a:off x="4910033" y="1807295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39" name="Cloud 138"/>
          <p:cNvSpPr/>
          <p:nvPr/>
        </p:nvSpPr>
        <p:spPr>
          <a:xfrm>
            <a:off x="1157300" y="2229327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0" name="Cloud 139"/>
          <p:cNvSpPr/>
          <p:nvPr/>
        </p:nvSpPr>
        <p:spPr>
          <a:xfrm>
            <a:off x="6295033" y="1606141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1" name="Cloud 140"/>
          <p:cNvSpPr/>
          <p:nvPr/>
        </p:nvSpPr>
        <p:spPr>
          <a:xfrm>
            <a:off x="6693417" y="1965896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3" name="Cloud 142"/>
          <p:cNvSpPr/>
          <p:nvPr/>
        </p:nvSpPr>
        <p:spPr>
          <a:xfrm>
            <a:off x="7054163" y="2277489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4" name="Cloud 143"/>
          <p:cNvSpPr/>
          <p:nvPr/>
        </p:nvSpPr>
        <p:spPr>
          <a:xfrm>
            <a:off x="4891081" y="1416817"/>
            <a:ext cx="975361" cy="4707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5" name="Cloud 144"/>
          <p:cNvSpPr/>
          <p:nvPr/>
        </p:nvSpPr>
        <p:spPr>
          <a:xfrm>
            <a:off x="466342" y="1674024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sp>
        <p:nvSpPr>
          <p:cNvPr id="146" name="Cloud 145"/>
          <p:cNvSpPr/>
          <p:nvPr/>
        </p:nvSpPr>
        <p:spPr>
          <a:xfrm>
            <a:off x="1216505" y="1654303"/>
            <a:ext cx="975361" cy="623186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Calibri" panose="020F0502020204030204" pitchFamily="34" charset="0"/>
                <a:cs typeface="Sweet Sans Pro Medium" pitchFamily="50" charset="0"/>
              </a:rPr>
              <a:t>Query</a:t>
            </a:r>
            <a:endParaRPr lang="en-US" sz="1100" dirty="0">
              <a:latin typeface="Calibri" panose="020F0502020204030204" pitchFamily="34" charset="0"/>
              <a:cs typeface="Sweet Sans Pro Medium" pitchFamily="50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6180703" y="3550720"/>
            <a:ext cx="1190137" cy="2334974"/>
            <a:chOff x="3036825" y="3764872"/>
            <a:chExt cx="1120076" cy="2334974"/>
          </a:xfrm>
        </p:grpSpPr>
        <p:sp>
          <p:nvSpPr>
            <p:cNvPr id="63" name="Rectangle 62"/>
            <p:cNvSpPr/>
            <p:nvPr/>
          </p:nvSpPr>
          <p:spPr>
            <a:xfrm>
              <a:off x="3036825" y="3764872"/>
              <a:ext cx="1120076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cxnSp>
        <p:nvCxnSpPr>
          <p:cNvPr id="66" name="Straight Connector 65"/>
          <p:cNvCxnSpPr>
            <a:stCxn id="139" idx="1"/>
            <a:endCxn id="3" idx="0"/>
          </p:cNvCxnSpPr>
          <p:nvPr/>
        </p:nvCxnSpPr>
        <p:spPr>
          <a:xfrm>
            <a:off x="1644981" y="2851849"/>
            <a:ext cx="422220" cy="6955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139" idx="1"/>
          </p:cNvCxnSpPr>
          <p:nvPr/>
        </p:nvCxnSpPr>
        <p:spPr>
          <a:xfrm>
            <a:off x="1644981" y="2851849"/>
            <a:ext cx="192890" cy="69559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1837871" y="2119480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1837871" y="2119480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1049085" y="2430481"/>
            <a:ext cx="1235976" cy="1269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049085" y="2430481"/>
            <a:ext cx="941186" cy="12693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1157300" y="2199196"/>
            <a:ext cx="1127761" cy="15006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1157300" y="2199196"/>
            <a:ext cx="832971" cy="15006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441703" y="3547444"/>
            <a:ext cx="1250996" cy="2334974"/>
            <a:chOff x="3036825" y="3764872"/>
            <a:chExt cx="1120076" cy="2334974"/>
          </a:xfrm>
        </p:grpSpPr>
        <p:sp>
          <p:nvSpPr>
            <p:cNvPr id="3" name="Rectangle 2"/>
            <p:cNvSpPr/>
            <p:nvPr/>
          </p:nvSpPr>
          <p:spPr>
            <a:xfrm>
              <a:off x="3036825" y="3764872"/>
              <a:ext cx="1120076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cxnSp>
        <p:nvCxnSpPr>
          <p:cNvPr id="97" name="Straight Connector 96"/>
          <p:cNvCxnSpPr/>
          <p:nvPr/>
        </p:nvCxnSpPr>
        <p:spPr>
          <a:xfrm>
            <a:off x="3282288" y="2151036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282288" y="2151036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3167026" y="2697428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3167026" y="2697428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endCxn id="56" idx="1"/>
          </p:cNvCxnSpPr>
          <p:nvPr/>
        </p:nvCxnSpPr>
        <p:spPr>
          <a:xfrm flipH="1">
            <a:off x="3238017" y="2430481"/>
            <a:ext cx="656349" cy="1580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>
            <a:endCxn id="56" idx="1"/>
          </p:cNvCxnSpPr>
          <p:nvPr/>
        </p:nvCxnSpPr>
        <p:spPr>
          <a:xfrm flipH="1">
            <a:off x="3238017" y="2430481"/>
            <a:ext cx="656349" cy="158066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endCxn id="57" idx="0"/>
          </p:cNvCxnSpPr>
          <p:nvPr/>
        </p:nvCxnSpPr>
        <p:spPr>
          <a:xfrm>
            <a:off x="2790827" y="2663189"/>
            <a:ext cx="1045254" cy="10714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2790827" y="2663189"/>
            <a:ext cx="491461" cy="12314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2962454" y="3550720"/>
            <a:ext cx="1222104" cy="2334974"/>
            <a:chOff x="2934797" y="3764872"/>
            <a:chExt cx="1222104" cy="2334974"/>
          </a:xfrm>
        </p:grpSpPr>
        <p:sp>
          <p:nvSpPr>
            <p:cNvPr id="55" name="Rectangle 54"/>
            <p:cNvSpPr/>
            <p:nvPr/>
          </p:nvSpPr>
          <p:spPr>
            <a:xfrm>
              <a:off x="2934797" y="3764872"/>
              <a:ext cx="1222104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  <p:cxnSp>
        <p:nvCxnSpPr>
          <p:cNvPr id="113" name="Straight Connector 112"/>
          <p:cNvCxnSpPr/>
          <p:nvPr/>
        </p:nvCxnSpPr>
        <p:spPr>
          <a:xfrm>
            <a:off x="4686438" y="1952484"/>
            <a:ext cx="44719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4686438" y="1952484"/>
            <a:ext cx="152400" cy="15803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5297502" y="2277489"/>
            <a:ext cx="51925" cy="161712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endCxn id="60" idx="0"/>
          </p:cNvCxnSpPr>
          <p:nvPr/>
        </p:nvCxnSpPr>
        <p:spPr>
          <a:xfrm flipH="1">
            <a:off x="4974024" y="2277489"/>
            <a:ext cx="277293" cy="14604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5355781" y="1780518"/>
            <a:ext cx="51925" cy="201943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 flipH="1">
            <a:off x="5092622" y="1780518"/>
            <a:ext cx="216974" cy="19193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579908" y="3550720"/>
            <a:ext cx="1286533" cy="2334974"/>
            <a:chOff x="3036825" y="3764872"/>
            <a:chExt cx="1120076" cy="2334974"/>
          </a:xfrm>
        </p:grpSpPr>
        <p:sp>
          <p:nvSpPr>
            <p:cNvPr id="59" name="Rectangle 58"/>
            <p:cNvSpPr/>
            <p:nvPr/>
          </p:nvSpPr>
          <p:spPr>
            <a:xfrm>
              <a:off x="3036825" y="3764872"/>
              <a:ext cx="1120076" cy="23349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rtlCol="0" anchor="ctr"/>
            <a:lstStyle/>
            <a:p>
              <a:pPr algn="ctr"/>
              <a:endParaRPr lang="en-US" dirty="0" smtClean="0">
                <a:latin typeface="Calibri" panose="020F0502020204030204" pitchFamily="34" charset="0"/>
                <a:cs typeface="Sweet Sans Pro Medium" pitchFamily="50" charset="0"/>
              </a:endParaRPr>
            </a:p>
            <a:p>
              <a:pPr algn="ctr"/>
              <a:r>
                <a:rPr lang="en-US" dirty="0" smtClean="0">
                  <a:latin typeface="Calibri" panose="020F0502020204030204" pitchFamily="34" charset="0"/>
                  <a:cs typeface="Sweet Sans Pro Medium" pitchFamily="50" charset="0"/>
                </a:rPr>
                <a:t>TempDB data file</a:t>
              </a:r>
              <a:endParaRPr lang="en-US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3210360" y="3952104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Calibri" panose="020F0502020204030204" pitchFamily="34" charset="0"/>
                  <a:cs typeface="Sweet Sans Pro Medium" pitchFamily="50" charset="0"/>
                </a:rPr>
                <a:t>PFS</a:t>
              </a: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3638835" y="3948828"/>
              <a:ext cx="339178" cy="54639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S</a:t>
              </a:r>
            </a:p>
            <a:p>
              <a:pPr algn="ctr"/>
              <a:r>
                <a:rPr lang="en-US" sz="900" dirty="0" smtClean="0">
                  <a:latin typeface="Calibri" panose="020F0502020204030204" pitchFamily="34" charset="0"/>
                  <a:cs typeface="Sweet Sans Pro Medium" pitchFamily="50" charset="0"/>
                </a:rPr>
                <a:t>GAM</a:t>
              </a:r>
              <a:endParaRPr lang="en-US" sz="900" dirty="0">
                <a:latin typeface="Calibri" panose="020F0502020204030204" pitchFamily="34" charset="0"/>
                <a:cs typeface="Sweet Sans Pro Medium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346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settings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86980"/>
            <a:ext cx="9144000" cy="16325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99806"/>
            <a:ext cx="9144000" cy="225972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9463" y="1208829"/>
            <a:ext cx="4424461" cy="478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sp_whoisactive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9463" y="3223991"/>
            <a:ext cx="4424461" cy="478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sp_AskBrent®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769582" y="2581548"/>
            <a:ext cx="1849853" cy="338554"/>
          </a:xfrm>
          <a:prstGeom prst="rect">
            <a:avLst/>
          </a:prstGeom>
          <a:noFill/>
          <a:ln>
            <a:solidFill>
              <a:srgbClr val="ED1C2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endParaRPr lang="en-US" sz="16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71583" y="3876630"/>
            <a:ext cx="2029316" cy="338554"/>
          </a:xfrm>
          <a:prstGeom prst="rect">
            <a:avLst/>
          </a:prstGeom>
          <a:noFill/>
          <a:ln>
            <a:solidFill>
              <a:srgbClr val="ED1C2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endParaRPr lang="en-US" sz="16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79671"/>
      </p:ext>
    </p:extLst>
  </p:cSld>
  <p:clrMapOvr>
    <a:masterClrMapping/>
  </p:clrMapOvr>
  <p:transition>
    <p:fade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 tempdb data files, </a:t>
            </a:r>
            <a:br>
              <a:rPr lang="en-US" dirty="0" smtClean="0"/>
            </a:br>
            <a:r>
              <a:rPr lang="en-US" dirty="0" smtClean="0"/>
              <a:t>Cost Threshold at 50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5632"/>
            <a:ext cx="9144000" cy="13873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463" y="1298555"/>
            <a:ext cx="4424461" cy="478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sp_whoisactive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463" y="3313717"/>
            <a:ext cx="4424461" cy="478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sp_AskBrent®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54414"/>
            <a:ext cx="9144000" cy="19816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804093" y="2480981"/>
            <a:ext cx="1780828" cy="338554"/>
          </a:xfrm>
          <a:prstGeom prst="rect">
            <a:avLst/>
          </a:prstGeom>
          <a:noFill/>
          <a:ln>
            <a:solidFill>
              <a:srgbClr val="ED1C2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endParaRPr lang="en-US" sz="16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09461" y="4015057"/>
            <a:ext cx="2188072" cy="338554"/>
          </a:xfrm>
          <a:prstGeom prst="rect">
            <a:avLst/>
          </a:prstGeom>
          <a:noFill/>
          <a:ln>
            <a:solidFill>
              <a:srgbClr val="ED1C2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endParaRPr lang="en-US" sz="16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116695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685800" y="533400"/>
            <a:ext cx="7772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-13873163" rtl="0" eaLnBrk="1" fontAlgn="base" hangingPunct="1">
              <a:spcBef>
                <a:spcPct val="0"/>
              </a:spcBef>
              <a:spcAft>
                <a:spcPct val="0"/>
              </a:spcAft>
              <a:defRPr lang="en-US" sz="3200" b="1">
                <a:solidFill>
                  <a:srgbClr val="22AFE7"/>
                </a:solidFill>
                <a:latin typeface="Calibri Light" pitchFamily="34" charset="0"/>
                <a:ea typeface="+mj-ea"/>
                <a:cs typeface="Segoe UI" pitchFamily="34" charset="0"/>
              </a:defRPr>
            </a:lvl1pPr>
            <a:lvl2pPr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  <a:cs typeface="Segoe UI" pitchFamily="34" charset="0"/>
              </a:defRPr>
            </a:lvl2pPr>
            <a:lvl3pPr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  <a:cs typeface="Segoe UI" pitchFamily="34" charset="0"/>
              </a:defRPr>
            </a:lvl3pPr>
            <a:lvl4pPr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  <a:cs typeface="Segoe UI" pitchFamily="34" charset="0"/>
              </a:defRPr>
            </a:lvl4pPr>
            <a:lvl5pPr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Calibri" pitchFamily="34" charset="0"/>
                <a:cs typeface="Segoe UI" pitchFamily="34" charset="0"/>
              </a:defRPr>
            </a:lvl5pPr>
            <a:lvl6pPr marL="4572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6pPr>
            <a:lvl7pPr marL="9144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7pPr>
            <a:lvl8pPr marL="13716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8pPr>
            <a:lvl9pPr marL="18288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9pPr>
          </a:lstStyle>
          <a:p>
            <a:pPr>
              <a:defRPr/>
            </a:pPr>
            <a:r>
              <a:rPr lang="en-US" sz="4000" kern="0" dirty="0" err="1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lang="en-US" kern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Session PRECON03</a:t>
            </a:r>
            <a:r>
              <a:rPr lang="en-US" kern="0" dirty="0" smtClean="0">
                <a:latin typeface="+mj-lt"/>
                <a:cs typeface="Mangal" pitchFamily="18" charset="0"/>
              </a:rPr>
              <a:t/>
            </a:r>
            <a:br>
              <a:rPr lang="en-US" kern="0" dirty="0" smtClean="0">
                <a:latin typeface="+mj-lt"/>
                <a:cs typeface="Mangal" pitchFamily="18" charset="0"/>
              </a:rPr>
            </a:br>
            <a:r>
              <a:rPr lang="en-US" kern="0" dirty="0" smtClean="0">
                <a:latin typeface="+mj-lt"/>
                <a:cs typeface="Mangal" pitchFamily="18" charset="0"/>
              </a:rPr>
              <a:t/>
            </a:r>
            <a:br>
              <a:rPr lang="en-US" kern="0" dirty="0" smtClean="0">
                <a:latin typeface="+mj-lt"/>
                <a:cs typeface="Mangal" pitchFamily="18" charset="0"/>
              </a:rPr>
            </a:br>
            <a:endParaRPr lang="en-US" kern="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cs typeface="Mangal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2438400"/>
          </a:xfrm>
        </p:spPr>
        <p:txBody>
          <a:bodyPr/>
          <a:lstStyle/>
          <a:p>
            <a:r>
              <a:rPr lang="en-US" sz="3600" dirty="0" smtClean="0">
                <a:latin typeface="Calibri" panose="020F0502020204030204" pitchFamily="34" charset="0"/>
              </a:rPr>
              <a:t>Tackling an Unknown Environment</a:t>
            </a:r>
            <a:br>
              <a:rPr lang="en-US" sz="3600" dirty="0" smtClean="0">
                <a:latin typeface="Calibri" panose="020F0502020204030204" pitchFamily="34" charset="0"/>
              </a:rPr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5" name="Subtitle 3"/>
          <p:cNvSpPr>
            <a:spLocks noGrp="1"/>
          </p:cNvSpPr>
          <p:nvPr>
            <p:ph type="subTitle" idx="1"/>
          </p:nvPr>
        </p:nvSpPr>
        <p:spPr>
          <a:xfrm>
            <a:off x="2060275" y="3785339"/>
            <a:ext cx="6400800" cy="1295400"/>
          </a:xfrm>
        </p:spPr>
        <p:txBody>
          <a:bodyPr/>
          <a:lstStyle/>
          <a:p>
            <a:r>
              <a:rPr lang="en-US" dirty="0" smtClean="0"/>
              <a:t>Jeremiah </a:t>
            </a:r>
            <a:r>
              <a:rPr lang="en-US" dirty="0" err="1" smtClean="0"/>
              <a:t>Peschka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jeremiah@brentozar.com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76400" y="209927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+mj-lt"/>
              </a:rPr>
              <a:t>- OR -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How to apply mid 20th century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social psychology to the maintenance</a:t>
            </a:r>
            <a:br>
              <a:rPr lang="en-US" dirty="0">
                <a:latin typeface="+mj-lt"/>
              </a:rPr>
            </a:br>
            <a:r>
              <a:rPr lang="en-US" dirty="0">
                <a:latin typeface="+mj-lt"/>
              </a:rPr>
              <a:t>of production databases</a:t>
            </a:r>
          </a:p>
        </p:txBody>
      </p:sp>
    </p:spTree>
    <p:extLst>
      <p:ext uri="{BB962C8B-B14F-4D97-AF65-F5344CB8AC3E}">
        <p14:creationId xmlns:p14="http://schemas.microsoft.com/office/powerpoint/2010/main" val="517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Terrible Tempdb Workload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006756"/>
              </p:ext>
            </p:extLst>
          </p:nvPr>
        </p:nvGraphicFramePr>
        <p:xfrm>
          <a:off x="559097" y="1288336"/>
          <a:ext cx="8213897" cy="43586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526292"/>
                <a:gridCol w="3782534"/>
                <a:gridCol w="1905071"/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Configuration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Top Wait Stats </a:t>
                      </a:r>
                      <a:br>
                        <a:rPr lang="en-US" sz="1400" dirty="0" smtClean="0"/>
                      </a:br>
                      <a:r>
                        <a:rPr lang="en-US" sz="1400" dirty="0" smtClean="0"/>
                        <a:t>(30</a:t>
                      </a:r>
                      <a:r>
                        <a:rPr lang="en-US" sz="1400" baseline="0" dirty="0" smtClean="0"/>
                        <a:t> second sample)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Avg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Batch Requests</a:t>
                      </a:r>
                      <a:r>
                        <a:rPr lang="en-US" sz="1400" baseline="0" dirty="0" smtClean="0"/>
                        <a:t> / Min</a:t>
                      </a:r>
                      <a:endParaRPr lang="en-US" sz="1400" dirty="0"/>
                    </a:p>
                  </a:txBody>
                  <a:tcPr anchor="ctr"/>
                </a:tc>
              </a:tr>
              <a:tr h="41643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 tempdb file</a:t>
                      </a:r>
                      <a:r>
                        <a:rPr lang="en-US" sz="1200" baseline="0" dirty="0" smtClean="0"/>
                        <a:t> (default)</a:t>
                      </a:r>
                    </a:p>
                    <a:p>
                      <a:r>
                        <a:rPr lang="en-US" sz="1200" baseline="0" dirty="0" smtClean="0"/>
                        <a:t>Cost threshold 5 (default)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CXPACKET		506.2</a:t>
                      </a:r>
                    </a:p>
                    <a:p>
                      <a:pPr algn="l"/>
                      <a:r>
                        <a:rPr lang="en-US" sz="1000" dirty="0" smtClean="0"/>
                        <a:t>PAGELATCH_UP		317.6</a:t>
                      </a:r>
                    </a:p>
                    <a:p>
                      <a:pPr algn="l"/>
                      <a:r>
                        <a:rPr lang="en-US" sz="1000" dirty="0" smtClean="0"/>
                        <a:t>PAGELATCH_SH		64.4</a:t>
                      </a:r>
                      <a:endParaRPr lang="en-US" sz="10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642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 tempdb file</a:t>
                      </a:r>
                      <a:r>
                        <a:rPr lang="en-US" sz="1200" baseline="0" dirty="0" smtClean="0"/>
                        <a:t> (default)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PAGELATCH_UP		68.0</a:t>
                      </a:r>
                    </a:p>
                    <a:p>
                      <a:pPr algn="l"/>
                      <a:r>
                        <a:rPr lang="en-US" sz="1000" dirty="0" smtClean="0"/>
                        <a:t>SOS_SCHEDULER_YIELD	14.8</a:t>
                      </a:r>
                    </a:p>
                    <a:p>
                      <a:pPr algn="l"/>
                      <a:r>
                        <a:rPr lang="en-US" sz="1000" dirty="0" smtClean="0"/>
                        <a:t>PAGELATCH_SH		9.0</a:t>
                      </a:r>
                      <a:endParaRPr lang="en-US" sz="10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1,631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4 tempdb files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PAGELATCH_UP		63.1</a:t>
                      </a:r>
                    </a:p>
                    <a:p>
                      <a:pPr algn="l"/>
                      <a:r>
                        <a:rPr lang="en-US" sz="1000" dirty="0" smtClean="0"/>
                        <a:t>SOS_SCHEDULER_YIELD	18.7</a:t>
                      </a:r>
                    </a:p>
                    <a:p>
                      <a:pPr algn="l"/>
                      <a:r>
                        <a:rPr lang="en-US" sz="1000" dirty="0" smtClean="0"/>
                        <a:t>PAGELATCH_SH		9.9</a:t>
                      </a:r>
                      <a:endParaRPr lang="en-US" sz="10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1,742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8 tempdb files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PAGELATCH_UP		50.0</a:t>
                      </a:r>
                    </a:p>
                    <a:p>
                      <a:pPr algn="l"/>
                      <a:r>
                        <a:rPr lang="en-US" sz="1000" dirty="0" smtClean="0"/>
                        <a:t>SOS_SCHEDULER_YIELD	21.9</a:t>
                      </a:r>
                    </a:p>
                    <a:p>
                      <a:pPr algn="l"/>
                      <a:r>
                        <a:rPr lang="en-US" sz="1000" dirty="0" smtClean="0"/>
                        <a:t>PAGELATCH_SH		7.4</a:t>
                      </a:r>
                      <a:endParaRPr lang="en-US" sz="1000" dirty="0" smtClean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2,713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20 tempdb files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PAGELATCH_UP		32.2</a:t>
                      </a:r>
                    </a:p>
                    <a:p>
                      <a:pPr algn="l"/>
                      <a:r>
                        <a:rPr lang="en-US" sz="1000" dirty="0" smtClean="0"/>
                        <a:t>SOS_SCHEDULER_YIELD	27.8</a:t>
                      </a:r>
                    </a:p>
                    <a:p>
                      <a:pPr algn="l"/>
                      <a:r>
                        <a:rPr lang="en-US" sz="1000" dirty="0" smtClean="0"/>
                        <a:t>PAGELATCH_SH		8.2</a:t>
                      </a:r>
                      <a:endParaRPr lang="en-US" sz="10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3,155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40 tempdb files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SOS_SCHEDULER_YIELD	34.3</a:t>
                      </a:r>
                    </a:p>
                    <a:p>
                      <a:pPr algn="l"/>
                      <a:r>
                        <a:rPr lang="en-US" sz="1000" dirty="0" smtClean="0"/>
                        <a:t>PAGELATCH_UP		17.6</a:t>
                      </a:r>
                    </a:p>
                    <a:p>
                      <a:pPr algn="l"/>
                      <a:r>
                        <a:rPr lang="en-US" sz="1000" dirty="0" smtClean="0"/>
                        <a:t>PAGELATCH_EX		8.4</a:t>
                      </a:r>
                      <a:endParaRPr lang="en-US" sz="10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3,575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baseline="0" dirty="0" smtClean="0"/>
                        <a:t>60 tempdb files</a:t>
                      </a:r>
                    </a:p>
                    <a:p>
                      <a:r>
                        <a:rPr lang="en-US" sz="1200" baseline="0" dirty="0" smtClean="0"/>
                        <a:t>cost threshold 50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/>
                        <a:t>SOS_SCHEDULER_YIELD	40.3</a:t>
                      </a:r>
                    </a:p>
                    <a:p>
                      <a:pPr algn="l"/>
                      <a:r>
                        <a:rPr lang="en-US" sz="1000" dirty="0" smtClean="0"/>
                        <a:t>PAGELATCH_EX		10.5</a:t>
                      </a:r>
                    </a:p>
                    <a:p>
                      <a:pPr algn="l"/>
                      <a:r>
                        <a:rPr lang="en-US" sz="1000" dirty="0" smtClean="0"/>
                        <a:t>PAGELATCH_SH		7.7</a:t>
                      </a:r>
                      <a:endParaRPr lang="en-US" sz="10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3,394</a:t>
                      </a:r>
                      <a:endParaRPr lang="en-US" sz="1200" dirty="0"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222594"/>
      </p:ext>
    </p:extLst>
  </p:cSld>
  <p:clrMapOvr>
    <a:masterClrMapping/>
  </p:clrMapOvr>
  <p:transition/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379" y="3651158"/>
            <a:ext cx="5770128" cy="2098208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No PAGEIOLATCH waits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Didn’t see slow storage read and write times in sp_AskBrent</a:t>
            </a:r>
            <a:endParaRPr lang="en-US" dirty="0"/>
          </a:p>
        </p:txBody>
      </p:sp>
      <p:sp>
        <p:nvSpPr>
          <p:cNvPr id="4" name="Oval Callout 3"/>
          <p:cNvSpPr/>
          <p:nvPr/>
        </p:nvSpPr>
        <p:spPr>
          <a:xfrm>
            <a:off x="2754379" y="1200021"/>
            <a:ext cx="3150702" cy="1687884"/>
          </a:xfrm>
          <a:prstGeom prst="wedgeEllipseCallout">
            <a:avLst>
              <a:gd name="adj1" fmla="val -68706"/>
              <a:gd name="adj2" fmla="val 456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How did you know it wasn’t slow storage?</a:t>
            </a:r>
            <a:endParaRPr lang="en-US" sz="24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5" name="Picture 4" descr="sam-san-admin-shutterstock_145213843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6" y="1506019"/>
            <a:ext cx="2352145" cy="454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32453"/>
      </p:ext>
    </p:extLst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64" y="926212"/>
            <a:ext cx="3953809" cy="4827526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sp_Blitz® warns if you just have one, or if they’re unevenly sized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You can check your count anytime:</a:t>
            </a:r>
          </a:p>
          <a:p>
            <a:pPr marL="393131" lvl="1" indent="0">
              <a:buNone/>
            </a:pPr>
            <a:r>
              <a:rPr lang="en-US" dirty="0" smtClean="0"/>
              <a:t>exec tempdb..</a:t>
            </a:r>
            <a:r>
              <a:rPr lang="en-US" dirty="0" err="1" smtClean="0"/>
              <a:t>sp_helpfile</a:t>
            </a:r>
            <a:endParaRPr lang="en-US" dirty="0" smtClean="0"/>
          </a:p>
          <a:p>
            <a:pPr indent="-164567"/>
            <a:r>
              <a:rPr lang="en-US" dirty="0" smtClean="0"/>
              <a:t>Be proactive and don’t just go with one tempdb data file– but don’t go crazy.</a:t>
            </a:r>
          </a:p>
          <a:p>
            <a:pPr indent="-164567"/>
            <a:r>
              <a:rPr lang="en-US" dirty="0" smtClean="0"/>
              <a:t>For general guidelines: </a:t>
            </a:r>
            <a:r>
              <a:rPr lang="en-US" dirty="0" smtClean="0">
                <a:solidFill>
                  <a:srgbClr val="ED1C24"/>
                </a:solidFill>
              </a:rPr>
              <a:t>BrentOzar.com/go/setup</a:t>
            </a:r>
            <a:endParaRPr lang="en-US" dirty="0">
              <a:solidFill>
                <a:srgbClr val="ED1C24"/>
              </a:solidFill>
            </a:endParaRPr>
          </a:p>
        </p:txBody>
      </p:sp>
      <p:pic>
        <p:nvPicPr>
          <p:cNvPr id="6" name="Picture 5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706" y="2041274"/>
            <a:ext cx="1613823" cy="4247189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4416273" y="910137"/>
            <a:ext cx="3150702" cy="1687884"/>
          </a:xfrm>
          <a:prstGeom prst="wedgeEllipseCallout">
            <a:avLst>
              <a:gd name="adj1" fmla="val 48937"/>
              <a:gd name="adj2" fmla="val 5257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Should we add tempdb files all the time?</a:t>
            </a:r>
            <a:endParaRPr lang="en-US" sz="24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239674"/>
      </p:ext>
    </p:extLst>
  </p:cSld>
  <p:clrMapOvr>
    <a:masterClrMapping/>
  </p:clrMapOvr>
  <p:transition/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Tools!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Responder Kit: BrentOzar.com/Responder</a:t>
            </a:r>
          </a:p>
          <a:p>
            <a:pPr lvl="1"/>
            <a:r>
              <a:rPr lang="en-US" dirty="0" smtClean="0"/>
              <a:t>This also has a “Wait Stats Since Startup” query</a:t>
            </a:r>
          </a:p>
          <a:p>
            <a:r>
              <a:rPr lang="en-US" dirty="0" smtClean="0"/>
              <a:t>sp_whoisactive: </a:t>
            </a:r>
          </a:p>
          <a:p>
            <a:pPr lvl="1"/>
            <a:r>
              <a:rPr lang="en-US" dirty="0" smtClean="0"/>
              <a:t>Written by Adam </a:t>
            </a:r>
            <a:r>
              <a:rPr lang="en-US" dirty="0" err="1" smtClean="0"/>
              <a:t>Machanic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Links to Adam’s site and a video to help get you started is at BrentOzar.com/go/active</a:t>
            </a:r>
          </a:p>
          <a:p>
            <a:r>
              <a:rPr lang="en-US" dirty="0" smtClean="0"/>
              <a:t>sp_AskBrent®: </a:t>
            </a:r>
          </a:p>
          <a:p>
            <a:pPr lvl="1"/>
            <a:r>
              <a:rPr lang="en-US" dirty="0" smtClean="0"/>
              <a:t>BrentOzar.com/</a:t>
            </a:r>
            <a:r>
              <a:rPr lang="en-US" dirty="0" err="1" smtClean="0"/>
              <a:t>AskBrent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481458"/>
      </p:ext>
    </p:extLst>
  </p:cSld>
  <p:clrMapOvr>
    <a:masterClrMapping/>
  </p:clrMapOvr>
  <p:transition>
    <p:fade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your performance troubleshooting process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7120312"/>
              </p:ext>
            </p:extLst>
          </p:nvPr>
        </p:nvGraphicFramePr>
        <p:xfrm>
          <a:off x="522260" y="1772252"/>
          <a:ext cx="8344290" cy="3215604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Build your starter First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Responder Kit – customize ours with what you’re comfortable with. Add items specific to your environment.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Get a buddy to test your First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Responder Kit. Even if they’re not a SQL Server specialist, you need a backup! Make sure this can be used when you’re way.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When things are slow, run 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sp_WhoIsActive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and look for wait stats on your queries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When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performance is bad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Take sp_AskBrent® samples and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use the Wait Stats Decoder Chart to identify the biggest bottlenecks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When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performance is bad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389323"/>
      </p:ext>
    </p:extLst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Baseline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6861206"/>
              </p:ext>
            </p:extLst>
          </p:nvPr>
        </p:nvGraphicFramePr>
        <p:xfrm>
          <a:off x="624450" y="1400364"/>
          <a:ext cx="8242099" cy="293599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60694"/>
                <a:gridCol w="5604158"/>
                <a:gridCol w="1477247"/>
              </a:tblGrid>
              <a:tr h="5459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1489944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Document your waits since startup using our ‘Triage Wait Stats in SQL Server’ Script at BrentOzar.com/Responder.</a:t>
                      </a:r>
                    </a:p>
                    <a:p>
                      <a:pPr algn="l" fontAlgn="b"/>
                      <a:r>
                        <a:rPr lang="en-US" sz="16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Start small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: Start with your most critical system and don’t over-engineer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collecting info you aren’t ready to use!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90011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Take sp_AskBrent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samples for 30 seconds (or perhaps longer) at critical periods and compare them to your baseline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657298"/>
      </p:ext>
    </p:extLst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Heavy Hitters:</a:t>
            </a:r>
            <a:br>
              <a:rPr lang="en-US" smtClean="0"/>
            </a:br>
            <a:r>
              <a:rPr lang="en-US" smtClean="0"/>
              <a:t>Examining Query Performance </a:t>
            </a:r>
            <a:br>
              <a:rPr lang="en-US" smtClean="0"/>
            </a:br>
            <a:r>
              <a:rPr lang="en-US" smtClean="0"/>
              <a:t>&amp; Memory Utilization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188051"/>
      </p:ext>
    </p:extLst>
  </p:cSld>
  <p:clrMapOvr>
    <a:masterClrMapping/>
  </p:clrMapOvr>
  <p:transition>
    <p:fade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look at memory?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track of which indexes are in memory</a:t>
            </a:r>
          </a:p>
          <a:p>
            <a:pPr marL="321457" indent="-321457"/>
            <a:r>
              <a:rPr lang="en-US" dirty="0" smtClean="0"/>
              <a:t>Verify that your indexing changes are working:</a:t>
            </a:r>
          </a:p>
          <a:p>
            <a:pPr marL="879184" lvl="1" indent="-321457"/>
            <a:r>
              <a:rPr lang="en-US" dirty="0" smtClean="0"/>
              <a:t>New indexes are being used </a:t>
            </a:r>
          </a:p>
          <a:p>
            <a:pPr marL="879184" lvl="1" indent="-321457"/>
            <a:r>
              <a:rPr lang="en-US" dirty="0" smtClean="0"/>
              <a:t>New indexes are staying in RAM</a:t>
            </a:r>
          </a:p>
          <a:p>
            <a:pPr marL="321457" indent="-32145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655879"/>
      </p:ext>
    </p:extLst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look at the plan cache?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expensive queries</a:t>
            </a:r>
          </a:p>
          <a:p>
            <a:pPr marL="879184" lvl="1" indent="-321457"/>
            <a:r>
              <a:rPr lang="en-US" dirty="0" smtClean="0"/>
              <a:t>What’s chewing up your CPU?</a:t>
            </a:r>
          </a:p>
          <a:p>
            <a:pPr marL="879184" lvl="1" indent="-321457"/>
            <a:r>
              <a:rPr lang="en-US" dirty="0" smtClean="0"/>
              <a:t>What’s performing a lot of reads?</a:t>
            </a:r>
          </a:p>
          <a:p>
            <a:pPr marL="321457" indent="-321457"/>
            <a:r>
              <a:rPr lang="en-US" dirty="0" smtClean="0"/>
              <a:t>Find frequently run queries</a:t>
            </a:r>
          </a:p>
          <a:p>
            <a:pPr marL="879184" lvl="1" indent="-321457"/>
            <a:r>
              <a:rPr lang="en-US" dirty="0" smtClean="0"/>
              <a:t>Fast queries that run constantly can hurt a server.</a:t>
            </a:r>
          </a:p>
          <a:p>
            <a:pPr marL="321457" indent="-321457"/>
            <a:r>
              <a:rPr lang="en-US" dirty="0" smtClean="0"/>
              <a:t>Watch the the plan cache</a:t>
            </a:r>
          </a:p>
          <a:p>
            <a:pPr marL="879184" lvl="1" indent="-321457"/>
            <a:r>
              <a:rPr lang="en-US" dirty="0" smtClean="0"/>
              <a:t>Track query compile time</a:t>
            </a:r>
          </a:p>
          <a:p>
            <a:pPr marL="879184" lvl="1" indent="-321457"/>
            <a:r>
              <a:rPr lang="en-US" dirty="0" smtClean="0"/>
              <a:t>Track query use time</a:t>
            </a:r>
          </a:p>
          <a:p>
            <a:pPr marL="879184" lvl="1" indent="-321457"/>
            <a:r>
              <a:rPr lang="en-US" dirty="0" smtClean="0"/>
              <a:t>If queries leave the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025463"/>
      </p:ext>
    </p:extLst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happens when a query runs?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77742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tten and puppy shutterstock_13496747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5" b="22199"/>
          <a:stretch/>
        </p:blipFill>
        <p:spPr>
          <a:xfrm>
            <a:off x="0" y="0"/>
            <a:ext cx="10523796" cy="68580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735044" y="16848"/>
            <a:ext cx="3900031" cy="1681801"/>
          </a:xfrm>
          <a:prstGeom prst="wedgeEllipseCallout">
            <a:avLst>
              <a:gd name="adj1" fmla="val -63055"/>
              <a:gd name="adj2" fmla="val 301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Something’s wrong with the SQL Server.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3657600" y="3288592"/>
            <a:ext cx="3442570" cy="1164480"/>
          </a:xfrm>
          <a:prstGeom prst="wedgeEllipseCallout">
            <a:avLst>
              <a:gd name="adj1" fmla="val 43642"/>
              <a:gd name="adj2" fmla="val 6725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We need you to look into it!</a:t>
            </a: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25" y="3906009"/>
            <a:ext cx="1344562" cy="2600728"/>
          </a:xfrm>
          <a:prstGeom prst="rect">
            <a:avLst/>
          </a:prstGeom>
        </p:spPr>
      </p:pic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288" y="3870832"/>
            <a:ext cx="1001577" cy="263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0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SQL Server Architecture Basics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36657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SQL Server Architecture Basics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10" y="258129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latin typeface="Consolas"/>
                <a:cs typeface="Consolas"/>
              </a:rPr>
              <a:t>SELECT *</a:t>
            </a:r>
            <a:br>
              <a:rPr lang="en-US" dirty="0" smtClean="0">
                <a:latin typeface="Consolas"/>
                <a:cs typeface="Consolas"/>
              </a:rPr>
            </a:br>
            <a:r>
              <a:rPr lang="en-US" dirty="0" smtClean="0">
                <a:latin typeface="Consolas"/>
                <a:cs typeface="Consolas"/>
              </a:rPr>
              <a:t>FROM users</a:t>
            </a:r>
            <a:endParaRPr lang="en-US" dirty="0">
              <a:latin typeface="Consolas"/>
              <a:cs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526306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SQL Server Architecture Basics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10" y="258129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latin typeface="Consolas"/>
                <a:cs typeface="Consolas"/>
              </a:rPr>
              <a:t>SELECT *</a:t>
            </a:r>
            <a:br>
              <a:rPr lang="en-US" dirty="0" smtClean="0">
                <a:latin typeface="Consolas"/>
                <a:cs typeface="Consolas"/>
              </a:rPr>
            </a:br>
            <a:r>
              <a:rPr lang="en-US" dirty="0" smtClean="0">
                <a:latin typeface="Consolas"/>
                <a:cs typeface="Consolas"/>
              </a:rPr>
              <a:t>FROM users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1809143">
            <a:off x="2413985" y="3817534"/>
            <a:ext cx="2083679" cy="497732"/>
          </a:xfrm>
          <a:prstGeom prst="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Compile</a:t>
            </a:r>
          </a:p>
        </p:txBody>
      </p:sp>
    </p:spTree>
    <p:extLst>
      <p:ext uri="{BB962C8B-B14F-4D97-AF65-F5344CB8AC3E}">
        <p14:creationId xmlns:p14="http://schemas.microsoft.com/office/powerpoint/2010/main" val="644018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SQL Server Architecture Basics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10" y="258129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latin typeface="Consolas"/>
                <a:cs typeface="Consolas"/>
              </a:rPr>
              <a:t>SELECT *</a:t>
            </a:r>
            <a:br>
              <a:rPr lang="en-US" dirty="0" smtClean="0">
                <a:latin typeface="Consolas"/>
                <a:cs typeface="Consolas"/>
              </a:rPr>
            </a:br>
            <a:r>
              <a:rPr lang="en-US" dirty="0" smtClean="0">
                <a:latin typeface="Consolas"/>
                <a:cs typeface="Consolas"/>
              </a:rPr>
              <a:t>FROM users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16200000">
            <a:off x="3493251" y="3195576"/>
            <a:ext cx="2083679" cy="497732"/>
          </a:xfrm>
          <a:prstGeom prst="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Plan Cache</a:t>
            </a:r>
          </a:p>
        </p:txBody>
      </p:sp>
    </p:spTree>
    <p:extLst>
      <p:ext uri="{BB962C8B-B14F-4D97-AF65-F5344CB8AC3E}">
        <p14:creationId xmlns:p14="http://schemas.microsoft.com/office/powerpoint/2010/main" val="3854373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SQL Server Architecture Basics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10" y="258129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latin typeface="Consolas"/>
                <a:cs typeface="Consolas"/>
              </a:rPr>
              <a:t>SELECT *</a:t>
            </a:r>
            <a:br>
              <a:rPr lang="en-US" dirty="0" smtClean="0">
                <a:latin typeface="Consolas"/>
                <a:cs typeface="Consolas"/>
              </a:rPr>
            </a:br>
            <a:r>
              <a:rPr lang="en-US" dirty="0" smtClean="0">
                <a:latin typeface="Consolas"/>
                <a:cs typeface="Consolas"/>
              </a:rPr>
              <a:t>FROM users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16200000">
            <a:off x="3493251" y="3195576"/>
            <a:ext cx="2083679" cy="497732"/>
          </a:xfrm>
          <a:prstGeom prst="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Buffer Pool</a:t>
            </a:r>
          </a:p>
        </p:txBody>
      </p:sp>
      <p:sp>
        <p:nvSpPr>
          <p:cNvPr id="3" name="Left-Right Arrow 2"/>
          <p:cNvSpPr/>
          <p:nvPr/>
        </p:nvSpPr>
        <p:spPr bwMode="auto">
          <a:xfrm>
            <a:off x="4564248" y="4662944"/>
            <a:ext cx="2865058" cy="483656"/>
          </a:xfrm>
          <a:prstGeom prst="left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Query</a:t>
            </a:r>
          </a:p>
        </p:txBody>
      </p:sp>
    </p:spTree>
    <p:extLst>
      <p:ext uri="{BB962C8B-B14F-4D97-AF65-F5344CB8AC3E}">
        <p14:creationId xmlns:p14="http://schemas.microsoft.com/office/powerpoint/2010/main" val="2000125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memory = bigger plan cache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query plan is cached.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</a:p>
          <a:p>
            <a:r>
              <a:rPr lang="en-US" dirty="0" smtClean="0"/>
              <a:t>Caching plans is good:</a:t>
            </a:r>
          </a:p>
          <a:p>
            <a:pPr marL="879184" lvl="1" indent="-321457"/>
            <a:r>
              <a:rPr lang="en-US" dirty="0" smtClean="0"/>
              <a:t>Generating plans is CPU intensive.</a:t>
            </a:r>
          </a:p>
          <a:p>
            <a:pPr marL="879184" lvl="1" indent="-321457"/>
            <a:r>
              <a:rPr lang="en-US" dirty="0" smtClean="0"/>
              <a:t>Plan re-use means we’re effectively using memory and CPU.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6274223"/>
      </p:ext>
    </p:extLst>
  </p:cSld>
  <p:clrMapOvr>
    <a:masterClrMapping/>
  </p:clrMapOvr>
  <p:transition/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memory = bigger plan cache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query plan is cached.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</a:p>
          <a:p>
            <a:r>
              <a:rPr lang="en-US" dirty="0" smtClean="0"/>
              <a:t>Caching plans is good:</a:t>
            </a:r>
          </a:p>
          <a:p>
            <a:pPr marL="879184" lvl="1" indent="-321457"/>
            <a:r>
              <a:rPr lang="en-US" dirty="0" smtClean="0"/>
              <a:t>Generating plans is CPU intensive.</a:t>
            </a:r>
          </a:p>
          <a:p>
            <a:pPr marL="879184" lvl="1" indent="-321457"/>
            <a:r>
              <a:rPr lang="en-US" dirty="0" smtClean="0"/>
              <a:t>Plan re-use means we’re effectively using memory and CPU.</a:t>
            </a:r>
          </a:p>
          <a:p>
            <a:endParaRPr 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2096681" y="5206174"/>
            <a:ext cx="7047319" cy="698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dirty="0">
                <a:solidFill>
                  <a:schemeClr val="accent2"/>
                </a:solidFill>
                <a:latin typeface="Calibri" panose="020F0502020204030204" pitchFamily="34" charset="0"/>
                <a:cs typeface="Sweet Sans Pro Light" panose="02000000000000000000" pitchFamily="50" charset="0"/>
              </a:rPr>
              <a:t>*</a:t>
            </a:r>
            <a:r>
              <a:rPr lang="en-US" sz="1969" dirty="0">
                <a:latin typeface="Calibri" panose="020F0502020204030204" pitchFamily="34" charset="0"/>
                <a:cs typeface="Sweet Sans Pro Light" panose="02000000000000000000" pitchFamily="50" charset="0"/>
              </a:rPr>
              <a:t> Nearly every query. Things like RECOMPILE hints and optimize for ad hoc workloads change things.</a:t>
            </a:r>
          </a:p>
        </p:txBody>
      </p:sp>
    </p:spTree>
    <p:extLst>
      <p:ext uri="{BB962C8B-B14F-4D97-AF65-F5344CB8AC3E}">
        <p14:creationId xmlns:p14="http://schemas.microsoft.com/office/powerpoint/2010/main" val="1719318141"/>
      </p:ext>
    </p:extLst>
  </p:cSld>
  <p:clrMapOvr>
    <a:masterClrMapping/>
  </p:clrMapOvr>
  <p:transition/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597871"/>
      </p:ext>
    </p:extLst>
  </p:cSld>
  <p:clrMapOvr>
    <a:masterClrMapping/>
  </p:clrMapOvr>
  <p:transition/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plans LEAVE cache?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is swept regularly by internal processes.</a:t>
            </a:r>
          </a:p>
          <a:p>
            <a:pPr marL="879184" lvl="1" indent="-321457"/>
            <a:r>
              <a:rPr lang="en-US" dirty="0" smtClean="0"/>
              <a:t>The cost of that page of memory is decremented by every sweep.</a:t>
            </a:r>
          </a:p>
          <a:p>
            <a:pPr marL="879184" lvl="1" indent="-321457"/>
            <a:r>
              <a:rPr lang="en-US" dirty="0" smtClean="0"/>
              <a:t>Whenever a query is re-used, the cost is reset.</a:t>
            </a:r>
          </a:p>
          <a:p>
            <a:pPr marL="321457" indent="-321457"/>
            <a:r>
              <a:rPr lang="en-US" dirty="0" smtClean="0"/>
              <a:t>When the cost hits 0, a page becomes free-able.</a:t>
            </a:r>
          </a:p>
          <a:p>
            <a:pPr marL="879184" lvl="1" indent="-321457"/>
            <a:r>
              <a:rPr lang="en-US" dirty="0" smtClean="0"/>
              <a:t>The page won’t actually be freed until there’s memory pressure.</a:t>
            </a:r>
          </a:p>
          <a:p>
            <a:pPr marL="879184" lvl="1" indent="-321457"/>
            <a:r>
              <a:rPr lang="en-US" dirty="0" smtClean="0"/>
              <a:t>A free-able page can still live in memory for hours or days.</a:t>
            </a:r>
          </a:p>
          <a:p>
            <a:r>
              <a:rPr lang="en-US" dirty="0" smtClean="0"/>
              <a:t>Just because the data/index cache is full, that doesn’t mean the plan cache will be cleared.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05724755"/>
      </p:ext>
    </p:extLst>
  </p:cSld>
  <p:clrMapOvr>
    <a:masterClrMapping/>
  </p:clrMapOvr>
  <p:transition/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data?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4755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rver Room shutterstock_15291209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" r="5504"/>
          <a:stretch/>
        </p:blipFill>
        <p:spPr>
          <a:xfrm>
            <a:off x="0" y="0"/>
            <a:ext cx="9144000" cy="6858052"/>
          </a:xfrm>
          <a:prstGeom prst="rect">
            <a:avLst/>
          </a:prstGeom>
        </p:spPr>
      </p:pic>
      <p:pic>
        <p:nvPicPr>
          <p:cNvPr id="3" name="Picture 2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44" y="5206374"/>
            <a:ext cx="1344562" cy="2600728"/>
          </a:xfrm>
          <a:prstGeom prst="rect">
            <a:avLst/>
          </a:prstGeom>
        </p:spPr>
      </p:pic>
      <p:pic>
        <p:nvPicPr>
          <p:cNvPr id="4" name="Picture 3" descr="ben-the-business-user-shutterstock_180918215-[Converted]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951" y="5206373"/>
            <a:ext cx="1001577" cy="2635906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1344468" y="3231386"/>
            <a:ext cx="3900031" cy="1681801"/>
          </a:xfrm>
          <a:prstGeom prst="wedgeEllipseCallout">
            <a:avLst>
              <a:gd name="adj1" fmla="val -44082"/>
              <a:gd name="adj2" fmla="val 9693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We’ve found the production server.</a:t>
            </a:r>
          </a:p>
        </p:txBody>
      </p:sp>
      <p:sp>
        <p:nvSpPr>
          <p:cNvPr id="6" name="Oval Callout 5"/>
          <p:cNvSpPr/>
          <p:nvPr/>
        </p:nvSpPr>
        <p:spPr>
          <a:xfrm>
            <a:off x="3926920" y="4365473"/>
            <a:ext cx="3900031" cy="1681801"/>
          </a:xfrm>
          <a:prstGeom prst="wedgeEllipseCallout">
            <a:avLst>
              <a:gd name="adj1" fmla="val 51762"/>
              <a:gd name="adj2" fmla="val 5674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How can we tell what’s 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302821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SQL Server reads data.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a query runs:</a:t>
            </a:r>
          </a:p>
          <a:p>
            <a:pPr marL="879184" lvl="1" indent="-321457"/>
            <a:r>
              <a:rPr lang="en-US" dirty="0" smtClean="0"/>
              <a:t>SQL Server checks memory for the right pages.</a:t>
            </a:r>
          </a:p>
          <a:p>
            <a:pPr marL="879184" lvl="1" indent="-321457"/>
            <a:r>
              <a:rPr lang="en-US" dirty="0" smtClean="0"/>
              <a:t>If the pages aren’t in memory, they’re read from disk.</a:t>
            </a:r>
          </a:p>
          <a:p>
            <a:pPr marL="879184" lvl="1" indent="-321457"/>
            <a:r>
              <a:rPr lang="en-US" dirty="0" smtClean="0"/>
              <a:t>Query results are returned to the user.</a:t>
            </a:r>
          </a:p>
          <a:p>
            <a:pPr marL="321457" indent="-321457"/>
            <a:r>
              <a:rPr lang="en-US" dirty="0" smtClean="0"/>
              <a:t>SQL Server only caches </a:t>
            </a:r>
            <a:r>
              <a:rPr lang="en-US" dirty="0" smtClean="0">
                <a:solidFill>
                  <a:srgbClr val="ED1C24"/>
                </a:solidFill>
              </a:rPr>
              <a:t>data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ED1C24"/>
                </a:solidFill>
              </a:rPr>
              <a:t>index</a:t>
            </a:r>
            <a:r>
              <a:rPr lang="en-US" dirty="0" smtClean="0"/>
              <a:t> pages.</a:t>
            </a:r>
          </a:p>
          <a:p>
            <a:pPr marL="879184" lvl="1" indent="-321457"/>
            <a:r>
              <a:rPr lang="en-US" dirty="0" smtClean="0"/>
              <a:t>Query results are not cached.</a:t>
            </a:r>
          </a:p>
          <a:p>
            <a:pPr marL="879184" lvl="1" indent="-321457"/>
            <a:r>
              <a:rPr lang="en-US" dirty="0" smtClean="0"/>
              <a:t>View results are not cached.</a:t>
            </a:r>
          </a:p>
          <a:p>
            <a:pPr marL="879184" lvl="1" indent="-321457"/>
            <a:r>
              <a:rPr lang="en-US" dirty="0" smtClean="0"/>
              <a:t>Complex queries need to be recomputed.</a:t>
            </a:r>
          </a:p>
          <a:p>
            <a:r>
              <a:rPr lang="en-US" dirty="0" smtClean="0"/>
              <a:t>If you have enough memory, all data will live in memory.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921474"/>
      </p:ext>
    </p:extLst>
  </p:cSld>
  <p:clrMapOvr>
    <a:masterClrMapping/>
  </p:clrMapOvr>
  <p:transition/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 Pool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and index pages come from the buffer pool.</a:t>
            </a:r>
          </a:p>
          <a:p>
            <a:pPr marL="879184" lvl="1" indent="-321457"/>
            <a:r>
              <a:rPr lang="en-US" dirty="0" smtClean="0"/>
              <a:t>Technically plans live in here, too.</a:t>
            </a:r>
          </a:p>
          <a:p>
            <a:pPr marL="879184" lvl="1" indent="-321457"/>
            <a:r>
              <a:rPr lang="en-US" dirty="0" smtClean="0"/>
              <a:t>As do a lot of other things.</a:t>
            </a:r>
          </a:p>
          <a:p>
            <a:pPr marL="321457" indent="-321457"/>
            <a:r>
              <a:rPr lang="en-US" dirty="0" smtClean="0"/>
              <a:t>The buffer pool is the ‘max server memory’ setting.</a:t>
            </a:r>
          </a:p>
          <a:p>
            <a:pPr marL="879184" lvl="1" indent="-321457"/>
            <a:r>
              <a:rPr lang="en-US" dirty="0" smtClean="0"/>
              <a:t>This defaults to ALL THE MEMORY!</a:t>
            </a:r>
          </a:p>
          <a:p>
            <a:pPr marL="321457" indent="-321457"/>
            <a:r>
              <a:rPr lang="en-US" dirty="0" smtClean="0"/>
              <a:t>SQL Server won’t give up memory.</a:t>
            </a:r>
          </a:p>
          <a:p>
            <a:pPr marL="879184" lvl="1" indent="-321457"/>
            <a:r>
              <a:rPr lang="en-US" dirty="0" smtClean="0"/>
              <a:t>If there’s an OS level problem it will.</a:t>
            </a:r>
          </a:p>
          <a:p>
            <a:pPr marL="879184" lvl="1" indent="-321457"/>
            <a:r>
              <a:rPr lang="en-US" dirty="0" smtClean="0"/>
              <a:t>Unless you’ve configured it not to.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548358"/>
      </p:ext>
    </p:extLst>
  </p:cSld>
  <p:clrMapOvr>
    <a:masterClrMapping/>
  </p:clrMapOvr>
  <p:transition/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2562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Remember this?</a:t>
            </a:r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6658027" y="3444442"/>
            <a:ext cx="1824792" cy="2256205"/>
          </a:xfrm>
          <a:prstGeom prst="can">
            <a:avLst/>
          </a:prstGeom>
          <a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/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STORAGE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3303" y="3711189"/>
            <a:ext cx="1972749" cy="1874006"/>
          </a:xfrm>
          <a:prstGeom prst="rect">
            <a:avLst/>
          </a:prstGeom>
          <a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CPU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3303" y="1205019"/>
            <a:ext cx="1972749" cy="1874006"/>
          </a:xfrm>
          <a:prstGeom prst="rect">
            <a:avLst/>
          </a:prstGeom>
          <a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711189"/>
            <a:ext cx="1972749" cy="1874006"/>
          </a:xfrm>
          <a:prstGeom prst="rect">
            <a:avLst/>
          </a:prstGeom>
          <a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r>
              <a:rPr lang="en-US" sz="225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NETWORK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11210" y="2581292"/>
            <a:ext cx="1451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>
                <a:latin typeface="Consolas"/>
                <a:cs typeface="Consolas"/>
              </a:rPr>
              <a:t>SELECT *</a:t>
            </a:r>
            <a:br>
              <a:rPr lang="en-US" dirty="0" smtClean="0">
                <a:latin typeface="Consolas"/>
                <a:cs typeface="Consolas"/>
              </a:rPr>
            </a:br>
            <a:r>
              <a:rPr lang="en-US" dirty="0" smtClean="0">
                <a:latin typeface="Consolas"/>
                <a:cs typeface="Consolas"/>
              </a:rPr>
              <a:t>FROM users</a:t>
            </a:r>
            <a:endParaRPr lang="en-US" dirty="0">
              <a:latin typeface="Consolas"/>
              <a:cs typeface="Consolas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16200000">
            <a:off x="3493251" y="3195576"/>
            <a:ext cx="2083679" cy="497732"/>
          </a:xfrm>
          <a:prstGeom prst="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Buffer Pool</a:t>
            </a:r>
          </a:p>
        </p:txBody>
      </p:sp>
      <p:sp>
        <p:nvSpPr>
          <p:cNvPr id="3" name="Left-Right Arrow 2"/>
          <p:cNvSpPr/>
          <p:nvPr/>
        </p:nvSpPr>
        <p:spPr bwMode="auto">
          <a:xfrm>
            <a:off x="4564248" y="4662944"/>
            <a:ext cx="2865058" cy="483656"/>
          </a:xfrm>
          <a:prstGeom prst="leftRightArrow">
            <a:avLst/>
          </a:prstGeom>
          <a:solidFill>
            <a:srgbClr val="ED1C24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4" tIns="32147" rIns="64294" bIns="32147" numCol="1" rtlCol="0" anchor="t" anchorCtr="0" compatLnSpc="1">
            <a:prstTxWarp prst="textNoShape">
              <a:avLst/>
            </a:prstTxWarp>
          </a:bodyPr>
          <a:lstStyle/>
          <a:p>
            <a:pPr algn="ctr" defTabSz="642915"/>
            <a:r>
              <a:rPr lang="en-US" sz="1406" dirty="0">
                <a:solidFill>
                  <a:srgbClr val="000000"/>
                </a:solidFill>
                <a:latin typeface="SweetSansPro"/>
                <a:ea typeface="ヒラギノ角ゴ ProN W3" charset="0"/>
                <a:cs typeface="SweetSansPro"/>
                <a:sym typeface="GillSans" charset="0"/>
              </a:rPr>
              <a:t>Query</a:t>
            </a:r>
          </a:p>
        </p:txBody>
      </p:sp>
    </p:spTree>
    <p:extLst>
      <p:ext uri="{BB962C8B-B14F-4D97-AF65-F5344CB8AC3E}">
        <p14:creationId xmlns:p14="http://schemas.microsoft.com/office/powerpoint/2010/main" val="1892727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track memory use:</a:t>
            </a:r>
          </a:p>
          <a:p>
            <a:pPr marL="879184" lvl="1" indent="-321457"/>
            <a:r>
              <a:rPr lang="en-US" dirty="0" smtClean="0"/>
              <a:t>By database</a:t>
            </a:r>
          </a:p>
          <a:p>
            <a:pPr marL="879184" lvl="1" indent="-321457"/>
            <a:r>
              <a:rPr lang="en-US" dirty="0" smtClean="0"/>
              <a:t>By table</a:t>
            </a:r>
          </a:p>
          <a:p>
            <a:pPr marL="879184" lvl="1" indent="-321457"/>
            <a:r>
              <a:rPr lang="en-US" dirty="0" smtClean="0"/>
              <a:t>By index</a:t>
            </a:r>
          </a:p>
          <a:p>
            <a:pPr marL="321457" indent="-321457"/>
            <a:r>
              <a:rPr lang="en-US" dirty="0" smtClean="0"/>
              <a:t>A word of warning:</a:t>
            </a:r>
          </a:p>
          <a:p>
            <a:pPr marL="879184" lvl="1" indent="-321457"/>
            <a:r>
              <a:rPr lang="en-US" dirty="0" smtClean="0"/>
              <a:t>On a big server, these queries take a lot of time.</a:t>
            </a:r>
          </a:p>
          <a:p>
            <a:pPr marL="879184" lvl="1" indent="-321457"/>
            <a:r>
              <a:rPr lang="en-US" dirty="0" smtClean="0"/>
              <a:t>You can’t see current cost</a:t>
            </a:r>
          </a:p>
        </p:txBody>
      </p:sp>
    </p:spTree>
    <p:extLst>
      <p:ext uri="{BB962C8B-B14F-4D97-AF65-F5344CB8AC3E}">
        <p14:creationId xmlns:p14="http://schemas.microsoft.com/office/powerpoint/2010/main" val="3053204456"/>
      </p:ext>
    </p:extLst>
  </p:cSld>
  <p:clrMapOvr>
    <a:masterClrMapping/>
  </p:clrMapOvr>
  <p:transition/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data leave the buffer pool?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and index pages use a slightly different model.</a:t>
            </a:r>
          </a:p>
          <a:p>
            <a:r>
              <a:rPr lang="en-US" dirty="0" smtClean="0"/>
              <a:t>It’s called an LRU-K model.</a:t>
            </a:r>
          </a:p>
          <a:p>
            <a:r>
              <a:rPr lang="en-US" dirty="0" smtClean="0"/>
              <a:t>Basically:</a:t>
            </a:r>
          </a:p>
          <a:p>
            <a:pPr marL="879184" lvl="1" indent="-321457"/>
            <a:r>
              <a:rPr lang="en-US" dirty="0" smtClean="0"/>
              <a:t>SQL Server tracks the two most recent uses.</a:t>
            </a:r>
          </a:p>
          <a:p>
            <a:pPr marL="879184" lvl="1" indent="-321457"/>
            <a:r>
              <a:rPr lang="en-US" dirty="0" smtClean="0"/>
              <a:t>When there’s memory pressure, SQL Server will look for unmodified pages to remove from memory.</a:t>
            </a:r>
          </a:p>
          <a:p>
            <a:pPr marL="879184" lvl="1" indent="-321457"/>
            <a:r>
              <a:rPr lang="en-US" dirty="0" smtClean="0"/>
              <a:t>The least recently used pages are evicted.</a:t>
            </a:r>
          </a:p>
          <a:p>
            <a:pPr marL="321457" indent="-321457"/>
            <a:r>
              <a:rPr lang="en-US" dirty="0" smtClean="0"/>
              <a:t>You can’t observe the LRU-K values:</a:t>
            </a:r>
          </a:p>
          <a:p>
            <a:pPr marL="879184" lvl="1" indent="-321457"/>
            <a:r>
              <a:rPr lang="en-US" dirty="0" smtClean="0"/>
              <a:t>Observing this value changes it. </a:t>
            </a:r>
          </a:p>
          <a:p>
            <a:pPr marL="879184" lvl="1" indent="-321457"/>
            <a:r>
              <a:rPr lang="en-US" dirty="0" smtClean="0"/>
              <a:t>Schrödinger’s data page.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083725"/>
      </p:ext>
    </p:extLst>
  </p:cSld>
  <p:clrMapOvr>
    <a:masterClrMapping/>
  </p:clrMapOvr>
  <p:transition/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563650"/>
      </p:ext>
    </p:extLst>
  </p:cSld>
  <p:clrMapOvr>
    <a:masterClrMapping/>
  </p:clrMapOvr>
  <p:transition/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Operational Checklist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234825"/>
      </p:ext>
    </p:extLst>
  </p:cSld>
  <p:clrMapOvr>
    <a:masterClrMapping/>
  </p:clrMapOvr>
  <p:transition>
    <p:fade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 memory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code changes</a:t>
            </a:r>
          </a:p>
          <a:p>
            <a:r>
              <a:rPr lang="en-US" dirty="0" smtClean="0"/>
              <a:t>After index changes</a:t>
            </a:r>
          </a:p>
          <a:p>
            <a:pPr marL="879184" lvl="1" indent="-321457"/>
            <a:r>
              <a:rPr lang="en-US" dirty="0" smtClean="0"/>
              <a:t>New indexes added</a:t>
            </a:r>
          </a:p>
          <a:p>
            <a:pPr marL="879184" lvl="1" indent="-321457"/>
            <a:r>
              <a:rPr lang="en-US" dirty="0" smtClean="0"/>
              <a:t>Old indexes modified or removed</a:t>
            </a:r>
          </a:p>
          <a:p>
            <a:pPr marL="321457" indent="-321457"/>
            <a:r>
              <a:rPr lang="en-US" dirty="0" smtClean="0"/>
              <a:t>Server hardware changes</a:t>
            </a:r>
          </a:p>
          <a:p>
            <a:pPr marL="321457" indent="-321457"/>
            <a:endParaRPr lang="en-US" dirty="0" smtClean="0"/>
          </a:p>
          <a:p>
            <a:pPr marL="321457" indent="-321457"/>
            <a:endParaRPr lang="en-US" dirty="0" smtClean="0"/>
          </a:p>
          <a:p>
            <a:pPr marL="321457" indent="-321457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74131"/>
      </p:ext>
    </p:extLst>
  </p:cSld>
  <p:clrMapOvr>
    <a:masterClrMapping/>
  </p:clrMapOvr>
  <p:transition/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 the plan cache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release</a:t>
            </a:r>
          </a:p>
          <a:p>
            <a:pPr marL="879184" lvl="1" indent="-321457"/>
            <a:r>
              <a:rPr lang="en-US" dirty="0" smtClean="0"/>
              <a:t>Before code changes are deployed</a:t>
            </a:r>
          </a:p>
          <a:p>
            <a:pPr marL="879184" lvl="1" indent="-321457"/>
            <a:r>
              <a:rPr lang="en-US" dirty="0" smtClean="0"/>
              <a:t>Several business days after changes are deployed</a:t>
            </a:r>
          </a:p>
          <a:p>
            <a:pPr marL="321457" indent="-321457"/>
            <a:r>
              <a:rPr lang="en-US" dirty="0" smtClean="0"/>
              <a:t>Index changes</a:t>
            </a:r>
          </a:p>
          <a:p>
            <a:pPr marL="879184" lvl="1" indent="-321457"/>
            <a:r>
              <a:rPr lang="en-US" dirty="0" smtClean="0"/>
              <a:t>Before index changes are deployed</a:t>
            </a:r>
          </a:p>
          <a:p>
            <a:pPr marL="879184" lvl="1" indent="-321457"/>
            <a:r>
              <a:rPr lang="en-US" dirty="0" smtClean="0"/>
              <a:t>After index changes are deployed</a:t>
            </a:r>
          </a:p>
          <a:p>
            <a:pPr marL="321457" indent="-321457"/>
            <a:r>
              <a:rPr lang="en-US" dirty="0" smtClean="0"/>
              <a:t>Hardware changes</a:t>
            </a:r>
          </a:p>
          <a:p>
            <a:pPr marL="879184" lvl="1" indent="-321457"/>
            <a:r>
              <a:rPr lang="en-US" dirty="0" smtClean="0"/>
              <a:t>Only if CPU count or available memory for SQL Server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14851"/>
      </p:ext>
    </p:extLst>
  </p:cSld>
  <p:clrMapOvr>
    <a:masterClrMapping/>
  </p:clrMapOvr>
  <p:transition/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a code release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Capture a snapshot of the plan cache.</a:t>
            </a:r>
          </a:p>
          <a:p>
            <a:pPr marL="879184" lvl="1" indent="-321457"/>
            <a:r>
              <a:rPr lang="en-US" dirty="0"/>
              <a:t>Record the top poorly performing queries.</a:t>
            </a:r>
          </a:p>
          <a:p>
            <a:pPr marL="879184" lvl="1" indent="-321457"/>
            <a:r>
              <a:rPr lang="en-US" dirty="0"/>
              <a:t>Measure multiple ways – CPU, I/O, duration</a:t>
            </a:r>
          </a:p>
          <a:p>
            <a:pPr marL="321457" indent="-321457"/>
            <a:r>
              <a:rPr lang="en-US" dirty="0"/>
              <a:t>Record top memory hogs</a:t>
            </a:r>
          </a:p>
          <a:p>
            <a:pPr marL="879184" lvl="1" indent="-321457"/>
            <a:r>
              <a:rPr lang="en-US" dirty="0"/>
              <a:t>Memory use in each database </a:t>
            </a:r>
            <a:r>
              <a:rPr lang="en-US" dirty="0" smtClean="0"/>
              <a:t>that changed</a:t>
            </a:r>
            <a:r>
              <a:rPr lang="en-US" dirty="0"/>
              <a:t>.</a:t>
            </a:r>
          </a:p>
          <a:p>
            <a:pPr marL="321457" indent="-321457"/>
            <a:r>
              <a:rPr lang="en-US" dirty="0"/>
              <a:t>If index changes </a:t>
            </a:r>
            <a:r>
              <a:rPr lang="en-US" dirty="0" smtClean="0"/>
              <a:t>happened:</a:t>
            </a:r>
            <a:endParaRPr lang="en-US" dirty="0"/>
          </a:p>
          <a:p>
            <a:pPr marL="879184" lvl="1" indent="-321457"/>
            <a:r>
              <a:rPr lang="en-US" dirty="0"/>
              <a:t>Record which tables are using memory.</a:t>
            </a:r>
          </a:p>
          <a:p>
            <a:pPr marL="879184" lvl="1" indent="-321457"/>
            <a:r>
              <a:rPr lang="en-US" dirty="0"/>
              <a:t>Record which indexes on those tables are using memory.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8997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rver Room shutterstock_15291209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" r="5504"/>
          <a:stretch/>
        </p:blipFill>
        <p:spPr>
          <a:xfrm>
            <a:off x="0" y="0"/>
            <a:ext cx="9144000" cy="6858052"/>
          </a:xfrm>
          <a:prstGeom prst="rect">
            <a:avLst/>
          </a:prstGeom>
        </p:spPr>
      </p:pic>
      <p:pic>
        <p:nvPicPr>
          <p:cNvPr id="3" name="Picture 2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44" y="5206374"/>
            <a:ext cx="1344562" cy="2600728"/>
          </a:xfrm>
          <a:prstGeom prst="rect">
            <a:avLst/>
          </a:prstGeom>
        </p:spPr>
      </p:pic>
      <p:pic>
        <p:nvPicPr>
          <p:cNvPr id="4" name="Picture 3" descr="ben-the-business-user-shutterstock_180918215-[Converted]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951" y="5206373"/>
            <a:ext cx="1001577" cy="263590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4041738" y="3231386"/>
            <a:ext cx="3900031" cy="1681801"/>
          </a:xfrm>
          <a:prstGeom prst="wedgeEllipseCallout">
            <a:avLst>
              <a:gd name="adj1" fmla="val 51762"/>
              <a:gd name="adj2" fmla="val 5674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And how do we know what’s high priority?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1614006" y="4624133"/>
            <a:ext cx="3900031" cy="1164480"/>
          </a:xfrm>
          <a:prstGeom prst="wedgeEllipseCallout">
            <a:avLst>
              <a:gd name="adj1" fmla="val -54222"/>
              <a:gd name="adj2" fmla="val 3929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We should find the turbo button!</a:t>
            </a:r>
          </a:p>
        </p:txBody>
      </p:sp>
    </p:spTree>
    <p:extLst>
      <p:ext uri="{BB962C8B-B14F-4D97-AF65-F5344CB8AC3E}">
        <p14:creationId xmlns:p14="http://schemas.microsoft.com/office/powerpoint/2010/main" val="66461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SQLintersection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 PRECON03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Monitoring with Built-in Tools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Jeremiah </a:t>
            </a:r>
            <a:r>
              <a:rPr lang="en-US" dirty="0" err="1" smtClean="0"/>
              <a:t>Peschka</a:t>
            </a:r>
            <a:endParaRPr lang="en-US" dirty="0" smtClean="0"/>
          </a:p>
          <a:p>
            <a:r>
              <a:rPr lang="en-US" dirty="0" smtClean="0"/>
              <a:t>jeremiah@brentozar.com</a:t>
            </a:r>
          </a:p>
        </p:txBody>
      </p:sp>
    </p:spTree>
    <p:extLst>
      <p:ext uri="{BB962C8B-B14F-4D97-AF65-F5344CB8AC3E}">
        <p14:creationId xmlns:p14="http://schemas.microsoft.com/office/powerpoint/2010/main" val="63742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Agenda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Being Reactive</a:t>
            </a:r>
          </a:p>
          <a:p>
            <a:pPr lvl="1"/>
            <a:r>
              <a:rPr lang="en-US" dirty="0" smtClean="0"/>
              <a:t>Learning when danger strikes</a:t>
            </a:r>
          </a:p>
          <a:p>
            <a:pPr lvl="1"/>
            <a:r>
              <a:rPr lang="en-US" dirty="0" smtClean="0"/>
              <a:t>Detecting failure</a:t>
            </a:r>
          </a:p>
          <a:p>
            <a:r>
              <a:rPr lang="en-US" dirty="0" smtClean="0"/>
              <a:t>Being Proactive</a:t>
            </a:r>
          </a:p>
          <a:p>
            <a:pPr lvl="1"/>
            <a:r>
              <a:rPr lang="en-US" dirty="0" smtClean="0"/>
              <a:t>Tools at your disposal</a:t>
            </a:r>
          </a:p>
          <a:p>
            <a:pPr lvl="1"/>
            <a:r>
              <a:rPr lang="en-US" dirty="0" smtClean="0"/>
              <a:t>Collecting information</a:t>
            </a:r>
          </a:p>
          <a:p>
            <a:pPr lvl="1"/>
            <a:r>
              <a:rPr lang="en-US" dirty="0" smtClean="0"/>
              <a:t>Reporting on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527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2971" y="2486942"/>
            <a:ext cx="7358063" cy="2153955"/>
          </a:xfrm>
        </p:spPr>
        <p:txBody>
          <a:bodyPr/>
          <a:lstStyle/>
          <a:p>
            <a:r>
              <a:rPr lang="en-US" sz="6700" dirty="0"/>
              <a:t>Before we get started…</a:t>
            </a:r>
            <a:endParaRPr lang="en-US" sz="6700" dirty="0"/>
          </a:p>
        </p:txBody>
      </p:sp>
    </p:spTree>
    <p:extLst>
      <p:ext uri="{BB962C8B-B14F-4D97-AF65-F5344CB8AC3E}">
        <p14:creationId xmlns:p14="http://schemas.microsoft.com/office/powerpoint/2010/main" val="37068070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ackboard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976" y="970069"/>
            <a:ext cx="7363703" cy="459680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What makes for an effective alert?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8663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ackboard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976" y="970069"/>
            <a:ext cx="7363703" cy="4596803"/>
          </a:xfrm>
        </p:spPr>
        <p:txBody>
          <a:bodyPr/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 effective alert is:</a:t>
            </a:r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informative</a:t>
            </a:r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&amp;</a:t>
            </a: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actionable</a:t>
            </a:r>
            <a:endParaRPr lang="en-US" dirty="0">
              <a:solidFill>
                <a:srgbClr val="ED1C2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9517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2401" y="110235"/>
            <a:ext cx="7772400" cy="38045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basics of monitoring…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3963" y="4550040"/>
            <a:ext cx="7772400" cy="2217446"/>
          </a:xfrm>
        </p:spPr>
        <p:txBody>
          <a:bodyPr/>
          <a:lstStyle/>
          <a:p>
            <a:pPr algn="r"/>
            <a:r>
              <a:rPr lang="en-US" sz="51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Identifying when disaster is about to strike</a:t>
            </a:r>
            <a:endParaRPr lang="en-US" sz="5100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446830"/>
            <a:ext cx="3272230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l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alexyorke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/4251390859/</a:t>
            </a:r>
          </a:p>
        </p:txBody>
      </p:sp>
    </p:spTree>
    <p:extLst>
      <p:ext uri="{BB962C8B-B14F-4D97-AF65-F5344CB8AC3E}">
        <p14:creationId xmlns:p14="http://schemas.microsoft.com/office/powerpoint/2010/main" val="7203107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-1" y="5543669"/>
            <a:ext cx="9144001" cy="1314331"/>
          </a:xfrm>
          <a:prstGeom prst="rect">
            <a:avLst/>
          </a:prstGeom>
          <a:solidFill>
            <a:schemeClr val="tx1">
              <a:alpha val="6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388" y="5543669"/>
            <a:ext cx="7772400" cy="1314331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SQL Agent Alerts</a:t>
            </a:r>
            <a:endParaRPr lang="en-US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21464" y="0"/>
            <a:ext cx="3622536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Commons:</a:t>
            </a:r>
          </a:p>
          <a:p>
            <a:pPr algn="r"/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http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://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/photos/peter-trimming/6792905176/</a:t>
            </a:r>
          </a:p>
        </p:txBody>
      </p:sp>
    </p:spTree>
    <p:extLst>
      <p:ext uri="{BB962C8B-B14F-4D97-AF65-F5344CB8AC3E}">
        <p14:creationId xmlns:p14="http://schemas.microsoft.com/office/powerpoint/2010/main" val="8345359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0512932" cy="69910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0" y="0"/>
            <a:ext cx="9144000" cy="1014163"/>
          </a:xfrm>
          <a:prstGeom prst="rect">
            <a:avLst/>
          </a:prstGeom>
          <a:solidFill>
            <a:srgbClr val="000000">
              <a:alpha val="47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42583" y="216866"/>
            <a:ext cx="7358063" cy="58043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Three kinds of alert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79809" y="1231030"/>
            <a:ext cx="7214436" cy="5215800"/>
          </a:xfrm>
          <a:solidFill>
            <a:srgbClr val="FFFFFF">
              <a:alpha val="69000"/>
            </a:srgbClr>
          </a:solidFill>
        </p:spPr>
        <p:txBody>
          <a:bodyPr/>
          <a:lstStyle/>
          <a:p>
            <a:pPr marL="361639" indent="-361639">
              <a:buFont typeface="+mj-lt"/>
              <a:buAutoNum type="arabicPeriod"/>
            </a:pPr>
            <a:r>
              <a:rPr lang="en-US" dirty="0" smtClean="0"/>
              <a:t>Severity &amp; error based alerts</a:t>
            </a:r>
          </a:p>
          <a:p>
            <a:pPr marL="361639" indent="-361639">
              <a:buFont typeface="+mj-lt"/>
              <a:buAutoNum type="arabicPeriod"/>
            </a:pPr>
            <a:r>
              <a:rPr lang="en-US" dirty="0" smtClean="0"/>
              <a:t>SQL Server </a:t>
            </a:r>
            <a:r>
              <a:rPr lang="en-US" dirty="0" err="1" smtClean="0"/>
              <a:t>perfmon</a:t>
            </a:r>
            <a:r>
              <a:rPr lang="en-US" dirty="0" smtClean="0"/>
              <a:t> alerts</a:t>
            </a:r>
          </a:p>
          <a:p>
            <a:pPr marL="361639" indent="-361639">
              <a:buFont typeface="+mj-lt"/>
              <a:buAutoNum type="arabicPeriod"/>
            </a:pPr>
            <a:r>
              <a:rPr lang="en-US" dirty="0" smtClean="0"/>
              <a:t>WMI query based alerts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446830"/>
            <a:ext cx="3651661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l"/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</a:t>
            </a:r>
          </a:p>
          <a:p>
            <a:pPr algn="l"/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evergreenkamal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/2741144457/</a:t>
            </a:r>
          </a:p>
        </p:txBody>
      </p:sp>
    </p:spTree>
    <p:extLst>
      <p:ext uri="{BB962C8B-B14F-4D97-AF65-F5344CB8AC3E}">
        <p14:creationId xmlns:p14="http://schemas.microsoft.com/office/powerpoint/2010/main" val="2574290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" y="0"/>
            <a:ext cx="9144000" cy="914951"/>
          </a:xfrm>
          <a:prstGeom prst="rect">
            <a:avLst/>
          </a:prstGeom>
          <a:solidFill>
            <a:srgbClr val="FFFFFF">
              <a:alpha val="6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95" y="149958"/>
            <a:ext cx="7358063" cy="580430"/>
          </a:xfrm>
        </p:spPr>
        <p:txBody>
          <a:bodyPr/>
          <a:lstStyle/>
          <a:p>
            <a:r>
              <a:rPr lang="en-US" dirty="0" smtClean="0"/>
              <a:t>Responding to alerts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77010" y="6446830"/>
            <a:ext cx="3666990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coastguardnews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/2695464701/</a:t>
            </a:r>
          </a:p>
        </p:txBody>
      </p:sp>
    </p:spTree>
    <p:extLst>
      <p:ext uri="{BB962C8B-B14F-4D97-AF65-F5344CB8AC3E}">
        <p14:creationId xmlns:p14="http://schemas.microsoft.com/office/powerpoint/2010/main" val="1666360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-123171" y="0"/>
            <a:ext cx="9829145" cy="68580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64291" tIns="32146" rIns="64291" bIns="32146" rtlCol="0" anchor="ctr"/>
          <a:lstStyle/>
          <a:p>
            <a:pPr algn="ctr"/>
            <a:endParaRPr lang="en-US" sz="1400" dirty="0">
              <a:latin typeface="Tekton Pro" pitchFamily="34" charset="0"/>
            </a:endParaRPr>
          </a:p>
        </p:txBody>
      </p:sp>
      <p:pic>
        <p:nvPicPr>
          <p:cNvPr id="8" name="Picture 7" descr="tracks.jpg"/>
          <p:cNvPicPr>
            <a:picLocks noChangeAspect="1"/>
          </p:cNvPicPr>
          <p:nvPr/>
        </p:nvPicPr>
        <p:blipFill rotWithShape="1">
          <a:blip r:embed="rId2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Prepare for the worst</a:t>
            </a:r>
          </a:p>
          <a:p>
            <a:r>
              <a:rPr lang="en-US" dirty="0" smtClean="0"/>
              <a:t>Find out about failures as they happen</a:t>
            </a:r>
          </a:p>
          <a:p>
            <a:r>
              <a:rPr lang="en-US" dirty="0" smtClean="0"/>
              <a:t>Set the stage for more proactive warnings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1"/>
            <a:ext cx="9144000" cy="856294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10073" y="144332"/>
            <a:ext cx="8839172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pPr algn="ctr"/>
            <a:r>
              <a:rPr lang="en-US" b="1" dirty="0">
                <a:latin typeface="Calibri" panose="020F0502020204030204" pitchFamily="34" charset="0"/>
                <a:cs typeface="Sweet Sans Pro Medium" panose="02000000000000000000" pitchFamily="50" charset="0"/>
              </a:rPr>
              <a:t>Why start with alerts?</a:t>
            </a:r>
          </a:p>
        </p:txBody>
      </p:sp>
    </p:spTree>
    <p:extLst>
      <p:ext uri="{BB962C8B-B14F-4D97-AF65-F5344CB8AC3E}">
        <p14:creationId xmlns:p14="http://schemas.microsoft.com/office/powerpoint/2010/main" val="929511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N HEADERfinal.pd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28" t="8975" r="10603" b="25290"/>
          <a:stretch/>
        </p:blipFill>
        <p:spPr>
          <a:xfrm>
            <a:off x="91253" y="925639"/>
            <a:ext cx="8725548" cy="3683298"/>
          </a:xfrm>
          <a:prstGeom prst="rect">
            <a:avLst/>
          </a:prstGeom>
        </p:spPr>
      </p:pic>
      <p:sp>
        <p:nvSpPr>
          <p:cNvPr id="35" name="Title 1"/>
          <p:cNvSpPr txBox="1">
            <a:spLocks/>
          </p:cNvSpPr>
          <p:nvPr/>
        </p:nvSpPr>
        <p:spPr>
          <a:xfrm>
            <a:off x="3413701" y="548775"/>
            <a:ext cx="1647751" cy="303678"/>
          </a:xfrm>
          <a:prstGeom prst="rect">
            <a:avLst/>
          </a:prstGeom>
        </p:spPr>
        <p:txBody>
          <a:bodyPr lIns="64261" tIns="32131" rIns="64261" bIns="32131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Sweet Sans Pro Medium" panose="02000000000000000000" pitchFamily="50" charset="0"/>
              </a:rPr>
              <a:t>JeS Borland 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5123276" y="548775"/>
            <a:ext cx="1684407" cy="338465"/>
          </a:xfrm>
          <a:prstGeom prst="rect">
            <a:avLst/>
          </a:prstGeom>
        </p:spPr>
        <p:txBody>
          <a:bodyPr lIns="64261" tIns="32131" rIns="64261" bIns="32131"/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 sz="2400" b="1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chemeClr val="tx1"/>
                </a:solidFill>
                <a:latin typeface="Sweet Sans Pro Medium" panose="02000000000000000000" pitchFamily="50" charset="0"/>
              </a:rPr>
              <a:t>Kendra Little</a:t>
            </a: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6869508" y="548775"/>
            <a:ext cx="2152510" cy="313552"/>
          </a:xfrm>
          <a:prstGeom prst="rect">
            <a:avLst/>
          </a:prstGeom>
        </p:spPr>
        <p:txBody>
          <a:bodyPr lIns="64261" tIns="32131" rIns="64261" bIns="32131"/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 sz="2400" b="1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solidFill>
                  <a:srgbClr val="000000"/>
                </a:solidFill>
                <a:latin typeface="Sweet Sans Pro Medium" panose="02000000000000000000" pitchFamily="50" charset="0"/>
              </a:rPr>
              <a:t>Jeremiah Peschka</a:t>
            </a: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295537" y="548775"/>
            <a:ext cx="1612472" cy="313552"/>
          </a:xfrm>
          <a:prstGeom prst="rect">
            <a:avLst/>
          </a:prstGeom>
        </p:spPr>
        <p:txBody>
          <a:bodyPr lIns="64261" tIns="32131" rIns="64261" bIns="32131"/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 sz="2400" b="1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>
                <a:latin typeface="Sweet Sans Pro Medium" panose="02000000000000000000" pitchFamily="50" charset="0"/>
              </a:rPr>
              <a:t>Brent Ozar</a:t>
            </a: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1969833" y="548775"/>
            <a:ext cx="1382044" cy="376864"/>
          </a:xfrm>
          <a:prstGeom prst="rect">
            <a:avLst/>
          </a:prstGeom>
        </p:spPr>
        <p:txBody>
          <a:bodyPr lIns="64261" tIns="32131" rIns="64261" bIns="32131"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b="1" dirty="0">
                <a:solidFill>
                  <a:schemeClr val="tx1"/>
                </a:solidFill>
                <a:latin typeface="Sweet Sans Pro Medium" panose="02000000000000000000" pitchFamily="50" charset="0"/>
              </a:rPr>
              <a:t>Doug Lane</a:t>
            </a:r>
          </a:p>
        </p:txBody>
      </p:sp>
      <p:pic>
        <p:nvPicPr>
          <p:cNvPr id="13" name="Picture 12" descr="logo_microsoft_mas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16" y="4713689"/>
            <a:ext cx="1491258" cy="491133"/>
          </a:xfrm>
          <a:prstGeom prst="rect">
            <a:avLst/>
          </a:prstGeom>
        </p:spPr>
      </p:pic>
      <p:pic>
        <p:nvPicPr>
          <p:cNvPr id="47" name="Picture 46" descr="logo_microsoft_mas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982" y="4713689"/>
            <a:ext cx="1491258" cy="491133"/>
          </a:xfrm>
          <a:prstGeom prst="rect">
            <a:avLst/>
          </a:prstGeom>
        </p:spPr>
      </p:pic>
      <p:pic>
        <p:nvPicPr>
          <p:cNvPr id="18" name="Picture 17" descr="logo_microsoft_itprofessional_databas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003" y="4713689"/>
            <a:ext cx="1664798" cy="444485"/>
          </a:xfrm>
          <a:prstGeom prst="rect">
            <a:avLst/>
          </a:prstGeom>
        </p:spPr>
      </p:pic>
      <p:pic>
        <p:nvPicPr>
          <p:cNvPr id="24" name="Picture 23" descr="logo_microsoft_professiona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659" y="4713689"/>
            <a:ext cx="848561" cy="444485"/>
          </a:xfrm>
          <a:prstGeom prst="rect">
            <a:avLst/>
          </a:prstGeom>
        </p:spPr>
      </p:pic>
      <p:pic>
        <p:nvPicPr>
          <p:cNvPr id="48" name="Picture 47" descr="logo_microsoft_professiona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336" y="4713689"/>
            <a:ext cx="848561" cy="44448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056288" y="5237072"/>
            <a:ext cx="7406224" cy="644564"/>
            <a:chOff x="1056288" y="5152838"/>
            <a:chExt cx="7406224" cy="644564"/>
          </a:xfrm>
        </p:grpSpPr>
        <p:pic>
          <p:nvPicPr>
            <p:cNvPr id="7" name="Picture 6" descr="Microsoft_Silver_Partner_1825x513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0440" y="5152838"/>
              <a:ext cx="2293039" cy="6445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88432" y="5152838"/>
              <a:ext cx="2274080" cy="644564"/>
            </a:xfrm>
            <a:prstGeom prst="rect">
              <a:avLst/>
            </a:prstGeom>
          </p:spPr>
        </p:pic>
        <p:pic>
          <p:nvPicPr>
            <p:cNvPr id="46" name="Picture 45" descr="logo_microsoft_mvp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288" y="5219096"/>
              <a:ext cx="1187648" cy="473273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2197724" y="5170814"/>
              <a:ext cx="9234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x</a:t>
              </a:r>
              <a:r>
                <a:rPr lang="en-US" sz="2800" dirty="0" smtClean="0"/>
                <a:t> 4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1535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Maslow’s Hierarchy of Needs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829550" y="5884863"/>
            <a:ext cx="1314450" cy="365125"/>
          </a:xfrm>
          <a:prstGeom prst="rect">
            <a:avLst/>
          </a:prstGeom>
        </p:spPr>
        <p:txBody>
          <a:bodyPr/>
          <a:lstStyle/>
          <a:p>
            <a:fld id="{F38DF745-7D3F-47F4-83A3-874385CFAA69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83074"/>
            <a:ext cx="6629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9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003751542_976a875421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0" y="1"/>
            <a:ext cx="9144000" cy="856294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066801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Dealing with Job Failure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3496" y="6410988"/>
            <a:ext cx="3410504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/photos/bigmacsc99/4003751542/</a:t>
            </a:r>
          </a:p>
        </p:txBody>
      </p:sp>
    </p:spTree>
    <p:extLst>
      <p:ext uri="{BB962C8B-B14F-4D97-AF65-F5344CB8AC3E}">
        <p14:creationId xmlns:p14="http://schemas.microsoft.com/office/powerpoint/2010/main" val="13728160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110546683_3facfeb4d8_b.jpg"/>
          <p:cNvPicPr>
            <a:picLocks noChangeAspect="1"/>
          </p:cNvPicPr>
          <p:nvPr/>
        </p:nvPicPr>
        <p:blipFill>
          <a:blip r:embed="rId2">
            <a:alphaModFix amt="9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5809" y="420380"/>
            <a:ext cx="9719809" cy="648303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15540"/>
            <a:ext cx="8048432" cy="245099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How Admins Monitor </a:t>
            </a:r>
            <a:b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SQL Server</a:t>
            </a:r>
            <a:endParaRPr lang="en-US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6292" y="6049087"/>
            <a:ext cx="3382461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idovermani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/4110546683/</a:t>
            </a:r>
          </a:p>
        </p:txBody>
      </p:sp>
    </p:spTree>
    <p:extLst>
      <p:ext uri="{BB962C8B-B14F-4D97-AF65-F5344CB8AC3E}">
        <p14:creationId xmlns:p14="http://schemas.microsoft.com/office/powerpoint/2010/main" val="539553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5559904"/>
            <a:ext cx="9144001" cy="1298096"/>
          </a:xfrm>
          <a:prstGeom prst="rect">
            <a:avLst/>
          </a:prstGeom>
          <a:solidFill>
            <a:srgbClr val="000000">
              <a:alpha val="7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1" y="5547965"/>
            <a:ext cx="8686800" cy="131003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Performance Monitor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65768" y="5136795"/>
            <a:ext cx="3078232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with 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Creative 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Commons</a:t>
            </a:r>
            <a:b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gerlos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/3119891607/</a:t>
            </a:r>
          </a:p>
        </p:txBody>
      </p:sp>
    </p:spTree>
    <p:extLst>
      <p:ext uri="{BB962C8B-B14F-4D97-AF65-F5344CB8AC3E}">
        <p14:creationId xmlns:p14="http://schemas.microsoft.com/office/powerpoint/2010/main" val="1092494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2749387908_03c7184262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9023"/>
            <a:ext cx="9144000" cy="60989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0"/>
            <a:ext cx="9144000" cy="86955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27" y="119627"/>
            <a:ext cx="8895009" cy="580430"/>
          </a:xfrm>
        </p:spPr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The Importance of Performance Counters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Create narrow sets of related metrics.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Correlate metrics across many applications.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Application metrics + OS metrics.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Monitor trends together.</a:t>
            </a:r>
          </a:p>
          <a:p>
            <a:pPr marL="321457" indent="-321457"/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Collect important metrics at regular intervals.</a:t>
            </a:r>
            <a:b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Light" panose="020F0302020204030204" pitchFamily="34" charset="0"/>
                <a:cs typeface="Sweet Sans Pro Light" panose="02000000000000000000" pitchFamily="50" charset="0"/>
              </a:rPr>
              <a:t>Not unlike </a:t>
            </a:r>
            <a:r>
              <a:rPr lang="en-US" dirty="0" err="1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Light" panose="020F0302020204030204" pitchFamily="34" charset="0"/>
                <a:cs typeface="Sweet Sans Pro Light" panose="02000000000000000000" pitchFamily="50" charset="0"/>
              </a:rPr>
              <a:t>pokemon</a:t>
            </a: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 Light" panose="020F0302020204030204" pitchFamily="34" charset="0"/>
                <a:cs typeface="Sweet Sans Pro Light" panose="02000000000000000000" pitchFamily="50" charset="0"/>
              </a:rPr>
              <a:t>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60735" y="6446830"/>
            <a:ext cx="3683265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</a:t>
            </a:r>
            <a:r>
              <a:rPr lang="pl-PL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licensed</a:t>
            </a: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 with Creative </a:t>
            </a:r>
            <a:r>
              <a:rPr lang="pl-PL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Commons</a:t>
            </a: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/>
            </a:r>
            <a:b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</a:t>
            </a: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://</a:t>
            </a:r>
            <a:r>
              <a:rPr lang="pl-PL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</a:t>
            </a:r>
            <a:r>
              <a:rPr lang="pl-PL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photos</a:t>
            </a:r>
            <a:r>
              <a:rPr lang="pl-PL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/79376123@N00/2749387908/</a:t>
            </a:r>
            <a:endParaRPr lang="en-US" sz="1100" dirty="0">
              <a:solidFill>
                <a:srgbClr val="FFFFFF"/>
              </a:solidFill>
              <a:latin typeface="Calibri Light" panose="020F0302020204030204" pitchFamily="34" charset="0"/>
              <a:cs typeface="Sweet Sans Pro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3250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866958682_f8ecd34b02_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0" y="0"/>
            <a:ext cx="9144000" cy="86955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25"/>
            <a:ext cx="8229600" cy="1011376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Devil in the Details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05183" y="6446830"/>
            <a:ext cx="3438817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</a:t>
            </a:r>
          </a:p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micahdowty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/3866958682/</a:t>
            </a:r>
          </a:p>
        </p:txBody>
      </p:sp>
    </p:spTree>
    <p:extLst>
      <p:ext uri="{BB962C8B-B14F-4D97-AF65-F5344CB8AC3E}">
        <p14:creationId xmlns:p14="http://schemas.microsoft.com/office/powerpoint/2010/main" val="15847383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095568" y="0"/>
            <a:ext cx="8048432" cy="3257587"/>
          </a:xfrm>
        </p:spPr>
        <p:txBody>
          <a:bodyPr/>
          <a:lstStyle/>
          <a:p>
            <a:pPr algn="r"/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How Developers Monitor </a:t>
            </a:r>
            <a:b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SQL Server</a:t>
            </a:r>
            <a:endParaRPr lang="en-US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6373" y="6446830"/>
            <a:ext cx="3417627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</a:t>
            </a:r>
          </a:p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vintagedept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/6358537847/</a:t>
            </a:r>
          </a:p>
        </p:txBody>
      </p:sp>
    </p:spTree>
    <p:extLst>
      <p:ext uri="{BB962C8B-B14F-4D97-AF65-F5344CB8AC3E}">
        <p14:creationId xmlns:p14="http://schemas.microsoft.com/office/powerpoint/2010/main" val="2146911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220" y="824334"/>
            <a:ext cx="10629465" cy="6033666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Tracing &amp; Extended Events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80504" y="6423328"/>
            <a:ext cx="3139997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licnsed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 with 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nick_bl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/1424940293/</a:t>
            </a:r>
          </a:p>
        </p:txBody>
      </p:sp>
    </p:spTree>
    <p:extLst>
      <p:ext uri="{BB962C8B-B14F-4D97-AF65-F5344CB8AC3E}">
        <p14:creationId xmlns:p14="http://schemas.microsoft.com/office/powerpoint/2010/main" val="14755539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ammer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854"/>
            <a:ext cx="9144000" cy="68742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0" y="0"/>
            <a:ext cx="9144000" cy="96277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854"/>
            <a:ext cx="8229600" cy="1072655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Do It Yourself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3725" y="6446830"/>
            <a:ext cx="3200275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kylemay</a:t>
            </a:r>
            <a:r>
              <a:rPr lang="en-US" sz="11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/1430449350/</a:t>
            </a:r>
          </a:p>
        </p:txBody>
      </p:sp>
    </p:spTree>
    <p:extLst>
      <p:ext uri="{BB962C8B-B14F-4D97-AF65-F5344CB8AC3E}">
        <p14:creationId xmlns:p14="http://schemas.microsoft.com/office/powerpoint/2010/main" val="34316921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834" y="1"/>
            <a:ext cx="8762166" cy="1365725"/>
          </a:xfrm>
        </p:spPr>
        <p:txBody>
          <a:bodyPr/>
          <a:lstStyle/>
          <a:p>
            <a:r>
              <a:rPr lang="en-US" dirty="0" smtClean="0"/>
              <a:t>Which Way Is Right?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894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ue skies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0"/>
            <a:ext cx="9144000" cy="906958"/>
          </a:xfrm>
          <a:prstGeom prst="rect">
            <a:avLst/>
          </a:prstGeom>
          <a:solidFill>
            <a:srgbClr val="000000">
              <a:alpha val="71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Neither way is right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384101"/>
            <a:ext cx="8455298" cy="5040809"/>
          </a:xfrm>
        </p:spPr>
        <p:txBody>
          <a:bodyPr/>
          <a:lstStyle/>
          <a:p>
            <a:pPr algn="r"/>
            <a:r>
              <a:rPr lang="en-US" dirty="0" err="1" smtClean="0"/>
              <a:t>Sysadmin</a:t>
            </a:r>
            <a:r>
              <a:rPr lang="en-US" dirty="0" smtClean="0"/>
              <a:t> monitoring </a:t>
            </a:r>
            <a:br>
              <a:rPr lang="en-US" dirty="0" smtClean="0"/>
            </a:br>
            <a:r>
              <a:rPr lang="en-US" dirty="0" smtClean="0"/>
              <a:t>is reactive.</a:t>
            </a:r>
          </a:p>
          <a:p>
            <a:pPr algn="r"/>
            <a:r>
              <a:rPr lang="en-US" dirty="0" smtClean="0"/>
              <a:t>Developer monitoring</a:t>
            </a:r>
            <a:br>
              <a:rPr lang="en-US" dirty="0" smtClean="0"/>
            </a:br>
            <a:r>
              <a:rPr lang="en-US" dirty="0" smtClean="0"/>
              <a:t>is real-time and</a:t>
            </a:r>
            <a:br>
              <a:rPr lang="en-US" dirty="0" smtClean="0"/>
            </a:br>
            <a:r>
              <a:rPr lang="en-US" dirty="0" smtClean="0"/>
              <a:t>expensive.</a:t>
            </a:r>
          </a:p>
          <a:p>
            <a:pPr algn="r"/>
            <a:r>
              <a:rPr lang="en-US" dirty="0" smtClean="0"/>
              <a:t>Both approaches get</a:t>
            </a:r>
            <a:br>
              <a:rPr lang="en-US" dirty="0" smtClean="0"/>
            </a:br>
            <a:r>
              <a:rPr lang="en-US" dirty="0" smtClean="0"/>
              <a:t>something right.</a:t>
            </a:r>
          </a:p>
          <a:p>
            <a:pPr algn="r"/>
            <a:r>
              <a:rPr lang="en-US" dirty="0" smtClean="0"/>
              <a:t>Neither one meets</a:t>
            </a:r>
            <a:br>
              <a:rPr lang="en-US" dirty="0" smtClean="0"/>
            </a:br>
            <a:r>
              <a:rPr lang="en-US" dirty="0" smtClean="0"/>
              <a:t>all of our needs.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64019" y="6460784"/>
            <a:ext cx="3379982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horiavarlan</a:t>
            </a:r>
            <a:r>
              <a:rPr lang="en-US" sz="11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/5047507694/</a:t>
            </a:r>
          </a:p>
        </p:txBody>
      </p:sp>
    </p:spTree>
    <p:extLst>
      <p:ext uri="{BB962C8B-B14F-4D97-AF65-F5344CB8AC3E}">
        <p14:creationId xmlns:p14="http://schemas.microsoft.com/office/powerpoint/2010/main" val="4095071246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42" y="304800"/>
            <a:ext cx="7956317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15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eed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1"/>
            <a:ext cx="9144000" cy="6096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0" y="0"/>
            <a:ext cx="9144000" cy="96277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28" y="191170"/>
            <a:ext cx="8791317" cy="58043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do we need?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80364" algn="l"/>
                <a:tab pos="7316503" algn="r"/>
              </a:tabLst>
            </a:pPr>
            <a:r>
              <a:rPr lang="en-US" dirty="0" smtClean="0">
                <a:solidFill>
                  <a:srgbClr val="FFFFFF"/>
                </a:solidFill>
              </a:rPr>
              <a:t>A system level view	</a:t>
            </a:r>
            <a:r>
              <a:rPr lang="en-US" dirty="0" err="1" smtClean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perfmon.exe</a:t>
            </a:r>
            <a:endParaRPr lang="en-US" dirty="0" smtClean="0">
              <a:solidFill>
                <a:srgbClr val="FFFFFF"/>
              </a:solidFill>
              <a:latin typeface="Calibri Light" panose="020F0302020204030204" pitchFamily="34" charset="0"/>
              <a:cs typeface="Sweet Sans Pro Light" panose="02000000000000000000" pitchFamily="50" charset="0"/>
            </a:endParaRPr>
          </a:p>
          <a:p>
            <a:pPr>
              <a:tabLst>
                <a:tab pos="80364" algn="l"/>
                <a:tab pos="7316503" algn="r"/>
              </a:tabLst>
            </a:pPr>
            <a:endParaRPr lang="en-US" dirty="0" smtClean="0">
              <a:solidFill>
                <a:srgbClr val="FFFFFF"/>
              </a:solidFill>
            </a:endParaRPr>
          </a:p>
          <a:p>
            <a:pPr>
              <a:tabLst>
                <a:tab pos="80364" algn="l"/>
                <a:tab pos="7316503" algn="r"/>
              </a:tabLst>
            </a:pPr>
            <a:r>
              <a:rPr lang="en-US" dirty="0" smtClean="0">
                <a:solidFill>
                  <a:srgbClr val="FFFFFF"/>
                </a:solidFill>
              </a:rPr>
              <a:t>SQL Server	</a:t>
            </a:r>
            <a:r>
              <a:rPr lang="en-US" dirty="0" smtClean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???</a:t>
            </a:r>
            <a:endParaRPr lang="en-US" dirty="0">
              <a:solidFill>
                <a:srgbClr val="FFFFFF"/>
              </a:solidFill>
              <a:latin typeface="Calibri Light" panose="020F0302020204030204" pitchFamily="34" charset="0"/>
              <a:cs typeface="Sweet Sans Pro Light" panose="02000000000000000000" pitchFamily="50" charset="0"/>
            </a:endParaRPr>
          </a:p>
          <a:p>
            <a:pPr>
              <a:tabLst>
                <a:tab pos="80364" algn="l"/>
                <a:tab pos="7316503" algn="r"/>
              </a:tabLst>
            </a:pPr>
            <a:endParaRPr lang="en-US" dirty="0" smtClean="0">
              <a:solidFill>
                <a:srgbClr val="FFFFFF"/>
              </a:solidFill>
            </a:endParaRPr>
          </a:p>
          <a:p>
            <a:pPr>
              <a:tabLst>
                <a:tab pos="80364" algn="l"/>
                <a:tab pos="7316503" algn="r"/>
              </a:tabLst>
            </a:pPr>
            <a:endParaRPr lang="en-US" dirty="0" smtClean="0">
              <a:solidFill>
                <a:srgbClr val="FFFFFF"/>
              </a:solidFill>
            </a:endParaRPr>
          </a:p>
          <a:p>
            <a:pPr>
              <a:tabLst>
                <a:tab pos="80364" algn="l"/>
                <a:tab pos="7316503" algn="r"/>
              </a:tabLst>
            </a:pPr>
            <a:r>
              <a:rPr lang="en-US" dirty="0" smtClean="0">
                <a:solidFill>
                  <a:srgbClr val="FFFFFF"/>
                </a:solidFill>
              </a:rPr>
              <a:t>Application	</a:t>
            </a:r>
            <a:r>
              <a:rPr lang="en-US" dirty="0" smtClean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logging &amp;</a:t>
            </a:r>
            <a:br>
              <a:rPr lang="en-US" dirty="0" smtClean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dirty="0">
                <a:solidFill>
                  <a:srgbClr val="FFFFFF"/>
                </a:solidFill>
              </a:rPr>
              <a:t>view </a:t>
            </a:r>
            <a:r>
              <a:rPr lang="en-US" dirty="0" smtClean="0">
                <a:solidFill>
                  <a:srgbClr val="FFFFFF"/>
                </a:solidFill>
              </a:rPr>
              <a:t>	</a:t>
            </a:r>
            <a:r>
              <a:rPr lang="en-US" dirty="0" smtClean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tracing</a:t>
            </a:r>
          </a:p>
          <a:p>
            <a:pPr>
              <a:tabLst>
                <a:tab pos="80364" algn="l"/>
                <a:tab pos="7316503" algn="r"/>
              </a:tabLst>
            </a:pPr>
            <a:endParaRPr lang="en-US" dirty="0">
              <a:solidFill>
                <a:srgbClr val="FFFFFF"/>
              </a:solidFill>
              <a:latin typeface="Calibri Light" panose="020F0302020204030204" pitchFamily="34" charset="0"/>
              <a:cs typeface="Sweet Sans Pro Light" panose="02000000000000000000" pitchFamily="50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1754" y="6358949"/>
            <a:ext cx="3132243" cy="41117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</a:t>
            </a:r>
            <a:b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100" dirty="0" err="1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100" dirty="0" err="1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eschipul</a:t>
            </a:r>
            <a:r>
              <a:rPr lang="en-US" sz="1100" dirty="0">
                <a:solidFill>
                  <a:schemeClr val="bg1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/431902450/</a:t>
            </a:r>
          </a:p>
        </p:txBody>
      </p:sp>
    </p:spTree>
    <p:extLst>
      <p:ext uri="{BB962C8B-B14F-4D97-AF65-F5344CB8AC3E}">
        <p14:creationId xmlns:p14="http://schemas.microsoft.com/office/powerpoint/2010/main" val="2067359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47"/>
          <a:stretch/>
        </p:blipFill>
        <p:spPr>
          <a:xfrm>
            <a:off x="0" y="950015"/>
            <a:ext cx="9144000" cy="59079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0" y="0"/>
            <a:ext cx="9144000" cy="962771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007"/>
            <a:ext cx="8229600" cy="949793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Wait Statistics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7362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6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Just like an engine, SQL Server needs monitoring.</a:t>
            </a:r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Sample and record waits periodically.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Hey, it’s just like perfmon!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Some waits can be ignored.</a:t>
            </a:r>
          </a:p>
          <a:p>
            <a:pPr marL="321457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Correlate slow performance to sampled data.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Adjust granularity to meet requirements.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Not perfect, but it’s free.</a:t>
            </a:r>
          </a:p>
          <a:p>
            <a:pPr marL="879184" lvl="1" indent="-321457"/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You can also analyze this in Excel!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0" y="0"/>
            <a:ext cx="9144000" cy="96277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defTabSz="642915" fontAlgn="base">
              <a:spcBef>
                <a:spcPct val="0"/>
              </a:spcBef>
              <a:spcAft>
                <a:spcPct val="0"/>
              </a:spcAft>
            </a:pPr>
            <a:endParaRPr lang="en-US" sz="3000" dirty="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3349" y="191170"/>
            <a:ext cx="8855896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pPr algn="ctr"/>
            <a:r>
              <a:rPr lang="en-US" dirty="0" smtClean="0">
                <a:latin typeface="Calibri" panose="020F0502020204030204" pitchFamily="34" charset="0"/>
                <a:cs typeface="Sweet Sans Pro Medium" panose="02000000000000000000" pitchFamily="50" charset="0"/>
              </a:rPr>
              <a:t>Monitoring Waits</a:t>
            </a:r>
            <a:endParaRPr lang="en-US" dirty="0">
              <a:latin typeface="Calibri" panose="020F0502020204030204" pitchFamily="34" charset="0"/>
              <a:cs typeface="Sweet Sans Pro Medi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216605"/>
      </p:ext>
    </p:extLst>
  </p:cSld>
  <p:clrMapOvr>
    <a:masterClrMapping/>
  </p:clrMapOvr>
  <p:transition/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121899997.jpg"/>
          <p:cNvPicPr>
            <a:picLocks noChangeAspect="1"/>
          </p:cNvPicPr>
          <p:nvPr/>
        </p:nvPicPr>
        <p:blipFill rotWithShape="1">
          <a:blip r:embed="rId2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466"/>
            <a:ext cx="9144000" cy="686446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Every time we read or write, SQL Server records data.</a:t>
            </a:r>
          </a:p>
          <a:p>
            <a:pPr marL="879184" lvl="1" indent="-321457"/>
            <a:r>
              <a:rPr lang="en-US" dirty="0" err="1" smtClean="0">
                <a:solidFill>
                  <a:srgbClr val="000000"/>
                </a:solidFill>
              </a:rPr>
              <a:t>dm_os_virtual_file_stats</a:t>
            </a:r>
            <a:endParaRPr lang="en-US" dirty="0" smtClean="0">
              <a:solidFill>
                <a:srgbClr val="000000"/>
              </a:solidFill>
            </a:endParaRPr>
          </a:p>
          <a:p>
            <a:pPr marL="879184" lvl="1" indent="-321457"/>
            <a:r>
              <a:rPr lang="en-US" dirty="0" smtClean="0">
                <a:solidFill>
                  <a:srgbClr val="000000"/>
                </a:solidFill>
              </a:rPr>
              <a:t>Records read and write stalls since start up</a:t>
            </a:r>
          </a:p>
          <a:p>
            <a:pPr marL="321457" indent="-321457"/>
            <a:r>
              <a:rPr lang="en-US" dirty="0" smtClean="0">
                <a:solidFill>
                  <a:srgbClr val="000000"/>
                </a:solidFill>
              </a:rPr>
              <a:t>What’s a stall?</a:t>
            </a:r>
          </a:p>
          <a:p>
            <a:pPr marL="879184" lvl="1" indent="-321457"/>
            <a:r>
              <a:rPr lang="en-US" dirty="0" smtClean="0">
                <a:solidFill>
                  <a:srgbClr val="000000"/>
                </a:solidFill>
              </a:rPr>
              <a:t>The time it takes from issuing an operation to getting a response.</a:t>
            </a:r>
          </a:p>
          <a:p>
            <a:pPr marL="321457" indent="-321457"/>
            <a:r>
              <a:rPr lang="en-US" dirty="0" smtClean="0">
                <a:solidFill>
                  <a:srgbClr val="000000"/>
                </a:solidFill>
              </a:rPr>
              <a:t>What’s it mean?</a:t>
            </a:r>
          </a:p>
          <a:p>
            <a:pPr marL="879184" lvl="1" indent="-321457"/>
            <a:r>
              <a:rPr lang="en-US" dirty="0" smtClean="0">
                <a:solidFill>
                  <a:srgbClr val="000000"/>
                </a:solidFill>
              </a:rPr>
              <a:t>Everyone’s using the disks.</a:t>
            </a:r>
          </a:p>
          <a:p>
            <a:pPr marL="879184" lvl="1" indent="-321457"/>
            <a:r>
              <a:rPr lang="en-US" dirty="0" smtClean="0">
                <a:solidFill>
                  <a:srgbClr val="000000"/>
                </a:solidFill>
              </a:rPr>
              <a:t>We’re doing a lot of random I/O.</a:t>
            </a:r>
          </a:p>
          <a:p>
            <a:pPr marL="879184" lvl="1" indent="-321457"/>
            <a:r>
              <a:rPr lang="en-US" dirty="0" smtClean="0">
                <a:solidFill>
                  <a:srgbClr val="000000"/>
                </a:solidFill>
              </a:rPr>
              <a:t>The SSDs are wearing out.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0" y="0"/>
            <a:ext cx="9144000" cy="962771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93349" y="191170"/>
            <a:ext cx="8912898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pPr algn="ctr"/>
            <a:r>
              <a:rPr lang="en-US" dirty="0" smtClean="0">
                <a:latin typeface="Calibri" panose="020F0502020204030204" pitchFamily="34" charset="0"/>
                <a:cs typeface="Sweet Sans Pro Medium" panose="02000000000000000000" pitchFamily="50" charset="0"/>
              </a:rPr>
              <a:t>Monitoring Disks</a:t>
            </a:r>
            <a:endParaRPr lang="en-US" dirty="0">
              <a:latin typeface="Calibri" panose="020F0502020204030204" pitchFamily="34" charset="0"/>
              <a:cs typeface="Sweet Sans Pro Medi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838174"/>
      </p:ext>
    </p:extLst>
  </p:cSld>
  <p:clrMapOvr>
    <a:masterClrMapping/>
  </p:clrMapOvr>
  <p:transition/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275403364_c956c4db80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What do we do with that info?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8548" y="6403549"/>
            <a:ext cx="4245452" cy="46502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</a:t>
            </a:r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/>
            </a:r>
            <a:b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pl-PL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pl-PL" sz="13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pl-PL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</a:t>
            </a:r>
            <a:r>
              <a:rPr lang="pl-PL" sz="13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photos</a:t>
            </a:r>
            <a:r>
              <a:rPr lang="pl-PL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/51029297@N00/5275403364/</a:t>
            </a:r>
            <a:endParaRPr lang="en-US" sz="1300" dirty="0">
              <a:solidFill>
                <a:srgbClr val="FFFFFF"/>
              </a:solidFill>
              <a:latin typeface="Calibri Light" panose="020F0302020204030204" pitchFamily="34" charset="0"/>
              <a:cs typeface="Sweet Sans Pro Light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8773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445886424_e56f859fdb_h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0100" dirty="0"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Demo!</a:t>
            </a:r>
            <a:endParaRPr lang="en-US" sz="10100" dirty="0"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0404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1"/>
            <a:ext cx="9144000" cy="856294"/>
          </a:xfrm>
          <a:prstGeom prst="rect">
            <a:avLst/>
          </a:prstGeom>
          <a:solidFill>
            <a:schemeClr val="tx1">
              <a:alpha val="9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/>
              <a:t>Provide context with </a:t>
            </a:r>
            <a:r>
              <a:rPr lang="en-US" dirty="0" smtClean="0"/>
              <a:t>alerts.</a:t>
            </a:r>
          </a:p>
          <a:p>
            <a:pPr marL="879184" lvl="1" indent="-321457"/>
            <a:r>
              <a:rPr lang="en-US" dirty="0" smtClean="0"/>
              <a:t>Collect relevant data from SQL Server.</a:t>
            </a:r>
          </a:p>
          <a:p>
            <a:pPr marL="879184" lvl="1" indent="-321457"/>
            <a:r>
              <a:rPr lang="en-US" dirty="0" smtClean="0"/>
              <a:t>You know what’s probably wrong, so grab the right info to make a decision.</a:t>
            </a:r>
          </a:p>
          <a:p>
            <a:r>
              <a:rPr lang="en-US" dirty="0" smtClean="0"/>
              <a:t>Include graphs of activity in alerts.</a:t>
            </a:r>
          </a:p>
          <a:p>
            <a:r>
              <a:rPr lang="en-US" dirty="0" smtClean="0">
                <a:hlinkClick r:id="rId2"/>
              </a:rPr>
              <a:t>http://brentozar.com/go/visualalert</a:t>
            </a:r>
            <a:r>
              <a:rPr lang="en-US" dirty="0" smtClean="0"/>
              <a:t> </a:t>
            </a:r>
          </a:p>
        </p:txBody>
      </p:sp>
      <p:pic>
        <p:nvPicPr>
          <p:cNvPr id="4" name="Picture 3" descr="3469688166_4d4105d661_o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9929"/>
          <a:stretch/>
        </p:blipFill>
        <p:spPr>
          <a:xfrm>
            <a:off x="521889" y="4193664"/>
            <a:ext cx="8126016" cy="21134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91336" y="6357137"/>
            <a:ext cx="4245452" cy="46502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3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Creative Commons</a:t>
            </a:r>
            <a:br>
              <a:rPr lang="en-US" sz="1300" dirty="0"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pl-PL" sz="13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pl-PL" sz="13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pl-PL" sz="13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</a:t>
            </a:r>
            <a:r>
              <a:rPr lang="pl-PL" sz="1300" dirty="0" err="1">
                <a:latin typeface="Calibri Light" panose="020F0302020204030204" pitchFamily="34" charset="0"/>
                <a:cs typeface="Sweet Sans Pro Light" panose="02000000000000000000" pitchFamily="50" charset="0"/>
              </a:rPr>
              <a:t>photos</a:t>
            </a:r>
            <a:r>
              <a:rPr lang="pl-PL" sz="1300" dirty="0">
                <a:latin typeface="Calibri Light" panose="020F0302020204030204" pitchFamily="34" charset="0"/>
                <a:cs typeface="Sweet Sans Pro Light" panose="02000000000000000000" pitchFamily="50" charset="0"/>
              </a:rPr>
              <a:t>/28914418@N02/3469688166/</a:t>
            </a:r>
            <a:endParaRPr lang="en-US" sz="1300" dirty="0">
              <a:latin typeface="Calibri Light" panose="020F0302020204030204" pitchFamily="34" charset="0"/>
              <a:cs typeface="Sweet Sans Pro Light" panose="02000000000000000000" pitchFamily="50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10073" y="144332"/>
            <a:ext cx="8791670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pPr algn="ctr"/>
            <a:r>
              <a:rPr lang="en-US" dirty="0">
                <a:latin typeface="Calibri" panose="020F0502020204030204" pitchFamily="34" charset="0"/>
                <a:cs typeface="Sweet Sans Pro Medium" panose="02000000000000000000" pitchFamily="50" charset="0"/>
              </a:rPr>
              <a:t>Beautiful Alerts</a:t>
            </a:r>
          </a:p>
        </p:txBody>
      </p:sp>
    </p:spTree>
    <p:extLst>
      <p:ext uri="{BB962C8B-B14F-4D97-AF65-F5344CB8AC3E}">
        <p14:creationId xmlns:p14="http://schemas.microsoft.com/office/powerpoint/2010/main" val="9707198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1"/>
            <a:ext cx="9144000" cy="856294"/>
          </a:xfrm>
          <a:prstGeom prst="rect">
            <a:avLst/>
          </a:prstGeom>
          <a:solidFill>
            <a:schemeClr val="tx1">
              <a:alpha val="9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Only you know the appropriate values for your application. </a:t>
            </a:r>
          </a:p>
          <a:p>
            <a:r>
              <a:rPr lang="en-US" dirty="0" smtClean="0"/>
              <a:t>Figuring out what’s normal is hard; make a computer do it.</a:t>
            </a:r>
          </a:p>
          <a:p>
            <a:r>
              <a:rPr lang="en-US" dirty="0">
                <a:hlinkClick r:id="rId2"/>
              </a:rPr>
              <a:t>http://codeascraft.com/2013/06/11/introducing-kale</a:t>
            </a:r>
            <a:r>
              <a:rPr lang="en-US" dirty="0" smtClean="0">
                <a:hlinkClick r:id="rId2"/>
              </a:rPr>
              <a:t>/</a:t>
            </a:r>
            <a:r>
              <a:rPr lang="en-US" dirty="0"/>
              <a:t> </a:t>
            </a:r>
            <a:r>
              <a:rPr lang="en-US" dirty="0" smtClean="0"/>
              <a:t>+ </a:t>
            </a:r>
            <a:r>
              <a:rPr lang="en-US" dirty="0">
                <a:hlinkClick r:id="rId3"/>
              </a:rPr>
              <a:t>https://github.com/Iristyle/</a:t>
            </a:r>
            <a:r>
              <a:rPr lang="en-US" dirty="0" smtClean="0">
                <a:hlinkClick r:id="rId3"/>
              </a:rPr>
              <a:t>PerfTap</a:t>
            </a:r>
            <a:r>
              <a:rPr lang="en-US" dirty="0" smtClean="0"/>
              <a:t> = SQL Server Anomaly Detection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10073" y="144332"/>
            <a:ext cx="7358063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r>
              <a:rPr lang="en-US" dirty="0" smtClean="0">
                <a:latin typeface="Calibri" panose="020F0502020204030204" pitchFamily="34" charset="0"/>
                <a:cs typeface="Sweet Sans Pro Medium" panose="02000000000000000000" pitchFamily="50" charset="0"/>
              </a:rPr>
              <a:t>Watch for Anomalies</a:t>
            </a:r>
            <a:endParaRPr lang="en-US" dirty="0">
              <a:latin typeface="Calibri" panose="020F0502020204030204" pitchFamily="34" charset="0"/>
              <a:cs typeface="Sweet Sans Pro Medi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102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shot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7870" y="441830"/>
            <a:ext cx="9656593" cy="64240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0" y="1"/>
            <a:ext cx="9144000" cy="856294"/>
          </a:xfrm>
          <a:prstGeom prst="rect">
            <a:avLst/>
          </a:prstGeom>
          <a:solidFill>
            <a:schemeClr val="tx1">
              <a:alpha val="9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4291" tIns="32146" rIns="64291" bIns="32146" numCol="1" rtlCol="0" anchor="t" anchorCtr="0" compatLnSpc="1">
            <a:prstTxWarp prst="textNoShape">
              <a:avLst/>
            </a:prstTxWarp>
          </a:bodyPr>
          <a:lstStyle/>
          <a:p>
            <a:pPr algn="ctr" defTabSz="642915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110073" y="144332"/>
            <a:ext cx="7358063" cy="58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sz="4800" b="0" i="0" baseline="0" dirty="0" smtClean="0">
                <a:solidFill>
                  <a:srgbClr val="ED1C24"/>
                </a:solidFill>
                <a:latin typeface="SweetSansPro Medium"/>
                <a:ea typeface="+mj-ea"/>
                <a:cs typeface="SweetSansPro Medium"/>
                <a:sym typeface="SweetSansPro Medium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5pPr>
            <a:lvl6pPr marL="45715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6pPr>
            <a:lvl7pPr marL="914307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7pPr>
            <a:lvl8pPr marL="1371460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8pPr>
            <a:lvl9pPr marL="1828612" algn="l" rtl="0" eaLnBrk="1" fontAlgn="base" hangingPunct="1">
              <a:spcBef>
                <a:spcPct val="0"/>
              </a:spcBef>
              <a:spcAft>
                <a:spcPct val="0"/>
              </a:spcAft>
              <a:defRPr sz="4800">
                <a:solidFill>
                  <a:srgbClr val="ED1C24"/>
                </a:solidFill>
                <a:latin typeface="SweetSansPro Medium" charset="0"/>
                <a:ea typeface="ヒラギノ角ゴ ProN W6" charset="0"/>
                <a:cs typeface="ヒラギノ角ゴ ProN W6" charset="0"/>
                <a:sym typeface="SweetSansPro Medium" charset="0"/>
              </a:defRPr>
            </a:lvl9pPr>
          </a:lstStyle>
          <a:p>
            <a:r>
              <a:rPr lang="en-US" dirty="0" smtClean="0">
                <a:latin typeface="Calibri" panose="020F0502020204030204" pitchFamily="34" charset="0"/>
                <a:cs typeface="Sweet Sans Pro Medium" panose="02000000000000000000" pitchFamily="50" charset="0"/>
              </a:rPr>
              <a:t>Watch for Anomalies</a:t>
            </a:r>
            <a:endParaRPr lang="en-US" dirty="0">
              <a:latin typeface="Calibri" panose="020F0502020204030204" pitchFamily="34" charset="0"/>
              <a:cs typeface="Sweet Sans Pro Medi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19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bacus shutterstock_98921180.jpg"/>
          <p:cNvPicPr>
            <a:picLocks noChangeAspect="1"/>
          </p:cNvPicPr>
          <p:nvPr/>
        </p:nvPicPr>
        <p:blipFill rotWithShape="1">
          <a:blip r:embed="rId2" cstate="screen">
            <a:alphaModFix amt="8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100" dirty="0">
                <a:solidFill>
                  <a:schemeClr val="bg1"/>
                </a:solidFill>
              </a:rPr>
              <a:t>In </a:t>
            </a:r>
            <a:r>
              <a:rPr lang="en-US" sz="5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summation</a:t>
            </a:r>
            <a:r>
              <a:rPr lang="en-US" sz="5100" dirty="0">
                <a:solidFill>
                  <a:schemeClr val="bg1"/>
                </a:solidFill>
              </a:rPr>
              <a:t>…</a:t>
            </a:r>
            <a:endParaRPr lang="en-US" sz="5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8379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664" y="1295400"/>
            <a:ext cx="4498578" cy="370524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Hierarchy of Database Needs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7013" y="1384300"/>
            <a:ext cx="4610801" cy="5040312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>
                <a:latin typeface="+mj-lt"/>
              </a:rPr>
              <a:t>Futureproofing</a:t>
            </a:r>
            <a:r>
              <a:rPr lang="en-US" dirty="0">
                <a:latin typeface="+mj-lt"/>
              </a:rPr>
              <a:t>: </a:t>
            </a:r>
            <a:r>
              <a:rPr lang="en-US" b="0" dirty="0">
                <a:latin typeface="+mj-lt"/>
              </a:rPr>
              <a:t>Preventing 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availability, security, and 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performance issues 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before they happen.</a:t>
            </a:r>
          </a:p>
          <a:p>
            <a:r>
              <a:rPr lang="en-US" dirty="0">
                <a:latin typeface="+mj-lt"/>
              </a:rPr>
              <a:t>Performance: </a:t>
            </a:r>
            <a:r>
              <a:rPr lang="en-US" b="0" dirty="0">
                <a:latin typeface="+mj-lt"/>
              </a:rPr>
              <a:t>Know your 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current bottlenecks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and how to fix ‘</a:t>
            </a:r>
            <a:r>
              <a:rPr lang="en-US" b="0" dirty="0" err="1">
                <a:latin typeface="+mj-lt"/>
              </a:rPr>
              <a:t>em</a:t>
            </a:r>
            <a:r>
              <a:rPr lang="en-US" b="0" dirty="0">
                <a:latin typeface="+mj-lt"/>
              </a:rPr>
              <a:t>.</a:t>
            </a:r>
          </a:p>
          <a:p>
            <a:r>
              <a:rPr lang="en-US" dirty="0">
                <a:latin typeface="+mj-lt"/>
              </a:rPr>
              <a:t>Capacity: </a:t>
            </a:r>
            <a:r>
              <a:rPr lang="en-US" b="0" dirty="0">
                <a:latin typeface="+mj-lt"/>
              </a:rPr>
              <a:t>Know when you’re </a:t>
            </a:r>
            <a:r>
              <a:rPr lang="en-US" b="0" dirty="0" smtClean="0">
                <a:latin typeface="+mj-lt"/>
              </a:rPr>
              <a:t>going</a:t>
            </a:r>
            <a:br>
              <a:rPr lang="en-US" b="0" dirty="0" smtClean="0">
                <a:latin typeface="+mj-lt"/>
              </a:rPr>
            </a:br>
            <a:r>
              <a:rPr lang="en-US" b="0" dirty="0" smtClean="0">
                <a:latin typeface="+mj-lt"/>
              </a:rPr>
              <a:t>to </a:t>
            </a:r>
            <a:r>
              <a:rPr lang="en-US" b="0" dirty="0">
                <a:latin typeface="+mj-lt"/>
              </a:rPr>
              <a:t>run out of space.</a:t>
            </a:r>
          </a:p>
          <a:p>
            <a:r>
              <a:rPr lang="en-US" dirty="0">
                <a:latin typeface="+mj-lt"/>
              </a:rPr>
              <a:t>Security: </a:t>
            </a:r>
            <a:r>
              <a:rPr lang="en-US" b="0" dirty="0">
                <a:latin typeface="+mj-lt"/>
              </a:rPr>
              <a:t>Know who has access to </a:t>
            </a:r>
            <a:r>
              <a:rPr lang="en-US" b="0" dirty="0" smtClean="0">
                <a:latin typeface="+mj-lt"/>
              </a:rPr>
              <a:t/>
            </a:r>
            <a:br>
              <a:rPr lang="en-US" b="0" dirty="0" smtClean="0">
                <a:latin typeface="+mj-lt"/>
              </a:rPr>
            </a:br>
            <a:r>
              <a:rPr lang="en-US" b="0" dirty="0" smtClean="0">
                <a:latin typeface="+mj-lt"/>
              </a:rPr>
              <a:t>the </a:t>
            </a:r>
            <a:r>
              <a:rPr lang="en-US" b="0" dirty="0">
                <a:latin typeface="+mj-lt"/>
              </a:rPr>
              <a:t>data.</a:t>
            </a:r>
          </a:p>
          <a:p>
            <a:r>
              <a:rPr lang="en-US" dirty="0">
                <a:latin typeface="+mj-lt"/>
              </a:rPr>
              <a:t>Backups: </a:t>
            </a:r>
            <a:r>
              <a:rPr lang="en-US" b="0" dirty="0">
                <a:latin typeface="+mj-lt"/>
              </a:rPr>
              <a:t>You can’t lose more data </a:t>
            </a:r>
            <a:br>
              <a:rPr lang="en-US" b="0" dirty="0">
                <a:latin typeface="+mj-lt"/>
              </a:rPr>
            </a:br>
            <a:r>
              <a:rPr lang="en-US" b="0" dirty="0">
                <a:latin typeface="+mj-lt"/>
              </a:rPr>
              <a:t>than the business is comfortable losing.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4886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lackboard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976" y="970069"/>
            <a:ext cx="7363703" cy="4596803"/>
          </a:xfrm>
        </p:spPr>
        <p:txBody>
          <a:bodyPr/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An effective alert is:</a:t>
            </a:r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informative</a:t>
            </a:r>
            <a:r>
              <a:rPr lang="en-US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&amp;</a:t>
            </a: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ED1C24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actionable</a:t>
            </a:r>
            <a:endParaRPr lang="en-US" dirty="0">
              <a:solidFill>
                <a:srgbClr val="ED1C24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5621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237962119_b627a0749f_b.jpg"/>
          <p:cNvPicPr>
            <a:picLocks noChangeAspect="1"/>
          </p:cNvPicPr>
          <p:nvPr/>
        </p:nvPicPr>
        <p:blipFill rotWithShape="1">
          <a:blip r:embed="rId2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r="56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Effective monitoring</a:t>
            </a:r>
            <a:b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reflects server</a:t>
            </a:r>
            <a:b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state</a:t>
            </a:r>
            <a:endParaRPr lang="en-US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6307" y="6403549"/>
            <a:ext cx="3767693" cy="46502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algn="r"/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Image licensed with </a:t>
            </a:r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Creative Commons:</a:t>
            </a:r>
            <a:b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</a:br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http://</a:t>
            </a:r>
            <a:r>
              <a:rPr lang="en-US" sz="13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www.flickr.com</a:t>
            </a:r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/photos/</a:t>
            </a:r>
            <a:r>
              <a:rPr lang="en-US" sz="1300" dirty="0" err="1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ben_grey</a:t>
            </a:r>
            <a:r>
              <a:rPr lang="en-US" sz="1300" dirty="0">
                <a:solidFill>
                  <a:srgbClr val="FFFFFF"/>
                </a:solidFill>
                <a:latin typeface="Calibri Light" panose="020F0302020204030204" pitchFamily="34" charset="0"/>
                <a:cs typeface="Sweet Sans Pro Light" panose="02000000000000000000" pitchFamily="50" charset="0"/>
              </a:rPr>
              <a:t>/6237962119/</a:t>
            </a:r>
          </a:p>
        </p:txBody>
      </p:sp>
    </p:spTree>
    <p:extLst>
      <p:ext uri="{BB962C8B-B14F-4D97-AF65-F5344CB8AC3E}">
        <p14:creationId xmlns:p14="http://schemas.microsoft.com/office/powerpoint/2010/main" val="366040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utterstock_134417726.jpg"/>
          <p:cNvPicPr>
            <a:picLocks noChangeAspect="1"/>
          </p:cNvPicPr>
          <p:nvPr/>
        </p:nvPicPr>
        <p:blipFill rotWithShape="1">
          <a:blip r:embed="rId2" cstate="email"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" r="5372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Effective monitoring</a:t>
            </a:r>
            <a:b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is automatic</a:t>
            </a:r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19089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Monitoring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67575432"/>
              </p:ext>
            </p:extLst>
          </p:nvPr>
        </p:nvGraphicFramePr>
        <p:xfrm>
          <a:off x="342510" y="1506536"/>
          <a:ext cx="8344290" cy="3428265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Decide on your monitoring tools &amp; technology.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Test monitoring technology against a recorded workload. Verify that you can spot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problems.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Set up monitoring for waits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, disks, and queries. </a:t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Set up alerts for high severity issues.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Create custom monitoring scripts to spot production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 problems.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867594"/>
      </p:ext>
    </p:extLst>
  </p:cSld>
  <p:clrMapOvr>
    <a:masterClrMapping/>
  </p:clrMapOvr>
  <p:transition>
    <p:fade/>
  </p:transition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SQLintersection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Session PRECON03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Set </a:t>
            </a:r>
            <a:r>
              <a:rPr lang="en-US" dirty="0" smtClean="0"/>
              <a:t>Up </a:t>
            </a:r>
            <a:r>
              <a:rPr lang="en-US" dirty="0"/>
              <a:t>the </a:t>
            </a:r>
            <a:r>
              <a:rPr lang="en-US" i="1" dirty="0"/>
              <a:t>Right</a:t>
            </a:r>
            <a:r>
              <a:rPr lang="en-US" dirty="0"/>
              <a:t>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Kendra Little</a:t>
            </a:r>
          </a:p>
          <a:p>
            <a:r>
              <a:rPr lang="en-US" dirty="0" smtClean="0"/>
              <a:t>Kendra@BrentOzar.com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4752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165069"/>
            <a:ext cx="2945190" cy="2293799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So, there’s a bunch of maintenance plans on the SQL Server.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466081" y="3595249"/>
            <a:ext cx="2350571" cy="1861006"/>
          </a:xfrm>
          <a:prstGeom prst="wedgeEllipseCallout">
            <a:avLst>
              <a:gd name="adj1" fmla="val 80139"/>
              <a:gd name="adj2" fmla="val -39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We don’t really know what they do.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30295"/>
      </p:ext>
    </p:extLst>
  </p:cSld>
  <p:clrMapOvr>
    <a:masterClrMapping/>
  </p:clrMapOvr>
  <p:transition>
    <p:fade/>
  </p:transition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6000" dirty="0" smtClean="0"/>
              <a:t>You do maintenance to make SQL Server healthy</a:t>
            </a:r>
            <a:endParaRPr lang="en-US" sz="6000" dirty="0"/>
          </a:p>
        </p:txBody>
      </p:sp>
      <p:pic>
        <p:nvPicPr>
          <p:cNvPr id="2" name="Picture 1" descr="shutterstock_132285767-WithCastAndGlasses-NoShado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888" y="3847888"/>
            <a:ext cx="3010112" cy="30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24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Bad maintenance makes SQL Server sicker</a:t>
            </a:r>
            <a:endParaRPr lang="en-US" sz="6000" dirty="0"/>
          </a:p>
        </p:txBody>
      </p:sp>
      <p:pic>
        <p:nvPicPr>
          <p:cNvPr id="4" name="Picture 3" descr="shutterstock_132285767-WithCastAndGlasses-NoShadow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888" y="3847888"/>
            <a:ext cx="3010112" cy="30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10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maintenance varies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Concurrency/Availability requirements</a:t>
            </a:r>
          </a:p>
          <a:p>
            <a:r>
              <a:rPr lang="en-US" dirty="0" smtClean="0"/>
              <a:t>Number </a:t>
            </a:r>
            <a:r>
              <a:rPr lang="en-US" dirty="0"/>
              <a:t>of </a:t>
            </a:r>
            <a:r>
              <a:rPr lang="en-US" dirty="0" smtClean="0"/>
              <a:t>databases</a:t>
            </a:r>
            <a:endParaRPr lang="en-US" dirty="0"/>
          </a:p>
          <a:p>
            <a:r>
              <a:rPr lang="en-US" dirty="0" smtClean="0"/>
              <a:t>Size </a:t>
            </a:r>
            <a:r>
              <a:rPr lang="en-US" dirty="0"/>
              <a:t>of </a:t>
            </a:r>
            <a:r>
              <a:rPr lang="en-US" dirty="0" smtClean="0"/>
              <a:t>databases</a:t>
            </a:r>
            <a:endParaRPr lang="en-US" dirty="0"/>
          </a:p>
          <a:p>
            <a:r>
              <a:rPr lang="en-US" dirty="0" smtClean="0"/>
              <a:t>Type </a:t>
            </a:r>
            <a:r>
              <a:rPr lang="en-US" dirty="0"/>
              <a:t>and speed of </a:t>
            </a:r>
            <a:r>
              <a:rPr lang="en-US" dirty="0" smtClean="0"/>
              <a:t>storage</a:t>
            </a:r>
            <a:endParaRPr lang="en-US" dirty="0"/>
          </a:p>
          <a:p>
            <a:r>
              <a:rPr lang="en-US" dirty="0" smtClean="0"/>
              <a:t>SQL Server licensing</a:t>
            </a:r>
          </a:p>
          <a:p>
            <a:r>
              <a:rPr lang="en-US" dirty="0" smtClean="0"/>
              <a:t>Availability of secondary servers</a:t>
            </a:r>
          </a:p>
          <a:p>
            <a:r>
              <a:rPr lang="en-US" dirty="0" smtClean="0"/>
              <a:t>and… time available to manage the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376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597861"/>
            <a:ext cx="2945190" cy="1428214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How can we tell what we’re doing wrong?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2197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</a:t>
            </a:r>
            <a:r>
              <a:rPr lang="en-US" dirty="0" err="1" smtClean="0"/>
              <a:t>sp_Blitz</a:t>
            </a:r>
            <a:r>
              <a:rPr lang="en-US" dirty="0"/>
              <a:t>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0" dirty="0"/>
              <a:t>Free stored procedure.</a:t>
            </a:r>
          </a:p>
          <a:p>
            <a:pPr marL="0" indent="0">
              <a:buNone/>
            </a:pPr>
            <a:r>
              <a:rPr lang="en-US" sz="3200" b="0" dirty="0"/>
              <a:t>Identifies potential problems.</a:t>
            </a:r>
          </a:p>
          <a:p>
            <a:pPr marL="0" indent="0">
              <a:buNone/>
            </a:pPr>
            <a:r>
              <a:rPr lang="en-US" sz="3200" b="0" dirty="0"/>
              <a:t>Creates a prioritized to-do list.</a:t>
            </a:r>
          </a:p>
          <a:p>
            <a:pPr marL="0" indent="0">
              <a:buNone/>
            </a:pPr>
            <a:endParaRPr lang="en-US" sz="3200" b="0" dirty="0"/>
          </a:p>
          <a:p>
            <a:pPr marL="0" indent="0">
              <a:buNone/>
            </a:pPr>
            <a:r>
              <a:rPr lang="en-US" sz="3200" b="0" dirty="0"/>
              <a:t>Download it at </a:t>
            </a:r>
            <a:r>
              <a:rPr lang="en-US" sz="3200" b="0" dirty="0">
                <a:hlinkClick r:id="rId2"/>
              </a:rPr>
              <a:t>http://brentozar.com/blitz</a:t>
            </a:r>
            <a:r>
              <a:rPr lang="en-US" sz="3200" b="0" dirty="0"/>
              <a:t> </a:t>
            </a:r>
          </a:p>
          <a:p>
            <a:pPr marL="0" indent="0">
              <a:buNone/>
            </a:pP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57592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you up 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is a two-parter:</a:t>
            </a:r>
          </a:p>
          <a:p>
            <a:r>
              <a:rPr lang="en-US" dirty="0" smtClean="0"/>
              <a:t>8 Rules of Maintenance</a:t>
            </a:r>
          </a:p>
          <a:p>
            <a:pPr lvl="1"/>
            <a:r>
              <a:rPr lang="en-US" dirty="0" smtClean="0"/>
              <a:t>Bad Practices that will kill you</a:t>
            </a:r>
          </a:p>
          <a:p>
            <a:pPr lvl="1"/>
            <a:r>
              <a:rPr lang="en-US" dirty="0" smtClean="0"/>
              <a:t>What to do instead</a:t>
            </a:r>
          </a:p>
          <a:p>
            <a:r>
              <a:rPr lang="en-US" dirty="0" smtClean="0"/>
              <a:t>How to Choose the Right Tools for Maintenance</a:t>
            </a:r>
          </a:p>
          <a:p>
            <a:pPr lvl="1"/>
            <a:r>
              <a:rPr lang="en-US" dirty="0" smtClean="0"/>
              <a:t>Should you use Maintenance Plans?</a:t>
            </a:r>
          </a:p>
          <a:p>
            <a:pPr lvl="1"/>
            <a:r>
              <a:rPr lang="en-US" dirty="0" smtClean="0"/>
              <a:t>What other options do you have?</a:t>
            </a:r>
          </a:p>
        </p:txBody>
      </p:sp>
    </p:spTree>
    <p:extLst>
      <p:ext uri="{BB962C8B-B14F-4D97-AF65-F5344CB8AC3E}">
        <p14:creationId xmlns:p14="http://schemas.microsoft.com/office/powerpoint/2010/main" val="2709220166"/>
      </p:ext>
    </p:extLst>
  </p:cSld>
  <p:clrMapOvr>
    <a:masterClrMapping/>
  </p:clrMapOvr>
  <p:transition/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8 rules of maintenance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Avoid killer patterns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069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UILDBOT - Parallels Desktop 2013-08-19 17-32-5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1668"/>
          <a:stretch/>
        </p:blipFill>
        <p:spPr>
          <a:xfrm>
            <a:off x="136187" y="1465612"/>
            <a:ext cx="8871626" cy="3995388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wrong with this picture?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9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wrong with </a:t>
            </a:r>
            <a:r>
              <a:rPr lang="en-US" dirty="0" smtClean="0"/>
              <a:t>THIS </a:t>
            </a:r>
            <a:r>
              <a:rPr lang="en-US" dirty="0"/>
              <a:t>picture?</a:t>
            </a:r>
          </a:p>
        </p:txBody>
      </p:sp>
      <p:pic>
        <p:nvPicPr>
          <p:cNvPr id="6" name="Picture 5" descr="BUILDBOT - Parallels Desktop 2013-08-20 18-05-1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79370"/>
            <a:ext cx="10098286" cy="5578630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2018732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/>
              <a:t>Rule 1: Backups must </a:t>
            </a:r>
            <a:r>
              <a:rPr lang="en-US" sz="4000" strike="sngStrike" dirty="0" smtClean="0"/>
              <a:t>meet</a:t>
            </a:r>
            <a:r>
              <a:rPr lang="en-US" sz="4000" dirty="0" smtClean="0"/>
              <a:t> beat RPO and RTO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If RPO is 5 minutes, a log backup every 5 minutes isn’t fast enough!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Unicorn-Falling-Off-Cliff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13042"/>
            <a:ext cx="6193276" cy="464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350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1: Backups must meet beat RPO and RTO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must regularly </a:t>
            </a:r>
            <a:r>
              <a:rPr lang="en-US" i="1" dirty="0" smtClean="0"/>
              <a:t>test your restore process</a:t>
            </a:r>
          </a:p>
          <a:p>
            <a:r>
              <a:rPr lang="en-US" dirty="0" smtClean="0"/>
              <a:t>Don’t forget backups for system databases</a:t>
            </a:r>
          </a:p>
          <a:p>
            <a:pPr lvl="1"/>
            <a:r>
              <a:rPr lang="en-US" dirty="0" smtClean="0"/>
              <a:t>master, model, msdb</a:t>
            </a:r>
          </a:p>
          <a:p>
            <a:pPr lvl="1"/>
            <a:r>
              <a:rPr lang="en-US" dirty="0" smtClean="0"/>
              <a:t>Most people do nightly full backups</a:t>
            </a:r>
          </a:p>
          <a:p>
            <a:r>
              <a:rPr lang="en-US" dirty="0" smtClean="0"/>
              <a:t>Factors to check:</a:t>
            </a:r>
          </a:p>
          <a:p>
            <a:pPr lvl="1"/>
            <a:r>
              <a:rPr lang="en-US" dirty="0" smtClean="0"/>
              <a:t>Backup types, frequency</a:t>
            </a:r>
          </a:p>
          <a:p>
            <a:pPr lvl="1"/>
            <a:r>
              <a:rPr lang="en-US" dirty="0" smtClean="0"/>
              <a:t>Backup compression (for speed)</a:t>
            </a:r>
          </a:p>
          <a:p>
            <a:pPr lvl="1"/>
            <a:r>
              <a:rPr lang="en-US" dirty="0" smtClean="0"/>
              <a:t>Instant file initialization (restore time)</a:t>
            </a:r>
          </a:p>
          <a:p>
            <a:pPr lvl="1"/>
            <a:r>
              <a:rPr lang="en-US" dirty="0" smtClean="0"/>
              <a:t>Backup storage (no USB, please!)</a:t>
            </a:r>
          </a:p>
          <a:p>
            <a:pPr lvl="1"/>
            <a:r>
              <a:rPr lang="en-US" dirty="0" smtClean="0"/>
              <a:t>Backup availability (number of copies)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67870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wrong with this picture?</a:t>
            </a:r>
          </a:p>
        </p:txBody>
      </p:sp>
      <p:pic>
        <p:nvPicPr>
          <p:cNvPr id="3" name="Picture 2" descr="BUILDBOT - Parallels Desktop 2013-08-20 15-02-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" y="1207216"/>
            <a:ext cx="9221821" cy="6012927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14027040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/>
              <a:t>Rule 2: CheckDB is required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Run CheckDB regularly</a:t>
            </a:r>
          </a:p>
          <a:p>
            <a:pPr lvl="1"/>
            <a:r>
              <a:rPr lang="en-US" dirty="0" smtClean="0"/>
              <a:t>User AND system databases (even tempdb)</a:t>
            </a:r>
            <a:endParaRPr lang="en-US" dirty="0"/>
          </a:p>
          <a:p>
            <a:r>
              <a:rPr lang="en-US" dirty="0" smtClean="0"/>
              <a:t>Most people run CheckDB on system databases nightly (should be very quick)</a:t>
            </a:r>
          </a:p>
          <a:p>
            <a:r>
              <a:rPr lang="en-US" dirty="0" smtClean="0"/>
              <a:t>User databases are typically checked weekly</a:t>
            </a:r>
          </a:p>
        </p:txBody>
      </p:sp>
    </p:spTree>
    <p:extLst>
      <p:ext uri="{BB962C8B-B14F-4D97-AF65-F5344CB8AC3E}">
        <p14:creationId xmlns:p14="http://schemas.microsoft.com/office/powerpoint/2010/main" val="33708807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CheckDB on Very Large Databases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For VLDBs with high performance requirements:</a:t>
            </a:r>
          </a:p>
          <a:p>
            <a:pPr lvl="1"/>
            <a:r>
              <a:rPr lang="en-US" dirty="0" smtClean="0"/>
              <a:t>DBCC CHECKTABLE, CHECKALLOC, and CHECKCATALOG may be run individually</a:t>
            </a:r>
          </a:p>
          <a:p>
            <a:pPr lvl="1"/>
            <a:r>
              <a:rPr lang="en-US" dirty="0" smtClean="0"/>
              <a:t>The PHYSICAL_ONLY option may be used at times (but don’t do it always)</a:t>
            </a:r>
          </a:p>
          <a:p>
            <a:pPr lvl="1"/>
            <a:r>
              <a:rPr lang="en-US" dirty="0" smtClean="0"/>
              <a:t>CheckDB may be offloaded by:</a:t>
            </a:r>
          </a:p>
          <a:p>
            <a:pPr lvl="2"/>
            <a:r>
              <a:rPr lang="en-US" dirty="0" smtClean="0"/>
              <a:t>Restoring a full backup to another server</a:t>
            </a:r>
          </a:p>
          <a:p>
            <a:pPr lvl="2"/>
            <a:r>
              <a:rPr lang="en-US" dirty="0" smtClean="0"/>
              <a:t>Running CheckDB</a:t>
            </a:r>
          </a:p>
          <a:p>
            <a:r>
              <a:rPr lang="en-US" dirty="0" smtClean="0"/>
              <a:t>You CANNOT eliminate the need to run CheckDB with logshipping, database mirroring, or even AlwaysOn Availability Groups.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1112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/>
              <a:t>Rule 3: Don’t let big tasks overlap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Don’t let storage and processor intensive tasks overlap:</a:t>
            </a:r>
          </a:p>
          <a:p>
            <a:pPr lvl="1"/>
            <a:r>
              <a:rPr lang="en-US" dirty="0" smtClean="0"/>
              <a:t>CheckDB</a:t>
            </a:r>
          </a:p>
          <a:p>
            <a:pPr lvl="1"/>
            <a:r>
              <a:rPr lang="en-US" dirty="0" smtClean="0"/>
              <a:t>Full Database Backups</a:t>
            </a:r>
          </a:p>
          <a:p>
            <a:pPr lvl="1"/>
            <a:r>
              <a:rPr lang="en-US" dirty="0" smtClean="0"/>
              <a:t>Index Rebuilds</a:t>
            </a:r>
          </a:p>
          <a:p>
            <a:r>
              <a:rPr lang="en-US" dirty="0" smtClean="0"/>
              <a:t>This applies to multiple instances using the same storage, too!</a:t>
            </a:r>
          </a:p>
          <a:p>
            <a:r>
              <a:rPr lang="en-US" dirty="0" smtClean="0"/>
              <a:t>Note: It’s </a:t>
            </a:r>
            <a:r>
              <a:rPr lang="en-US" dirty="0"/>
              <a:t>OK for log backups to overlap with other tasks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44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132418" y="929874"/>
            <a:ext cx="2945190" cy="1428209"/>
          </a:xfrm>
          <a:prstGeom prst="wedgeEllipseCallout">
            <a:avLst>
              <a:gd name="adj1" fmla="val -71072"/>
              <a:gd name="adj2" fmla="val 328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SweetSansPro"/>
                <a:cs typeface="SweetSansPro"/>
              </a:rPr>
              <a:t>That sounds like exactly what we need!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813446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466081" y="2709105"/>
            <a:ext cx="2350571" cy="995416"/>
          </a:xfrm>
          <a:prstGeom prst="wedgeEllipseCallout">
            <a:avLst>
              <a:gd name="adj1" fmla="val 79539"/>
              <a:gd name="adj2" fmla="val -465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SweetSansPro"/>
                <a:cs typeface="SweetSansPro"/>
              </a:rPr>
              <a:t>Let’s get started!</a:t>
            </a: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713475"/>
            <a:ext cx="2234155" cy="432142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05739" y="5060634"/>
            <a:ext cx="262668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Dev 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16652" y="5052513"/>
            <a:ext cx="2657247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Dev B</a:t>
            </a:r>
          </a:p>
        </p:txBody>
      </p:sp>
    </p:spTree>
    <p:extLst>
      <p:ext uri="{BB962C8B-B14F-4D97-AF65-F5344CB8AC3E}">
        <p14:creationId xmlns:p14="http://schemas.microsoft.com/office/powerpoint/2010/main" val="409061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wrong with this picture?</a:t>
            </a:r>
          </a:p>
        </p:txBody>
      </p:sp>
      <p:pic>
        <p:nvPicPr>
          <p:cNvPr id="3" name="Picture 2" descr="BUILDBOT - Parallels Desktop 2013-08-20 14-11-4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252"/>
          <a:stretch/>
        </p:blipFill>
        <p:spPr>
          <a:xfrm>
            <a:off x="194553" y="1443896"/>
            <a:ext cx="8631677" cy="3886861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27810716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recap: Indexes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index is a data structure</a:t>
            </a:r>
          </a:p>
          <a:p>
            <a:r>
              <a:rPr lang="en-US" dirty="0" smtClean="0"/>
              <a:t>Tables may have:</a:t>
            </a:r>
          </a:p>
          <a:p>
            <a:pPr lvl="1"/>
            <a:r>
              <a:rPr lang="en-US" dirty="0" smtClean="0"/>
              <a:t>One clustered index (the table itself)</a:t>
            </a:r>
          </a:p>
          <a:p>
            <a:pPr lvl="1"/>
            <a:r>
              <a:rPr lang="en-US" dirty="0" smtClean="0"/>
              <a:t>Many nonclustered indexes (helpers to make queries faster)</a:t>
            </a:r>
            <a:endParaRPr lang="en-US" dirty="0"/>
          </a:p>
          <a:p>
            <a:pPr indent="-164575"/>
            <a:r>
              <a:rPr lang="en-US" dirty="0" smtClean="0"/>
              <a:t>Indexes take up space on disk AND in memory</a:t>
            </a:r>
          </a:p>
        </p:txBody>
      </p:sp>
    </p:spTree>
    <p:extLst>
      <p:ext uri="{BB962C8B-B14F-4D97-AF65-F5344CB8AC3E}">
        <p14:creationId xmlns:p14="http://schemas.microsoft.com/office/powerpoint/2010/main" val="28599836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4: Know index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REBUILD index</a:t>
            </a:r>
          </a:p>
          <a:p>
            <a:pPr lvl="1"/>
            <a:r>
              <a:rPr lang="en-US" dirty="0" smtClean="0"/>
              <a:t>Creates an entire new structure (all or nothing)</a:t>
            </a:r>
          </a:p>
          <a:p>
            <a:pPr lvl="1"/>
            <a:r>
              <a:rPr lang="en-US" dirty="0" smtClean="0"/>
              <a:t>The whole table is unavailable during the process (unless Enterprise Edition, you specify ONLINE, and the data types in the index allow an online operation)</a:t>
            </a:r>
          </a:p>
          <a:p>
            <a:pPr lvl="1"/>
            <a:r>
              <a:rPr lang="en-US" dirty="0" smtClean="0"/>
              <a:t>Applies a ‘fill factor’</a:t>
            </a:r>
          </a:p>
          <a:p>
            <a:r>
              <a:rPr lang="en-US" dirty="0" smtClean="0"/>
              <a:t>REORGANIZE index</a:t>
            </a:r>
          </a:p>
          <a:p>
            <a:pPr lvl="1"/>
            <a:r>
              <a:rPr lang="en-US" dirty="0" smtClean="0"/>
              <a:t>Works through the ‘leaf’ levels of the index</a:t>
            </a:r>
          </a:p>
          <a:p>
            <a:pPr lvl="1"/>
            <a:r>
              <a:rPr lang="en-US" dirty="0" smtClean="0"/>
              <a:t>Can be stopped midway without rolling the process back</a:t>
            </a:r>
          </a:p>
          <a:p>
            <a:pPr lvl="1"/>
            <a:r>
              <a:rPr lang="en-US" dirty="0" smtClean="0"/>
              <a:t>Does not apply a new/changed ‘fill factor’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02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ED1C24"/>
                </a:solidFill>
              </a:rPr>
              <a:t>Controversy:</a:t>
            </a:r>
            <a:br>
              <a:rPr lang="en-US" sz="5400" dirty="0" smtClean="0">
                <a:solidFill>
                  <a:srgbClr val="ED1C24"/>
                </a:solidFill>
              </a:rPr>
            </a:br>
            <a:r>
              <a:rPr lang="en-US" sz="5400" dirty="0" smtClean="0"/>
              <a:t>“Does index fragmentation matter?”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7508334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maintenance, simplified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you have a regularly scheduled downtime window, you can usually get away with a simple maintenance plan</a:t>
            </a:r>
          </a:p>
          <a:p>
            <a:r>
              <a:rPr lang="en-US" dirty="0" smtClean="0"/>
              <a:t>Otherwise:</a:t>
            </a:r>
          </a:p>
          <a:p>
            <a:pPr lvl="1"/>
            <a:r>
              <a:rPr lang="en-US" dirty="0" smtClean="0"/>
              <a:t>Don’t use maintenance plans for index maintenance</a:t>
            </a:r>
          </a:p>
          <a:p>
            <a:pPr lvl="1"/>
            <a:r>
              <a:rPr lang="en-US" dirty="0" smtClean="0"/>
              <a:t>Use well tested free scripts (coming up!) in a SQL Server maintenance job</a:t>
            </a:r>
          </a:p>
          <a:p>
            <a:pPr lvl="1"/>
            <a:r>
              <a:rPr lang="en-US" dirty="0" smtClean="0"/>
              <a:t>Only reindex where fragmented</a:t>
            </a:r>
          </a:p>
          <a:p>
            <a:r>
              <a:rPr lang="en-US" dirty="0">
                <a:solidFill>
                  <a:srgbClr val="FF0000"/>
                </a:solidFill>
              </a:rPr>
              <a:t>ola.hallengren.com</a:t>
            </a:r>
          </a:p>
        </p:txBody>
      </p:sp>
    </p:spTree>
    <p:extLst>
      <p:ext uri="{BB962C8B-B14F-4D97-AF65-F5344CB8AC3E}">
        <p14:creationId xmlns:p14="http://schemas.microsoft.com/office/powerpoint/2010/main" val="22622559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5: Be smart about fillfactor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 can specify how much free space SQL Server leaves on a page after you rebuild or reorganize and </a:t>
            </a:r>
            <a:r>
              <a:rPr lang="en-US" dirty="0" smtClean="0"/>
              <a:t>index</a:t>
            </a:r>
          </a:p>
          <a:p>
            <a:pPr lvl="1"/>
            <a:r>
              <a:rPr lang="en-US" dirty="0" smtClean="0"/>
              <a:t>That can prevent page splits on inserts/updates/deletes</a:t>
            </a:r>
          </a:p>
          <a:p>
            <a:pPr lvl="1"/>
            <a:r>
              <a:rPr lang="en-US" dirty="0" smtClean="0"/>
              <a:t>The trade off: wasting space on disk and in memory</a:t>
            </a:r>
          </a:p>
          <a:p>
            <a:r>
              <a:rPr lang="en-US" dirty="0" smtClean="0"/>
              <a:t>Avoid mistakes:</a:t>
            </a:r>
          </a:p>
          <a:p>
            <a:pPr lvl="1"/>
            <a:r>
              <a:rPr lang="en-US" dirty="0" smtClean="0"/>
              <a:t>Don’t </a:t>
            </a:r>
            <a:r>
              <a:rPr lang="en-US" dirty="0"/>
              <a:t>set this at the instance level</a:t>
            </a:r>
          </a:p>
          <a:p>
            <a:pPr lvl="1"/>
            <a:r>
              <a:rPr lang="en-US" dirty="0"/>
              <a:t>Don’t set </a:t>
            </a:r>
            <a:r>
              <a:rPr lang="en-US" dirty="0" smtClean="0"/>
              <a:t>this on every index in a database</a:t>
            </a:r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BrentOzar.com/go/</a:t>
            </a:r>
            <a:r>
              <a:rPr lang="en-US" dirty="0" err="1" smtClean="0">
                <a:solidFill>
                  <a:srgbClr val="FF0000"/>
                </a:solidFill>
              </a:rPr>
              <a:t>fillfactor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3806364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523292" y="1293920"/>
            <a:ext cx="1888170" cy="3029770"/>
            <a:chOff x="3325600" y="1293920"/>
            <a:chExt cx="2344481" cy="3761969"/>
          </a:xfrm>
        </p:grpSpPr>
        <p:sp>
          <p:nvSpPr>
            <p:cNvPr id="12" name="Snip Single Corner Rectangle 11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" name="Snip Single Corner Rectangle 12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00" dirty="0">
                  <a:latin typeface="Sweet Sans Pro Medium" panose="02000000000000000000" pitchFamily="50" charset="0"/>
                </a:rPr>
                <a:t>I’m full!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168097" y="1293920"/>
            <a:ext cx="1888170" cy="3029770"/>
            <a:chOff x="3325600" y="1293920"/>
            <a:chExt cx="2344481" cy="3761969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1" name="Snip Single Corner Rectangle 20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68824" y="1293920"/>
            <a:ext cx="1888170" cy="3029770"/>
            <a:chOff x="3325600" y="1293920"/>
            <a:chExt cx="2344481" cy="3761969"/>
          </a:xfrm>
        </p:grpSpPr>
        <p:sp>
          <p:nvSpPr>
            <p:cNvPr id="28" name="Snip Single Corner Rectangle 27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9" name="Snip Single Corner Rectangle 28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chemeClr val="tx2">
                <a:lumMod val="95000"/>
                <a:lumOff val="5000"/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cxnSp>
        <p:nvCxnSpPr>
          <p:cNvPr id="36" name="Straight Arrow Connector 35"/>
          <p:cNvCxnSpPr/>
          <p:nvPr/>
        </p:nvCxnSpPr>
        <p:spPr bwMode="auto">
          <a:xfrm>
            <a:off x="2501285" y="1716382"/>
            <a:ext cx="133579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5155754" y="1716382"/>
            <a:ext cx="1342521" cy="1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760343" y="4787470"/>
            <a:ext cx="7674152" cy="649216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3800" i="1" dirty="0">
                <a:latin typeface="SweetSansPro"/>
                <a:cs typeface="SweetSansPro"/>
              </a:rPr>
              <a:t>…more data needs to get in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68824" y="279153"/>
            <a:ext cx="7674152" cy="649216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3800" dirty="0" smtClean="0">
                <a:latin typeface="SweetSansPro"/>
                <a:cs typeface="SweetSansPro"/>
              </a:rPr>
              <a:t>We’ve got pages full of data</a:t>
            </a:r>
            <a:endParaRPr lang="en-US" sz="3800" dirty="0">
              <a:latin typeface="SweetSansPro"/>
              <a:cs typeface="SweetSansPro"/>
            </a:endParaRPr>
          </a:p>
        </p:txBody>
      </p:sp>
    </p:spTree>
    <p:extLst>
      <p:ext uri="{BB962C8B-B14F-4D97-AF65-F5344CB8AC3E}">
        <p14:creationId xmlns:p14="http://schemas.microsoft.com/office/powerpoint/2010/main" val="18908869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2592900" y="1293920"/>
            <a:ext cx="1888170" cy="3029770"/>
          </a:xfrm>
          <a:prstGeom prst="snip1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2681084" y="1379295"/>
            <a:ext cx="1684017" cy="470960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81084" y="1917267"/>
            <a:ext cx="1684017" cy="1955670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64960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18521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58261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81084" y="2829409"/>
            <a:ext cx="1684017" cy="9758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r>
              <a:rPr lang="en-US" sz="4200" dirty="0">
                <a:latin typeface="Sweet Sans Pro Medium" panose="02000000000000000000" pitchFamily="50" charset="0"/>
              </a:rPr>
              <a:t>Split!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996213" y="1293920"/>
            <a:ext cx="1888170" cy="3029770"/>
            <a:chOff x="3325600" y="1293920"/>
            <a:chExt cx="2344481" cy="3761969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1" name="Snip Single Corner Rectangle 20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2714" y="1293920"/>
            <a:ext cx="1888170" cy="3029770"/>
            <a:chOff x="3325600" y="1293920"/>
            <a:chExt cx="2344481" cy="3761969"/>
          </a:xfrm>
        </p:grpSpPr>
        <p:sp>
          <p:nvSpPr>
            <p:cNvPr id="28" name="Snip Single Corner Rectangle 27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9" name="Snip Single Corner Rectangle 28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chemeClr val="tx2">
                <a:lumMod val="95000"/>
                <a:lumOff val="5000"/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cxnSp>
        <p:nvCxnSpPr>
          <p:cNvPr id="36" name="Straight Arrow Connector 35"/>
          <p:cNvCxnSpPr/>
          <p:nvPr/>
        </p:nvCxnSpPr>
        <p:spPr bwMode="auto">
          <a:xfrm>
            <a:off x="1833389" y="1716383"/>
            <a:ext cx="133579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5155754" y="1716382"/>
            <a:ext cx="1342521" cy="1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Snip Single Corner Rectangle 36"/>
          <p:cNvSpPr/>
          <p:nvPr/>
        </p:nvSpPr>
        <p:spPr>
          <a:xfrm>
            <a:off x="4812468" y="1293920"/>
            <a:ext cx="1888170" cy="3029770"/>
          </a:xfrm>
          <a:prstGeom prst="snip1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38" name="Snip Single Corner Rectangle 37"/>
          <p:cNvSpPr/>
          <p:nvPr/>
        </p:nvSpPr>
        <p:spPr>
          <a:xfrm>
            <a:off x="4900652" y="1379295"/>
            <a:ext cx="1684017" cy="470960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900652" y="1917267"/>
            <a:ext cx="1684017" cy="1955670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184528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338089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477829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900652" y="2829409"/>
            <a:ext cx="1684017" cy="9758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r>
              <a:rPr lang="en-US" sz="4200" dirty="0">
                <a:latin typeface="Sweet Sans Pro Medium" panose="02000000000000000000" pitchFamily="50" charset="0"/>
              </a:rPr>
              <a:t>New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4196898" y="1629018"/>
            <a:ext cx="133579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Arrow Connector 45"/>
          <p:cNvCxnSpPr/>
          <p:nvPr/>
        </p:nvCxnSpPr>
        <p:spPr bwMode="auto">
          <a:xfrm>
            <a:off x="6328317" y="1622283"/>
            <a:ext cx="133579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1609838" y="4699051"/>
            <a:ext cx="6214614" cy="843981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5100" i="1" dirty="0">
                <a:latin typeface="SweetSansPro"/>
                <a:cs typeface="SweetSansPro"/>
              </a:rPr>
              <a:t>Page split!</a:t>
            </a:r>
          </a:p>
        </p:txBody>
      </p:sp>
    </p:spTree>
    <p:extLst>
      <p:ext uri="{BB962C8B-B14F-4D97-AF65-F5344CB8AC3E}">
        <p14:creationId xmlns:p14="http://schemas.microsoft.com/office/powerpoint/2010/main" val="2390410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/>
        </p:nvSpPr>
        <p:spPr>
          <a:xfrm>
            <a:off x="2592900" y="1293920"/>
            <a:ext cx="1888170" cy="3029770"/>
          </a:xfrm>
          <a:prstGeom prst="snip1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3" name="Snip Single Corner Rectangle 12"/>
          <p:cNvSpPr/>
          <p:nvPr/>
        </p:nvSpPr>
        <p:spPr>
          <a:xfrm>
            <a:off x="2681084" y="1379295"/>
            <a:ext cx="1684017" cy="470960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81084" y="1917267"/>
            <a:ext cx="1684017" cy="1955670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64960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18521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58261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81084" y="2829409"/>
            <a:ext cx="1684017" cy="9758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996213" y="1293920"/>
            <a:ext cx="1888170" cy="3029770"/>
            <a:chOff x="3325600" y="1293920"/>
            <a:chExt cx="2344481" cy="3761969"/>
          </a:xfrm>
        </p:grpSpPr>
        <p:sp>
          <p:nvSpPr>
            <p:cNvPr id="20" name="Snip Single Corner Rectangle 19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1" name="Snip Single Corner Rectangle 20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2714" y="1293920"/>
            <a:ext cx="1888170" cy="3029770"/>
            <a:chOff x="3325600" y="1293920"/>
            <a:chExt cx="2344481" cy="3761969"/>
          </a:xfrm>
        </p:grpSpPr>
        <p:sp>
          <p:nvSpPr>
            <p:cNvPr id="28" name="Snip Single Corner Rectangle 27"/>
            <p:cNvSpPr/>
            <p:nvPr/>
          </p:nvSpPr>
          <p:spPr>
            <a:xfrm>
              <a:off x="3325600" y="1293920"/>
              <a:ext cx="2344481" cy="376196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29" name="Snip Single Corner Rectangle 28"/>
            <p:cNvSpPr/>
            <p:nvPr/>
          </p:nvSpPr>
          <p:spPr>
            <a:xfrm>
              <a:off x="3435096" y="1399927"/>
              <a:ext cx="2090990" cy="584776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435096" y="2067910"/>
              <a:ext cx="2090990" cy="2428294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29244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21991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393426" y="4658939"/>
              <a:ext cx="132660" cy="340809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435096" y="2067909"/>
              <a:ext cx="2090990" cy="2344200"/>
            </a:xfrm>
            <a:prstGeom prst="rect">
              <a:avLst/>
            </a:prstGeom>
            <a:solidFill>
              <a:schemeClr val="tx2">
                <a:lumMod val="95000"/>
                <a:lumOff val="5000"/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</p:grpSp>
      <p:cxnSp>
        <p:nvCxnSpPr>
          <p:cNvPr id="36" name="Straight Arrow Connector 35"/>
          <p:cNvCxnSpPr/>
          <p:nvPr/>
        </p:nvCxnSpPr>
        <p:spPr bwMode="auto">
          <a:xfrm>
            <a:off x="1833389" y="1631126"/>
            <a:ext cx="1335791" cy="0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Arrow Connector 38"/>
          <p:cNvCxnSpPr/>
          <p:nvPr/>
        </p:nvCxnSpPr>
        <p:spPr bwMode="auto">
          <a:xfrm flipV="1">
            <a:off x="5155754" y="1716382"/>
            <a:ext cx="1342521" cy="1"/>
          </a:xfrm>
          <a:prstGeom prst="straightConnector1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ap="flat" cmpd="sng" algn="ctr">
            <a:solidFill>
              <a:srgbClr val="000000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Snip Single Corner Rectangle 36"/>
          <p:cNvSpPr/>
          <p:nvPr/>
        </p:nvSpPr>
        <p:spPr>
          <a:xfrm>
            <a:off x="4812468" y="1293920"/>
            <a:ext cx="1888170" cy="3029770"/>
          </a:xfrm>
          <a:prstGeom prst="snip1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38" name="Snip Single Corner Rectangle 37"/>
          <p:cNvSpPr/>
          <p:nvPr/>
        </p:nvSpPr>
        <p:spPr>
          <a:xfrm>
            <a:off x="4900652" y="1379295"/>
            <a:ext cx="1684017" cy="470960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900652" y="1917267"/>
            <a:ext cx="1684017" cy="1955670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184528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338089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477829" y="4004000"/>
            <a:ext cx="106840" cy="274477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900652" y="2829409"/>
            <a:ext cx="1684017" cy="9758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4071800" y="1631126"/>
            <a:ext cx="1335791" cy="0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46" name="Straight Arrow Connector 45"/>
          <p:cNvCxnSpPr/>
          <p:nvPr/>
        </p:nvCxnSpPr>
        <p:spPr bwMode="auto">
          <a:xfrm>
            <a:off x="6328317" y="1622283"/>
            <a:ext cx="1335791" cy="0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2" name="TextBox 1"/>
          <p:cNvSpPr txBox="1"/>
          <p:nvPr/>
        </p:nvSpPr>
        <p:spPr>
          <a:xfrm>
            <a:off x="1441114" y="4831680"/>
            <a:ext cx="6927159" cy="584295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3400" i="1" dirty="0">
                <a:latin typeface="SweetSansPro"/>
                <a:cs typeface="SweetSansPro"/>
              </a:rPr>
              <a:t>Gotta update those links, too.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84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nip Single Corner Rectangle 124"/>
          <p:cNvSpPr/>
          <p:nvPr/>
        </p:nvSpPr>
        <p:spPr>
          <a:xfrm>
            <a:off x="1694329" y="892941"/>
            <a:ext cx="545304" cy="873449"/>
          </a:xfrm>
          <a:prstGeom prst="snip1Rect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26" name="Snip Single Corner Rectangle 125"/>
          <p:cNvSpPr/>
          <p:nvPr/>
        </p:nvSpPr>
        <p:spPr>
          <a:xfrm>
            <a:off x="1756052" y="944539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1756051" y="1109169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1962442" y="159215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2047911" y="159215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2133271" y="159215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31" name="Rectangle 130"/>
          <p:cNvSpPr/>
          <p:nvPr/>
        </p:nvSpPr>
        <p:spPr>
          <a:xfrm>
            <a:off x="1756051" y="1335128"/>
            <a:ext cx="421431" cy="23144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8" name="Snip Single Corner Rectangle 117"/>
          <p:cNvSpPr/>
          <p:nvPr/>
        </p:nvSpPr>
        <p:spPr>
          <a:xfrm>
            <a:off x="2465621" y="884952"/>
            <a:ext cx="545304" cy="873449"/>
          </a:xfrm>
          <a:prstGeom prst="snip1Rect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19" name="Snip Single Corner Rectangle 118"/>
          <p:cNvSpPr/>
          <p:nvPr/>
        </p:nvSpPr>
        <p:spPr>
          <a:xfrm>
            <a:off x="2527344" y="936550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2733734" y="1584164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2819203" y="1584164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2904562" y="1584164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1" name="Snip Single Corner Rectangle 110"/>
          <p:cNvSpPr/>
          <p:nvPr/>
        </p:nvSpPr>
        <p:spPr>
          <a:xfrm>
            <a:off x="3193873" y="890918"/>
            <a:ext cx="545304" cy="873449"/>
          </a:xfrm>
          <a:prstGeom prst="snip1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1300" dirty="0">
              <a:latin typeface="SweetSansPro"/>
              <a:cs typeface="SweetSansPro"/>
            </a:endParaRPr>
          </a:p>
        </p:txBody>
      </p:sp>
      <p:sp>
        <p:nvSpPr>
          <p:cNvPr id="112" name="Snip Single Corner Rectangle 111"/>
          <p:cNvSpPr/>
          <p:nvPr/>
        </p:nvSpPr>
        <p:spPr>
          <a:xfrm>
            <a:off x="3255596" y="942516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255595" y="1107145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461986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547456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3632815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3255595" y="1107144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4" name="Snip Single Corner Rectangle 103"/>
          <p:cNvSpPr/>
          <p:nvPr/>
        </p:nvSpPr>
        <p:spPr>
          <a:xfrm>
            <a:off x="3897044" y="890918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5" name="Snip Single Corner Rectangle 104"/>
          <p:cNvSpPr/>
          <p:nvPr/>
        </p:nvSpPr>
        <p:spPr>
          <a:xfrm>
            <a:off x="3958768" y="942516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3958767" y="1107145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165158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4250627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4335986" y="159013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958767" y="1107144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7" name="Snip Single Corner Rectangle 96"/>
          <p:cNvSpPr/>
          <p:nvPr/>
        </p:nvSpPr>
        <p:spPr>
          <a:xfrm>
            <a:off x="4668337" y="898336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8" name="Snip Single Corner Rectangle 97"/>
          <p:cNvSpPr/>
          <p:nvPr/>
        </p:nvSpPr>
        <p:spPr>
          <a:xfrm>
            <a:off x="4730060" y="949934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730059" y="1114563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4936450" y="159754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5021919" y="159754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5107279" y="159754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4730059" y="1114562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0" name="Snip Single Corner Rectangle 89"/>
          <p:cNvSpPr/>
          <p:nvPr/>
        </p:nvSpPr>
        <p:spPr>
          <a:xfrm>
            <a:off x="5350597" y="891205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1" name="Snip Single Corner Rectangle 90"/>
          <p:cNvSpPr/>
          <p:nvPr/>
        </p:nvSpPr>
        <p:spPr>
          <a:xfrm>
            <a:off x="5412320" y="942803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412319" y="1107433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5618710" y="1590417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5704179" y="1590417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789538" y="1590417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412319" y="1107432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3" name="Snip Single Corner Rectangle 82"/>
          <p:cNvSpPr/>
          <p:nvPr/>
        </p:nvSpPr>
        <p:spPr>
          <a:xfrm>
            <a:off x="6070253" y="883503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4" name="Snip Single Corner Rectangle 83"/>
          <p:cNvSpPr/>
          <p:nvPr/>
        </p:nvSpPr>
        <p:spPr>
          <a:xfrm>
            <a:off x="6131976" y="935101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6131975" y="1099731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6338366" y="1582715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6423835" y="1582715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6509195" y="1582715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6131975" y="1099730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6" name="Snip Single Corner Rectangle 75"/>
          <p:cNvSpPr/>
          <p:nvPr/>
        </p:nvSpPr>
        <p:spPr>
          <a:xfrm>
            <a:off x="6808573" y="906326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7" name="Snip Single Corner Rectangle 76"/>
          <p:cNvSpPr/>
          <p:nvPr/>
        </p:nvSpPr>
        <p:spPr>
          <a:xfrm>
            <a:off x="6870297" y="957924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70295" y="1122553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076687" y="160553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7162156" y="160553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7247515" y="160553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870295" y="1122553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9" name="Snip Single Corner Rectangle 68"/>
          <p:cNvSpPr/>
          <p:nvPr/>
        </p:nvSpPr>
        <p:spPr>
          <a:xfrm>
            <a:off x="7505789" y="879454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0" name="Snip Single Corner Rectangle 69"/>
          <p:cNvSpPr/>
          <p:nvPr/>
        </p:nvSpPr>
        <p:spPr>
          <a:xfrm>
            <a:off x="7567512" y="931052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567511" y="1095681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773902" y="157866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7859371" y="157866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944730" y="157866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7567511" y="1095681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2" name="Snip Single Corner Rectangle 61"/>
          <p:cNvSpPr/>
          <p:nvPr/>
        </p:nvSpPr>
        <p:spPr>
          <a:xfrm>
            <a:off x="8244110" y="902278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3" name="Snip Single Corner Rectangle 62"/>
          <p:cNvSpPr/>
          <p:nvPr/>
        </p:nvSpPr>
        <p:spPr>
          <a:xfrm>
            <a:off x="8305833" y="953876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305832" y="1118505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512223" y="160149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597692" y="160149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8683052" y="1601490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8305832" y="1118505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5" name="Snip Single Corner Rectangle 54"/>
          <p:cNvSpPr/>
          <p:nvPr/>
        </p:nvSpPr>
        <p:spPr>
          <a:xfrm>
            <a:off x="3669167" y="2827106"/>
            <a:ext cx="545304" cy="873449"/>
          </a:xfrm>
          <a:prstGeom prst="snip1Rect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56" name="Snip Single Corner Rectangle 55"/>
          <p:cNvSpPr/>
          <p:nvPr/>
        </p:nvSpPr>
        <p:spPr>
          <a:xfrm>
            <a:off x="3730891" y="2878704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730889" y="3043333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937281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022750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108109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730889" y="3268097"/>
            <a:ext cx="421431" cy="232637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8" name="Snip Single Corner Rectangle 47"/>
          <p:cNvSpPr/>
          <p:nvPr/>
        </p:nvSpPr>
        <p:spPr>
          <a:xfrm>
            <a:off x="5532052" y="2825911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9" name="Snip Single Corner Rectangle 48"/>
          <p:cNvSpPr/>
          <p:nvPr/>
        </p:nvSpPr>
        <p:spPr>
          <a:xfrm>
            <a:off x="5593775" y="2877509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593774" y="3042138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800165" y="352512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85634" y="352512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970994" y="3525123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593774" y="3042137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1" name="Snip Single Corner Rectangle 40"/>
          <p:cNvSpPr/>
          <p:nvPr/>
        </p:nvSpPr>
        <p:spPr>
          <a:xfrm>
            <a:off x="4601645" y="4475693"/>
            <a:ext cx="545304" cy="873449"/>
          </a:xfrm>
          <a:prstGeom prst="snip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2" name="Snip Single Corner Rectangle 41"/>
          <p:cNvSpPr/>
          <p:nvPr/>
        </p:nvSpPr>
        <p:spPr>
          <a:xfrm>
            <a:off x="4663368" y="4527292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663367" y="4691921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869758" y="517490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955227" y="517490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040586" y="5174906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63367" y="4691920"/>
            <a:ext cx="421431" cy="45740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4165159" y="3791167"/>
            <a:ext cx="503177" cy="6124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897484" y="3791167"/>
            <a:ext cx="634568" cy="6124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1388952" y="1850010"/>
            <a:ext cx="2158504" cy="10274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1973575" y="1851206"/>
            <a:ext cx="1659241" cy="9024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2733735" y="1851206"/>
            <a:ext cx="1708614" cy="934033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3506200" y="1850013"/>
            <a:ext cx="1076077" cy="90030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4869758" y="1851206"/>
            <a:ext cx="724016" cy="8991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5618710" y="1850012"/>
            <a:ext cx="85470" cy="9003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986293" y="1851206"/>
            <a:ext cx="352074" cy="8991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131975" y="1851206"/>
            <a:ext cx="944712" cy="9340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6131977" y="1851206"/>
            <a:ext cx="1641927" cy="10263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6131975" y="1886122"/>
            <a:ext cx="2380249" cy="11015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4108109" y="1850010"/>
            <a:ext cx="555258" cy="900311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179165" y="2890375"/>
            <a:ext cx="422480" cy="0"/>
          </a:xfrm>
          <a:prstGeom prst="straightConnector1">
            <a:avLst/>
          </a:prstGeom>
          <a:ln w="28575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grpSp>
        <p:nvGrpSpPr>
          <p:cNvPr id="160" name="Group 159"/>
          <p:cNvGrpSpPr/>
          <p:nvPr/>
        </p:nvGrpSpPr>
        <p:grpSpPr>
          <a:xfrm>
            <a:off x="991157" y="892941"/>
            <a:ext cx="797096" cy="873449"/>
            <a:chOff x="906686" y="1269960"/>
            <a:chExt cx="1133648" cy="1242239"/>
          </a:xfrm>
        </p:grpSpPr>
        <p:sp>
          <p:nvSpPr>
            <p:cNvPr id="132" name="Snip Single Corner Rectangle 131"/>
            <p:cNvSpPr/>
            <p:nvPr/>
          </p:nvSpPr>
          <p:spPr>
            <a:xfrm>
              <a:off x="906686" y="1269960"/>
              <a:ext cx="775544" cy="124223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3" name="Snip Single Corner Rectangle 132"/>
            <p:cNvSpPr/>
            <p:nvPr/>
          </p:nvSpPr>
          <p:spPr>
            <a:xfrm>
              <a:off x="994470" y="1343344"/>
              <a:ext cx="599367" cy="156657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994469" y="1577484"/>
              <a:ext cx="599368" cy="650527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288003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1409559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1530959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994469" y="1577483"/>
              <a:ext cx="599368" cy="650527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>
              <a:off x="1530958" y="1480819"/>
              <a:ext cx="509376" cy="0"/>
            </a:xfrm>
            <a:prstGeom prst="straightConnector1">
              <a:avLst/>
            </a:prstGeom>
            <a:ln w="19050" cmpd="sng"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/>
          <p:cNvCxnSpPr/>
          <p:nvPr/>
        </p:nvCxnSpPr>
        <p:spPr>
          <a:xfrm>
            <a:off x="2177482" y="1034023"/>
            <a:ext cx="358155" cy="0"/>
          </a:xfrm>
          <a:prstGeom prst="straightConnector1">
            <a:avLst/>
          </a:prstGeom>
          <a:ln w="28575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919926" y="1034023"/>
            <a:ext cx="358155" cy="0"/>
          </a:xfrm>
          <a:prstGeom prst="straightConnector1">
            <a:avLst/>
          </a:prstGeom>
          <a:ln w="28575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667309" y="1026844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380198" y="1019666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127581" y="1012488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818926" y="1026844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566310" y="1019666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197346" y="1039521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944730" y="1032343"/>
            <a:ext cx="358155" cy="0"/>
          </a:xfrm>
          <a:prstGeom prst="straightConnector1">
            <a:avLst/>
          </a:prstGeom>
          <a:ln w="19050" cmpd="sng">
            <a:solidFill>
              <a:schemeClr val="tx2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47720" y="5349143"/>
            <a:ext cx="7476829" cy="541013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r>
              <a:rPr lang="en-US" sz="3100" i="1" dirty="0">
                <a:latin typeface="SweetSansPro"/>
                <a:cs typeface="SweetSansPro"/>
              </a:rPr>
              <a:t>Splits can happen at multiple levels</a:t>
            </a:r>
          </a:p>
        </p:txBody>
      </p:sp>
      <p:sp>
        <p:nvSpPr>
          <p:cNvPr id="144" name="Snip Single Corner Rectangle 143"/>
          <p:cNvSpPr/>
          <p:nvPr/>
        </p:nvSpPr>
        <p:spPr>
          <a:xfrm>
            <a:off x="4582277" y="2825911"/>
            <a:ext cx="545304" cy="873449"/>
          </a:xfrm>
          <a:prstGeom prst="snip1Rect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r>
              <a:rPr lang="en-US" sz="1300" dirty="0">
                <a:latin typeface="SweetSansPro"/>
                <a:cs typeface="SweetSansPro"/>
              </a:rPr>
              <a:t>New</a:t>
            </a:r>
          </a:p>
        </p:txBody>
      </p:sp>
      <p:sp>
        <p:nvSpPr>
          <p:cNvPr id="151" name="Snip Single Corner Rectangle 150"/>
          <p:cNvSpPr/>
          <p:nvPr/>
        </p:nvSpPr>
        <p:spPr>
          <a:xfrm>
            <a:off x="4655357" y="2878704"/>
            <a:ext cx="421430" cy="110149"/>
          </a:xfrm>
          <a:prstGeom prst="snip1Rect">
            <a:avLst>
              <a:gd name="adj" fmla="val 44547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4291" tIns="32146" rIns="64291" bIns="32146" rtlCol="0" anchor="ctr"/>
          <a:lstStyle/>
          <a:p>
            <a:pPr algn="ctr"/>
            <a:endParaRPr lang="en-US" sz="6000" dirty="0">
              <a:latin typeface="Sweet Sans Pro Medium" panose="02000000000000000000" pitchFamily="50" charset="0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4861747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4947216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5032576" y="3526318"/>
            <a:ext cx="44211" cy="106151"/>
          </a:xfrm>
          <a:prstGeom prst="rect">
            <a:avLst/>
          </a:prstGeom>
          <a:solidFill>
            <a:srgbClr val="008000">
              <a:alpha val="4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cxnSp>
        <p:nvCxnSpPr>
          <p:cNvPr id="156" name="Straight Arrow Connector 155"/>
          <p:cNvCxnSpPr/>
          <p:nvPr/>
        </p:nvCxnSpPr>
        <p:spPr>
          <a:xfrm>
            <a:off x="5127582" y="2890500"/>
            <a:ext cx="422480" cy="0"/>
          </a:xfrm>
          <a:prstGeom prst="straightConnector1">
            <a:avLst/>
          </a:prstGeom>
          <a:ln w="28575" cmpd="sng">
            <a:solidFill>
              <a:srgbClr val="FF0000"/>
            </a:solidFill>
            <a:headEnd type="arrow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grpSp>
        <p:nvGrpSpPr>
          <p:cNvPr id="161" name="Group 160"/>
          <p:cNvGrpSpPr/>
          <p:nvPr/>
        </p:nvGrpSpPr>
        <p:grpSpPr>
          <a:xfrm>
            <a:off x="344660" y="893411"/>
            <a:ext cx="797096" cy="873449"/>
            <a:chOff x="906686" y="1269960"/>
            <a:chExt cx="1133648" cy="1242239"/>
          </a:xfrm>
        </p:grpSpPr>
        <p:sp>
          <p:nvSpPr>
            <p:cNvPr id="162" name="Snip Single Corner Rectangle 161"/>
            <p:cNvSpPr/>
            <p:nvPr/>
          </p:nvSpPr>
          <p:spPr>
            <a:xfrm>
              <a:off x="906686" y="1269960"/>
              <a:ext cx="775544" cy="1242239"/>
            </a:xfrm>
            <a:prstGeom prst="snip1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3" name="Snip Single Corner Rectangle 162"/>
            <p:cNvSpPr/>
            <p:nvPr/>
          </p:nvSpPr>
          <p:spPr>
            <a:xfrm>
              <a:off x="994470" y="1343344"/>
              <a:ext cx="599367" cy="156657"/>
            </a:xfrm>
            <a:prstGeom prst="snip1Rect">
              <a:avLst>
                <a:gd name="adj" fmla="val 44547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60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994469" y="1577484"/>
              <a:ext cx="599368" cy="650527"/>
            </a:xfrm>
            <a:prstGeom prst="rect">
              <a:avLst/>
            </a:prstGeom>
            <a:solidFill>
              <a:srgbClr val="BAC5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1288003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1409559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1530959" y="2264395"/>
              <a:ext cx="62878" cy="150971"/>
            </a:xfrm>
            <a:prstGeom prst="rect">
              <a:avLst/>
            </a:prstGeom>
            <a:solidFill>
              <a:srgbClr val="008000">
                <a:alpha val="4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994469" y="1577483"/>
              <a:ext cx="599368" cy="650527"/>
            </a:xfrm>
            <a:prstGeom prst="rect">
              <a:avLst/>
            </a:prstGeom>
            <a:solidFill>
              <a:srgbClr val="0D0D0D">
                <a:alpha val="3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00" dirty="0">
                <a:latin typeface="Sweet Sans Pro Medium" panose="02000000000000000000" pitchFamily="50" charset="0"/>
              </a:endParaRPr>
            </a:p>
          </p:txBody>
        </p:sp>
        <p:cxnSp>
          <p:nvCxnSpPr>
            <p:cNvPr id="169" name="Straight Arrow Connector 168"/>
            <p:cNvCxnSpPr/>
            <p:nvPr/>
          </p:nvCxnSpPr>
          <p:spPr>
            <a:xfrm>
              <a:off x="1530958" y="1480819"/>
              <a:ext cx="509376" cy="0"/>
            </a:xfrm>
            <a:prstGeom prst="straightConnector1">
              <a:avLst/>
            </a:prstGeom>
            <a:ln w="19050" cmpd="sng">
              <a:solidFill>
                <a:schemeClr val="tx2"/>
              </a:solidFill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Straight Arrow Connector 169"/>
          <p:cNvCxnSpPr/>
          <p:nvPr/>
        </p:nvCxnSpPr>
        <p:spPr>
          <a:xfrm flipH="1" flipV="1">
            <a:off x="656985" y="1851207"/>
            <a:ext cx="2890471" cy="10392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3" name="Straight Arrow Connector 172"/>
          <p:cNvCxnSpPr/>
          <p:nvPr/>
        </p:nvCxnSpPr>
        <p:spPr>
          <a:xfrm flipV="1">
            <a:off x="4861747" y="3791166"/>
            <a:ext cx="35737" cy="612494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arrow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sp>
        <p:nvSpPr>
          <p:cNvPr id="176" name="Rectangle 175"/>
          <p:cNvSpPr/>
          <p:nvPr/>
        </p:nvSpPr>
        <p:spPr>
          <a:xfrm>
            <a:off x="2543341" y="1114562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2543341" y="1340521"/>
            <a:ext cx="421431" cy="23144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4655357" y="3042138"/>
            <a:ext cx="421431" cy="457402"/>
          </a:xfrm>
          <a:prstGeom prst="rect">
            <a:avLst/>
          </a:prstGeom>
          <a:solidFill>
            <a:srgbClr val="BAC5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  <p:sp>
        <p:nvSpPr>
          <p:cNvPr id="179" name="Rectangle 178"/>
          <p:cNvSpPr/>
          <p:nvPr/>
        </p:nvSpPr>
        <p:spPr>
          <a:xfrm>
            <a:off x="4655357" y="3268097"/>
            <a:ext cx="421431" cy="231442"/>
          </a:xfrm>
          <a:prstGeom prst="rect">
            <a:avLst/>
          </a:prstGeom>
          <a:solidFill>
            <a:srgbClr val="0D0D0D">
              <a:alpha val="3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4291" tIns="32146" rIns="64291" bIns="32146" rtlCol="0" anchor="ctr"/>
          <a:lstStyle/>
          <a:p>
            <a:pPr algn="ctr"/>
            <a:endParaRPr lang="en-US" sz="4200" dirty="0">
              <a:latin typeface="Sweet Sans Pro Medi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00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63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100" dirty="0"/>
              <a:t>Splits are expensive.</a:t>
            </a:r>
            <a:br>
              <a:rPr lang="en-US" sz="5100" dirty="0"/>
            </a:br>
            <a:r>
              <a:rPr lang="en-US" sz="5100" dirty="0"/>
              <a:t>And they leave fragmentation behind!</a:t>
            </a:r>
          </a:p>
        </p:txBody>
      </p:sp>
    </p:spTree>
    <p:extLst>
      <p:ext uri="{BB962C8B-B14F-4D97-AF65-F5344CB8AC3E}">
        <p14:creationId xmlns:p14="http://schemas.microsoft.com/office/powerpoint/2010/main" val="3026880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Warning: fillfactor  settings are confusing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" indent="0">
              <a:buNone/>
            </a:pPr>
            <a:r>
              <a:rPr lang="en-US" dirty="0" smtClean="0"/>
              <a:t>Maintenance plans specify </a:t>
            </a:r>
            <a:r>
              <a:rPr lang="en-US" b="1" dirty="0" smtClean="0"/>
              <a:t>% to LEAVE EMPTY</a:t>
            </a:r>
          </a:p>
          <a:p>
            <a:pPr marL="57150" indent="0">
              <a:buNone/>
            </a:pPr>
            <a:r>
              <a:rPr lang="en-US" dirty="0" smtClean="0"/>
              <a:t>The TSQL command specifies </a:t>
            </a:r>
            <a:r>
              <a:rPr lang="en-US" b="1" dirty="0" smtClean="0"/>
              <a:t>% TO FILL</a:t>
            </a:r>
          </a:p>
          <a:p>
            <a:pPr marL="57150" indent="0">
              <a:buNone/>
            </a:pPr>
            <a:r>
              <a:rPr lang="en-US" dirty="0" smtClean="0"/>
              <a:t>Getting this backward kills performance</a:t>
            </a:r>
            <a:r>
              <a:rPr lang="en-US" dirty="0"/>
              <a:t>!</a:t>
            </a:r>
          </a:p>
        </p:txBody>
      </p:sp>
      <p:pic>
        <p:nvPicPr>
          <p:cNvPr id="7" name="Picture 6" descr="BUILDBOT - Parallels Desktop 2013-08-20 17-30-2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62" y="2939480"/>
            <a:ext cx="4031808" cy="38026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48783" y="3678585"/>
            <a:ext cx="4300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ourier New"/>
                <a:cs typeface="Courier New"/>
              </a:rPr>
              <a:t>ALTER INDEX </a:t>
            </a:r>
            <a:r>
              <a:rPr lang="en-US" sz="2400" b="1" dirty="0" smtClean="0">
                <a:latin typeface="Courier New"/>
                <a:cs typeface="Courier New"/>
              </a:rPr>
              <a:t>[IXName] </a:t>
            </a:r>
            <a:br>
              <a:rPr lang="en-US" sz="2400" b="1" dirty="0" smtClean="0">
                <a:latin typeface="Courier New"/>
                <a:cs typeface="Courier New"/>
              </a:rPr>
            </a:br>
            <a:r>
              <a:rPr lang="en-US" sz="2400" b="1" dirty="0" smtClean="0">
                <a:latin typeface="Courier New"/>
                <a:cs typeface="Courier New"/>
              </a:rPr>
              <a:t>ON [dbo]</a:t>
            </a:r>
            <a:r>
              <a:rPr lang="en-US" sz="2400" b="1" dirty="0">
                <a:latin typeface="Courier New"/>
                <a:cs typeface="Courier New"/>
              </a:rPr>
              <a:t>.</a:t>
            </a:r>
            <a:r>
              <a:rPr lang="en-US" sz="2400" b="1" dirty="0" smtClean="0">
                <a:latin typeface="Courier New"/>
                <a:cs typeface="Courier New"/>
              </a:rPr>
              <a:t>[Table] </a:t>
            </a:r>
            <a:br>
              <a:rPr lang="en-US" sz="2400" b="1" dirty="0" smtClean="0">
                <a:latin typeface="Courier New"/>
                <a:cs typeface="Courier New"/>
              </a:rPr>
            </a:br>
            <a:r>
              <a:rPr lang="en-US" sz="2400" b="1" dirty="0" smtClean="0">
                <a:latin typeface="Courier New"/>
                <a:cs typeface="Courier New"/>
              </a:rPr>
              <a:t>REBUILD </a:t>
            </a:r>
            <a:br>
              <a:rPr lang="en-US" sz="2400" b="1" dirty="0" smtClean="0">
                <a:latin typeface="Courier New"/>
                <a:cs typeface="Courier New"/>
              </a:rPr>
            </a:br>
            <a:r>
              <a:rPr lang="en-US" sz="2400" b="1" dirty="0" smtClean="0">
                <a:latin typeface="Courier New"/>
                <a:cs typeface="Courier New"/>
              </a:rPr>
              <a:t>WITH (FILLFACTOR </a:t>
            </a:r>
            <a:r>
              <a:rPr lang="en-US" sz="2400" b="1" dirty="0">
                <a:latin typeface="Courier New"/>
                <a:cs typeface="Courier New"/>
              </a:rPr>
              <a:t>= 90)</a:t>
            </a:r>
            <a:endParaRPr lang="en-US" sz="2400" b="1" dirty="0" smtClean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24464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Prescription for fillfactor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 gradually, and only when needed</a:t>
            </a:r>
          </a:p>
          <a:p>
            <a:r>
              <a:rPr lang="en-US" dirty="0" smtClean="0"/>
              <a:t>If performance matters, once </a:t>
            </a:r>
            <a:r>
              <a:rPr lang="en-US" dirty="0"/>
              <a:t>a month:</a:t>
            </a:r>
          </a:p>
          <a:p>
            <a:pPr lvl="1"/>
            <a:r>
              <a:rPr lang="en-US" dirty="0" smtClean="0"/>
              <a:t>Query to find out which </a:t>
            </a:r>
            <a:r>
              <a:rPr lang="en-US" dirty="0"/>
              <a:t>indexes that have been frequently rebuilt</a:t>
            </a:r>
          </a:p>
          <a:p>
            <a:pPr lvl="1"/>
            <a:r>
              <a:rPr lang="en-US" dirty="0"/>
              <a:t>Plan a change to rebuild those indexes with a slightly lower fillfactor (decrease by 5 – 10%)</a:t>
            </a:r>
          </a:p>
          <a:p>
            <a:pPr indent="-164575"/>
            <a:r>
              <a:rPr lang="en-US" dirty="0" smtClean="0"/>
              <a:t>If performance doesn’t really matter, do nothing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03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ILDBOT - Parallels Desktop 2013-08-19 17-41-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232"/>
          <a:stretch/>
        </p:blipFill>
        <p:spPr>
          <a:xfrm>
            <a:off x="713872" y="1312088"/>
            <a:ext cx="7716255" cy="4414622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wrong with THIS picture?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7107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 recap: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Statistics aren’t the same thing as indexes!</a:t>
            </a:r>
          </a:p>
          <a:p>
            <a:r>
              <a:rPr lang="en-US" dirty="0" smtClean="0"/>
              <a:t>Statistics guide SQL Server’s choices on which indexes to use and how (scan, seek, lookup)</a:t>
            </a:r>
          </a:p>
          <a:p>
            <a:r>
              <a:rPr lang="en-US" dirty="0" smtClean="0"/>
              <a:t>Statistics are estimates of:</a:t>
            </a:r>
          </a:p>
          <a:p>
            <a:pPr lvl="1"/>
            <a:r>
              <a:rPr lang="en-US" dirty="0" smtClean="0"/>
              <a:t>What data is within an index or column(s)</a:t>
            </a:r>
          </a:p>
          <a:p>
            <a:pPr lvl="1"/>
            <a:r>
              <a:rPr lang="en-US" dirty="0" smtClean="0"/>
              <a:t>How the data is distributed</a:t>
            </a:r>
          </a:p>
        </p:txBody>
      </p:sp>
    </p:spTree>
    <p:extLst>
      <p:ext uri="{BB962C8B-B14F-4D97-AF65-F5344CB8AC3E}">
        <p14:creationId xmlns:p14="http://schemas.microsoft.com/office/powerpoint/2010/main" val="3936861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execution plan is </a:t>
            </a:r>
            <a:r>
              <a:rPr lang="en-US" dirty="0" smtClean="0"/>
              <a:t>better?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Optimize this query:</a:t>
            </a:r>
          </a:p>
          <a:p>
            <a:pPr marL="399527" lvl="1" indent="0">
              <a:buNone/>
            </a:pPr>
            <a:r>
              <a:rPr lang="en-US" dirty="0"/>
              <a:t>SELECT City</a:t>
            </a:r>
          </a:p>
          <a:p>
            <a:pPr marL="399527" lvl="1" indent="0">
              <a:buNone/>
            </a:pPr>
            <a:r>
              <a:rPr lang="en-US" dirty="0"/>
              <a:t>FROM Person.Address</a:t>
            </a:r>
          </a:p>
          <a:p>
            <a:pPr marL="399527" lvl="1" indent="0">
              <a:buNone/>
            </a:pPr>
            <a:r>
              <a:rPr lang="en-US" dirty="0"/>
              <a:t>Where StateProvinceID</a:t>
            </a:r>
            <a:r>
              <a:rPr lang="en-US" dirty="0" smtClean="0"/>
              <a:t>=@P1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90" y="3431863"/>
            <a:ext cx="4063008" cy="16966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580" y="3572293"/>
            <a:ext cx="3479454" cy="22353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4789" y="3161122"/>
            <a:ext cx="2704608" cy="411171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l"/>
            <a:r>
              <a:rPr lang="en-US" sz="2200" b="1" u="sng" dirty="0">
                <a:latin typeface="SweetSansPro"/>
                <a:cs typeface="SweetSansPro"/>
              </a:rPr>
              <a:t>Plan #1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2643" y="3156886"/>
            <a:ext cx="2704608" cy="411171"/>
          </a:xfrm>
          <a:prstGeom prst="rect">
            <a:avLst/>
          </a:prstGeom>
          <a:noFill/>
        </p:spPr>
        <p:txBody>
          <a:bodyPr wrap="square" lIns="64291" tIns="32146" rIns="64291" bIns="32146" rtlCol="0">
            <a:spAutoFit/>
          </a:bodyPr>
          <a:lstStyle/>
          <a:p>
            <a:pPr algn="l"/>
            <a:r>
              <a:rPr lang="en-US" sz="2200" b="1" u="sng" dirty="0">
                <a:latin typeface="SweetSansPro"/>
                <a:cs typeface="SweetSansPro"/>
              </a:rPr>
              <a:t>Plan #2</a:t>
            </a:r>
          </a:p>
        </p:txBody>
      </p:sp>
    </p:spTree>
    <p:extLst>
      <p:ext uri="{BB962C8B-B14F-4D97-AF65-F5344CB8AC3E}">
        <p14:creationId xmlns:p14="http://schemas.microsoft.com/office/powerpoint/2010/main" val="4169168487"/>
      </p:ext>
    </p:extLst>
  </p:cSld>
  <p:clrMapOvr>
    <a:masterClrMapping/>
  </p:clrMapOvr>
  <p:transition>
    <p:fade/>
  </p:transition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6: Avoid the Update Statistics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ED1C24"/>
                </a:solidFill>
              </a:rPr>
              <a:t>Danger</a:t>
            </a:r>
            <a:r>
              <a:rPr lang="en-US" dirty="0" smtClean="0"/>
              <a:t>: Maintenance plans default to updating all statistics with fullscan</a:t>
            </a:r>
          </a:p>
          <a:p>
            <a:pPr lvl="1"/>
            <a:r>
              <a:rPr lang="en-US" dirty="0" smtClean="0"/>
              <a:t>This is like mowing your lawn with a chainsaw</a:t>
            </a:r>
          </a:p>
          <a:p>
            <a:pPr lvl="1"/>
            <a:r>
              <a:rPr lang="en-US" dirty="0" smtClean="0"/>
              <a:t>No option to dynamically choose the sample level</a:t>
            </a:r>
          </a:p>
        </p:txBody>
      </p:sp>
      <p:pic>
        <p:nvPicPr>
          <p:cNvPr id="4" name="Picture 3" descr="BUILDBOT - Parallels Desktop 2013-08-20 14-58-4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5082" y="3245554"/>
            <a:ext cx="4296887" cy="364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124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‘middle road’ for statistics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Things to consider:</a:t>
            </a:r>
          </a:p>
          <a:p>
            <a:pPr lvl="1"/>
            <a:r>
              <a:rPr lang="en-US" dirty="0" smtClean="0"/>
              <a:t>Many databases work fine with ZERO statistics maintenance because of the ‘auto update statistics’ database setting. (Always leave that on.)</a:t>
            </a:r>
          </a:p>
          <a:p>
            <a:pPr lvl="1"/>
            <a:r>
              <a:rPr lang="en-US" dirty="0" smtClean="0"/>
              <a:t>An index ‘rebuild’ leaves perfect statistics for that index (doesn’t help column statistics or other indexes)</a:t>
            </a:r>
          </a:p>
          <a:p>
            <a:r>
              <a:rPr lang="en-US" dirty="0" smtClean="0"/>
              <a:t>Solutions:</a:t>
            </a:r>
          </a:p>
          <a:p>
            <a:pPr lvl="1"/>
            <a:r>
              <a:rPr lang="en-US" dirty="0" smtClean="0"/>
              <a:t>Easy: Do nothing unless you find a problem</a:t>
            </a:r>
          </a:p>
          <a:p>
            <a:pPr lvl="1"/>
            <a:r>
              <a:rPr lang="en-US" dirty="0" smtClean="0"/>
              <a:t>Medium: Update statistics nightly or weekly with sp_updatestats (database level command)</a:t>
            </a:r>
          </a:p>
          <a:p>
            <a:pPr lvl="1"/>
            <a:r>
              <a:rPr lang="en-US" dirty="0" smtClean="0"/>
              <a:t>Hard: use the @UpdateStatistics option on Ola Hallengren’s IndexOptimize stored procedure</a:t>
            </a:r>
          </a:p>
        </p:txBody>
      </p:sp>
    </p:spTree>
    <p:extLst>
      <p:ext uri="{BB962C8B-B14F-4D97-AF65-F5344CB8AC3E}">
        <p14:creationId xmlns:p14="http://schemas.microsoft.com/office/powerpoint/2010/main" val="22910332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7: </a:t>
            </a:r>
            <a:r>
              <a:rPr lang="en-US" dirty="0"/>
              <a:t>Automate failure </a:t>
            </a:r>
            <a:r>
              <a:rPr lang="en-US" dirty="0" smtClean="0"/>
              <a:t>notification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 SQL Server Agent job should notify someone if it fails (even maintenance)</a:t>
            </a:r>
          </a:p>
          <a:p>
            <a:r>
              <a:rPr lang="en-US" dirty="0" smtClean="0"/>
              <a:t>Pitfall: </a:t>
            </a:r>
          </a:p>
          <a:p>
            <a:pPr lvl="1"/>
            <a:r>
              <a:rPr lang="en-US" dirty="0" smtClean="0"/>
              <a:t>Avoid notifying on job completion </a:t>
            </a:r>
          </a:p>
          <a:p>
            <a:pPr lvl="1"/>
            <a:r>
              <a:rPr lang="en-US" dirty="0" smtClean="0"/>
              <a:t>If you’re concerned the mail will stop working improve your monitoring: have failure events ALSO written to the Windows application log, and have a monitoring tool pick up those messages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7500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Elements to notification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066800"/>
            <a:ext cx="8455025" cy="5357812"/>
          </a:xfrm>
        </p:spPr>
        <p:txBody>
          <a:bodyPr/>
          <a:lstStyle/>
          <a:p>
            <a:r>
              <a:rPr lang="en-US" dirty="0" smtClean="0"/>
              <a:t>Database mail</a:t>
            </a:r>
          </a:p>
          <a:p>
            <a:pPr lvl="1"/>
            <a:r>
              <a:rPr lang="en-US" dirty="0" smtClean="0"/>
              <a:t>Configure with SMTP server, test</a:t>
            </a:r>
          </a:p>
          <a:p>
            <a:r>
              <a:rPr lang="en-US" dirty="0" smtClean="0"/>
              <a:t>SQL Server Agent Operator</a:t>
            </a:r>
          </a:p>
          <a:p>
            <a:r>
              <a:rPr lang="en-US" dirty="0" smtClean="0"/>
              <a:t>SQL Server Agent Properties</a:t>
            </a:r>
          </a:p>
          <a:p>
            <a:pPr lvl="1"/>
            <a:r>
              <a:rPr lang="en-US" dirty="0" smtClean="0"/>
              <a:t>Enable database mail on the agent</a:t>
            </a:r>
          </a:p>
          <a:p>
            <a:pPr lvl="1"/>
            <a:r>
              <a:rPr lang="en-US" dirty="0" smtClean="0"/>
              <a:t>Set failsafe operator</a:t>
            </a:r>
          </a:p>
          <a:p>
            <a:pPr lvl="1"/>
            <a:r>
              <a:rPr lang="en-US" dirty="0" smtClean="0"/>
              <a:t>Restart the SQL Server Agent, then test</a:t>
            </a:r>
          </a:p>
          <a:p>
            <a:r>
              <a:rPr lang="en-US" dirty="0" smtClean="0"/>
              <a:t>Individual SQL Agent Job Properties</a:t>
            </a:r>
          </a:p>
          <a:p>
            <a:pPr lvl="1"/>
            <a:r>
              <a:rPr lang="en-US" dirty="0" smtClean="0"/>
              <a:t>Configure to notify on failure</a:t>
            </a:r>
          </a:p>
          <a:p>
            <a:r>
              <a:rPr lang="en-US" dirty="0" err="1" smtClean="0"/>
              <a:t>sp_Blitz</a:t>
            </a:r>
            <a:r>
              <a:rPr lang="en-US" dirty="0" smtClean="0"/>
              <a:t>™ : </a:t>
            </a:r>
            <a:r>
              <a:rPr lang="en-US" dirty="0" smtClean="0">
                <a:solidFill>
                  <a:srgbClr val="FF0000"/>
                </a:solidFill>
              </a:rPr>
              <a:t>BrentOzar.com/blitz </a:t>
            </a:r>
          </a:p>
        </p:txBody>
      </p:sp>
    </p:spTree>
    <p:extLst>
      <p:ext uri="{BB962C8B-B14F-4D97-AF65-F5344CB8AC3E}">
        <p14:creationId xmlns:p14="http://schemas.microsoft.com/office/powerpoint/2010/main" val="3643691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132418" y="1089370"/>
            <a:ext cx="2945190" cy="1428209"/>
          </a:xfrm>
          <a:prstGeom prst="wedgeEllipseCallout">
            <a:avLst>
              <a:gd name="adj1" fmla="val -71072"/>
              <a:gd name="adj2" fmla="val 328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SweetSansPro"/>
                <a:cs typeface="SweetSansPro"/>
              </a:rPr>
              <a:t>We’ve run it once. We’re done, right?</a:t>
            </a: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1" y="972941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025563" y="2915400"/>
            <a:ext cx="3052045" cy="1428209"/>
          </a:xfrm>
          <a:prstGeom prst="wedgeEllipseCallout">
            <a:avLst>
              <a:gd name="adj1" fmla="val 66713"/>
              <a:gd name="adj2" fmla="val -5870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000" dirty="0">
                <a:latin typeface="SweetSansPro"/>
                <a:cs typeface="SweetSansPro"/>
              </a:rPr>
              <a:t>Nothing ever changes around here!</a:t>
            </a: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" y="872970"/>
            <a:ext cx="2234155" cy="432142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05739" y="5220129"/>
            <a:ext cx="262668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Dev 1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16652" y="5212008"/>
            <a:ext cx="2657247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Dev B</a:t>
            </a:r>
          </a:p>
        </p:txBody>
      </p:sp>
    </p:spTree>
    <p:extLst>
      <p:ext uri="{BB962C8B-B14F-4D97-AF65-F5344CB8AC3E}">
        <p14:creationId xmlns:p14="http://schemas.microsoft.com/office/powerpoint/2010/main" val="339443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UILDBOT - Parallels Desktop 2013-08-19 17-30-33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40"/>
          <a:stretch/>
        </p:blipFill>
        <p:spPr>
          <a:xfrm>
            <a:off x="145774" y="1290165"/>
            <a:ext cx="8852451" cy="4287159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wrong with this picture?</a:t>
            </a:r>
          </a:p>
        </p:txBody>
      </p:sp>
    </p:spTree>
    <p:extLst>
      <p:ext uri="{BB962C8B-B14F-4D97-AF65-F5344CB8AC3E}">
        <p14:creationId xmlns:p14="http://schemas.microsoft.com/office/powerpoint/2010/main" val="1259026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8: Don’t include bad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things aren’t good for maintenance plans OR regularly scheduled jobs:</a:t>
            </a:r>
          </a:p>
          <a:p>
            <a:pPr lvl="1"/>
            <a:r>
              <a:rPr lang="en-US" dirty="0" smtClean="0"/>
              <a:t>Shrink tasks</a:t>
            </a:r>
          </a:p>
          <a:p>
            <a:pPr lvl="1"/>
            <a:r>
              <a:rPr lang="en-US" dirty="0" smtClean="0"/>
              <a:t>Clearing (dumping) the procedure cache</a:t>
            </a:r>
          </a:p>
          <a:p>
            <a:pPr lvl="1"/>
            <a:r>
              <a:rPr lang="en-US" dirty="0" smtClean="0"/>
              <a:t>Clearing the buffer pool</a:t>
            </a:r>
            <a:endParaRPr lang="en-US" dirty="0"/>
          </a:p>
        </p:txBody>
      </p:sp>
      <p:sp>
        <p:nvSpPr>
          <p:cNvPr id="5" name="Oval Callout 4"/>
          <p:cNvSpPr/>
          <p:nvPr/>
        </p:nvSpPr>
        <p:spPr>
          <a:xfrm>
            <a:off x="5277216" y="3613333"/>
            <a:ext cx="2323045" cy="995422"/>
          </a:xfrm>
          <a:prstGeom prst="wedgeEllipseCallout">
            <a:avLst>
              <a:gd name="adj1" fmla="val 60141"/>
              <a:gd name="adj2" fmla="val 4289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r>
              <a:rPr lang="en-US" sz="2000" dirty="0" smtClean="0">
                <a:latin typeface="SweetSansPro"/>
                <a:cs typeface="SweetSansPro"/>
              </a:rPr>
              <a:t>I’ve been poisoned!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6" name="Picture 5" descr="ben-the-business-user-shutterstock_180918215-[Converted].png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FF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036" y="3767170"/>
            <a:ext cx="1040547" cy="273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56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8 Rules of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mtClean="0"/>
              <a:t>Backups must </a:t>
            </a:r>
            <a:r>
              <a:rPr lang="en-US" strike="sngStrike" smtClean="0"/>
              <a:t>meet</a:t>
            </a:r>
            <a:r>
              <a:rPr lang="en-US" smtClean="0"/>
              <a:t> beat RPO and RTO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CheckDB is required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Don’t let big tasks overlap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Know index maintenance options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Be smart about fillfactor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Update statistics carefully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Automate failure notification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mtClean="0"/>
              <a:t>Don’t include bad tasks</a:t>
            </a:r>
          </a:p>
          <a:p>
            <a:endParaRPr lang="en-US" smtClean="0"/>
          </a:p>
          <a:p>
            <a:endParaRPr lang="en-US" dirty="0"/>
          </a:p>
        </p:txBody>
      </p:sp>
      <p:pic>
        <p:nvPicPr>
          <p:cNvPr id="4" name="Picture 3" descr="Unicor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729" y="3703699"/>
            <a:ext cx="2124271" cy="232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09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Toolkit</a:t>
            </a:r>
            <a:br>
              <a:rPr lang="en-US" dirty="0" smtClean="0"/>
            </a:br>
            <a:r>
              <a:rPr lang="en-US" sz="2400" dirty="0" smtClean="0"/>
              <a:t>(With tips for implementing custom scripts)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183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mail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Lets your maintenance tell you about problems</a:t>
            </a:r>
          </a:p>
          <a:p>
            <a:r>
              <a:rPr lang="en-US" dirty="0" smtClean="0"/>
              <a:t>Always configure this</a:t>
            </a:r>
            <a:endParaRPr lang="en-US" dirty="0"/>
          </a:p>
          <a:p>
            <a:pPr marL="0" indent="0">
              <a:buNone/>
            </a:pPr>
            <a:r>
              <a:rPr lang="en-US" i="1" dirty="0" smtClean="0"/>
              <a:t>But do</a:t>
            </a:r>
            <a:r>
              <a:rPr lang="fr-FR" i="1" dirty="0" smtClean="0"/>
              <a:t>n’</a:t>
            </a:r>
            <a:r>
              <a:rPr lang="en-US" i="1" dirty="0" smtClean="0"/>
              <a:t>t </a:t>
            </a:r>
            <a:r>
              <a:rPr lang="en-US" i="1" dirty="0"/>
              <a:t>let this be your only monitoring </a:t>
            </a:r>
            <a:r>
              <a:rPr lang="en-US" i="1" dirty="0" smtClean="0"/>
              <a:t>solution!</a:t>
            </a:r>
            <a:endParaRPr lang="en-US" i="1" dirty="0"/>
          </a:p>
          <a:p>
            <a:endParaRPr lang="en-US" dirty="0" smtClean="0"/>
          </a:p>
        </p:txBody>
      </p:sp>
      <p:sp>
        <p:nvSpPr>
          <p:cNvPr id="7" name="Oval Callout 6"/>
          <p:cNvSpPr/>
          <p:nvPr/>
        </p:nvSpPr>
        <p:spPr>
          <a:xfrm>
            <a:off x="3849380" y="3401494"/>
            <a:ext cx="2207682" cy="1428214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I have no idea if it’s working.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8" name="Picture 7" descr="sam-san-admin-shutterstock_145213843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303" y="3618704"/>
            <a:ext cx="1674698" cy="323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95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plans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96630" y="1274497"/>
            <a:ext cx="3398196" cy="39708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u="sng" dirty="0" smtClean="0"/>
              <a:t>Pros</a:t>
            </a:r>
          </a:p>
          <a:p>
            <a:r>
              <a:rPr lang="en-US" dirty="0" smtClean="0"/>
              <a:t>Visual GUI</a:t>
            </a:r>
          </a:p>
          <a:p>
            <a:r>
              <a:rPr lang="en-US" dirty="0" smtClean="0"/>
              <a:t>Easy (ish?)</a:t>
            </a:r>
          </a:p>
          <a:p>
            <a:r>
              <a:rPr lang="en-US" dirty="0" smtClean="0"/>
              <a:t>Handy options like “run against every database” and “ignore offline databases”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17396" y="1274497"/>
            <a:ext cx="3764604" cy="397087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u="sng" dirty="0" smtClean="0"/>
              <a:t>Cons</a:t>
            </a:r>
            <a:endParaRPr lang="en-US" dirty="0" smtClean="0"/>
          </a:p>
          <a:p>
            <a:pPr indent="-77008"/>
            <a:r>
              <a:rPr lang="en-US" dirty="0" smtClean="0"/>
              <a:t>Doesn’t tell you what you SHOULD do</a:t>
            </a:r>
          </a:p>
          <a:p>
            <a:pPr indent="-77008"/>
            <a:r>
              <a:rPr lang="en-US" dirty="0" smtClean="0"/>
              <a:t>Includes tasks and defaults you shouldn’t use</a:t>
            </a:r>
          </a:p>
          <a:p>
            <a:pPr indent="-77008"/>
            <a:r>
              <a:rPr lang="en-US" dirty="0" smtClean="0"/>
              <a:t>Brute force approach  (Rebuild every index regardless of fragmentation, etc)</a:t>
            </a:r>
          </a:p>
        </p:txBody>
      </p:sp>
    </p:spTree>
    <p:extLst>
      <p:ext uri="{BB962C8B-B14F-4D97-AF65-F5344CB8AC3E}">
        <p14:creationId xmlns:p14="http://schemas.microsoft.com/office/powerpoint/2010/main" val="26535864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Agent jobs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74644" y="1274498"/>
            <a:ext cx="3421219" cy="39708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u="sng" dirty="0"/>
              <a:t>Pros</a:t>
            </a:r>
          </a:p>
          <a:p>
            <a:r>
              <a:rPr lang="en-US" dirty="0" smtClean="0"/>
              <a:t>Supports TSQL, PowerShell, or CMDEXEC steps </a:t>
            </a:r>
          </a:p>
          <a:p>
            <a:r>
              <a:rPr lang="en-US" dirty="0" smtClean="0"/>
              <a:t>Used by maintenance plans in the background– so you have to learn this anyway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91455" y="1274497"/>
            <a:ext cx="3790545" cy="39708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u="sng" dirty="0"/>
              <a:t>Cons</a:t>
            </a:r>
            <a:endParaRPr lang="en-US" dirty="0"/>
          </a:p>
          <a:p>
            <a:r>
              <a:rPr lang="en-US" dirty="0" smtClean="0"/>
              <a:t>You bring the TSQL</a:t>
            </a:r>
          </a:p>
          <a:p>
            <a:r>
              <a:rPr lang="en-US" dirty="0" smtClean="0"/>
              <a:t>Can’t pass state between job steps or jobs (it’s a very simple machine)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94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scheduled tasks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in windows, executed on a schedule</a:t>
            </a:r>
          </a:p>
          <a:p>
            <a:r>
              <a:rPr lang="en-US" dirty="0" smtClean="0"/>
              <a:t>These are very simple, but:</a:t>
            </a:r>
          </a:p>
          <a:p>
            <a:pPr lvl="1"/>
            <a:r>
              <a:rPr lang="en-US" dirty="0" smtClean="0"/>
              <a:t>People forget about them</a:t>
            </a:r>
          </a:p>
          <a:p>
            <a:pPr lvl="1"/>
            <a:r>
              <a:rPr lang="en-US" dirty="0" smtClean="0"/>
              <a:t>There’s inevitably a conflict with SQL Agent jobs</a:t>
            </a:r>
          </a:p>
          <a:p>
            <a:r>
              <a:rPr lang="en-US" dirty="0" smtClean="0"/>
              <a:t>Recommendation:</a:t>
            </a:r>
          </a:p>
          <a:p>
            <a:r>
              <a:rPr lang="en-US" dirty="0" smtClean="0"/>
              <a:t>Look for them if you’ve inherited a server</a:t>
            </a:r>
          </a:p>
          <a:p>
            <a:r>
              <a:rPr lang="en-US" i="1" dirty="0" smtClean="0">
                <a:solidFill>
                  <a:srgbClr val="ED1C24"/>
                </a:solidFill>
              </a:rPr>
              <a:t>Migrate any tasks to the SQL Server Agent or other servers if they exist.</a:t>
            </a:r>
            <a:r>
              <a:rPr lang="en-US" dirty="0" smtClean="0">
                <a:solidFill>
                  <a:srgbClr val="ED1C24"/>
                </a:solidFill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97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Multi-server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Quickly run maintenance-related queries across </a:t>
            </a:r>
            <a:r>
              <a:rPr lang="en-US" dirty="0"/>
              <a:t>many instances (SSMS 2008</a:t>
            </a:r>
            <a:r>
              <a:rPr lang="en-US" dirty="0" smtClean="0"/>
              <a:t>+)</a:t>
            </a:r>
          </a:p>
          <a:p>
            <a:r>
              <a:rPr lang="en-US" dirty="0" smtClean="0"/>
              <a:t>Steps:</a:t>
            </a:r>
          </a:p>
          <a:p>
            <a:pPr lvl="1"/>
            <a:r>
              <a:rPr lang="en-US" dirty="0" smtClean="0"/>
              <a:t>Register SQL Server instances in SSMS</a:t>
            </a:r>
          </a:p>
          <a:p>
            <a:pPr lvl="1"/>
            <a:r>
              <a:rPr lang="en-US" dirty="0" smtClean="0"/>
              <a:t>Highlight the group name</a:t>
            </a:r>
          </a:p>
          <a:p>
            <a:pPr lvl="1"/>
            <a:r>
              <a:rPr lang="en-US" dirty="0" smtClean="0"/>
              <a:t>Click new query window – it will connect to ALL the instances in the group (be careful out there!)</a:t>
            </a:r>
          </a:p>
          <a:p>
            <a:pPr indent="-164575"/>
            <a:r>
              <a:rPr lang="en-US" dirty="0" smtClean="0"/>
              <a:t>Free SSMS </a:t>
            </a:r>
            <a:r>
              <a:rPr lang="en-US" dirty="0"/>
              <a:t>2012 </a:t>
            </a:r>
            <a:r>
              <a:rPr lang="en-US" dirty="0" smtClean="0"/>
              <a:t>download (select Management Studio from download options):  </a:t>
            </a:r>
            <a:r>
              <a:rPr lang="en-US" dirty="0">
                <a:hlinkClick r:id="rId2"/>
              </a:rPr>
              <a:t>http://www.microsoft.com/en-us/download/details.aspx?id=</a:t>
            </a:r>
            <a:r>
              <a:rPr lang="en-US" dirty="0" smtClean="0">
                <a:hlinkClick r:id="rId2"/>
              </a:rPr>
              <a:t>35579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8394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Check suspect pages on four instances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BUILDBOT - Parallels Desktop 2013-08-20 16-15-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09102"/>
            <a:ext cx="9144000" cy="504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0871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tten and puppy shutterstock_13496747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5" b="22199"/>
          <a:stretch/>
        </p:blipFill>
        <p:spPr>
          <a:xfrm>
            <a:off x="0" y="0"/>
            <a:ext cx="10523796" cy="68580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735044" y="16848"/>
            <a:ext cx="3900031" cy="1681801"/>
          </a:xfrm>
          <a:prstGeom prst="wedgeEllipseCallout">
            <a:avLst>
              <a:gd name="adj1" fmla="val -63055"/>
              <a:gd name="adj2" fmla="val 301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We need regular reports of SQL Server health.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3581400" y="2743200"/>
            <a:ext cx="3442570" cy="1681801"/>
          </a:xfrm>
          <a:prstGeom prst="wedgeEllipseCallout">
            <a:avLst>
              <a:gd name="adj1" fmla="val 43642"/>
              <a:gd name="adj2" fmla="val 6725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You should also have an action plan!</a:t>
            </a: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25" y="3906009"/>
            <a:ext cx="1344562" cy="2600728"/>
          </a:xfrm>
          <a:prstGeom prst="rect">
            <a:avLst/>
          </a:prstGeom>
        </p:spPr>
      </p:pic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288" y="3870832"/>
            <a:ext cx="1001577" cy="263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7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maintenance scripts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Best in show: Ola Hallengren’s scripts</a:t>
            </a:r>
          </a:p>
          <a:p>
            <a:r>
              <a:rPr lang="en-US" dirty="0" smtClean="0"/>
              <a:t>Includes jobs for:</a:t>
            </a:r>
          </a:p>
          <a:p>
            <a:pPr lvl="1"/>
            <a:r>
              <a:rPr lang="en-US" dirty="0" smtClean="0"/>
              <a:t>Backups (full, log, differential)</a:t>
            </a:r>
          </a:p>
          <a:p>
            <a:pPr lvl="1"/>
            <a:r>
              <a:rPr lang="en-US" dirty="0" smtClean="0"/>
              <a:t>CheckDB</a:t>
            </a:r>
          </a:p>
          <a:p>
            <a:pPr lvl="1"/>
            <a:r>
              <a:rPr lang="en-US" dirty="0" smtClean="0"/>
              <a:t>Index maintenance (including “smart” statistics maintenance options)</a:t>
            </a:r>
          </a:p>
          <a:p>
            <a:pPr lvl="1"/>
            <a:r>
              <a:rPr lang="en-US" dirty="0" smtClean="0"/>
              <a:t>Pruning old msdb backup and job history</a:t>
            </a:r>
          </a:p>
          <a:p>
            <a:pPr lvl="1"/>
            <a:r>
              <a:rPr lang="en-US" dirty="0" smtClean="0"/>
              <a:t>Cleaning up its own text log files</a:t>
            </a:r>
          </a:p>
          <a:p>
            <a:r>
              <a:rPr lang="en-US" dirty="0" smtClean="0"/>
              <a:t>Free, very high quality</a:t>
            </a:r>
          </a:p>
          <a:p>
            <a:r>
              <a:rPr lang="en-US" dirty="0" smtClean="0"/>
              <a:t>You must take the time to customize, configure, and test</a:t>
            </a:r>
          </a:p>
        </p:txBody>
      </p:sp>
    </p:spTree>
    <p:extLst>
      <p:ext uri="{BB962C8B-B14F-4D97-AF65-F5344CB8AC3E}">
        <p14:creationId xmlns:p14="http://schemas.microsoft.com/office/powerpoint/2010/main" val="1179389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Ola Hallengren’s maintenance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Ola.Hallengren.com</a:t>
            </a:r>
            <a:endParaRPr lang="en-US" dirty="0"/>
          </a:p>
        </p:txBody>
      </p:sp>
      <p:pic>
        <p:nvPicPr>
          <p:cNvPr id="4" name="Picture 3" descr="SQL Server Maintenance Frequently Asked Questions 2013-08-20 17-46-5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971" y="2030912"/>
            <a:ext cx="7337639" cy="6858000"/>
          </a:xfrm>
          <a:prstGeom prst="rect">
            <a:avLst/>
          </a:prstGeom>
          <a:ln w="19050" cmpd="sng">
            <a:solidFill>
              <a:schemeClr val="accent5">
                <a:lumMod val="60000"/>
                <a:lumOff val="40000"/>
              </a:schemeClr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3326725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33" y="125413"/>
            <a:ext cx="7415480" cy="654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4213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the right maintenance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Oval Callout 4"/>
          <p:cNvSpPr/>
          <p:nvPr/>
        </p:nvSpPr>
        <p:spPr>
          <a:xfrm>
            <a:off x="3307404" y="3372271"/>
            <a:ext cx="2207682" cy="995422"/>
          </a:xfrm>
          <a:prstGeom prst="wedgeEllipseCallout">
            <a:avLst>
              <a:gd name="adj1" fmla="val -63480"/>
              <a:gd name="adj2" fmla="val 684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Let’s get this done.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607" y="3527914"/>
            <a:ext cx="1674698" cy="323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823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maintenance against the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Backups </a:t>
            </a:r>
            <a:r>
              <a:rPr lang="en-US" dirty="0"/>
              <a:t>must </a:t>
            </a:r>
            <a:r>
              <a:rPr lang="en-US" strike="sngStrike" dirty="0"/>
              <a:t>meet</a:t>
            </a:r>
            <a:r>
              <a:rPr lang="en-US" dirty="0"/>
              <a:t> beat RPO and </a:t>
            </a:r>
            <a:r>
              <a:rPr lang="en-US" dirty="0" smtClean="0"/>
              <a:t>RTO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CheckDB is </a:t>
            </a:r>
            <a:r>
              <a:rPr lang="en-US" dirty="0" smtClean="0"/>
              <a:t>required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Don’t let big tasks </a:t>
            </a:r>
            <a:r>
              <a:rPr lang="en-US" dirty="0" smtClean="0"/>
              <a:t>overlap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Know index maintenance options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 smart about fillfactor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Update statistics carefully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Automate failure notification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Don’t include bad tasks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Unicor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840" y="2602865"/>
            <a:ext cx="3130815" cy="34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948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814257"/>
            <a:ext cx="2945190" cy="995422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Hey, where’s our checklists?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466081" y="3162457"/>
            <a:ext cx="2350571" cy="2726591"/>
          </a:xfrm>
          <a:prstGeom prst="wedgeEllipseCallout">
            <a:avLst>
              <a:gd name="adj1" fmla="val 80139"/>
              <a:gd name="adj2" fmla="val -3040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I’m guessing they’re coming up in the next section.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45916"/>
      </p:ext>
    </p:extLst>
  </p:cSld>
  <p:clrMapOvr>
    <a:masterClrMapping/>
  </p:clrMapOvr>
  <p:transition>
    <p:fade/>
  </p:transition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2881184"/>
          </a:xfrm>
        </p:spPr>
        <p:txBody>
          <a:bodyPr/>
          <a:lstStyle/>
          <a:p>
            <a:r>
              <a:rPr lang="en-US" dirty="0" err="1" smtClean="0"/>
              <a:t>SQLintersection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 PRECON03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Developer’s Guide to Database Operations</a:t>
            </a:r>
            <a:endParaRPr lang="en-US" dirty="0"/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2057400" y="3414584"/>
            <a:ext cx="6400800" cy="1295400"/>
          </a:xfrm>
        </p:spPr>
        <p:txBody>
          <a:bodyPr/>
          <a:lstStyle/>
          <a:p>
            <a:r>
              <a:rPr lang="en-US" altLang="en-US" dirty="0" smtClean="0"/>
              <a:t>Jeremiah </a:t>
            </a:r>
            <a:r>
              <a:rPr lang="en-US" altLang="en-US" dirty="0" err="1" smtClean="0"/>
              <a:t>Peschka</a:t>
            </a:r>
            <a:r>
              <a:rPr lang="en-US" altLang="en-US" dirty="0" smtClean="0"/>
              <a:t> and Kendra Little</a:t>
            </a:r>
          </a:p>
          <a:p>
            <a:r>
              <a:rPr lang="en-US" altLang="en-US" dirty="0" smtClean="0"/>
              <a:t>Help@BrentOzar.com</a:t>
            </a:r>
          </a:p>
        </p:txBody>
      </p:sp>
    </p:spTree>
    <p:extLst>
      <p:ext uri="{BB962C8B-B14F-4D97-AF65-F5344CB8AC3E}">
        <p14:creationId xmlns:p14="http://schemas.microsoft.com/office/powerpoint/2010/main" val="3134544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40" y="296373"/>
            <a:ext cx="3943661" cy="324818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err="1" smtClean="0"/>
              <a:t>Ozar’s</a:t>
            </a:r>
            <a:r>
              <a:rPr lang="en-US" dirty="0" smtClean="0"/>
              <a:t> hierarchy of database needs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Futureproofing</a:t>
            </a:r>
            <a:r>
              <a:rPr lang="en-US" dirty="0" smtClean="0"/>
              <a:t>: </a:t>
            </a:r>
            <a:r>
              <a:rPr lang="en-US" dirty="0">
                <a:latin typeface="Calibri Light" panose="020F0302020204030204" pitchFamily="34" charset="0"/>
              </a:rPr>
              <a:t>Preventing 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availability, security, and 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performance issues 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before they happen.</a:t>
            </a:r>
          </a:p>
          <a:p>
            <a:r>
              <a:rPr lang="en-US" dirty="0" smtClean="0"/>
              <a:t>Performance: </a:t>
            </a:r>
            <a:r>
              <a:rPr lang="en-US" dirty="0">
                <a:latin typeface="Calibri Light" panose="020F0302020204030204" pitchFamily="34" charset="0"/>
              </a:rPr>
              <a:t>Know your 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current bottlenecks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and how to fix ‘</a:t>
            </a:r>
            <a:r>
              <a:rPr lang="en-US" dirty="0" err="1">
                <a:latin typeface="Calibri Light" panose="020F0302020204030204" pitchFamily="34" charset="0"/>
              </a:rPr>
              <a:t>em</a:t>
            </a:r>
            <a:r>
              <a:rPr lang="en-US" dirty="0">
                <a:latin typeface="Calibri Light" panose="020F0302020204030204" pitchFamily="34" charset="0"/>
              </a:rPr>
              <a:t>.</a:t>
            </a:r>
          </a:p>
          <a:p>
            <a:r>
              <a:rPr lang="en-US" dirty="0" smtClean="0"/>
              <a:t>Capacity: </a:t>
            </a:r>
            <a:r>
              <a:rPr lang="en-US" dirty="0">
                <a:latin typeface="Calibri Light" panose="020F0302020204030204" pitchFamily="34" charset="0"/>
              </a:rPr>
              <a:t>Know when you’re going to run out of space.</a:t>
            </a:r>
          </a:p>
          <a:p>
            <a:r>
              <a:rPr lang="en-US" dirty="0" smtClean="0"/>
              <a:t>Security: </a:t>
            </a:r>
            <a:r>
              <a:rPr lang="en-US" dirty="0">
                <a:latin typeface="Calibri Light" panose="020F0302020204030204" pitchFamily="34" charset="0"/>
              </a:rPr>
              <a:t>Know who has access to the data.</a:t>
            </a:r>
          </a:p>
          <a:p>
            <a:r>
              <a:rPr lang="en-US" dirty="0" smtClean="0"/>
              <a:t>Backups: </a:t>
            </a:r>
            <a:r>
              <a:rPr lang="en-US" dirty="0">
                <a:latin typeface="Calibri Light" panose="020F0302020204030204" pitchFamily="34" charset="0"/>
              </a:rPr>
              <a:t>You can’t lose more data 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</a:rPr>
              <a:t>than the business is comfortable losing.</a:t>
            </a:r>
          </a:p>
        </p:txBody>
      </p:sp>
    </p:spTree>
    <p:extLst>
      <p:ext uri="{BB962C8B-B14F-4D97-AF65-F5344CB8AC3E}">
        <p14:creationId xmlns:p14="http://schemas.microsoft.com/office/powerpoint/2010/main" val="1210019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 your risks honestly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83090818"/>
              </p:ext>
            </p:extLst>
          </p:nvPr>
        </p:nvGraphicFramePr>
        <p:xfrm>
          <a:off x="354419" y="1270000"/>
          <a:ext cx="8531414" cy="4509317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1817453"/>
                <a:gridCol w="1613009"/>
                <a:gridCol w="1774892"/>
                <a:gridCol w="1789807"/>
                <a:gridCol w="1536253"/>
              </a:tblGrid>
              <a:tr h="726129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July 2014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Oct 2014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April 2014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Jan</a:t>
                      </a:r>
                      <a:r>
                        <a:rPr lang="en-US" sz="2000" baseline="0" dirty="0" smtClean="0"/>
                        <a:t> 2015</a:t>
                      </a:r>
                      <a:endParaRPr lang="en-US" sz="2000" dirty="0"/>
                    </a:p>
                  </a:txBody>
                  <a:tcPr marL="45720" marR="45720" anchor="ctr"/>
                </a:tc>
              </a:tr>
              <a:tr h="726129"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 smtClean="0"/>
                        <a:t>Future Proofing</a:t>
                      </a:r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What’s that?</a:t>
                      </a:r>
                      <a:endParaRPr lang="en-US" sz="2400" i="1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</a:tr>
              <a:tr h="6774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Performance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</a:t>
                      </a:r>
                      <a:endParaRPr lang="en-US" sz="24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</a:tr>
              <a:tr h="6774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Capacity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</a:t>
                      </a:r>
                      <a:endParaRPr lang="en-US" sz="24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</a:tr>
              <a:tr h="6774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Security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Danger!</a:t>
                      </a:r>
                      <a:endParaRPr lang="en-US" sz="24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</a:tr>
              <a:tr h="6774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Backups</a:t>
                      </a:r>
                      <a:endParaRPr lang="en-US" sz="20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</a:t>
                      </a:r>
                      <a:endParaRPr lang="en-US" sz="24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45720" marR="45720" anchor="ctr"/>
                </a:tc>
              </a:tr>
              <a:tr h="347279">
                <a:tc gridSpan="5">
                  <a:txBody>
                    <a:bodyPr/>
                    <a:lstStyle/>
                    <a:p>
                      <a:pPr algn="ctr"/>
                      <a:endParaRPr lang="en-US" sz="1600" b="0" i="1" dirty="0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indent="0" algn="ctr" defTabSz="6428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i="1" dirty="0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i="1" dirty="0"/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326527"/>
      </p:ext>
    </p:extLst>
  </p:cSld>
  <p:clrMapOvr>
    <a:masterClrMapping/>
  </p:clrMapOvr>
  <p:transition>
    <p:fade/>
  </p:transition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734243"/>
            <a:ext cx="2945190" cy="1428214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Um.. </a:t>
            </a:r>
            <a:r>
              <a:rPr lang="en-US" sz="2000" dirty="0">
                <a:latin typeface="Calibri" panose="020F0502020204030204" pitchFamily="34" charset="0"/>
                <a:cs typeface="Sweet Sans Pro" panose="02000000000000000000" pitchFamily="50" charset="0"/>
              </a:rPr>
              <a:t>w</a:t>
            </a:r>
            <a:r>
              <a:rPr lang="en-US" sz="20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on’t this make us look bad?</a:t>
            </a:r>
            <a:endParaRPr lang="en-US" sz="20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379242" y="3615442"/>
            <a:ext cx="2350571" cy="995422"/>
          </a:xfrm>
          <a:prstGeom prst="wedgeEllipseCallout">
            <a:avLst>
              <a:gd name="adj1" fmla="val 80139"/>
              <a:gd name="adj2" fmla="val -39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Or burn some bridges?</a:t>
            </a:r>
            <a:endParaRPr lang="en-US" sz="20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84066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control of your environment!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105529"/>
              </p:ext>
            </p:extLst>
          </p:nvPr>
        </p:nvGraphicFramePr>
        <p:xfrm>
          <a:off x="522261" y="1566548"/>
          <a:ext cx="7976335" cy="4260773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51346"/>
                <a:gridCol w="5178417"/>
                <a:gridCol w="1646572"/>
              </a:tblGrid>
              <a:tr h="644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98806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Automatically save </a:t>
                      </a:r>
                      <a:r>
                        <a:rPr lang="en-US" sz="1600" dirty="0" err="1" smtClean="0">
                          <a:latin typeface="SweetSansPro Light"/>
                          <a:cs typeface="SweetSansPro Light"/>
                        </a:rPr>
                        <a:t>sp_Blitz</a:t>
                      </a: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 output to a central location.</a:t>
                      </a:r>
                      <a:endParaRPr lang="en-US" sz="1600" dirty="0" smtClean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Monthly</a:t>
                      </a:r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</a:tr>
              <a:tr h="171958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Review and compare </a:t>
                      </a:r>
                      <a:r>
                        <a:rPr lang="en-US" sz="1600" baseline="0" dirty="0" err="1" smtClean="0">
                          <a:latin typeface="SweetSansPro Light"/>
                          <a:cs typeface="SweetSansPro Light"/>
                        </a:rPr>
                        <a:t>sp_Blitz</a:t>
                      </a: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® output over time</a:t>
                      </a:r>
                    </a:p>
                    <a:p>
                      <a:pPr marL="342900" indent="-34290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Have configuration options been changed?</a:t>
                      </a:r>
                    </a:p>
                    <a:p>
                      <a:pPr marL="342900" indent="-34290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Are there new administrators?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At least quarterly</a:t>
                      </a:r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</a:tr>
              <a:tr h="908622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Develop an action plan based on </a:t>
                      </a:r>
                      <a:r>
                        <a:rPr lang="en-US" sz="1600" dirty="0" err="1" smtClean="0">
                          <a:latin typeface="SweetSansPro Light"/>
                          <a:cs typeface="SweetSansPro Light"/>
                        </a:rPr>
                        <a:t>sp_Blitz</a:t>
                      </a:r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®</a:t>
                      </a: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 results.</a:t>
                      </a:r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SweetSansPro Light"/>
                          <a:cs typeface="SweetSansPro Light"/>
                        </a:rPr>
                        <a:t>At least</a:t>
                      </a:r>
                      <a:r>
                        <a:rPr lang="en-US" sz="1600" baseline="0" dirty="0" smtClean="0">
                          <a:latin typeface="SweetSansPro Light"/>
                          <a:cs typeface="SweetSansPro Light"/>
                        </a:rPr>
                        <a:t> quarterly</a:t>
                      </a:r>
                      <a:endParaRPr lang="en-US" sz="1600" dirty="0">
                        <a:latin typeface="SweetSansPro Light"/>
                        <a:cs typeface="SweetSansPro Light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3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Won’t this make us look bad?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Possibly</a:t>
            </a:r>
          </a:p>
          <a:p>
            <a:r>
              <a:rPr lang="en-US" dirty="0"/>
              <a:t>A key to operations is focusing on</a:t>
            </a:r>
            <a:r>
              <a:rPr lang="en-US" i="1" dirty="0"/>
              <a:t> </a:t>
            </a:r>
            <a:r>
              <a:rPr lang="en-US" i="1" dirty="0" smtClean="0"/>
              <a:t>improvement</a:t>
            </a:r>
            <a:endParaRPr lang="en-US" i="1" dirty="0"/>
          </a:p>
          <a:p>
            <a:r>
              <a:rPr lang="en-US" dirty="0"/>
              <a:t>Consider making your own Wheel of </a:t>
            </a:r>
            <a:r>
              <a:rPr lang="en-US" dirty="0" smtClean="0"/>
              <a:t>Blame:</a:t>
            </a:r>
          </a:p>
          <a:p>
            <a:pPr marL="0" indent="0">
              <a:buNone/>
            </a:pPr>
            <a:r>
              <a:rPr lang="en-US" dirty="0">
                <a:solidFill>
                  <a:srgbClr val="ED1C24"/>
                </a:solidFill>
              </a:rPr>
              <a:t>http://jsfiddle.net/BrentO/2rxxs/embedded/result</a:t>
            </a:r>
            <a:r>
              <a:rPr lang="en-US" dirty="0" smtClean="0">
                <a:solidFill>
                  <a:srgbClr val="ED1C24"/>
                </a:solidFill>
              </a:rPr>
              <a:t>/ </a:t>
            </a:r>
            <a:endParaRPr lang="en-US" dirty="0">
              <a:solidFill>
                <a:srgbClr val="ED1C24"/>
              </a:solidFill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72" y="3890833"/>
            <a:ext cx="7183166" cy="1166497"/>
          </a:xfrm>
          <a:prstGeom prst="rect">
            <a:avLst/>
          </a:prstGeom>
          <a:ln w="12700" cmpd="sng">
            <a:solidFill>
              <a:srgbClr val="7F7F7F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2016295631"/>
      </p:ext>
    </p:extLst>
  </p:cSld>
  <p:clrMapOvr>
    <a:masterClrMapping/>
  </p:clrMapOvr>
  <p:transition/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950639"/>
            <a:ext cx="2945190" cy="995422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OK, so what should we do?</a:t>
            </a:r>
            <a:endParaRPr lang="en-US" sz="20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379242" y="3615442"/>
            <a:ext cx="2350571" cy="995422"/>
          </a:xfrm>
          <a:prstGeom prst="wedgeEllipseCallout">
            <a:avLst>
              <a:gd name="adj1" fmla="val 80139"/>
              <a:gd name="adj2" fmla="val -39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I think we’re ready.</a:t>
            </a:r>
            <a:endParaRPr lang="en-US" sz="20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24559"/>
      </p:ext>
    </p:extLst>
  </p:cSld>
  <p:clrMapOvr>
    <a:masterClrMapping/>
  </p:clrMapOvr>
  <p:transition>
    <p:fade/>
  </p:transition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things in order (one-time tasks)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3313814"/>
            <a:ext cx="8229600" cy="2553586"/>
          </a:xfrm>
        </p:spPr>
        <p:txBody>
          <a:bodyPr/>
          <a:lstStyle/>
          <a:p>
            <a:r>
              <a:rPr lang="en-US" sz="3600" dirty="0" smtClean="0">
                <a:solidFill>
                  <a:srgbClr val="ED1C24"/>
                </a:solidFill>
              </a:rPr>
              <a:t>Get this under control first</a:t>
            </a:r>
            <a:endParaRPr lang="en-US" sz="3600" dirty="0">
              <a:solidFill>
                <a:srgbClr val="ED1C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660111"/>
      </p:ext>
    </p:extLst>
  </p:cSld>
  <p:clrMapOvr>
    <a:masterClrMapping/>
  </p:clrMapOvr>
  <p:transition>
    <p:fade/>
  </p:transition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data collection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958852"/>
              </p:ext>
            </p:extLst>
          </p:nvPr>
        </p:nvGraphicFramePr>
        <p:xfrm>
          <a:off x="522261" y="1332188"/>
          <a:ext cx="8270308" cy="4251595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504320"/>
                <a:gridCol w="6765988"/>
              </a:tblGrid>
              <a:tr h="6283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</a:tr>
              <a:tr h="817870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un 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sp_Blitz® for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the first time and save off output.</a:t>
                      </a:r>
                    </a:p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This will help you collect the information you need to review on many of the following slides.</a:t>
                      </a:r>
                      <a:endParaRPr lang="en-US" sz="1600" dirty="0" smtClean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085841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/>
                        <a:buNone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high risk sp_Blitz® items, review the information on the URLs.</a:t>
                      </a:r>
                    </a:p>
                    <a:p>
                      <a:pPr marL="0" indent="0" algn="l" fontAlgn="b">
                        <a:buFont typeface="Arial"/>
                        <a:buNone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Even though we’re pointing out specific things to look for in the following slides, don’t skip things!</a:t>
                      </a:r>
                    </a:p>
                  </a:txBody>
                  <a:tcPr marL="12700" marR="12700" marT="12700" marB="0" anchor="ctr"/>
                </a:tc>
              </a:tr>
              <a:tr h="1638408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/>
                        <a:buNone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Question all non-default sp_configure settings and trace flags.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Ask if there is a documented reason why these are enabled and if they are required by the application using SQL Server.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If not, make a plan to test and return to a configuration using more standard settings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Want to know what’s normal to change in a “vanilla” setup? See </a:t>
                      </a:r>
                      <a:r>
                        <a:rPr lang="en-US" sz="1600" b="1" baseline="0" dirty="0" smtClean="0">
                          <a:latin typeface="Calibri" panose="020F0502020204030204" pitchFamily="34" charset="0"/>
                          <a:cs typeface="Sweet Sans Pro Medium" panose="02000000000000000000" pitchFamily="50" charset="0"/>
                        </a:rPr>
                        <a:t>BrentOzar.com/go/setup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650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and fix backup anti-patterns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7110797"/>
              </p:ext>
            </p:extLst>
          </p:nvPr>
        </p:nvGraphicFramePr>
        <p:xfrm>
          <a:off x="413985" y="1431220"/>
          <a:ext cx="8344290" cy="4006322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24126"/>
                <a:gridCol w="5724601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671507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Are you deleting too many backup files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to meet your RPO and RTO? (Full, Log, and Differential)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67617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Are you keeping enough copies of backup files on reliable storage? (Full, Log, and Differential)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Can you copy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and restore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to the backup files fast enough to meet your RPO and RTO?</a:t>
                      </a: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Medium" panose="02000000000000000000" pitchFamily="50" charset="0"/>
                        </a:rPr>
                        <a:t>Include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: Copy time,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restore time, scripting time for commands to a given point in time.</a:t>
                      </a: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Medium" panose="02000000000000000000" pitchFamily="50" charset="0"/>
                        </a:rPr>
                        <a:t>Note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: Test copy time on block-compression storage devices after the devices have a good amount of data populated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pPr algn="l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730438"/>
      </p:ext>
    </p:extLst>
  </p:cSld>
  <p:clrMapOvr>
    <a:masterClrMapping/>
  </p:clrMapOvr>
  <p:transition/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for Corruption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945591"/>
              </p:ext>
            </p:extLst>
          </p:nvPr>
        </p:nvGraphicFramePr>
        <p:xfrm>
          <a:off x="428097" y="1408994"/>
          <a:ext cx="8344290" cy="371334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24126"/>
                <a:gridCol w="5724601"/>
                <a:gridCol w="1495563"/>
              </a:tblGrid>
              <a:tr h="5807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863905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Automate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CheckDB against system databases nightly (including tempdb)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58486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Automate CheckDB against user databases at least weekly,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potentially nightly if appropriate.  </a:t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</a:br>
                      <a:endParaRPr lang="en-US" sz="16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Offload to a system using a backup/restore technique if needed.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68386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Validate that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large maintenance tasks, like full backups, CheckDBs, and index maintenance can’t overlap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649201"/>
      </p:ext>
    </p:extLst>
  </p:cSld>
  <p:clrMapOvr>
    <a:masterClrMapping/>
  </p:clrMapOvr>
  <p:transition/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suspicious activities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4257207"/>
              </p:ext>
            </p:extLst>
          </p:nvPr>
        </p:nvGraphicFramePr>
        <p:xfrm>
          <a:off x="413985" y="1431220"/>
          <a:ext cx="8344290" cy="4073845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24126"/>
                <a:gridCol w="5724601"/>
                <a:gridCol w="1495563"/>
              </a:tblGrid>
              <a:tr h="4986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1630398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Find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tasks shrinking any databases. This might be data files, log files, or tempdb. </a:t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/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why theses steps exist and make a plan to remove the job. This may require adding disk space, modifying growth settings, and improving monitoring: it’s all worth it.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200537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any jobs and clear about the buffer pool or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regularly clear out the procedure cache. Is there a reason those jobs exist? Look into removing them.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587266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Look for any other jobs that modify SQL Server Configuration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on a daily basis. Is there a documented, proven reason those steps are necessary? Question them closely.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8565475"/>
      </p:ext>
    </p:extLst>
  </p:cSld>
  <p:clrMapOvr>
    <a:masterClrMapping/>
  </p:clrMapOvr>
  <p:transition/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dependencies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263457"/>
              </p:ext>
            </p:extLst>
          </p:nvPr>
        </p:nvGraphicFramePr>
        <p:xfrm>
          <a:off x="716432" y="1400364"/>
          <a:ext cx="7804761" cy="417229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339119"/>
                <a:gridCol w="6465642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32 bit SQL Servers?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SQL Server 2000 or prior?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SQL Server 2005 lower than SP4?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virtualized SQL Servers using a VMware  version lower than 5.0.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virtualized SQL Servers using Hyper-V lower than Windows 2012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production SQL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Servers  with &lt; 72 GB of memory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SQL Servers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with multiple “Stacked” instances on a single OS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503563"/>
      </p:ext>
    </p:extLst>
  </p:cSld>
  <p:clrMapOvr>
    <a:masterClrMapping/>
  </p:clrMapOvr>
  <p:transition/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standards by tier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4766649"/>
              </p:ext>
            </p:extLst>
          </p:nvPr>
        </p:nvGraphicFramePr>
        <p:xfrm>
          <a:off x="522260" y="1566547"/>
          <a:ext cx="7868673" cy="3667583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431265"/>
                <a:gridCol w="6437408"/>
              </a:tblGrid>
              <a:tr h="75550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</a:tr>
              <a:tr h="1102764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If you have multiple SQL Servers, establish “Tiers”. Examples: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Mission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Critical – 24 x 7 uptime, very quick response times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Business Standard – Monday – Friday 6am-10pm uptime, 1 hour response time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742471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Establish minimum configuration guidelines for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each tier of servers. </a:t>
                      </a:r>
                    </a:p>
                    <a:p>
                      <a:pPr algn="l" fontAlgn="b"/>
                      <a:endParaRPr lang="en-US" sz="1600" baseline="0" dirty="0" smtClean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(Build these up over time. Start with at least standards for backups.)</a:t>
                      </a:r>
                    </a:p>
                  </a:txBody>
                  <a:tcPr marL="12700" marR="12700" marT="12700" marB="0" anchor="ctr"/>
                </a:tc>
              </a:tr>
              <a:tr h="1065097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For lower tiers of servers, performance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expectations should be lower and response times longer.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5185273"/>
      </p:ext>
    </p:extLst>
  </p:cSld>
  <p:clrMapOvr>
    <a:masterClrMapping/>
  </p:clrMapOvr>
  <p:transition/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 your virtualization admin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8129516"/>
              </p:ext>
            </p:extLst>
          </p:nvPr>
        </p:nvGraphicFramePr>
        <p:xfrm>
          <a:off x="892971" y="1376944"/>
          <a:ext cx="7628057" cy="39928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403423"/>
                <a:gridCol w="1224634"/>
              </a:tblGrid>
              <a:tr h="645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</a:rPr>
                        <a:t>Which of these benefits do you have for each SQL Server Instance?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Y/N?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Cost savings at the hardware level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Ability to move VMs between hosts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Automatic failover when</a:t>
                      </a:r>
                      <a:r>
                        <a:rPr lang="en-US" sz="1800" u="none" strike="noStrike" baseline="0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a host goes down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Leverage extended features </a:t>
                      </a:r>
                      <a:r>
                        <a:rPr lang="en-US" sz="1800" u="none" strike="noStrike" dirty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for Disaster Recovery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License savings with</a:t>
                      </a:r>
                      <a:r>
                        <a:rPr lang="en-US" sz="1800" u="none" strike="noStrike" baseline="0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5-10 production SQL VMs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73659"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Automatic load balancing across multiple hosts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72227" y="5493035"/>
            <a:ext cx="5575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These answers may vary for each VM.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63694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rver Room shutterstock_152912093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" r="5504"/>
          <a:stretch/>
        </p:blipFill>
        <p:spPr>
          <a:xfrm>
            <a:off x="0" y="0"/>
            <a:ext cx="9144000" cy="6858052"/>
          </a:xfrm>
          <a:prstGeom prst="rect">
            <a:avLst/>
          </a:prstGeom>
        </p:spPr>
      </p:pic>
      <p:pic>
        <p:nvPicPr>
          <p:cNvPr id="3" name="Picture 2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44" y="5206374"/>
            <a:ext cx="1344562" cy="2600728"/>
          </a:xfrm>
          <a:prstGeom prst="rect">
            <a:avLst/>
          </a:prstGeom>
        </p:spPr>
      </p:pic>
      <p:pic>
        <p:nvPicPr>
          <p:cNvPr id="4" name="Picture 3" descr="ben-the-business-user-shutterstock_180918215-[Converted]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758934" y="3387632"/>
            <a:ext cx="1001577" cy="263590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2786282" y="1991241"/>
            <a:ext cx="3900031" cy="1681801"/>
          </a:xfrm>
          <a:prstGeom prst="wedgeEllipseCallout">
            <a:avLst>
              <a:gd name="adj1" fmla="val 102963"/>
              <a:gd name="adj2" fmla="val 7665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Now we can take control of our environment!</a:t>
            </a:r>
          </a:p>
        </p:txBody>
      </p:sp>
      <p:sp>
        <p:nvSpPr>
          <p:cNvPr id="5" name="Oval Callout 4"/>
          <p:cNvSpPr/>
          <p:nvPr/>
        </p:nvSpPr>
        <p:spPr>
          <a:xfrm>
            <a:off x="3784505" y="4437647"/>
            <a:ext cx="3900031" cy="1681801"/>
          </a:xfrm>
          <a:prstGeom prst="wedgeEllipseCallout">
            <a:avLst>
              <a:gd name="adj1" fmla="val -106695"/>
              <a:gd name="adj2" fmla="val 4298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5" tIns="45718" rIns="91435" bIns="45718" rtlCol="0" anchor="ctr">
            <a:spAutoFit/>
          </a:bodyPr>
          <a:lstStyle/>
          <a:p>
            <a:pPr algn="ctr"/>
            <a:r>
              <a:rPr lang="en-US" sz="2400" dirty="0">
                <a:latin typeface="SweetSansPro"/>
                <a:cs typeface="SweetSansPro"/>
              </a:rPr>
              <a:t>And we’ll know when things change.</a:t>
            </a:r>
          </a:p>
        </p:txBody>
      </p:sp>
    </p:spTree>
    <p:extLst>
      <p:ext uri="{BB962C8B-B14F-4D97-AF65-F5344CB8AC3E}">
        <p14:creationId xmlns:p14="http://schemas.microsoft.com/office/powerpoint/2010/main" val="3678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 your environment configuration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207864"/>
              </p:ext>
            </p:extLst>
          </p:nvPr>
        </p:nvGraphicFramePr>
        <p:xfrm>
          <a:off x="522260" y="1447136"/>
          <a:ext cx="7976335" cy="403691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51346"/>
                <a:gridCol w="5178417"/>
                <a:gridCol w="1646572"/>
              </a:tblGrid>
              <a:tr h="5502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940756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For production tiers of SQL Servers, do you also have: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Staging environment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Integration environment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Revisit at least 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637253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Does your Staging environment “match” production?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Installation type (physical/virtual)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OS and SQL Server version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Hardware and storage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High availability features (clustering, etc)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Data transfer technologies (replication)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908622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How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much work is it to keep environments “in sync” with one another? (Or would it be, if you had more environments?)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963066"/>
      </p:ext>
    </p:extLst>
  </p:cSld>
  <p:clrMapOvr>
    <a:masterClrMapping/>
  </p:clrMapOvr>
  <p:transition/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</a:t>
            </a:r>
            <a:r>
              <a:rPr lang="en-US" dirty="0"/>
              <a:t>m</a:t>
            </a:r>
            <a:r>
              <a:rPr lang="en-US" dirty="0" smtClean="0"/>
              <a:t>onitoring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81679424"/>
              </p:ext>
            </p:extLst>
          </p:nvPr>
        </p:nvGraphicFramePr>
        <p:xfrm>
          <a:off x="513907" y="1560587"/>
          <a:ext cx="8344290" cy="3428265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Decide on your monitoring tools &amp;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technology.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Test monitoring technology against a recorded workload. Verify that you can spot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problems.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Set up monitoring for waits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, disks, and queries. </a:t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Set up alerts for high severity issues.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74422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Create custom monitoring scripts to spot production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problems.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6905377"/>
      </p:ext>
    </p:extLst>
  </p:cSld>
  <p:clrMapOvr>
    <a:masterClrMapping/>
  </p:clrMapOvr>
  <p:transition>
    <p:fade/>
  </p:transition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your performance troubleshooting process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3088244"/>
              </p:ext>
            </p:extLst>
          </p:nvPr>
        </p:nvGraphicFramePr>
        <p:xfrm>
          <a:off x="522260" y="1772252"/>
          <a:ext cx="8344290" cy="3215604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Build your starter First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Responder Kit – customize ours with what you’re comfortable with. Add items specific to your environment.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Get a buddy to test your First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Responder Kit. Even if they’re not a SQL Server specialist, you need a backup! Make sure this can be used when you’re way.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When things are slow, run </a:t>
                      </a:r>
                      <a:r>
                        <a:rPr lang="en-US" sz="16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sp_WhoIsActive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and look for wait stats on your queries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When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performance is bad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Take sp_AskBrent® samples and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use the Wait Stats Decoder Chart to identify the biggest bottlenecks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When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performance is bad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021994"/>
      </p:ext>
    </p:extLst>
  </p:cSld>
  <p:clrMapOvr>
    <a:masterClrMapping/>
  </p:clrMapOvr>
  <p:transition/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Baseline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766172"/>
              </p:ext>
            </p:extLst>
          </p:nvPr>
        </p:nvGraphicFramePr>
        <p:xfrm>
          <a:off x="624450" y="1400364"/>
          <a:ext cx="8242099" cy="293599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60694"/>
                <a:gridCol w="5604158"/>
                <a:gridCol w="1477247"/>
              </a:tblGrid>
              <a:tr h="5459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1489944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Document your waits since startup using our ‘Triage Wait Stats in SQL Server’ Script at BrentOzar.com/Responder.</a:t>
                      </a:r>
                    </a:p>
                    <a:p>
                      <a:pPr algn="l" fontAlgn="b"/>
                      <a:r>
                        <a:rPr lang="en-US" sz="16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Start small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: Start with your most critical system and don’t over-engineer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collecting info you aren’t ready to use!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90011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Take sp_AskBrent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samples for 30 seconds (or perhaps longer) at critical periods and compare them to your baseline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136825"/>
      </p:ext>
    </p:extLst>
  </p:cSld>
  <p:clrMapOvr>
    <a:masterClrMapping/>
  </p:clrMapOvr>
  <p:transition/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your maintenance tools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0905578"/>
              </p:ext>
            </p:extLst>
          </p:nvPr>
        </p:nvGraphicFramePr>
        <p:xfrm>
          <a:off x="413985" y="1431219"/>
          <a:ext cx="8344290" cy="429800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24126"/>
                <a:gridCol w="5997222"/>
                <a:gridCol w="1222942"/>
              </a:tblGrid>
              <a:tr h="3891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1540003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Configure Database Mail, enable it on the SQL Server Agent, and make sure it’s working:</a:t>
                      </a:r>
                    </a:p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Create a SQL Server Agent job with one step that is:</a:t>
                      </a:r>
                    </a:p>
                    <a:p>
                      <a:pPr lvl="1"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Print ‘hello’</a:t>
                      </a:r>
                    </a:p>
                    <a:p>
                      <a:pPr lvl="0"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Set the job to notify the operator when it completes</a:t>
                      </a:r>
                    </a:p>
                    <a:p>
                      <a:pPr lvl="0"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Run the job, make sure you get the email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794461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Choose your approach:</a:t>
                      </a:r>
                    </a:p>
                    <a:p>
                      <a:pPr lvl="1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Maintenance Plans</a:t>
                      </a:r>
                    </a:p>
                    <a:p>
                      <a:pPr lvl="2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Have a defined, regular downtime interval</a:t>
                      </a:r>
                    </a:p>
                    <a:p>
                      <a:pPr lvl="2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Don’t have time to work with TSQL commands</a:t>
                      </a:r>
                    </a:p>
                    <a:p>
                      <a:pPr lvl="1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Custom Scripts</a:t>
                      </a:r>
                    </a:p>
                    <a:p>
                      <a:pPr lvl="2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Everyone else!</a:t>
                      </a:r>
                    </a:p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  <a:tr h="574422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Audit Windows Scheduled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Tasks on all SQL Servers and plan tasks for migration.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Once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2213353"/>
      </p:ext>
    </p:extLst>
  </p:cSld>
  <p:clrMapOvr>
    <a:masterClrMapping/>
  </p:clrMapOvr>
  <p:transition/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Maintain indexes</a:t>
            </a:r>
            <a:r>
              <a:rPr lang="en-US" dirty="0"/>
              <a:t> </a:t>
            </a:r>
            <a:r>
              <a:rPr lang="en-US" dirty="0" smtClean="0"/>
              <a:t>(tread lightly)</a:t>
            </a:r>
            <a:endParaRPr lang="en-US" dirty="0"/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7742692"/>
              </p:ext>
            </p:extLst>
          </p:nvPr>
        </p:nvGraphicFramePr>
        <p:xfrm>
          <a:off x="428097" y="1373997"/>
          <a:ext cx="8344290" cy="434531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24126"/>
                <a:gridCol w="5724601"/>
                <a:gridCol w="1495563"/>
              </a:tblGrid>
              <a:tr h="57819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64625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Look for 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jobs that are rebuilding indexes more than once daily. Is there a known reason why that has to be that way?</a:t>
                      </a:r>
                      <a:endParaRPr lang="en-US" sz="16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 setup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740987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Look for fillfactor &lt; 90%.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Is there a documented, proven reason why that is needed?</a:t>
                      </a:r>
                      <a:b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</a:b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Free tool to identify: BrentOzar.com/BlitzIndex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 setup</a:t>
                      </a:r>
                    </a:p>
                  </a:txBody>
                  <a:tcPr marL="12700" marR="12700" marT="12700" marB="0" anchor="ctr"/>
                </a:tc>
              </a:tr>
              <a:tr h="900907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Implement weekly index maintenance</a:t>
                      </a:r>
                    </a:p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Default to </a:t>
                      </a:r>
                      <a:r>
                        <a:rPr lang="en-US" sz="16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light</a:t>
                      </a: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index maintenance – remember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that overreacting to fragmentation can be worse than the fragmentation itself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 setup</a:t>
                      </a:r>
                    </a:p>
                  </a:txBody>
                  <a:tcPr marL="12700" marR="12700" marT="12700" marB="0" anchor="ctr"/>
                </a:tc>
              </a:tr>
              <a:tr h="1345570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Optional: automate statistics maintenance. </a:t>
                      </a:r>
                    </a:p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If you choose to do this, either: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Run sp_updatestats against the database before index maintenance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Or use the integrated tools in Ola Hallengren’s index maintenance (preferred)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 setup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391790"/>
      </p:ext>
    </p:extLst>
  </p:cSld>
  <p:clrMapOvr>
    <a:masterClrMapping/>
  </p:clrMapOvr>
  <p:transition/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tasks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3024373"/>
            <a:ext cx="8229600" cy="2843028"/>
          </a:xfrm>
        </p:spPr>
        <p:txBody>
          <a:bodyPr/>
          <a:lstStyle/>
          <a:p>
            <a:r>
              <a:rPr lang="en-US" sz="3200" dirty="0" smtClean="0">
                <a:solidFill>
                  <a:srgbClr val="ED1C24"/>
                </a:solidFill>
              </a:rPr>
              <a:t>Automate ALL THE THINGS</a:t>
            </a:r>
            <a:endParaRPr lang="en-US" sz="3200" dirty="0">
              <a:solidFill>
                <a:srgbClr val="ED1C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64832"/>
      </p:ext>
    </p:extLst>
  </p:cSld>
  <p:clrMapOvr>
    <a:masterClrMapping/>
  </p:clrMapOvr>
  <p:transition>
    <p:fade/>
  </p:transition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backups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13875471"/>
              </p:ext>
            </p:extLst>
          </p:nvPr>
        </p:nvGraphicFramePr>
        <p:xfrm>
          <a:off x="427945" y="1452563"/>
          <a:ext cx="8344290" cy="3640739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Verify databases are being backed up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Measure backup performance &amp; throughput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Check SQL Agent logs for errors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Clear backup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history tables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Weekly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Verify backups by restoring to another server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Monthly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Can a test restore of the database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be completed within RTO?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Monthly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21127"/>
      </p:ext>
    </p:extLst>
  </p:cSld>
  <p:clrMapOvr>
    <a:masterClrMapping/>
  </p:clrMapOvr>
  <p:transition>
    <p:fade/>
  </p:transition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configuration management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85438130"/>
              </p:ext>
            </p:extLst>
          </p:nvPr>
        </p:nvGraphicFramePr>
        <p:xfrm>
          <a:off x="710465" y="1256118"/>
          <a:ext cx="7976335" cy="417279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51346"/>
                <a:gridCol w="5178417"/>
                <a:gridCol w="1646572"/>
              </a:tblGrid>
              <a:tr h="644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795931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Automate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running 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sp_Blitz® and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saving output to a central location.</a:t>
                      </a:r>
                      <a:endParaRPr lang="en-US" sz="1600" dirty="0" smtClean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Monthly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814167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indent="0" algn="l" fontAlgn="b">
                        <a:buFont typeface="Arial"/>
                        <a:buNone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high risk sp_Blitz® items and review if these change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Monthly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009567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Review and compare </a:t>
                      </a:r>
                      <a:r>
                        <a:rPr lang="en-US" sz="1600" baseline="0" dirty="0" err="1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sp_Blitz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® output over time</a:t>
                      </a:r>
                    </a:p>
                    <a:p>
                      <a:pPr marL="342900" indent="-34290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Have configuration options been changed?</a:t>
                      </a:r>
                    </a:p>
                    <a:p>
                      <a:pPr marL="342900" indent="-34290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Are there new administrators?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At least quarterly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908622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Develop an action plan based on </a:t>
                      </a:r>
                      <a:r>
                        <a:rPr lang="en-US" sz="1600" dirty="0" err="1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sp_Blitz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®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results.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At least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quarterly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15442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process and architecture at least annually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your instance tiers and response </a:t>
            </a:r>
            <a:r>
              <a:rPr lang="en-US" dirty="0" smtClean="0"/>
              <a:t>times</a:t>
            </a:r>
          </a:p>
          <a:p>
            <a:r>
              <a:rPr lang="en-US" dirty="0" smtClean="0"/>
              <a:t>Interview your virtualization admin</a:t>
            </a:r>
          </a:p>
          <a:p>
            <a:r>
              <a:rPr lang="en-US" dirty="0" smtClean="0"/>
              <a:t>Revisit your environment architecture– would you benefit from having staging / disaster recovery / differently configured environments? </a:t>
            </a:r>
          </a:p>
          <a:p>
            <a:r>
              <a:rPr lang="en-US" dirty="0" smtClean="0"/>
              <a:t>Review your First Responder Kit and troubleshooting process</a:t>
            </a:r>
          </a:p>
          <a:p>
            <a:pPr lvl="1"/>
            <a:r>
              <a:rPr lang="en-US" dirty="0" smtClean="0"/>
              <a:t>Can you bring more people into the rotation?</a:t>
            </a:r>
          </a:p>
          <a:p>
            <a:pPr lvl="1"/>
            <a:r>
              <a:rPr lang="en-US" dirty="0" smtClean="0"/>
              <a:t>Can you automate more tasks?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36168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“Welcome to </a:t>
            </a:r>
            <a:r>
              <a:rPr lang="en-US" sz="4800" dirty="0" err="1" smtClean="0"/>
              <a:t>HyperGlobalMegaCorp</a:t>
            </a:r>
            <a:r>
              <a:rPr lang="en-US" sz="4800" dirty="0" smtClean="0"/>
              <a:t>!”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8369546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3046742"/>
          </a:xfrm>
        </p:spPr>
        <p:txBody>
          <a:bodyPr/>
          <a:lstStyle/>
          <a:p>
            <a:pPr>
              <a:defRPr/>
            </a:pPr>
            <a:r>
              <a:rPr sz="4000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SQLintersection</a:t>
            </a:r>
            <a:r>
              <a:rPr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/>
            </a:r>
            <a:br>
              <a:rPr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</a:br>
            <a:r>
              <a:rPr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Session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Mangal" pitchFamily="18" charset="0"/>
              </a:rPr>
              <a:t>PRECON03</a:t>
            </a:r>
            <a:r>
              <a:rPr dirty="0" smtClean="0">
                <a:latin typeface="+mj-lt"/>
                <a:cs typeface="Mangal" pitchFamily="18" charset="0"/>
              </a:rPr>
              <a:t/>
            </a:r>
            <a:br>
              <a:rPr dirty="0" smtClean="0">
                <a:latin typeface="+mj-lt"/>
                <a:cs typeface="Mangal" pitchFamily="18" charset="0"/>
              </a:rPr>
            </a:br>
            <a:r>
              <a:rPr dirty="0" smtClean="0">
                <a:latin typeface="+mj-lt"/>
                <a:cs typeface="Mangal" pitchFamily="18" charset="0"/>
              </a:rPr>
              <a:t/>
            </a:r>
            <a:br>
              <a:rPr dirty="0" smtClean="0">
                <a:latin typeface="+mj-lt"/>
                <a:cs typeface="Mangal" pitchFamily="18" charset="0"/>
              </a:rPr>
            </a:br>
            <a:r>
              <a:rPr lang="en-US" dirty="0" smtClean="0">
                <a:latin typeface="+mj-lt"/>
                <a:cs typeface="Mangal" pitchFamily="18" charset="0"/>
              </a:rPr>
              <a:t>Beware Bad Technology</a:t>
            </a:r>
            <a:endParaRPr dirty="0">
              <a:solidFill>
                <a:schemeClr val="tx2">
                  <a:lumMod val="65000"/>
                  <a:lumOff val="35000"/>
                </a:schemeClr>
              </a:solidFill>
              <a:latin typeface="+mj-lt"/>
              <a:cs typeface="Mangal" pitchFamily="18" charset="0"/>
            </a:endParaRPr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2057400" y="3580142"/>
            <a:ext cx="6400800" cy="1459078"/>
          </a:xfrm>
        </p:spPr>
        <p:txBody>
          <a:bodyPr/>
          <a:lstStyle/>
          <a:p>
            <a:r>
              <a:rPr lang="en-US" altLang="en-US" dirty="0" smtClean="0"/>
              <a:t>Kendra Little</a:t>
            </a:r>
          </a:p>
          <a:p>
            <a:r>
              <a:rPr lang="en-US" altLang="en-US" dirty="0" smtClean="0"/>
              <a:t>Kendra@BrentOzar.com</a:t>
            </a:r>
          </a:p>
        </p:txBody>
      </p:sp>
    </p:spTree>
    <p:extLst>
      <p:ext uri="{BB962C8B-B14F-4D97-AF65-F5344CB8AC3E}">
        <p14:creationId xmlns:p14="http://schemas.microsoft.com/office/powerpoint/2010/main" val="15831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466081" y="1777523"/>
            <a:ext cx="2945190" cy="1341656"/>
          </a:xfrm>
          <a:prstGeom prst="wedgeEllipseCallout">
            <a:avLst>
              <a:gd name="adj1" fmla="val -73468"/>
              <a:gd name="adj2" fmla="val 39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Password:</a:t>
            </a:r>
          </a:p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automate</a:t>
            </a:r>
            <a:endParaRPr lang="en-US" sz="28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379242" y="3615442"/>
            <a:ext cx="2350571" cy="995422"/>
          </a:xfrm>
          <a:prstGeom prst="wedgeEllipseCallout">
            <a:avLst>
              <a:gd name="adj1" fmla="val 80139"/>
              <a:gd name="adj2" fmla="val -39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i="1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Visit within 3 months!</a:t>
            </a:r>
            <a:endParaRPr lang="en-US" sz="2000" i="1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1734243"/>
            <a:ext cx="2234155" cy="43214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 and more info:</a:t>
            </a:r>
            <a:br>
              <a:rPr lang="en-US" dirty="0" smtClean="0"/>
            </a:br>
            <a:r>
              <a:rPr lang="en-US" dirty="0" smtClean="0"/>
              <a:t>BrentOzar.com/go/</a:t>
            </a:r>
            <a:r>
              <a:rPr lang="en-US" dirty="0" err="1" smtClean="0"/>
              <a:t>dbOps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401348"/>
      </p:ext>
    </p:extLst>
  </p:cSld>
  <p:clrMapOvr>
    <a:masterClrMapping/>
  </p:clrMapOvr>
  <p:transition>
    <p:fade/>
  </p:transition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2157413"/>
            <a:ext cx="9144000" cy="2109787"/>
          </a:xfrm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Don’t forget to complete an online evaluation on </a:t>
            </a:r>
            <a:r>
              <a:rPr lang="en-US" sz="2400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EventBoard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!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solidFill>
                  <a:schemeClr val="tx2"/>
                </a:solidFill>
                <a:latin typeface="+mj-lt"/>
              </a:rPr>
              <a:t>Session: PRECON03</a:t>
            </a:r>
          </a:p>
          <a:p>
            <a:pPr algn="ctr">
              <a:spcBef>
                <a:spcPts val="0"/>
              </a:spcBef>
            </a:pPr>
            <a:r>
              <a:rPr lang="en-US" sz="2800" dirty="0" smtClean="0">
                <a:latin typeface="+mj-lt"/>
              </a:rPr>
              <a:t>Developer’s Guide to Database Operations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Your evaluation helps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organizers build better conferences,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/>
            </a:r>
            <a:b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and helps </a:t>
            </a: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speakers improve their sessions.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066800"/>
            <a:ext cx="7772400" cy="762000"/>
          </a:xfrm>
        </p:spPr>
        <p:txBody>
          <a:bodyPr/>
          <a:lstStyle/>
          <a:p>
            <a:r>
              <a:rPr lang="en-US" sz="4800" dirty="0" smtClean="0">
                <a:solidFill>
                  <a:srgbClr val="22AFE7"/>
                </a:solidFill>
                <a:cs typeface="Mangal" pitchFamily="18" charset="0"/>
              </a:rPr>
              <a:t>Please evaluate</a:t>
            </a:r>
            <a:endParaRPr lang="en-US" sz="4800" dirty="0">
              <a:solidFill>
                <a:srgbClr val="22AFE7"/>
              </a:solidFill>
              <a:cs typeface="Mangal" pitchFamily="18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685800" y="457200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Myriad Pro" pitchFamily="34" charset="0"/>
                <a:ea typeface="+mj-ea"/>
                <a:cs typeface="Segoe UI" pitchFamily="34" charset="0"/>
              </a:defRPr>
            </a:lvl1pPr>
            <a:lvl2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2pPr>
            <a:lvl3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3pPr>
            <a:lvl4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4pPr>
            <a:lvl5pPr marL="342900" indent="-342900" algn="ctr" defTabSz="-13873163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Myriad Pro" pitchFamily="34" charset="0"/>
                <a:cs typeface="Segoe UI" pitchFamily="34" charset="0"/>
              </a:defRPr>
            </a:lvl5pPr>
            <a:lvl6pPr marL="4572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6pPr>
            <a:lvl7pPr marL="9144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7pPr>
            <a:lvl8pPr marL="13716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8pPr>
            <a:lvl9pPr marL="1828800" algn="l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>
                    <a:alpha val="100000"/>
                  </a:schemeClr>
                </a:solidFill>
                <a:latin typeface="Verdana"/>
              </a:defRPr>
            </a:lvl9pPr>
          </a:lstStyle>
          <a:p>
            <a:pPr algn="r"/>
            <a:r>
              <a:rPr lang="en-US" sz="4800" kern="0" dirty="0" smtClean="0">
                <a:solidFill>
                  <a:srgbClr val="882483"/>
                </a:solidFill>
                <a:latin typeface="Calibri"/>
                <a:cs typeface="Mangal" pitchFamily="18" charset="0"/>
              </a:rPr>
              <a:t>Thank you!</a:t>
            </a:r>
            <a:endParaRPr lang="en-US" sz="4800" kern="0" dirty="0">
              <a:solidFill>
                <a:srgbClr val="882483"/>
              </a:solidFill>
              <a:latin typeface="Calibri"/>
              <a:cs typeface="Mangal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953000"/>
            <a:ext cx="3857178" cy="13990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389" y="381000"/>
            <a:ext cx="2104614" cy="124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93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developer thinks…</a:t>
            </a:r>
            <a:endParaRPr lang="en-US" dirty="0"/>
          </a:p>
        </p:txBody>
      </p:sp>
      <p:pic>
        <p:nvPicPr>
          <p:cNvPr id="3" name="Picture 2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834213"/>
            <a:ext cx="1613823" cy="4247189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1115737" y="2648103"/>
            <a:ext cx="4700916" cy="2899708"/>
          </a:xfrm>
          <a:prstGeom prst="wedgeEllipseCallout">
            <a:avLst>
              <a:gd name="adj1" fmla="val 63237"/>
              <a:gd name="adj2" fmla="val -1961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I should solve problems with code whenever possible</a:t>
            </a:r>
            <a:endParaRPr lang="en-US" sz="32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87501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IT Engineer thinks…</a:t>
            </a:r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3479932" y="2177184"/>
            <a:ext cx="5246915" cy="1687890"/>
          </a:xfrm>
          <a:prstGeom prst="wedgeEllipseCallout">
            <a:avLst>
              <a:gd name="adj1" fmla="val -63520"/>
              <a:gd name="adj2" fmla="val -93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/>
              <a:t>Mission critical </a:t>
            </a:r>
            <a:r>
              <a:rPr lang="en-US" sz="2400" dirty="0"/>
              <a:t>systems can’t rely on outdated hardware or </a:t>
            </a:r>
            <a:r>
              <a:rPr lang="en-US" sz="2400" dirty="0" smtClean="0"/>
              <a:t>software</a:t>
            </a:r>
            <a:endParaRPr lang="en-US" sz="24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8" name="Picture 7" descr="shutterstock-sarah-senior-engineer_172370240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66" y="1559867"/>
            <a:ext cx="1948761" cy="447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75276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 to the IT Engineer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92971" y="1375172"/>
            <a:ext cx="6608581" cy="428625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They have a real point here!</a:t>
            </a:r>
          </a:p>
          <a:p>
            <a:r>
              <a:rPr lang="en-US" dirty="0" smtClean="0"/>
              <a:t>When reliability and performance matter, you need the right:</a:t>
            </a:r>
          </a:p>
          <a:p>
            <a:pPr lvl="1"/>
            <a:r>
              <a:rPr lang="en-US" dirty="0" smtClean="0"/>
              <a:t>Hypervisor </a:t>
            </a:r>
            <a:r>
              <a:rPr lang="en-US" dirty="0"/>
              <a:t>version (if you’re using it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Processor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/>
              <a:t>Memory allocation</a:t>
            </a:r>
          </a:p>
          <a:p>
            <a:pPr lvl="1"/>
            <a:r>
              <a:rPr lang="en-US" dirty="0" smtClean="0"/>
              <a:t>Operating system</a:t>
            </a:r>
          </a:p>
          <a:p>
            <a:pPr lvl="1"/>
            <a:r>
              <a:rPr lang="en-US" dirty="0" smtClean="0"/>
              <a:t>SQL Server Version</a:t>
            </a:r>
            <a:endParaRPr lang="en-US" dirty="0"/>
          </a:p>
          <a:p>
            <a:r>
              <a:rPr lang="en-US" dirty="0" smtClean="0"/>
              <a:t>Business owners rely on YOU to monitor versions and warn of risks for old gear and old software</a:t>
            </a:r>
            <a:endParaRPr lang="en-US" dirty="0"/>
          </a:p>
        </p:txBody>
      </p:sp>
      <p:pic>
        <p:nvPicPr>
          <p:cNvPr id="6" name="Picture 5" descr="shutterstock-sarah-senior-engineer_172370240-[Converted].png"/>
          <p:cNvPicPr>
            <a:picLocks noChangeAspect="1"/>
          </p:cNvPicPr>
          <p:nvPr/>
        </p:nvPicPr>
        <p:blipFill>
          <a:blip r:embed="rId2">
            <a:alphaModFix amt="5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39" y="1559867"/>
            <a:ext cx="1948761" cy="447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94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Look out for bad technology </a:t>
            </a:r>
            <a:endParaRPr lang="en-US" sz="4800" dirty="0"/>
          </a:p>
        </p:txBody>
      </p:sp>
      <p:pic>
        <p:nvPicPr>
          <p:cNvPr id="6" name="Picture 5" descr="stanley-senior-developer-vest-shutterstock_160519877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392" y="1079522"/>
            <a:ext cx="1792301" cy="41429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69545" y="4262481"/>
            <a:ext cx="197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Bad idea jeans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6243945" y="4452497"/>
            <a:ext cx="1151346" cy="11870"/>
          </a:xfrm>
          <a:prstGeom prst="straightConnector1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88323481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version info fast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8863"/>
          <a:stretch/>
        </p:blipFill>
        <p:spPr>
          <a:xfrm>
            <a:off x="-1" y="1318886"/>
            <a:ext cx="9144001" cy="427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318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32 Bit Installations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dirty="0" smtClean="0"/>
              <a:t>Super old processor architecture (x86 / 32 bit)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Probably on dinosaur hardware (at risk of sudden death)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Very different rules for tuning this processor architecture– and it doesn’t scale as well</a:t>
            </a:r>
          </a:p>
          <a:p>
            <a:r>
              <a:rPr lang="en-US" dirty="0" smtClean="0"/>
              <a:t>Identify by running:</a:t>
            </a:r>
          </a:p>
          <a:p>
            <a:r>
              <a:rPr lang="en-US" dirty="0" smtClean="0"/>
              <a:t>If this is your SQL Server, don’t try to tune it:</a:t>
            </a:r>
          </a:p>
          <a:p>
            <a:r>
              <a:rPr lang="en-US" dirty="0" smtClean="0"/>
              <a:t>Start raising red flags</a:t>
            </a:r>
          </a:p>
        </p:txBody>
      </p:sp>
    </p:spTree>
    <p:extLst>
      <p:ext uri="{BB962C8B-B14F-4D97-AF65-F5344CB8AC3E}">
        <p14:creationId xmlns:p14="http://schemas.microsoft.com/office/powerpoint/2010/main" val="234817489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2000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sp_Blitz® won’t output full info for you– you’ll find out pretty fast!</a:t>
            </a:r>
          </a:p>
          <a:p>
            <a:r>
              <a:rPr lang="en-US" dirty="0" smtClean="0"/>
              <a:t>You’ve got multiple challenges with this:</a:t>
            </a:r>
          </a:p>
          <a:p>
            <a:pPr lvl="1"/>
            <a:r>
              <a:rPr lang="en-US" dirty="0" smtClean="0"/>
              <a:t>Limitations to the technology’s ability to scale</a:t>
            </a:r>
          </a:p>
          <a:p>
            <a:pPr lvl="1"/>
            <a:r>
              <a:rPr lang="en-US" dirty="0" smtClean="0"/>
              <a:t>No support from Microsoft</a:t>
            </a:r>
          </a:p>
          <a:p>
            <a:pPr lvl="1"/>
            <a:r>
              <a:rPr lang="en-US" dirty="0" smtClean="0"/>
              <a:t>Very limited tools in the market for monitoring and performance</a:t>
            </a:r>
          </a:p>
          <a:p>
            <a:pPr lvl="1"/>
            <a:r>
              <a:rPr lang="en-US" dirty="0" smtClean="0"/>
              <a:t>No specialized training available for you</a:t>
            </a:r>
          </a:p>
          <a:p>
            <a:pPr lvl="1"/>
            <a:r>
              <a:rPr lang="en-US" dirty="0" smtClean="0"/>
              <a:t>Limited range </a:t>
            </a:r>
            <a:r>
              <a:rPr lang="en-US" dirty="0"/>
              <a:t>of operating </a:t>
            </a:r>
            <a:r>
              <a:rPr lang="en-US" dirty="0" smtClean="0"/>
              <a:t>systems</a:t>
            </a:r>
          </a:p>
          <a:p>
            <a:pPr indent="-164575"/>
            <a:r>
              <a:rPr lang="en-US" dirty="0" smtClean="0"/>
              <a:t>If performance and availability matters, you need to upgrade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06194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Server 2005 prior to SP4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of support for this is in sight as well</a:t>
            </a:r>
          </a:p>
          <a:p>
            <a:r>
              <a:rPr lang="en-US" dirty="0" smtClean="0"/>
              <a:t>If you must run SQL Server 2005, you need to be on the very latest service pack</a:t>
            </a:r>
          </a:p>
          <a:p>
            <a:pPr lvl="1"/>
            <a:r>
              <a:rPr lang="en-US" dirty="0" smtClean="0"/>
              <a:t>It’s all the Microsoft currently supports!</a:t>
            </a:r>
            <a:endParaRPr lang="en-US" dirty="0"/>
          </a:p>
          <a:p>
            <a:pPr indent="-164575"/>
            <a:r>
              <a:rPr lang="en-US" dirty="0" smtClean="0"/>
              <a:t>You should be regularly asking what the future will be for any servers running SQL Server 2005</a:t>
            </a:r>
          </a:p>
        </p:txBody>
      </p:sp>
    </p:spTree>
    <p:extLst>
      <p:ext uri="{BB962C8B-B14F-4D97-AF65-F5344CB8AC3E}">
        <p14:creationId xmlns:p14="http://schemas.microsoft.com/office/powerpoint/2010/main" val="234596953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Under-provisioned instances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Edition Memory Limits:</a:t>
            </a:r>
          </a:p>
          <a:p>
            <a:pPr lvl="1"/>
            <a:r>
              <a:rPr lang="en-US" dirty="0" smtClean="0"/>
              <a:t>SQL Server 2008R2: 64GB</a:t>
            </a:r>
          </a:p>
          <a:p>
            <a:pPr lvl="1"/>
            <a:r>
              <a:rPr lang="en-US" dirty="0" smtClean="0"/>
              <a:t>SQL Server 2012: 64GB</a:t>
            </a:r>
          </a:p>
          <a:p>
            <a:pPr lvl="1"/>
            <a:r>
              <a:rPr lang="en-US" dirty="0" smtClean="0"/>
              <a:t>SQL Server 2014: 128GB</a:t>
            </a:r>
          </a:p>
          <a:p>
            <a:r>
              <a:rPr lang="en-US" dirty="0" smtClean="0"/>
              <a:t>Memory is critical to performance of a SQL Server</a:t>
            </a:r>
          </a:p>
          <a:p>
            <a:r>
              <a:rPr lang="en-US" dirty="0" smtClean="0"/>
              <a:t>When performance matters, you should have a bare minimum of 76GB on SQL Server 2008R2 or 2012</a:t>
            </a:r>
          </a:p>
          <a:p>
            <a:r>
              <a:rPr lang="en-US" dirty="0" smtClean="0"/>
              <a:t>If you have Enterprise Edition or SQL Server 2014, you want more memory</a:t>
            </a:r>
          </a:p>
        </p:txBody>
      </p:sp>
    </p:spTree>
    <p:extLst>
      <p:ext uri="{BB962C8B-B14F-4D97-AF65-F5344CB8AC3E}">
        <p14:creationId xmlns:p14="http://schemas.microsoft.com/office/powerpoint/2010/main" val="320753847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new developers</a:t>
            </a:r>
            <a:endParaRPr lang="en-US" dirty="0"/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886" y="1542195"/>
            <a:ext cx="1613823" cy="4247189"/>
          </a:xfrm>
          <a:prstGeom prst="rect">
            <a:avLst/>
          </a:prstGeom>
        </p:spPr>
      </p:pic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078" y="1459835"/>
            <a:ext cx="2234155" cy="432142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205591" y="5806994"/>
            <a:ext cx="262668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1</a:t>
            </a:r>
            <a:endParaRPr lang="en-US" sz="2400" dirty="0">
              <a:latin typeface="SweetSansPro"/>
              <a:cs typeface="SweetSansPro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992418" y="5781263"/>
            <a:ext cx="2657247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B</a:t>
            </a:r>
            <a:endParaRPr lang="en-US" sz="2400" dirty="0">
              <a:latin typeface="SweetSansPro"/>
              <a:cs typeface="SweetSansPro"/>
            </a:endParaRPr>
          </a:p>
        </p:txBody>
      </p:sp>
    </p:spTree>
    <p:extLst>
      <p:ext uri="{BB962C8B-B14F-4D97-AF65-F5344CB8AC3E}">
        <p14:creationId xmlns:p14="http://schemas.microsoft.com/office/powerpoint/2010/main" val="2884560405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Jeremiah’s throughput scores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849505"/>
              </p:ext>
            </p:extLst>
          </p:nvPr>
        </p:nvGraphicFramePr>
        <p:xfrm>
          <a:off x="525025" y="1780527"/>
          <a:ext cx="7961699" cy="4130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2967" y="1207633"/>
            <a:ext cx="77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This is a “throw as much work at the server as you can” workload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459895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Avoid “stacked” instances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Look out for more than one SQL Server instance sharing a Windows installation</a:t>
            </a:r>
          </a:p>
          <a:p>
            <a:r>
              <a:rPr lang="en-US" dirty="0" smtClean="0"/>
              <a:t>They will compete for CPU and memory resources</a:t>
            </a:r>
          </a:p>
          <a:p>
            <a:pPr lvl="1"/>
            <a:r>
              <a:rPr lang="en-US" dirty="0" smtClean="0"/>
              <a:t>There is no good way to separate them from one another without using risky settings and putting yourself in a “1% configuration” scenario</a:t>
            </a:r>
          </a:p>
          <a:p>
            <a:pPr lvl="1"/>
            <a:r>
              <a:rPr lang="en-US" dirty="0" smtClean="0"/>
              <a:t>Troubleshooting will be a nightmare</a:t>
            </a:r>
          </a:p>
          <a:p>
            <a:pPr indent="-164575"/>
            <a:r>
              <a:rPr lang="en-US" dirty="0" smtClean="0"/>
              <a:t>Instead: Virtualization, one instance per guest</a:t>
            </a:r>
          </a:p>
        </p:txBody>
      </p:sp>
    </p:spTree>
    <p:extLst>
      <p:ext uri="{BB962C8B-B14F-4D97-AF65-F5344CB8AC3E}">
        <p14:creationId xmlns:p14="http://schemas.microsoft.com/office/powerpoint/2010/main" val="422351528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Beware old hypervisors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Virtualization can work well, but having a recent version of your hypervisor makes a big difference</a:t>
            </a:r>
          </a:p>
          <a:p>
            <a:pPr lvl="1"/>
            <a:r>
              <a:rPr lang="en-US" dirty="0" smtClean="0"/>
              <a:t>CPU co-scheduling</a:t>
            </a:r>
          </a:p>
          <a:p>
            <a:pPr lvl="1"/>
            <a:r>
              <a:rPr lang="en-US" dirty="0" smtClean="0"/>
              <a:t>NUMA node awareness for virtual machines</a:t>
            </a:r>
          </a:p>
          <a:p>
            <a:pPr lvl="1"/>
            <a:r>
              <a:rPr lang="en-US" dirty="0" smtClean="0"/>
              <a:t>Memory and CPU limits for VMs</a:t>
            </a:r>
          </a:p>
          <a:p>
            <a:pPr lvl="1"/>
            <a:r>
              <a:rPr lang="en-US" dirty="0" smtClean="0"/>
              <a:t>High availability features</a:t>
            </a:r>
          </a:p>
          <a:p>
            <a:r>
              <a:rPr lang="en-US" dirty="0" smtClean="0"/>
              <a:t>VMware  - vSphere should be 5 or higher</a:t>
            </a:r>
            <a:endParaRPr lang="en-US" dirty="0"/>
          </a:p>
          <a:p>
            <a:r>
              <a:rPr lang="en-US" dirty="0" smtClean="0"/>
              <a:t>Hyper-V – Windows Server should be 2012 or higher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9841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dependencies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879918"/>
              </p:ext>
            </p:extLst>
          </p:nvPr>
        </p:nvGraphicFramePr>
        <p:xfrm>
          <a:off x="522260" y="1400364"/>
          <a:ext cx="8344290" cy="417229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75085"/>
                <a:gridCol w="5673642"/>
                <a:gridCol w="1495563"/>
              </a:tblGrid>
              <a:tr h="4513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32 bit SQL Servers?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 Check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SQL Server 2000 or prior?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 you have SQL Server 2005 lower than SP4?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virtualized SQL Servers using a VMware  version lower than 5.0.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virtualized SQL Servers using Hyper-V lower than Windows 2012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production SQL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Servers  with &lt; 72 GB of memory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  <a:tr h="5315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366092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Identify SQL Servers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with multiple “Stacked” instances on a single OS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ctr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One Time</a:t>
                      </a: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2020212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4320514" y="2112466"/>
            <a:ext cx="3014864" cy="1947565"/>
          </a:xfrm>
          <a:prstGeom prst="wedgeEllipseCallout">
            <a:avLst>
              <a:gd name="adj1" fmla="val -65321"/>
              <a:gd name="adj2" fmla="val 2187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What do we do when we find these?</a:t>
            </a:r>
            <a:endParaRPr lang="en-US" sz="28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331" y="2263289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2688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Classify the systems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 doesn’t matter, but we can’t kill it</a:t>
            </a:r>
          </a:p>
          <a:p>
            <a:pPr lvl="1"/>
            <a:r>
              <a:rPr lang="en-US" dirty="0" smtClean="0"/>
              <a:t>Make sure you won’t need to change anything on the system, ever</a:t>
            </a:r>
          </a:p>
          <a:p>
            <a:pPr lvl="1"/>
            <a:r>
              <a:rPr lang="en-US" dirty="0" smtClean="0"/>
              <a:t>These are great candidates for virtualization – the ageing hardware is a huge risk</a:t>
            </a:r>
          </a:p>
          <a:p>
            <a:r>
              <a:rPr lang="en-US" dirty="0" smtClean="0"/>
              <a:t>“Oh, THAT database! We forgot about that!”</a:t>
            </a:r>
          </a:p>
          <a:p>
            <a:pPr lvl="1"/>
            <a:r>
              <a:rPr lang="en-US" dirty="0" smtClean="0"/>
              <a:t>Often small, but you can’t always get rid of it</a:t>
            </a:r>
          </a:p>
          <a:p>
            <a:pPr lvl="1"/>
            <a:r>
              <a:rPr lang="en-US" dirty="0" smtClean="0"/>
              <a:t>Can you consolidate this onto a  shared instance?</a:t>
            </a:r>
          </a:p>
          <a:p>
            <a:r>
              <a:rPr lang="en-US" dirty="0" smtClean="0"/>
              <a:t>The mystery machine</a:t>
            </a:r>
          </a:p>
          <a:p>
            <a:pPr lvl="1"/>
            <a:r>
              <a:rPr lang="en-US" dirty="0" smtClean="0"/>
              <a:t>Run traces to identify if it’s still used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129028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performance or reliability is important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Document:</a:t>
            </a:r>
          </a:p>
          <a:p>
            <a:pPr lvl="1"/>
            <a:r>
              <a:rPr lang="en-US" dirty="0"/>
              <a:t>Risks of the current </a:t>
            </a:r>
            <a:r>
              <a:rPr lang="en-US" dirty="0" smtClean="0"/>
              <a:t>configuration</a:t>
            </a:r>
          </a:p>
          <a:p>
            <a:pPr lvl="1"/>
            <a:r>
              <a:rPr lang="en-US" dirty="0" smtClean="0"/>
              <a:t>Features you could use to meet business needs with improved hardware / software</a:t>
            </a:r>
            <a:endParaRPr lang="en-US" dirty="0"/>
          </a:p>
          <a:p>
            <a:pPr indent="-164575"/>
            <a:r>
              <a:rPr lang="en-US" dirty="0" smtClean="0"/>
              <a:t>Look at the future:</a:t>
            </a:r>
          </a:p>
          <a:p>
            <a:pPr indent="-164575"/>
            <a:r>
              <a:rPr lang="en-US" dirty="0" smtClean="0"/>
              <a:t>Will this system need to exist in 5 years?</a:t>
            </a:r>
          </a:p>
          <a:p>
            <a:pPr indent="-164575"/>
            <a:r>
              <a:rPr lang="en-US" dirty="0" smtClean="0"/>
              <a:t>What will be the operational costs of keeping it online and performing adequately for that period of time? </a:t>
            </a:r>
          </a:p>
          <a:p>
            <a:pPr indent="-164575"/>
            <a:r>
              <a:rPr lang="en-US" dirty="0" smtClean="0"/>
              <a:t>Could that be reduced by improving the system?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206779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standards by tier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787484"/>
              </p:ext>
            </p:extLst>
          </p:nvPr>
        </p:nvGraphicFramePr>
        <p:xfrm>
          <a:off x="522260" y="1566547"/>
          <a:ext cx="7976335" cy="360735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51346"/>
                <a:gridCol w="5178417"/>
                <a:gridCol w="1646572"/>
              </a:tblGrid>
              <a:tr h="6769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665243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If you have multiple SQL Servers, establish “Tiers”. Examples: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Mission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Critical – 24 x 7 uptime, very quick response times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Business Standard – Monday – Friday 6am-10pm uptime, 1 hour response time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Revisit at least 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665243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Establish minimum configuration guidelines for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each tier of servers. </a:t>
                      </a:r>
                    </a:p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(Build these up over time. Start with at least standards for backups.)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954311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For lower tiers of servers, performance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expectations should be lower and response times longer.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16801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 your virtualization admin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584555"/>
              </p:ext>
            </p:extLst>
          </p:nvPr>
        </p:nvGraphicFramePr>
        <p:xfrm>
          <a:off x="892971" y="1376944"/>
          <a:ext cx="7628057" cy="39928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6403423"/>
                <a:gridCol w="1224634"/>
              </a:tblGrid>
              <a:tr h="64558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</a:rPr>
                        <a:t>Which of these benefits do you have for each SQL Server Instance?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Y/N?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Cost savings at the hardware level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Ability to move VMs between hosts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Automatic failover when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a host goes down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Leverage extended features </a:t>
                      </a:r>
                      <a:r>
                        <a:rPr lang="en-US" sz="1800" u="none" strike="noStrike" dirty="0">
                          <a:effectLst/>
                        </a:rPr>
                        <a:t>for Disaster Recovery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554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</a:rPr>
                        <a:t>License savings with</a:t>
                      </a:r>
                      <a:r>
                        <a:rPr lang="en-US" sz="1800" u="none" strike="noStrike" baseline="0" dirty="0" smtClean="0">
                          <a:effectLst/>
                        </a:rPr>
                        <a:t> 5-10 production SQL VMs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  <a:tr h="573659">
                <a:tc>
                  <a:txBody>
                    <a:bodyPr/>
                    <a:lstStyle/>
                    <a:p>
                      <a:pPr marL="0" marR="0" indent="0" algn="l" defTabSz="64284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 smtClean="0">
                          <a:effectLst/>
                        </a:rPr>
                        <a:t>Automatic load balancing across multiple hosts</a:t>
                      </a:r>
                      <a:endParaRPr lang="en-US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Sweet Sans Pro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2971" y="5460286"/>
            <a:ext cx="5575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These answers may vary for each VM.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22381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4320513" y="2278575"/>
            <a:ext cx="4823487" cy="1341656"/>
          </a:xfrm>
          <a:prstGeom prst="wedgeEllipseCallout">
            <a:avLst>
              <a:gd name="adj1" fmla="val -63845"/>
              <a:gd name="adj2" fmla="val 18188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I </a:t>
            </a:r>
            <a:r>
              <a:rPr lang="en-US" sz="2800" i="1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can’t</a:t>
            </a:r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 solve every problem with code.</a:t>
            </a:r>
            <a:endParaRPr lang="en-US" sz="28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7" name="Picture 6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170" y="1834213"/>
            <a:ext cx="1613823" cy="424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808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There’s no operational practices in place and no </a:t>
            </a:r>
            <a:r>
              <a:rPr lang="en-US" sz="4400" dirty="0" smtClean="0"/>
              <a:t>documentation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8394578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Do you have the right environments?</a:t>
            </a:r>
            <a:endParaRPr lang="en-US" sz="60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2030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like an IT Engineer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about the environments you need:</a:t>
            </a:r>
          </a:p>
          <a:p>
            <a:pPr lvl="1"/>
            <a:r>
              <a:rPr lang="en-US" dirty="0" smtClean="0"/>
              <a:t>Production</a:t>
            </a:r>
          </a:p>
          <a:p>
            <a:pPr lvl="1"/>
            <a:r>
              <a:rPr lang="en-US" dirty="0" smtClean="0"/>
              <a:t>Pre-production (aka “staging”)</a:t>
            </a:r>
          </a:p>
          <a:p>
            <a:pPr lvl="1"/>
            <a:r>
              <a:rPr lang="en-US" dirty="0" smtClean="0"/>
              <a:t>Disaster recovery</a:t>
            </a:r>
          </a:p>
          <a:p>
            <a:pPr lvl="1"/>
            <a:r>
              <a:rPr lang="en-US" dirty="0" smtClean="0"/>
              <a:t>Integration</a:t>
            </a:r>
          </a:p>
          <a:p>
            <a:r>
              <a:rPr lang="en-US" dirty="0" smtClean="0"/>
              <a:t>Isolate environments as much as possible</a:t>
            </a:r>
          </a:p>
          <a:p>
            <a:pPr marL="393131" lvl="1" indent="0">
              <a:buNone/>
            </a:pPr>
            <a:r>
              <a:rPr lang="en-US" dirty="0"/>
              <a:t>(</a:t>
            </a:r>
            <a:r>
              <a:rPr lang="en-US" dirty="0" smtClean="0"/>
              <a:t>If every environment shares the same five drives in a RAID 5 configuration, how will you test anything?)</a:t>
            </a:r>
          </a:p>
        </p:txBody>
      </p:sp>
    </p:spTree>
    <p:extLst>
      <p:ext uri="{BB962C8B-B14F-4D97-AF65-F5344CB8AC3E}">
        <p14:creationId xmlns:p14="http://schemas.microsoft.com/office/powerpoint/2010/main" val="345774877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Here’s why those environments matter…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020172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Outage due to Service Pack install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Service pack was tested and worked just fine on:</a:t>
            </a:r>
          </a:p>
          <a:p>
            <a:pPr lvl="1"/>
            <a:r>
              <a:rPr lang="en-US" smtClean="0"/>
              <a:t>Development VMs</a:t>
            </a:r>
          </a:p>
          <a:p>
            <a:pPr lvl="1"/>
            <a:r>
              <a:rPr lang="en-US" smtClean="0"/>
              <a:t>Pre-production VMs</a:t>
            </a:r>
          </a:p>
          <a:p>
            <a:pPr lvl="1"/>
            <a:r>
              <a:rPr lang="en-US" smtClean="0"/>
              <a:t>Least critical Production instances (non-clustered)</a:t>
            </a:r>
          </a:p>
          <a:p>
            <a:pPr lvl="0"/>
            <a:r>
              <a:rPr lang="en-US" smtClean="0"/>
              <a:t>Then the service pack was applied to a critical production cluster</a:t>
            </a:r>
          </a:p>
          <a:p>
            <a:pPr lvl="1"/>
            <a:r>
              <a:rPr lang="en-US" smtClean="0"/>
              <a:t>SQL Server would not come online after failover</a:t>
            </a:r>
          </a:p>
          <a:p>
            <a:pPr lvl="1"/>
            <a:r>
              <a:rPr lang="en-US" smtClean="0"/>
              <a:t>Took time to identify that the service pack had a cluster-specific issue. (Default database location was used by the patch and was set to a location the cluster could not reach– this happened on multiple clusters.)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91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Lessons Learned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Don't have a unique OS configuration in production</a:t>
            </a:r>
          </a:p>
          <a:p>
            <a:pPr lvl="0"/>
            <a:r>
              <a:rPr lang="en-US" smtClean="0"/>
              <a:t>If you have a cluster in production, have at least ONE duplicate in Dev or Pre-Production</a:t>
            </a:r>
          </a:p>
          <a:p>
            <a:pPr lvl="0"/>
            <a:endParaRPr lang="en-US" smtClean="0"/>
          </a:p>
          <a:p>
            <a:pPr lvl="0"/>
            <a:r>
              <a:rPr lang="en-US" smtClean="0"/>
              <a:t>Extend this as much as possible:</a:t>
            </a:r>
          </a:p>
          <a:p>
            <a:pPr lvl="1"/>
            <a:r>
              <a:rPr lang="en-US" smtClean="0"/>
              <a:t>Hardware (from NIC teaming to SSDs)</a:t>
            </a:r>
          </a:p>
          <a:p>
            <a:pPr lvl="1"/>
            <a:r>
              <a:rPr lang="en-US" smtClean="0"/>
              <a:t>Filter Drivers</a:t>
            </a:r>
          </a:p>
          <a:p>
            <a:pPr lvl="1"/>
            <a:r>
              <a:rPr lang="en-US" smtClean="0"/>
              <a:t>SQL Server version / Edition / Configuration</a:t>
            </a:r>
          </a:p>
          <a:p>
            <a:pPr lvl="1"/>
            <a:r>
              <a:rPr lang="en-US" smtClean="0"/>
              <a:t>Windows version / Edition / Configuration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0443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Problem: Data corruption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SAN firmware/driver upgrade</a:t>
            </a:r>
          </a:p>
          <a:p>
            <a:pPr lvl="0"/>
            <a:r>
              <a:rPr lang="en-US" smtClean="0"/>
              <a:t>Online firmware upgrade</a:t>
            </a:r>
          </a:p>
          <a:p>
            <a:pPr lvl="0"/>
            <a:r>
              <a:rPr lang="en-US" smtClean="0"/>
              <a:t>Data corruption occurred </a:t>
            </a:r>
          </a:p>
          <a:p>
            <a:pPr lvl="1"/>
            <a:r>
              <a:rPr lang="en-US" smtClean="0"/>
              <a:t>Impacted production SQL Server database</a:t>
            </a:r>
          </a:p>
          <a:p>
            <a:pPr lvl="1"/>
            <a:r>
              <a:rPr lang="en-US" smtClean="0"/>
              <a:t>Identifying and resolving the corruption took significant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7657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Lessons learned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Don't assume everything in a SAN is redundant</a:t>
            </a:r>
          </a:p>
          <a:p>
            <a:pPr lvl="1"/>
            <a:r>
              <a:rPr lang="en-US" smtClean="0"/>
              <a:t>This is true across all vendors. (Even expensive, well supported SANs from major vendors can have outages or corruption incidents.)</a:t>
            </a:r>
          </a:p>
          <a:p>
            <a:pPr lvl="1"/>
            <a:r>
              <a:rPr lang="en-US" smtClean="0"/>
              <a:t>Even when components are redundant, don’t assume if one part fails it will failover to its partner seamlessly</a:t>
            </a:r>
          </a:p>
          <a:p>
            <a:r>
              <a:rPr lang="en-US" smtClean="0"/>
              <a:t>Always be ready to handle data corruption, no matter what you’re using for storage.</a:t>
            </a:r>
          </a:p>
          <a:p>
            <a:r>
              <a:rPr lang="en-US" smtClean="0"/>
              <a:t>Isolate upgrades to lower tier environments first whenever 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677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617216" y="427327"/>
            <a:ext cx="7740645" cy="5044829"/>
          </a:xfrm>
          <a:prstGeom prst="rect">
            <a:avLst/>
          </a:prstGeom>
          <a:solidFill>
            <a:schemeClr val="bg1">
              <a:alpha val="8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PCI-Express SSD Installation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Sample card was purchased and tested in development environment</a:t>
            </a:r>
          </a:p>
          <a:p>
            <a:pPr lvl="1"/>
            <a:r>
              <a:rPr lang="en-US" dirty="0" smtClean="0"/>
              <a:t>Card performed exceptionally under load</a:t>
            </a:r>
          </a:p>
          <a:p>
            <a:pPr lvl="0"/>
            <a:r>
              <a:rPr lang="en-US" dirty="0" smtClean="0"/>
              <a:t>Two cards were purchased for the production server</a:t>
            </a:r>
          </a:p>
          <a:p>
            <a:pPr lvl="1"/>
            <a:r>
              <a:rPr lang="en-US" dirty="0" smtClean="0"/>
              <a:t>Cards were mirrored using RAID 1</a:t>
            </a:r>
          </a:p>
          <a:p>
            <a:pPr lvl="1"/>
            <a:r>
              <a:rPr lang="en-US" dirty="0" smtClean="0"/>
              <a:t>Saw repeat "15 second" IO latency errors in SQL Servers</a:t>
            </a:r>
          </a:p>
          <a:p>
            <a:pPr lvl="1"/>
            <a:r>
              <a:rPr lang="en-US" dirty="0" smtClean="0"/>
              <a:t>Could not reproduce the errors on a single card– issues were specific to this card being mirrored when performing a certain type of writes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715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617216" y="427328"/>
            <a:ext cx="7740645" cy="4676852"/>
          </a:xfrm>
          <a:prstGeom prst="rect">
            <a:avLst/>
          </a:prstGeom>
          <a:solidFill>
            <a:schemeClr val="bg1">
              <a:alpha val="8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Sans" charset="0"/>
              <a:ea typeface="ヒラギノ角ゴ ProN W3" charset="0"/>
              <a:cs typeface="ヒラギノ角ゴ ProN W3" charset="0"/>
              <a:sym typeface="Gill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Lessons learned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Test new technology in the configuration you will run with it – this means not going cheap on the staging server</a:t>
            </a:r>
          </a:p>
          <a:p>
            <a:r>
              <a:rPr lang="en-US" dirty="0" smtClean="0"/>
              <a:t>Use a wide variety of IO tests</a:t>
            </a:r>
          </a:p>
          <a:p>
            <a:pPr lvl="1"/>
            <a:r>
              <a:rPr lang="en-US" dirty="0" smtClean="0"/>
              <a:t>SQLIO is great, but it doesn’t do everything</a:t>
            </a:r>
          </a:p>
          <a:p>
            <a:r>
              <a:rPr lang="en-US" dirty="0" smtClean="0"/>
              <a:t>Mind your warrantee. (In our example, the cards were able to be returned.)</a:t>
            </a:r>
          </a:p>
          <a:p>
            <a:r>
              <a:rPr lang="en-US" dirty="0" smtClean="0"/>
              <a:t>Purchase enterprise support from the storage vendor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28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</a:t>
            </a:r>
            <a:r>
              <a:rPr lang="en-US" i="1" dirty="0" smtClean="0"/>
              <a:t>why</a:t>
            </a:r>
            <a:r>
              <a:rPr lang="en-US" dirty="0" smtClean="0"/>
              <a:t> your environments are configured as they are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992632"/>
              </p:ext>
            </p:extLst>
          </p:nvPr>
        </p:nvGraphicFramePr>
        <p:xfrm>
          <a:off x="522260" y="1566547"/>
          <a:ext cx="7976335" cy="4131142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151346"/>
                <a:gridCol w="5178417"/>
                <a:gridCol w="1646572"/>
              </a:tblGrid>
              <a:tr h="644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dirty="0" smtClean="0"/>
                        <a:t>Complete?</a:t>
                      </a:r>
                      <a:endParaRPr lang="en-US" sz="1600" dirty="0"/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dirty="0"/>
                        <a:t>Task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dirty="0"/>
                        <a:t>Frequency</a:t>
                      </a:r>
                    </a:p>
                  </a:txBody>
                  <a:tcPr marL="12700" marR="12700" marT="12700" marB="0" anchor="ctr"/>
                </a:tc>
              </a:tr>
              <a:tr h="940756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For production tiers of SQL Servers, do you also have: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Staging environment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Integration environment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Revisit at least 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1637253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Does your Staging environment “match” production?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Installation type (physical/virtual)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OS and SQL Server version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Hardware and storage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High availability features (clustering, etc)</a:t>
                      </a:r>
                    </a:p>
                    <a:p>
                      <a:pPr marL="285750" indent="-285750" algn="l" fontAlgn="b">
                        <a:buFont typeface="Arial"/>
                        <a:buChar char="•"/>
                      </a:pP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Data transfer technologies (replication)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  <a:tr h="908622">
                <a:tc>
                  <a:txBody>
                    <a:bodyPr/>
                    <a:lstStyle/>
                    <a:p>
                      <a:pPr algn="ctr" fontAlgn="b"/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How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 much work is it to keep environments “in sync” with one another? (Or would it be, if you had more environments?)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Sweet Sans Pro Light" panose="02000000000000000000" pitchFamily="50" charset="0"/>
                        </a:rPr>
                        <a:t>Annually</a:t>
                      </a:r>
                      <a:endParaRPr lang="en-US" sz="1600" dirty="0">
                        <a:latin typeface="Calibri" panose="020F0502020204030204" pitchFamily="34" charset="0"/>
                        <a:cs typeface="Sweet Sans Pro Light" panose="02000000000000000000" pitchFamily="50" charset="0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79817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132418" y="950665"/>
            <a:ext cx="2945190" cy="1861006"/>
          </a:xfrm>
          <a:prstGeom prst="wedgeEllipseCallout">
            <a:avLst>
              <a:gd name="adj1" fmla="val -71072"/>
              <a:gd name="adj2" fmla="val 328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We’re not sure what happened to the last developers…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20" y="1050635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466081" y="2729895"/>
            <a:ext cx="2350571" cy="1428214"/>
          </a:xfrm>
          <a:prstGeom prst="wedgeEllipseCallout">
            <a:avLst>
              <a:gd name="adj1" fmla="val 79539"/>
              <a:gd name="adj2" fmla="val -465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The soda here sure is delicious!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5" y="950665"/>
            <a:ext cx="2234155" cy="432142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05738" y="5297824"/>
            <a:ext cx="262668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1</a:t>
            </a:r>
            <a:endParaRPr lang="en-US" sz="2400" dirty="0">
              <a:latin typeface="SweetSansPro"/>
              <a:cs typeface="SweetSansPro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816652" y="5289703"/>
            <a:ext cx="2657247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B</a:t>
            </a:r>
            <a:endParaRPr lang="en-US" sz="2400" dirty="0">
              <a:latin typeface="SweetSansPro"/>
              <a:cs typeface="SweetSansPro"/>
            </a:endParaRPr>
          </a:p>
        </p:txBody>
      </p:sp>
    </p:spTree>
    <p:extLst>
      <p:ext uri="{BB962C8B-B14F-4D97-AF65-F5344CB8AC3E}">
        <p14:creationId xmlns:p14="http://schemas.microsoft.com/office/powerpoint/2010/main" val="880062458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4320513" y="1809514"/>
            <a:ext cx="3370951" cy="2553474"/>
          </a:xfrm>
          <a:prstGeom prst="wedgeEllipseCallout">
            <a:avLst>
              <a:gd name="adj1" fmla="val -65321"/>
              <a:gd name="adj2" fmla="val 2187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We won’t overhaul everything overnight.</a:t>
            </a:r>
            <a:endParaRPr lang="en-US" sz="28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0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73818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Oval Callout 5"/>
          <p:cNvSpPr/>
          <p:nvPr/>
        </p:nvSpPr>
        <p:spPr>
          <a:xfrm>
            <a:off x="4320513" y="1310968"/>
            <a:ext cx="3930521" cy="2553474"/>
          </a:xfrm>
          <a:prstGeom prst="wedgeEllipseCallout">
            <a:avLst>
              <a:gd name="adj1" fmla="val -65321"/>
              <a:gd name="adj2" fmla="val 2187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800" dirty="0" smtClean="0">
                <a:latin typeface="Calibri" panose="020F0502020204030204" pitchFamily="34" charset="0"/>
                <a:cs typeface="Sweet Sans Pro" panose="02000000000000000000" pitchFamily="50" charset="0"/>
              </a:rPr>
              <a:t>We’ll start the conversation about what we’re missing</a:t>
            </a:r>
            <a:endParaRPr lang="en-US" sz="2800" dirty="0">
              <a:latin typeface="Calibri" panose="020F0502020204030204" pitchFamily="34" charset="0"/>
              <a:cs typeface="Sweet Sans Pro" panose="02000000000000000000" pitchFamily="50" charset="0"/>
            </a:endParaRP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18" y="1734243"/>
            <a:ext cx="2234155" cy="432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809467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2895600"/>
          </a:xfrm>
        </p:spPr>
        <p:txBody>
          <a:bodyPr/>
          <a:lstStyle/>
          <a:p>
            <a:r>
              <a:rPr lang="en-US" dirty="0" err="1" smtClean="0"/>
              <a:t>SQLintersection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Session PRECON03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Make Sure Your Backups Don’t Suck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295400"/>
          </a:xfrm>
        </p:spPr>
        <p:txBody>
          <a:bodyPr/>
          <a:lstStyle/>
          <a:p>
            <a:r>
              <a:rPr lang="en-US" dirty="0" smtClean="0"/>
              <a:t>Jeremiah </a:t>
            </a:r>
            <a:r>
              <a:rPr lang="en-US" dirty="0" err="1" smtClean="0"/>
              <a:t>Peschka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jeremiah@brentozar.com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380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j-lt"/>
              </a:rPr>
              <a:t>We have one goal</a:t>
            </a:r>
            <a:endParaRPr lang="en-US" b="1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1635125" y="2555875"/>
            <a:ext cx="1846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endParaRPr lang="en-US" sz="1800" dirty="0">
              <a:solidFill>
                <a:srgbClr val="002060"/>
              </a:solidFill>
              <a:latin typeface="Tekton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383457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b="1" dirty="0">
                <a:latin typeface="+mj-lt"/>
              </a:rPr>
              <a:t>Understand how to survive when everything goes </a:t>
            </a:r>
            <a:r>
              <a:rPr lang="en-US" sz="7200" b="1" dirty="0">
                <a:solidFill>
                  <a:srgbClr val="FF0000"/>
                </a:solidFill>
                <a:latin typeface="+mj-lt"/>
              </a:rPr>
              <a:t>wrong</a:t>
            </a:r>
            <a:endParaRPr lang="en-US" sz="7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9924422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We don’t know anything right now.</a:t>
            </a:r>
            <a:br>
              <a:rPr lang="en-US" b="1" dirty="0">
                <a:latin typeface="+mj-lt"/>
              </a:rPr>
            </a:br>
            <a:r>
              <a:rPr lang="en-US" b="1" dirty="0">
                <a:latin typeface="+mj-lt"/>
              </a:rPr>
              <a:t/>
            </a:r>
            <a:br>
              <a:rPr lang="en-US" b="1" dirty="0">
                <a:latin typeface="+mj-lt"/>
              </a:rPr>
            </a:br>
            <a:r>
              <a:rPr lang="en-US" b="1" dirty="0">
                <a:latin typeface="+mj-lt"/>
              </a:rPr>
              <a:t>Let’s get to work.</a:t>
            </a:r>
          </a:p>
        </p:txBody>
      </p:sp>
    </p:spTree>
    <p:extLst>
      <p:ext uri="{BB962C8B-B14F-4D97-AF65-F5344CB8AC3E}">
        <p14:creationId xmlns:p14="http://schemas.microsoft.com/office/powerpoint/2010/main" val="1866981471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1:</a:t>
            </a:r>
            <a:br>
              <a:rPr lang="en-US" sz="5400" dirty="0" smtClean="0"/>
            </a:br>
            <a:r>
              <a:rPr lang="en-US" sz="5400" dirty="0" smtClean="0"/>
              <a:t>Are Backups Happening?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93728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048432" cy="5715000"/>
          </a:xfrm>
        </p:spPr>
        <p:txBody>
          <a:bodyPr/>
          <a:lstStyle/>
          <a:p>
            <a:pPr algn="l"/>
            <a:r>
              <a:rPr lang="en-US" sz="4400" dirty="0">
                <a:latin typeface="+mj-lt"/>
                <a:cs typeface="Sweet Sans Pro Light" panose="02000000000000000000" pitchFamily="50" charset="0"/>
              </a:rPr>
              <a:t>“Most pilots learn, </a:t>
            </a:r>
            <a:br>
              <a:rPr lang="en-US" sz="4400" dirty="0">
                <a:latin typeface="+mj-lt"/>
                <a:cs typeface="Sweet Sans Pro Light" panose="02000000000000000000" pitchFamily="50" charset="0"/>
              </a:rPr>
            </a:br>
            <a:r>
              <a:rPr lang="en-US" sz="4400" dirty="0">
                <a:latin typeface="+mj-lt"/>
                <a:cs typeface="Sweet Sans Pro Light" panose="02000000000000000000" pitchFamily="50" charset="0"/>
              </a:rPr>
              <a:t>when they go out and get in a fighter, that the one thing you don’t do – </a:t>
            </a:r>
            <a:br>
              <a:rPr lang="en-US" sz="4400" dirty="0">
                <a:latin typeface="+mj-lt"/>
                <a:cs typeface="Sweet Sans Pro Light" panose="02000000000000000000" pitchFamily="50" charset="0"/>
              </a:rPr>
            </a:br>
            <a:r>
              <a:rPr lang="en-US" sz="4400" b="1" dirty="0">
                <a:solidFill>
                  <a:srgbClr val="ED1C24"/>
                </a:solidFill>
                <a:latin typeface="+mj-lt"/>
                <a:cs typeface="Sweet Sans Pro Light" panose="02000000000000000000" pitchFamily="50" charset="0"/>
              </a:rPr>
              <a:t>you don’t believe anything anybody tells you about an airplane.</a:t>
            </a:r>
            <a:r>
              <a:rPr lang="en-US" sz="4400" dirty="0">
                <a:solidFill>
                  <a:srgbClr val="000000"/>
                </a:solidFill>
                <a:latin typeface="+mj-lt"/>
                <a:cs typeface="Sweet Sans Pro Light" panose="02000000000000000000" pitchFamily="50" charset="0"/>
              </a:rPr>
              <a:t>”</a:t>
            </a:r>
            <a:r>
              <a:rPr lang="en-US" sz="4400" dirty="0">
                <a:latin typeface="+mj-lt"/>
                <a:cs typeface="Sweet Sans Pro Light" panose="02000000000000000000" pitchFamily="50" charset="0"/>
              </a:rPr>
              <a:t/>
            </a:r>
            <a:br>
              <a:rPr lang="en-US" sz="4400" dirty="0">
                <a:latin typeface="+mj-lt"/>
                <a:cs typeface="Sweet Sans Pro Light" panose="02000000000000000000" pitchFamily="50" charset="0"/>
              </a:rPr>
            </a:br>
            <a:r>
              <a:rPr lang="en-US" sz="4400" dirty="0">
                <a:latin typeface="+mj-lt"/>
                <a:cs typeface="Sweet Sans Pro Light" panose="02000000000000000000" pitchFamily="50" charset="0"/>
              </a:rPr>
              <a:t>- Chuck Yeager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46744200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Ways to </a:t>
            </a:r>
            <a:r>
              <a:rPr lang="en-US" dirty="0"/>
              <a:t>C</a:t>
            </a:r>
            <a:r>
              <a:rPr lang="en-US" dirty="0" smtClean="0"/>
              <a:t>heck </a:t>
            </a:r>
            <a:r>
              <a:rPr lang="en-US" dirty="0"/>
              <a:t>F</a:t>
            </a:r>
            <a:r>
              <a:rPr lang="en-US" dirty="0" smtClean="0"/>
              <a:t>or </a:t>
            </a:r>
            <a:r>
              <a:rPr lang="en-US" dirty="0"/>
              <a:t>B</a:t>
            </a:r>
            <a:r>
              <a:rPr lang="en-US" dirty="0" smtClean="0"/>
              <a:t>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3200" b="0" dirty="0" smtClean="0"/>
              <a:t>Check for the last full backup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200" b="0" dirty="0" smtClean="0"/>
              <a:t>sp_Blitz®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200" b="0" dirty="0" smtClean="0"/>
              <a:t>Check for all full and log backups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val="2981478670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Last Full Backup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0" dirty="0" smtClean="0"/>
              <a:t>The first question we need to ask is:</a:t>
            </a:r>
          </a:p>
          <a:p>
            <a:pPr marL="0" indent="0" algn="ctr">
              <a:buNone/>
            </a:pPr>
            <a:r>
              <a:rPr lang="en-US" sz="6000" dirty="0" smtClean="0"/>
              <a:t>When was the last time we made a </a:t>
            </a:r>
            <a:r>
              <a:rPr lang="en-US" sz="6000" dirty="0" smtClean="0">
                <a:solidFill>
                  <a:srgbClr val="FF0000"/>
                </a:solidFill>
              </a:rPr>
              <a:t>complete</a:t>
            </a:r>
            <a:r>
              <a:rPr lang="en-US" sz="6000" dirty="0" smtClean="0">
                <a:solidFill>
                  <a:schemeClr val="accent6"/>
                </a:solidFill>
              </a:rPr>
              <a:t> </a:t>
            </a:r>
            <a:r>
              <a:rPr lang="en-US" sz="6000" dirty="0" smtClean="0"/>
              <a:t>copy of our data?</a:t>
            </a:r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54138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tten and puppy shutterstock_13496747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5" b="10515"/>
          <a:stretch/>
        </p:blipFill>
        <p:spPr>
          <a:xfrm>
            <a:off x="0" y="-1"/>
            <a:ext cx="9144000" cy="7027149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3079260" y="340701"/>
            <a:ext cx="3900031" cy="2553474"/>
          </a:xfrm>
          <a:prstGeom prst="wedgeEllipseCallout">
            <a:avLst>
              <a:gd name="adj1" fmla="val -63055"/>
              <a:gd name="adj2" fmla="val 301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latin typeface="SweetSansPro"/>
                <a:cs typeface="SweetSansPro"/>
              </a:rPr>
              <a:t>We never really know what’s going to happen.</a:t>
            </a:r>
            <a:endParaRPr lang="en-US" sz="2800" dirty="0">
              <a:latin typeface="SweetSansPro"/>
              <a:cs typeface="SweetSansPro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2435" y="5629439"/>
            <a:ext cx="5353164" cy="5788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l"/>
            <a:r>
              <a:rPr lang="en-US" sz="2800" b="1" dirty="0" smtClean="0">
                <a:latin typeface="SweetSansPro"/>
                <a:cs typeface="SweetSansPro"/>
              </a:rPr>
              <a:t>The business users</a:t>
            </a:r>
            <a:endParaRPr lang="en-US" sz="2800" b="1" dirty="0">
              <a:latin typeface="SweetSansPro"/>
              <a:cs typeface="SweetSansPro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1934736" y="3754094"/>
            <a:ext cx="3442570" cy="1687889"/>
          </a:xfrm>
          <a:prstGeom prst="wedgeEllipseCallout">
            <a:avLst>
              <a:gd name="adj1" fmla="val 59158"/>
              <a:gd name="adj2" fmla="val 1309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The database seems to go away a lot.</a:t>
            </a:r>
            <a:endParaRPr lang="en-US" sz="2400" dirty="0">
              <a:latin typeface="SweetSansPro"/>
              <a:cs typeface="SweetSansPro"/>
            </a:endParaRPr>
          </a:p>
        </p:txBody>
      </p:sp>
    </p:spTree>
    <p:extLst>
      <p:ext uri="{BB962C8B-B14F-4D97-AF65-F5344CB8AC3E}">
        <p14:creationId xmlns:p14="http://schemas.microsoft.com/office/powerpoint/2010/main" val="2682945907"/>
      </p:ext>
    </p:extLst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sp_Blitz®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0" dirty="0" smtClean="0"/>
              <a:t>sp_Blitz® checks to see if backups happened in the last two weeks.</a:t>
            </a:r>
          </a:p>
          <a:p>
            <a:pPr marL="0" indent="0">
              <a:buNone/>
            </a:pPr>
            <a:endParaRPr lang="en-US" sz="3200" b="0" dirty="0"/>
          </a:p>
          <a:p>
            <a:pPr marL="0" indent="0">
              <a:buNone/>
            </a:pPr>
            <a:endParaRPr lang="en-US" sz="3200" b="0" dirty="0" smtClean="0"/>
          </a:p>
          <a:p>
            <a:pPr marL="0" indent="0">
              <a:buNone/>
            </a:pPr>
            <a:endParaRPr lang="en-US" sz="3200" b="0" dirty="0"/>
          </a:p>
          <a:p>
            <a:pPr marL="0" indent="0">
              <a:buNone/>
            </a:pPr>
            <a:r>
              <a:rPr lang="en-US" sz="3200" b="0" dirty="0" smtClean="0"/>
              <a:t/>
            </a:r>
            <a:br>
              <a:rPr lang="en-US" sz="3200" b="0" dirty="0" smtClean="0"/>
            </a:br>
            <a:r>
              <a:rPr lang="en-US" sz="3200" b="0" dirty="0" smtClean="0"/>
              <a:t>It also checks to see if there are database in a FULL recovery model without log backups.</a:t>
            </a:r>
          </a:p>
        </p:txBody>
      </p:sp>
      <p:pic>
        <p:nvPicPr>
          <p:cNvPr id="4" name="Picture 3" descr="SQL Server 2014 CTP2 2014-03-08 06-58-32 2014-03-08 06-58-3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88481"/>
            <a:ext cx="9144000" cy="165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11643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Check ALL 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This tells us everything about database backups.</a:t>
            </a:r>
          </a:p>
          <a:p>
            <a:pPr marL="1250358" lvl="1" indent="-457200"/>
            <a:r>
              <a:rPr lang="en-US" sz="2400" dirty="0"/>
              <a:t>How frequently do they happen?</a:t>
            </a:r>
          </a:p>
          <a:p>
            <a:pPr marL="1250358" lvl="1" indent="-457200"/>
            <a:r>
              <a:rPr lang="en-US" sz="2400" dirty="0"/>
              <a:t>Have any backups happened off schedule?</a:t>
            </a:r>
          </a:p>
          <a:p>
            <a:pPr marL="1250358" lvl="1" indent="-457200"/>
            <a:r>
              <a:rPr lang="en-US" sz="2400" dirty="0"/>
              <a:t>Are we using a strange combination of tools?</a:t>
            </a:r>
          </a:p>
          <a:p>
            <a:pPr marL="457200" indent="-457200"/>
            <a:r>
              <a:rPr lang="en-US" sz="2800" dirty="0"/>
              <a:t>You might find some odd things in here, but I doubt it.</a:t>
            </a:r>
          </a:p>
          <a:p>
            <a:pPr marL="457200" indent="-457200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22480875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308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7200" dirty="0" smtClean="0"/>
              <a:t>Three types of backup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22164115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– Full Backup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copy of the database.</a:t>
            </a:r>
          </a:p>
          <a:p>
            <a:r>
              <a:rPr lang="en-US" sz="2800" dirty="0"/>
              <a:t>Includes all information from the database.</a:t>
            </a:r>
          </a:p>
          <a:p>
            <a:pPr marL="1250358" lvl="1" indent="-457200"/>
            <a:r>
              <a:rPr lang="en-US" sz="2400" dirty="0"/>
              <a:t>Tables</a:t>
            </a:r>
          </a:p>
          <a:p>
            <a:pPr marL="1250358" lvl="1" indent="-457200"/>
            <a:r>
              <a:rPr lang="en-US" sz="2400" dirty="0" err="1"/>
              <a:t>Filegroups</a:t>
            </a:r>
            <a:r>
              <a:rPr lang="en-US" sz="2400" dirty="0"/>
              <a:t> &amp; Files</a:t>
            </a:r>
          </a:p>
          <a:p>
            <a:pPr marL="1250358" lvl="1" indent="-457200"/>
            <a:r>
              <a:rPr lang="en-US" sz="2400" dirty="0"/>
              <a:t>Programmability</a:t>
            </a:r>
          </a:p>
          <a:p>
            <a:pPr marL="1250358" lvl="1" indent="-457200"/>
            <a:r>
              <a:rPr lang="en-US" sz="2400" dirty="0"/>
              <a:t>Users (but not server level logins)</a:t>
            </a:r>
          </a:p>
          <a:p>
            <a:r>
              <a:rPr lang="en-US" sz="2800" dirty="0"/>
              <a:t>Does not include scheduled jobs or anything at the server level.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54132343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– Differential Backups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Captures changes since the last full backup.</a:t>
            </a:r>
          </a:p>
          <a:p>
            <a:r>
              <a:rPr lang="en-US" sz="2800" dirty="0"/>
              <a:t>Benefits</a:t>
            </a:r>
          </a:p>
          <a:p>
            <a:pPr marL="1250358" lvl="1" indent="-457200"/>
            <a:r>
              <a:rPr lang="en-US" sz="2400" dirty="0"/>
              <a:t>Can be smaller than a full backup</a:t>
            </a:r>
          </a:p>
          <a:p>
            <a:pPr marL="1250358" lvl="1" indent="-457200"/>
            <a:r>
              <a:rPr lang="en-US" sz="2400" dirty="0"/>
              <a:t>Can reduce time to restore</a:t>
            </a:r>
          </a:p>
          <a:p>
            <a:pPr marL="457200" indent="-457200"/>
            <a:r>
              <a:rPr lang="en-US" sz="2800" dirty="0"/>
              <a:t>Drawbacks</a:t>
            </a:r>
          </a:p>
          <a:p>
            <a:pPr marL="1250358" lvl="1" indent="-457200"/>
            <a:r>
              <a:rPr lang="en-US" sz="2400" dirty="0"/>
              <a:t>If you change a lot of data, the differential backup can  end up the same size as the full backup.</a:t>
            </a:r>
          </a:p>
          <a:p>
            <a:pPr marL="1250358" lvl="1" indent="-457200"/>
            <a:r>
              <a:rPr lang="en-US" sz="2400" dirty="0"/>
              <a:t>Breaks the log chain – if you lose the differential, you can’t restore.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7251409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– Transaction Log Backup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record of all changes made since the last backup.</a:t>
            </a:r>
          </a:p>
          <a:p>
            <a:r>
              <a:rPr lang="en-US" sz="2800" dirty="0"/>
              <a:t>If you’re in the </a:t>
            </a:r>
            <a:r>
              <a:rPr lang="en-US" sz="2800" dirty="0">
                <a:solidFill>
                  <a:srgbClr val="FF0000"/>
                </a:solidFill>
              </a:rPr>
              <a:t>FULL </a:t>
            </a:r>
            <a:r>
              <a:rPr lang="en-US" sz="2800" dirty="0"/>
              <a:t>recovery model, these are a must.</a:t>
            </a:r>
          </a:p>
          <a:p>
            <a:pPr marL="1250358" lvl="1" indent="-457200"/>
            <a:r>
              <a:rPr lang="en-US" sz="2400" dirty="0"/>
              <a:t>A transaction log backup resets the log file and marks the backed up transactions for re-use.</a:t>
            </a:r>
          </a:p>
          <a:p>
            <a:pPr marL="1250358" lvl="1" indent="-457200"/>
            <a:r>
              <a:rPr lang="en-US" sz="2400" dirty="0"/>
              <a:t>If you don’t want transaction logs to grow, this is important!</a:t>
            </a:r>
          </a:p>
          <a:p>
            <a:pPr marL="457200" indent="-457200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9357160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2:</a:t>
            </a:r>
            <a:br>
              <a:rPr lang="en-US" sz="5400" dirty="0" smtClean="0"/>
            </a:br>
            <a:r>
              <a:rPr lang="en-US" sz="5400" dirty="0" smtClean="0"/>
              <a:t>Finding Maximum </a:t>
            </a:r>
            <a:br>
              <a:rPr lang="en-US" sz="5400" dirty="0" smtClean="0"/>
            </a:br>
            <a:r>
              <a:rPr lang="en-US" sz="5400" dirty="0" smtClean="0"/>
              <a:t>Data Loss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6360"/>
      </p:ext>
    </p:extLst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We need to more details about losing data:</a:t>
            </a:r>
          </a:p>
          <a:p>
            <a:pPr marL="1250358" lvl="1" indent="-457200"/>
            <a:r>
              <a:rPr lang="en-US" sz="2400" dirty="0"/>
              <a:t>How much data can we lose between backups?</a:t>
            </a:r>
          </a:p>
          <a:p>
            <a:pPr marL="1250358" lvl="1" indent="-457200"/>
            <a:r>
              <a:rPr lang="en-US" sz="2400" dirty="0"/>
              <a:t>How fast are backups happening?</a:t>
            </a:r>
          </a:p>
          <a:p>
            <a:pPr marL="1250358" lvl="1" indent="-457200"/>
            <a:r>
              <a:rPr lang="en-US" sz="2400" dirty="0"/>
              <a:t>How long does it take to restore each database?</a:t>
            </a:r>
          </a:p>
        </p:txBody>
      </p:sp>
    </p:spTree>
    <p:extLst>
      <p:ext uri="{BB962C8B-B14F-4D97-AF65-F5344CB8AC3E}">
        <p14:creationId xmlns:p14="http://schemas.microsoft.com/office/powerpoint/2010/main" val="2564186573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Much </a:t>
            </a:r>
            <a:r>
              <a:rPr lang="en-US" dirty="0"/>
              <a:t>D</a:t>
            </a:r>
            <a:r>
              <a:rPr lang="en-US" dirty="0" smtClean="0"/>
              <a:t>ata </a:t>
            </a:r>
            <a:r>
              <a:rPr lang="en-US" dirty="0"/>
              <a:t>C</a:t>
            </a:r>
            <a:r>
              <a:rPr lang="en-US" dirty="0" smtClean="0"/>
              <a:t>an </a:t>
            </a:r>
            <a:r>
              <a:rPr lang="en-US" dirty="0"/>
              <a:t>W</a:t>
            </a:r>
            <a:r>
              <a:rPr lang="en-US" dirty="0" smtClean="0"/>
              <a:t>e </a:t>
            </a:r>
            <a:r>
              <a:rPr lang="en-US" dirty="0"/>
              <a:t>L</a:t>
            </a:r>
            <a:r>
              <a:rPr lang="en-US" dirty="0" smtClean="0"/>
              <a:t>ose?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How can we tell?</a:t>
            </a:r>
          </a:p>
          <a:p>
            <a:pPr marL="1250334" lvl="1" indent="-457176"/>
            <a:r>
              <a:rPr lang="en-US" sz="2400" dirty="0" err="1"/>
              <a:t>msdb.dbo.backupset</a:t>
            </a:r>
            <a:endParaRPr lang="en-US" sz="2400" dirty="0"/>
          </a:p>
          <a:p>
            <a:pPr marL="1250334" lvl="1" indent="-457176"/>
            <a:r>
              <a:rPr lang="en-US" sz="2400" dirty="0"/>
              <a:t>Examine time difference between backups</a:t>
            </a:r>
          </a:p>
          <a:p>
            <a:r>
              <a:rPr lang="en-US" sz="2800" dirty="0"/>
              <a:t>The difference between backup </a:t>
            </a:r>
            <a:r>
              <a:rPr lang="en-US" sz="2800" i="1" dirty="0"/>
              <a:t>N </a:t>
            </a:r>
            <a:r>
              <a:rPr lang="en-US" sz="2800" dirty="0"/>
              <a:t>finish and backup </a:t>
            </a:r>
            <a:br>
              <a:rPr lang="en-US" sz="2800" dirty="0"/>
            </a:br>
            <a:r>
              <a:rPr lang="en-US" sz="2800" i="1" dirty="0"/>
              <a:t>N + 1</a:t>
            </a:r>
            <a:r>
              <a:rPr lang="en-US" sz="2800" dirty="0"/>
              <a:t> start is the maximum data loss possible.</a:t>
            </a:r>
          </a:p>
          <a:p>
            <a:pPr marL="1250358" lvl="1" indent="-457200"/>
            <a:r>
              <a:rPr lang="en-US" sz="2400" dirty="0"/>
              <a:t>This may vary depending on activity.</a:t>
            </a:r>
          </a:p>
          <a:p>
            <a:pPr marL="457176" indent="-457176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093809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3266456" y="780187"/>
            <a:ext cx="2945190" cy="2293799"/>
          </a:xfrm>
          <a:prstGeom prst="wedgeEllipseCallout">
            <a:avLst>
              <a:gd name="adj1" fmla="val -71072"/>
              <a:gd name="adj2" fmla="val 328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We’re in charge of the production SQL Server now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158" y="1096553"/>
            <a:ext cx="1613823" cy="4247189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3742553" y="2903653"/>
            <a:ext cx="2350571" cy="1861006"/>
          </a:xfrm>
          <a:prstGeom prst="wedgeEllipseCallout">
            <a:avLst>
              <a:gd name="adj1" fmla="val 79539"/>
              <a:gd name="adj2" fmla="val -4654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000" dirty="0" smtClean="0">
                <a:latin typeface="SweetSansPro"/>
                <a:cs typeface="SweetSansPro"/>
              </a:rPr>
              <a:t>And the developer instance, too.</a:t>
            </a:r>
            <a:endParaRPr lang="en-US" sz="2000" dirty="0">
              <a:latin typeface="SweetSansPro"/>
              <a:cs typeface="SweetSansPro"/>
            </a:endParaRPr>
          </a:p>
        </p:txBody>
      </p:sp>
      <p:pic>
        <p:nvPicPr>
          <p:cNvPr id="11" name="Picture 10" descr="sam-san-admin-shutterstock_145213843-[Converted]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63" y="996583"/>
            <a:ext cx="2234155" cy="4321428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639776" y="5343742"/>
            <a:ext cx="2626680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1</a:t>
            </a:r>
            <a:endParaRPr lang="en-US" sz="2400" dirty="0">
              <a:latin typeface="SweetSansPro"/>
              <a:cs typeface="SweetSansPro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950690" y="5335621"/>
            <a:ext cx="2657247" cy="51077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Dev B</a:t>
            </a:r>
            <a:endParaRPr lang="en-US" sz="2400" dirty="0">
              <a:latin typeface="SweetSansPro"/>
              <a:cs typeface="SweetSansPro"/>
            </a:endParaRPr>
          </a:p>
        </p:txBody>
      </p:sp>
    </p:spTree>
    <p:extLst>
      <p:ext uri="{BB962C8B-B14F-4D97-AF65-F5344CB8AC3E}">
        <p14:creationId xmlns:p14="http://schemas.microsoft.com/office/powerpoint/2010/main" val="3164005697"/>
      </p:ext>
    </p:extLst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Data </a:t>
            </a:r>
            <a:r>
              <a:rPr lang="en-US" dirty="0"/>
              <a:t>L</a:t>
            </a:r>
            <a:r>
              <a:rPr lang="en-US" dirty="0" smtClean="0"/>
              <a:t>oss?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Database corruption</a:t>
            </a:r>
          </a:p>
          <a:p>
            <a:r>
              <a:rPr lang="en-US" sz="2800" dirty="0"/>
              <a:t>Storage failure</a:t>
            </a:r>
          </a:p>
          <a:p>
            <a:r>
              <a:rPr lang="en-US" sz="2800" dirty="0"/>
              <a:t>Server failure</a:t>
            </a:r>
          </a:p>
          <a:p>
            <a:r>
              <a:rPr lang="en-US" sz="2800" dirty="0"/>
              <a:t>Not backing up data</a:t>
            </a:r>
          </a:p>
          <a:p>
            <a:r>
              <a:rPr lang="en-US" sz="2800" dirty="0"/>
              <a:t>Operator error</a:t>
            </a:r>
          </a:p>
          <a:p>
            <a:r>
              <a:rPr lang="en-US" sz="2800" dirty="0"/>
              <a:t>Sunspots?</a:t>
            </a:r>
          </a:p>
        </p:txBody>
      </p:sp>
    </p:spTree>
    <p:extLst>
      <p:ext uri="{BB962C8B-B14F-4D97-AF65-F5344CB8AC3E}">
        <p14:creationId xmlns:p14="http://schemas.microsoft.com/office/powerpoint/2010/main" val="3182594070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Fast Are </a:t>
            </a:r>
            <a:r>
              <a:rPr lang="en-US" dirty="0"/>
              <a:t>O</a:t>
            </a:r>
            <a:r>
              <a:rPr lang="en-US" dirty="0" smtClean="0"/>
              <a:t>ur </a:t>
            </a:r>
            <a:r>
              <a:rPr lang="en-US" dirty="0"/>
              <a:t>B</a:t>
            </a:r>
            <a:r>
              <a:rPr lang="en-US" dirty="0" smtClean="0"/>
              <a:t>ackups?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Measure backup speed</a:t>
            </a:r>
          </a:p>
          <a:p>
            <a:pPr marL="1250334" lvl="1" indent="-457176"/>
            <a:r>
              <a:rPr lang="en-US" sz="2400" dirty="0"/>
              <a:t>Total backup file size / backup duration</a:t>
            </a:r>
          </a:p>
          <a:p>
            <a:pPr marL="457176" indent="-457176"/>
            <a:r>
              <a:rPr lang="en-US" sz="2800" dirty="0"/>
              <a:t>Backup speed is influenced by many things:</a:t>
            </a:r>
          </a:p>
          <a:p>
            <a:pPr marL="1250358" lvl="1" indent="-457200"/>
            <a:r>
              <a:rPr lang="en-US" sz="2400" dirty="0"/>
              <a:t>Current system activity</a:t>
            </a:r>
          </a:p>
          <a:p>
            <a:pPr marL="1250358" lvl="1" indent="-457200"/>
            <a:r>
              <a:rPr lang="en-US" sz="2400" dirty="0"/>
              <a:t>Throughput to the storage location</a:t>
            </a:r>
          </a:p>
          <a:p>
            <a:pPr marL="1250358" lvl="1" indent="-457200"/>
            <a:endParaRPr lang="en-US" sz="2400" dirty="0"/>
          </a:p>
          <a:p>
            <a:pPr marL="457176" indent="-457176"/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2026370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Recovery Take?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Try it and see!</a:t>
            </a:r>
          </a:p>
          <a:p>
            <a:r>
              <a:rPr lang="en-US" sz="2800" dirty="0"/>
              <a:t>You can’t predict how long recovery takes until you’ve practiced the process.</a:t>
            </a:r>
          </a:p>
          <a:p>
            <a:r>
              <a:rPr lang="en-US" sz="2800" dirty="0"/>
              <a:t>How long will it take to:</a:t>
            </a:r>
          </a:p>
          <a:p>
            <a:pPr marL="1250334" lvl="1" indent="-457176"/>
            <a:r>
              <a:rPr lang="en-US" sz="2400" dirty="0"/>
              <a:t>Restore on the same server?</a:t>
            </a:r>
          </a:p>
          <a:p>
            <a:pPr marL="1250334" lvl="1" indent="-457176"/>
            <a:r>
              <a:rPr lang="en-US" sz="2400" dirty="0"/>
              <a:t>Restore in the DR data center?</a:t>
            </a:r>
          </a:p>
          <a:p>
            <a:pPr marL="1250334" lvl="1" indent="-457176"/>
            <a:r>
              <a:rPr lang="en-US" sz="2400" dirty="0"/>
              <a:t>Rebuild a server from scratch and restore?</a:t>
            </a:r>
          </a:p>
        </p:txBody>
      </p:sp>
    </p:spTree>
    <p:extLst>
      <p:ext uri="{BB962C8B-B14F-4D97-AF65-F5344CB8AC3E}">
        <p14:creationId xmlns:p14="http://schemas.microsoft.com/office/powerpoint/2010/main" val="2929104642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6668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Current database backup practice is to backup the file locally and then copy the file to a remote server.</a:t>
            </a:r>
          </a:p>
          <a:p>
            <a:pPr marL="1250358" lvl="1" indent="-457200"/>
            <a:r>
              <a:rPr lang="en-US" sz="2400" dirty="0"/>
              <a:t>It takes 1 minute to backup a database locally.</a:t>
            </a:r>
          </a:p>
          <a:p>
            <a:pPr marL="1250358" lvl="1" indent="-457200"/>
            <a:r>
              <a:rPr lang="en-US" sz="2400" dirty="0"/>
              <a:t>It takes 5 minutes to copy the file off the server.</a:t>
            </a:r>
          </a:p>
          <a:p>
            <a:r>
              <a:rPr lang="en-US" sz="2800" dirty="0"/>
              <a:t>How much data could we lose?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83707460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+mj-lt"/>
              </a:rPr>
              <a:t>Now that we know what we </a:t>
            </a:r>
            <a:r>
              <a:rPr lang="en-US" sz="7200" dirty="0" smtClean="0">
                <a:solidFill>
                  <a:srgbClr val="FF0000"/>
                </a:solidFill>
                <a:latin typeface="+mj-lt"/>
              </a:rPr>
              <a:t>have</a:t>
            </a:r>
            <a:r>
              <a:rPr lang="en-US" sz="7200" dirty="0" smtClean="0">
                <a:latin typeface="+mj-lt"/>
              </a:rPr>
              <a:t>, </a:t>
            </a:r>
            <a:br>
              <a:rPr lang="en-US" sz="7200" dirty="0" smtClean="0">
                <a:latin typeface="+mj-lt"/>
              </a:rPr>
            </a:br>
            <a:r>
              <a:rPr lang="en-US" sz="7200" dirty="0" smtClean="0">
                <a:latin typeface="+mj-lt"/>
              </a:rPr>
              <a:t>let’s find out what the business </a:t>
            </a:r>
            <a:r>
              <a:rPr lang="en-US" sz="7200" dirty="0" smtClean="0">
                <a:solidFill>
                  <a:srgbClr val="FF0000"/>
                </a:solidFill>
                <a:latin typeface="+mj-lt"/>
              </a:rPr>
              <a:t>wants</a:t>
            </a:r>
            <a:r>
              <a:rPr lang="en-US" sz="7200" dirty="0" smtClean="0">
                <a:latin typeface="+mj-lt"/>
              </a:rPr>
              <a:t>.</a:t>
            </a:r>
            <a:endParaRPr lang="en-US" sz="7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8944255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3:</a:t>
            </a:r>
            <a:br>
              <a:rPr lang="en-US" sz="5400" dirty="0" smtClean="0"/>
            </a:br>
            <a:r>
              <a:rPr lang="en-US" sz="5400" dirty="0" smtClean="0"/>
              <a:t>RPO &amp; RTO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12707"/>
      </p:ext>
    </p:extLst>
  </p:cSld>
  <p:clrMapOvr>
    <a:masterClrMapping/>
  </p:clrMapOvr>
  <p:transition>
    <p:fad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+mj-lt"/>
              </a:rPr>
              <a:t>Question #1:</a:t>
            </a:r>
            <a:br>
              <a:rPr lang="en-US" sz="7200" dirty="0" smtClean="0">
                <a:latin typeface="+mj-lt"/>
              </a:rPr>
            </a:br>
            <a:r>
              <a:rPr lang="en-US" sz="7200" dirty="0" smtClean="0">
                <a:latin typeface="+mj-lt"/>
              </a:rPr>
              <a:t>How much data can we </a:t>
            </a:r>
            <a:r>
              <a:rPr lang="en-US" sz="7200" dirty="0" smtClean="0">
                <a:solidFill>
                  <a:srgbClr val="FF0000"/>
                </a:solidFill>
                <a:latin typeface="+mj-lt"/>
              </a:rPr>
              <a:t>lose</a:t>
            </a:r>
            <a:r>
              <a:rPr lang="en-US" sz="7200" dirty="0" smtClean="0">
                <a:solidFill>
                  <a:srgbClr val="F79646"/>
                </a:solidFill>
                <a:latin typeface="+mj-lt"/>
              </a:rPr>
              <a:t> </a:t>
            </a:r>
            <a:r>
              <a:rPr lang="en-US" sz="7200" dirty="0" smtClean="0">
                <a:latin typeface="+mj-lt"/>
              </a:rPr>
              <a:t>right now?</a:t>
            </a:r>
            <a:endParaRPr lang="en-US" sz="7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5828969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know?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This is called RPO – Recovery Point Objective</a:t>
            </a:r>
          </a:p>
          <a:p>
            <a:r>
              <a:rPr lang="en-US" sz="2800" dirty="0"/>
              <a:t>This is typically documented as two numbers:</a:t>
            </a:r>
          </a:p>
          <a:p>
            <a:pPr marL="1250334" lvl="1" indent="-457176"/>
            <a:r>
              <a:rPr lang="en-US" sz="2400" dirty="0"/>
              <a:t>High Availability - ______________ </a:t>
            </a:r>
          </a:p>
          <a:p>
            <a:pPr marL="1250334" lvl="1" indent="-457176"/>
            <a:r>
              <a:rPr lang="en-US" sz="2400" dirty="0"/>
              <a:t>Disaster Recovery - ______________ </a:t>
            </a:r>
          </a:p>
          <a:p>
            <a:pPr marL="1250334" lvl="1" indent="-457176"/>
            <a:endParaRPr lang="en-US" sz="2400" dirty="0"/>
          </a:p>
          <a:p>
            <a:pPr marL="457176" indent="-457176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4151461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+mj-lt"/>
              </a:rPr>
              <a:t>Assume Nothing</a:t>
            </a:r>
            <a:endParaRPr lang="en-US" sz="7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033961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kitten and puppy shutterstock_13496747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5" b="10515"/>
          <a:stretch/>
        </p:blipFill>
        <p:spPr>
          <a:xfrm>
            <a:off x="0" y="-1"/>
            <a:ext cx="9144000" cy="7027149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735043" y="13803"/>
            <a:ext cx="3900031" cy="1687889"/>
          </a:xfrm>
          <a:prstGeom prst="wedgeEllipseCallout">
            <a:avLst>
              <a:gd name="adj1" fmla="val -63055"/>
              <a:gd name="adj2" fmla="val 3019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We need the SQL Server to stay up!</a:t>
            </a:r>
            <a:endParaRPr lang="en-US" sz="2400" dirty="0">
              <a:latin typeface="SweetSansPro"/>
              <a:cs typeface="SweetSansPro"/>
            </a:endParaRPr>
          </a:p>
        </p:txBody>
      </p:sp>
      <p:sp>
        <p:nvSpPr>
          <p:cNvPr id="10" name="Oval Callout 9"/>
          <p:cNvSpPr/>
          <p:nvPr/>
        </p:nvSpPr>
        <p:spPr>
          <a:xfrm>
            <a:off x="2735043" y="1831530"/>
            <a:ext cx="3442570" cy="1687889"/>
          </a:xfrm>
          <a:prstGeom prst="wedgeEllipseCallout">
            <a:avLst>
              <a:gd name="adj1" fmla="val 43642"/>
              <a:gd name="adj2" fmla="val 6725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2400" dirty="0" smtClean="0">
                <a:latin typeface="SweetSansPro"/>
                <a:cs typeface="SweetSansPro"/>
              </a:rPr>
              <a:t>We need reliable performance</a:t>
            </a:r>
            <a:endParaRPr lang="en-US" sz="2400" dirty="0">
              <a:latin typeface="SweetSansPro"/>
              <a:cs typeface="SweetSansPro"/>
            </a:endParaRPr>
          </a:p>
        </p:txBody>
      </p:sp>
      <p:pic>
        <p:nvPicPr>
          <p:cNvPr id="7" name="Picture 6" descr="sam-san-admin-shutterstock_145213843-[Converted]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76" y="4426419"/>
            <a:ext cx="1344562" cy="2600728"/>
          </a:xfrm>
          <a:prstGeom prst="rect">
            <a:avLst/>
          </a:prstGeom>
        </p:spPr>
      </p:pic>
      <p:pic>
        <p:nvPicPr>
          <p:cNvPr id="9" name="Picture 8" descr="ben-the-business-user-shutterstock_180918215-[Converted]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938" y="4391242"/>
            <a:ext cx="1001577" cy="263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86101"/>
      </p:ext>
    </p:extLst>
  </p:cSld>
  <p:clrMapOvr>
    <a:masterClrMapping/>
  </p:clrMapOvr>
  <p:transition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Knowing is OK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76" indent="-457176"/>
            <a:r>
              <a:rPr lang="en-US" sz="2800" dirty="0"/>
              <a:t>RPO is a business decision.</a:t>
            </a:r>
          </a:p>
          <a:p>
            <a:pPr marL="457176" indent="-457176"/>
            <a:r>
              <a:rPr lang="en-US" sz="2800" dirty="0"/>
              <a:t>Ask the business for an answer.</a:t>
            </a:r>
          </a:p>
          <a:p>
            <a:pPr marL="1250334" lvl="1" indent="-457176"/>
            <a:r>
              <a:rPr lang="en-US" sz="2400" dirty="0"/>
              <a:t>Get it in writing.</a:t>
            </a:r>
          </a:p>
          <a:p>
            <a:pPr marL="1250334" lvl="1" indent="-457176"/>
            <a:r>
              <a:rPr lang="en-US" sz="2400" dirty="0"/>
              <a:t>Discuss the feasibility with the business.</a:t>
            </a:r>
          </a:p>
          <a:p>
            <a:pPr marL="1250334" lvl="1" indent="-457176"/>
            <a:r>
              <a:rPr lang="en-US" sz="2400" dirty="0"/>
              <a:t>Make the business sign off on budget, etc.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17648798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 smtClean="0">
                <a:latin typeface="+mj-lt"/>
              </a:rPr>
              <a:t>Question #2:</a:t>
            </a:r>
            <a:br>
              <a:rPr lang="en-US" sz="7200" dirty="0" smtClean="0">
                <a:latin typeface="+mj-lt"/>
              </a:rPr>
            </a:br>
            <a:r>
              <a:rPr lang="en-US" sz="7200" dirty="0" smtClean="0">
                <a:latin typeface="+mj-lt"/>
              </a:rPr>
              <a:t>How long do we have to bring the database online </a:t>
            </a:r>
            <a:r>
              <a:rPr lang="en-US" sz="7200" dirty="0" smtClean="0">
                <a:solidFill>
                  <a:srgbClr val="FF0000"/>
                </a:solidFill>
                <a:latin typeface="+mj-lt"/>
              </a:rPr>
              <a:t>after</a:t>
            </a:r>
            <a:r>
              <a:rPr lang="en-US" sz="7200" dirty="0" smtClean="0">
                <a:solidFill>
                  <a:srgbClr val="F79646"/>
                </a:solidFill>
                <a:latin typeface="+mj-lt"/>
              </a:rPr>
              <a:t> </a:t>
            </a:r>
            <a:r>
              <a:rPr lang="en-US" sz="7200" dirty="0" smtClean="0">
                <a:latin typeface="+mj-lt"/>
              </a:rPr>
              <a:t>failure?</a:t>
            </a:r>
            <a:endParaRPr lang="en-US" sz="7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6682538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Worst </a:t>
            </a:r>
            <a:r>
              <a:rPr lang="en-US" dirty="0"/>
              <a:t>H</a:t>
            </a:r>
            <a:r>
              <a:rPr lang="en-US" dirty="0" smtClean="0"/>
              <a:t>as </a:t>
            </a:r>
            <a:r>
              <a:rPr lang="en-US" dirty="0"/>
              <a:t>H</a:t>
            </a:r>
            <a:r>
              <a:rPr lang="en-US" dirty="0" smtClean="0"/>
              <a:t>appened…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We need to bring the database back online.</a:t>
            </a:r>
          </a:p>
          <a:p>
            <a:r>
              <a:rPr lang="en-US" sz="2800" dirty="0"/>
              <a:t>This is called RTO – Recovery Time Objective.</a:t>
            </a:r>
          </a:p>
          <a:p>
            <a:r>
              <a:rPr lang="en-US" sz="2800" dirty="0"/>
              <a:t>This is also documented as two numbers:</a:t>
            </a:r>
          </a:p>
          <a:p>
            <a:pPr marL="1250334" lvl="1" indent="-457176"/>
            <a:r>
              <a:rPr lang="en-US" sz="2400" dirty="0"/>
              <a:t>High Availability - ______________ </a:t>
            </a:r>
          </a:p>
          <a:p>
            <a:pPr marL="1250334" lvl="1" indent="-457176"/>
            <a:r>
              <a:rPr lang="en-US" sz="2400" dirty="0"/>
              <a:t>Disaster Recovery - ______________ 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6037518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Also a Business Decision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176" indent="-457176"/>
            <a:r>
              <a:rPr lang="en-US" sz="2800" dirty="0"/>
              <a:t>Ask the business for an answer.</a:t>
            </a:r>
          </a:p>
          <a:p>
            <a:pPr marL="1250334" lvl="1" indent="-457176"/>
            <a:r>
              <a:rPr lang="en-US" sz="2400" dirty="0"/>
              <a:t>Get it in writing.</a:t>
            </a:r>
          </a:p>
          <a:p>
            <a:pPr marL="1250334" lvl="1" indent="-457176"/>
            <a:r>
              <a:rPr lang="en-US" sz="2400" dirty="0"/>
              <a:t>Discuss the feasibility with the business.</a:t>
            </a:r>
          </a:p>
          <a:p>
            <a:pPr marL="1250334" lvl="1" indent="-457176"/>
            <a:r>
              <a:rPr lang="en-US" sz="2400" dirty="0"/>
              <a:t>Make the business sign off on budget, etc.</a:t>
            </a:r>
          </a:p>
          <a:p>
            <a:r>
              <a:rPr lang="en-US" sz="2800" dirty="0"/>
              <a:t>Don’t let technology drive this decision.</a:t>
            </a:r>
          </a:p>
          <a:p>
            <a:pPr marL="1250334" lvl="1" indent="-457176"/>
            <a:r>
              <a:rPr lang="en-US" sz="2400" dirty="0"/>
              <a:t>Technology can be expensive.</a:t>
            </a:r>
          </a:p>
          <a:p>
            <a:pPr marL="1250334" lvl="1" indent="-457176"/>
            <a:r>
              <a:rPr lang="en-US" sz="2400" dirty="0"/>
              <a:t>Technology may not meet long term business needs.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38338391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Point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Recovery Point Objective (RPO): “How many </a:t>
            </a:r>
            <a:r>
              <a:rPr lang="en-US" sz="2400" dirty="0" smtClean="0">
                <a:solidFill>
                  <a:srgbClr val="ED1C24"/>
                </a:solidFill>
              </a:rPr>
              <a:t>minutes of data can you lose </a:t>
            </a:r>
            <a:r>
              <a:rPr lang="en-US" sz="2400" dirty="0" smtClean="0"/>
              <a:t>in a worst case scenario?”</a:t>
            </a:r>
          </a:p>
        </p:txBody>
      </p:sp>
      <p:graphicFrame>
        <p:nvGraphicFramePr>
          <p:cNvPr id="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7558770"/>
              </p:ext>
            </p:extLst>
          </p:nvPr>
        </p:nvGraphicFramePr>
        <p:xfrm>
          <a:off x="742876" y="2374416"/>
          <a:ext cx="7943925" cy="2706003"/>
        </p:xfrm>
        <a:graphic>
          <a:graphicData uri="http://schemas.openxmlformats.org/drawingml/2006/table">
            <a:tbl>
              <a:tblPr firstRow="1" firstCol="1">
                <a:tableStyleId>{85BE263C-DBD7-4A20-BB59-AAB30ACAA65A}</a:tableStyleId>
              </a:tblPr>
              <a:tblGrid>
                <a:gridCol w="1802982"/>
                <a:gridCol w="1769821"/>
                <a:gridCol w="2185561"/>
                <a:gridCol w="2185561"/>
              </a:tblGrid>
              <a:tr h="601125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Business Goal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IT Goal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Current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65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Zero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Minute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Hour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Day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7043971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Time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Recovery Time Objective (RTO): “How many </a:t>
            </a:r>
            <a:r>
              <a:rPr lang="en-US" sz="2400" dirty="0" smtClean="0">
                <a:solidFill>
                  <a:srgbClr val="ED1C24"/>
                </a:solidFill>
              </a:rPr>
              <a:t>minutes can you be offline</a:t>
            </a:r>
            <a:r>
              <a:rPr lang="en-US" sz="2400" dirty="0" smtClean="0"/>
              <a:t> in a worst case scenario?”</a:t>
            </a:r>
            <a:endParaRPr lang="en-US" sz="24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8488831"/>
              </p:ext>
            </p:extLst>
          </p:nvPr>
        </p:nvGraphicFramePr>
        <p:xfrm>
          <a:off x="742876" y="2374416"/>
          <a:ext cx="7943925" cy="2706003"/>
        </p:xfrm>
        <a:graphic>
          <a:graphicData uri="http://schemas.openxmlformats.org/drawingml/2006/table">
            <a:tbl>
              <a:tblPr firstRow="1" firstCol="1">
                <a:tableStyleId>{85BE263C-DBD7-4A20-BB59-AAB30ACAA65A}</a:tableStyleId>
              </a:tblPr>
              <a:tblGrid>
                <a:gridCol w="1802982"/>
                <a:gridCol w="1769821"/>
                <a:gridCol w="2185561"/>
                <a:gridCol w="2185561"/>
              </a:tblGrid>
              <a:tr h="601125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Business Goal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IT Goal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57650" algn="l"/>
                        </a:tabLst>
                      </a:pPr>
                      <a:r>
                        <a:rPr lang="en-US" sz="1600" dirty="0" smtClean="0">
                          <a:latin typeface="+mj-lt"/>
                        </a:rPr>
                        <a:t>Current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65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Zero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Minute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Hour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7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 Day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20433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 Those Questions Three Times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775" y="1295400"/>
            <a:ext cx="8455025" cy="4635500"/>
          </a:xfrm>
        </p:spPr>
        <p:txBody>
          <a:bodyPr/>
          <a:lstStyle/>
          <a:p>
            <a:r>
              <a:rPr lang="en-US" sz="2400" dirty="0" smtClean="0"/>
              <a:t>High Availability</a:t>
            </a:r>
          </a:p>
          <a:p>
            <a:pPr lvl="1"/>
            <a:r>
              <a:rPr lang="en-US" sz="2000" dirty="0" smtClean="0"/>
              <a:t>Server failure</a:t>
            </a:r>
          </a:p>
          <a:p>
            <a:pPr lvl="1"/>
            <a:r>
              <a:rPr lang="en-US" sz="2000" dirty="0" smtClean="0"/>
              <a:t>Windows crash</a:t>
            </a:r>
          </a:p>
          <a:p>
            <a:pPr lvl="1"/>
            <a:r>
              <a:rPr lang="en-US" sz="2000" dirty="0" smtClean="0"/>
              <a:t>C: drive full</a:t>
            </a:r>
          </a:p>
          <a:p>
            <a:r>
              <a:rPr lang="en-US" sz="2400" dirty="0" smtClean="0"/>
              <a:t>Disaster recovery</a:t>
            </a:r>
          </a:p>
          <a:p>
            <a:pPr lvl="1"/>
            <a:r>
              <a:rPr lang="en-US" sz="2000" dirty="0" smtClean="0"/>
              <a:t>Data center power failure</a:t>
            </a:r>
          </a:p>
          <a:p>
            <a:pPr lvl="1"/>
            <a:r>
              <a:rPr lang="en-US" sz="2000" dirty="0" smtClean="0"/>
              <a:t>Meteor strike</a:t>
            </a:r>
          </a:p>
          <a:p>
            <a:pPr lvl="1"/>
            <a:r>
              <a:rPr lang="en-US" sz="2000" dirty="0" smtClean="0"/>
              <a:t>Godzilla</a:t>
            </a:r>
          </a:p>
          <a:p>
            <a:r>
              <a:rPr lang="en-US" sz="2400" dirty="0" smtClean="0"/>
              <a:t>“Oops” Deletions</a:t>
            </a:r>
          </a:p>
          <a:p>
            <a:pPr lvl="1"/>
            <a:r>
              <a:rPr lang="en-US" sz="2000" dirty="0" smtClean="0"/>
              <a:t>You left off the WHERE clause</a:t>
            </a:r>
          </a:p>
          <a:p>
            <a:pPr lvl="1"/>
            <a:r>
              <a:rPr lang="en-US" sz="2000" dirty="0" smtClean="0"/>
              <a:t>Stored procedure update bug</a:t>
            </a:r>
          </a:p>
          <a:p>
            <a:pPr lvl="1"/>
            <a:r>
              <a:rPr lang="en-US" sz="2000" dirty="0" smtClean="0"/>
              <a:t>End user mistake</a:t>
            </a:r>
          </a:p>
        </p:txBody>
      </p:sp>
    </p:spTree>
    <p:extLst>
      <p:ext uri="{BB962C8B-B14F-4D97-AF65-F5344CB8AC3E}">
        <p14:creationId xmlns:p14="http://schemas.microsoft.com/office/powerpoint/2010/main" val="2141295705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Record our technical answers from step 2.</a:t>
            </a:r>
          </a:p>
          <a:p>
            <a:r>
              <a:rPr lang="en-US" sz="2800" smtClean="0"/>
              <a:t>Record the business users’ answers from step 3.</a:t>
            </a:r>
          </a:p>
          <a:p>
            <a:endParaRPr lang="en-US" sz="2800" smtClean="0"/>
          </a:p>
          <a:p>
            <a:pPr marL="0" indent="0">
              <a:buNone/>
            </a:pPr>
            <a:r>
              <a:rPr lang="en-US" sz="2800" smtClean="0"/>
              <a:t>Does the real world match what the business wants?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45590912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Step 4:</a:t>
            </a:r>
            <a:br>
              <a:rPr lang="en-US" sz="5400" dirty="0" smtClean="0"/>
            </a:br>
            <a:r>
              <a:rPr lang="en-US" sz="5400" dirty="0" smtClean="0"/>
              <a:t>Meeting RPO &amp; RTO </a:t>
            </a:r>
            <a:br>
              <a:rPr lang="en-US" sz="5400" dirty="0" smtClean="0"/>
            </a:br>
            <a:r>
              <a:rPr lang="en-US" sz="5400" dirty="0" smtClean="0"/>
              <a:t>with Backups</a:t>
            </a:r>
            <a:endParaRPr 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50199"/>
      </p:ext>
    </p:extLst>
  </p:cSld>
  <p:clrMapOvr>
    <a:masterClrMapping/>
  </p:clrMapOvr>
  <p:transition>
    <p:fad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Business Tells Us What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business users give us a list of what they want.</a:t>
            </a:r>
          </a:p>
          <a:p>
            <a:r>
              <a:rPr lang="en-US" sz="2800" dirty="0"/>
              <a:t>Business requirements guide how we implement:</a:t>
            </a:r>
          </a:p>
          <a:p>
            <a:pPr marL="1250358" lvl="1" indent="-457200"/>
            <a:r>
              <a:rPr lang="en-US" sz="2400" dirty="0"/>
              <a:t>Recovery model</a:t>
            </a:r>
          </a:p>
          <a:p>
            <a:pPr marL="1250358" lvl="1" indent="-457200"/>
            <a:r>
              <a:rPr lang="en-US" sz="2400" dirty="0"/>
              <a:t>Backup frequency</a:t>
            </a:r>
          </a:p>
          <a:p>
            <a:pPr marL="1250358" lvl="1" indent="-457200"/>
            <a:r>
              <a:rPr lang="en-US" sz="2400" dirty="0"/>
              <a:t>Backup type</a:t>
            </a:r>
          </a:p>
          <a:p>
            <a:pPr marL="1250358" lvl="1" indent="-457200"/>
            <a:r>
              <a:rPr lang="en-US" sz="2400" dirty="0"/>
              <a:t>Database recovery process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883767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SQLintersection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QLintersection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QLintersection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algn="ctr">
          <a:solidFill>
            <a:schemeClr val="tx1"/>
          </a:solidFill>
          <a:miter lim="800000"/>
          <a:headEnd/>
          <a:tailEnd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anchor="ctr"/>
      <a:lstStyle>
        <a:defPPr>
          <a:defRPr sz="2000" dirty="0">
            <a:latin typeface="Tekton Pro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A4D289"/>
            </a:gs>
            <a:gs pos="100000">
              <a:schemeClr val="bg1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ctr" compatLnSpc="1"/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1600" b="1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wrap="none">
        <a:spAutoFit/>
      </a:bodyPr>
      <a:lstStyle>
        <a:defPPr>
          <a:defRPr sz="1800" dirty="0">
            <a:solidFill>
              <a:srgbClr val="002060"/>
            </a:solidFill>
            <a:latin typeface="Tekton Pro" pitchFamily="34" charset="0"/>
          </a:defRPr>
        </a:defPPr>
      </a:lstStyle>
    </a:tx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SQLintersection.thmx</Template>
  <TotalTime>281</TotalTime>
  <Words>10190</Words>
  <Application>Microsoft Office PowerPoint</Application>
  <PresentationFormat>On-screen Show (4:3)</PresentationFormat>
  <Paragraphs>1829</Paragraphs>
  <Slides>301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301</vt:i4>
      </vt:variant>
    </vt:vector>
  </HeadingPairs>
  <TitlesOfParts>
    <vt:vector size="304" baseType="lpstr">
      <vt:lpstr>SQLintersection</vt:lpstr>
      <vt:lpstr>1_SQLintersection</vt:lpstr>
      <vt:lpstr>2_SQLintersection</vt:lpstr>
      <vt:lpstr>SQLintersection PRECON03  Developer’s Guide to Database Operations</vt:lpstr>
      <vt:lpstr>PowerPoint Presentation</vt:lpstr>
      <vt:lpstr>“Welcome to HyperGlobalMegaCorp!”</vt:lpstr>
      <vt:lpstr>Two new developers</vt:lpstr>
      <vt:lpstr>There’s no operational practices in place and no documentation.</vt:lpstr>
      <vt:lpstr>PowerPoint Presentation</vt:lpstr>
      <vt:lpstr>PowerPoint Presentation</vt:lpstr>
      <vt:lpstr>PowerPoint Presentation</vt:lpstr>
      <vt:lpstr>PowerPoint Presentation</vt:lpstr>
      <vt:lpstr>Our mission:</vt:lpstr>
      <vt:lpstr>1. Sort out the insanity</vt:lpstr>
      <vt:lpstr>2. Build a process </vt:lpstr>
      <vt:lpstr>Along the way</vt:lpstr>
      <vt:lpstr>Links and more info: BrentOzar.com/go/dbOps</vt:lpstr>
      <vt:lpstr>Please evaluate</vt:lpstr>
      <vt:lpstr>Tackling an Unknown Environment   </vt:lpstr>
      <vt:lpstr>PowerPoint Presentation</vt:lpstr>
      <vt:lpstr>PowerPoint Presentation</vt:lpstr>
      <vt:lpstr>PowerPoint Presentation</vt:lpstr>
      <vt:lpstr>Maslow’s Hierarchy of Needs</vt:lpstr>
      <vt:lpstr>PowerPoint Presentation</vt:lpstr>
      <vt:lpstr>Hierarchy of Database Needs</vt:lpstr>
      <vt:lpstr>Meet sp_Blitz®</vt:lpstr>
      <vt:lpstr>PowerPoint Presentation</vt:lpstr>
      <vt:lpstr>DEMO!</vt:lpstr>
      <vt:lpstr>PowerPoint Presentation</vt:lpstr>
      <vt:lpstr>PowerPoint Presentation</vt:lpstr>
      <vt:lpstr>Take control of your environment!</vt:lpstr>
      <vt:lpstr>PowerPoint Presentation</vt:lpstr>
      <vt:lpstr>SQLintersection Session PRECON03  Beware Bad Technology</vt:lpstr>
      <vt:lpstr>The developer thinks…</vt:lpstr>
      <vt:lpstr>The IT Engineer thinks…</vt:lpstr>
      <vt:lpstr>Listen to the IT Engineer</vt:lpstr>
      <vt:lpstr>Look out for bad technology </vt:lpstr>
      <vt:lpstr>Get version info fast</vt:lpstr>
      <vt:lpstr>32 Bit Installations</vt:lpstr>
      <vt:lpstr>SQL Server 2000</vt:lpstr>
      <vt:lpstr>SQL Server 2005 prior to SP4</vt:lpstr>
      <vt:lpstr>Under-provisioned instances</vt:lpstr>
      <vt:lpstr>Jeremiah’s throughput scores</vt:lpstr>
      <vt:lpstr>Avoid “stacked” instances</vt:lpstr>
      <vt:lpstr>Beware old hypervisors</vt:lpstr>
      <vt:lpstr>Check your dependencies</vt:lpstr>
      <vt:lpstr>PowerPoint Presentation</vt:lpstr>
      <vt:lpstr>Classify the systems</vt:lpstr>
      <vt:lpstr>When performance or reliability is important</vt:lpstr>
      <vt:lpstr>Set standards by tier</vt:lpstr>
      <vt:lpstr>Interview your virtualization admin</vt:lpstr>
      <vt:lpstr>PowerPoint Presentation</vt:lpstr>
      <vt:lpstr>Do you have the right environments?</vt:lpstr>
      <vt:lpstr>Budget like an IT Engineer</vt:lpstr>
      <vt:lpstr>Here’s why those environments matter…</vt:lpstr>
      <vt:lpstr>Outage due to Service Pack install</vt:lpstr>
      <vt:lpstr>Lessons Learned</vt:lpstr>
      <vt:lpstr>Problem: Data corruption</vt:lpstr>
      <vt:lpstr>Lessons learned</vt:lpstr>
      <vt:lpstr>PCI-Express SSD Installation</vt:lpstr>
      <vt:lpstr>Lessons learned</vt:lpstr>
      <vt:lpstr>Ask why your environments are configured as they are</vt:lpstr>
      <vt:lpstr>PowerPoint Presentation</vt:lpstr>
      <vt:lpstr>PowerPoint Presentation</vt:lpstr>
      <vt:lpstr>SQLintersection Session PRECON03  Make Sure Your Backups Don’t Suck</vt:lpstr>
      <vt:lpstr>We have one goal</vt:lpstr>
      <vt:lpstr>Understand how to survive when everything goes wrong</vt:lpstr>
      <vt:lpstr>We don’t know anything right now.  Let’s get to work.</vt:lpstr>
      <vt:lpstr>Step 1: Are Backups Happening?</vt:lpstr>
      <vt:lpstr>“Most pilots learn,  when they go out and get in a fighter, that the one thing you don’t do –  you don’t believe anything anybody tells you about an airplane.” - Chuck Yeager</vt:lpstr>
      <vt:lpstr>Three Ways to Check For Backups</vt:lpstr>
      <vt:lpstr>The Last Full Backup</vt:lpstr>
      <vt:lpstr>sp_Blitz®</vt:lpstr>
      <vt:lpstr>Now Check ALL Backups</vt:lpstr>
      <vt:lpstr>DEMO</vt:lpstr>
      <vt:lpstr>PowerPoint Presentation</vt:lpstr>
      <vt:lpstr>1 – Full Backup</vt:lpstr>
      <vt:lpstr>2 – Differential Backups</vt:lpstr>
      <vt:lpstr>3 – Transaction Log Backup</vt:lpstr>
      <vt:lpstr>Step 2: Finding Maximum  Data Loss</vt:lpstr>
      <vt:lpstr>Important Details</vt:lpstr>
      <vt:lpstr>How Much Data Can We Lose?</vt:lpstr>
      <vt:lpstr>What Causes Data Loss?</vt:lpstr>
      <vt:lpstr>How Fast Are Our Backups?</vt:lpstr>
      <vt:lpstr>How Long Does Recovery Take?</vt:lpstr>
      <vt:lpstr>DEMO</vt:lpstr>
      <vt:lpstr>Quiz</vt:lpstr>
      <vt:lpstr>Now that we know what we have,  let’s find out what the business wants.</vt:lpstr>
      <vt:lpstr>Step 3: RPO &amp; RTO</vt:lpstr>
      <vt:lpstr>Question #1: How much data can we lose right now?</vt:lpstr>
      <vt:lpstr>Do you know?</vt:lpstr>
      <vt:lpstr>Assume Nothing</vt:lpstr>
      <vt:lpstr>Not Knowing is OK</vt:lpstr>
      <vt:lpstr>Question #2: How long do we have to bring the database online after failure?</vt:lpstr>
      <vt:lpstr>The Worst Has Happened…</vt:lpstr>
      <vt:lpstr>This Is Also a Business Decision</vt:lpstr>
      <vt:lpstr>Recovery Point Objective</vt:lpstr>
      <vt:lpstr>Recovery Time Objective</vt:lpstr>
      <vt:lpstr>Answer Those Questions Three Times</vt:lpstr>
      <vt:lpstr>Recording Answers</vt:lpstr>
      <vt:lpstr>Step 4: Meeting RPO &amp; RTO  with Backups</vt:lpstr>
      <vt:lpstr>The Business Tells Us What</vt:lpstr>
      <vt:lpstr>We Figure Out How</vt:lpstr>
      <vt:lpstr>Recovery Models</vt:lpstr>
      <vt:lpstr>Recovery models compared</vt:lpstr>
      <vt:lpstr>Lies about BULK LOGGED</vt:lpstr>
      <vt:lpstr>Picking a Recovery Model</vt:lpstr>
      <vt:lpstr>Common Use Cases</vt:lpstr>
      <vt:lpstr>Creating a Backup Strategy</vt:lpstr>
      <vt:lpstr>Strategies</vt:lpstr>
      <vt:lpstr>Step 5: What Backups Can’t Do</vt:lpstr>
      <vt:lpstr>Some things aren’t possible using nothing but backups.</vt:lpstr>
      <vt:lpstr>Zero Data Loss</vt:lpstr>
      <vt:lpstr>Tail of the Log?</vt:lpstr>
      <vt:lpstr>Zero Down Time</vt:lpstr>
      <vt:lpstr>What About A Lot of Databases?</vt:lpstr>
      <vt:lpstr>Step 6: Moving Beyond Backups</vt:lpstr>
      <vt:lpstr>Backups are a Start</vt:lpstr>
      <vt:lpstr>brentozar.com/go/fail</vt:lpstr>
      <vt:lpstr>PowerPoint Presentation</vt:lpstr>
      <vt:lpstr>PowerPoint Presentation</vt:lpstr>
      <vt:lpstr>Robust Systems Need Collaboration</vt:lpstr>
      <vt:lpstr>PowerPoint Presentation</vt:lpstr>
      <vt:lpstr>PowerPoint Presentation</vt:lpstr>
      <vt:lpstr>Plan for Success</vt:lpstr>
      <vt:lpstr>How do we answer the following questions?</vt:lpstr>
      <vt:lpstr>When should I manually back up a database?</vt:lpstr>
      <vt:lpstr>Before a change to the database</vt:lpstr>
      <vt:lpstr>How do I get a copy of my database into the dev lab?</vt:lpstr>
      <vt:lpstr>The Copy Only Backup</vt:lpstr>
      <vt:lpstr>Operational Checklist</vt:lpstr>
      <vt:lpstr>Check Your Backups</vt:lpstr>
      <vt:lpstr>Checklist </vt:lpstr>
      <vt:lpstr>Database Setup</vt:lpstr>
      <vt:lpstr>Weekly Tasks</vt:lpstr>
      <vt:lpstr>Monthly</vt:lpstr>
      <vt:lpstr>SQLintersection Session PRECON03  Find Your SQL Server’s Bottlenecks</vt:lpstr>
      <vt:lpstr>PowerPoint Presentation</vt:lpstr>
      <vt:lpstr>PowerPoint Presentation</vt:lpstr>
      <vt:lpstr>You’re missing out on wait statistics</vt:lpstr>
      <vt:lpstr>Meet the SQLOS</vt:lpstr>
      <vt:lpstr>Why yield?</vt:lpstr>
      <vt:lpstr>Wait statistics tell you…</vt:lpstr>
      <vt:lpstr>PowerPoint Presentation</vt:lpstr>
      <vt:lpstr>Wait Type Reference</vt:lpstr>
      <vt:lpstr>Are waits always bad?</vt:lpstr>
      <vt:lpstr>PowerPoint Presentation</vt:lpstr>
      <vt:lpstr>This isn’t just about hardware. Query and index patterns cause waits, too.</vt:lpstr>
      <vt:lpstr>PowerPoint Presentation</vt:lpstr>
      <vt:lpstr>Some special waits</vt:lpstr>
      <vt:lpstr>Wait Example #1 (30 second sample)</vt:lpstr>
      <vt:lpstr>Wait Example #2 (30 second sample)</vt:lpstr>
      <vt:lpstr>Wait Example #3 (10 second sample)</vt:lpstr>
      <vt:lpstr>PowerPoint Presentation</vt:lpstr>
      <vt:lpstr>BrentOzar.com/Responder</vt:lpstr>
      <vt:lpstr>Demo:  The Terrible tempdb Workload</vt:lpstr>
      <vt:lpstr>Terrible tempdb query</vt:lpstr>
      <vt:lpstr>Allocating new objects: 1 TempDB data file</vt:lpstr>
      <vt:lpstr>Four uneven tempdb data files</vt:lpstr>
      <vt:lpstr>4 even tempdb data files</vt:lpstr>
      <vt:lpstr>Default settings</vt:lpstr>
      <vt:lpstr>8 tempdb data files,  Cost Threshold at 50</vt:lpstr>
      <vt:lpstr>The Terrible Tempdb Workload</vt:lpstr>
      <vt:lpstr>PowerPoint Presentation</vt:lpstr>
      <vt:lpstr>PowerPoint Presentation</vt:lpstr>
      <vt:lpstr>Free Tools!</vt:lpstr>
      <vt:lpstr>Set up your performance troubleshooting process</vt:lpstr>
      <vt:lpstr>Baseline</vt:lpstr>
      <vt:lpstr>Heavy Hitters: Examining Query Performance  &amp; Memory Utilization</vt:lpstr>
      <vt:lpstr>Why look at memory?</vt:lpstr>
      <vt:lpstr>Why look at the plan cache?</vt:lpstr>
      <vt:lpstr>What happens when a query runs?</vt:lpstr>
      <vt:lpstr>SQL Server Architecture Basics</vt:lpstr>
      <vt:lpstr>SQL Server Architecture Basics</vt:lpstr>
      <vt:lpstr>SQL Server Architecture Basics</vt:lpstr>
      <vt:lpstr>SQL Server Architecture Basics</vt:lpstr>
      <vt:lpstr>SQL Server Architecture Basics</vt:lpstr>
      <vt:lpstr>More memory = bigger plan cache</vt:lpstr>
      <vt:lpstr>More memory = bigger plan cache</vt:lpstr>
      <vt:lpstr>DEMO!</vt:lpstr>
      <vt:lpstr>When do plans LEAVE cache?</vt:lpstr>
      <vt:lpstr>What about data?</vt:lpstr>
      <vt:lpstr>How SQL Server reads data.</vt:lpstr>
      <vt:lpstr>Buffer Pool</vt:lpstr>
      <vt:lpstr>Remember this?</vt:lpstr>
      <vt:lpstr>Tracking memory</vt:lpstr>
      <vt:lpstr>When does data leave the buffer pool?</vt:lpstr>
      <vt:lpstr>DEMO!</vt:lpstr>
      <vt:lpstr>Operational Checklist</vt:lpstr>
      <vt:lpstr>Measure memory use</vt:lpstr>
      <vt:lpstr>Measure the plan cache</vt:lpstr>
      <vt:lpstr>After a code release</vt:lpstr>
      <vt:lpstr>SQLintersection Session PRECON03  Monitoring with Built-in Tools</vt:lpstr>
      <vt:lpstr>Agenda</vt:lpstr>
      <vt:lpstr>Before we get started…</vt:lpstr>
      <vt:lpstr>What makes for an effective alert?</vt:lpstr>
      <vt:lpstr>An effective alert is: informative &amp; actionable</vt:lpstr>
      <vt:lpstr>Identifying when disaster is about to strike</vt:lpstr>
      <vt:lpstr>SQL Agent Alerts</vt:lpstr>
      <vt:lpstr>Three kinds of alert</vt:lpstr>
      <vt:lpstr>Responding to alerts</vt:lpstr>
      <vt:lpstr>PowerPoint Presentation</vt:lpstr>
      <vt:lpstr>Dealing with Job Failure</vt:lpstr>
      <vt:lpstr>How Admins Monitor  SQL Server</vt:lpstr>
      <vt:lpstr>Performance Monitor</vt:lpstr>
      <vt:lpstr>The Importance of Performance Counters</vt:lpstr>
      <vt:lpstr>The Devil in the Details</vt:lpstr>
      <vt:lpstr>How Developers Monitor  SQL Server</vt:lpstr>
      <vt:lpstr>Tracing &amp; Extended Events</vt:lpstr>
      <vt:lpstr>Do It Yourself</vt:lpstr>
      <vt:lpstr>Which Way Is Right?</vt:lpstr>
      <vt:lpstr>Neither way is right</vt:lpstr>
      <vt:lpstr>What do we need?</vt:lpstr>
      <vt:lpstr>Wait Statistics</vt:lpstr>
      <vt:lpstr>PowerPoint Presentation</vt:lpstr>
      <vt:lpstr>PowerPoint Presentation</vt:lpstr>
      <vt:lpstr>What do we do with that info?</vt:lpstr>
      <vt:lpstr>Demo!</vt:lpstr>
      <vt:lpstr>PowerPoint Presentation</vt:lpstr>
      <vt:lpstr>PowerPoint Presentation</vt:lpstr>
      <vt:lpstr>PowerPoint Presentation</vt:lpstr>
      <vt:lpstr>In summation…</vt:lpstr>
      <vt:lpstr>An effective alert is: informative &amp; actionable</vt:lpstr>
      <vt:lpstr>Effective monitoring reflects server state</vt:lpstr>
      <vt:lpstr>Effective monitoring is automatic</vt:lpstr>
      <vt:lpstr>Set Up Monitoring</vt:lpstr>
      <vt:lpstr>SQLintersection Session PRECON03  Set Up the Right Maintenance</vt:lpstr>
      <vt:lpstr>PowerPoint Presentation</vt:lpstr>
      <vt:lpstr>You do maintenance to make SQL Server healthy</vt:lpstr>
      <vt:lpstr>Bad maintenance makes SQL Server sicker</vt:lpstr>
      <vt:lpstr>The right maintenance varies</vt:lpstr>
      <vt:lpstr>PowerPoint Presentation</vt:lpstr>
      <vt:lpstr>Setting you up right</vt:lpstr>
      <vt:lpstr>8 rules of maintenance</vt:lpstr>
      <vt:lpstr>What’s wrong with this picture?</vt:lpstr>
      <vt:lpstr>What’s wrong with THIS picture?</vt:lpstr>
      <vt:lpstr>Rule 1: Backups must meet beat RPO and RTO</vt:lpstr>
      <vt:lpstr>Rule 1: Backups must meet beat RPO and RTO</vt:lpstr>
      <vt:lpstr>What’s wrong with this picture?</vt:lpstr>
      <vt:lpstr>Rule 2: CheckDB is required</vt:lpstr>
      <vt:lpstr>CheckDB on Very Large Databases</vt:lpstr>
      <vt:lpstr>Rule 3: Don’t let big tasks overlap</vt:lpstr>
      <vt:lpstr>What’s wrong with this picture?</vt:lpstr>
      <vt:lpstr>Concept recap: Indexes</vt:lpstr>
      <vt:lpstr>Rule 4: Know index options</vt:lpstr>
      <vt:lpstr>Controversy: “Does index fragmentation matter?”</vt:lpstr>
      <vt:lpstr>Index maintenance, simplified</vt:lpstr>
      <vt:lpstr>Rule 5: Be smart about fillfactor</vt:lpstr>
      <vt:lpstr>PowerPoint Presentation</vt:lpstr>
      <vt:lpstr>PowerPoint Presentation</vt:lpstr>
      <vt:lpstr>PowerPoint Presentation</vt:lpstr>
      <vt:lpstr>PowerPoint Presentation</vt:lpstr>
      <vt:lpstr>Splits are expensive. And they leave fragmentation behind!</vt:lpstr>
      <vt:lpstr>Warning: fillfactor  settings are confusing</vt:lpstr>
      <vt:lpstr>Prescription for fillfactor</vt:lpstr>
      <vt:lpstr>What’s wrong with THIS picture?</vt:lpstr>
      <vt:lpstr>Concept recap: Statistics</vt:lpstr>
      <vt:lpstr>Which execution plan is better?</vt:lpstr>
      <vt:lpstr>Rule 6: Avoid the Update Statistics task</vt:lpstr>
      <vt:lpstr>A ‘middle road’ for statistics updates</vt:lpstr>
      <vt:lpstr>Rule 7: Automate failure notification</vt:lpstr>
      <vt:lpstr>Elements to notification</vt:lpstr>
      <vt:lpstr>What’s wrong with this picture?</vt:lpstr>
      <vt:lpstr>Rule 8: Don’t include bad tasks</vt:lpstr>
      <vt:lpstr>8 Rules of maintenance</vt:lpstr>
      <vt:lpstr>Maintenance Toolkit (With tips for implementing custom scripts)</vt:lpstr>
      <vt:lpstr>Database mail</vt:lpstr>
      <vt:lpstr>Maintenance plans</vt:lpstr>
      <vt:lpstr>SQL Server Agent jobs</vt:lpstr>
      <vt:lpstr>Windows scheduled tasks</vt:lpstr>
      <vt:lpstr>Multi-server connections</vt:lpstr>
      <vt:lpstr>Example: Check suspect pages on four instances</vt:lpstr>
      <vt:lpstr>Free maintenance scripts</vt:lpstr>
      <vt:lpstr>Ola Hallengren’s maintenance</vt:lpstr>
      <vt:lpstr>PowerPoint Presentation</vt:lpstr>
      <vt:lpstr>Set up the right maintenance</vt:lpstr>
      <vt:lpstr>Check your maintenance against the rules</vt:lpstr>
      <vt:lpstr>PowerPoint Presentation</vt:lpstr>
      <vt:lpstr>SQLintersection Session PRECON03  Developer’s Guide to Database Operations</vt:lpstr>
      <vt:lpstr>Ozar’s hierarchy of database needs</vt:lpstr>
      <vt:lpstr>Assess your risks honestly</vt:lpstr>
      <vt:lpstr>PowerPoint Presentation</vt:lpstr>
      <vt:lpstr>Won’t this make us look bad?</vt:lpstr>
      <vt:lpstr>PowerPoint Presentation</vt:lpstr>
      <vt:lpstr>Get things in order (one-time tasks)</vt:lpstr>
      <vt:lpstr>Initial data collection</vt:lpstr>
      <vt:lpstr>Find and fix backup anti-patterns</vt:lpstr>
      <vt:lpstr>Check for Corruption</vt:lpstr>
      <vt:lpstr>Clean up suspicious activities</vt:lpstr>
      <vt:lpstr>Check your dependencies</vt:lpstr>
      <vt:lpstr>Set standards by tier</vt:lpstr>
      <vt:lpstr>Interview your virtualization admin</vt:lpstr>
      <vt:lpstr>Assess your environment configuration</vt:lpstr>
      <vt:lpstr>Set up monitoring</vt:lpstr>
      <vt:lpstr>Set up your performance troubleshooting process</vt:lpstr>
      <vt:lpstr>Baseline</vt:lpstr>
      <vt:lpstr>Choose your maintenance tools</vt:lpstr>
      <vt:lpstr>Maintain indexes (tread lightly)</vt:lpstr>
      <vt:lpstr>Ongoing tasks</vt:lpstr>
      <vt:lpstr>Check your backups</vt:lpstr>
      <vt:lpstr>Ongoing configuration management</vt:lpstr>
      <vt:lpstr>Review process and architecture at least annually</vt:lpstr>
      <vt:lpstr>Links and more info: BrentOzar.com/go/dbOps</vt:lpstr>
      <vt:lpstr>Please evaluate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Developer’s Guide to Database Operations</dc:title>
  <dc:creator>Kendra Little</dc:creator>
  <cp:lastModifiedBy>Kimberly L. Tripp</cp:lastModifiedBy>
  <cp:revision>32</cp:revision>
  <cp:lastPrinted>2014-04-08T02:38:10Z</cp:lastPrinted>
  <dcterms:created xsi:type="dcterms:W3CDTF">2014-04-02T17:50:01Z</dcterms:created>
  <dcterms:modified xsi:type="dcterms:W3CDTF">2014-04-08T03:10:00Z</dcterms:modified>
</cp:coreProperties>
</file>